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2" r:id="rId2"/>
    <p:sldId id="289" r:id="rId3"/>
    <p:sldId id="293" r:id="rId4"/>
    <p:sldId id="292" r:id="rId5"/>
    <p:sldId id="294" r:id="rId6"/>
    <p:sldId id="287" r:id="rId7"/>
    <p:sldId id="274" r:id="rId8"/>
    <p:sldId id="275" r:id="rId9"/>
    <p:sldId id="276" r:id="rId10"/>
    <p:sldId id="277" r:id="rId11"/>
    <p:sldId id="279" r:id="rId12"/>
    <p:sldId id="280" r:id="rId13"/>
    <p:sldId id="278" r:id="rId14"/>
    <p:sldId id="284" r:id="rId15"/>
    <p:sldId id="285" r:id="rId16"/>
    <p:sldId id="286" r:id="rId17"/>
    <p:sldId id="281" r:id="rId18"/>
    <p:sldId id="282" r:id="rId19"/>
    <p:sldId id="283" r:id="rId20"/>
    <p:sldId id="256" r:id="rId21"/>
    <p:sldId id="260" r:id="rId22"/>
    <p:sldId id="268" r:id="rId23"/>
    <p:sldId id="264" r:id="rId24"/>
    <p:sldId id="258" r:id="rId25"/>
    <p:sldId id="257" r:id="rId26"/>
    <p:sldId id="270" r:id="rId27"/>
    <p:sldId id="265" r:id="rId28"/>
    <p:sldId id="262" r:id="rId29"/>
    <p:sldId id="261" r:id="rId30"/>
    <p:sldId id="26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" id="{C789B62E-B2E3-43B1-879A-9BACCCDFA19C}">
          <p14:sldIdLst>
            <p14:sldId id="272"/>
            <p14:sldId id="289"/>
            <p14:sldId id="293"/>
            <p14:sldId id="292"/>
            <p14:sldId id="294"/>
          </p14:sldIdLst>
        </p14:section>
        <p14:section name="10-10-20244" id="{7BF6FBDF-0259-4B87-B3DA-2662A74F068B}">
          <p14:sldIdLst>
            <p14:sldId id="287"/>
            <p14:sldId id="274"/>
            <p14:sldId id="275"/>
            <p14:sldId id="276"/>
            <p14:sldId id="277"/>
            <p14:sldId id="279"/>
            <p14:sldId id="280"/>
            <p14:sldId id="278"/>
            <p14:sldId id="284"/>
            <p14:sldId id="285"/>
            <p14:sldId id="286"/>
            <p14:sldId id="281"/>
            <p14:sldId id="282"/>
            <p14:sldId id="283"/>
          </p14:sldIdLst>
        </p14:section>
        <p14:section name="02-27-2024" id="{85C7F5DC-E900-4F5C-8A85-382023E1621F}">
          <p14:sldIdLst>
            <p14:sldId id="256"/>
            <p14:sldId id="260"/>
            <p14:sldId id="268"/>
            <p14:sldId id="264"/>
            <p14:sldId id="258"/>
            <p14:sldId id="257"/>
            <p14:sldId id="270"/>
            <p14:sldId id="265"/>
            <p14:sldId id="262"/>
            <p14:sldId id="26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74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7FB750-5296-4A2C-982F-65588926E9D1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5D826F-6AEF-45AA-A72B-53E1A262B0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859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256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060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89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143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74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Loglik</a:t>
            </a:r>
            <a:r>
              <a:rPr lang="en-US" dirty="0"/>
              <a:t>: 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log-likelihood</a:t>
            </a:r>
          </a:p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Conv: convergence, indicator of reaching a stable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5D826F-6AEF-45AA-A72B-53E1A262B00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88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46E2-6D56-729F-4B48-E2721D6D1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84AEB-AFF3-8794-6BC0-0F887C029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CD518-DA89-A5B9-9EA7-2A60848D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C97A7-52C7-36E8-4CB4-368AF85B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C7A1-2CDB-CBF6-8476-13E8F825A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96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6C6E9-7AB3-DC1F-AD49-D87A0B6D7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91EFD-3614-A003-02F1-3A8E1A84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9566-7117-4645-DA1C-46CD3B418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10E16-7F66-4785-5490-906046C99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DDB1D-7FCB-231C-7667-2A7F68D5D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3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35BB7E-732F-E3AD-784F-6AFB14A81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CA9BD0-725C-350F-EDFE-EC74DFE46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C67EC-D9C0-2010-2CEE-2D7A3A9C6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F08F5-26DF-8002-6D10-58FFF795B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BC9A-8C83-3664-D92E-9BAD5C9D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0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A05C-CA81-1916-0C9D-76F52F5C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40F40-F643-02D4-0168-04E4ED796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6A117-DACE-FE08-BD26-D375DC05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8ABC86-5842-B408-C7B1-ACB9EC21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9C21-482A-ACC8-461F-58738B572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EA000-C323-433C-3F37-1EC86C8D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1BCB3-B8A5-7F39-050C-C4FAA60C4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0E9E-D536-91E0-10B9-11E6F609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CD3C-B43D-0743-8520-87399B19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AD709-7F9A-7ACD-3D0D-17592E3A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28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DDDC-AFCB-90ED-EB8E-46CD2D4EC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7023B-8B8B-251F-ABD5-B7AF1FEE1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F3A1FF-04BD-E01F-26FE-571D7F9D4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88F1B-8FDC-1D78-F119-DEE58C796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9202A-5708-521F-CC54-52AC5D86A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7B245-F6BD-C1DD-E5A0-9B79EA50A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99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E02EA-1CBF-F2CE-6567-14B2DA04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7DDA0-0FFB-68AD-B95E-91C34F9E2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ABF7B-F2F8-428E-0F89-6FD86EF56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640B47-A165-DC39-088D-3F68F8DE5E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4B20D-F1FA-EFC6-A3C0-125FBBAA7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48B31B-F8B4-78D4-47B2-E1DAC380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EE2D5-08DC-9724-CF56-FC44FC30F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A118D4-34D0-7A53-ECAA-E548612B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0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2A606-167B-44B8-0DDA-C11456D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133F4F-271F-DE35-492B-0CE4AF6A9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35E04A-C193-C3D4-35C4-E2AA5C3E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3FEC0-C00B-2B28-8CE1-84DC8DEC1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74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1131D-C256-423F-D694-4B5F42E1A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C4ECD-5319-03AE-A03B-E9438896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84E32-8ACF-0B0D-6F29-01E0744D7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46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DC031-26A8-3FAA-5DC2-D917576E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F3580-AFEE-F762-9510-0E1650FA0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B8CE2-AEF8-B99F-0609-30B051B6A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26F45-7B82-07BB-7C79-DCA8BD614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4E6109-4DFD-13EE-4FD0-12463E87A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E5E43-D423-0396-D412-428077CB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76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5023-6328-C4A8-F871-6DF293AE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3B174-9D46-D4F6-6964-B93190441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12A63-FE46-5F54-793D-A3F328673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547A2-30F8-F772-364C-F5D20BD6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E6150-E877-2B13-F230-F590C87E3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6F79-371D-6534-BDF1-67DD5CFBF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92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98A90-9197-7219-41A8-88C136B3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D2B7F-9781-975A-09DB-7CEBBF5F2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BE00A-5336-9EC1-E875-3358625DF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50521-4DC3-4C2E-B7C9-7587570116DB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1CB81-DD12-DFE2-B3EE-24CA281886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128BF-C4F4-FC8A-69C5-749C8E200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3051B-9149-4974-B8D9-0DFBFB9EB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709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25D8-A0F8-1502-3290-702687893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Trajectory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9CB7F-BECD-DA13-6BA8-1E5FEADB4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DSIS</a:t>
            </a:r>
          </a:p>
          <a:p>
            <a:r>
              <a:rPr lang="en-US" dirty="0"/>
              <a:t>GT9X-driven WASO, TST, Sleep Efficiency</a:t>
            </a:r>
          </a:p>
        </p:txBody>
      </p:sp>
    </p:spTree>
    <p:extLst>
      <p:ext uri="{BB962C8B-B14F-4D97-AF65-F5344CB8AC3E}">
        <p14:creationId xmlns:p14="http://schemas.microsoft.com/office/powerpoint/2010/main" val="3195805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aph with lines and dots&#10;&#10;Description automatically generated">
            <a:extLst>
              <a:ext uri="{FF2B5EF4-FFF2-40B4-BE49-F238E27FC236}">
                <a16:creationId xmlns:a16="http://schemas.microsoft.com/office/drawing/2014/main" id="{28A9DF29-38E5-21BD-2B28-9E9802BC4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4474"/>
            <a:ext cx="12192000" cy="2667000"/>
          </a:xfrm>
          <a:prstGeom prst="rect">
            <a:avLst/>
          </a:prstGeom>
        </p:spPr>
      </p:pic>
      <p:pic>
        <p:nvPicPr>
          <p:cNvPr id="6" name="Picture 5" descr="A black and white math symbols&#10;&#10;Description automatically generated with medium confidence">
            <a:extLst>
              <a:ext uri="{FF2B5EF4-FFF2-40B4-BE49-F238E27FC236}">
                <a16:creationId xmlns:a16="http://schemas.microsoft.com/office/drawing/2014/main" id="{5E7DCC3F-C844-8BDB-D1A2-27AC1A73AB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0530"/>
            <a:ext cx="12192000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8252D-DCB9-E4BF-0022-3F4D1103A320}"/>
              </a:ext>
            </a:extLst>
          </p:cNvPr>
          <p:cNvSpPr txBox="1"/>
          <p:nvPr/>
        </p:nvSpPr>
        <p:spPr>
          <a:xfrm>
            <a:off x="9918700" y="3920530"/>
            <a:ext cx="25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1= First Week of First PT Visit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F746-434E-9AF1-B857-9652EDE84D2B}"/>
              </a:ext>
            </a:extLst>
          </p:cNvPr>
          <p:cNvSpPr txBox="1"/>
          <p:nvPr/>
        </p:nvSpPr>
        <p:spPr>
          <a:xfrm>
            <a:off x="9918700" y="637976"/>
            <a:ext cx="25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1= First Week of First PT Visit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38888-2430-2674-8835-413C3C552C70}"/>
              </a:ext>
            </a:extLst>
          </p:cNvPr>
          <p:cNvSpPr txBox="1"/>
          <p:nvPr/>
        </p:nvSpPr>
        <p:spPr>
          <a:xfrm>
            <a:off x="0" y="139699"/>
            <a:ext cx="701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2946027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25EEA7C-AC30-7DA3-23F5-4E54784D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8604" y="1553547"/>
            <a:ext cx="4852940" cy="21877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Sleep Efficiency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75BBB0-42D8-1C87-8DC7-BB8A06DDD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56" y="474563"/>
            <a:ext cx="7354502" cy="6236849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A2ED1801-80B6-B3FE-5B6C-783AC6670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299" y="4115876"/>
            <a:ext cx="4143701" cy="25008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25049" y="5136428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0815375" y="1323905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964779" y="1323905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7259747" y="1245743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EBB8FC2-6B43-1C82-EB1A-5CDF2144BD1E}"/>
              </a:ext>
            </a:extLst>
          </p:cNvPr>
          <p:cNvCxnSpPr/>
          <p:nvPr/>
        </p:nvCxnSpPr>
        <p:spPr>
          <a:xfrm>
            <a:off x="11144250" y="3188067"/>
            <a:ext cx="91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8F310BB-D483-4B74-E8C5-D4A31198A31E}"/>
              </a:ext>
            </a:extLst>
          </p:cNvPr>
          <p:cNvSpPr txBox="1"/>
          <p:nvPr/>
        </p:nvSpPr>
        <p:spPr>
          <a:xfrm>
            <a:off x="9747902" y="4222527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</p:spTree>
    <p:extLst>
      <p:ext uri="{BB962C8B-B14F-4D97-AF65-F5344CB8AC3E}">
        <p14:creationId xmlns:p14="http://schemas.microsoft.com/office/powerpoint/2010/main" val="3014318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53D8699-0AF5-BE85-63F4-089DAC1D5E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5" y="3139849"/>
            <a:ext cx="4074640" cy="3455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944B5C-DE64-8AE9-696C-07BB01CCA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31364" y="207818"/>
            <a:ext cx="5079722" cy="36117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1E719-ADDA-6158-09DF-394C5E3C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3848" y="1141485"/>
            <a:ext cx="7898152" cy="4575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28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7BAB88-2CDB-6D56-6B03-4CEC66E53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5456" y="1409700"/>
            <a:ext cx="6598128" cy="403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 </a:t>
            </a:r>
            <a:r>
              <a:rPr lang="en-US" b="1"/>
              <a:t>– Sleep Efficiency </a:t>
            </a:r>
            <a:r>
              <a:rPr lang="en-US" b="1" dirty="0"/>
              <a:t>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7029FC-4001-2E3F-7252-C41890E83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59046" y="425966"/>
            <a:ext cx="7354502" cy="6236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895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3AE9A9-5D9D-CB14-3A73-224A7461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636" y="4026438"/>
            <a:ext cx="4314825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Total Sleep Time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25049" y="5136428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0815375" y="1323905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964779" y="1323905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7259747" y="1245743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CE4055A4-FC1E-0BB2-4586-AEE832A188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A179CC2-A01A-7C75-0A10-7799728BE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9747" y="1585515"/>
            <a:ext cx="4864206" cy="211897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533F339-5402-0F85-9CE1-4B6138C51601}"/>
              </a:ext>
            </a:extLst>
          </p:cNvPr>
          <p:cNvCxnSpPr/>
          <p:nvPr/>
        </p:nvCxnSpPr>
        <p:spPr>
          <a:xfrm>
            <a:off x="11134724" y="2172067"/>
            <a:ext cx="9182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A85740C-8092-2CF5-E743-9C255308E3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7" y="152938"/>
            <a:ext cx="7065290" cy="66167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F9A0B2-0123-B4AB-A715-0F9060648C7C}"/>
              </a:ext>
            </a:extLst>
          </p:cNvPr>
          <p:cNvSpPr txBox="1"/>
          <p:nvPr/>
        </p:nvSpPr>
        <p:spPr>
          <a:xfrm>
            <a:off x="9747902" y="4222527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</p:spTree>
    <p:extLst>
      <p:ext uri="{BB962C8B-B14F-4D97-AF65-F5344CB8AC3E}">
        <p14:creationId xmlns:p14="http://schemas.microsoft.com/office/powerpoint/2010/main" val="2211647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FB1CA-B904-A69C-6A8E-755713D26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77" y="3086923"/>
            <a:ext cx="3881591" cy="3635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ED75DE-E91C-5AAA-A078-DA6002CC98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61" y="234999"/>
            <a:ext cx="3803507" cy="28519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CE730C-3635-F5EF-C1FF-0A2597F47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3386" y="732660"/>
            <a:ext cx="8128614" cy="470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6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765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 – Total Sleep Time Mean</a:t>
            </a:r>
          </a:p>
        </p:txBody>
      </p:sp>
    </p:spTree>
    <p:extLst>
      <p:ext uri="{BB962C8B-B14F-4D97-AF65-F5344CB8AC3E}">
        <p14:creationId xmlns:p14="http://schemas.microsoft.com/office/powerpoint/2010/main" val="1196370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DSIS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25049" y="5136428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0815375" y="1323905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964779" y="1323905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7259747" y="1245743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</p:spTree>
    <p:extLst>
      <p:ext uri="{BB962C8B-B14F-4D97-AF65-F5344CB8AC3E}">
        <p14:creationId xmlns:p14="http://schemas.microsoft.com/office/powerpoint/2010/main" val="30847095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968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8216900" y="241300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Weekly – DSIS</a:t>
            </a:r>
          </a:p>
        </p:txBody>
      </p:sp>
    </p:spTree>
    <p:extLst>
      <p:ext uri="{BB962C8B-B14F-4D97-AF65-F5344CB8AC3E}">
        <p14:creationId xmlns:p14="http://schemas.microsoft.com/office/powerpoint/2010/main" val="127824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DCD3DA4-100A-712A-C9E4-DEFA93C6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697"/>
          <a:stretch/>
        </p:blipFill>
        <p:spPr>
          <a:xfrm>
            <a:off x="7102794" y="590094"/>
            <a:ext cx="4662673" cy="29889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AADD449-7FE6-2723-96CF-8CF378EF6481}"/>
              </a:ext>
            </a:extLst>
          </p:cNvPr>
          <p:cNvSpPr txBox="1"/>
          <p:nvPr/>
        </p:nvSpPr>
        <p:spPr>
          <a:xfrm>
            <a:off x="7416565" y="3429000"/>
            <a:ext cx="466267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&gt; </a:t>
            </a:r>
            <a:r>
              <a:rPr lang="en-US" sz="1100" dirty="0" err="1"/>
              <a:t>postprob</a:t>
            </a:r>
            <a:r>
              <a:rPr lang="en-US" sz="1100" dirty="0"/>
              <a:t>(f_beta4)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classification: </a:t>
            </a:r>
          </a:p>
          <a:p>
            <a:r>
              <a:rPr lang="en-US" sz="1100" dirty="0"/>
              <a:t>  class1 class2 class3 class4</a:t>
            </a:r>
          </a:p>
          <a:p>
            <a:r>
              <a:rPr lang="en-US" sz="1100" dirty="0"/>
              <a:t>N   7.00  28.00   9.00    </a:t>
            </a:r>
            <a:r>
              <a:rPr lang="en-US" sz="1100" dirty="0">
                <a:highlight>
                  <a:srgbClr val="FFFF00"/>
                </a:highlight>
              </a:rPr>
              <a:t>5.0</a:t>
            </a:r>
          </a:p>
          <a:p>
            <a:r>
              <a:rPr lang="en-US" sz="1100" dirty="0"/>
              <a:t>%  14.29  57.14  18.37   10.2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 table: </a:t>
            </a:r>
          </a:p>
          <a:p>
            <a:r>
              <a:rPr lang="en-US" sz="1100" dirty="0"/>
              <a:t>     --&gt; mean of posterior probabilities in each class </a:t>
            </a:r>
          </a:p>
          <a:p>
            <a:r>
              <a:rPr lang="en-US" sz="1100" dirty="0"/>
              <a:t>        prob1  prob2  prob3  prob4</a:t>
            </a:r>
          </a:p>
          <a:p>
            <a:r>
              <a:rPr lang="en-US" sz="1100" dirty="0"/>
              <a:t>class1 </a:t>
            </a:r>
            <a:r>
              <a:rPr lang="en-US" sz="1100" dirty="0">
                <a:highlight>
                  <a:srgbClr val="FFFF00"/>
                </a:highlight>
              </a:rPr>
              <a:t>0.9993</a:t>
            </a:r>
            <a:r>
              <a:rPr lang="en-US" sz="1100" dirty="0"/>
              <a:t> 0.0007 0.0000 0.0000</a:t>
            </a:r>
          </a:p>
          <a:p>
            <a:r>
              <a:rPr lang="en-US" sz="1100" dirty="0"/>
              <a:t>class2 0.0000 </a:t>
            </a:r>
            <a:r>
              <a:rPr lang="en-US" sz="1100" dirty="0">
                <a:highlight>
                  <a:srgbClr val="FFFF00"/>
                </a:highlight>
              </a:rPr>
              <a:t>0.9373</a:t>
            </a:r>
            <a:r>
              <a:rPr lang="en-US" sz="1100" dirty="0"/>
              <a:t> 0.0500 0.0127</a:t>
            </a:r>
          </a:p>
          <a:p>
            <a:r>
              <a:rPr lang="en-US" sz="1100" dirty="0"/>
              <a:t>class3 0.0000 0.1479</a:t>
            </a:r>
            <a:r>
              <a:rPr lang="en-US" sz="1100" dirty="0">
                <a:highlight>
                  <a:srgbClr val="FFFF00"/>
                </a:highlight>
              </a:rPr>
              <a:t> 0.8521 </a:t>
            </a:r>
            <a:r>
              <a:rPr lang="en-US" sz="1100" dirty="0"/>
              <a:t>0.0000</a:t>
            </a:r>
          </a:p>
          <a:p>
            <a:r>
              <a:rPr lang="en-US" sz="1100" dirty="0"/>
              <a:t>class4 0.0000 0.0958 0.0003 </a:t>
            </a:r>
            <a:r>
              <a:rPr lang="en-US" sz="1100" dirty="0">
                <a:highlight>
                  <a:srgbClr val="FFFF00"/>
                </a:highlight>
              </a:rPr>
              <a:t>0.9040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probabilities above a threshold (%): </a:t>
            </a:r>
          </a:p>
          <a:p>
            <a:r>
              <a:rPr lang="en-US" sz="1100" dirty="0"/>
              <a:t>         class1 class2 class3 class4</a:t>
            </a:r>
          </a:p>
          <a:p>
            <a:r>
              <a:rPr lang="en-US" sz="1100" dirty="0"/>
              <a:t>prob&gt;0.7    100  92.86  77.78     80</a:t>
            </a:r>
          </a:p>
          <a:p>
            <a:r>
              <a:rPr lang="en-US" sz="1100" dirty="0"/>
              <a:t>prob&gt;0.8    100  85.71  77.78     80</a:t>
            </a:r>
          </a:p>
          <a:p>
            <a:r>
              <a:rPr lang="en-US" sz="1100" dirty="0"/>
              <a:t>prob&gt;0.9    100  78.57  55.56     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9691717" y="42494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Sleep Efficiency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13398" y="4988257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0588056" y="468278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562760" y="444842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6834864" y="329778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pic>
        <p:nvPicPr>
          <p:cNvPr id="5" name="Picture 4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BB6B314-A16B-0277-E63A-566024858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72" y="64685"/>
            <a:ext cx="6793315" cy="679331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A3ADE0E-BD86-A0D0-2330-290909316B47}"/>
              </a:ext>
            </a:extLst>
          </p:cNvPr>
          <p:cNvSpPr txBox="1"/>
          <p:nvPr/>
        </p:nvSpPr>
        <p:spPr>
          <a:xfrm>
            <a:off x="9747902" y="4222527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</p:spTree>
    <p:extLst>
      <p:ext uri="{BB962C8B-B14F-4D97-AF65-F5344CB8AC3E}">
        <p14:creationId xmlns:p14="http://schemas.microsoft.com/office/powerpoint/2010/main" val="25006151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25D8-A0F8-1502-3290-702687893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Pain Trajectory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9CB7F-BECD-DA13-6BA8-1E5FEADB4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WOMAC Pain, WOMAC Function</a:t>
            </a:r>
          </a:p>
        </p:txBody>
      </p:sp>
    </p:spTree>
    <p:extLst>
      <p:ext uri="{BB962C8B-B14F-4D97-AF65-F5344CB8AC3E}">
        <p14:creationId xmlns:p14="http://schemas.microsoft.com/office/powerpoint/2010/main" val="2819788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452406-C24B-FB61-DA39-EB104856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</a:t>
            </a:r>
          </a:p>
        </p:txBody>
      </p:sp>
      <p:pic>
        <p:nvPicPr>
          <p:cNvPr id="8" name="Content Placeholder 7" descr="A line drawing of a person&#10;&#10;Description automatically generated with medium confidence">
            <a:extLst>
              <a:ext uri="{FF2B5EF4-FFF2-40B4-BE49-F238E27FC236}">
                <a16:creationId xmlns:a16="http://schemas.microsoft.com/office/drawing/2014/main" id="{31D02D67-073E-B4C4-7ADD-89CB1CE1393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44"/>
          <a:stretch/>
        </p:blipFill>
        <p:spPr>
          <a:xfrm>
            <a:off x="838200" y="4269819"/>
            <a:ext cx="8086725" cy="2394345"/>
          </a:xfrm>
        </p:spPr>
      </p:pic>
      <p:pic>
        <p:nvPicPr>
          <p:cNvPr id="10" name="Content Placeholder 9" descr="A line of lines with a person in the middle&#10;&#10;Description automatically generated with medium confidence">
            <a:extLst>
              <a:ext uri="{FF2B5EF4-FFF2-40B4-BE49-F238E27FC236}">
                <a16:creationId xmlns:a16="http://schemas.microsoft.com/office/drawing/2014/main" id="{B4DFD1FF-6D26-5F6E-07AA-6B3D2E9935D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093"/>
          <a:stretch/>
        </p:blipFill>
        <p:spPr>
          <a:xfrm>
            <a:off x="838200" y="1303140"/>
            <a:ext cx="8086725" cy="266580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4B81B0-FB82-4AB4-CAE6-6FD18EF98C62}"/>
              </a:ext>
            </a:extLst>
          </p:cNvPr>
          <p:cNvSpPr txBox="1"/>
          <p:nvPr/>
        </p:nvSpPr>
        <p:spPr>
          <a:xfrm>
            <a:off x="9277351" y="2451378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WOMAC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944491-2481-451A-5228-5732ED430DA4}"/>
              </a:ext>
            </a:extLst>
          </p:cNvPr>
          <p:cNvSpPr txBox="1"/>
          <p:nvPr/>
        </p:nvSpPr>
        <p:spPr>
          <a:xfrm>
            <a:off x="9277351" y="5282325"/>
            <a:ext cx="2381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WOMAC PAIN</a:t>
            </a:r>
          </a:p>
        </p:txBody>
      </p:sp>
    </p:spTree>
    <p:extLst>
      <p:ext uri="{BB962C8B-B14F-4D97-AF65-F5344CB8AC3E}">
        <p14:creationId xmlns:p14="http://schemas.microsoft.com/office/powerpoint/2010/main" val="39335919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1E8E38-A58E-6A07-ABF1-76F9B5F6B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LCMM Package in 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6CBC03-1E8D-FEE3-B6A7-BDA0470DE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i="1" dirty="0" err="1"/>
              <a:t>lcmm</a:t>
            </a:r>
            <a:r>
              <a:rPr lang="en-US" sz="1800" i="1" dirty="0"/>
              <a:t>: </a:t>
            </a:r>
            <a:r>
              <a:rPr lang="en-US" sz="1800" dirty="0"/>
              <a:t>Estimation of mixed-effect models and latent class mixed-effect models for different types of outcomes (continuous Gaussian, continuous </a:t>
            </a:r>
            <a:r>
              <a:rPr lang="en-US" sz="1800" dirty="0" err="1"/>
              <a:t>nonGaussian</a:t>
            </a:r>
            <a:r>
              <a:rPr lang="en-US" sz="1800" dirty="0"/>
              <a:t> or ordinal); univariate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A linear link function leading to a standard linear mixed model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Estimated models with 1-7 classes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Initial values for the parameters (B) was set as the model with ng=1</a:t>
            </a:r>
          </a:p>
          <a:p>
            <a:pPr marL="742950" lvl="1" indent="-285750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Example script for WOMAC Function: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i="1" dirty="0"/>
              <a:t>f_linear1 &lt;- </a:t>
            </a:r>
            <a:r>
              <a:rPr lang="en-US" sz="1200" i="1" dirty="0" err="1"/>
              <a:t>lcmm</a:t>
            </a:r>
            <a:r>
              <a:rPr lang="en-US" sz="1200" i="1" dirty="0"/>
              <a:t>(</a:t>
            </a:r>
            <a:r>
              <a:rPr lang="en-US" sz="1200" i="1" dirty="0" err="1"/>
              <a:t>kd_womac_func</a:t>
            </a:r>
            <a:r>
              <a:rPr lang="en-US" sz="1200" i="1" dirty="0"/>
              <a:t> ~ weeks , link = "linear", random = ~ weeks, subject = "</a:t>
            </a:r>
            <a:r>
              <a:rPr lang="en-US" sz="1200" i="1" dirty="0" err="1"/>
              <a:t>record_id</a:t>
            </a:r>
            <a:r>
              <a:rPr lang="en-US" sz="1200" i="1" dirty="0"/>
              <a:t>", ng = 1, data = </a:t>
            </a:r>
            <a:r>
              <a:rPr lang="en-US" sz="1200" i="1" dirty="0" err="1"/>
              <a:t>data_func</a:t>
            </a:r>
            <a:r>
              <a:rPr lang="en-US" sz="1200" i="1" dirty="0"/>
              <a:t>)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200" i="1" dirty="0"/>
              <a:t>f_linear2 &lt;- </a:t>
            </a:r>
            <a:r>
              <a:rPr lang="en-US" sz="1200" i="1" dirty="0" err="1"/>
              <a:t>lcmm</a:t>
            </a:r>
            <a:r>
              <a:rPr lang="en-US" sz="1200" i="1" dirty="0"/>
              <a:t>(</a:t>
            </a:r>
            <a:r>
              <a:rPr lang="en-US" sz="1200" i="1" dirty="0" err="1"/>
              <a:t>kd_womac_func</a:t>
            </a:r>
            <a:r>
              <a:rPr lang="en-US" sz="1200" i="1" dirty="0"/>
              <a:t> ~ weeks , link = "linear", random = ~ weeks, subject = "</a:t>
            </a:r>
            <a:r>
              <a:rPr lang="en-US" sz="1200" i="1" dirty="0" err="1"/>
              <a:t>record_id</a:t>
            </a:r>
            <a:r>
              <a:rPr lang="en-US" sz="1200" i="1" dirty="0"/>
              <a:t>", data = </a:t>
            </a:r>
            <a:r>
              <a:rPr lang="en-US" sz="1200" i="1" dirty="0" err="1"/>
              <a:t>data_func</a:t>
            </a:r>
            <a:r>
              <a:rPr lang="en-US" sz="1200" i="1" dirty="0"/>
              <a:t>, ng = 2, B = f_linear1, mixture = ~ weeks) 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Optimal number of classes was selected based on a combination of sample size-adjusted Bayesian information criterion (SABIC), average posterior probability of assignment (&gt;0.7 for each class), class size (≥5% of participants), relative entropy (&gt;0.8)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Data Processing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/>
              <a:t>Weeks were filtered within the range of [0,19]</a:t>
            </a:r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1600" dirty="0" err="1"/>
              <a:t>record_id</a:t>
            </a:r>
            <a:r>
              <a:rPr lang="en-US" sz="1600" dirty="0"/>
              <a:t> == ‘108’ was excluded</a:t>
            </a:r>
          </a:p>
          <a:p>
            <a:pPr lvl="1">
              <a:lnSpc>
                <a:spcPct val="100000"/>
              </a:lnSpc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8418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122B1-D58E-93BB-85CD-DF6E163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WOMAC FUNCTION</a:t>
            </a:r>
          </a:p>
        </p:txBody>
      </p:sp>
    </p:spTree>
    <p:extLst>
      <p:ext uri="{BB962C8B-B14F-4D97-AF65-F5344CB8AC3E}">
        <p14:creationId xmlns:p14="http://schemas.microsoft.com/office/powerpoint/2010/main" val="12475405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Function: Post-fit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D17AD-7623-BBF5-0339-40DE5B3AC741}"/>
              </a:ext>
            </a:extLst>
          </p:cNvPr>
          <p:cNvSpPr txBox="1"/>
          <p:nvPr/>
        </p:nvSpPr>
        <p:spPr>
          <a:xfrm>
            <a:off x="266699" y="1390086"/>
            <a:ext cx="34671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postprob</a:t>
            </a:r>
            <a:r>
              <a:rPr lang="en-US" sz="1200" dirty="0"/>
              <a:t>(f_linear4)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classification: </a:t>
            </a:r>
          </a:p>
          <a:p>
            <a:r>
              <a:rPr lang="en-US" sz="1200" dirty="0"/>
              <a:t>  class1 class2 class3 class4</a:t>
            </a:r>
          </a:p>
          <a:p>
            <a:r>
              <a:rPr lang="en-US" sz="1200" dirty="0"/>
              <a:t>N   </a:t>
            </a:r>
            <a:r>
              <a:rPr lang="en-US" sz="1200" dirty="0">
                <a:highlight>
                  <a:srgbClr val="FFFF00"/>
                </a:highlight>
              </a:rPr>
              <a:t>1.00</a:t>
            </a:r>
            <a:r>
              <a:rPr lang="en-US" sz="1200" dirty="0"/>
              <a:t>     18  35.00      6</a:t>
            </a:r>
          </a:p>
          <a:p>
            <a:r>
              <a:rPr lang="en-US" sz="1200" dirty="0">
                <a:highlight>
                  <a:srgbClr val="FFFF00"/>
                </a:highlight>
              </a:rPr>
              <a:t>%   1.67     30  58.33     10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 table: </a:t>
            </a:r>
          </a:p>
          <a:p>
            <a:r>
              <a:rPr lang="en-US" sz="1200" dirty="0"/>
              <a:t>     --&gt; mean of posterior probabilities in each class </a:t>
            </a:r>
          </a:p>
          <a:p>
            <a:r>
              <a:rPr lang="en-US" sz="1200" dirty="0"/>
              <a:t>       prob1  prob2  prob3  prob4</a:t>
            </a:r>
          </a:p>
          <a:p>
            <a:r>
              <a:rPr lang="en-US" sz="1200" dirty="0"/>
              <a:t>class1     1 0.0000 0.0000 0.0000</a:t>
            </a:r>
          </a:p>
          <a:p>
            <a:r>
              <a:rPr lang="en-US" sz="1200" dirty="0"/>
              <a:t>class2     0 0.9175 0.0420 0.0404</a:t>
            </a:r>
          </a:p>
          <a:p>
            <a:r>
              <a:rPr lang="en-US" sz="1200" dirty="0"/>
              <a:t>class3     0 0.0321 0.9201 0.0478</a:t>
            </a:r>
          </a:p>
          <a:p>
            <a:r>
              <a:rPr lang="en-US" sz="1200" dirty="0"/>
              <a:t>class4     0 0.0020 0.1307 0.8673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probabilities above a threshold (%): </a:t>
            </a:r>
          </a:p>
          <a:p>
            <a:r>
              <a:rPr lang="en-US" sz="1200" dirty="0"/>
              <a:t>         class1 class2 class3 class4</a:t>
            </a:r>
          </a:p>
          <a:p>
            <a:r>
              <a:rPr lang="en-US" sz="1200" dirty="0"/>
              <a:t>prob&gt;0.7    100  94.44  88.57 100.00</a:t>
            </a:r>
          </a:p>
          <a:p>
            <a:r>
              <a:rPr lang="en-US" sz="1200" dirty="0"/>
              <a:t>prob&gt;0.8    100  83.33  85.71  83.33</a:t>
            </a:r>
          </a:p>
          <a:p>
            <a:r>
              <a:rPr lang="en-US" sz="1200" dirty="0"/>
              <a:t>prob&gt;0.9    100  77.78  80.00  33.33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AD4109-754B-6D35-A205-B0F2B3368C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39"/>
          <a:stretch/>
        </p:blipFill>
        <p:spPr>
          <a:xfrm>
            <a:off x="3733801" y="1390086"/>
            <a:ext cx="8458200" cy="45868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E0822A-65E5-333F-93C0-49EED7EF8298}"/>
              </a:ext>
            </a:extLst>
          </p:cNvPr>
          <p:cNvSpPr txBox="1"/>
          <p:nvPr/>
        </p:nvSpPr>
        <p:spPr>
          <a:xfrm>
            <a:off x="2000249" y="2295525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50073-AD3F-36B7-BC3F-D209116A9B45}"/>
              </a:ext>
            </a:extLst>
          </p:cNvPr>
          <p:cNvSpPr txBox="1"/>
          <p:nvPr/>
        </p:nvSpPr>
        <p:spPr>
          <a:xfrm>
            <a:off x="2314574" y="3026985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FCE7B4-18CE-E180-CF75-D95B0C5B774E}"/>
              </a:ext>
            </a:extLst>
          </p:cNvPr>
          <p:cNvSpPr txBox="1"/>
          <p:nvPr/>
        </p:nvSpPr>
        <p:spPr>
          <a:xfrm>
            <a:off x="1764254" y="6056555"/>
            <a:ext cx="97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1: W108</a:t>
            </a:r>
          </a:p>
        </p:txBody>
      </p:sp>
    </p:spTree>
    <p:extLst>
      <p:ext uri="{BB962C8B-B14F-4D97-AF65-F5344CB8AC3E}">
        <p14:creationId xmlns:p14="http://schemas.microsoft.com/office/powerpoint/2010/main" val="1763825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8ED3706-026E-1522-D853-8654E6FC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" y="1337886"/>
            <a:ext cx="12100561" cy="37039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Function: Post-fit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B4BD-68E6-6B6F-F717-155AB8CF585F}"/>
              </a:ext>
            </a:extLst>
          </p:cNvPr>
          <p:cNvSpPr txBox="1"/>
          <p:nvPr/>
        </p:nvSpPr>
        <p:spPr>
          <a:xfrm>
            <a:off x="8268789" y="1161568"/>
            <a:ext cx="1393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437116-F79F-FA08-80EE-DABF360D6AA9}"/>
              </a:ext>
            </a:extLst>
          </p:cNvPr>
          <p:cNvSpPr txBox="1"/>
          <p:nvPr/>
        </p:nvSpPr>
        <p:spPr>
          <a:xfrm>
            <a:off x="6949440" y="1153873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38647-9498-CB29-A1B8-C1846AEE1741}"/>
              </a:ext>
            </a:extLst>
          </p:cNvPr>
          <p:cNvSpPr txBox="1"/>
          <p:nvPr/>
        </p:nvSpPr>
        <p:spPr>
          <a:xfrm>
            <a:off x="9816739" y="1084623"/>
            <a:ext cx="23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balance between model fit + complexity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886AC-77ED-4F44-C6FE-7A50C0B6D37D}"/>
              </a:ext>
            </a:extLst>
          </p:cNvPr>
          <p:cNvSpPr txBox="1"/>
          <p:nvPr/>
        </p:nvSpPr>
        <p:spPr>
          <a:xfrm>
            <a:off x="-78889" y="1007679"/>
            <a:ext cx="174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B9895-E90E-1528-EDE7-26E9AB1E9D6F}"/>
              </a:ext>
            </a:extLst>
          </p:cNvPr>
          <p:cNvSpPr txBox="1"/>
          <p:nvPr/>
        </p:nvSpPr>
        <p:spPr>
          <a:xfrm>
            <a:off x="4748156" y="1088856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563843-7254-3AA0-A0F9-E4F34CE1CEC9}"/>
              </a:ext>
            </a:extLst>
          </p:cNvPr>
          <p:cNvSpPr txBox="1"/>
          <p:nvPr/>
        </p:nvSpPr>
        <p:spPr>
          <a:xfrm>
            <a:off x="0" y="4977595"/>
            <a:ext cx="116888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                G      AIC           BIC             SABIC   entropy     ICL1     ICL2   %class1  %class2  %class3  %class4 %class5  %class6 %class7</a:t>
            </a:r>
          </a:p>
          <a:p>
            <a:r>
              <a:rPr lang="en-US" sz="1400" dirty="0"/>
              <a:t>f_linear1 1 5584.719 5597.185 5578.316 1.0000000 5597.185 5597.185 100.00000                                                    </a:t>
            </a:r>
          </a:p>
          <a:p>
            <a:r>
              <a:rPr lang="en-US" sz="1400" dirty="0"/>
              <a:t>f_linear2 2 5584.301 5602.999 5574.696 0.7538363 5613.066 5612.422  28.81356 71.18644                                           </a:t>
            </a:r>
          </a:p>
          <a:p>
            <a:r>
              <a:rPr lang="en-US" sz="1400" dirty="0">
                <a:highlight>
                  <a:srgbClr val="FFFF00"/>
                </a:highlight>
              </a:rPr>
              <a:t>f_linear3 3 5576.514 5601.445 5563.708 0.8065424 5613.984 5613.177  11.86441 30.50847 57.62712                                  </a:t>
            </a:r>
          </a:p>
          <a:p>
            <a:r>
              <a:rPr lang="en-US" sz="1400" dirty="0"/>
              <a:t>f_linear4 4 5582.514 5613.677 5566.506 0.5675532 5649.048 5659.860  11.86441 32.20339 55.93220  0.00000                         </a:t>
            </a:r>
          </a:p>
          <a:p>
            <a:r>
              <a:rPr lang="en-US" sz="1400" dirty="0"/>
              <a:t>f_linear5 5 5588.514 5625.910 5569.305 0.4927156 5674.080 5686.753  15.25424 32.20339  0.00000 52.54237       0                 </a:t>
            </a:r>
          </a:p>
          <a:p>
            <a:r>
              <a:rPr lang="en-US" sz="1400" dirty="0"/>
              <a:t>f_linear6 6 5594.514 5638.142 5572.103 0.4374160 5697.615 5732.753  15.25424 33.89831  0.00000  0.00000       0 50.84746        </a:t>
            </a:r>
          </a:p>
          <a:p>
            <a:r>
              <a:rPr lang="en-US" sz="1400" dirty="0"/>
              <a:t>f_linear7 7 5600.514 5650.375 5574.902 0.4273422 5716.121 5750.014  15.25424 33.89831 50.84746  0.00000       0  0.00000       0</a:t>
            </a:r>
          </a:p>
        </p:txBody>
      </p:sp>
    </p:spTree>
    <p:extLst>
      <p:ext uri="{BB962C8B-B14F-4D97-AF65-F5344CB8AC3E}">
        <p14:creationId xmlns:p14="http://schemas.microsoft.com/office/powerpoint/2010/main" val="909572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Function: Post-fit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D17AD-7623-BBF5-0339-40DE5B3AC741}"/>
              </a:ext>
            </a:extLst>
          </p:cNvPr>
          <p:cNvSpPr txBox="1"/>
          <p:nvPr/>
        </p:nvSpPr>
        <p:spPr>
          <a:xfrm>
            <a:off x="266699" y="1390086"/>
            <a:ext cx="3467101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postprob</a:t>
            </a:r>
            <a:r>
              <a:rPr lang="en-US" sz="1200" dirty="0"/>
              <a:t>(f_linear3)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classification: </a:t>
            </a:r>
          </a:p>
          <a:p>
            <a:r>
              <a:rPr lang="en-US" sz="1200" dirty="0"/>
              <a:t>  class1 class2 class3</a:t>
            </a:r>
          </a:p>
          <a:p>
            <a:r>
              <a:rPr lang="en-US" sz="1200" dirty="0"/>
              <a:t>N   7.00  18.00  34.00</a:t>
            </a:r>
          </a:p>
          <a:p>
            <a:r>
              <a:rPr lang="en-US" sz="1200" dirty="0">
                <a:highlight>
                  <a:srgbClr val="FFFF00"/>
                </a:highlight>
              </a:rPr>
              <a:t>%  11.86  30.51  57.63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 table: </a:t>
            </a:r>
          </a:p>
          <a:p>
            <a:r>
              <a:rPr lang="en-US" sz="1200" dirty="0"/>
              <a:t>     --&gt; mean of posterior probabilities in each class </a:t>
            </a:r>
          </a:p>
          <a:p>
            <a:r>
              <a:rPr lang="en-US" sz="1200" dirty="0"/>
              <a:t>        prob1  prob2  prob3</a:t>
            </a:r>
          </a:p>
          <a:p>
            <a:r>
              <a:rPr lang="en-US" sz="1200" dirty="0"/>
              <a:t>class1 </a:t>
            </a:r>
            <a:r>
              <a:rPr lang="en-US" sz="1200" dirty="0">
                <a:highlight>
                  <a:srgbClr val="FFFF00"/>
                </a:highlight>
              </a:rPr>
              <a:t>0.7719</a:t>
            </a:r>
            <a:r>
              <a:rPr lang="en-US" sz="1200" dirty="0"/>
              <a:t> 0.0444 0.1837</a:t>
            </a:r>
          </a:p>
          <a:p>
            <a:r>
              <a:rPr lang="en-US" sz="1200" dirty="0"/>
              <a:t>class2 0.0118 </a:t>
            </a:r>
            <a:r>
              <a:rPr lang="en-US" sz="1200" dirty="0">
                <a:highlight>
                  <a:srgbClr val="FFFF00"/>
                </a:highlight>
              </a:rPr>
              <a:t>0.9415</a:t>
            </a:r>
            <a:r>
              <a:rPr lang="en-US" sz="1200" dirty="0"/>
              <a:t> 0.0467</a:t>
            </a:r>
          </a:p>
          <a:p>
            <a:r>
              <a:rPr lang="en-US" sz="1200" dirty="0"/>
              <a:t>class3 0.0446 0.0210 </a:t>
            </a:r>
            <a:r>
              <a:rPr lang="en-US" sz="1200" dirty="0">
                <a:highlight>
                  <a:srgbClr val="FFFF00"/>
                </a:highlight>
              </a:rPr>
              <a:t>0.9344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probabilities above a threshold (%): </a:t>
            </a:r>
          </a:p>
          <a:p>
            <a:r>
              <a:rPr lang="en-US" sz="1200" dirty="0"/>
              <a:t>         class1 class2 class3</a:t>
            </a:r>
          </a:p>
          <a:p>
            <a:r>
              <a:rPr lang="en-US" sz="1200" dirty="0"/>
              <a:t>prob&gt;0.7  71.43  94.44  91.18</a:t>
            </a:r>
          </a:p>
          <a:p>
            <a:r>
              <a:rPr lang="en-US" sz="1200" dirty="0"/>
              <a:t>prob&gt;0.8  42.86  94.44  88.24</a:t>
            </a:r>
          </a:p>
          <a:p>
            <a:r>
              <a:rPr lang="en-US" sz="1200" dirty="0"/>
              <a:t>prob&gt;0.9  28.57  83.33  82.35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0822A-65E5-333F-93C0-49EED7EF8298}"/>
              </a:ext>
            </a:extLst>
          </p:cNvPr>
          <p:cNvSpPr txBox="1"/>
          <p:nvPr/>
        </p:nvSpPr>
        <p:spPr>
          <a:xfrm>
            <a:off x="2000249" y="2133371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650073-AD3F-36B7-BC3F-D209116A9B45}"/>
              </a:ext>
            </a:extLst>
          </p:cNvPr>
          <p:cNvSpPr txBox="1"/>
          <p:nvPr/>
        </p:nvSpPr>
        <p:spPr>
          <a:xfrm>
            <a:off x="2314574" y="3026985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55F6EB-F4C2-026C-3D70-73D1D5C50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4825" y="1505008"/>
            <a:ext cx="7565470" cy="4433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394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8122B1-D58E-93BB-85CD-DF6E163C4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WOMAC PAIN</a:t>
            </a:r>
          </a:p>
        </p:txBody>
      </p:sp>
    </p:spTree>
    <p:extLst>
      <p:ext uri="{BB962C8B-B14F-4D97-AF65-F5344CB8AC3E}">
        <p14:creationId xmlns:p14="http://schemas.microsoft.com/office/powerpoint/2010/main" val="1472526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6423E7-0827-D7A5-631C-A7E910719A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46"/>
          <a:stretch/>
        </p:blipFill>
        <p:spPr>
          <a:xfrm>
            <a:off x="3733800" y="1486904"/>
            <a:ext cx="8458200" cy="4298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Pain: Post-fit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D17AD-7623-BBF5-0339-40DE5B3AC741}"/>
              </a:ext>
            </a:extLst>
          </p:cNvPr>
          <p:cNvSpPr txBox="1"/>
          <p:nvPr/>
        </p:nvSpPr>
        <p:spPr>
          <a:xfrm>
            <a:off x="266699" y="1390086"/>
            <a:ext cx="34671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 # Average Posterior Probability of Assignment (APPA, &gt; 0.7 for each class)</a:t>
            </a:r>
          </a:p>
          <a:p>
            <a:r>
              <a:rPr lang="en-US" sz="1200" dirty="0"/>
              <a:t>&gt; </a:t>
            </a:r>
            <a:r>
              <a:rPr lang="en-US" sz="1200" dirty="0" err="1"/>
              <a:t>postprob</a:t>
            </a:r>
            <a:r>
              <a:rPr lang="en-US" sz="1200" dirty="0"/>
              <a:t>(p_linear3)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classification: </a:t>
            </a:r>
          </a:p>
          <a:p>
            <a:r>
              <a:rPr lang="en-US" sz="1200" dirty="0"/>
              <a:t>  class1 class2 class3</a:t>
            </a:r>
          </a:p>
          <a:p>
            <a:r>
              <a:rPr lang="en-US" sz="1200" dirty="0"/>
              <a:t>N   1.00   7.00  52.00</a:t>
            </a:r>
          </a:p>
          <a:p>
            <a:r>
              <a:rPr lang="en-US" sz="1200" dirty="0">
                <a:highlight>
                  <a:srgbClr val="FFFF00"/>
                </a:highlight>
              </a:rPr>
              <a:t>%   1.67  11.67  86.67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 table: </a:t>
            </a:r>
          </a:p>
          <a:p>
            <a:r>
              <a:rPr lang="en-US" sz="1200" dirty="0"/>
              <a:t>     --&gt; mean of posterior probabilities in each class </a:t>
            </a:r>
          </a:p>
          <a:p>
            <a:r>
              <a:rPr lang="en-US" sz="1200" dirty="0"/>
              <a:t>       prob1  prob2  prob3</a:t>
            </a:r>
          </a:p>
          <a:p>
            <a:r>
              <a:rPr lang="en-US" sz="1200" dirty="0"/>
              <a:t>class1     1 0.0000 0.0000</a:t>
            </a:r>
          </a:p>
          <a:p>
            <a:r>
              <a:rPr lang="en-US" sz="1200" dirty="0"/>
              <a:t>class2     0 0.8066 0.1934</a:t>
            </a:r>
          </a:p>
          <a:p>
            <a:r>
              <a:rPr lang="en-US" sz="1200" dirty="0"/>
              <a:t>class3     0 0.0531 0.9469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probabilities above a threshold (%): </a:t>
            </a:r>
          </a:p>
          <a:p>
            <a:r>
              <a:rPr lang="en-US" sz="1200" dirty="0"/>
              <a:t>         class1 class2 class3</a:t>
            </a:r>
          </a:p>
          <a:p>
            <a:r>
              <a:rPr lang="en-US" sz="1200" dirty="0"/>
              <a:t>prob&gt;0.7    100  71.43  94.23</a:t>
            </a:r>
          </a:p>
          <a:p>
            <a:r>
              <a:rPr lang="en-US" sz="1200" dirty="0"/>
              <a:t>prob&gt;0.8    100  57.14  90.38</a:t>
            </a:r>
          </a:p>
          <a:p>
            <a:r>
              <a:rPr lang="en-US" sz="1200" dirty="0"/>
              <a:t>prob&gt;0.9    100  42.86  84.62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0822A-65E5-333F-93C0-49EED7EF8298}"/>
              </a:ext>
            </a:extLst>
          </p:cNvPr>
          <p:cNvSpPr txBox="1"/>
          <p:nvPr/>
        </p:nvSpPr>
        <p:spPr>
          <a:xfrm>
            <a:off x="2000249" y="2295525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C171D-4C85-D717-1A59-89733833489A}"/>
              </a:ext>
            </a:extLst>
          </p:cNvPr>
          <p:cNvSpPr txBox="1"/>
          <p:nvPr/>
        </p:nvSpPr>
        <p:spPr>
          <a:xfrm>
            <a:off x="1764254" y="6056555"/>
            <a:ext cx="9757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1: W108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EE9A6-DA97-6ACC-D8F2-24CF6814C6E7}"/>
              </a:ext>
            </a:extLst>
          </p:cNvPr>
          <p:cNvSpPr txBox="1"/>
          <p:nvPr/>
        </p:nvSpPr>
        <p:spPr>
          <a:xfrm>
            <a:off x="2000249" y="3453341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4145613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DE3225F-3728-39F6-DE82-748B987AD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57368"/>
            <a:ext cx="12192000" cy="42856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Pain: Post-fit Estimation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7B4BD-68E6-6B6F-F717-155AB8CF585F}"/>
              </a:ext>
            </a:extLst>
          </p:cNvPr>
          <p:cNvSpPr txBox="1"/>
          <p:nvPr/>
        </p:nvSpPr>
        <p:spPr>
          <a:xfrm>
            <a:off x="8327572" y="957301"/>
            <a:ext cx="13933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437116-F79F-FA08-80EE-DABF360D6AA9}"/>
              </a:ext>
            </a:extLst>
          </p:cNvPr>
          <p:cNvSpPr txBox="1"/>
          <p:nvPr/>
        </p:nvSpPr>
        <p:spPr>
          <a:xfrm>
            <a:off x="7143205" y="945254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1938647-9498-CB29-A1B8-C1846AEE1741}"/>
              </a:ext>
            </a:extLst>
          </p:cNvPr>
          <p:cNvSpPr txBox="1"/>
          <p:nvPr/>
        </p:nvSpPr>
        <p:spPr>
          <a:xfrm>
            <a:off x="9720944" y="724907"/>
            <a:ext cx="2329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balance between model fit + complexity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886AC-77ED-4F44-C6FE-7A50C0B6D37D}"/>
              </a:ext>
            </a:extLst>
          </p:cNvPr>
          <p:cNvSpPr txBox="1"/>
          <p:nvPr/>
        </p:nvSpPr>
        <p:spPr>
          <a:xfrm>
            <a:off x="0" y="862615"/>
            <a:ext cx="1742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9B9895-E90E-1528-EDE7-26E9AB1E9D6F}"/>
              </a:ext>
            </a:extLst>
          </p:cNvPr>
          <p:cNvSpPr txBox="1"/>
          <p:nvPr/>
        </p:nvSpPr>
        <p:spPr>
          <a:xfrm>
            <a:off x="4674797" y="928370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8A6CAF-FE7D-3904-79D3-A4435B7D1262}"/>
              </a:ext>
            </a:extLst>
          </p:cNvPr>
          <p:cNvSpPr txBox="1"/>
          <p:nvPr/>
        </p:nvSpPr>
        <p:spPr>
          <a:xfrm>
            <a:off x="0" y="5315797"/>
            <a:ext cx="115418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                  G      AIC     	 BIC         SABIC   entropy           ICL1          ICL2         %class1    %class2   %class3     %class4      %class5     %class6   %class7</a:t>
            </a:r>
          </a:p>
          <a:p>
            <a:r>
              <a:rPr lang="en-US" sz="1200" dirty="0"/>
              <a:t>p_linear1 1 3533.973 3546.438 3527.570 1.0000000 3546.438 3546.438 100.000000                                                          </a:t>
            </a:r>
          </a:p>
          <a:p>
            <a:r>
              <a:rPr lang="en-US" sz="1200" dirty="0"/>
              <a:t>p_linear2 2 3537.847 3556.545 3528.242 0.5965696 3573.043 3573.175  45.762712 54.237288                                             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p_linear3 3 3533.920 3558.850 3521.114 0.7632735 3574.195 3573.755  20.338983  6.779661 72.881356                                      </a:t>
            </a:r>
          </a:p>
          <a:p>
            <a:r>
              <a:rPr lang="en-US" sz="1200" dirty="0">
                <a:highlight>
                  <a:srgbClr val="FFFF00"/>
                </a:highlight>
              </a:rPr>
              <a:t>p_linear4 4 3533.799 3564.962 3517.791 0.7490861 3585.485 3585.321  22.033898  6.779661 23.728814 47.45763                             </a:t>
            </a:r>
          </a:p>
          <a:p>
            <a:r>
              <a:rPr lang="en-US" sz="1200" dirty="0"/>
              <a:t>p_linear5 5 3538.644 3576.039 3519.434 0.7450699 3600.247 3599.117   3.389831  6.779661 27.118644 44.06780 18.644068                   </a:t>
            </a:r>
          </a:p>
          <a:p>
            <a:r>
              <a:rPr lang="en-US" sz="1200" dirty="0"/>
              <a:t>p_linear6 6 3543.498 3587.126 3521.087 0.7106386 3617.716 3618.099   6.779661 20.338983  5.084746 23.72881  3.389831 40.677966         </a:t>
            </a:r>
          </a:p>
          <a:p>
            <a:r>
              <a:rPr lang="en-US" sz="1200" dirty="0"/>
              <a:t>p_linear7 7 3547.116 3596.977 3521.504 0.7215720 3628.943 3626.477   3.389831  6.779661  3.389831 20.33898 27.118644  5.084746 33.89831</a:t>
            </a:r>
          </a:p>
        </p:txBody>
      </p:sp>
    </p:spTree>
    <p:extLst>
      <p:ext uri="{BB962C8B-B14F-4D97-AF65-F5344CB8AC3E}">
        <p14:creationId xmlns:p14="http://schemas.microsoft.com/office/powerpoint/2010/main" val="3905088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4785CD1-DDCB-CF10-5162-A08FDA1728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767"/>
          <a:stretch/>
        </p:blipFill>
        <p:spPr>
          <a:xfrm>
            <a:off x="6096000" y="672724"/>
            <a:ext cx="6038618" cy="28283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9691717" y="42494"/>
            <a:ext cx="2195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WASO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13398" y="4988257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1090449" y="442495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562760" y="444842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6834864" y="329778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310BB-D483-4B74-E8C5-D4A31198A31E}"/>
              </a:ext>
            </a:extLst>
          </p:cNvPr>
          <p:cNvSpPr txBox="1"/>
          <p:nvPr/>
        </p:nvSpPr>
        <p:spPr>
          <a:xfrm>
            <a:off x="9747902" y="4194818"/>
            <a:ext cx="231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B527E-C3C8-2C9E-2C7F-A2E18819EF21}"/>
              </a:ext>
            </a:extLst>
          </p:cNvPr>
          <p:cNvSpPr txBox="1"/>
          <p:nvPr/>
        </p:nvSpPr>
        <p:spPr>
          <a:xfrm>
            <a:off x="6355045" y="3380124"/>
            <a:ext cx="1847182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&gt; </a:t>
            </a:r>
            <a:r>
              <a:rPr lang="en-US" sz="1100" dirty="0" err="1"/>
              <a:t>postprob</a:t>
            </a:r>
            <a:r>
              <a:rPr lang="en-US" sz="1100" dirty="0"/>
              <a:t>(waso_beta4)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classification: </a:t>
            </a:r>
          </a:p>
          <a:p>
            <a:r>
              <a:rPr lang="en-US" sz="1100" dirty="0"/>
              <a:t>  class1 class2 class3 class4</a:t>
            </a:r>
          </a:p>
          <a:p>
            <a:r>
              <a:rPr lang="en-US" sz="1100" dirty="0"/>
              <a:t>N   6.00   27.0   </a:t>
            </a:r>
            <a:r>
              <a:rPr lang="en-US" sz="1100" dirty="0">
                <a:highlight>
                  <a:srgbClr val="FFFF00"/>
                </a:highlight>
              </a:rPr>
              <a:t>9.00</a:t>
            </a:r>
            <a:r>
              <a:rPr lang="en-US" sz="1100" dirty="0"/>
              <a:t>   7.00</a:t>
            </a:r>
          </a:p>
          <a:p>
            <a:r>
              <a:rPr lang="en-US" sz="1100" dirty="0"/>
              <a:t>%  12.24   55.1  18.37  14.29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 table: </a:t>
            </a:r>
          </a:p>
          <a:p>
            <a:r>
              <a:rPr lang="en-US" sz="1100" dirty="0"/>
              <a:t>     --&gt; mean of posterior probabilities in each class </a:t>
            </a:r>
          </a:p>
          <a:p>
            <a:r>
              <a:rPr lang="en-US" sz="1100" dirty="0"/>
              <a:t>        prob1  prob2  prob3  prob4</a:t>
            </a:r>
          </a:p>
          <a:p>
            <a:r>
              <a:rPr lang="en-US" sz="1100" dirty="0"/>
              <a:t>class1 0.9704 0.0295 0.0000 0.0000</a:t>
            </a:r>
          </a:p>
          <a:p>
            <a:r>
              <a:rPr lang="en-US" sz="1100" dirty="0"/>
              <a:t>class2 0.0207 0.8803 0.0989 0.0000</a:t>
            </a:r>
          </a:p>
          <a:p>
            <a:r>
              <a:rPr lang="en-US" sz="1100" dirty="0"/>
              <a:t>class3 0.0000 0.1527 0.8462 0.0012</a:t>
            </a:r>
          </a:p>
          <a:p>
            <a:r>
              <a:rPr lang="en-US" sz="1100" dirty="0"/>
              <a:t>class4 0.0000 0.0002 0.0008 0.9990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probabilities above a threshold (%): </a:t>
            </a:r>
          </a:p>
          <a:p>
            <a:r>
              <a:rPr lang="en-US" sz="1100" dirty="0"/>
              <a:t>         class1 class2 class3 class4</a:t>
            </a:r>
          </a:p>
          <a:p>
            <a:r>
              <a:rPr lang="en-US" sz="1100" dirty="0"/>
              <a:t>prob&gt;0.7 100.00  88.89  77.78    100</a:t>
            </a:r>
          </a:p>
          <a:p>
            <a:r>
              <a:rPr lang="en-US" sz="1100" dirty="0"/>
              <a:t>prob&gt;0.8 100.00  77.78  66.67    100</a:t>
            </a:r>
          </a:p>
          <a:p>
            <a:r>
              <a:rPr lang="en-US" sz="1100" dirty="0"/>
              <a:t>prob&gt;0.9  83.33  55.56  55.56    100</a:t>
            </a:r>
          </a:p>
        </p:txBody>
      </p:sp>
      <p:pic>
        <p:nvPicPr>
          <p:cNvPr id="10" name="Picture 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559CB792-6475-82DA-1593-C88029206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4864"/>
            <a:ext cx="6288272" cy="6288272"/>
          </a:xfrm>
          <a:prstGeom prst="rect">
            <a:avLst/>
          </a:prstGeom>
        </p:spPr>
      </p:pic>
      <p:pic>
        <p:nvPicPr>
          <p:cNvPr id="17" name="Picture 1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FF25DA93-E1A6-1D15-D95E-0BA615DC20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9" y="284864"/>
            <a:ext cx="6096012" cy="609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77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76423E7-0827-D7A5-631C-A7E910719A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" b="703"/>
          <a:stretch/>
        </p:blipFill>
        <p:spPr>
          <a:xfrm>
            <a:off x="3733800" y="1486904"/>
            <a:ext cx="8458200" cy="42981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00D40-A2F9-5C7B-DE5A-663F870EA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523"/>
            <a:ext cx="10515600" cy="1325563"/>
          </a:xfrm>
        </p:spPr>
        <p:txBody>
          <a:bodyPr/>
          <a:lstStyle/>
          <a:p>
            <a:r>
              <a:rPr lang="en-US" dirty="0"/>
              <a:t>WOMAC Pain: Post-fit Estimation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D17AD-7623-BBF5-0339-40DE5B3AC741}"/>
              </a:ext>
            </a:extLst>
          </p:cNvPr>
          <p:cNvSpPr txBox="1"/>
          <p:nvPr/>
        </p:nvSpPr>
        <p:spPr>
          <a:xfrm>
            <a:off x="266699" y="1390086"/>
            <a:ext cx="346710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&gt; </a:t>
            </a:r>
            <a:r>
              <a:rPr lang="en-US" sz="1200" dirty="0" err="1"/>
              <a:t>postprob</a:t>
            </a:r>
            <a:r>
              <a:rPr lang="en-US" sz="1200" dirty="0"/>
              <a:t>(p_linear4)</a:t>
            </a:r>
          </a:p>
          <a:p>
            <a:r>
              <a:rPr lang="en-US" sz="1200" dirty="0"/>
              <a:t>P</a:t>
            </a:r>
          </a:p>
          <a:p>
            <a:r>
              <a:rPr lang="en-US" sz="1200" dirty="0" err="1"/>
              <a:t>osterior</a:t>
            </a:r>
            <a:r>
              <a:rPr lang="en-US" sz="1200" dirty="0"/>
              <a:t> classification: </a:t>
            </a:r>
          </a:p>
          <a:p>
            <a:r>
              <a:rPr lang="en-US" sz="1200" dirty="0"/>
              <a:t>  class1 class2 class3 class4</a:t>
            </a:r>
          </a:p>
          <a:p>
            <a:r>
              <a:rPr lang="en-US" sz="1200" dirty="0"/>
              <a:t>N  13.00   4.00  14.00  28.00</a:t>
            </a:r>
          </a:p>
          <a:p>
            <a:r>
              <a:rPr lang="en-US" sz="1200" dirty="0">
                <a:highlight>
                  <a:srgbClr val="FFFF00"/>
                </a:highlight>
              </a:rPr>
              <a:t>%  22.03   6.78  23.73  47.46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classification table: </a:t>
            </a:r>
          </a:p>
          <a:p>
            <a:r>
              <a:rPr lang="en-US" sz="1200" dirty="0"/>
              <a:t>     --&gt; mean of posterior probabilities in each class </a:t>
            </a:r>
          </a:p>
          <a:p>
            <a:r>
              <a:rPr lang="en-US" sz="1200" dirty="0"/>
              <a:t>        prob1  prob2  prob3  prob4</a:t>
            </a:r>
          </a:p>
          <a:p>
            <a:r>
              <a:rPr lang="en-US" sz="1200" dirty="0"/>
              <a:t>class1 </a:t>
            </a:r>
            <a:r>
              <a:rPr lang="en-US" sz="1200" dirty="0">
                <a:highlight>
                  <a:srgbClr val="FFFF00"/>
                </a:highlight>
              </a:rPr>
              <a:t>0.8809 </a:t>
            </a:r>
            <a:r>
              <a:rPr lang="en-US" sz="1200" dirty="0"/>
              <a:t>0.0000 0.0001 0.1190</a:t>
            </a:r>
          </a:p>
          <a:p>
            <a:r>
              <a:rPr lang="en-US" sz="1200" dirty="0"/>
              <a:t>class2 0.0000 </a:t>
            </a:r>
            <a:r>
              <a:rPr lang="en-US" sz="1200" dirty="0">
                <a:highlight>
                  <a:srgbClr val="FFFF00"/>
                </a:highlight>
              </a:rPr>
              <a:t>0.9996</a:t>
            </a:r>
            <a:r>
              <a:rPr lang="en-US" sz="1200" dirty="0"/>
              <a:t> 0.0004 0.0000</a:t>
            </a:r>
          </a:p>
          <a:p>
            <a:r>
              <a:rPr lang="en-US" sz="1200" dirty="0"/>
              <a:t>class3 0.0074 0.0304 </a:t>
            </a:r>
            <a:r>
              <a:rPr lang="en-US" sz="1200" dirty="0">
                <a:highlight>
                  <a:srgbClr val="FFFF00"/>
                </a:highlight>
              </a:rPr>
              <a:t>0.8110</a:t>
            </a:r>
            <a:r>
              <a:rPr lang="en-US" sz="1200" dirty="0"/>
              <a:t> 0.1511</a:t>
            </a:r>
          </a:p>
          <a:p>
            <a:r>
              <a:rPr lang="en-US" sz="1200" dirty="0"/>
              <a:t>class4 0.0577 0.0003 0.0953 </a:t>
            </a:r>
            <a:r>
              <a:rPr lang="en-US" sz="1200" dirty="0">
                <a:highlight>
                  <a:srgbClr val="FFFF00"/>
                </a:highlight>
              </a:rPr>
              <a:t>0.8467</a:t>
            </a:r>
          </a:p>
          <a:p>
            <a:r>
              <a:rPr lang="en-US" sz="1200" dirty="0"/>
              <a:t> </a:t>
            </a:r>
          </a:p>
          <a:p>
            <a:r>
              <a:rPr lang="en-US" sz="1200" dirty="0"/>
              <a:t>Posterior probabilities above a threshold (%): </a:t>
            </a:r>
          </a:p>
          <a:p>
            <a:r>
              <a:rPr lang="en-US" sz="1200" dirty="0"/>
              <a:t>         class1 class2 class3 class4</a:t>
            </a:r>
          </a:p>
          <a:p>
            <a:r>
              <a:rPr lang="en-US" sz="1200" dirty="0"/>
              <a:t>prob&gt;0.7  84.62    100  71.43  82.14</a:t>
            </a:r>
          </a:p>
          <a:p>
            <a:r>
              <a:rPr lang="en-US" sz="1200" dirty="0"/>
              <a:t>prob&gt;0.8  76.92    100  64.29  64.29</a:t>
            </a:r>
          </a:p>
          <a:p>
            <a:r>
              <a:rPr lang="en-US" sz="1200" dirty="0"/>
              <a:t>prob&gt;0.9  53.85    100  50.00  50.00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E0822A-65E5-333F-93C0-49EED7EF8298}"/>
              </a:ext>
            </a:extLst>
          </p:cNvPr>
          <p:cNvSpPr txBox="1"/>
          <p:nvPr/>
        </p:nvSpPr>
        <p:spPr>
          <a:xfrm>
            <a:off x="2183129" y="2110859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EE9A6-DA97-6ACC-D8F2-24CF6814C6E7}"/>
              </a:ext>
            </a:extLst>
          </p:cNvPr>
          <p:cNvSpPr txBox="1"/>
          <p:nvPr/>
        </p:nvSpPr>
        <p:spPr>
          <a:xfrm>
            <a:off x="2497454" y="3065674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</p:spTree>
    <p:extLst>
      <p:ext uri="{BB962C8B-B14F-4D97-AF65-F5344CB8AC3E}">
        <p14:creationId xmlns:p14="http://schemas.microsoft.com/office/powerpoint/2010/main" val="429485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208143-68DC-D16F-2DB1-9015ED07C6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7419"/>
          <a:stretch/>
        </p:blipFill>
        <p:spPr>
          <a:xfrm>
            <a:off x="6591043" y="616184"/>
            <a:ext cx="5600957" cy="2923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9691717" y="42494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Total Sleep Time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13398" y="4988257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0588056" y="468278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562760" y="444842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6834864" y="329778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69850-60FE-4457-70F0-51151CCB829A}"/>
              </a:ext>
            </a:extLst>
          </p:cNvPr>
          <p:cNvSpPr txBox="1"/>
          <p:nvPr/>
        </p:nvSpPr>
        <p:spPr>
          <a:xfrm>
            <a:off x="7372193" y="3645407"/>
            <a:ext cx="293330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Posterior classification: </a:t>
            </a:r>
          </a:p>
          <a:p>
            <a:r>
              <a:rPr lang="en-US" sz="1000" dirty="0"/>
              <a:t>  class1 class2 class3 class4 class5</a:t>
            </a:r>
          </a:p>
          <a:p>
            <a:r>
              <a:rPr lang="en-US" sz="1000" dirty="0"/>
              <a:t>N    5.0  17.00  19.00    5.0   </a:t>
            </a:r>
            <a:r>
              <a:rPr lang="en-US" sz="1000" dirty="0">
                <a:highlight>
                  <a:srgbClr val="FFFF00"/>
                </a:highlight>
              </a:rPr>
              <a:t>3.00</a:t>
            </a:r>
          </a:p>
          <a:p>
            <a:r>
              <a:rPr lang="en-US" sz="1000" dirty="0"/>
              <a:t>%   10.2  34.69  38.78   10.2   6.12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Posterior classification table: </a:t>
            </a:r>
          </a:p>
          <a:p>
            <a:r>
              <a:rPr lang="en-US" sz="1000" dirty="0"/>
              <a:t>     --&gt; mean of posterior probabilities in each class </a:t>
            </a:r>
          </a:p>
          <a:p>
            <a:r>
              <a:rPr lang="en-US" sz="1000" dirty="0"/>
              <a:t>        prob1  prob2  prob3  prob4  prob5</a:t>
            </a:r>
          </a:p>
          <a:p>
            <a:r>
              <a:rPr lang="en-US" sz="1000" dirty="0"/>
              <a:t>class1 </a:t>
            </a:r>
            <a:r>
              <a:rPr lang="en-US" sz="1000" dirty="0">
                <a:highlight>
                  <a:srgbClr val="FFFF00"/>
                </a:highlight>
              </a:rPr>
              <a:t>0.8219</a:t>
            </a:r>
            <a:r>
              <a:rPr lang="en-US" sz="1000" dirty="0"/>
              <a:t> 0.1583 0.0192 0.0001 0.0005</a:t>
            </a:r>
          </a:p>
          <a:p>
            <a:r>
              <a:rPr lang="en-US" sz="1000" dirty="0"/>
              <a:t>class2 0.0003 </a:t>
            </a:r>
            <a:r>
              <a:rPr lang="en-US" sz="1000" dirty="0">
                <a:highlight>
                  <a:srgbClr val="FFFF00"/>
                </a:highlight>
              </a:rPr>
              <a:t>0.8813</a:t>
            </a:r>
            <a:r>
              <a:rPr lang="en-US" sz="1000" dirty="0"/>
              <a:t> 0.0898 0.0000 0.0287</a:t>
            </a:r>
          </a:p>
          <a:p>
            <a:r>
              <a:rPr lang="en-US" sz="1000" dirty="0"/>
              <a:t>class3 0.0000 0.1146 </a:t>
            </a:r>
            <a:r>
              <a:rPr lang="en-US" sz="1000" dirty="0">
                <a:highlight>
                  <a:srgbClr val="FFFF00"/>
                </a:highlight>
              </a:rPr>
              <a:t>0.8612</a:t>
            </a:r>
            <a:r>
              <a:rPr lang="en-US" sz="1000" dirty="0"/>
              <a:t> 0.0232 0.0010</a:t>
            </a:r>
          </a:p>
          <a:p>
            <a:r>
              <a:rPr lang="en-US" sz="1000" dirty="0"/>
              <a:t>class4 0.0000 0.0000 0.0299 </a:t>
            </a:r>
            <a:r>
              <a:rPr lang="en-US" sz="1000" dirty="0">
                <a:highlight>
                  <a:srgbClr val="FFFF00"/>
                </a:highlight>
              </a:rPr>
              <a:t>0.9687</a:t>
            </a:r>
            <a:r>
              <a:rPr lang="en-US" sz="1000" dirty="0"/>
              <a:t> 0.0014</a:t>
            </a:r>
          </a:p>
          <a:p>
            <a:r>
              <a:rPr lang="en-US" sz="1000" dirty="0"/>
              <a:t>class5 0.0000 0.0505 0.1365 0.0158 </a:t>
            </a:r>
            <a:r>
              <a:rPr lang="en-US" sz="1000" dirty="0">
                <a:highlight>
                  <a:srgbClr val="FFFF00"/>
                </a:highlight>
              </a:rPr>
              <a:t>0.7972</a:t>
            </a:r>
          </a:p>
          <a:p>
            <a:r>
              <a:rPr lang="en-US" sz="1000" dirty="0"/>
              <a:t> </a:t>
            </a:r>
          </a:p>
          <a:p>
            <a:r>
              <a:rPr lang="en-US" sz="1000" dirty="0"/>
              <a:t>Posterior probabilities above a threshold (%): </a:t>
            </a:r>
          </a:p>
          <a:p>
            <a:r>
              <a:rPr lang="en-US" sz="1000" dirty="0"/>
              <a:t>         class1 class2 class3 class4 class5</a:t>
            </a:r>
          </a:p>
          <a:p>
            <a:r>
              <a:rPr lang="en-US" sz="1000" dirty="0"/>
              <a:t>prob&gt;0.7     60  88.24  84.21    100  66.67</a:t>
            </a:r>
          </a:p>
          <a:p>
            <a:r>
              <a:rPr lang="en-US" sz="1000" dirty="0"/>
              <a:t>prob&gt;0.8     60  82.35  73.68    100  66.67</a:t>
            </a:r>
          </a:p>
          <a:p>
            <a:r>
              <a:rPr lang="en-US" sz="1000" dirty="0"/>
              <a:t>prob&gt;0.9     60  52.94  47.37    100  66.67</a:t>
            </a:r>
          </a:p>
          <a:p>
            <a:r>
              <a:rPr lang="en-US" sz="1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BA1144-EC5C-9EA8-AC69-5F8F4D751DE6}"/>
              </a:ext>
            </a:extLst>
          </p:cNvPr>
          <p:cNvSpPr txBox="1"/>
          <p:nvPr/>
        </p:nvSpPr>
        <p:spPr>
          <a:xfrm>
            <a:off x="9756158" y="3864871"/>
            <a:ext cx="2314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  <a:p>
            <a:r>
              <a:rPr lang="en-US" sz="1200" dirty="0" err="1">
                <a:solidFill>
                  <a:srgbClr val="FF0000"/>
                </a:solidFill>
              </a:rPr>
              <a:t>Kiadaliri</a:t>
            </a:r>
            <a:r>
              <a:rPr lang="en-US" sz="1200" dirty="0">
                <a:solidFill>
                  <a:srgbClr val="FF0000"/>
                </a:solidFill>
              </a:rPr>
              <a:t> et al 2023 – at least 5%</a:t>
            </a:r>
          </a:p>
        </p:txBody>
      </p:sp>
      <p:pic>
        <p:nvPicPr>
          <p:cNvPr id="18" name="Picture 1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322EEED-A6DF-1B23-4C95-2CBA174376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5" y="33067"/>
            <a:ext cx="6708156" cy="670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73DF25-E9A7-3DE8-72B7-A7692B89C23A}"/>
              </a:ext>
            </a:extLst>
          </p:cNvPr>
          <p:cNvSpPr txBox="1"/>
          <p:nvPr/>
        </p:nvSpPr>
        <p:spPr>
          <a:xfrm>
            <a:off x="7989917" y="43933"/>
            <a:ext cx="420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Daily – Sleep Fragmentation Index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6C5AB33-A76B-2DA6-C692-3CD704494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1A75D3-EB43-E092-05C4-718F1E31D1F2}"/>
              </a:ext>
            </a:extLst>
          </p:cNvPr>
          <p:cNvSpPr txBox="1"/>
          <p:nvPr/>
        </p:nvSpPr>
        <p:spPr>
          <a:xfrm>
            <a:off x="9913398" y="4988257"/>
            <a:ext cx="168592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APPA, &gt; 0.7 for each class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CF9E9D-B446-421F-164C-F7490C452A02}"/>
              </a:ext>
            </a:extLst>
          </p:cNvPr>
          <p:cNvSpPr txBox="1"/>
          <p:nvPr/>
        </p:nvSpPr>
        <p:spPr>
          <a:xfrm>
            <a:off x="11090449" y="442495"/>
            <a:ext cx="13933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&gt;0.8, well-separated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E9658C-B6E6-2693-EA17-8AC95AA4BFDC}"/>
              </a:ext>
            </a:extLst>
          </p:cNvPr>
          <p:cNvSpPr txBox="1"/>
          <p:nvPr/>
        </p:nvSpPr>
        <p:spPr>
          <a:xfrm>
            <a:off x="8562760" y="444842"/>
            <a:ext cx="1742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Lower, better fit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0D9EAF-7421-0A75-45FD-C7206DDFB511}"/>
              </a:ext>
            </a:extLst>
          </p:cNvPr>
          <p:cNvSpPr txBox="1"/>
          <p:nvPr/>
        </p:nvSpPr>
        <p:spPr>
          <a:xfrm>
            <a:off x="6834864" y="329778"/>
            <a:ext cx="13933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Maximizing, </a:t>
            </a:r>
          </a:p>
          <a:p>
            <a:pPr algn="ctr"/>
            <a:r>
              <a:rPr lang="en-US" sz="1000" dirty="0">
                <a:solidFill>
                  <a:srgbClr val="FF0000"/>
                </a:solidFill>
              </a:rPr>
              <a:t>better describing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F310BB-D483-4B74-E8C5-D4A31198A31E}"/>
              </a:ext>
            </a:extLst>
          </p:cNvPr>
          <p:cNvSpPr txBox="1"/>
          <p:nvPr/>
        </p:nvSpPr>
        <p:spPr>
          <a:xfrm>
            <a:off x="9747902" y="4194818"/>
            <a:ext cx="23145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Lee et al. 2018 – at least 10%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B527E-C3C8-2C9E-2C7F-A2E18819EF21}"/>
              </a:ext>
            </a:extLst>
          </p:cNvPr>
          <p:cNvSpPr txBox="1"/>
          <p:nvPr/>
        </p:nvSpPr>
        <p:spPr>
          <a:xfrm>
            <a:off x="6681248" y="3380124"/>
            <a:ext cx="551075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&gt; </a:t>
            </a:r>
            <a:r>
              <a:rPr lang="en-US" sz="1100" dirty="0" err="1"/>
              <a:t>postprob</a:t>
            </a:r>
            <a:r>
              <a:rPr lang="en-US" sz="1100" dirty="0"/>
              <a:t>(sfi_mspl4)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classification: </a:t>
            </a:r>
          </a:p>
          <a:p>
            <a:r>
              <a:rPr lang="en-US" sz="1100" dirty="0"/>
              <a:t>  class1 class2 class3 class4</a:t>
            </a:r>
          </a:p>
          <a:p>
            <a:r>
              <a:rPr lang="en-US" sz="1100" dirty="0"/>
              <a:t>N  19.00  19.00   8.00   3.00</a:t>
            </a:r>
          </a:p>
          <a:p>
            <a:r>
              <a:rPr lang="en-US" sz="1100" dirty="0"/>
              <a:t>%  38.78  38.78  16.33   6.12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classification table: </a:t>
            </a:r>
          </a:p>
          <a:p>
            <a:r>
              <a:rPr lang="en-US" sz="1100" dirty="0"/>
              <a:t>     --&gt; mean of posterior probabilities in each class </a:t>
            </a:r>
          </a:p>
          <a:p>
            <a:r>
              <a:rPr lang="en-US" sz="1100" dirty="0"/>
              <a:t>        prob1  prob2  prob3  prob4</a:t>
            </a:r>
          </a:p>
          <a:p>
            <a:r>
              <a:rPr lang="en-US" sz="1100" dirty="0"/>
              <a:t>class1 0.9087 0.0912 0.0001 0.0000</a:t>
            </a:r>
          </a:p>
          <a:p>
            <a:r>
              <a:rPr lang="en-US" sz="1100" dirty="0"/>
              <a:t>class2 0.0151 0.8773 0.0706 0.0370</a:t>
            </a:r>
          </a:p>
          <a:p>
            <a:r>
              <a:rPr lang="en-US" sz="1100" dirty="0"/>
              <a:t>class3 0.0000 0.1043 0.8262 0.0695</a:t>
            </a:r>
          </a:p>
          <a:p>
            <a:r>
              <a:rPr lang="en-US" sz="1100" dirty="0"/>
              <a:t>class4 0.0000 0.0318 0.1622 0.8059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Posterior probabilities above a threshold (%): </a:t>
            </a:r>
          </a:p>
          <a:p>
            <a:r>
              <a:rPr lang="en-US" sz="1100" dirty="0"/>
              <a:t>         class1 class2 class3 class4</a:t>
            </a:r>
          </a:p>
          <a:p>
            <a:r>
              <a:rPr lang="en-US" sz="1100" dirty="0"/>
              <a:t>prob&gt;0.7  84.21  84.21   62.5  66.67</a:t>
            </a:r>
          </a:p>
          <a:p>
            <a:r>
              <a:rPr lang="en-US" sz="1100" dirty="0"/>
              <a:t>prob&gt;0.8  78.95  84.21   62.5  66.67</a:t>
            </a:r>
          </a:p>
          <a:p>
            <a:r>
              <a:rPr lang="en-US" sz="1100" dirty="0"/>
              <a:t>prob&gt;0.9  78.95  73.68   62.5  66.67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D99112-850A-33D9-5A04-E0A12AF1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6400"/>
          <a:stretch/>
        </p:blipFill>
        <p:spPr>
          <a:xfrm>
            <a:off x="6773715" y="691063"/>
            <a:ext cx="5025576" cy="3242867"/>
          </a:xfrm>
          <a:prstGeom prst="rect">
            <a:avLst/>
          </a:prstGeom>
        </p:spPr>
      </p:pic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75561FB6-3321-33CE-22C1-203B331AC5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88" y="126741"/>
            <a:ext cx="6604517" cy="660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21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25D8-A0F8-1502-3290-702687893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Trajectory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9CB7F-BECD-DA13-6BA8-1E5FEADB4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DSIS</a:t>
            </a:r>
          </a:p>
          <a:p>
            <a:r>
              <a:rPr lang="en-US" dirty="0"/>
              <a:t>GT9X-driven WASO, TST, Sleep Efficiency</a:t>
            </a:r>
          </a:p>
        </p:txBody>
      </p:sp>
    </p:spTree>
    <p:extLst>
      <p:ext uri="{BB962C8B-B14F-4D97-AF65-F5344CB8AC3E}">
        <p14:creationId xmlns:p14="http://schemas.microsoft.com/office/powerpoint/2010/main" val="3881107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lines and dots&#10;&#10;Description automatically generated with medium confidence">
            <a:extLst>
              <a:ext uri="{FF2B5EF4-FFF2-40B4-BE49-F238E27FC236}">
                <a16:creationId xmlns:a16="http://schemas.microsoft.com/office/drawing/2014/main" id="{CBC20917-3CAB-F6FF-8740-5CF7394509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4419"/>
            <a:ext cx="12192000" cy="2667000"/>
          </a:xfrm>
          <a:prstGeom prst="rect">
            <a:avLst/>
          </a:prstGeom>
        </p:spPr>
      </p:pic>
      <p:pic>
        <p:nvPicPr>
          <p:cNvPr id="15" name="Picture 14" descr="A graph with lines and letters&#10;&#10;Description automatically generated with medium confidence">
            <a:extLst>
              <a:ext uri="{FF2B5EF4-FFF2-40B4-BE49-F238E27FC236}">
                <a16:creationId xmlns:a16="http://schemas.microsoft.com/office/drawing/2014/main" id="{088DA18B-9D7D-D8F0-6024-C979A2713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865"/>
            <a:ext cx="12192000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8252D-DCB9-E4BF-0022-3F4D1103A320}"/>
              </a:ext>
            </a:extLst>
          </p:cNvPr>
          <p:cNvSpPr txBox="1"/>
          <p:nvPr/>
        </p:nvSpPr>
        <p:spPr>
          <a:xfrm>
            <a:off x="10845801" y="3920530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1= First PT Visit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F746-434E-9AF1-B857-9652EDE84D2B}"/>
              </a:ext>
            </a:extLst>
          </p:cNvPr>
          <p:cNvSpPr txBox="1"/>
          <p:nvPr/>
        </p:nvSpPr>
        <p:spPr>
          <a:xfrm>
            <a:off x="10845801" y="637976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 = First PT Visit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38888-2430-2674-8835-413C3C552C70}"/>
              </a:ext>
            </a:extLst>
          </p:cNvPr>
          <p:cNvSpPr txBox="1"/>
          <p:nvPr/>
        </p:nvSpPr>
        <p:spPr>
          <a:xfrm>
            <a:off x="0" y="139699"/>
            <a:ext cx="701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Daily</a:t>
            </a:r>
          </a:p>
        </p:txBody>
      </p:sp>
    </p:spTree>
    <p:extLst>
      <p:ext uri="{BB962C8B-B14F-4D97-AF65-F5344CB8AC3E}">
        <p14:creationId xmlns:p14="http://schemas.microsoft.com/office/powerpoint/2010/main" val="1007870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graph of a sound wave&#10;&#10;Description automatically generated">
            <a:extLst>
              <a:ext uri="{FF2B5EF4-FFF2-40B4-BE49-F238E27FC236}">
                <a16:creationId xmlns:a16="http://schemas.microsoft.com/office/drawing/2014/main" id="{57A3F794-6510-6E97-98E4-898F6F5A3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77161"/>
            <a:ext cx="12192000" cy="2667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9DF5D0-225C-FE43-9F2A-CD0775D76ADC}"/>
              </a:ext>
            </a:extLst>
          </p:cNvPr>
          <p:cNvSpPr txBox="1"/>
          <p:nvPr/>
        </p:nvSpPr>
        <p:spPr>
          <a:xfrm>
            <a:off x="10845801" y="723273"/>
            <a:ext cx="16637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 = First PT Visit</a:t>
            </a:r>
          </a:p>
        </p:txBody>
      </p:sp>
      <p:pic>
        <p:nvPicPr>
          <p:cNvPr id="4" name="Picture 3" descr="A graph showing a graph&#10;&#10;Description automatically generated with medium confidence">
            <a:extLst>
              <a:ext uri="{FF2B5EF4-FFF2-40B4-BE49-F238E27FC236}">
                <a16:creationId xmlns:a16="http://schemas.microsoft.com/office/drawing/2014/main" id="{77DD4DCF-4E37-711C-27DC-11F83A01C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91000"/>
            <a:ext cx="121920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9B9C6-2EE0-56CB-AED2-2E2147C863C4}"/>
              </a:ext>
            </a:extLst>
          </p:cNvPr>
          <p:cNvSpPr txBox="1"/>
          <p:nvPr/>
        </p:nvSpPr>
        <p:spPr>
          <a:xfrm>
            <a:off x="10845801" y="3929390"/>
            <a:ext cx="1663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0 = Baseline Visit</a:t>
            </a:r>
          </a:p>
          <a:p>
            <a:r>
              <a:rPr lang="en-US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1 = First PT Visit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9841B-40CB-107F-548C-21FB7E285927}"/>
              </a:ext>
            </a:extLst>
          </p:cNvPr>
          <p:cNvSpPr txBox="1"/>
          <p:nvPr/>
        </p:nvSpPr>
        <p:spPr>
          <a:xfrm>
            <a:off x="0" y="139699"/>
            <a:ext cx="701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Daily</a:t>
            </a:r>
          </a:p>
        </p:txBody>
      </p:sp>
    </p:spTree>
    <p:extLst>
      <p:ext uri="{BB962C8B-B14F-4D97-AF65-F5344CB8AC3E}">
        <p14:creationId xmlns:p14="http://schemas.microsoft.com/office/powerpoint/2010/main" val="2449612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text&#10;&#10;Description automatically generated">
            <a:extLst>
              <a:ext uri="{FF2B5EF4-FFF2-40B4-BE49-F238E27FC236}">
                <a16:creationId xmlns:a16="http://schemas.microsoft.com/office/drawing/2014/main" id="{FA8D7E7D-C89A-529B-800C-1A2DEA871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1864"/>
            <a:ext cx="12192000" cy="2667000"/>
          </a:xfrm>
          <a:prstGeom prst="rect">
            <a:avLst/>
          </a:prstGeom>
        </p:spPr>
      </p:pic>
      <p:pic>
        <p:nvPicPr>
          <p:cNvPr id="5" name="Picture 4" descr="A graph showing a number of letters&#10;&#10;Description automatically generated">
            <a:extLst>
              <a:ext uri="{FF2B5EF4-FFF2-40B4-BE49-F238E27FC236}">
                <a16:creationId xmlns:a16="http://schemas.microsoft.com/office/drawing/2014/main" id="{F0822241-704E-4BBE-AFA4-AEF934D2C2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20530"/>
            <a:ext cx="12192000" cy="2667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08252D-DCB9-E4BF-0022-3F4D1103A320}"/>
              </a:ext>
            </a:extLst>
          </p:cNvPr>
          <p:cNvSpPr txBox="1"/>
          <p:nvPr/>
        </p:nvSpPr>
        <p:spPr>
          <a:xfrm>
            <a:off x="9918700" y="3920530"/>
            <a:ext cx="25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1= First Week of First PT Visit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03F746-434E-9AF1-B857-9652EDE84D2B}"/>
              </a:ext>
            </a:extLst>
          </p:cNvPr>
          <p:cNvSpPr txBox="1"/>
          <p:nvPr/>
        </p:nvSpPr>
        <p:spPr>
          <a:xfrm>
            <a:off x="9918700" y="637976"/>
            <a:ext cx="2590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1= First Week of First PT Visit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038888-2430-2674-8835-413C3C552C70}"/>
              </a:ext>
            </a:extLst>
          </p:cNvPr>
          <p:cNvSpPr txBox="1"/>
          <p:nvPr/>
        </p:nvSpPr>
        <p:spPr>
          <a:xfrm>
            <a:off x="0" y="139699"/>
            <a:ext cx="701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Weekly</a:t>
            </a:r>
          </a:p>
        </p:txBody>
      </p:sp>
    </p:spTree>
    <p:extLst>
      <p:ext uri="{BB962C8B-B14F-4D97-AF65-F5344CB8AC3E}">
        <p14:creationId xmlns:p14="http://schemas.microsoft.com/office/powerpoint/2010/main" val="3150760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8024</TotalTime>
  <Words>1890</Words>
  <Application>Microsoft Office PowerPoint</Application>
  <PresentationFormat>Widescreen</PresentationFormat>
  <Paragraphs>319</Paragraphs>
  <Slides>30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Söhne</vt:lpstr>
      <vt:lpstr>Arial</vt:lpstr>
      <vt:lpstr>Calibri</vt:lpstr>
      <vt:lpstr>Calibri Light</vt:lpstr>
      <vt:lpstr>Courier New</vt:lpstr>
      <vt:lpstr>Office Theme</vt:lpstr>
      <vt:lpstr>Trajectory</vt:lpstr>
      <vt:lpstr>PowerPoint Presentation</vt:lpstr>
      <vt:lpstr>PowerPoint Presentation</vt:lpstr>
      <vt:lpstr>PowerPoint Presentation</vt:lpstr>
      <vt:lpstr>PowerPoint Presentation</vt:lpstr>
      <vt:lpstr>Trajectory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Pain Trajectory</vt:lpstr>
      <vt:lpstr>Plot</vt:lpstr>
      <vt:lpstr>LCMM Package in R</vt:lpstr>
      <vt:lpstr>WOMAC FUNCTION</vt:lpstr>
      <vt:lpstr>WOMAC Function: Post-fit Estimation</vt:lpstr>
      <vt:lpstr>WOMAC Function: Post-fit Estimation</vt:lpstr>
      <vt:lpstr>WOMAC Function: Post-fit Estimation</vt:lpstr>
      <vt:lpstr>WOMAC PAIN</vt:lpstr>
      <vt:lpstr>WOMAC Pain: Post-fit Estimation</vt:lpstr>
      <vt:lpstr>WOMAC Pain: Post-fit Estimation</vt:lpstr>
      <vt:lpstr>WOMAC Pain: Post-fit Estimation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Kim, Ehyun</dc:creator>
  <cp:lastModifiedBy>Kim, Ehyun</cp:lastModifiedBy>
  <cp:revision>115</cp:revision>
  <dcterms:created xsi:type="dcterms:W3CDTF">2024-02-27T18:58:00Z</dcterms:created>
  <dcterms:modified xsi:type="dcterms:W3CDTF">2024-11-20T18:31:31Z</dcterms:modified>
</cp:coreProperties>
</file>