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5" r:id="rId2"/>
    <p:sldId id="309" r:id="rId3"/>
    <p:sldId id="333" r:id="rId4"/>
    <p:sldId id="281" r:id="rId5"/>
    <p:sldId id="311" r:id="rId6"/>
    <p:sldId id="325" r:id="rId7"/>
    <p:sldId id="326" r:id="rId8"/>
    <p:sldId id="327" r:id="rId9"/>
    <p:sldId id="328" r:id="rId10"/>
    <p:sldId id="330" r:id="rId11"/>
    <p:sldId id="331" r:id="rId12"/>
    <p:sldId id="341" r:id="rId13"/>
    <p:sldId id="342" r:id="rId14"/>
    <p:sldId id="316" r:id="rId15"/>
    <p:sldId id="323" r:id="rId16"/>
    <p:sldId id="332" r:id="rId17"/>
    <p:sldId id="335" r:id="rId18"/>
    <p:sldId id="336" r:id="rId19"/>
    <p:sldId id="337" r:id="rId20"/>
    <p:sldId id="338" r:id="rId21"/>
    <p:sldId id="339" r:id="rId22"/>
    <p:sldId id="340" r:id="rId23"/>
    <p:sldId id="334" r:id="rId24"/>
  </p:sldIdLst>
  <p:sldSz cx="9144000" cy="6858000" type="screen4x3"/>
  <p:notesSz cx="6799263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7F"/>
    <a:srgbClr val="FF3300"/>
    <a:srgbClr val="F8F200"/>
    <a:srgbClr val="BF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71" autoAdjust="0"/>
    <p:restoredTop sz="92019" autoAdjust="0"/>
  </p:normalViewPr>
  <p:slideViewPr>
    <p:cSldViewPr>
      <p:cViewPr varScale="1">
        <p:scale>
          <a:sx n="104" d="100"/>
          <a:sy n="104" d="100"/>
        </p:scale>
        <p:origin x="-17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89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90"/>
      </p:cViewPr>
      <p:guideLst>
        <p:guide orient="horz" pos="3128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74D9-4C0D-41CD-B2A5-B224D480B483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84F4-B80A-4D6D-B66A-9428E2215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59B12-4E5D-425B-B17F-B4A5B9D3315E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7415"/>
            <a:ext cx="543941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3106"/>
            <a:ext cx="2946347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EC5D-B231-4FDB-A39F-D950C3356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EC5D-B231-4FDB-A39F-D950C33562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EC5D-B231-4FDB-A39F-D950C33562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466" y="2552689"/>
            <a:ext cx="8617068" cy="1241442"/>
          </a:xfrm>
          <a:noFill/>
        </p:spPr>
        <p:txBody>
          <a:bodyPr lIns="216000"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presentasjonen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3466" y="4524389"/>
            <a:ext cx="8593197" cy="620721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8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&lt;Undertittel&gt;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3466" y="5181624"/>
            <a:ext cx="8617068" cy="474669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0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&lt;Dato og/eller anledning&gt;</a:t>
            </a:r>
          </a:p>
        </p:txBody>
      </p:sp>
      <p:pic>
        <p:nvPicPr>
          <p:cNvPr id="8" name="Picture 7" descr="strukt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416" y="214269"/>
            <a:ext cx="8640000" cy="2289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12021" y="4141800"/>
            <a:ext cx="8496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PPT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000" y="6094449"/>
            <a:ext cx="8640000" cy="5529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nb-NO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8734" y="1274732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kolonner (brune seksjo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98280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5" hasCustomPrompt="1"/>
          </p:nvPr>
        </p:nvSpPr>
        <p:spPr>
          <a:xfrm>
            <a:off x="3198280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25450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25450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613244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3244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ks seksj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258825" y="3757618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3169391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6079957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rgepa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234" y="1267074"/>
          <a:ext cx="8643940" cy="478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87"/>
                <a:gridCol w="839799"/>
                <a:gridCol w="3286170"/>
                <a:gridCol w="3225784"/>
              </a:tblGrid>
              <a:tr h="30001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Fargekode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Farge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Vekting (veiledende)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Kommentar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 255, 255, 255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Hvit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Hovedfarge.</a:t>
                      </a:r>
                      <a:r>
                        <a:rPr lang="nb-NO" sz="1000" smtClean="0">
                          <a:latin typeface="Georgia" pitchFamily="18" charset="0"/>
                        </a:rPr>
                        <a:t> Sikrer at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foilene i størst mulig grad er oversiktlig og luftige. 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0, 0, 0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Sort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Fontfarge</a:t>
                      </a:r>
                      <a:r>
                        <a:rPr lang="nb-NO" sz="1000" b="1" baseline="0" smtClean="0">
                          <a:latin typeface="Georgia" pitchFamily="18" charset="0"/>
                        </a:rPr>
                        <a:t> (tekstfarge).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Sikrer høy kontrast og god lesbarhet.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50, 38, 26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Mørk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b</a:t>
                      </a:r>
                      <a:r>
                        <a:rPr lang="nb-NO" sz="1000" smtClean="0">
                          <a:latin typeface="Georgia" pitchFamily="18" charset="0"/>
                        </a:rPr>
                        <a:t>run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i illustrasjoner og modeller som alternativ til sort.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133, 115, 98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Brun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som overskrift til foiler og i illustrasjoner og modeller etc.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203, 192, 183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Lys brun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16, 100, 112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Mørk blå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forsiktig i illustrasjoner og modeller etc.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130, 174, 182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Blå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162, 199, 202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err="1" smtClean="0">
                          <a:latin typeface="Georgia" pitchFamily="18" charset="0"/>
                        </a:rPr>
                        <a:t>Mellomblå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194, 216, 215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Lys blå</a:t>
                      </a:r>
                      <a:endParaRPr lang="en-US" sz="1000" b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240, 78, 82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smtClean="0">
                          <a:latin typeface="Georgia" pitchFamily="18" charset="0"/>
                        </a:rPr>
                        <a:t>Rød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smtClean="0">
                          <a:latin typeface="Georgia" pitchFamily="18" charset="0"/>
                        </a:rPr>
                        <a:t>Spotfarge.</a:t>
                      </a:r>
                      <a:r>
                        <a:rPr lang="nb-NO" sz="1000" baseline="0" smtClean="0">
                          <a:latin typeface="Georgia" pitchFamily="18" charset="0"/>
                        </a:rPr>
                        <a:t> Brukes forsiktig for å understreke detaljer i illustrasjoner og modeller etc.</a:t>
                      </a:r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25892" y="1636981"/>
            <a:ext cx="3168472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40 %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5893" y="2078269"/>
            <a:ext cx="831640" cy="3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chemeClr val="bg1"/>
                </a:solidFill>
                <a:latin typeface="Georgia" pitchFamily="18" charset="0"/>
              </a:rPr>
              <a:t>5 % </a:t>
            </a:r>
            <a:endParaRPr lang="en-US" sz="10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5893" y="2990454"/>
            <a:ext cx="15619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chemeClr val="bg1"/>
                </a:solidFill>
                <a:latin typeface="Georgia" pitchFamily="18" charset="0"/>
              </a:rPr>
              <a:t>15 % </a:t>
            </a:r>
            <a:endParaRPr lang="en-US" sz="10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5893" y="3426001"/>
            <a:ext cx="83164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5893" y="3873677"/>
            <a:ext cx="831640" cy="3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893" y="4324357"/>
            <a:ext cx="1561900" cy="3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15 %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5893" y="4783150"/>
            <a:ext cx="831640" cy="324000"/>
          </a:xfrm>
          <a:prstGeom prst="rect">
            <a:avLst/>
          </a:prstGeom>
          <a:solidFill>
            <a:srgbClr val="A2C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893" y="5218137"/>
            <a:ext cx="503022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2,5 %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5893" y="5665813"/>
            <a:ext cx="503022" cy="324000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rgbClr val="000000"/>
                </a:solidFill>
                <a:latin typeface="Georgia" pitchFamily="18" charset="0"/>
              </a:rPr>
              <a:t>2,5 % </a:t>
            </a:r>
            <a:endParaRPr lang="en-US" sz="1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25893" y="2543723"/>
            <a:ext cx="503022" cy="324000"/>
          </a:xfrm>
          <a:prstGeom prst="rect">
            <a:avLst/>
          </a:prstGeom>
          <a:solidFill>
            <a:srgbClr val="32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smtClean="0">
                <a:solidFill>
                  <a:schemeClr val="bg1"/>
                </a:solidFill>
                <a:latin typeface="Georgia" pitchFamily="18" charset="0"/>
              </a:rPr>
              <a:t>2,5 % </a:t>
            </a:r>
            <a:endParaRPr lang="en-US" sz="10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536" y="279264"/>
            <a:ext cx="8634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smtClean="0">
                <a:solidFill>
                  <a:schemeClr val="accent1"/>
                </a:solidFill>
                <a:latin typeface="+mj-lt"/>
              </a:rPr>
              <a:t>Fargepalett</a:t>
            </a:r>
            <a:endParaRPr lang="en-US" sz="260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9AC85F-30EC-4884-8888-634C5D55C24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ksjons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5364" y="763551"/>
            <a:ext cx="5755341" cy="4220825"/>
          </a:xfrm>
          <a:noFill/>
        </p:spPr>
        <p:txBody>
          <a:bodyPr lIns="90000" anchor="b">
            <a:noAutofit/>
          </a:bodyPr>
          <a:lstStyle>
            <a:lvl1pPr algn="ctr">
              <a:lnSpc>
                <a:spcPct val="10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seksjonsforside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85365" y="5074021"/>
            <a:ext cx="573741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innholdsfortegn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9859" y="169747"/>
            <a:ext cx="8640000" cy="720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&lt;Agenda&gt;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3466" y="1274733"/>
            <a:ext cx="8617068" cy="4856229"/>
          </a:xfrm>
        </p:spPr>
        <p:txBody>
          <a:bodyPr>
            <a:noAutofit/>
          </a:bodyPr>
          <a:lstStyle>
            <a:lvl1pPr>
              <a:defRPr sz="2000" baseline="0">
                <a:sym typeface="Wingdings" pitchFamily="2" charset="2"/>
              </a:defRPr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nb-NO" noProof="0" dirty="0" smtClean="0"/>
              <a:t>Bruk vanlig punktliste, men la aktivt punkt ha skriftstørrelse 28! (Resten av teksten har skriftstørrelse 20)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innholdsside uten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innholdsside med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800"/>
              </a:lnSpc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3466" y="6203989"/>
            <a:ext cx="8617068" cy="21907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steside/kontakt - Os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EKK_kart.jpg"/>
          <p:cNvPicPr>
            <a:picLocks noChangeAspect="1"/>
          </p:cNvPicPr>
          <p:nvPr/>
        </p:nvPicPr>
        <p:blipFill>
          <a:blip r:embed="rId2" cstate="print"/>
          <a:srcRect b="15921"/>
          <a:stretch>
            <a:fillRect/>
          </a:stretch>
        </p:blipFill>
        <p:spPr>
          <a:xfrm>
            <a:off x="234896" y="207917"/>
            <a:ext cx="8643600" cy="2955840"/>
          </a:xfrm>
          <a:prstGeom prst="rect">
            <a:avLst/>
          </a:prstGeom>
        </p:spPr>
      </p:pic>
      <p:pic>
        <p:nvPicPr>
          <p:cNvPr id="19" name="Picture 18" descr="Bekk_pos [Converted].jpg                                       0007AA60 AndresMac                      C163723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657" y="4086234"/>
            <a:ext cx="972000" cy="2546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216727" y="5786883"/>
            <a:ext cx="471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800" smtClean="0">
                <a:latin typeface="Georgia" pitchFamily="18" charset="0"/>
              </a:rPr>
              <a:t>BEKK CONSULTING AS</a:t>
            </a:r>
          </a:p>
          <a:p>
            <a:pPr algn="ctr"/>
            <a:r>
              <a:rPr lang="nb-NO" sz="800" smtClean="0">
                <a:latin typeface="Georgia" pitchFamily="18" charset="0"/>
              </a:rPr>
              <a:t>SKUR 39, VIPPETANGEN. P.O. BOX 134 SENTRUM, 0102 OSLO,</a:t>
            </a:r>
            <a:r>
              <a:rPr lang="nb-NO" sz="800" baseline="0" smtClean="0">
                <a:latin typeface="Georgia" pitchFamily="18" charset="0"/>
              </a:rPr>
              <a:t> NORWAY. </a:t>
            </a:r>
            <a:r>
              <a:rPr lang="nb-NO" sz="800" smtClean="0">
                <a:latin typeface="Georgia" pitchFamily="18" charset="0"/>
              </a:rPr>
              <a:t>WWW.BEKK.NO</a:t>
            </a:r>
            <a:endParaRPr lang="en-US" sz="800">
              <a:latin typeface="Georgia" pitchFamily="18" charset="0"/>
            </a:endParaRPr>
          </a:p>
        </p:txBody>
      </p:sp>
      <p:sp>
        <p:nvSpPr>
          <p:cNvPr id="7" name="Content Placeholder 24"/>
          <p:cNvSpPr>
            <a:spLocks noGrp="1"/>
          </p:cNvSpPr>
          <p:nvPr>
            <p:ph sz="quarter" idx="13" hasCustomPrompt="1"/>
          </p:nvPr>
        </p:nvSpPr>
        <p:spPr>
          <a:xfrm>
            <a:off x="2928937" y="4643417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navn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0" name="Content Placeholder 24"/>
          <p:cNvSpPr>
            <a:spLocks noGrp="1"/>
          </p:cNvSpPr>
          <p:nvPr>
            <p:ph sz="quarter" idx="16" hasCustomPrompt="1"/>
          </p:nvPr>
        </p:nvSpPr>
        <p:spPr>
          <a:xfrm>
            <a:off x="2928937" y="4830464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&lt;stilling&gt;</a:t>
            </a:r>
            <a:endParaRPr lang="nb-NO" dirty="0" smtClean="0"/>
          </a:p>
        </p:txBody>
      </p:sp>
      <p:sp>
        <p:nvSpPr>
          <p:cNvPr id="12" name="Content Placeholder 24"/>
          <p:cNvSpPr>
            <a:spLocks noGrp="1"/>
          </p:cNvSpPr>
          <p:nvPr>
            <p:ph sz="quarter" idx="17" hasCustomPrompt="1"/>
          </p:nvPr>
        </p:nvSpPr>
        <p:spPr>
          <a:xfrm>
            <a:off x="2928937" y="5016805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+47 &lt;</a:t>
            </a:r>
            <a:r>
              <a:rPr lang="en-US" dirty="0" err="1" smtClean="0"/>
              <a:t>telefonnumer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3" name="Content Placeholder 24"/>
          <p:cNvSpPr>
            <a:spLocks noGrp="1"/>
          </p:cNvSpPr>
          <p:nvPr>
            <p:ph sz="quarter" idx="18" hasCustomPrompt="1"/>
          </p:nvPr>
        </p:nvSpPr>
        <p:spPr>
          <a:xfrm>
            <a:off x="2928937" y="5204609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&lt;e-</a:t>
            </a:r>
            <a:r>
              <a:rPr lang="en-US" dirty="0" err="1" smtClean="0"/>
              <a:t>postadresse</a:t>
            </a:r>
            <a:r>
              <a:rPr lang="en-US" dirty="0" smtClean="0"/>
              <a:t>&gt;</a:t>
            </a:r>
            <a:endParaRPr lang="nb-NO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side/kontakt - Trond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ekk_pos [Converted].jpg                                       0007AA60 AndresMac                      C163723E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3537" y="2558231"/>
            <a:ext cx="972000" cy="2546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2234479" y="5786883"/>
            <a:ext cx="471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800" smtClean="0">
                <a:latin typeface="Georgia" pitchFamily="18" charset="0"/>
              </a:rPr>
              <a:t>BEKK CONSULTING AS</a:t>
            </a:r>
          </a:p>
          <a:p>
            <a:pPr algn="ctr"/>
            <a:r>
              <a:rPr lang="nb-NO" sz="800" smtClean="0">
                <a:latin typeface="Georgia" pitchFamily="18" charset="0"/>
              </a:rPr>
              <a:t>SKUR 39, VIPPETANGEN. P.O. BOX 134 SENTRUM, 0102 OSLO,</a:t>
            </a:r>
            <a:r>
              <a:rPr lang="nb-NO" sz="800" baseline="0" smtClean="0">
                <a:latin typeface="Georgia" pitchFamily="18" charset="0"/>
              </a:rPr>
              <a:t> NORWAY. </a:t>
            </a:r>
            <a:r>
              <a:rPr lang="nb-NO" sz="800" smtClean="0">
                <a:latin typeface="Georgia" pitchFamily="18" charset="0"/>
              </a:rPr>
              <a:t>WWW.BEKK.NO</a:t>
            </a:r>
            <a:endParaRPr lang="en-US" sz="800">
              <a:latin typeface="Georgia" pitchFamily="18" charset="0"/>
            </a:endParaRPr>
          </a:p>
        </p:txBody>
      </p:sp>
      <p:sp>
        <p:nvSpPr>
          <p:cNvPr id="7" name="Content Placeholder 24"/>
          <p:cNvSpPr>
            <a:spLocks noGrp="1"/>
          </p:cNvSpPr>
          <p:nvPr>
            <p:ph sz="quarter" idx="13" hasCustomPrompt="1"/>
          </p:nvPr>
        </p:nvSpPr>
        <p:spPr>
          <a:xfrm>
            <a:off x="5665817" y="2946463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&lt;NAVN&gt;</a:t>
            </a:r>
            <a:endParaRPr lang="nb-NO" dirty="0" smtClean="0"/>
          </a:p>
        </p:txBody>
      </p:sp>
      <p:sp>
        <p:nvSpPr>
          <p:cNvPr id="10" name="Content Placeholder 24"/>
          <p:cNvSpPr>
            <a:spLocks noGrp="1"/>
          </p:cNvSpPr>
          <p:nvPr>
            <p:ph sz="quarter" idx="16" hasCustomPrompt="1"/>
          </p:nvPr>
        </p:nvSpPr>
        <p:spPr>
          <a:xfrm>
            <a:off x="5665817" y="3133510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&lt;STILLING&gt;</a:t>
            </a:r>
            <a:endParaRPr lang="nb-NO" dirty="0" smtClean="0"/>
          </a:p>
        </p:txBody>
      </p:sp>
      <p:sp>
        <p:nvSpPr>
          <p:cNvPr id="12" name="Content Placeholder 24"/>
          <p:cNvSpPr>
            <a:spLocks noGrp="1"/>
          </p:cNvSpPr>
          <p:nvPr>
            <p:ph sz="quarter" idx="17" hasCustomPrompt="1"/>
          </p:nvPr>
        </p:nvSpPr>
        <p:spPr>
          <a:xfrm>
            <a:off x="5665817" y="3319851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+47 &lt;</a:t>
            </a:r>
            <a:r>
              <a:rPr lang="en-US" dirty="0" err="1" smtClean="0"/>
              <a:t>telefonnumer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3" name="Content Placeholder 24"/>
          <p:cNvSpPr>
            <a:spLocks noGrp="1"/>
          </p:cNvSpPr>
          <p:nvPr>
            <p:ph sz="quarter" idx="18" hasCustomPrompt="1"/>
          </p:nvPr>
        </p:nvSpPr>
        <p:spPr>
          <a:xfrm>
            <a:off x="5665817" y="3507655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&lt;e-</a:t>
            </a:r>
            <a:r>
              <a:rPr lang="en-US" dirty="0" err="1" smtClean="0"/>
              <a:t>postadresse</a:t>
            </a:r>
            <a:r>
              <a:rPr lang="en-US" dirty="0" smtClean="0"/>
              <a:t>&gt;</a:t>
            </a:r>
            <a:endParaRPr lang="nb-NO" dirty="0" smtClean="0"/>
          </a:p>
        </p:txBody>
      </p:sp>
      <p:pic>
        <p:nvPicPr>
          <p:cNvPr id="9" name="Bilde 8" descr="bekk trondheim 0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338413" cy="474044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&quot;Negativ&quot;, midtstilt tekst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4416" y="882615"/>
            <a:ext cx="8636118" cy="5075306"/>
          </a:xfrm>
        </p:spPr>
        <p:txBody>
          <a:bodyPr anchor="ctr" anchorCtr="0"/>
          <a:lstStyle>
            <a:lvl1pPr algn="ctr">
              <a:lnSpc>
                <a:spcPct val="100000"/>
              </a:lnSpc>
              <a:spcAft>
                <a:spcPts val="1800"/>
              </a:spcAft>
              <a:defRPr sz="32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“</a:t>
            </a:r>
            <a:r>
              <a:rPr lang="en-US" dirty="0" err="1" smtClean="0"/>
              <a:t>Negativ</a:t>
            </a:r>
            <a:r>
              <a:rPr lang="en-US" dirty="0" smtClean="0"/>
              <a:t> foil”.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med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budskap</a:t>
            </a:r>
            <a:r>
              <a:rPr lang="en-US" dirty="0" smtClean="0"/>
              <a:t>/</a:t>
            </a:r>
            <a:r>
              <a:rPr lang="en-US" dirty="0" err="1" smtClean="0"/>
              <a:t>pønsj</a:t>
            </a:r>
            <a:r>
              <a:rPr lang="en-US" dirty="0" smtClean="0"/>
              <a:t>. (</a:t>
            </a:r>
            <a:r>
              <a:rPr lang="en-US" dirty="0" err="1" smtClean="0"/>
              <a:t>Bør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miljømessige</a:t>
            </a:r>
            <a:r>
              <a:rPr lang="en-US" dirty="0" smtClean="0"/>
              <a:t> </a:t>
            </a:r>
            <a:r>
              <a:rPr lang="en-US" dirty="0" err="1" smtClean="0"/>
              <a:t>hensyn</a:t>
            </a:r>
            <a:r>
              <a:rPr lang="en-US" dirty="0" smtClean="0"/>
              <a:t>/</a:t>
            </a:r>
            <a:r>
              <a:rPr lang="en-US" dirty="0" err="1" smtClean="0"/>
              <a:t>blekkforbruk</a:t>
            </a:r>
            <a:r>
              <a:rPr lang="en-US" dirty="0" smtClean="0"/>
              <a:t> IKKE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skrives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&quot;Negativ&quot;, punktliste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46004" y="590643"/>
            <a:ext cx="8634530" cy="5988050"/>
          </a:xfrm>
        </p:spPr>
        <p:txBody>
          <a:bodyPr/>
          <a:lstStyle>
            <a:lvl1pPr marL="358775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Wingdings" pitchFamily="2" charset="2"/>
              <a:buChar char="§"/>
              <a:defRPr sz="3200">
                <a:solidFill>
                  <a:srgbClr val="FFFFFF"/>
                </a:solidFill>
              </a:defRPr>
            </a:lvl1pPr>
            <a:lvl2pPr marL="896938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Aharoni" pitchFamily="2" charset="-79"/>
              <a:buChar char="–"/>
              <a:defRPr sz="2800">
                <a:solidFill>
                  <a:srgbClr val="FFFFFF"/>
                </a:solidFill>
              </a:defRPr>
            </a:lvl2pPr>
            <a:lvl3pPr>
              <a:buClr>
                <a:srgbClr val="F8F8F8"/>
              </a:buClr>
              <a:buFont typeface="Wingdings" pitchFamily="2" charset="2"/>
              <a:buChar char="§"/>
              <a:defRPr sz="2400">
                <a:solidFill>
                  <a:srgbClr val="F8F8F8"/>
                </a:solidFill>
              </a:defRPr>
            </a:lvl3pPr>
            <a:lvl4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4pPr>
            <a:lvl5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5pPr>
          </a:lstStyle>
          <a:p>
            <a:pPr lvl="0"/>
            <a:r>
              <a:rPr lang="nb-NO" dirty="0" smtClean="0"/>
              <a:t>“Negativ foil”. Brukes til foiler med enkelt </a:t>
            </a:r>
            <a:r>
              <a:rPr lang="nb-NO" dirty="0" err="1" smtClean="0"/>
              <a:t>budskap/pønsj</a:t>
            </a:r>
            <a:r>
              <a:rPr lang="nb-NO" dirty="0" smtClean="0"/>
              <a:t>. (Bør av miljømessige hensyn/blekkforbruk IKKE brukes til foiler som skal skrives ut.)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859" y="169747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 master&gt;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859" y="1274734"/>
            <a:ext cx="8640000" cy="486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fld id="{D49FF8D9-CB9C-4F90-BF4D-EC96F93397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250825" y="930240"/>
            <a:ext cx="8642350" cy="36000"/>
          </a:xfrm>
          <a:prstGeom prst="rect">
            <a:avLst/>
          </a:prstGeom>
          <a:solidFill>
            <a:srgbClr val="85736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nb-NO" sz="1600" b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953" y="6240501"/>
            <a:ext cx="865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7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rgbClr val="857362"/>
          </a:solidFill>
          <a:latin typeface="+mj-lt"/>
          <a:ea typeface="+mj-ea"/>
          <a:cs typeface="+mj-cs"/>
        </a:defRPr>
      </a:lvl1pPr>
    </p:titleStyle>
    <p:bodyStyle>
      <a:lvl1pPr marL="2736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1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864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28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smundeldhuset/Compile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66" y="2759062"/>
            <a:ext cx="8617068" cy="1241442"/>
          </a:xfrm>
        </p:spPr>
        <p:txBody>
          <a:bodyPr/>
          <a:lstStyle/>
          <a:p>
            <a:r>
              <a:rPr lang="nb-NO" sz="4400" smtClean="0"/>
              <a:t>Kompilatorer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466" y="4257092"/>
            <a:ext cx="8593197" cy="620721"/>
          </a:xfrm>
        </p:spPr>
        <p:txBody>
          <a:bodyPr/>
          <a:lstStyle/>
          <a:p>
            <a:pPr marL="0" indent="0"/>
            <a:r>
              <a:rPr lang="en-US" sz="2000" smtClean="0"/>
              <a:t>- Hva foregår under panseret?</a:t>
            </a:r>
            <a:endParaRPr lang="en-US" sz="2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3466" y="5181624"/>
            <a:ext cx="8617068" cy="890582"/>
          </a:xfrm>
        </p:spPr>
        <p:txBody>
          <a:bodyPr/>
          <a:lstStyle/>
          <a:p>
            <a:r>
              <a:rPr lang="nb-NO" sz="1800" smtClean="0"/>
              <a:t>BEKK fagdag 30.08.13</a:t>
            </a:r>
          </a:p>
          <a:p>
            <a:r>
              <a:rPr lang="nb-NO" sz="1800" smtClean="0"/>
              <a:t>Åsmund Eldhuset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Fase 5: </a:t>
            </a:r>
            <a:r>
              <a:rPr lang="nb-NO" smtClean="0"/>
              <a:t>Kodegenerering og mer optimalisering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274733"/>
            <a:ext cx="8880534" cy="4856229"/>
          </a:xfrm>
        </p:spPr>
        <p:txBody>
          <a:bodyPr/>
          <a:lstStyle/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Optimalisert AST </a:t>
            </a:r>
            <a:r>
              <a:rPr lang="nb-NO" sz="2000" smtClean="0">
                <a:sym typeface="Symbol"/>
              </a:rPr>
              <a:t></a:t>
            </a:r>
            <a:r>
              <a:rPr lang="nb-NO" sz="2000" smtClean="0"/>
              <a:t> assemblykode</a:t>
            </a:r>
          </a:p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Optimalisering av assemblykoden</a:t>
            </a:r>
          </a:p>
          <a:p>
            <a:pPr marL="813600" lvl="2">
              <a:buFont typeface="Wingdings" pitchFamily="2" charset="2"/>
              <a:buChar char="§"/>
            </a:pPr>
            <a:r>
              <a:rPr lang="nb-NO" sz="1800" smtClean="0"/>
              <a:t>Eliminasjon av død kode</a:t>
            </a:r>
          </a:p>
          <a:p>
            <a:pPr marL="813600" lvl="2">
              <a:buFont typeface="Wingdings" pitchFamily="2" charset="2"/>
              <a:buChar char="§"/>
            </a:pPr>
            <a:r>
              <a:rPr lang="nb-NO" sz="1800"/>
              <a:t>G</a:t>
            </a:r>
            <a:r>
              <a:rPr lang="nb-NO" sz="1800" smtClean="0"/>
              <a:t>jenbruk av utregnede mellomresultater</a:t>
            </a:r>
          </a:p>
          <a:p>
            <a:pPr marL="813600" lvl="2">
              <a:buFont typeface="Wingdings" pitchFamily="2" charset="2"/>
              <a:buChar char="§"/>
            </a:pPr>
            <a:r>
              <a:rPr lang="nb-NO" sz="1800" smtClean="0"/>
              <a:t>Registerallokering </a:t>
            </a:r>
            <a:br>
              <a:rPr lang="nb-NO" sz="1800" smtClean="0"/>
            </a:br>
            <a:r>
              <a:rPr lang="nb-NO" sz="1800" smtClean="0"/>
              <a:t>(trengs ikke i stackmaskiner)</a:t>
            </a:r>
          </a:p>
          <a:p>
            <a:pPr marL="813600" lvl="2">
              <a:buFont typeface="Wingdings" pitchFamily="2" charset="2"/>
              <a:buChar char="§"/>
            </a:pPr>
            <a:r>
              <a:rPr lang="nb-NO" sz="180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4148" y="2528900"/>
            <a:ext cx="2952328" cy="40934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pushl	%ebp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movl	%esp, %ebp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subl	$0, %esp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pushl	$2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pushl	16(%ebp)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movl	$0, %edx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popl	%eax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imull	(%esp)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movl	%eax, (%esp)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popl	%eax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addl	$0, %esp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leave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ret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1700" y="3856274"/>
            <a:ext cx="2913813" cy="2784310"/>
            <a:chOff x="2591780" y="1988840"/>
            <a:chExt cx="4860540" cy="4644516"/>
          </a:xfrm>
        </p:grpSpPr>
        <p:grpSp>
          <p:nvGrpSpPr>
            <p:cNvPr id="6" name="Group 5"/>
            <p:cNvGrpSpPr/>
            <p:nvPr/>
          </p:nvGrpSpPr>
          <p:grpSpPr>
            <a:xfrm>
              <a:off x="4572000" y="1988840"/>
              <a:ext cx="720080" cy="576574"/>
              <a:chOff x="251520" y="2708920"/>
              <a:chExt cx="720080" cy="57657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51520" y="2708920"/>
                <a:ext cx="360499" cy="57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2019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f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152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31840" y="3429000"/>
              <a:ext cx="720080" cy="576574"/>
              <a:chOff x="2231740" y="2708920"/>
              <a:chExt cx="720080" cy="57657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233494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=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93793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=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3174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732240" y="4868650"/>
              <a:ext cx="720080" cy="576574"/>
              <a:chOff x="5832140" y="2708920"/>
              <a:chExt cx="720080" cy="576574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837002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92180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83214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31940" y="4869160"/>
              <a:ext cx="360040" cy="576574"/>
              <a:chOff x="3131840" y="2708920"/>
              <a:chExt cx="360040" cy="57657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134371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3184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91780" y="4869160"/>
              <a:ext cx="360040" cy="576574"/>
              <a:chOff x="1691680" y="2708920"/>
              <a:chExt cx="360040" cy="5765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692916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x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9168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472100" y="4869160"/>
              <a:ext cx="360040" cy="576494"/>
              <a:chOff x="4752020" y="2708920"/>
              <a:chExt cx="360040" cy="57649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55666" y="270892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x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5202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92180" y="3429000"/>
              <a:ext cx="360040" cy="576574"/>
              <a:chOff x="5292080" y="2708920"/>
              <a:chExt cx="360040" cy="57657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292080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2000" smtClean="0">
                    <a:latin typeface="Consolas" pitchFamily="49" charset="0"/>
                    <a:cs typeface="Consolas" pitchFamily="49" charset="0"/>
                  </a:rPr>
                  <a:t>=</a:t>
                </a:r>
                <a:endParaRPr 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9208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" name="Straight Connector 12"/>
            <p:cNvCxnSpPr>
              <a:stCxn id="36" idx="2"/>
              <a:endCxn id="35" idx="0"/>
            </p:cNvCxnSpPr>
            <p:nvPr/>
          </p:nvCxnSpPr>
          <p:spPr>
            <a:xfrm rot="5400000">
              <a:off x="3690264" y="2367014"/>
              <a:ext cx="863602" cy="126037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2"/>
              <a:endCxn id="23" idx="0"/>
            </p:cNvCxnSpPr>
            <p:nvPr/>
          </p:nvCxnSpPr>
          <p:spPr>
            <a:xfrm rot="16200000" flipH="1">
              <a:off x="5309092" y="2365892"/>
              <a:ext cx="863586" cy="1262629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3" idx="2"/>
              <a:endCxn id="26" idx="0"/>
            </p:cNvCxnSpPr>
            <p:nvPr/>
          </p:nvCxnSpPr>
          <p:spPr>
            <a:xfrm rot="5400000">
              <a:off x="2608544" y="4167118"/>
              <a:ext cx="863666" cy="5405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4" idx="2"/>
              <a:endCxn id="28" idx="0"/>
            </p:cNvCxnSpPr>
            <p:nvPr/>
          </p:nvCxnSpPr>
          <p:spPr>
            <a:xfrm rot="16200000" flipH="1">
              <a:off x="3509421" y="4167118"/>
              <a:ext cx="863666" cy="5405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4" idx="0"/>
            </p:cNvCxnSpPr>
            <p:nvPr/>
          </p:nvCxnSpPr>
          <p:spPr>
            <a:xfrm rot="5400000" flipH="1" flipV="1">
              <a:off x="5508453" y="4149429"/>
              <a:ext cx="864096" cy="575366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32" idx="0"/>
            </p:cNvCxnSpPr>
            <p:nvPr/>
          </p:nvCxnSpPr>
          <p:spPr>
            <a:xfrm rot="16200000" flipH="1">
              <a:off x="6372455" y="4148825"/>
              <a:ext cx="863586" cy="57606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olded Corner 18"/>
            <p:cNvSpPr/>
            <p:nvPr/>
          </p:nvSpPr>
          <p:spPr>
            <a:xfrm>
              <a:off x="3131840" y="5625244"/>
              <a:ext cx="2160240" cy="1008112"/>
            </a:xfrm>
            <a:prstGeom prst="foldedCorner">
              <a:avLst/>
            </a:prstGeom>
            <a:solidFill>
              <a:srgbClr val="FFFF7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tlCol="0" anchor="ctr"/>
            <a:lstStyle/>
            <a:p>
              <a:pPr>
                <a:tabLst>
                  <a:tab pos="447675" algn="l"/>
                </a:tabLst>
              </a:pPr>
              <a:r>
                <a:rPr lang="nb-NO" sz="1100">
                  <a:solidFill>
                    <a:schemeClr val="tx1"/>
                  </a:solidFill>
                  <a:latin typeface="+mj-lt"/>
                  <a:cs typeface="Consolas" pitchFamily="49" charset="0"/>
                </a:rPr>
                <a:t>Kind:	argument</a:t>
              </a:r>
              <a:br>
                <a:rPr lang="nb-NO" sz="1100">
                  <a:solidFill>
                    <a:schemeClr val="tx1"/>
                  </a:solidFill>
                  <a:latin typeface="+mj-lt"/>
                  <a:cs typeface="Consolas" pitchFamily="49" charset="0"/>
                </a:rPr>
              </a:br>
              <a:r>
                <a:rPr lang="nb-NO" sz="1100">
                  <a:solidFill>
                    <a:schemeClr val="tx1"/>
                  </a:solidFill>
                  <a:latin typeface="+mj-lt"/>
                  <a:cs typeface="Consolas" pitchFamily="49" charset="0"/>
                </a:rPr>
                <a:t>Index:	</a:t>
              </a:r>
              <a:r>
                <a:rPr lang="nb-NO" sz="1100" smtClean="0">
                  <a:solidFill>
                    <a:schemeClr val="tx1"/>
                  </a:solidFill>
                  <a:latin typeface="+mj-lt"/>
                  <a:cs typeface="Consolas" pitchFamily="49" charset="0"/>
                </a:rPr>
                <a:t>3</a:t>
              </a:r>
              <a:br>
                <a:rPr lang="nb-NO" sz="1100" smtClean="0">
                  <a:solidFill>
                    <a:schemeClr val="tx1"/>
                  </a:solidFill>
                  <a:latin typeface="+mj-lt"/>
                  <a:cs typeface="Consolas" pitchFamily="49" charset="0"/>
                </a:rPr>
              </a:br>
              <a:r>
                <a:rPr lang="nb-NO" sz="1100" smtClean="0">
                  <a:solidFill>
                    <a:schemeClr val="tx1"/>
                  </a:solidFill>
                  <a:latin typeface="+mj-lt"/>
                  <a:cs typeface="Consolas" pitchFamily="49" charset="0"/>
                </a:rPr>
                <a:t>Type:	int</a:t>
              </a:r>
            </a:p>
          </p:txBody>
        </p:sp>
        <p:cxnSp>
          <p:nvCxnSpPr>
            <p:cNvPr id="20" name="Straight Connector 19"/>
            <p:cNvCxnSpPr>
              <a:stCxn id="26" idx="2"/>
              <a:endCxn id="19" idx="1"/>
            </p:cNvCxnSpPr>
            <p:nvPr/>
          </p:nvCxnSpPr>
          <p:spPr>
            <a:xfrm>
              <a:off x="2770088" y="5445734"/>
              <a:ext cx="361752" cy="6835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5" idx="2"/>
              <a:endCxn id="19" idx="3"/>
            </p:cNvCxnSpPr>
            <p:nvPr/>
          </p:nvCxnSpPr>
          <p:spPr>
            <a:xfrm flipH="1">
              <a:off x="5292080" y="5445224"/>
              <a:ext cx="360040" cy="6840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4569675" y="4365104"/>
            <a:ext cx="936104" cy="0"/>
          </a:xfrm>
          <a:prstGeom prst="straightConnector1">
            <a:avLst/>
          </a:prstGeom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Fase 6: Assembling og linking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Assemblykode (kanskje fra flere filer) </a:t>
            </a:r>
            <a:r>
              <a:rPr lang="nb-NO" sz="2000" smtClean="0">
                <a:sym typeface="Symbol"/>
              </a:rPr>
              <a:t></a:t>
            </a:r>
            <a:r>
              <a:rPr lang="nb-NO" sz="2000" smtClean="0"/>
              <a:t> maskinkode; kjørbart program</a:t>
            </a:r>
            <a:endParaRPr lang="en-US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359532" y="2168860"/>
            <a:ext cx="2952328" cy="40934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pushl	%ebp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movl	%esp, %ebp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subl	$0, %esp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pushl	$2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pushl	16(%ebp)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movl	$0, %edx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popl	%eax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imull	(%esp)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movl	%eax, (%esp)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popl	%eax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addl	$0, %esp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leave</a:t>
            </a:r>
          </a:p>
          <a:p>
            <a:r>
              <a:rPr lang="en-US" sz="2000" smtClean="0">
                <a:latin typeface="Consolas" pitchFamily="49" charset="0"/>
                <a:cs typeface="Consolas" pitchFamily="49" charset="0"/>
              </a:rPr>
              <a:t>ret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076" y="2168860"/>
            <a:ext cx="3456384" cy="440120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itchFamily="49" charset="0"/>
                <a:cs typeface="Consolas" pitchFamily="49" charset="0"/>
              </a:rPr>
              <a:t>5f 70 72 69 6e 74 66 5f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74 63 68 00 72 65 61 64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6f 63 61 6c 65 00 6d 62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72 6e 63 6d 70 00 6f 70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72 63 68 72 00 66 66 6c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63 6b 65 64 00 64 63 67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65 74 70 77 75 69 64 00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00 5f 5f 6d 65 6d 70 63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65 74 67 72 67 69 64 00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67 6e 61 6c 00 73 74 72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74 6f 77 63 73 00 73 69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6b 00 5f 5f 73 74 61 63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69 6c 00 5f 5f 6c 78 73</a:t>
            </a:r>
          </a:p>
          <a:p>
            <a:r>
              <a:rPr lang="en-US" sz="2000">
                <a:latin typeface="Consolas" pitchFamily="49" charset="0"/>
                <a:cs typeface="Consolas" pitchFamily="49" charset="0"/>
              </a:rPr>
              <a:t>72 69 6e 74 00 72 65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61</a:t>
            </a:r>
            <a:endParaRPr 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23928" y="4149080"/>
            <a:ext cx="936104" cy="0"/>
          </a:xfrm>
          <a:prstGeom prst="straightConnector1">
            <a:avLst/>
          </a:prstGeom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VSL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>
                <a:latin typeface="Consolas" pitchFamily="49" charset="0"/>
                <a:cs typeface="Consolas" pitchFamily="49" charset="0"/>
              </a:rPr>
              <a:t> IsPrime(number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divisor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>
                <a:latin typeface="Consolas" pitchFamily="49" charset="0"/>
                <a:cs typeface="Consolas" pitchFamily="49" charset="0"/>
              </a:rPr>
              <a:t>divisor =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2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>
                <a:latin typeface="Consolas" pitchFamily="49" charset="0"/>
                <a:cs typeface="Consolas" pitchFamily="49" charset="0"/>
              </a:rPr>
              <a:t> divisor &lt;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number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{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>
                <a:latin typeface="Consolas" pitchFamily="49" charset="0"/>
                <a:cs typeface="Consolas" pitchFamily="49" charset="0"/>
              </a:rPr>
              <a:t> number / divisor * divisor ==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number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0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>
                <a:latin typeface="Consolas" pitchFamily="49" charset="0"/>
                <a:cs typeface="Consolas" pitchFamily="49" charset="0"/>
              </a:rPr>
              <a:t>divisor = divisor +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1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}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1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  <a:endParaRPr lang="nb-NO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VSL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nb-NO">
                <a:latin typeface="Consolas" pitchFamily="49" charset="0"/>
                <a:cs typeface="Consolas" pitchFamily="49" charset="0"/>
              </a:rPr>
              <a:t> Main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nb-NO">
                <a:latin typeface="Consolas" pitchFamily="49" charset="0"/>
                <a:cs typeface="Consolas" pitchFamily="49" charset="0"/>
              </a:rPr>
              <a:t> n,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max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nb-NO">
                <a:latin typeface="Consolas" pitchFamily="49" charset="0"/>
                <a:cs typeface="Consolas" pitchFamily="49" charset="0"/>
              </a:rPr>
              <a:t> "Please enter the greatest number to check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:"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nb-NO">
                <a:latin typeface="Consolas" pitchFamily="49" charset="0"/>
                <a:cs typeface="Consolas" pitchFamily="49" charset="0"/>
              </a:rPr>
              <a:t>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max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>
                <a:latin typeface="Consolas" pitchFamily="49" charset="0"/>
                <a:cs typeface="Consolas" pitchFamily="49" charset="0"/>
              </a:rPr>
              <a:t>n =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2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b-NO">
                <a:latin typeface="Consolas" pitchFamily="49" charset="0"/>
                <a:cs typeface="Consolas" pitchFamily="49" charset="0"/>
              </a:rPr>
              <a:t> n &lt;=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max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{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b-NO">
                <a:latin typeface="Consolas" pitchFamily="49" charset="0"/>
                <a:cs typeface="Consolas" pitchFamily="49" charset="0"/>
              </a:rPr>
              <a:t> IsPrime(n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nb-NO">
                <a:latin typeface="Consolas" pitchFamily="49" charset="0"/>
                <a:cs typeface="Consolas" pitchFamily="49" charset="0"/>
              </a:rPr>
              <a:t> n, " is prime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"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nb-NO">
                <a:latin typeface="Consolas" pitchFamily="49" charset="0"/>
                <a:cs typeface="Consolas" pitchFamily="49" charset="0"/>
              </a:rPr>
              <a:t>n = n +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1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}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nb-NO">
                <a:latin typeface="Consolas" pitchFamily="49" charset="0"/>
                <a:cs typeface="Consolas" pitchFamily="49" charset="0"/>
              </a:rPr>
              <a:t>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0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}</a:t>
            </a:r>
            <a:endParaRPr lang="nb-NO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Endelige tilstandsautomater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smtClean="0"/>
              <a:t>Tokens bør kunne beskrives av regulære uttrykk (regex)</a:t>
            </a:r>
          </a:p>
          <a:p>
            <a:r>
              <a:rPr lang="nb-NO" smtClean="0"/>
              <a:t>Regex</a:t>
            </a:r>
            <a:r>
              <a:rPr lang="nb-NO"/>
              <a:t> ↔ </a:t>
            </a:r>
            <a:r>
              <a:rPr lang="nb-NO" smtClean="0"/>
              <a:t>tilstandsautomat</a:t>
            </a:r>
          </a:p>
          <a:p>
            <a:r>
              <a:rPr lang="nb-NO" smtClean="0"/>
              <a:t>"Enkelt" å implementere i kode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-?(0|[1-9][0-9]*)(\.[0-9]+)?</a:t>
            </a:r>
            <a:r>
              <a:rPr lang="en-US" smtClean="0"/>
              <a:t> blir til dette:</a:t>
            </a:r>
            <a:endParaRPr lang="en-US"/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1066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89"/>
          <a:stretch/>
        </p:blipFill>
        <p:spPr bwMode="auto">
          <a:xfrm>
            <a:off x="791580" y="3248980"/>
            <a:ext cx="8058180" cy="32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401069" y="4473116"/>
            <a:ext cx="39051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EBNF (Extended Backus-Naur form) for VSL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274733"/>
            <a:ext cx="8880534" cy="5583267"/>
          </a:xfrm>
        </p:spPr>
        <p:txBody>
          <a:bodyPr/>
          <a:lstStyle/>
          <a:p>
            <a:pPr>
              <a:buNone/>
            </a:pPr>
            <a:r>
              <a:rPr lang="nb-NO" sz="1700"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function { function }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= “</a:t>
            </a:r>
            <a:r>
              <a:rPr lang="en-US" sz="170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identifier "(" [ identifier { "," identifier } ] ")" block</a:t>
            </a:r>
            <a:endParaRPr lang="en-US" sz="17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>
                <a:latin typeface="Consolas" pitchFamily="49" charset="0"/>
                <a:cs typeface="Consolas" pitchFamily="49" charset="0"/>
              </a:rPr>
              <a:t>statement = </a:t>
            </a:r>
            <a:r>
              <a:rPr lang="en-US" sz="1700" err="1">
                <a:latin typeface="Consolas" pitchFamily="49" charset="0"/>
                <a:cs typeface="Consolas" pitchFamily="49" charset="0"/>
              </a:rPr>
              <a:t>assignment_statement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700" err="1">
                <a:latin typeface="Consolas" pitchFamily="49" charset="0"/>
                <a:cs typeface="Consolas" pitchFamily="49" charset="0"/>
              </a:rPr>
              <a:t>return_statement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700" err="1" smtClean="0">
                <a:latin typeface="Consolas" pitchFamily="49" charset="0"/>
                <a:cs typeface="Consolas" pitchFamily="49" charset="0"/>
              </a:rPr>
              <a:t>print_statement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sz="1700" err="1" smtClean="0">
                <a:latin typeface="Consolas" pitchFamily="49" charset="0"/>
                <a:cs typeface="Consolas" pitchFamily="49" charset="0"/>
              </a:rPr>
              <a:t>null_statement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| </a:t>
            </a:r>
            <a:r>
              <a:rPr lang="en-US" sz="1700" err="1">
                <a:latin typeface="Consolas" pitchFamily="49" charset="0"/>
                <a:cs typeface="Consolas" pitchFamily="49" charset="0"/>
              </a:rPr>
              <a:t>if_statement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700" err="1">
                <a:latin typeface="Consolas" pitchFamily="49" charset="0"/>
                <a:cs typeface="Consolas" pitchFamily="49" charset="0"/>
              </a:rPr>
              <a:t>while_statement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block</a:t>
            </a:r>
            <a:endParaRPr lang="en-US" sz="17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block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= "{"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{ declaration } { statement } "}"</a:t>
            </a:r>
            <a:endParaRPr lang="en-US" sz="17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err="1">
                <a:latin typeface="Consolas" pitchFamily="49" charset="0"/>
                <a:cs typeface="Consolas" pitchFamily="49" charset="0"/>
              </a:rPr>
              <a:t>assignment_statement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identifier "="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expression</a:t>
            </a:r>
          </a:p>
          <a:p>
            <a:pPr>
              <a:buNone/>
            </a:pPr>
            <a:r>
              <a:rPr lang="en-US" sz="1700" err="1">
                <a:latin typeface="Consolas" pitchFamily="49" charset="0"/>
                <a:cs typeface="Consolas" pitchFamily="49" charset="0"/>
              </a:rPr>
              <a:t>return_statement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"return"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expression</a:t>
            </a:r>
          </a:p>
          <a:p>
            <a:pPr>
              <a:buNone/>
            </a:pPr>
            <a:r>
              <a:rPr lang="en-US" sz="1700" err="1">
                <a:latin typeface="Consolas" pitchFamily="49" charset="0"/>
                <a:cs typeface="Consolas" pitchFamily="49" charset="0"/>
              </a:rPr>
              <a:t>print_statement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"print" </a:t>
            </a:r>
            <a:r>
              <a:rPr lang="en-US" sz="1700" err="1" smtClean="0">
                <a:latin typeface="Consolas" pitchFamily="49" charset="0"/>
                <a:cs typeface="Consolas" pitchFamily="49" charset="0"/>
              </a:rPr>
              <a:t>print_item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 { "," print_item }</a:t>
            </a:r>
            <a:endParaRPr lang="en-US" sz="17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err="1">
                <a:latin typeface="Consolas" pitchFamily="49" charset="0"/>
                <a:cs typeface="Consolas" pitchFamily="49" charset="0"/>
              </a:rPr>
              <a:t>null_statement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"continue" | "break"</a:t>
            </a:r>
            <a:endParaRPr lang="en-US" sz="17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err="1">
                <a:latin typeface="Consolas" pitchFamily="49" charset="0"/>
                <a:cs typeface="Consolas" pitchFamily="49" charset="0"/>
              </a:rPr>
              <a:t>if_statement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"if"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statement</a:t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| "if"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statement "else" statement</a:t>
            </a:r>
            <a:endParaRPr lang="en-US" sz="170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err="1">
                <a:latin typeface="Consolas" pitchFamily="49" charset="0"/>
                <a:cs typeface="Consolas" pitchFamily="49" charset="0"/>
              </a:rPr>
              <a:t>while_statement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"while" </a:t>
            </a:r>
            <a:r>
              <a:rPr lang="en-US" sz="170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sz="1700" smtClean="0">
                <a:latin typeface="Consolas" pitchFamily="49" charset="0"/>
                <a:cs typeface="Consolas" pitchFamily="49" charset="0"/>
              </a:rPr>
              <a:t>statement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input_statement = "input" identifier { "," identifier }</a:t>
            </a:r>
            <a:endParaRPr lang="en-US" sz="17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EBNF (Extended Backus-Naur form) for VSL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274733"/>
            <a:ext cx="8880534" cy="4856229"/>
          </a:xfrm>
        </p:spPr>
        <p:txBody>
          <a:bodyPr/>
          <a:lstStyle/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declaration = "var" identifier { "," identifier }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print_item = expression | string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expression = comparand </a:t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{ ("==" | "!=" | "&lt;" | "&lt;=" | "&gt;" | "&gt;=") comparand }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comparand = term { ("+" | "-") term }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term = factor { ("*" | "/") factor }</a:t>
            </a:r>
          </a:p>
          <a:p>
            <a:pPr>
              <a:buNone/>
            </a:pPr>
            <a:r>
              <a:rPr lang="en-US" sz="1700" smtClean="0">
                <a:latin typeface="Consolas" pitchFamily="49" charset="0"/>
                <a:cs typeface="Consolas" pitchFamily="49" charset="0"/>
              </a:rPr>
              <a:t>factor = </a:t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"-" factor</a:t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| "(" expression ")"</a:t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| integer</a:t>
            </a:r>
            <a:br>
              <a:rPr lang="en-US" sz="1700" smtClean="0">
                <a:latin typeface="Consolas" pitchFamily="49" charset="0"/>
                <a:cs typeface="Consolas" pitchFamily="49" charset="0"/>
              </a:rPr>
            </a:br>
            <a:r>
              <a:rPr lang="en-US" sz="1700" smtClean="0">
                <a:latin typeface="Consolas" pitchFamily="49" charset="0"/>
                <a:cs typeface="Consolas" pitchFamily="49" charset="0"/>
              </a:rPr>
              <a:t>| variable [ "(" [ expression { "," expression } ] ")"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CIL – Common Intermediate Language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smtClean="0"/>
              <a:t>Veldig høynivå assemblyspråk som brukes av .NET sin virtual machine</a:t>
            </a:r>
          </a:p>
          <a:p>
            <a:r>
              <a:rPr lang="nb-NO" smtClean="0"/>
              <a:t>Stackbasert </a:t>
            </a:r>
            <a:r>
              <a:rPr lang="nb-NO" smtClean="0">
                <a:latin typeface="Arial"/>
                <a:cs typeface="Arial"/>
              </a:rPr>
              <a:t>→</a:t>
            </a:r>
            <a:r>
              <a:rPr lang="nb-NO" smtClean="0"/>
              <a:t> ingen registre</a:t>
            </a:r>
          </a:p>
          <a:p>
            <a:pPr lvl="1"/>
            <a:r>
              <a:rPr lang="nb-NO" smtClean="0"/>
              <a:t>"Vanlig" x86-assemblykode er registerbasert; litt vanskeligere å kompilere til, men ca. samme prinsipper</a:t>
            </a:r>
          </a:p>
          <a:p>
            <a:r>
              <a:rPr lang="nb-NO" smtClean="0"/>
              <a:t>Sterkt typet</a:t>
            </a:r>
          </a:p>
        </p:txBody>
      </p:sp>
    </p:spTree>
    <p:extLst>
      <p:ext uri="{BB962C8B-B14F-4D97-AF65-F5344CB8AC3E}">
        <p14:creationId xmlns:p14="http://schemas.microsoft.com/office/powerpoint/2010/main" val="27132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</a:t>
            </a:r>
            <a:r>
              <a:rPr lang="nb-NO" smtClean="0"/>
              <a:t>IL: Klasser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/>
              <a:t>C#: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 Vsl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 VslMain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    ...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}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b-NO"/>
              <a:t>C</a:t>
            </a:r>
            <a:r>
              <a:rPr lang="nb-NO" smtClean="0"/>
              <a:t>IL</a:t>
            </a:r>
            <a:r>
              <a:rPr lang="nb-NO"/>
              <a:t>: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nb-NO">
                <a:latin typeface="Consolas" pitchFamily="49" charset="0"/>
                <a:cs typeface="Consolas" pitchFamily="49" charset="0"/>
              </a:rPr>
              <a:t>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Vsl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.class </a:t>
            </a:r>
            <a:r>
              <a:rPr lang="nb-NO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auto ansi</a:t>
            </a:r>
            <a:r>
              <a:rPr lang="nb-NO">
                <a:latin typeface="Consolas" pitchFamily="49" charset="0"/>
                <a:cs typeface="Consolas" pitchFamily="49" charset="0"/>
              </a:rPr>
              <a:t> VslMain </a:t>
            </a:r>
            <a:br>
              <a:rPr lang="nb-NO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b-NO">
                <a:latin typeface="Consolas" pitchFamily="49" charset="0"/>
                <a:cs typeface="Consolas" pitchFamily="49" charset="0"/>
              </a:rPr>
              <a:t>[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mscorlib]System.Object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{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    ...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}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}</a:t>
            </a:r>
            <a:endParaRPr lang="nb-NO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IL: Metoder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C#: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DoSomething(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s)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>
                <a:latin typeface="Consolas" pitchFamily="49" charset="0"/>
                <a:cs typeface="Consolas" pitchFamily="49" charset="0"/>
              </a:rPr>
              <a:t> t = ...;</a:t>
            </a:r>
            <a:br>
              <a:rPr lang="en-US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y = ...;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...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/>
              <a:t>CIL: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method public static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DoSomething(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 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cil managed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.locals init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    ...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/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}</a:t>
            </a:r>
            <a:endParaRPr lang="en-US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Dagens sitat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2828836"/>
            <a:ext cx="8617068" cy="156966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nb-NO" sz="2400" i="1" smtClean="0"/>
              <a:t>"</a:t>
            </a:r>
            <a:r>
              <a:rPr lang="en-US" sz="2400" i="1" smtClean="0"/>
              <a:t>A compiler is a computer program that transforms a series of high-level programming language statements into </a:t>
            </a:r>
            <a:br>
              <a:rPr lang="en-US" sz="2400" i="1" smtClean="0"/>
            </a:br>
            <a:r>
              <a:rPr lang="en-US" sz="2400" i="1" smtClean="0"/>
              <a:t>error messages, warnings and, occasionally, insults.</a:t>
            </a:r>
            <a:r>
              <a:rPr lang="nb-NO" sz="2400" i="1" smtClean="0"/>
              <a:t>"</a:t>
            </a:r>
            <a:r>
              <a:rPr lang="nb-NO" sz="2400" smtClean="0"/>
              <a:t/>
            </a:r>
            <a:br>
              <a:rPr lang="nb-NO" sz="2400" smtClean="0"/>
            </a:br>
            <a:r>
              <a:rPr lang="nb-NO" sz="2400" smtClean="0"/>
              <a:t>–</a:t>
            </a:r>
            <a:r>
              <a:rPr lang="en-US" sz="2400" smtClean="0"/>
              <a:t> </a:t>
            </a:r>
            <a:r>
              <a:rPr lang="nb-NO" sz="2400" smtClean="0"/>
              <a:t>Uncyclopedia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IL: Instruksjoner og utførelse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274733"/>
            <a:ext cx="8617068" cy="5583267"/>
          </a:xfrm>
        </p:spPr>
        <p:txBody>
          <a:bodyPr/>
          <a:lstStyle/>
          <a:p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 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DoSomething(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 a) {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x = 3;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/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 y = a + x * 8;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nb-NO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nb-NO" smtClean="0">
                <a:latin typeface="Consolas" pitchFamily="49" charset="0"/>
                <a:cs typeface="Consolas" pitchFamily="49" charset="0"/>
              </a:rPr>
              <a:t> a - y;</a:t>
            </a:r>
            <a:br>
              <a:rPr lang="nb-NO" smtClean="0">
                <a:latin typeface="Consolas" pitchFamily="49" charset="0"/>
                <a:cs typeface="Consolas" pitchFamily="49" charset="0"/>
              </a:rPr>
            </a:br>
            <a:r>
              <a:rPr lang="nb-NO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ldc.i4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3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stloc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0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ldarg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0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ldloc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0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ldc.i4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8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stloc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1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ldarg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0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ldloc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1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</a:t>
            </a:r>
            <a:endParaRPr lang="nb-NO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34906" y="3648992"/>
            <a:ext cx="2988820" cy="2270285"/>
            <a:chOff x="3834906" y="3648992"/>
            <a:chExt cx="2988820" cy="2270285"/>
          </a:xfrm>
        </p:grpSpPr>
        <p:sp>
          <p:nvSpPr>
            <p:cNvPr id="6" name="TextBox 5"/>
            <p:cNvSpPr txBox="1"/>
            <p:nvPr/>
          </p:nvSpPr>
          <p:spPr>
            <a:xfrm>
              <a:off x="3834906" y="4649004"/>
              <a:ext cx="178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Locals:</a:t>
              </a:r>
              <a:endParaRPr lang="nb-NO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55086" y="4507021"/>
              <a:ext cx="685058" cy="684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200" smtClean="0">
                  <a:latin typeface="Consolas" pitchFamily="49" charset="0"/>
                  <a:cs typeface="Consolas" pitchFamily="49" charset="0"/>
                </a:rPr>
                <a:t>?</a:t>
              </a:r>
              <a:endParaRPr lang="nb-NO" sz="3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8668" y="4507021"/>
              <a:ext cx="685058" cy="684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200" smtClean="0">
                  <a:latin typeface="Consolas" pitchFamily="49" charset="0"/>
                  <a:cs typeface="Consolas" pitchFamily="49" charset="0"/>
                </a:rPr>
                <a:t>?</a:t>
              </a:r>
              <a:endParaRPr lang="nb-NO" sz="3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4906" y="3790975"/>
              <a:ext cx="178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Arguments:</a:t>
              </a:r>
              <a:endParaRPr lang="nb-NO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55086" y="3648992"/>
              <a:ext cx="685058" cy="684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2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nb-NO" sz="3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34906" y="5519167"/>
              <a:ext cx="1782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Stack:</a:t>
              </a:r>
              <a:endParaRPr lang="nb-NO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55086" y="5377184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3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4461" y="4504337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3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4461" y="5377184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7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9519" y="5370266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3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4577" y="5370266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8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9519" y="5373216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24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8198" y="5367069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31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59889" y="4504337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31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2786" y="5377184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7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8668" y="5367069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smtClean="0">
                <a:latin typeface="Consolas" pitchFamily="49" charset="0"/>
                <a:cs typeface="Consolas" pitchFamily="49" charset="0"/>
              </a:rPr>
              <a:t>31</a:t>
            </a:r>
            <a:endParaRPr lang="nb-NO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2786" y="5377184"/>
            <a:ext cx="685058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smtClean="0">
                <a:latin typeface="Consolas" pitchFamily="49" charset="0"/>
                <a:cs typeface="Consolas" pitchFamily="49" charset="0"/>
              </a:rPr>
              <a:t>24</a:t>
            </a:r>
            <a:endParaRPr lang="nb-NO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5556" y="2996952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556" y="3305967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5556" y="3606576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5556" y="3897052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5556" y="4218989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556" y="4537012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556" y="4833156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5556" y="5157192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5556" y="5445224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5556" y="5733256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5556" y="6039298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5556" y="6358657"/>
            <a:ext cx="1368152" cy="2880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4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IL: Konsoll-I/O og kalling av .Net-kode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C#: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"Hello world!"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a = 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r>
              <a:rPr lang="en-US"/>
              <a:t>CIL: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ldstr</a:t>
            </a:r>
            <a:r>
              <a:rPr lang="en-US">
                <a:latin typeface="Consolas" pitchFamily="49" charset="0"/>
                <a:cs typeface="Consolas" pitchFamily="49" charset="0"/>
              </a:rPr>
              <a:t>	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"Hello world!"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call void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[</a:t>
            </a:r>
            <a:r>
              <a:rPr lang="en-US">
                <a:latin typeface="Consolas" pitchFamily="49" charset="0"/>
                <a:cs typeface="Consolas" pitchFamily="49" charset="0"/>
              </a:rPr>
              <a:t>mscorlib]System.Console::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Write(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>
                <a:latin typeface="Consolas" pitchFamily="49" charset="0"/>
                <a:cs typeface="Consolas" pitchFamily="49" charset="0"/>
              </a:rPr>
              <a:t>)</a:t>
            </a:r>
            <a:br>
              <a:rPr lang="en-US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call string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[mscorlib]System.Console</a:t>
            </a:r>
            <a:r>
              <a:rPr lang="en-US">
                <a:latin typeface="Consolas" pitchFamily="49" charset="0"/>
                <a:cs typeface="Consolas" pitchFamily="49" charset="0"/>
              </a:rPr>
              <a:t>::ReadLine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call int32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[mscorlib]System.Int32</a:t>
            </a:r>
            <a:r>
              <a:rPr lang="en-US">
                <a:latin typeface="Consolas" pitchFamily="49" charset="0"/>
                <a:cs typeface="Consolas" pitchFamily="49" charset="0"/>
              </a:rPr>
              <a:t>::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Parse(</a:t>
            </a: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mtClean="0">
                <a:latin typeface="Consolas" pitchFamily="49" charset="0"/>
                <a:cs typeface="Consolas" pitchFamily="49" charset="0"/>
              </a:rPr>
            </a:br>
            <a:r>
              <a:rPr lang="en-US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stloc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      0</a:t>
            </a:r>
            <a:endParaRPr lang="nb-NO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Demo!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smtClean="0"/>
              <a:t>(Det er nå dere skal juble)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4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/>
              <a:t>Deres tur!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b-NO" smtClean="0"/>
              <a:t>Kode: </a:t>
            </a:r>
            <a:r>
              <a:rPr lang="nb-NO" smtClean="0">
                <a:hlinkClick r:id="rId2"/>
              </a:rPr>
              <a:t>https://github.com/aasmundeldhuset/Compiler</a:t>
            </a:r>
            <a:endParaRPr lang="nb-NO" smtClean="0"/>
          </a:p>
          <a:p>
            <a:r>
              <a:rPr lang="nb-NO" smtClean="0"/>
              <a:t>Gjør noe gøy! Forslag:</a:t>
            </a:r>
          </a:p>
          <a:p>
            <a:pPr lvl="1"/>
            <a:r>
              <a:rPr lang="nb-NO" smtClean="0"/>
              <a:t>Legg til ny syntaks (med .Net-kodegenereringen)</a:t>
            </a:r>
          </a:p>
          <a:p>
            <a:pPr lvl="2"/>
            <a:r>
              <a:rPr lang="nb-NO" smtClean="0"/>
              <a:t>Modulo-operator</a:t>
            </a:r>
          </a:p>
          <a:p>
            <a:pPr lvl="2"/>
            <a:r>
              <a:rPr lang="nb-NO" smtClean="0"/>
              <a:t>Mulighet for å kalle annen .Net-kode</a:t>
            </a:r>
          </a:p>
          <a:p>
            <a:pPr lvl="1"/>
            <a:r>
              <a:rPr lang="nb-NO" smtClean="0"/>
              <a:t>Skriv om backenden</a:t>
            </a:r>
          </a:p>
          <a:p>
            <a:pPr lvl="2"/>
            <a:r>
              <a:rPr lang="nb-NO" smtClean="0"/>
              <a:t>Assemblyspråk:</a:t>
            </a:r>
          </a:p>
          <a:p>
            <a:pPr lvl="3"/>
            <a:r>
              <a:rPr lang="nb-NO" smtClean="0"/>
              <a:t>JVM-bytecode</a:t>
            </a:r>
          </a:p>
          <a:p>
            <a:pPr lvl="3"/>
            <a:r>
              <a:rPr lang="nb-NO" smtClean="0"/>
              <a:t>Native x86</a:t>
            </a:r>
          </a:p>
          <a:p>
            <a:pPr lvl="2"/>
            <a:r>
              <a:rPr lang="nb-NO" smtClean="0"/>
              <a:t>Høynivå språk (enten vha. all syntaksen, eller ved å simulere en stackmaskin):</a:t>
            </a:r>
          </a:p>
          <a:p>
            <a:pPr lvl="3"/>
            <a:r>
              <a:rPr lang="nb-NO" smtClean="0"/>
              <a:t>Java</a:t>
            </a:r>
          </a:p>
          <a:p>
            <a:pPr lvl="3"/>
            <a:r>
              <a:rPr lang="nb-NO" smtClean="0"/>
              <a:t>Ruby</a:t>
            </a:r>
          </a:p>
          <a:p>
            <a:pPr lvl="1"/>
            <a:r>
              <a:rPr lang="nb-NO" smtClean="0"/>
              <a:t>Lag din egen DSL</a:t>
            </a:r>
          </a:p>
          <a:p>
            <a:pPr lvl="1"/>
            <a:r>
              <a:rPr lang="nb-NO" smtClean="0"/>
              <a:t>Lag en interpreter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3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Agenda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Strukturen til en kompilator</a:t>
            </a:r>
          </a:p>
          <a:p>
            <a:r>
              <a:rPr lang="en-US" smtClean="0"/>
              <a:t>Litt språkteori</a:t>
            </a:r>
          </a:p>
          <a:p>
            <a:r>
              <a:rPr lang="en-US" smtClean="0"/>
              <a:t>Intro til .Net-assemblykode</a:t>
            </a:r>
          </a:p>
          <a:p>
            <a:r>
              <a:rPr lang="en-US" smtClean="0"/>
              <a:t>Gjennomgang av koden til en fullstendig kompilator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 smtClean="0"/>
              <a:t>Credits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63466" y="1274763"/>
            <a:ext cx="8617009" cy="55832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mtClean="0"/>
              <a:t>Dette foredraget og kompilatoren vi har utviklet er svært sterkt inspirert av øvingsopplegget i faget TDT4205 Kompilatorteknikk</a:t>
            </a:r>
          </a:p>
          <a:p>
            <a:pPr lvl="1">
              <a:spcAft>
                <a:spcPts val="600"/>
              </a:spcAft>
            </a:pPr>
            <a:r>
              <a:rPr lang="nb-NO" smtClean="0"/>
              <a:t>Foreleser: Anne C. Elster</a:t>
            </a:r>
          </a:p>
          <a:p>
            <a:pPr lvl="1">
              <a:spcAft>
                <a:spcPts val="600"/>
              </a:spcAft>
            </a:pPr>
            <a:r>
              <a:rPr lang="nb-NO" smtClean="0"/>
              <a:t>Øvingslærer: Jan Christian Meyer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Faser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smtClean="0"/>
              <a:t>Leksikalsk analyse (lexing/scanning)</a:t>
            </a:r>
          </a:p>
          <a:p>
            <a:pPr marL="457200" indent="-457200">
              <a:buFont typeface="+mj-lt"/>
              <a:buAutoNum type="arabicPeriod"/>
            </a:pPr>
            <a:r>
              <a:rPr lang="nb-NO" smtClean="0"/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nb-NO" smtClean="0"/>
              <a:t>Semantisk analyse</a:t>
            </a:r>
          </a:p>
          <a:p>
            <a:pPr marL="457200" indent="-457200">
              <a:buFont typeface="+mj-lt"/>
              <a:buAutoNum type="arabicPeriod"/>
            </a:pPr>
            <a:r>
              <a:rPr lang="nb-NO" smtClean="0"/>
              <a:t>Optimalisering</a:t>
            </a:r>
          </a:p>
          <a:p>
            <a:pPr marL="457200" indent="-457200">
              <a:buFont typeface="+mj-lt"/>
              <a:buAutoNum type="arabicPeriod"/>
            </a:pPr>
            <a:r>
              <a:rPr lang="nb-NO" smtClean="0"/>
              <a:t>Kodegenerering og mer optimalisering</a:t>
            </a:r>
          </a:p>
          <a:p>
            <a:pPr marL="457200" indent="-457200">
              <a:buFont typeface="+mj-lt"/>
              <a:buAutoNum type="arabicPeriod"/>
            </a:pPr>
            <a:r>
              <a:rPr lang="nb-NO" smtClean="0"/>
              <a:t>Assembling og linking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Fase 1: Lexing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Sekvens av tegn fra inputfil </a:t>
            </a:r>
            <a:r>
              <a:rPr lang="nb-NO" sz="2000" smtClean="0">
                <a:sym typeface="Symbol"/>
              </a:rPr>
              <a:t></a:t>
            </a:r>
            <a:r>
              <a:rPr lang="nb-NO" sz="2000" smtClean="0"/>
              <a:t> sekvens av </a:t>
            </a:r>
            <a:r>
              <a:rPr lang="nb-NO" sz="2000" i="1" smtClean="0"/>
              <a:t>tokens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1540" y="2708920"/>
            <a:ext cx="8280920" cy="576574"/>
            <a:chOff x="971500" y="1988800"/>
            <a:chExt cx="4137484" cy="288080"/>
          </a:xfrm>
        </p:grpSpPr>
        <p:sp>
          <p:nvSpPr>
            <p:cNvPr id="4" name="TextBox 3"/>
            <p:cNvSpPr txBox="1"/>
            <p:nvPr/>
          </p:nvSpPr>
          <p:spPr>
            <a:xfrm>
              <a:off x="971500" y="1988800"/>
              <a:ext cx="180120" cy="28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5162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1550" y="198880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1166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 smtClean="0">
                  <a:latin typeface="Courier New" pitchFamily="49" charset="0"/>
                  <a:cs typeface="Courier New" pitchFamily="49" charset="0"/>
                </a:rPr>
                <a:t>(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168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170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174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176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178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180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5182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740" y="1988800"/>
              <a:ext cx="180120" cy="28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1186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91790" y="198880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190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194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1196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198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02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2040" y="1988840"/>
              <a:ext cx="176944" cy="28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81590" y="4868650"/>
            <a:ext cx="7380820" cy="576574"/>
            <a:chOff x="251520" y="2708920"/>
            <a:chExt cx="7380820" cy="576574"/>
          </a:xfrm>
        </p:grpSpPr>
        <p:sp>
          <p:nvSpPr>
            <p:cNvPr id="30" name="TextBox 29"/>
            <p:cNvSpPr txBox="1"/>
            <p:nvPr/>
          </p:nvSpPr>
          <p:spPr>
            <a:xfrm>
              <a:off x="251520" y="2708920"/>
              <a:ext cx="360499" cy="57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2019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6593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 smtClean="0">
                  <a:latin typeface="Courier New" pitchFamily="49" charset="0"/>
                  <a:cs typeface="Courier New" pitchFamily="49" charset="0"/>
                </a:rPr>
                <a:t>(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92916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33494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93793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34371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469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5068" y="2708920"/>
              <a:ext cx="360499" cy="57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5666" y="270892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9208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37002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9218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3762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78197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152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317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321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3184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7190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15616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9168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1196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5202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9208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3224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7230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rot="5400000">
            <a:off x="4139158" y="4149080"/>
            <a:ext cx="864890" cy="794"/>
          </a:xfrm>
          <a:prstGeom prst="straightConnector1">
            <a:avLst/>
          </a:prstGeom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Fase 2: Parsing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057047"/>
            <a:ext cx="8880534" cy="4856229"/>
          </a:xfrm>
        </p:spPr>
        <p:txBody>
          <a:bodyPr/>
          <a:lstStyle/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Sekvens av tokens </a:t>
            </a:r>
            <a:r>
              <a:rPr lang="nb-NO" sz="2000" smtClean="0">
                <a:sym typeface="Symbol"/>
              </a:rPr>
              <a:t></a:t>
            </a:r>
            <a:r>
              <a:rPr lang="nb-NO" sz="2000" smtClean="0"/>
              <a:t> </a:t>
            </a:r>
            <a:r>
              <a:rPr lang="nb-NO" sz="2000" i="1" smtClean="0"/>
              <a:t>abstrakt syntakstre</a:t>
            </a:r>
            <a:r>
              <a:rPr lang="nb-NO" sz="2000" smtClean="0"/>
              <a:t> (AST)</a:t>
            </a:r>
          </a:p>
          <a:p>
            <a:pPr marL="813600" lvl="2">
              <a:buFont typeface="Wingdings" pitchFamily="2" charset="2"/>
              <a:buChar char="§"/>
            </a:pPr>
            <a:r>
              <a:rPr lang="nb-NO" sz="1800" b="1"/>
              <a:t>parse</a:t>
            </a:r>
            <a:r>
              <a:rPr lang="nb-NO" sz="1800"/>
              <a:t> </a:t>
            </a:r>
            <a:r>
              <a:rPr lang="nb-NO" sz="1800" i="1"/>
              <a:t>verb</a:t>
            </a:r>
            <a:r>
              <a:rPr lang="nb-NO" sz="1800"/>
              <a:t> /pɑːz/ (grammatikk eller EDB) analysere (dvs. dele opp en setning i </a:t>
            </a:r>
            <a:r>
              <a:rPr lang="nb-NO" sz="1800" smtClean="0"/>
              <a:t>deler for </a:t>
            </a:r>
            <a:r>
              <a:rPr lang="nb-NO" sz="1800"/>
              <a:t>å beskrive de ulike delenes art og innbyrdes forhold)</a:t>
            </a:r>
            <a:br>
              <a:rPr lang="nb-NO" sz="1800"/>
            </a:br>
            <a:r>
              <a:rPr lang="nb-NO" sz="1400"/>
              <a:t>- Kunnskapsforlagets </a:t>
            </a:r>
            <a:r>
              <a:rPr lang="nb-NO" sz="1400" smtClean="0"/>
              <a:t>engelskordbok</a:t>
            </a:r>
            <a:endParaRPr lang="nb-NO" sz="1800"/>
          </a:p>
        </p:txBody>
      </p:sp>
      <p:grpSp>
        <p:nvGrpSpPr>
          <p:cNvPr id="65" name="Group 64"/>
          <p:cNvGrpSpPr/>
          <p:nvPr/>
        </p:nvGrpSpPr>
        <p:grpSpPr>
          <a:xfrm>
            <a:off x="881590" y="2564394"/>
            <a:ext cx="7380820" cy="576574"/>
            <a:chOff x="251520" y="2708920"/>
            <a:chExt cx="7380820" cy="576574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2708920"/>
              <a:ext cx="360499" cy="57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2019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6593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 smtClean="0">
                  <a:latin typeface="Courier New" pitchFamily="49" charset="0"/>
                  <a:cs typeface="Courier New" pitchFamily="49" charset="0"/>
                </a:rPr>
                <a:t>(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2916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3494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3793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4371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7469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5068" y="2708920"/>
              <a:ext cx="360499" cy="57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5666" y="270892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7002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9218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762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8197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52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317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321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3184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7190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15616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9168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196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202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9208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3224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7230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2411760" y="4652626"/>
            <a:ext cx="720080" cy="1588"/>
          </a:xfrm>
          <a:prstGeom prst="straightConnector1">
            <a:avLst/>
          </a:prstGeom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031940" y="3356482"/>
            <a:ext cx="4860540" cy="3456894"/>
            <a:chOff x="2591780" y="2708920"/>
            <a:chExt cx="4860540" cy="3456894"/>
          </a:xfrm>
        </p:grpSpPr>
        <p:grpSp>
          <p:nvGrpSpPr>
            <p:cNvPr id="68" name="Group 31"/>
            <p:cNvGrpSpPr/>
            <p:nvPr/>
          </p:nvGrpSpPr>
          <p:grpSpPr>
            <a:xfrm>
              <a:off x="4572000" y="2708920"/>
              <a:ext cx="720080" cy="576574"/>
              <a:chOff x="251520" y="2708920"/>
              <a:chExt cx="720080" cy="576574"/>
            </a:xfrm>
          </p:grpSpPr>
          <p:sp>
            <p:nvSpPr>
              <p:cNvPr id="95" name="TextBox 3"/>
              <p:cNvSpPr txBox="1"/>
              <p:nvPr/>
            </p:nvSpPr>
            <p:spPr>
              <a:xfrm>
                <a:off x="251520" y="2708920"/>
                <a:ext cx="360499" cy="57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TextBox 4"/>
              <p:cNvSpPr txBox="1"/>
              <p:nvPr/>
            </p:nvSpPr>
            <p:spPr>
              <a:xfrm>
                <a:off x="612019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f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52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34"/>
            <p:cNvGrpSpPr/>
            <p:nvPr/>
          </p:nvGrpSpPr>
          <p:grpSpPr>
            <a:xfrm>
              <a:off x="3131840" y="4149080"/>
              <a:ext cx="720080" cy="576574"/>
              <a:chOff x="2231740" y="2708920"/>
              <a:chExt cx="720080" cy="57657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233494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=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593793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=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23174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40"/>
            <p:cNvGrpSpPr/>
            <p:nvPr/>
          </p:nvGrpSpPr>
          <p:grpSpPr>
            <a:xfrm>
              <a:off x="6732240" y="5588730"/>
              <a:ext cx="720080" cy="576574"/>
              <a:chOff x="5832140" y="2708920"/>
              <a:chExt cx="720080" cy="5765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837002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92180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83214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35"/>
            <p:cNvGrpSpPr/>
            <p:nvPr/>
          </p:nvGrpSpPr>
          <p:grpSpPr>
            <a:xfrm>
              <a:off x="4031940" y="5589240"/>
              <a:ext cx="360040" cy="576574"/>
              <a:chOff x="3131840" y="2708920"/>
              <a:chExt cx="360040" cy="576574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3134371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13184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33"/>
            <p:cNvGrpSpPr/>
            <p:nvPr/>
          </p:nvGrpSpPr>
          <p:grpSpPr>
            <a:xfrm>
              <a:off x="2591780" y="5589240"/>
              <a:ext cx="360040" cy="576574"/>
              <a:chOff x="1691680" y="2708920"/>
              <a:chExt cx="360040" cy="576574"/>
            </a:xfrm>
          </p:grpSpPr>
          <p:sp>
            <p:nvSpPr>
              <p:cNvPr id="85" name="TextBox 7"/>
              <p:cNvSpPr txBox="1"/>
              <p:nvPr/>
            </p:nvSpPr>
            <p:spPr>
              <a:xfrm>
                <a:off x="1692916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9168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38"/>
            <p:cNvGrpSpPr/>
            <p:nvPr/>
          </p:nvGrpSpPr>
          <p:grpSpPr>
            <a:xfrm>
              <a:off x="5472100" y="5589240"/>
              <a:ext cx="360040" cy="576494"/>
              <a:chOff x="4752020" y="2708920"/>
              <a:chExt cx="360040" cy="57649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4755666" y="270892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75202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39"/>
            <p:cNvGrpSpPr/>
            <p:nvPr/>
          </p:nvGrpSpPr>
          <p:grpSpPr>
            <a:xfrm>
              <a:off x="6192180" y="4149080"/>
              <a:ext cx="360040" cy="576574"/>
              <a:chOff x="5292080" y="2708920"/>
              <a:chExt cx="360040" cy="57657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292080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=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9208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Connector 74"/>
            <p:cNvCxnSpPr>
              <a:endCxn id="94" idx="0"/>
            </p:cNvCxnSpPr>
            <p:nvPr/>
          </p:nvCxnSpPr>
          <p:spPr>
            <a:xfrm rot="5400000">
              <a:off x="3690264" y="3087094"/>
              <a:ext cx="863602" cy="126037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82" idx="0"/>
            </p:cNvCxnSpPr>
            <p:nvPr/>
          </p:nvCxnSpPr>
          <p:spPr>
            <a:xfrm rot="16200000" flipH="1">
              <a:off x="5309092" y="3085972"/>
              <a:ext cx="863586" cy="1262629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</p:cNvCxnSpPr>
            <p:nvPr/>
          </p:nvCxnSpPr>
          <p:spPr>
            <a:xfrm rot="5400000">
              <a:off x="2608544" y="4887198"/>
              <a:ext cx="863666" cy="5405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3" idx="2"/>
              <a:endCxn id="87" idx="0"/>
            </p:cNvCxnSpPr>
            <p:nvPr/>
          </p:nvCxnSpPr>
          <p:spPr>
            <a:xfrm rot="16200000" flipH="1">
              <a:off x="3509421" y="4887198"/>
              <a:ext cx="863666" cy="5405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3" idx="0"/>
            </p:cNvCxnSpPr>
            <p:nvPr/>
          </p:nvCxnSpPr>
          <p:spPr>
            <a:xfrm rot="5400000" flipH="1" flipV="1">
              <a:off x="5508453" y="4869509"/>
              <a:ext cx="864096" cy="575366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91" idx="0"/>
            </p:cNvCxnSpPr>
            <p:nvPr/>
          </p:nvCxnSpPr>
          <p:spPr>
            <a:xfrm rot="16200000" flipH="1">
              <a:off x="6372455" y="4868905"/>
              <a:ext cx="863586" cy="57606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 rot="5400000">
            <a:off x="2051720" y="4292586"/>
            <a:ext cx="720080" cy="158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Fase 3: Semantisk analyse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274733"/>
            <a:ext cx="8617068" cy="5358623"/>
          </a:xfrm>
        </p:spPr>
        <p:txBody>
          <a:bodyPr/>
          <a:lstStyle/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AST </a:t>
            </a:r>
            <a:r>
              <a:rPr lang="nb-NO" sz="2000" smtClean="0">
                <a:sym typeface="Symbol"/>
              </a:rPr>
              <a:t></a:t>
            </a:r>
            <a:r>
              <a:rPr lang="nb-NO" sz="2000" smtClean="0"/>
              <a:t> </a:t>
            </a:r>
            <a:r>
              <a:rPr lang="nb-NO" sz="2000" i="1" smtClean="0"/>
              <a:t>annotert</a:t>
            </a:r>
            <a:r>
              <a:rPr lang="nb-NO" sz="2000" smtClean="0"/>
              <a:t> AST</a:t>
            </a:r>
          </a:p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Sjekker semantiske regler som ikke dekkes av grammatikken</a:t>
            </a:r>
          </a:p>
          <a:p>
            <a:pPr lvl="1"/>
            <a:r>
              <a:rPr lang="nb-NO"/>
              <a:t>Hvilke variabeldeklarasjoner som gjelder </a:t>
            </a:r>
            <a:r>
              <a:rPr lang="nb-NO" smtClean="0"/>
              <a:t/>
            </a:r>
            <a:br>
              <a:rPr lang="nb-NO" smtClean="0"/>
            </a:br>
            <a:r>
              <a:rPr lang="nb-NO" smtClean="0"/>
              <a:t>for </a:t>
            </a:r>
            <a:r>
              <a:rPr lang="nb-NO"/>
              <a:t>hver variabelreferanse</a:t>
            </a:r>
          </a:p>
          <a:p>
            <a:pPr lvl="1"/>
            <a:r>
              <a:rPr lang="nb-NO"/>
              <a:t>Sjekke at typer stemmer overens</a:t>
            </a:r>
          </a:p>
          <a:p>
            <a:pPr lvl="1"/>
            <a:r>
              <a:rPr lang="nb-NO"/>
              <a:t>Sjekke at variabler er </a:t>
            </a:r>
            <a:r>
              <a:rPr lang="nb-NO" smtClean="0"/>
              <a:t/>
            </a:r>
            <a:br>
              <a:rPr lang="nb-NO" smtClean="0"/>
            </a:br>
            <a:r>
              <a:rPr lang="nb-NO" smtClean="0"/>
              <a:t>deklarert før </a:t>
            </a:r>
            <a:r>
              <a:rPr lang="nb-NO"/>
              <a:t>de brukes</a:t>
            </a:r>
          </a:p>
          <a:p>
            <a:pPr lvl="1"/>
            <a:r>
              <a:rPr lang="en-US"/>
              <a:t>Sjekke at ikke-</a:t>
            </a:r>
            <a:r>
              <a:rPr lang="en-US">
                <a:latin typeface="Consolas" pitchFamily="49" charset="0"/>
                <a:cs typeface="Consolas" pitchFamily="49" charset="0"/>
              </a:rPr>
              <a:t>void</a:t>
            </a:r>
            <a:r>
              <a:rPr lang="en-US"/>
              <a:t>-metoder har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 </a:t>
            </a:r>
            <a:r>
              <a:rPr lang="en-US">
                <a:latin typeface="Consolas" pitchFamily="49" charset="0"/>
                <a:cs typeface="Consolas" pitchFamily="49" charset="0"/>
              </a:rPr>
              <a:t>return</a:t>
            </a:r>
            <a:r>
              <a:rPr lang="en-US"/>
              <a:t> i alle execution paths</a:t>
            </a:r>
          </a:p>
          <a:p>
            <a:pPr lvl="1"/>
            <a:r>
              <a:rPr lang="en-US"/>
              <a:t>Sjekke at det finnes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 </a:t>
            </a:r>
            <a:r>
              <a:rPr lang="en-US">
                <a:latin typeface="Consolas" pitchFamily="49" charset="0"/>
                <a:cs typeface="Consolas" pitchFamily="49" charset="0"/>
              </a:rPr>
              <a:t>Main()</a:t>
            </a:r>
          </a:p>
          <a:p>
            <a:pPr lvl="1"/>
            <a:r>
              <a:rPr lang="en-US"/>
              <a:t>Sjekke at expressions 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mtClean="0"/>
              <a:t> </a:t>
            </a:r>
            <a:r>
              <a:rPr lang="en-US"/>
              <a:t>og </a:t>
            </a:r>
            <a:r>
              <a:rPr lang="en-US">
                <a:latin typeface="Consolas" pitchFamily="49" charset="0"/>
                <a:cs typeface="Consolas" pitchFamily="49" charset="0"/>
              </a:rPr>
              <a:t>while</a:t>
            </a:r>
            <a:r>
              <a:rPr lang="en-US"/>
              <a:t> er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sammenligninger</a:t>
            </a:r>
            <a:endParaRPr lang="nb-NO"/>
          </a:p>
          <a:p>
            <a:pPr marL="813600" lvl="2">
              <a:buFont typeface="Wingdings" pitchFamily="2" charset="2"/>
              <a:buChar char="§"/>
            </a:pPr>
            <a:endParaRPr lang="nb-NO" sz="180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4211960" y="2132856"/>
            <a:ext cx="4860540" cy="4644516"/>
            <a:chOff x="2591780" y="1988840"/>
            <a:chExt cx="4860540" cy="46445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72000" y="1988840"/>
              <a:ext cx="720080" cy="576574"/>
              <a:chOff x="251520" y="2708920"/>
              <a:chExt cx="720080" cy="57657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51520" y="2708920"/>
                <a:ext cx="360499" cy="57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2019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f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52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31840" y="3429000"/>
              <a:ext cx="720080" cy="576574"/>
              <a:chOff x="2231740" y="2708920"/>
              <a:chExt cx="720080" cy="57657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233494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=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93793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=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3174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732240" y="4868650"/>
              <a:ext cx="720080" cy="576574"/>
              <a:chOff x="5832140" y="2708920"/>
              <a:chExt cx="720080" cy="57657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837002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92180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32140" y="2708920"/>
                <a:ext cx="72008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031940" y="4869160"/>
              <a:ext cx="360040" cy="576574"/>
              <a:chOff x="3131840" y="2708920"/>
              <a:chExt cx="360040" cy="57657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34371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13184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591780" y="4869160"/>
              <a:ext cx="360040" cy="576574"/>
              <a:chOff x="1691680" y="2708920"/>
              <a:chExt cx="360040" cy="57657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692916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69168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472100" y="4869160"/>
              <a:ext cx="360040" cy="576494"/>
              <a:chOff x="4752020" y="2708920"/>
              <a:chExt cx="360040" cy="57649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55666" y="270892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5202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92180" y="3429000"/>
              <a:ext cx="360040" cy="576574"/>
              <a:chOff x="5292080" y="2708920"/>
              <a:chExt cx="360040" cy="57657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292080" y="2709000"/>
                <a:ext cx="354143" cy="576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nb-NO" sz="3600" smtClean="0">
                    <a:latin typeface="Courier New" pitchFamily="49" charset="0"/>
                    <a:cs typeface="Courier New" pitchFamily="49" charset="0"/>
                  </a:rPr>
                  <a:t>=</a:t>
                </a:r>
                <a:endParaRPr lang="en-US" sz="36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92080" y="2708920"/>
                <a:ext cx="360040" cy="576064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Connector 44"/>
            <p:cNvCxnSpPr>
              <a:stCxn id="4" idx="2"/>
              <a:endCxn id="54" idx="0"/>
            </p:cNvCxnSpPr>
            <p:nvPr/>
          </p:nvCxnSpPr>
          <p:spPr>
            <a:xfrm rot="5400000">
              <a:off x="3690264" y="2367014"/>
              <a:ext cx="863602" cy="126037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2"/>
              <a:endCxn id="62" idx="0"/>
            </p:cNvCxnSpPr>
            <p:nvPr/>
          </p:nvCxnSpPr>
          <p:spPr>
            <a:xfrm rot="16200000" flipH="1">
              <a:off x="5309092" y="2365892"/>
              <a:ext cx="863586" cy="1262629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0" idx="2"/>
              <a:endCxn id="8" idx="0"/>
            </p:cNvCxnSpPr>
            <p:nvPr/>
          </p:nvCxnSpPr>
          <p:spPr>
            <a:xfrm rot="5400000">
              <a:off x="2608544" y="4167118"/>
              <a:ext cx="863666" cy="5405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2"/>
              <a:endCxn id="13" idx="0"/>
            </p:cNvCxnSpPr>
            <p:nvPr/>
          </p:nvCxnSpPr>
          <p:spPr>
            <a:xfrm rot="16200000" flipH="1">
              <a:off x="3509421" y="4167118"/>
              <a:ext cx="863666" cy="5405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8" idx="0"/>
            </p:cNvCxnSpPr>
            <p:nvPr/>
          </p:nvCxnSpPr>
          <p:spPr>
            <a:xfrm rot="5400000" flipH="1" flipV="1">
              <a:off x="5508453" y="4149429"/>
              <a:ext cx="864096" cy="575366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5" idx="0"/>
            </p:cNvCxnSpPr>
            <p:nvPr/>
          </p:nvCxnSpPr>
          <p:spPr>
            <a:xfrm rot="16200000" flipH="1">
              <a:off x="6372455" y="4148825"/>
              <a:ext cx="863586" cy="57606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olded Corner 71"/>
            <p:cNvSpPr/>
            <p:nvPr/>
          </p:nvSpPr>
          <p:spPr>
            <a:xfrm>
              <a:off x="3131840" y="5625244"/>
              <a:ext cx="2160240" cy="1008112"/>
            </a:xfrm>
            <a:prstGeom prst="foldedCorner">
              <a:avLst/>
            </a:prstGeom>
            <a:solidFill>
              <a:srgbClr val="FFFF7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tlCol="0" anchor="ctr"/>
            <a:lstStyle/>
            <a:p>
              <a:pPr>
                <a:tabLst>
                  <a:tab pos="895350" algn="l"/>
                </a:tabLst>
              </a:pPr>
              <a:r>
                <a:rPr lang="nb-NO">
                  <a:solidFill>
                    <a:schemeClr val="tx1"/>
                  </a:solidFill>
                </a:rPr>
                <a:t>Kind:	argument</a:t>
              </a:r>
              <a:br>
                <a:rPr lang="nb-NO">
                  <a:solidFill>
                    <a:schemeClr val="tx1"/>
                  </a:solidFill>
                </a:rPr>
              </a:br>
              <a:r>
                <a:rPr lang="nb-NO">
                  <a:solidFill>
                    <a:schemeClr val="tx1"/>
                  </a:solidFill>
                </a:rPr>
                <a:t>Index:	</a:t>
              </a:r>
              <a:r>
                <a:rPr lang="nb-NO" smtClean="0">
                  <a:solidFill>
                    <a:schemeClr val="tx1"/>
                  </a:solidFill>
                </a:rPr>
                <a:t>3</a:t>
              </a:r>
              <a:br>
                <a:rPr lang="nb-NO" smtClean="0">
                  <a:solidFill>
                    <a:schemeClr val="tx1"/>
                  </a:solidFill>
                </a:rPr>
              </a:br>
              <a:r>
                <a:rPr lang="nb-NO" smtClean="0">
                  <a:solidFill>
                    <a:schemeClr val="tx1"/>
                  </a:solidFill>
                </a:rPr>
                <a:t>Type:	int</a:t>
              </a:r>
            </a:p>
          </p:txBody>
        </p:sp>
        <p:cxnSp>
          <p:nvCxnSpPr>
            <p:cNvPr id="74" name="Straight Connector 73"/>
            <p:cNvCxnSpPr>
              <a:stCxn id="8" idx="2"/>
              <a:endCxn id="72" idx="1"/>
            </p:cNvCxnSpPr>
            <p:nvPr/>
          </p:nvCxnSpPr>
          <p:spPr>
            <a:xfrm>
              <a:off x="2770088" y="5445734"/>
              <a:ext cx="361752" cy="6835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1" idx="2"/>
              <a:endCxn id="72" idx="3"/>
            </p:cNvCxnSpPr>
            <p:nvPr/>
          </p:nvCxnSpPr>
          <p:spPr>
            <a:xfrm flipH="1">
              <a:off x="5292080" y="5445224"/>
              <a:ext cx="360040" cy="6840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Fase 4: Optimalisering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466" y="1274733"/>
            <a:ext cx="8880534" cy="858123"/>
          </a:xfrm>
        </p:spPr>
        <p:txBody>
          <a:bodyPr/>
          <a:lstStyle/>
          <a:p>
            <a:pPr marL="273600" lvl="1">
              <a:buFont typeface="Wingdings" pitchFamily="2" charset="2"/>
              <a:buChar char="§"/>
            </a:pPr>
            <a:r>
              <a:rPr lang="nb-NO" sz="2000" smtClean="0"/>
              <a:t>Omstrukturering av AST</a:t>
            </a:r>
          </a:p>
          <a:p>
            <a:pPr marL="813600" lvl="2">
              <a:buFont typeface="Wingdings" pitchFamily="2" charset="2"/>
              <a:buChar char="§"/>
            </a:pPr>
            <a:r>
              <a:rPr lang="nb-NO" sz="1800" smtClean="0"/>
              <a:t>Constant folding</a:t>
            </a:r>
          </a:p>
          <a:p>
            <a:pPr marL="813600" lvl="2">
              <a:buFont typeface="Wingdings" pitchFamily="2" charset="2"/>
              <a:buChar char="§"/>
            </a:pPr>
            <a:r>
              <a:rPr lang="en-US" sz="1800" smtClean="0"/>
              <a:t>Strength reduction</a:t>
            </a:r>
            <a:endParaRPr lang="nb-NO" sz="1800" smtClean="0"/>
          </a:p>
          <a:p>
            <a:pPr marL="813600" lvl="2">
              <a:buFont typeface="Wingdings" pitchFamily="2" charset="2"/>
              <a:buChar char="§"/>
            </a:pPr>
            <a:r>
              <a:rPr lang="nb-NO" sz="1800" smtClean="0"/>
              <a:t>Common subexpression elimination</a:t>
            </a:r>
          </a:p>
          <a:p>
            <a:pPr marL="813600" lvl="2">
              <a:buFont typeface="Wingdings" pitchFamily="2" charset="2"/>
              <a:buChar char="§"/>
            </a:pPr>
            <a:r>
              <a:rPr lang="en-US" sz="1800" smtClean="0"/>
              <a:t>Loop hoisting</a:t>
            </a:r>
            <a:endParaRPr lang="nb-NO" sz="1800"/>
          </a:p>
          <a:p>
            <a:pPr marL="813600" lvl="2">
              <a:buFont typeface="Wingdings" pitchFamily="2" charset="2"/>
              <a:buChar char="§"/>
            </a:pPr>
            <a:r>
              <a:rPr lang="nb-NO" sz="1800" smtClean="0"/>
              <a:t>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8643" y="4652626"/>
            <a:ext cx="471122" cy="576574"/>
            <a:chOff x="5832140" y="2708920"/>
            <a:chExt cx="720080" cy="576574"/>
          </a:xfrm>
        </p:grpSpPr>
        <p:sp>
          <p:nvSpPr>
            <p:cNvPr id="29" name="TextBox 28"/>
            <p:cNvSpPr txBox="1"/>
            <p:nvPr/>
          </p:nvSpPr>
          <p:spPr>
            <a:xfrm>
              <a:off x="5837002" y="2709000"/>
              <a:ext cx="715218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 smtClean="0">
                  <a:latin typeface="Courier New" pitchFamily="49" charset="0"/>
                  <a:cs typeface="Courier New" pitchFamily="49" charset="0"/>
                </a:rPr>
                <a:t>-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321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4024" y="4653136"/>
            <a:ext cx="360040" cy="576494"/>
            <a:chOff x="4752020" y="2708920"/>
            <a:chExt cx="360040" cy="576494"/>
          </a:xfrm>
        </p:grpSpPr>
        <p:sp>
          <p:nvSpPr>
            <p:cNvPr id="23" name="TextBox 22"/>
            <p:cNvSpPr txBox="1"/>
            <p:nvPr/>
          </p:nvSpPr>
          <p:spPr>
            <a:xfrm>
              <a:off x="4755666" y="270892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5202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53361" y="3212976"/>
            <a:ext cx="601526" cy="576574"/>
            <a:chOff x="5292080" y="2708920"/>
            <a:chExt cx="360040" cy="576574"/>
          </a:xfrm>
        </p:grpSpPr>
        <p:sp>
          <p:nvSpPr>
            <p:cNvPr id="21" name="TextBox 20"/>
            <p:cNvSpPr txBox="1"/>
            <p:nvPr/>
          </p:nvSpPr>
          <p:spPr>
            <a:xfrm>
              <a:off x="529208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9208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23" idx="0"/>
          </p:cNvCxnSpPr>
          <p:nvPr/>
        </p:nvCxnSpPr>
        <p:spPr>
          <a:xfrm rot="5400000" flipH="1" flipV="1">
            <a:off x="3590377" y="3933405"/>
            <a:ext cx="864096" cy="57536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4454379" y="3932801"/>
            <a:ext cx="863586" cy="57606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8110065" y="4652626"/>
            <a:ext cx="720080" cy="576574"/>
            <a:chOff x="5832140" y="2708920"/>
            <a:chExt cx="720080" cy="576574"/>
          </a:xfrm>
        </p:grpSpPr>
        <p:sp>
          <p:nvSpPr>
            <p:cNvPr id="39" name="TextBox 38"/>
            <p:cNvSpPr txBox="1"/>
            <p:nvPr/>
          </p:nvSpPr>
          <p:spPr>
            <a:xfrm>
              <a:off x="5837002" y="2709000"/>
              <a:ext cx="715218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321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49925" y="4653136"/>
            <a:ext cx="360040" cy="576494"/>
            <a:chOff x="4752020" y="2708920"/>
            <a:chExt cx="360040" cy="576494"/>
          </a:xfrm>
        </p:grpSpPr>
        <p:sp>
          <p:nvSpPr>
            <p:cNvPr id="43" name="TextBox 42"/>
            <p:cNvSpPr txBox="1"/>
            <p:nvPr/>
          </p:nvSpPr>
          <p:spPr>
            <a:xfrm>
              <a:off x="4755666" y="270892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202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89985" y="3212976"/>
            <a:ext cx="720080" cy="576574"/>
            <a:chOff x="5292080" y="2708920"/>
            <a:chExt cx="360040" cy="576574"/>
          </a:xfrm>
        </p:grpSpPr>
        <p:sp>
          <p:nvSpPr>
            <p:cNvPr id="46" name="TextBox 45"/>
            <p:cNvSpPr txBox="1"/>
            <p:nvPr/>
          </p:nvSpPr>
          <p:spPr>
            <a:xfrm>
              <a:off x="5292080" y="270900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 smtClean="0">
                  <a:latin typeface="Courier New" pitchFamily="49" charset="0"/>
                  <a:cs typeface="Courier New" pitchFamily="49" charset="0"/>
                </a:rPr>
                <a:t>&lt;&lt;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9208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>
            <a:stCxn id="43" idx="0"/>
          </p:cNvCxnSpPr>
          <p:nvPr/>
        </p:nvCxnSpPr>
        <p:spPr>
          <a:xfrm rot="5400000" flipH="1" flipV="1">
            <a:off x="6886278" y="3933405"/>
            <a:ext cx="864096" cy="57536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7750280" y="3932801"/>
            <a:ext cx="863586" cy="57606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546626" y="6086916"/>
            <a:ext cx="720080" cy="576574"/>
            <a:chOff x="5832140" y="2708920"/>
            <a:chExt cx="720080" cy="576574"/>
          </a:xfrm>
        </p:grpSpPr>
        <p:sp>
          <p:nvSpPr>
            <p:cNvPr id="51" name="TextBox 50"/>
            <p:cNvSpPr txBox="1"/>
            <p:nvPr/>
          </p:nvSpPr>
          <p:spPr>
            <a:xfrm>
              <a:off x="5837002" y="2709000"/>
              <a:ext cx="715218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b-NO" sz="360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32140" y="2708920"/>
              <a:ext cx="72008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046841" y="6087426"/>
            <a:ext cx="839330" cy="576494"/>
            <a:chOff x="4752020" y="2708920"/>
            <a:chExt cx="360040" cy="576494"/>
          </a:xfrm>
        </p:grpSpPr>
        <p:sp>
          <p:nvSpPr>
            <p:cNvPr id="55" name="TextBox 54"/>
            <p:cNvSpPr txBox="1"/>
            <p:nvPr/>
          </p:nvSpPr>
          <p:spPr>
            <a:xfrm>
              <a:off x="4755666" y="2708920"/>
              <a:ext cx="354143" cy="576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60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3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2020" y="2708920"/>
              <a:ext cx="360040" cy="57606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/>
          <p:cNvCxnSpPr>
            <a:stCxn id="55" idx="0"/>
          </p:cNvCxnSpPr>
          <p:nvPr/>
        </p:nvCxnSpPr>
        <p:spPr>
          <a:xfrm flipV="1">
            <a:off x="4468133" y="5223330"/>
            <a:ext cx="574437" cy="8640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5186841" y="5367091"/>
            <a:ext cx="863586" cy="57606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18634" y="3891966"/>
            <a:ext cx="936104" cy="0"/>
          </a:xfrm>
          <a:prstGeom prst="straightConnector1">
            <a:avLst/>
          </a:prstGeom>
          <a:ln w="571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-trondheim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57362"/>
      </a:accent1>
      <a:accent2>
        <a:srgbClr val="CBC0B7"/>
      </a:accent2>
      <a:accent3>
        <a:srgbClr val="DAD6CB"/>
      </a:accent3>
      <a:accent4>
        <a:srgbClr val="106470"/>
      </a:accent4>
      <a:accent5>
        <a:srgbClr val="82AEB6"/>
      </a:accent5>
      <a:accent6>
        <a:srgbClr val="A2C7CA"/>
      </a:accent6>
      <a:hlink>
        <a:srgbClr val="847363"/>
      </a:hlink>
      <a:folHlink>
        <a:srgbClr val="C9BFB5"/>
      </a:folHlink>
    </a:clrScheme>
    <a:fontScheme name="BEKK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bekk-trondheim</Template>
  <TotalTime>63051</TotalTime>
  <Words>712</Words>
  <Application>Microsoft Office PowerPoint</Application>
  <PresentationFormat>On-screen Show (4:3)</PresentationFormat>
  <Paragraphs>264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bekk-trondheim</vt:lpstr>
      <vt:lpstr>Kompilatorer</vt:lpstr>
      <vt:lpstr>Dagens sitat</vt:lpstr>
      <vt:lpstr>Agenda</vt:lpstr>
      <vt:lpstr>Credits</vt:lpstr>
      <vt:lpstr>Faser</vt:lpstr>
      <vt:lpstr>Fase 1: Lexing</vt:lpstr>
      <vt:lpstr>Fase 2: Parsing</vt:lpstr>
      <vt:lpstr>Fase 3: Semantisk analyse</vt:lpstr>
      <vt:lpstr>Fase 4: Optimalisering</vt:lpstr>
      <vt:lpstr>Fase 5: Kodegenerering og mer optimalisering</vt:lpstr>
      <vt:lpstr>Fase 6: Assembling og linking</vt:lpstr>
      <vt:lpstr>VSL</vt:lpstr>
      <vt:lpstr>VSL</vt:lpstr>
      <vt:lpstr>Endelige tilstandsautomater</vt:lpstr>
      <vt:lpstr>EBNF (Extended Backus-Naur form) for VSL</vt:lpstr>
      <vt:lpstr>EBNF (Extended Backus-Naur form) for VSL</vt:lpstr>
      <vt:lpstr>CIL – Common Intermediate Language</vt:lpstr>
      <vt:lpstr>CIL: Klasser</vt:lpstr>
      <vt:lpstr>CIL: Metoder</vt:lpstr>
      <vt:lpstr>CIL: Instruksjoner og utførelse</vt:lpstr>
      <vt:lpstr>CIL: Konsoll-I/O og kalling av .Net-kode</vt:lpstr>
      <vt:lpstr>Demo!</vt:lpstr>
      <vt:lpstr>Deres tur!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webutvikling i .NET</dc:title>
  <dc:creator>Åsmund Eldhuset</dc:creator>
  <cp:lastModifiedBy>Åsmund Eldhuset</cp:lastModifiedBy>
  <cp:revision>474</cp:revision>
  <dcterms:created xsi:type="dcterms:W3CDTF">2009-11-03T10:41:44Z</dcterms:created>
  <dcterms:modified xsi:type="dcterms:W3CDTF">2013-08-29T22:29:48Z</dcterms:modified>
</cp:coreProperties>
</file>