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3825" autoAdjust="0"/>
    <p:restoredTop sz="64778" autoAdjust="0"/>
  </p:normalViewPr>
  <p:slideViewPr>
    <p:cSldViewPr snapToGrid="0">
      <p:cViewPr>
        <p:scale>
          <a:sx n="103" d="100"/>
          <a:sy n="103" d="100"/>
        </p:scale>
        <p:origin x="-80" y="2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586313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40637496e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40637496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Building off Michael, we can ask more questions that can be answered by the mobility data. </a:t>
            </a:r>
            <a:endParaRPr/>
          </a:p>
          <a:p>
            <a:pPr marL="0" lvl="0" indent="0" algn="l" rtl="0">
              <a:spcBef>
                <a:spcPts val="0"/>
              </a:spcBef>
              <a:spcAft>
                <a:spcPts val="0"/>
              </a:spcAft>
              <a:buNone/>
            </a:pPr>
            <a:endParaRPr/>
          </a:p>
          <a:p>
            <a:pPr marL="0" lvl="0" indent="0" algn="l" rtl="0">
              <a:spcBef>
                <a:spcPts val="0"/>
              </a:spcBef>
              <a:spcAft>
                <a:spcPts val="0"/>
              </a:spcAft>
              <a:buNone/>
            </a:pPr>
            <a:r>
              <a:rPr lang="en"/>
              <a:t>How are we handling this compared to other regions, and what can we learn from regions that are successful and keeping their cases low and their deaths lower. </a:t>
            </a:r>
            <a:endParaRPr/>
          </a:p>
          <a:p>
            <a:pPr marL="0" lvl="0" indent="0" algn="l" rtl="0">
              <a:spcBef>
                <a:spcPts val="0"/>
              </a:spcBef>
              <a:spcAft>
                <a:spcPts val="0"/>
              </a:spcAft>
              <a:buNone/>
            </a:pPr>
            <a:endParaRPr/>
          </a:p>
          <a:p>
            <a:pPr marL="0" lvl="0" indent="0" algn="l" rtl="0">
              <a:spcBef>
                <a:spcPts val="0"/>
              </a:spcBef>
              <a:spcAft>
                <a:spcPts val="0"/>
              </a:spcAft>
              <a:buNone/>
            </a:pPr>
            <a:r>
              <a:rPr lang="en"/>
              <a:t>Two things we want to look at to answer these questions are: </a:t>
            </a:r>
            <a:endParaRPr/>
          </a:p>
          <a:p>
            <a:pPr marL="457200" lvl="0" indent="-298450" algn="l" rtl="0">
              <a:spcBef>
                <a:spcPts val="0"/>
              </a:spcBef>
              <a:spcAft>
                <a:spcPts val="0"/>
              </a:spcAft>
              <a:buSzPts val="1100"/>
              <a:buAutoNum type="arabicPeriod"/>
            </a:pPr>
            <a:r>
              <a:rPr lang="en"/>
              <a:t>How high their relative mobility is at the time frame after the first confirmed case outside of China, on January 13th. </a:t>
            </a:r>
            <a:endParaRPr/>
          </a:p>
          <a:p>
            <a:pPr marL="457200" lvl="0" indent="-298450" algn="l" rtl="0">
              <a:spcBef>
                <a:spcPts val="0"/>
              </a:spcBef>
              <a:spcAft>
                <a:spcPts val="0"/>
              </a:spcAft>
              <a:buSzPts val="1100"/>
              <a:buAutoNum type="arabicPeriod"/>
            </a:pPr>
            <a:r>
              <a:rPr lang="en"/>
              <a:t>Building off the first point, how their relative rates of mobility decrease at the time frame of the COVID-19 scare (Mid-February to March).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40637496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40637496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analyzed mobility data for 11 available regions. </a:t>
            </a:r>
            <a:endParaRPr/>
          </a:p>
          <a:p>
            <a:pPr marL="0" lvl="0" indent="0" algn="l" rtl="0">
              <a:spcBef>
                <a:spcPts val="0"/>
              </a:spcBef>
              <a:spcAft>
                <a:spcPts val="0"/>
              </a:spcAft>
              <a:buNone/>
            </a:pPr>
            <a:r>
              <a:rPr lang="en"/>
              <a:t>5 with high death rates and 5 with low death rates and the United States.</a:t>
            </a:r>
            <a:endParaRPr/>
          </a:p>
          <a:p>
            <a:pPr marL="0" lvl="0" indent="0" algn="l" rtl="0">
              <a:spcBef>
                <a:spcPts val="0"/>
              </a:spcBef>
              <a:spcAft>
                <a:spcPts val="0"/>
              </a:spcAft>
              <a:buNone/>
            </a:pPr>
            <a:endParaRPr/>
          </a:p>
          <a:p>
            <a:pPr marL="0" lvl="0" indent="0" algn="l" rtl="0">
              <a:spcBef>
                <a:spcPts val="0"/>
              </a:spcBef>
              <a:spcAft>
                <a:spcPts val="0"/>
              </a:spcAft>
              <a:buNone/>
            </a:pPr>
            <a:r>
              <a:rPr lang="en"/>
              <a:t>Countries with good health systems (UK) had high death rates, and countries with lower graded health systems (Cambodia) had low death rates. </a:t>
            </a:r>
            <a:endParaRPr/>
          </a:p>
          <a:p>
            <a:pPr marL="0" lvl="0" indent="0" algn="l" rtl="0">
              <a:spcBef>
                <a:spcPts val="0"/>
              </a:spcBef>
              <a:spcAft>
                <a:spcPts val="0"/>
              </a:spcAft>
              <a:buNone/>
            </a:pPr>
            <a:endParaRPr/>
          </a:p>
          <a:p>
            <a:pPr marL="0" lvl="0" indent="0" algn="l" rtl="0">
              <a:spcBef>
                <a:spcPts val="0"/>
              </a:spcBef>
              <a:spcAft>
                <a:spcPts val="0"/>
              </a:spcAft>
              <a:buNone/>
            </a:pPr>
            <a:r>
              <a:rPr lang="en"/>
              <a:t>Countries near China, seemed to have low death rates.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40637496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40637496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Graphing the </a:t>
            </a:r>
            <a:r>
              <a:rPr lang="en" dirty="0" smtClean="0"/>
              <a:t>Walking </a:t>
            </a:r>
            <a:r>
              <a:rPr lang="en" dirty="0"/>
              <a:t>mobility data with respect to the date. The left two graphs </a:t>
            </a:r>
            <a:r>
              <a:rPr lang="en-US" dirty="0" smtClean="0"/>
              <a:t>representing</a:t>
            </a:r>
            <a:r>
              <a:rPr lang="en" dirty="0" smtClean="0"/>
              <a:t> </a:t>
            </a:r>
            <a:r>
              <a:rPr lang="en" dirty="0"/>
              <a:t>high death rates, and the right two </a:t>
            </a:r>
            <a:r>
              <a:rPr lang="en" dirty="0" smtClean="0"/>
              <a:t>graphs</a:t>
            </a:r>
            <a:r>
              <a:rPr lang="en-US" baseline="0" dirty="0" smtClean="0"/>
              <a:t> representing</a:t>
            </a:r>
            <a:r>
              <a:rPr lang="en" dirty="0" smtClean="0"/>
              <a:t> low </a:t>
            </a:r>
            <a:r>
              <a:rPr lang="en" dirty="0"/>
              <a:t>death rates. </a:t>
            </a:r>
            <a:endParaRPr dirty="0"/>
          </a:p>
          <a:p>
            <a:pPr marL="0" lvl="0" indent="0" algn="l" rtl="0">
              <a:spcBef>
                <a:spcPts val="0"/>
              </a:spcBef>
              <a:spcAft>
                <a:spcPts val="0"/>
              </a:spcAft>
              <a:buNone/>
            </a:pPr>
            <a:r>
              <a:rPr lang="en" dirty="0" smtClean="0"/>
              <a:t>Belgium </a:t>
            </a:r>
            <a:r>
              <a:rPr lang="en" dirty="0"/>
              <a:t>DR: 597 deaths per million</a:t>
            </a:r>
            <a:endParaRPr dirty="0"/>
          </a:p>
          <a:p>
            <a:pPr marL="0" lvl="0" indent="0" algn="l" rtl="0">
              <a:spcBef>
                <a:spcPts val="0"/>
              </a:spcBef>
              <a:spcAft>
                <a:spcPts val="0"/>
              </a:spcAft>
              <a:buNone/>
            </a:pPr>
            <a:r>
              <a:rPr lang="en" dirty="0"/>
              <a:t>Ireland DR: 215 deaths per </a:t>
            </a:r>
            <a:r>
              <a:rPr lang="en" dirty="0" smtClean="0"/>
              <a:t>million</a:t>
            </a:r>
            <a:endParaRPr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en" dirty="0" smtClean="0"/>
              <a:t>Cambodia </a:t>
            </a:r>
            <a:r>
              <a:rPr lang="en" dirty="0"/>
              <a:t>DR: 0 deaths per million</a:t>
            </a:r>
            <a:endParaRPr dirty="0"/>
          </a:p>
          <a:p>
            <a:pPr marL="0" lvl="0" indent="0" algn="l" rtl="0">
              <a:spcBef>
                <a:spcPts val="0"/>
              </a:spcBef>
              <a:spcAft>
                <a:spcPts val="0"/>
              </a:spcAft>
              <a:buNone/>
            </a:pPr>
            <a:r>
              <a:rPr lang="en" dirty="0" smtClean="0"/>
              <a:t>T</a:t>
            </a:r>
            <a:r>
              <a:rPr lang="en-US" dirty="0" err="1" smtClean="0"/>
              <a:t>hailand</a:t>
            </a:r>
            <a:r>
              <a:rPr lang="en" dirty="0" smtClean="0"/>
              <a:t> </a:t>
            </a:r>
            <a:r>
              <a:rPr lang="en" dirty="0"/>
              <a:t>DR: 0.3 deaths per </a:t>
            </a:r>
            <a:r>
              <a:rPr lang="en" dirty="0" smtClean="0"/>
              <a:t>million</a:t>
            </a:r>
            <a:endParaRPr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en" dirty="0" smtClean="0"/>
              <a:t>There </a:t>
            </a:r>
            <a:r>
              <a:rPr lang="en" dirty="0"/>
              <a:t>are two trends I want to mention here when looking at these graphs, the two countries on the left have large spikes in mobility, that are substantially above 125% </a:t>
            </a:r>
            <a:r>
              <a:rPr lang="en-US" dirty="0" smtClean="0"/>
              <a:t>and</a:t>
            </a:r>
            <a:r>
              <a:rPr lang="en-US" baseline="0" dirty="0" smtClean="0"/>
              <a:t> </a:t>
            </a:r>
            <a:r>
              <a:rPr lang="en" dirty="0" smtClean="0"/>
              <a:t>sometimes </a:t>
            </a:r>
            <a:r>
              <a:rPr lang="en" dirty="0"/>
              <a:t>reaching nearly 200% or twice the baseline mobility. A lot of movement and potential social interaction during the start of a global pandemic.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Next,  The </a:t>
            </a:r>
            <a:r>
              <a:rPr lang="en" dirty="0" smtClean="0"/>
              <a:t>slopes</a:t>
            </a:r>
            <a:r>
              <a:rPr lang="en-US" dirty="0" smtClean="0"/>
              <a:t> of Belgium and Ireland</a:t>
            </a:r>
            <a:r>
              <a:rPr lang="en" dirty="0" smtClean="0"/>
              <a:t> </a:t>
            </a:r>
            <a:r>
              <a:rPr lang="en" dirty="0"/>
              <a:t>during March, modeled by the regression line, are much steeper </a:t>
            </a:r>
            <a:r>
              <a:rPr lang="en" dirty="0" smtClean="0"/>
              <a:t>t</a:t>
            </a:r>
            <a:r>
              <a:rPr lang="en-US" dirty="0" err="1" smtClean="0"/>
              <a:t>han</a:t>
            </a:r>
            <a:r>
              <a:rPr lang="en-US" baseline="0" dirty="0" smtClean="0"/>
              <a:t> the slopes of Cambodia and Thailand</a:t>
            </a:r>
            <a:r>
              <a:rPr lang="en" dirty="0" smtClean="0"/>
              <a:t>. </a:t>
            </a:r>
            <a:r>
              <a:rPr lang="en" dirty="0"/>
              <a:t>Steep slopes can indicate times of chaos in which people change their habits quickly, due large increasing infection rates, possibly attributed to not abiding by social distancing laws.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40637496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40637496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How does the USA Compare?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smtClean="0"/>
              <a:t>T</a:t>
            </a:r>
            <a:r>
              <a:rPr lang="en-US" dirty="0" smtClean="0"/>
              <a:t>he</a:t>
            </a:r>
            <a:r>
              <a:rPr lang="en-US" baseline="0" dirty="0" smtClean="0"/>
              <a:t> US can be seen by the large spikes</a:t>
            </a:r>
            <a:r>
              <a:rPr lang="en" dirty="0" smtClean="0"/>
              <a:t> </a:t>
            </a:r>
            <a:r>
              <a:rPr lang="en" dirty="0"/>
              <a:t>in mobility from Feb to Mar, over 150% the </a:t>
            </a:r>
            <a:r>
              <a:rPr lang="en" dirty="0" smtClean="0"/>
              <a:t>baseline</a:t>
            </a:r>
            <a:r>
              <a:rPr lang="en-US" dirty="0" smtClean="0"/>
              <a:t>, possibly</a:t>
            </a:r>
            <a:r>
              <a:rPr lang="en-US" baseline="0" dirty="0" smtClean="0"/>
              <a:t> meaning not social distancing</a:t>
            </a:r>
            <a:r>
              <a:rPr lang="en" dirty="0" smtClean="0"/>
              <a:t>. </a:t>
            </a:r>
            <a:endParaRPr dirty="0"/>
          </a:p>
          <a:p>
            <a:pPr marL="0" lvl="0" indent="0" algn="l" rtl="0">
              <a:spcBef>
                <a:spcPts val="0"/>
              </a:spcBef>
              <a:spcAft>
                <a:spcPts val="0"/>
              </a:spcAft>
              <a:buNone/>
            </a:pPr>
            <a:r>
              <a:rPr lang="en-US" dirty="0" err="1" smtClean="0"/>
              <a:t>Ive</a:t>
            </a:r>
            <a:r>
              <a:rPr lang="en-US" dirty="0" smtClean="0"/>
              <a:t> shown where</a:t>
            </a:r>
            <a:r>
              <a:rPr lang="en-US" baseline="0" dirty="0" smtClean="0"/>
              <a:t> 125% mobility is for reference. </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 dirty="0"/>
              <a:t>The death rates per million range from 0 </a:t>
            </a:r>
            <a:r>
              <a:rPr lang="en" dirty="0" smtClean="0"/>
              <a:t>to </a:t>
            </a:r>
            <a:r>
              <a:rPr lang="en" dirty="0"/>
              <a:t>597 </a:t>
            </a:r>
            <a:r>
              <a:rPr lang="en" dirty="0" smtClean="0"/>
              <a:t>the </a:t>
            </a:r>
            <a:r>
              <a:rPr lang="en" dirty="0"/>
              <a:t>United States is in the middle around 166.</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rate of decreasing </a:t>
            </a:r>
            <a:r>
              <a:rPr lang="en" dirty="0" smtClean="0"/>
              <a:t>mobility </a:t>
            </a:r>
            <a:r>
              <a:rPr lang="en" dirty="0"/>
              <a:t>ranges from -0.51 </a:t>
            </a:r>
            <a:r>
              <a:rPr lang="en" dirty="0" smtClean="0"/>
              <a:t>day </a:t>
            </a:r>
            <a:r>
              <a:rPr lang="en" dirty="0"/>
              <a:t>to -3.5 </a:t>
            </a:r>
            <a:r>
              <a:rPr lang="en" dirty="0" smtClean="0"/>
              <a:t>percent </a:t>
            </a:r>
            <a:r>
              <a:rPr lang="en" dirty="0"/>
              <a:t>per day, the united states is </a:t>
            </a:r>
            <a:r>
              <a:rPr lang="en-US" baseline="0" dirty="0" smtClean="0"/>
              <a:t> at about </a:t>
            </a:r>
            <a:r>
              <a:rPr lang="en" dirty="0" smtClean="0"/>
              <a:t>-1.8 </a:t>
            </a:r>
            <a:r>
              <a:rPr lang="en" dirty="0"/>
              <a:t>percent/day</a:t>
            </a:r>
            <a:r>
              <a:rPr lang="en" dirty="0" smtClean="0"/>
              <a:t>.</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err="1" smtClean="0"/>
              <a:t>Statisctically</a:t>
            </a:r>
            <a:r>
              <a:rPr lang="en-US" baseline="0" dirty="0" smtClean="0"/>
              <a:t>, we see that the US is battling corona virus moderately, meaning our practices of containment could be improved.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40637496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40637496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What </a:t>
            </a:r>
            <a:r>
              <a:rPr lang="en" dirty="0"/>
              <a:t>can we learn from regions successfully controlling the virus?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smtClean="0"/>
              <a:t>This</a:t>
            </a:r>
            <a:r>
              <a:rPr lang="en-US" baseline="0" dirty="0" smtClean="0"/>
              <a:t> graph represents </a:t>
            </a:r>
            <a:r>
              <a:rPr lang="en" dirty="0" smtClean="0"/>
              <a:t>a </a:t>
            </a:r>
            <a:r>
              <a:rPr lang="en" dirty="0"/>
              <a:t>regression on the impact of the rate of the mobility on the number of deaths per million people in each region.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rate of mobility was determined from a regression performed on each regions walking mobility </a:t>
            </a:r>
            <a:r>
              <a:rPr lang="en" dirty="0" smtClean="0"/>
              <a:t>data. </a:t>
            </a:r>
            <a:r>
              <a:rPr lang="en" dirty="0"/>
              <a:t>The time frame in which the rate was measured, was from the peak to the base starting in </a:t>
            </a:r>
            <a:r>
              <a:rPr lang="en" dirty="0" smtClean="0"/>
              <a:t>Mid-February</a:t>
            </a:r>
            <a:r>
              <a:rPr lang="en-US" baseline="0" dirty="0" smtClean="0"/>
              <a:t> the time</a:t>
            </a:r>
            <a:r>
              <a:rPr lang="en" dirty="0" smtClean="0"/>
              <a:t> </a:t>
            </a:r>
            <a:r>
              <a:rPr lang="en" dirty="0"/>
              <a:t>in which the Coronavirus started spreading rapidly. </a:t>
            </a:r>
            <a:r>
              <a:rPr lang="en-US" dirty="0" smtClean="0"/>
              <a:t>(More</a:t>
            </a:r>
            <a:r>
              <a:rPr lang="en-US" baseline="0" dirty="0" smtClean="0"/>
              <a:t> negative corresponds to a steeper slope as seen as the regression line from previous graphs.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correlation to the deaths per million, we see that </a:t>
            </a:r>
            <a:r>
              <a:rPr lang="en" dirty="0" smtClean="0"/>
              <a:t>as</a:t>
            </a:r>
            <a:r>
              <a:rPr lang="en-US" baseline="0" dirty="0" smtClean="0"/>
              <a:t> mobility</a:t>
            </a:r>
            <a:r>
              <a:rPr lang="en" dirty="0" smtClean="0"/>
              <a:t> </a:t>
            </a:r>
            <a:r>
              <a:rPr lang="en" dirty="0"/>
              <a:t>rate becomes </a:t>
            </a:r>
            <a:r>
              <a:rPr lang="en-US" dirty="0" smtClean="0"/>
              <a:t>smaller</a:t>
            </a:r>
            <a:r>
              <a:rPr lang="en" dirty="0" smtClean="0"/>
              <a:t>, </a:t>
            </a:r>
            <a:r>
              <a:rPr lang="en" dirty="0"/>
              <a:t>or more negative, meaning a rapid decrease in </a:t>
            </a:r>
            <a:r>
              <a:rPr lang="en" dirty="0" smtClean="0"/>
              <a:t>movement</a:t>
            </a:r>
            <a:r>
              <a:rPr lang="en-US" dirty="0" smtClean="0"/>
              <a:t>,</a:t>
            </a:r>
            <a:r>
              <a:rPr lang="en-US" baseline="0" dirty="0" smtClean="0"/>
              <a:t> corresponds to an </a:t>
            </a:r>
            <a:r>
              <a:rPr lang="en" dirty="0" smtClean="0"/>
              <a:t>increase</a:t>
            </a:r>
            <a:r>
              <a:rPr lang="en-US" baseline="0" dirty="0" smtClean="0"/>
              <a:t> in death rate.</a:t>
            </a:r>
            <a:r>
              <a:rPr lang="en" dirty="0" smtClean="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can interpret this as countries with high death rates were more casual about the coronavirus at the time it was discovered, compared to countries with low death rates. This means that regions with high death rates, thus large negative mobility rates were more prone to continue on their daily lives and continuing to participate in social events, rather than maintaining their baseline mobility and slowly decreasing it.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From successful countries the main takeaway is EARLY ACTION, you should immediately start preparing, governments should be limiting movement and social interactions right away, instead of waiting for development. By going on with daily routines or increasing movement as the weather gets better, we see that there are dire consequences. </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40637496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40637496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Before we reiterate our analysis. </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It</a:t>
            </a:r>
            <a:r>
              <a:rPr lang="en-US" baseline="0" dirty="0" smtClean="0"/>
              <a:t> is important to address that there may be some</a:t>
            </a:r>
            <a:r>
              <a:rPr lang="en" dirty="0" smtClean="0"/>
              <a:t> </a:t>
            </a:r>
            <a:r>
              <a:rPr lang="en" dirty="0"/>
              <a:t>confounding variables that we may not have accounted for, these may include, weather, immunity and culture.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Fortunately, we were able to find trends, using the mobility data provided from Apple, we are able to identify trends that related to COVID-19 Prevalence and the effectiveness of stay at home orders. </a:t>
            </a:r>
            <a:endParaRPr lang="en-US" dirty="0" smtClean="0"/>
          </a:p>
          <a:p>
            <a:pPr marL="0" lvl="0" indent="0" algn="l" rtl="0">
              <a:spcBef>
                <a:spcPts val="0"/>
              </a:spcBef>
              <a:spcAft>
                <a:spcPts val="0"/>
              </a:spcAft>
              <a:buNone/>
            </a:pPr>
            <a:endParaRPr dirty="0"/>
          </a:p>
          <a:p>
            <a:pPr marL="0" lvl="0" indent="0" algn="l" rtl="0">
              <a:spcBef>
                <a:spcPts val="0"/>
              </a:spcBef>
              <a:spcAft>
                <a:spcPts val="0"/>
              </a:spcAft>
              <a:buNone/>
            </a:pPr>
            <a:r>
              <a:rPr lang="en" dirty="0"/>
              <a:t>Furthermore,  learning from </a:t>
            </a:r>
            <a:r>
              <a:rPr lang="en" dirty="0" smtClean="0"/>
              <a:t>countries</a:t>
            </a:r>
            <a:r>
              <a:rPr lang="en-US" dirty="0" smtClean="0"/>
              <a:t> that</a:t>
            </a:r>
            <a:r>
              <a:rPr lang="en-US" baseline="0" dirty="0" smtClean="0"/>
              <a:t> have been experienced issues with the virus and countries that</a:t>
            </a:r>
            <a:r>
              <a:rPr lang="en" dirty="0" smtClean="0"/>
              <a:t> </a:t>
            </a:r>
            <a:r>
              <a:rPr lang="en" dirty="0"/>
              <a:t>have successfully battled the virus. In times of the unknown, we should be decreasing social mobility, and </a:t>
            </a:r>
            <a:r>
              <a:rPr lang="en-US" dirty="0" smtClean="0"/>
              <a:t>governments should</a:t>
            </a:r>
            <a:r>
              <a:rPr lang="en-US" baseline="0" dirty="0" smtClean="0"/>
              <a:t> be </a:t>
            </a:r>
            <a:r>
              <a:rPr lang="en" dirty="0" smtClean="0"/>
              <a:t>implementing stay </a:t>
            </a:r>
            <a:r>
              <a:rPr lang="en" dirty="0"/>
              <a:t>at home orders as early as </a:t>
            </a:r>
            <a:r>
              <a:rPr lang="en" dirty="0" smtClean="0"/>
              <a:t>possible</a:t>
            </a:r>
            <a:r>
              <a:rPr lang="en-US" dirty="0" smtClean="0"/>
              <a:t>, instead of waiting</a:t>
            </a:r>
            <a:r>
              <a:rPr lang="en-US" baseline="0" dirty="0" smtClean="0"/>
              <a:t> on economic or viral development</a:t>
            </a:r>
            <a:r>
              <a:rPr lang="en-US" dirty="0" smtClean="0"/>
              <a:t>.</a:t>
            </a:r>
            <a:r>
              <a:rPr lang="en-US" baseline="0" dirty="0" smtClean="0"/>
              <a:t> T</a:t>
            </a:r>
            <a:r>
              <a:rPr lang="en" dirty="0" smtClean="0"/>
              <a:t>he </a:t>
            </a:r>
            <a:r>
              <a:rPr lang="en" dirty="0"/>
              <a:t>takeaway being early </a:t>
            </a:r>
            <a:r>
              <a:rPr lang="en" dirty="0" smtClean="0"/>
              <a:t>action</a:t>
            </a:r>
            <a:r>
              <a:rPr lang="en-US" dirty="0" smtClean="0"/>
              <a:t> and</a:t>
            </a:r>
            <a:r>
              <a:rPr lang="en-US" baseline="0" dirty="0" smtClean="0"/>
              <a:t> obeying social distancing laws. </a:t>
            </a:r>
            <a:r>
              <a:rPr lang="en" dirty="0" smtClean="0"/>
              <a:t>For </a:t>
            </a:r>
            <a:r>
              <a:rPr lang="en" dirty="0"/>
              <a:t>future its better to be safe than sorry.  </a:t>
            </a: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40637496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40637496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for your time and I hope everyone is staying 6 feet apart.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40637496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40637496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chemeClr val="dk2"/>
                </a:solidFill>
              </a:rPr>
              <a:t>Postered on every blog, social media platform and internet website for the past three months has been the concept of flattening the curve to reduce the prevalence of this deadly disease</a:t>
            </a:r>
            <a:r>
              <a:rPr lang="en" sz="1200" dirty="0" smtClean="0">
                <a:solidFill>
                  <a:schemeClr val="dk2"/>
                </a:solidFill>
              </a:rPr>
              <a:t>.</a:t>
            </a:r>
            <a:endParaRPr lang="en-US" sz="1200" dirty="0" smtClean="0">
              <a:solidFill>
                <a:schemeClr val="dk2"/>
              </a:solidFill>
            </a:endParaRPr>
          </a:p>
          <a:p>
            <a:pPr marL="0" lvl="0" indent="0" algn="l" rtl="0">
              <a:lnSpc>
                <a:spcPct val="115000"/>
              </a:lnSpc>
              <a:spcBef>
                <a:spcPts val="0"/>
              </a:spcBef>
              <a:spcAft>
                <a:spcPts val="0"/>
              </a:spcAft>
              <a:buNone/>
            </a:pPr>
            <a:endParaRPr lang="en-US" sz="1200" dirty="0" smtClean="0">
              <a:solidFill>
                <a:schemeClr val="dk2"/>
              </a:solidFill>
            </a:endParaRPr>
          </a:p>
          <a:p>
            <a:pPr marL="0" lvl="0" indent="0" algn="l" rtl="0">
              <a:lnSpc>
                <a:spcPct val="115000"/>
              </a:lnSpc>
              <a:spcBef>
                <a:spcPts val="0"/>
              </a:spcBef>
              <a:spcAft>
                <a:spcPts val="0"/>
              </a:spcAft>
              <a:buNone/>
            </a:pPr>
            <a:r>
              <a:rPr lang="en" sz="1200" dirty="0" smtClean="0">
                <a:solidFill>
                  <a:schemeClr val="dk2"/>
                </a:solidFill>
              </a:rPr>
              <a:t> Government </a:t>
            </a:r>
            <a:r>
              <a:rPr lang="en" sz="1200" dirty="0">
                <a:solidFill>
                  <a:schemeClr val="dk2"/>
                </a:solidFill>
              </a:rPr>
              <a:t>officials in every country have implemented laws on travel and social interactions.</a:t>
            </a:r>
            <a:endParaRPr sz="1200" dirty="0">
              <a:solidFill>
                <a:schemeClr val="dk2"/>
              </a:solidFill>
            </a:endParaRPr>
          </a:p>
          <a:p>
            <a:pPr marL="0" lvl="0" indent="0" algn="l" rtl="0">
              <a:lnSpc>
                <a:spcPct val="115000"/>
              </a:lnSpc>
              <a:spcBef>
                <a:spcPts val="1600"/>
              </a:spcBef>
              <a:spcAft>
                <a:spcPts val="0"/>
              </a:spcAft>
              <a:buNone/>
            </a:pPr>
            <a:endParaRPr lang="en-US" sz="1200" dirty="0" smtClean="0">
              <a:solidFill>
                <a:schemeClr val="dk2"/>
              </a:solidFill>
            </a:endParaRPr>
          </a:p>
          <a:p>
            <a:pPr marL="0" lvl="0" indent="0" algn="l" rtl="0">
              <a:lnSpc>
                <a:spcPct val="115000"/>
              </a:lnSpc>
              <a:spcBef>
                <a:spcPts val="1600"/>
              </a:spcBef>
              <a:spcAft>
                <a:spcPts val="0"/>
              </a:spcAft>
              <a:buNone/>
            </a:pPr>
            <a:r>
              <a:rPr lang="en-US" sz="1200" dirty="0" smtClean="0">
                <a:solidFill>
                  <a:schemeClr val="dk2"/>
                </a:solidFill>
              </a:rPr>
              <a:t>Using</a:t>
            </a:r>
            <a:r>
              <a:rPr lang="en-US" sz="1200" baseline="0" dirty="0" smtClean="0">
                <a:solidFill>
                  <a:schemeClr val="dk2"/>
                </a:solidFill>
              </a:rPr>
              <a:t> the apple mobility data and various other datasets, we strive to answer these questions. </a:t>
            </a:r>
            <a:endParaRPr lang="en-US" sz="1200" dirty="0" smtClean="0">
              <a:solidFill>
                <a:schemeClr val="dk2"/>
              </a:solidFill>
            </a:endParaRPr>
          </a:p>
          <a:p>
            <a:pPr marL="0" lvl="0" indent="0" algn="l" rtl="0">
              <a:lnSpc>
                <a:spcPct val="115000"/>
              </a:lnSpc>
              <a:spcBef>
                <a:spcPts val="1600"/>
              </a:spcBef>
              <a:spcAft>
                <a:spcPts val="0"/>
              </a:spcAft>
              <a:buNone/>
            </a:pPr>
            <a:endParaRPr lang="en-US" sz="1200" dirty="0" smtClean="0">
              <a:solidFill>
                <a:schemeClr val="dk2"/>
              </a:solidFill>
            </a:endParaRPr>
          </a:p>
          <a:p>
            <a:pPr marL="0" lvl="0" indent="0" algn="l" rtl="0">
              <a:lnSpc>
                <a:spcPct val="115000"/>
              </a:lnSpc>
              <a:spcBef>
                <a:spcPts val="1600"/>
              </a:spcBef>
              <a:spcAft>
                <a:spcPts val="0"/>
              </a:spcAft>
              <a:buNone/>
            </a:pPr>
            <a:r>
              <a:rPr lang="en" sz="1200" dirty="0" smtClean="0">
                <a:solidFill>
                  <a:schemeClr val="dk2"/>
                </a:solidFill>
              </a:rPr>
              <a:t>Have </a:t>
            </a:r>
            <a:r>
              <a:rPr lang="en" sz="1200" dirty="0">
                <a:solidFill>
                  <a:schemeClr val="dk2"/>
                </a:solidFill>
              </a:rPr>
              <a:t>citizens obeyed social distancing regulations?</a:t>
            </a:r>
            <a:endParaRPr sz="1200" dirty="0">
              <a:solidFill>
                <a:schemeClr val="dk2"/>
              </a:solidFill>
            </a:endParaRPr>
          </a:p>
          <a:p>
            <a:pPr marL="0" lvl="0" indent="0" algn="l" rtl="0">
              <a:lnSpc>
                <a:spcPct val="115000"/>
              </a:lnSpc>
              <a:spcBef>
                <a:spcPts val="1600"/>
              </a:spcBef>
              <a:spcAft>
                <a:spcPts val="0"/>
              </a:spcAft>
              <a:buNone/>
            </a:pPr>
            <a:endParaRPr lang="en-US" sz="1200" dirty="0" smtClean="0">
              <a:solidFill>
                <a:schemeClr val="dk2"/>
              </a:solidFill>
            </a:endParaRPr>
          </a:p>
          <a:p>
            <a:pPr marL="0" lvl="0" indent="0" algn="l" rtl="0">
              <a:lnSpc>
                <a:spcPct val="115000"/>
              </a:lnSpc>
              <a:spcBef>
                <a:spcPts val="1600"/>
              </a:spcBef>
              <a:spcAft>
                <a:spcPts val="0"/>
              </a:spcAft>
              <a:buNone/>
            </a:pPr>
            <a:r>
              <a:rPr lang="en" sz="1200" dirty="0" smtClean="0">
                <a:solidFill>
                  <a:schemeClr val="dk2"/>
                </a:solidFill>
              </a:rPr>
              <a:t>Has </a:t>
            </a:r>
            <a:r>
              <a:rPr lang="en" sz="1200" dirty="0">
                <a:solidFill>
                  <a:schemeClr val="dk2"/>
                </a:solidFill>
              </a:rPr>
              <a:t>it been effective?</a:t>
            </a:r>
            <a:endParaRPr sz="1200" dirty="0">
              <a:solidFill>
                <a:schemeClr val="dk2"/>
              </a:solidFill>
            </a:endParaRPr>
          </a:p>
          <a:p>
            <a:pPr marL="0" lvl="0" indent="0" algn="l" rtl="0">
              <a:lnSpc>
                <a:spcPct val="115000"/>
              </a:lnSpc>
              <a:spcBef>
                <a:spcPts val="1600"/>
              </a:spcBef>
              <a:spcAft>
                <a:spcPts val="0"/>
              </a:spcAft>
              <a:buNone/>
            </a:pPr>
            <a:endParaRPr lang="en-US" sz="1200" dirty="0" smtClean="0">
              <a:solidFill>
                <a:schemeClr val="dk2"/>
              </a:solidFill>
            </a:endParaRPr>
          </a:p>
          <a:p>
            <a:pPr marL="0" lvl="0" indent="0" algn="l" rtl="0">
              <a:lnSpc>
                <a:spcPct val="115000"/>
              </a:lnSpc>
              <a:spcBef>
                <a:spcPts val="1600"/>
              </a:spcBef>
              <a:spcAft>
                <a:spcPts val="0"/>
              </a:spcAft>
              <a:buNone/>
            </a:pPr>
            <a:r>
              <a:rPr lang="en" sz="1200" dirty="0" smtClean="0">
                <a:solidFill>
                  <a:schemeClr val="dk2"/>
                </a:solidFill>
              </a:rPr>
              <a:t>How </a:t>
            </a:r>
            <a:r>
              <a:rPr lang="en" sz="1200" dirty="0">
                <a:solidFill>
                  <a:schemeClr val="dk2"/>
                </a:solidFill>
              </a:rPr>
              <a:t>are </a:t>
            </a:r>
            <a:r>
              <a:rPr lang="en" sz="1200" dirty="0" smtClean="0">
                <a:solidFill>
                  <a:schemeClr val="dk2"/>
                </a:solidFill>
              </a:rPr>
              <a:t>we</a:t>
            </a:r>
            <a:r>
              <a:rPr lang="en-US" sz="1200" dirty="0" smtClean="0">
                <a:solidFill>
                  <a:schemeClr val="dk2"/>
                </a:solidFill>
              </a:rPr>
              <a:t>, the United States,</a:t>
            </a:r>
            <a:r>
              <a:rPr lang="en" sz="1200" dirty="0" smtClean="0">
                <a:solidFill>
                  <a:schemeClr val="dk2"/>
                </a:solidFill>
              </a:rPr>
              <a:t> </a:t>
            </a:r>
            <a:r>
              <a:rPr lang="en" sz="1200" dirty="0">
                <a:solidFill>
                  <a:schemeClr val="dk2"/>
                </a:solidFill>
              </a:rPr>
              <a:t>handling this compared to other regions?</a:t>
            </a:r>
            <a:endParaRPr sz="1200" dirty="0">
              <a:solidFill>
                <a:schemeClr val="dk2"/>
              </a:solidFill>
            </a:endParaRPr>
          </a:p>
          <a:p>
            <a:pPr marL="0" lvl="0" indent="0" algn="l" rtl="0">
              <a:lnSpc>
                <a:spcPct val="115000"/>
              </a:lnSpc>
              <a:spcBef>
                <a:spcPts val="1600"/>
              </a:spcBef>
              <a:spcAft>
                <a:spcPts val="0"/>
              </a:spcAft>
              <a:buNone/>
            </a:pPr>
            <a:endParaRPr lang="en-US" sz="1200" dirty="0" smtClean="0">
              <a:solidFill>
                <a:schemeClr val="dk2"/>
              </a:solidFill>
            </a:endParaRPr>
          </a:p>
          <a:p>
            <a:pPr marL="0" lvl="0" indent="0" algn="l" rtl="0">
              <a:lnSpc>
                <a:spcPct val="115000"/>
              </a:lnSpc>
              <a:spcBef>
                <a:spcPts val="1600"/>
              </a:spcBef>
              <a:spcAft>
                <a:spcPts val="0"/>
              </a:spcAft>
              <a:buNone/>
            </a:pPr>
            <a:r>
              <a:rPr lang="en" sz="1200" dirty="0" smtClean="0">
                <a:solidFill>
                  <a:schemeClr val="dk2"/>
                </a:solidFill>
              </a:rPr>
              <a:t>What </a:t>
            </a:r>
            <a:r>
              <a:rPr lang="en" sz="1200" dirty="0">
                <a:solidFill>
                  <a:schemeClr val="dk2"/>
                </a:solidFill>
              </a:rPr>
              <a:t>can we learn from regions that are successful at keeping prevalence low?</a:t>
            </a:r>
            <a:endParaRPr sz="1200" dirty="0">
              <a:solidFill>
                <a:schemeClr val="dk2"/>
              </a:solidFill>
            </a:endParaRPr>
          </a:p>
          <a:p>
            <a:pPr marL="0" lvl="0" indent="0" algn="l" rtl="0">
              <a:lnSpc>
                <a:spcPct val="115000"/>
              </a:lnSpc>
              <a:spcBef>
                <a:spcPts val="1600"/>
              </a:spcBef>
              <a:spcAft>
                <a:spcPts val="1600"/>
              </a:spcAft>
              <a:buClr>
                <a:schemeClr val="dk1"/>
              </a:buClr>
              <a:buSzPts val="1100"/>
              <a:buFont typeface="Arial"/>
              <a:buNone/>
            </a:pPr>
            <a:endParaRPr sz="1200" dirty="0">
              <a:solidFill>
                <a:schemeClr val="dk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4063749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406374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200"/>
              </a:spcBef>
              <a:spcAft>
                <a:spcPts val="0"/>
              </a:spcAft>
              <a:buNone/>
            </a:pPr>
            <a:endParaRPr lang="en-US" sz="1150" dirty="0" smtClean="0">
              <a:solidFill>
                <a:srgbClr val="111111"/>
              </a:solidFill>
              <a:highlight>
                <a:srgbClr val="FBFDFD"/>
              </a:highlight>
            </a:endParaRPr>
          </a:p>
          <a:p>
            <a:pPr marL="0" lvl="0" indent="0" algn="l" rtl="0">
              <a:lnSpc>
                <a:spcPct val="115000"/>
              </a:lnSpc>
              <a:spcBef>
                <a:spcPts val="2200"/>
              </a:spcBef>
              <a:spcAft>
                <a:spcPts val="0"/>
              </a:spcAft>
              <a:buNone/>
            </a:pPr>
            <a:r>
              <a:rPr lang="en-US" sz="1150" dirty="0" smtClean="0">
                <a:solidFill>
                  <a:srgbClr val="111111"/>
                </a:solidFill>
                <a:highlight>
                  <a:srgbClr val="FBFDFD"/>
                </a:highlight>
              </a:rPr>
              <a:t>For our project:</a:t>
            </a:r>
          </a:p>
          <a:p>
            <a:pPr marL="0" lvl="0" indent="0" algn="l" rtl="0">
              <a:lnSpc>
                <a:spcPct val="115000"/>
              </a:lnSpc>
              <a:spcBef>
                <a:spcPts val="2200"/>
              </a:spcBef>
              <a:spcAft>
                <a:spcPts val="0"/>
              </a:spcAft>
              <a:buNone/>
            </a:pPr>
            <a:r>
              <a:rPr lang="en-US" sz="1150" dirty="0" smtClean="0">
                <a:solidFill>
                  <a:srgbClr val="111111"/>
                </a:solidFill>
                <a:highlight>
                  <a:srgbClr val="FBFDFD"/>
                </a:highlight>
              </a:rPr>
              <a:t>We</a:t>
            </a:r>
            <a:r>
              <a:rPr lang="en-US" sz="1150" baseline="0" dirty="0" smtClean="0">
                <a:solidFill>
                  <a:srgbClr val="111111"/>
                </a:solidFill>
                <a:highlight>
                  <a:srgbClr val="FBFDFD"/>
                </a:highlight>
              </a:rPr>
              <a:t> Use 3 main data sets: </a:t>
            </a:r>
          </a:p>
          <a:p>
            <a:pPr marL="0" lvl="0" indent="0" algn="l" rtl="0">
              <a:lnSpc>
                <a:spcPct val="115000"/>
              </a:lnSpc>
              <a:spcBef>
                <a:spcPts val="2200"/>
              </a:spcBef>
              <a:spcAft>
                <a:spcPts val="0"/>
              </a:spcAft>
              <a:buNone/>
            </a:pPr>
            <a:endParaRPr lang="en-US" sz="1150" baseline="0" dirty="0" smtClean="0">
              <a:solidFill>
                <a:srgbClr val="111111"/>
              </a:solidFill>
              <a:highlight>
                <a:srgbClr val="FBFDFD"/>
              </a:highlight>
            </a:endParaRPr>
          </a:p>
          <a:p>
            <a:pPr marL="0" lvl="0" indent="0" algn="l" rtl="0">
              <a:lnSpc>
                <a:spcPct val="115000"/>
              </a:lnSpc>
              <a:spcBef>
                <a:spcPts val="2200"/>
              </a:spcBef>
              <a:spcAft>
                <a:spcPts val="0"/>
              </a:spcAft>
              <a:buNone/>
            </a:pPr>
            <a:r>
              <a:rPr lang="en-US" sz="1150" dirty="0" smtClean="0">
                <a:solidFill>
                  <a:srgbClr val="111111"/>
                </a:solidFill>
                <a:highlight>
                  <a:srgbClr val="FBFDFD"/>
                </a:highlight>
              </a:rPr>
              <a:t>The dates for our</a:t>
            </a:r>
            <a:r>
              <a:rPr lang="en-US" sz="1150" baseline="0" dirty="0" smtClean="0">
                <a:solidFill>
                  <a:srgbClr val="111111"/>
                </a:solidFill>
                <a:highlight>
                  <a:srgbClr val="FBFDFD"/>
                </a:highlight>
              </a:rPr>
              <a:t> </a:t>
            </a:r>
            <a:r>
              <a:rPr lang="en-US" sz="1150" dirty="0" smtClean="0">
                <a:solidFill>
                  <a:srgbClr val="111111"/>
                </a:solidFill>
                <a:highlight>
                  <a:srgbClr val="FBFDFD"/>
                </a:highlight>
              </a:rPr>
              <a:t>data sets start on January 13th. On this day the World Health Organization reported the first case of </a:t>
            </a:r>
            <a:r>
              <a:rPr lang="en-US" sz="1150" smtClean="0">
                <a:solidFill>
                  <a:srgbClr val="111111"/>
                </a:solidFill>
                <a:highlight>
                  <a:srgbClr val="FBFDFD"/>
                </a:highlight>
              </a:rPr>
              <a:t>Corona virus, </a:t>
            </a:r>
            <a:r>
              <a:rPr lang="en-US" sz="1150" dirty="0" smtClean="0">
                <a:solidFill>
                  <a:srgbClr val="111111"/>
                </a:solidFill>
                <a:highlight>
                  <a:srgbClr val="FBFDFD"/>
                </a:highlight>
              </a:rPr>
              <a:t>outside of China, this occurred in Thailand,</a:t>
            </a:r>
            <a:r>
              <a:rPr lang="en-US" sz="1150" baseline="0" dirty="0" smtClean="0">
                <a:solidFill>
                  <a:srgbClr val="111111"/>
                </a:solidFill>
                <a:highlight>
                  <a:srgbClr val="FBFDFD"/>
                </a:highlight>
              </a:rPr>
              <a:t> from</a:t>
            </a:r>
            <a:r>
              <a:rPr lang="en-US" sz="1150" dirty="0" smtClean="0">
                <a:solidFill>
                  <a:srgbClr val="111111"/>
                </a:solidFill>
                <a:highlight>
                  <a:srgbClr val="FBFDFD"/>
                </a:highlight>
              </a:rPr>
              <a:t> a woman who had arrived from Wuhan.</a:t>
            </a:r>
            <a:endParaRPr lang="en-US" sz="1150" baseline="0" dirty="0" smtClean="0">
              <a:solidFill>
                <a:srgbClr val="111111"/>
              </a:solidFill>
              <a:highlight>
                <a:srgbClr val="FBFDFD"/>
              </a:highlight>
            </a:endParaRPr>
          </a:p>
          <a:p>
            <a:pPr marL="0" lvl="0" indent="0" algn="l" rtl="0">
              <a:lnSpc>
                <a:spcPct val="115000"/>
              </a:lnSpc>
              <a:spcBef>
                <a:spcPts val="2200"/>
              </a:spcBef>
              <a:spcAft>
                <a:spcPts val="0"/>
              </a:spcAft>
              <a:buNone/>
            </a:pPr>
            <a:endParaRPr lang="en-US" sz="1150" dirty="0" smtClean="0">
              <a:solidFill>
                <a:srgbClr val="111111"/>
              </a:solidFill>
              <a:highlight>
                <a:srgbClr val="FBFDFD"/>
              </a:highlight>
            </a:endParaRPr>
          </a:p>
          <a:p>
            <a:pPr marL="0" lvl="0" indent="0" algn="l" rtl="0">
              <a:lnSpc>
                <a:spcPct val="115000"/>
              </a:lnSpc>
              <a:spcBef>
                <a:spcPts val="2200"/>
              </a:spcBef>
              <a:spcAft>
                <a:spcPts val="0"/>
              </a:spcAft>
              <a:buNone/>
            </a:pPr>
            <a:r>
              <a:rPr lang="en-US" sz="1150" dirty="0" smtClean="0">
                <a:solidFill>
                  <a:srgbClr val="111111"/>
                </a:solidFill>
                <a:highlight>
                  <a:srgbClr val="FBFDFD"/>
                </a:highlight>
              </a:rPr>
              <a:t>Elaborating</a:t>
            </a:r>
            <a:r>
              <a:rPr lang="en-US" sz="1150" baseline="0" dirty="0" smtClean="0">
                <a:solidFill>
                  <a:srgbClr val="111111"/>
                </a:solidFill>
                <a:highlight>
                  <a:srgbClr val="FBFDFD"/>
                </a:highlight>
              </a:rPr>
              <a:t> on the data:</a:t>
            </a:r>
          </a:p>
          <a:p>
            <a:pPr marL="0" lvl="0" indent="0" algn="l" rtl="0">
              <a:lnSpc>
                <a:spcPct val="115000"/>
              </a:lnSpc>
              <a:spcBef>
                <a:spcPts val="2200"/>
              </a:spcBef>
              <a:spcAft>
                <a:spcPts val="0"/>
              </a:spcAft>
              <a:buNone/>
            </a:pPr>
            <a:endParaRPr lang="en-US" sz="1150" dirty="0" smtClean="0">
              <a:solidFill>
                <a:srgbClr val="111111"/>
              </a:solidFill>
              <a:highlight>
                <a:srgbClr val="FBFDFD"/>
              </a:highlight>
            </a:endParaRPr>
          </a:p>
          <a:p>
            <a:pPr marL="0" lvl="0" indent="0" algn="l" rtl="0">
              <a:lnSpc>
                <a:spcPct val="115000"/>
              </a:lnSpc>
              <a:spcBef>
                <a:spcPts val="2200"/>
              </a:spcBef>
              <a:spcAft>
                <a:spcPts val="0"/>
              </a:spcAft>
              <a:buNone/>
            </a:pPr>
            <a:r>
              <a:rPr lang="en-US" sz="1150" dirty="0" smtClean="0">
                <a:solidFill>
                  <a:srgbClr val="111111"/>
                </a:solidFill>
                <a:highlight>
                  <a:srgbClr val="FBFDFD"/>
                </a:highlight>
              </a:rPr>
              <a:t>The Apple mobility data</a:t>
            </a:r>
            <a:r>
              <a:rPr lang="en-US" sz="1150" baseline="0" dirty="0" smtClean="0">
                <a:solidFill>
                  <a:srgbClr val="111111"/>
                </a:solidFill>
                <a:highlight>
                  <a:srgbClr val="FBFDFD"/>
                </a:highlight>
              </a:rPr>
              <a:t> we used, collects the relative walking, driving and transit mobility for each respective city or region. The </a:t>
            </a:r>
            <a:r>
              <a:rPr lang="en" sz="1150" dirty="0" smtClean="0">
                <a:solidFill>
                  <a:srgbClr val="111111"/>
                </a:solidFill>
                <a:highlight>
                  <a:srgbClr val="FBFDFD"/>
                </a:highlight>
              </a:rPr>
              <a:t>mobility </a:t>
            </a:r>
            <a:r>
              <a:rPr lang="en" sz="1150" dirty="0">
                <a:solidFill>
                  <a:srgbClr val="111111"/>
                </a:solidFill>
                <a:highlight>
                  <a:srgbClr val="FBFDFD"/>
                </a:highlight>
              </a:rPr>
              <a:t>data starts </a:t>
            </a:r>
            <a:r>
              <a:rPr lang="en-US" sz="1150" dirty="0" smtClean="0">
                <a:solidFill>
                  <a:srgbClr val="111111"/>
                </a:solidFill>
                <a:highlight>
                  <a:srgbClr val="FBFDFD"/>
                </a:highlight>
              </a:rPr>
              <a:t>at</a:t>
            </a:r>
            <a:r>
              <a:rPr lang="en-US" sz="1150" baseline="0" dirty="0" smtClean="0">
                <a:solidFill>
                  <a:srgbClr val="111111"/>
                </a:solidFill>
                <a:highlight>
                  <a:srgbClr val="FBFDFD"/>
                </a:highlight>
              </a:rPr>
              <a:t> a </a:t>
            </a:r>
            <a:r>
              <a:rPr lang="en" sz="1150" dirty="0" smtClean="0">
                <a:solidFill>
                  <a:srgbClr val="111111"/>
                </a:solidFill>
                <a:highlight>
                  <a:srgbClr val="FBFDFD"/>
                </a:highlight>
              </a:rPr>
              <a:t>baseline </a:t>
            </a:r>
            <a:r>
              <a:rPr lang="en" sz="1150" dirty="0">
                <a:solidFill>
                  <a:srgbClr val="111111"/>
                </a:solidFill>
                <a:highlight>
                  <a:srgbClr val="FBFDFD"/>
                </a:highlight>
              </a:rPr>
              <a:t>(100%) for each region or city. As time passes, the mobility is recorded for that day, values larger than 100% indicate increased mobility, values lower indicate decreased </a:t>
            </a:r>
            <a:r>
              <a:rPr lang="en" sz="1150" dirty="0" smtClean="0">
                <a:solidFill>
                  <a:srgbClr val="111111"/>
                </a:solidFill>
                <a:highlight>
                  <a:srgbClr val="FBFDFD"/>
                </a:highlight>
              </a:rPr>
              <a:t>mobility</a:t>
            </a:r>
            <a:r>
              <a:rPr lang="en-US" sz="1150" baseline="0" dirty="0" smtClean="0">
                <a:solidFill>
                  <a:srgbClr val="111111"/>
                </a:solidFill>
                <a:highlight>
                  <a:srgbClr val="FBFDFD"/>
                </a:highlight>
              </a:rPr>
              <a:t>. </a:t>
            </a:r>
            <a:r>
              <a:rPr lang="en-US" sz="1100" dirty="0" smtClean="0">
                <a:solidFill>
                  <a:srgbClr val="434343"/>
                </a:solidFill>
              </a:rPr>
              <a:t>Reports are published daily and reflect requests for directions in Apple Maps.</a:t>
            </a:r>
            <a:r>
              <a:rPr lang="en-US" sz="1100" baseline="0" dirty="0" smtClean="0">
                <a:solidFill>
                  <a:srgbClr val="434343"/>
                </a:solidFill>
              </a:rPr>
              <a:t> Don</a:t>
            </a:r>
            <a:r>
              <a:rPr lang="uk-UA" sz="1100" baseline="0" dirty="0" smtClean="0">
                <a:solidFill>
                  <a:srgbClr val="434343"/>
                </a:solidFill>
              </a:rPr>
              <a:t>’</a:t>
            </a:r>
            <a:r>
              <a:rPr lang="en-US" sz="1100" baseline="0" dirty="0" smtClean="0">
                <a:solidFill>
                  <a:srgbClr val="434343"/>
                </a:solidFill>
              </a:rPr>
              <a:t>t worry apple does not track this info back to the user.</a:t>
            </a:r>
            <a:endParaRPr lang="en-US" sz="1100" dirty="0" smtClean="0">
              <a:solidFill>
                <a:srgbClr val="434343"/>
              </a:solidFill>
            </a:endParaRPr>
          </a:p>
          <a:p>
            <a:pPr marL="0" lvl="0" indent="0" algn="l" rtl="0">
              <a:lnSpc>
                <a:spcPct val="115000"/>
              </a:lnSpc>
              <a:spcBef>
                <a:spcPts val="2200"/>
              </a:spcBef>
              <a:spcAft>
                <a:spcPts val="0"/>
              </a:spcAft>
              <a:buNone/>
            </a:pPr>
            <a:endParaRPr lang="en-US" sz="1150" dirty="0" smtClean="0">
              <a:solidFill>
                <a:srgbClr val="111111"/>
              </a:solidFill>
              <a:highlight>
                <a:srgbClr val="FBFDFD"/>
              </a:highlight>
            </a:endParaRPr>
          </a:p>
          <a:p>
            <a:pPr marL="0" marR="0" lvl="0" indent="0" algn="l" defTabSz="914400" rtl="0" eaLnBrk="1" fontAlgn="auto" latinLnBrk="0" hangingPunct="1">
              <a:lnSpc>
                <a:spcPct val="115000"/>
              </a:lnSpc>
              <a:spcBef>
                <a:spcPts val="2200"/>
              </a:spcBef>
              <a:spcAft>
                <a:spcPts val="0"/>
              </a:spcAft>
              <a:buClr>
                <a:srgbClr val="000000"/>
              </a:buClr>
              <a:buSzPts val="1100"/>
              <a:buFont typeface="Arial"/>
              <a:buNone/>
              <a:tabLst/>
              <a:defRPr/>
            </a:pPr>
            <a:r>
              <a:rPr lang="en-US" sz="1100" dirty="0" smtClean="0">
                <a:solidFill>
                  <a:srgbClr val="434343"/>
                </a:solidFill>
              </a:rPr>
              <a:t>For</a:t>
            </a:r>
            <a:r>
              <a:rPr lang="en-US" sz="1100" baseline="0" dirty="0" smtClean="0">
                <a:solidFill>
                  <a:srgbClr val="434343"/>
                </a:solidFill>
              </a:rPr>
              <a:t> COVID-19 prevalence, for statistics like confirmed cases and deaths, we used </a:t>
            </a:r>
            <a:r>
              <a:rPr lang="en" sz="1100" dirty="0" smtClean="0">
                <a:solidFill>
                  <a:srgbClr val="434343"/>
                </a:solidFill>
              </a:rPr>
              <a:t>Worldometer</a:t>
            </a:r>
            <a:r>
              <a:rPr lang="en-US" sz="1100" dirty="0" smtClean="0">
                <a:solidFill>
                  <a:srgbClr val="434343"/>
                </a:solidFill>
              </a:rPr>
              <a:t> and</a:t>
            </a:r>
            <a:r>
              <a:rPr lang="en-US" sz="1100" baseline="0" dirty="0" smtClean="0">
                <a:solidFill>
                  <a:srgbClr val="434343"/>
                </a:solidFill>
              </a:rPr>
              <a:t> the NY times COVID-19 </a:t>
            </a:r>
            <a:r>
              <a:rPr lang="en-US" sz="1100" baseline="0" dirty="0" err="1" smtClean="0">
                <a:solidFill>
                  <a:srgbClr val="434343"/>
                </a:solidFill>
              </a:rPr>
              <a:t>Github</a:t>
            </a:r>
            <a:r>
              <a:rPr lang="en-US" sz="1100" baseline="0" dirty="0" smtClean="0">
                <a:solidFill>
                  <a:srgbClr val="434343"/>
                </a:solidFill>
              </a:rPr>
              <a:t> data</a:t>
            </a:r>
            <a:r>
              <a:rPr lang="en-US" sz="1100" dirty="0" smtClean="0">
                <a:solidFill>
                  <a:srgbClr val="434343"/>
                </a:solidFill>
              </a:rPr>
              <a:t>, which</a:t>
            </a:r>
            <a:r>
              <a:rPr lang="en" sz="1100" dirty="0" smtClean="0">
                <a:solidFill>
                  <a:srgbClr val="434343"/>
                </a:solidFill>
              </a:rPr>
              <a:t> provide</a:t>
            </a:r>
            <a:r>
              <a:rPr lang="en-US" sz="1100" dirty="0" smtClean="0">
                <a:solidFill>
                  <a:srgbClr val="434343"/>
                </a:solidFill>
              </a:rPr>
              <a:t>d</a:t>
            </a:r>
            <a:r>
              <a:rPr lang="en" sz="1100" dirty="0" smtClean="0">
                <a:solidFill>
                  <a:srgbClr val="434343"/>
                </a:solidFill>
              </a:rPr>
              <a:t> us with up-to-date information around the world</a:t>
            </a:r>
            <a:r>
              <a:rPr lang="en-US" sz="1100" dirty="0" smtClean="0">
                <a:solidFill>
                  <a:srgbClr val="434343"/>
                </a:solidFill>
              </a:rPr>
              <a:t> and United States</a:t>
            </a:r>
            <a:r>
              <a:rPr lang="en" sz="1100" dirty="0" smtClean="0">
                <a:solidFill>
                  <a:srgbClr val="434343"/>
                </a:solidFill>
              </a:rPr>
              <a:t>. </a:t>
            </a:r>
            <a:endParaRPr lang="en-US" sz="1100" dirty="0" smtClean="0">
              <a:solidFill>
                <a:srgbClr val="434343"/>
              </a:solidFill>
            </a:endParaRPr>
          </a:p>
          <a:p>
            <a:pPr marL="0" lvl="0" indent="0" algn="l" rtl="0">
              <a:lnSpc>
                <a:spcPct val="115000"/>
              </a:lnSpc>
              <a:spcBef>
                <a:spcPts val="2200"/>
              </a:spcBef>
              <a:spcAft>
                <a:spcPts val="0"/>
              </a:spcAft>
              <a:buNone/>
            </a:pPr>
            <a:endParaRPr lang="en-US" sz="1150" dirty="0" smtClean="0">
              <a:solidFill>
                <a:srgbClr val="111111"/>
              </a:solidFill>
              <a:highlight>
                <a:srgbClr val="FBFDFD"/>
              </a:highlight>
            </a:endParaRPr>
          </a:p>
          <a:p>
            <a:pPr marL="0" lvl="0" indent="0" algn="l" rtl="0">
              <a:lnSpc>
                <a:spcPct val="115000"/>
              </a:lnSpc>
              <a:spcBef>
                <a:spcPts val="2200"/>
              </a:spcBef>
              <a:spcAft>
                <a:spcPts val="0"/>
              </a:spcAft>
              <a:buNone/>
            </a:pPr>
            <a:endParaRPr sz="1150" dirty="0">
              <a:solidFill>
                <a:srgbClr val="111111"/>
              </a:solidFill>
              <a:highlight>
                <a:srgbClr val="FBFDFD"/>
              </a:highlight>
            </a:endParaRPr>
          </a:p>
          <a:p>
            <a:pPr marL="0" lvl="0" indent="0" algn="l" rtl="0">
              <a:spcBef>
                <a:spcPts val="220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406374dd9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406374dd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406374d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406374d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406374dd9_1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406374dd9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406374dd9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406374dd9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406374dd9_1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406374dd9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406374dd9_1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406374dd9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11708" y="942500"/>
            <a:ext cx="8520600" cy="2052600"/>
          </a:xfrm>
          <a:prstGeom prst="rect">
            <a:avLst/>
          </a:prstGeom>
          <a:solidFill>
            <a:srgbClr val="E9EDEE"/>
          </a:solidFill>
        </p:spPr>
        <p:txBody>
          <a:bodyPr spcFirstLastPara="1" wrap="square" lIns="91425" tIns="91425" rIns="91425" bIns="91425" anchor="t" anchorCtr="0">
            <a:noAutofit/>
          </a:bodyPr>
          <a:lstStyle/>
          <a:p>
            <a:pPr marL="0" lvl="0" indent="0" algn="l" rtl="0">
              <a:spcBef>
                <a:spcPts val="0"/>
              </a:spcBef>
              <a:spcAft>
                <a:spcPts val="0"/>
              </a:spcAft>
              <a:buNone/>
            </a:pPr>
            <a:r>
              <a:rPr lang="en" sz="3900"/>
              <a:t>Apple’s Mobility Data on the Study of the Effectiveness of Stay Home Orders to Reduce COVID-19 Prevalence </a:t>
            </a:r>
            <a:endParaRPr sz="3900"/>
          </a:p>
        </p:txBody>
      </p:sp>
      <p:sp>
        <p:nvSpPr>
          <p:cNvPr id="87" name="Google Shape;87;p13"/>
          <p:cNvSpPr txBox="1">
            <a:spLocks noGrp="1"/>
          </p:cNvSpPr>
          <p:nvPr>
            <p:ph type="subTitle" idx="1"/>
          </p:nvPr>
        </p:nvSpPr>
        <p:spPr>
          <a:xfrm>
            <a:off x="311700" y="365217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t>RESEARCHERS</a:t>
            </a:r>
            <a:endParaRPr sz="1000" b="1"/>
          </a:p>
          <a:p>
            <a:pPr marL="0" lvl="0" indent="0" algn="l" rtl="0">
              <a:spcBef>
                <a:spcPts val="0"/>
              </a:spcBef>
              <a:spcAft>
                <a:spcPts val="0"/>
              </a:spcAft>
              <a:buNone/>
            </a:pPr>
            <a:r>
              <a:rPr lang="en"/>
              <a:t>Anthony Song, Michael Egle, John Chandara, Jaydon Cobb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are we handling this compared to other regions?</a:t>
            </a:r>
            <a:endParaRPr/>
          </a:p>
          <a:p>
            <a:pPr marL="0" lvl="0" indent="0" algn="l" rtl="0">
              <a:spcBef>
                <a:spcPts val="0"/>
              </a:spcBef>
              <a:spcAft>
                <a:spcPts val="0"/>
              </a:spcAft>
              <a:buNone/>
            </a:pPr>
            <a:r>
              <a:rPr lang="en"/>
              <a:t>What can we learn from regions that are successful at keeping prevalence low?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Notes</a:t>
            </a:r>
            <a:endParaRPr/>
          </a:p>
        </p:txBody>
      </p:sp>
      <p:sp>
        <p:nvSpPr>
          <p:cNvPr id="142" name="Google Shape;142;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t>We looked at death rates per million people</a:t>
            </a:r>
            <a:endParaRPr b="1" dirty="0"/>
          </a:p>
          <a:p>
            <a:pPr marL="457200" lvl="0" indent="-311150" algn="l" rtl="0">
              <a:lnSpc>
                <a:spcPct val="100000"/>
              </a:lnSpc>
              <a:spcBef>
                <a:spcPts val="500"/>
              </a:spcBef>
              <a:spcAft>
                <a:spcPts val="0"/>
              </a:spcAft>
              <a:buSzPts val="1300"/>
              <a:buChar char="●"/>
            </a:pPr>
            <a:r>
              <a:rPr lang="en" dirty="0"/>
              <a:t>This normalizes the variable.</a:t>
            </a:r>
            <a:endParaRPr dirty="0"/>
          </a:p>
          <a:p>
            <a:pPr marL="0" lvl="0" indent="0" algn="l" rtl="0">
              <a:lnSpc>
                <a:spcPct val="100000"/>
              </a:lnSpc>
              <a:spcBef>
                <a:spcPts val="1600"/>
              </a:spcBef>
              <a:spcAft>
                <a:spcPts val="0"/>
              </a:spcAft>
              <a:buNone/>
            </a:pPr>
            <a:r>
              <a:rPr lang="en" b="1" dirty="0"/>
              <a:t>We targeted only the walking data for this analysis</a:t>
            </a:r>
            <a:endParaRPr b="1" dirty="0"/>
          </a:p>
          <a:p>
            <a:pPr marL="457200" lvl="0" indent="-311150" algn="l" rtl="0">
              <a:lnSpc>
                <a:spcPct val="100000"/>
              </a:lnSpc>
              <a:spcBef>
                <a:spcPts val="1600"/>
              </a:spcBef>
              <a:spcAft>
                <a:spcPts val="0"/>
              </a:spcAft>
              <a:buSzPts val="1300"/>
              <a:buChar char="●"/>
            </a:pPr>
            <a:r>
              <a:rPr lang="en" dirty="0"/>
              <a:t>This category involves mainly social interaction, or interactions near large groups. </a:t>
            </a:r>
            <a:endParaRPr dirty="0"/>
          </a:p>
          <a:p>
            <a:pPr marL="0" lvl="0" indent="0" algn="l" rtl="0">
              <a:lnSpc>
                <a:spcPct val="100000"/>
              </a:lnSpc>
              <a:spcBef>
                <a:spcPts val="1600"/>
              </a:spcBef>
              <a:spcAft>
                <a:spcPts val="0"/>
              </a:spcAft>
              <a:buNone/>
            </a:pPr>
            <a:r>
              <a:rPr lang="en" b="1" dirty="0"/>
              <a:t>We did not account for health system,  GDP or regions near the virus origin. </a:t>
            </a:r>
            <a:endParaRPr b="1" dirty="0"/>
          </a:p>
          <a:p>
            <a:pPr marL="457200" lvl="0" indent="-311150" algn="l" rtl="0">
              <a:lnSpc>
                <a:spcPct val="100000"/>
              </a:lnSpc>
              <a:spcBef>
                <a:spcPts val="1600"/>
              </a:spcBef>
              <a:spcAft>
                <a:spcPts val="0"/>
              </a:spcAft>
              <a:buSzPts val="1300"/>
              <a:buChar char="●"/>
            </a:pPr>
            <a:r>
              <a:rPr lang="en" dirty="0"/>
              <a:t>After a preliminary search, we found little correlation in these areas.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720888" y="224975"/>
            <a:ext cx="7702225" cy="469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1013738" y="373563"/>
            <a:ext cx="7116525" cy="439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6"/>
          <p:cNvPicPr preferRelativeResize="0"/>
          <p:nvPr/>
        </p:nvPicPr>
        <p:blipFill>
          <a:blip r:embed="rId3">
            <a:alphaModFix/>
          </a:blip>
          <a:stretch>
            <a:fillRect/>
          </a:stretch>
        </p:blipFill>
        <p:spPr>
          <a:xfrm>
            <a:off x="939525" y="364950"/>
            <a:ext cx="6811549" cy="419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729450" y="1176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63" name="Google Shape;163;p27"/>
          <p:cNvSpPr txBox="1">
            <a:spLocks noGrp="1"/>
          </p:cNvSpPr>
          <p:nvPr>
            <p:ph type="body" idx="1"/>
          </p:nvPr>
        </p:nvSpPr>
        <p:spPr>
          <a:xfrm>
            <a:off x="426008" y="1955240"/>
            <a:ext cx="4249247" cy="22611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 dirty="0"/>
              <a:t>Early action was critical in preventing spread (and deaths)</a:t>
            </a:r>
            <a:endParaRPr dirty="0"/>
          </a:p>
          <a:p>
            <a:pPr marL="457200" lvl="0" indent="-311150" algn="l" rtl="0">
              <a:lnSpc>
                <a:spcPct val="150000"/>
              </a:lnSpc>
              <a:spcBef>
                <a:spcPts val="0"/>
              </a:spcBef>
              <a:spcAft>
                <a:spcPts val="0"/>
              </a:spcAft>
              <a:buSzPts val="1300"/>
              <a:buChar char="●"/>
            </a:pPr>
            <a:r>
              <a:rPr lang="en" dirty="0"/>
              <a:t>Citizens obeying social distancing orders is important as well</a:t>
            </a:r>
            <a:endParaRPr dirty="0"/>
          </a:p>
        </p:txBody>
      </p:sp>
      <p:sp>
        <p:nvSpPr>
          <p:cNvPr id="164" name="Google Shape;164;p27"/>
          <p:cNvSpPr txBox="1"/>
          <p:nvPr/>
        </p:nvSpPr>
        <p:spPr>
          <a:xfrm>
            <a:off x="725900" y="1099225"/>
            <a:ext cx="1016100" cy="1866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2" name="Picture 1" descr="COVIDweb_avoidCloseContact_masks_rect-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392" y="1385518"/>
            <a:ext cx="4025375" cy="28742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70" name="Google Shape;170;p28"/>
          <p:cNvSpPr txBox="1">
            <a:spLocks noGrp="1"/>
          </p:cNvSpPr>
          <p:nvPr>
            <p:ph type="body" idx="1"/>
          </p:nvPr>
        </p:nvSpPr>
        <p:spPr>
          <a:xfrm>
            <a:off x="703264" y="1890283"/>
            <a:ext cx="7726500" cy="262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dirty="0"/>
              <a:t>Burkert, Andi. “Flattening the COVID-19 Curves.” S</a:t>
            </a:r>
            <a:r>
              <a:rPr lang="en" sz="1100" i="1" dirty="0"/>
              <a:t>cientific American Blog Network</a:t>
            </a:r>
            <a:r>
              <a:rPr lang="en" sz="1100" dirty="0"/>
              <a:t>, Scientific American, 17 Mar. 2020, blogs.scientificamerican.com/observations/flattening-the-covid-19-curves/.</a:t>
            </a:r>
            <a:endParaRPr dirty="0"/>
          </a:p>
          <a:p>
            <a:pPr marL="0" lvl="0" indent="0" algn="l" rtl="0">
              <a:lnSpc>
                <a:spcPct val="100000"/>
              </a:lnSpc>
              <a:spcBef>
                <a:spcPts val="1000"/>
              </a:spcBef>
              <a:spcAft>
                <a:spcPts val="0"/>
              </a:spcAft>
              <a:buNone/>
            </a:pPr>
            <a:r>
              <a:rPr lang="en" sz="1100" dirty="0"/>
              <a:t>“Real Time World Statistics.” Worldometer, www.worldometers.info/.</a:t>
            </a:r>
            <a:endParaRPr dirty="0"/>
          </a:p>
          <a:p>
            <a:pPr marL="0" lvl="0" indent="0" algn="l" rtl="0">
              <a:lnSpc>
                <a:spcPct val="100000"/>
              </a:lnSpc>
              <a:spcBef>
                <a:spcPts val="1000"/>
              </a:spcBef>
              <a:spcAft>
                <a:spcPts val="0"/>
              </a:spcAft>
              <a:buNone/>
            </a:pPr>
            <a:r>
              <a:rPr lang="en" sz="1100" dirty="0"/>
              <a:t>“COVID‑19 - Mobility Trends Reports.” Apple, www.apple.com/covid19/mobility.</a:t>
            </a:r>
            <a:endParaRPr sz="1100" dirty="0"/>
          </a:p>
          <a:p>
            <a:pPr marL="0" lvl="0" indent="0" algn="l" rtl="0">
              <a:lnSpc>
                <a:spcPct val="100000"/>
              </a:lnSpc>
              <a:spcBef>
                <a:spcPts val="0"/>
              </a:spcBef>
              <a:spcAft>
                <a:spcPts val="0"/>
              </a:spcAft>
              <a:buNone/>
            </a:pPr>
            <a:endParaRPr sz="1100" dirty="0"/>
          </a:p>
          <a:p>
            <a:pPr marL="0" lvl="0" indent="0" algn="l" rtl="0">
              <a:lnSpc>
                <a:spcPct val="100000"/>
              </a:lnSpc>
              <a:spcBef>
                <a:spcPts val="0"/>
              </a:spcBef>
              <a:spcAft>
                <a:spcPts val="0"/>
              </a:spcAft>
              <a:buNone/>
            </a:pPr>
            <a:r>
              <a:rPr lang="en" sz="1100" dirty="0"/>
              <a:t>“Interactive On-going Data.” New York Times, </a:t>
            </a:r>
            <a:r>
              <a:rPr lang="en" sz="1100" dirty="0">
                <a:latin typeface="Arial"/>
                <a:ea typeface="Arial"/>
                <a:cs typeface="Arial"/>
                <a:sym typeface="Arial"/>
              </a:rPr>
              <a:t>https://www.nytimes.com/interactive/2020/us/coronavirus-us-cases.html</a:t>
            </a:r>
            <a:endParaRPr sz="1100" dirty="0"/>
          </a:p>
        </p:txBody>
      </p:sp>
      <p:sp>
        <p:nvSpPr>
          <p:cNvPr id="171" name="Google Shape;171;p28"/>
          <p:cNvSpPr txBox="1"/>
          <p:nvPr/>
        </p:nvSpPr>
        <p:spPr>
          <a:xfrm>
            <a:off x="767375" y="1071575"/>
            <a:ext cx="967800" cy="2472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Scoop	</a:t>
            </a:r>
            <a:endParaRPr/>
          </a:p>
        </p:txBody>
      </p:sp>
      <p:sp>
        <p:nvSpPr>
          <p:cNvPr id="93" name="Google Shape;93;p14"/>
          <p:cNvSpPr txBox="1">
            <a:spLocks noGrp="1"/>
          </p:cNvSpPr>
          <p:nvPr>
            <p:ph type="body" idx="1"/>
          </p:nvPr>
        </p:nvSpPr>
        <p:spPr>
          <a:xfrm>
            <a:off x="777125" y="1970300"/>
            <a:ext cx="7688700" cy="572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i="1"/>
              <a:t>In an unprecedented time at the ending of 2019, a terrible pandemic plagued the world which in turn has caused many medical complications and many deaths in the awakening on the year 2020.</a:t>
            </a:r>
            <a:endParaRPr i="1"/>
          </a:p>
        </p:txBody>
      </p:sp>
      <p:pic>
        <p:nvPicPr>
          <p:cNvPr id="94" name="Google Shape;94;p14"/>
          <p:cNvPicPr preferRelativeResize="0"/>
          <p:nvPr/>
        </p:nvPicPr>
        <p:blipFill rotWithShape="1">
          <a:blip r:embed="rId3">
            <a:alphaModFix/>
          </a:blip>
          <a:srcRect t="12985" b="36585"/>
          <a:stretch/>
        </p:blipFill>
        <p:spPr>
          <a:xfrm>
            <a:off x="777125" y="2716950"/>
            <a:ext cx="7593350" cy="215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Sources</a:t>
            </a:r>
            <a:endParaRPr dirty="0"/>
          </a:p>
        </p:txBody>
      </p:sp>
      <p:sp>
        <p:nvSpPr>
          <p:cNvPr id="100" name="Google Shape;100;p15"/>
          <p:cNvSpPr txBox="1">
            <a:spLocks noGrp="1"/>
          </p:cNvSpPr>
          <p:nvPr>
            <p:ph type="body" idx="1"/>
          </p:nvPr>
        </p:nvSpPr>
        <p:spPr>
          <a:xfrm>
            <a:off x="379565" y="2096800"/>
            <a:ext cx="7380000" cy="27882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dirty="0">
                <a:solidFill>
                  <a:srgbClr val="434343"/>
                </a:solidFill>
              </a:rPr>
              <a:t>Apple Mobility Trends </a:t>
            </a:r>
            <a:r>
              <a:rPr lang="en" sz="1600" dirty="0">
                <a:solidFill>
                  <a:srgbClr val="434343"/>
                </a:solidFill>
              </a:rPr>
              <a:t>(April, 24, </a:t>
            </a:r>
            <a:r>
              <a:rPr lang="en" sz="1600" dirty="0" smtClean="0">
                <a:solidFill>
                  <a:srgbClr val="434343"/>
                </a:solidFill>
              </a:rPr>
              <a:t>2020)</a:t>
            </a:r>
            <a:endParaRPr lang="en-US" sz="1600" dirty="0">
              <a:solidFill>
                <a:srgbClr val="434343"/>
              </a:solidFill>
            </a:endParaRPr>
          </a:p>
          <a:p>
            <a:pPr marL="0" lvl="0" indent="0" algn="l" rtl="0">
              <a:lnSpc>
                <a:spcPct val="100000"/>
              </a:lnSpc>
              <a:spcBef>
                <a:spcPts val="0"/>
              </a:spcBef>
              <a:spcAft>
                <a:spcPts val="0"/>
              </a:spcAft>
              <a:buNone/>
            </a:pPr>
            <a:endParaRPr lang="en-US" sz="1600" b="1" dirty="0">
              <a:solidFill>
                <a:srgbClr val="434343"/>
              </a:solidFill>
            </a:endParaRPr>
          </a:p>
          <a:p>
            <a:pPr marL="0" lvl="0" indent="0" algn="l" rtl="0">
              <a:lnSpc>
                <a:spcPct val="100000"/>
              </a:lnSpc>
              <a:spcBef>
                <a:spcPts val="0"/>
              </a:spcBef>
              <a:spcAft>
                <a:spcPts val="0"/>
              </a:spcAft>
              <a:buNone/>
            </a:pPr>
            <a:r>
              <a:rPr lang="en" sz="1600" b="1" dirty="0" smtClean="0">
                <a:solidFill>
                  <a:srgbClr val="434343"/>
                </a:solidFill>
              </a:rPr>
              <a:t>Worldometer </a:t>
            </a:r>
            <a:r>
              <a:rPr lang="en" sz="1600" dirty="0">
                <a:solidFill>
                  <a:srgbClr val="434343"/>
                </a:solidFill>
              </a:rPr>
              <a:t>(April, 24, </a:t>
            </a:r>
            <a:r>
              <a:rPr lang="en" sz="1600" dirty="0" smtClean="0">
                <a:solidFill>
                  <a:srgbClr val="434343"/>
                </a:solidFill>
              </a:rPr>
              <a:t>2020)</a:t>
            </a:r>
            <a:endParaRPr lang="en-US" sz="1600" dirty="0">
              <a:solidFill>
                <a:srgbClr val="434343"/>
              </a:solidFill>
            </a:endParaRPr>
          </a:p>
          <a:p>
            <a:pPr marL="0" lvl="0" indent="0" algn="l" rtl="0">
              <a:lnSpc>
                <a:spcPct val="100000"/>
              </a:lnSpc>
              <a:spcBef>
                <a:spcPts val="0"/>
              </a:spcBef>
              <a:spcAft>
                <a:spcPts val="0"/>
              </a:spcAft>
              <a:buNone/>
            </a:pPr>
            <a:endParaRPr lang="en-US" sz="1600" b="1" dirty="0">
              <a:solidFill>
                <a:srgbClr val="434343"/>
              </a:solidFill>
            </a:endParaRPr>
          </a:p>
          <a:p>
            <a:pPr marL="0" lvl="0" indent="0" algn="l" rtl="0">
              <a:lnSpc>
                <a:spcPct val="100000"/>
              </a:lnSpc>
              <a:spcBef>
                <a:spcPts val="0"/>
              </a:spcBef>
              <a:spcAft>
                <a:spcPts val="0"/>
              </a:spcAft>
              <a:buNone/>
            </a:pPr>
            <a:r>
              <a:rPr lang="en" sz="1600" b="1" dirty="0" smtClean="0">
                <a:solidFill>
                  <a:srgbClr val="434343"/>
                </a:solidFill>
              </a:rPr>
              <a:t>N</a:t>
            </a:r>
            <a:r>
              <a:rPr lang="en-US" sz="1600" b="1" dirty="0" smtClean="0">
                <a:solidFill>
                  <a:srgbClr val="434343"/>
                </a:solidFill>
              </a:rPr>
              <a:t>Y</a:t>
            </a:r>
            <a:r>
              <a:rPr lang="en" sz="1600" b="1" dirty="0" smtClean="0">
                <a:solidFill>
                  <a:srgbClr val="434343"/>
                </a:solidFill>
              </a:rPr>
              <a:t> Time</a:t>
            </a:r>
            <a:r>
              <a:rPr lang="en-US" sz="1600" b="1" dirty="0" smtClean="0">
                <a:solidFill>
                  <a:srgbClr val="434343"/>
                </a:solidFill>
              </a:rPr>
              <a:t>s </a:t>
            </a:r>
            <a:r>
              <a:rPr lang="en" sz="1600" b="1" dirty="0" smtClean="0">
                <a:solidFill>
                  <a:srgbClr val="434343"/>
                </a:solidFill>
              </a:rPr>
              <a:t>COVID-19 </a:t>
            </a:r>
            <a:r>
              <a:rPr lang="en" sz="1600" b="1" dirty="0">
                <a:solidFill>
                  <a:srgbClr val="434343"/>
                </a:solidFill>
              </a:rPr>
              <a:t>Github Data </a:t>
            </a:r>
            <a:r>
              <a:rPr lang="en" sz="1600" dirty="0">
                <a:solidFill>
                  <a:srgbClr val="434343"/>
                </a:solidFill>
              </a:rPr>
              <a:t>(April, 24, 2020)</a:t>
            </a:r>
            <a:endParaRPr sz="1600" dirty="0">
              <a:solidFill>
                <a:srgbClr val="434343"/>
              </a:solidFill>
            </a:endParaRPr>
          </a:p>
          <a:p>
            <a:pPr marL="0" lvl="0" indent="0" algn="l" rtl="0">
              <a:spcBef>
                <a:spcPts val="400"/>
              </a:spcBef>
              <a:spcAft>
                <a:spcPts val="0"/>
              </a:spcAft>
              <a:buNone/>
            </a:pPr>
            <a:endParaRPr sz="1200" dirty="0">
              <a:solidFill>
                <a:srgbClr val="434343"/>
              </a:solidFill>
            </a:endParaRPr>
          </a:p>
          <a:p>
            <a:pPr marL="0" lvl="0" indent="0" algn="l" rtl="0">
              <a:spcBef>
                <a:spcPts val="1600"/>
              </a:spcBef>
              <a:spcAft>
                <a:spcPts val="0"/>
              </a:spcAft>
              <a:buNone/>
            </a:pPr>
            <a:endParaRPr sz="1200" dirty="0">
              <a:solidFill>
                <a:srgbClr val="434343"/>
              </a:solidFill>
            </a:endParaRPr>
          </a:p>
          <a:p>
            <a:pPr marL="0" lvl="0" indent="0" algn="l" rtl="0">
              <a:spcBef>
                <a:spcPts val="1600"/>
              </a:spcBef>
              <a:spcAft>
                <a:spcPts val="1600"/>
              </a:spcAft>
              <a:buNone/>
            </a:pPr>
            <a:endParaRPr sz="1200" dirty="0"/>
          </a:p>
        </p:txBody>
      </p:sp>
      <p:pic>
        <p:nvPicPr>
          <p:cNvPr id="2" name="Picture 1"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1461" y="1585469"/>
            <a:ext cx="3392008" cy="22572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Citizens Obeyed Social Distancing Regulations?</a:t>
            </a:r>
            <a:endParaRPr/>
          </a:p>
          <a:p>
            <a:pPr marL="0" lvl="0" indent="0" algn="l" rtl="0">
              <a:spcBef>
                <a:spcPts val="0"/>
              </a:spcBef>
              <a:spcAft>
                <a:spcPts val="0"/>
              </a:spcAft>
              <a:buNone/>
            </a:pPr>
            <a:r>
              <a:rPr lang="en"/>
              <a:t>Has it Been Effective?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Notes</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We have decided to use deaths as opposed to cases.</a:t>
            </a:r>
            <a:endParaRPr b="1"/>
          </a:p>
          <a:p>
            <a:pPr marL="457200" lvl="0" indent="-311150" algn="l" rtl="0">
              <a:lnSpc>
                <a:spcPct val="100000"/>
              </a:lnSpc>
              <a:spcBef>
                <a:spcPts val="500"/>
              </a:spcBef>
              <a:spcAft>
                <a:spcPts val="0"/>
              </a:spcAft>
              <a:buSzPts val="1300"/>
              <a:buChar char="●"/>
            </a:pPr>
            <a:r>
              <a:rPr lang="en"/>
              <a:t>Removes the differences in testing capacity between regions.</a:t>
            </a:r>
            <a:endParaRPr/>
          </a:p>
          <a:p>
            <a:pPr marL="457200" lvl="0" indent="-311150" algn="l" rtl="0">
              <a:lnSpc>
                <a:spcPct val="100000"/>
              </a:lnSpc>
              <a:spcBef>
                <a:spcPts val="0"/>
              </a:spcBef>
              <a:spcAft>
                <a:spcPts val="0"/>
              </a:spcAft>
              <a:buSzPts val="1300"/>
              <a:buChar char="●"/>
            </a:pPr>
            <a:r>
              <a:rPr lang="en"/>
              <a:t>Severity of cases is more important than quantity of cases.</a:t>
            </a:r>
            <a:endParaRPr/>
          </a:p>
          <a:p>
            <a:pPr marL="0" lvl="0" indent="0" algn="l" rtl="0">
              <a:lnSpc>
                <a:spcPct val="100000"/>
              </a:lnSpc>
              <a:spcBef>
                <a:spcPts val="1600"/>
              </a:spcBef>
              <a:spcAft>
                <a:spcPts val="0"/>
              </a:spcAft>
              <a:buNone/>
            </a:pPr>
            <a:r>
              <a:rPr lang="en" b="1"/>
              <a:t>Population density is more important than population size.</a:t>
            </a:r>
            <a:endParaRPr b="1"/>
          </a:p>
          <a:p>
            <a:pPr marL="0" lvl="0" indent="0" algn="l" rtl="0">
              <a:lnSpc>
                <a:spcPct val="100000"/>
              </a:lnSpc>
              <a:spcBef>
                <a:spcPts val="1600"/>
              </a:spcBef>
              <a:spcAft>
                <a:spcPts val="1600"/>
              </a:spcAft>
              <a:buNone/>
            </a:pPr>
            <a:r>
              <a:rPr lang="en" b="1"/>
              <a:t>Important for transit &amp; walking numbers to be lower than driving numbers.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151200" y="152400"/>
            <a:ext cx="6841605"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015600" y="152400"/>
            <a:ext cx="7112791"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1028300" y="152400"/>
            <a:ext cx="7087389"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1001550" y="152400"/>
            <a:ext cx="7140901" cy="4838699"/>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1853</TotalTime>
  <Words>1539</Words>
  <Application>Microsoft Macintosh PowerPoint</Application>
  <PresentationFormat>On-screen Show (16:9)</PresentationFormat>
  <Paragraphs>115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Streamline</vt:lpstr>
      <vt:lpstr>Apple’s Mobility Data on the Study of the Effectiveness of Stay Home Orders to Reduce COVID-19 Prevalence </vt:lpstr>
      <vt:lpstr>The Scoop </vt:lpstr>
      <vt:lpstr>Our Sources</vt:lpstr>
      <vt:lpstr>Have Citizens Obeyed Social Distancing Regulations? Has it Been Effective?</vt:lpstr>
      <vt:lpstr>Important Notes</vt:lpstr>
      <vt:lpstr>PowerPoint Presentation</vt:lpstr>
      <vt:lpstr>PowerPoint Presentation</vt:lpstr>
      <vt:lpstr>PowerPoint Presentation</vt:lpstr>
      <vt:lpstr>PowerPoint Presentation</vt:lpstr>
      <vt:lpstr>How are we handling this compared to other regions? What can we learn from regions that are successful at keeping prevalence low?</vt:lpstr>
      <vt:lpstr>Important Notes</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Apple’s Mobility Data on the Study of the Effectiveness of Stay Home Orders to Reduce COVID-19 Prevalence </dc:title>
  <cp:lastModifiedBy>Anthony</cp:lastModifiedBy>
  <cp:revision>33</cp:revision>
  <dcterms:modified xsi:type="dcterms:W3CDTF">2020-05-05T02:46:21Z</dcterms:modified>
</cp:coreProperties>
</file>