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ar Caldas" initials="EC" lastIdx="1" clrIdx="0">
    <p:extLst>
      <p:ext uri="{19B8F6BF-5375-455C-9EA6-DF929625EA0E}">
        <p15:presenceInfo xmlns:p15="http://schemas.microsoft.com/office/powerpoint/2012/main" userId="Edmar Cal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BD781-9FAE-43E5-93C3-15B354F2E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46301-576D-4FB5-AD17-02EE56F56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DDCBD-B1AE-4AAB-AD0C-45E257DE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E210C3-83DB-4449-A8D6-E15B03E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ADFA3-E6EB-4289-BAAB-4A46FE3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09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DF7C-D638-4DF0-9A9F-E0DABED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8904AC-4169-40FB-9A48-8018BAAE7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E963C-3394-4CFC-9542-4CC9F04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75B84-77FC-404B-9527-7FAD8C44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DBF64-596F-416E-AE40-6AE42EAB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5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DC7B2-D23F-47DC-872D-C83B3268D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953989-0515-47AA-A34C-DD5A5A7D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A809D-A767-41C6-9065-4ECC0C68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32212-8ACC-47AD-8F37-D8DD87F0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B25A4-9357-4DD7-A05A-CB98182E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65011-31E0-4C81-863A-07F1E438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88CC7-8F4E-4C6B-82E3-B82FB134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8E108-41A4-46C1-A86F-164EDD9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EB9BE-F8FA-4814-ABBF-4EC89CD8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2563E-2FA9-4CCE-A47A-FB9934BF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7701D-B70F-401B-9823-73160A8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A0AA72-D9E6-4008-B282-CC806411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00A24-5633-4D18-B605-9C659872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A1B85-BB07-4E82-9772-72E06C2F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3F113-F002-4EF1-A0CD-D287292A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4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5BED7-A9F2-4C7A-8771-52640ACA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79C93-197B-4D32-94C7-1A2D7ED32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BEFEA-4D71-4DED-9A1A-E12DBAADE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C2568-8289-4F95-ABEA-21BB0D85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9728F-104E-44A2-8034-F693BDBE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C83340-EF05-478E-945A-3B3BBCDF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3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0DC77-9750-4997-96DA-65860DB1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AB0BF-31C7-4A85-9062-0A216FC4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D2FE8-FA1B-48A8-B0DF-CECD37F4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FE1CEB-EF2C-479F-A3EC-9536A226E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F4F3AF-4E85-4C28-B416-51BC2FF20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0A1F65-A208-4610-B5FD-6CB77D89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EE0B7F-4F02-4C98-89F8-A435F39C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32B450-8B70-49F7-9E3C-F811BD0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0EF9E-BE39-4BEF-8E7C-16D0D6F7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EA466A-A87B-4EE2-92DC-512CE9EA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2E6E79-7387-4293-AE3B-405C4252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683C00-9B2F-4FFB-8255-9CDE0274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57DBBA-BA4E-48ED-896A-8D0704A1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92684F-6211-47ED-91DA-998C79D5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27C903-4FE9-4F7A-89B3-65C71EE0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D9800-47E9-4794-BE07-90360E03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3954A-1ABE-47B2-BD8C-4F5EE833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7CF81-8DFD-4621-A2C9-77236BF6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6422E5-CBFD-443C-B610-EEFA85D1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91732-BDE4-43CA-9EC9-39470865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7F39DF-3204-496F-88AB-A6D21E89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C049E-9D76-4D0C-9427-1CB79F40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5FE4E6-AC49-4D01-8632-22F0B3F06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42D26-303B-4959-905F-765A3EBA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F45EC-B488-4269-AD2C-6CA888E1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6D413-5368-4812-9192-8372B5F9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B9275-3D72-4F07-BC21-CC2F5C64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56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BAEF55-13EF-43D2-AE52-A912C7C0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E8454-6A80-41EA-AC8E-A24EF309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00FDF-21CF-445E-AFD0-AD02F34BA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71D7-79B0-450B-9B49-29F7B2074D3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169EF-E9C9-4C1D-B860-3A7850756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010AD-6C56-4762-B1AC-481FBCF5C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67A5-FCC2-40B9-B8A5-52EEB02FB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BB75AD-2F95-44C4-B173-915391FF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5" b="29759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49" name="Freeform: Shape 46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68DE03A4-70E1-45CC-9229-8F955C01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58" y="5918656"/>
            <a:ext cx="3405921" cy="9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B379C0-14FE-4D55-AB9A-65EB0992388D}"/>
              </a:ext>
            </a:extLst>
          </p:cNvPr>
          <p:cNvSpPr txBox="1"/>
          <p:nvPr/>
        </p:nvSpPr>
        <p:spPr>
          <a:xfrm>
            <a:off x="1192349" y="2664169"/>
            <a:ext cx="4532589" cy="2274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C91D9F45-FDD5-4B6B-905B-A5CB212E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84" y="2723526"/>
            <a:ext cx="3653797" cy="10778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2BEB903-9FD1-439F-B8C1-9F156984B732}"/>
              </a:ext>
            </a:extLst>
          </p:cNvPr>
          <p:cNvCxnSpPr/>
          <p:nvPr/>
        </p:nvCxnSpPr>
        <p:spPr>
          <a:xfrm>
            <a:off x="5978769" y="813082"/>
            <a:ext cx="0" cy="55314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EA0FC7-FBE8-4625-B5F0-10436ECA4476}"/>
              </a:ext>
            </a:extLst>
          </p:cNvPr>
          <p:cNvSpPr txBox="1"/>
          <p:nvPr/>
        </p:nvSpPr>
        <p:spPr>
          <a:xfrm>
            <a:off x="492369" y="604911"/>
            <a:ext cx="344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Introdução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D5085F7-93E8-4560-B9A2-4498E8F96C0A}"/>
              </a:ext>
            </a:extLst>
          </p:cNvPr>
          <p:cNvCxnSpPr/>
          <p:nvPr/>
        </p:nvCxnSpPr>
        <p:spPr>
          <a:xfrm>
            <a:off x="633046" y="1189686"/>
            <a:ext cx="11211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CADF099-961A-4F29-BEF9-E537F70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04" y="6293477"/>
            <a:ext cx="1913696" cy="5645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4E78D2-1A93-4AD2-9D57-EFBD7541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1774461"/>
            <a:ext cx="10625841" cy="30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EA0FC7-FBE8-4625-B5F0-10436ECA4476}"/>
              </a:ext>
            </a:extLst>
          </p:cNvPr>
          <p:cNvSpPr txBox="1"/>
          <p:nvPr/>
        </p:nvSpPr>
        <p:spPr>
          <a:xfrm>
            <a:off x="492369" y="604911"/>
            <a:ext cx="578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Razão da verossimilhança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D5085F7-93E8-4560-B9A2-4498E8F96C0A}"/>
              </a:ext>
            </a:extLst>
          </p:cNvPr>
          <p:cNvCxnSpPr/>
          <p:nvPr/>
        </p:nvCxnSpPr>
        <p:spPr>
          <a:xfrm>
            <a:off x="633046" y="1189686"/>
            <a:ext cx="11211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CADF099-961A-4F29-BEF9-E537F70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04" y="6293477"/>
            <a:ext cx="1913696" cy="5645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41DD17-2E5F-4C5E-A257-92701EA6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0" y="1623391"/>
            <a:ext cx="8324850" cy="1066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E866AF-6169-4280-B556-1C3FD3075C00}"/>
              </a:ext>
            </a:extLst>
          </p:cNvPr>
          <p:cNvSpPr txBox="1"/>
          <p:nvPr/>
        </p:nvSpPr>
        <p:spPr>
          <a:xfrm>
            <a:off x="2610677" y="2835965"/>
            <a:ext cx="8746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Ela é baseada na soma das probabilidades associadas às saídas previstas e reais.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4039CD-DAA3-49A5-BE30-EFA5BC3C5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80" y="4174850"/>
            <a:ext cx="84486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EA0FC7-FBE8-4625-B5F0-10436ECA4476}"/>
              </a:ext>
            </a:extLst>
          </p:cNvPr>
          <p:cNvSpPr txBox="1"/>
          <p:nvPr/>
        </p:nvSpPr>
        <p:spPr>
          <a:xfrm>
            <a:off x="492369" y="604911"/>
            <a:ext cx="624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Probabilidade do evento - ocorrer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D5085F7-93E8-4560-B9A2-4498E8F96C0A}"/>
              </a:ext>
            </a:extLst>
          </p:cNvPr>
          <p:cNvCxnSpPr/>
          <p:nvPr/>
        </p:nvCxnSpPr>
        <p:spPr>
          <a:xfrm>
            <a:off x="633046" y="1189686"/>
            <a:ext cx="11211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CADF099-961A-4F29-BEF9-E537F70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04" y="6293477"/>
            <a:ext cx="1913696" cy="564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F14C48-C3BE-4E81-B574-D5977DEC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55" y="2703442"/>
            <a:ext cx="221774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E0C4436-681C-4881-83F1-CFFD58C20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37677"/>
              </p:ext>
            </p:extLst>
          </p:nvPr>
        </p:nvGraphicFramePr>
        <p:xfrm>
          <a:off x="1190717" y="3050331"/>
          <a:ext cx="8857220" cy="147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4900" imgH="393700" progId="Equation.3">
                  <p:embed/>
                </p:oleObj>
              </mc:Choice>
              <mc:Fallback>
                <p:oleObj r:id="rId3" imgW="23749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717" y="3050331"/>
                        <a:ext cx="8857220" cy="1470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5DFAAFAA-DBBF-4719-BCCB-427D48AF8490}"/>
              </a:ext>
            </a:extLst>
          </p:cNvPr>
          <p:cNvSpPr txBox="1"/>
          <p:nvPr/>
        </p:nvSpPr>
        <p:spPr>
          <a:xfrm>
            <a:off x="1255594" y="1774461"/>
            <a:ext cx="9703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</a:t>
            </a:r>
            <a:r>
              <a:rPr lang="pt-BR" sz="2800" dirty="0"/>
              <a:t>Depois da transformação, interpretamos o resultado em forma de probabilidade</a:t>
            </a:r>
          </a:p>
        </p:txBody>
      </p:sp>
    </p:spTree>
    <p:extLst>
      <p:ext uri="{BB962C8B-B14F-4D97-AF65-F5344CB8AC3E}">
        <p14:creationId xmlns:p14="http://schemas.microsoft.com/office/powerpoint/2010/main" val="17501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EA0FC7-FBE8-4625-B5F0-10436ECA4476}"/>
              </a:ext>
            </a:extLst>
          </p:cNvPr>
          <p:cNvSpPr txBox="1"/>
          <p:nvPr/>
        </p:nvSpPr>
        <p:spPr>
          <a:xfrm>
            <a:off x="492369" y="604911"/>
            <a:ext cx="56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 err="1">
                <a:solidFill>
                  <a:srgbClr val="333333"/>
                </a:solidFill>
                <a:effectLst/>
                <a:latin typeface="Lato"/>
              </a:rPr>
              <a:t>Hosmer</a:t>
            </a:r>
            <a:r>
              <a:rPr lang="pt-BR" sz="3200" b="0" i="0" dirty="0">
                <a:solidFill>
                  <a:srgbClr val="333333"/>
                </a:solidFill>
                <a:effectLst/>
                <a:latin typeface="Lato"/>
              </a:rPr>
              <a:t> e </a:t>
            </a:r>
            <a:r>
              <a:rPr lang="pt-BR" sz="3200" b="0" i="0" dirty="0" err="1">
                <a:solidFill>
                  <a:srgbClr val="333333"/>
                </a:solidFill>
                <a:effectLst/>
                <a:latin typeface="Lato"/>
              </a:rPr>
              <a:t>Lemeshow</a:t>
            </a:r>
            <a:endParaRPr lang="pt-BR" sz="3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D5085F7-93E8-4560-B9A2-4498E8F96C0A}"/>
              </a:ext>
            </a:extLst>
          </p:cNvPr>
          <p:cNvCxnSpPr/>
          <p:nvPr/>
        </p:nvCxnSpPr>
        <p:spPr>
          <a:xfrm>
            <a:off x="633046" y="1189686"/>
            <a:ext cx="11211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CADF099-961A-4F29-BEF9-E537F70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04" y="6293477"/>
            <a:ext cx="1913696" cy="564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F14C48-C3BE-4E81-B574-D5977DEC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55" y="2703442"/>
            <a:ext cx="221774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178590-A9F4-42DE-9C06-E36D8B8F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81" y="3392327"/>
            <a:ext cx="4768149" cy="17411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F5815A0-1E80-46BC-AF4F-A1E6564A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" y="1458264"/>
            <a:ext cx="3771900" cy="421005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694011D-8C22-417C-A74D-6F0F1B9A8F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19115" y="1684369"/>
            <a:ext cx="71258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 bondade do teste é baseada na divisão da amostra segundo suas probabilidades ajustadas com base nos valores dos parâmetros estimados pela regressão logística. Os valores ajustados são dispostos do menor para o maior, e em seguida, separados em g grupos de tamanho aproximadamente igual.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Hosmer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Lemeshow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(1980) propõe que seja utilizado 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STIXGeneral" pitchFamily="2" charset="2"/>
                <a:cs typeface="STIXGeneral" pitchFamily="2" charset="2"/>
              </a:rPr>
              <a:t>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STIXGeneral" pitchFamily="2" charset="2"/>
                <a:cs typeface="STIXGeneral" pitchFamily="2" charset="2"/>
              </a:rPr>
              <a:t>=10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g=10.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4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EA0FC7-FBE8-4625-B5F0-10436ECA4476}"/>
              </a:ext>
            </a:extLst>
          </p:cNvPr>
          <p:cNvSpPr txBox="1"/>
          <p:nvPr/>
        </p:nvSpPr>
        <p:spPr>
          <a:xfrm>
            <a:off x="492369" y="604911"/>
            <a:ext cx="56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333333"/>
                </a:solidFill>
                <a:effectLst/>
                <a:latin typeface="Lato"/>
              </a:rPr>
              <a:t>Curva </a:t>
            </a:r>
            <a:r>
              <a:rPr lang="pt-BR" sz="3200" b="0" i="0" dirty="0" err="1">
                <a:solidFill>
                  <a:srgbClr val="333333"/>
                </a:solidFill>
                <a:effectLst/>
                <a:latin typeface="Lato"/>
              </a:rPr>
              <a:t>Roc</a:t>
            </a:r>
            <a:endParaRPr lang="pt-BR" sz="3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D5085F7-93E8-4560-B9A2-4498E8F96C0A}"/>
              </a:ext>
            </a:extLst>
          </p:cNvPr>
          <p:cNvCxnSpPr/>
          <p:nvPr/>
        </p:nvCxnSpPr>
        <p:spPr>
          <a:xfrm>
            <a:off x="633046" y="1189686"/>
            <a:ext cx="11211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CADF099-961A-4F29-BEF9-E537F70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04" y="6293477"/>
            <a:ext cx="1913696" cy="564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F14C48-C3BE-4E81-B574-D5977DEC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55" y="2703442"/>
            <a:ext cx="221774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A57295-DC6F-4FDB-A84E-571E7268579D}"/>
              </a:ext>
            </a:extLst>
          </p:cNvPr>
          <p:cNvSpPr txBox="1"/>
          <p:nvPr/>
        </p:nvSpPr>
        <p:spPr>
          <a:xfrm>
            <a:off x="633046" y="1484898"/>
            <a:ext cx="11049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Curva Característica de Operação do Receptor (Curva COR)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ou, do inglês, </a:t>
            </a:r>
            <a:r>
              <a:rPr lang="pt-B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Receiver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Operating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Characteristic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Curve (ROC curve)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ou, simplesmente, curva ROC, é uma representação gráfica que ilustra o desempenho (ou performance) de um classificador binário.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052E71-71F3-4416-A40B-D9CD390C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52" y="3044375"/>
            <a:ext cx="4229100" cy="24098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C71041B-A1C6-4185-B224-34E93751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79" y="2703439"/>
            <a:ext cx="3791070" cy="31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7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343A4C-F24C-4EE6-9250-C5204399E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F14C48-C3BE-4E81-B574-D5977DEC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55" y="2703442"/>
            <a:ext cx="221774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11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Tema do Office</vt:lpstr>
      <vt:lpstr>Equation.3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Edmar Caldas</dc:creator>
  <cp:lastModifiedBy>Edmar Caldas</cp:lastModifiedBy>
  <cp:revision>2</cp:revision>
  <dcterms:created xsi:type="dcterms:W3CDTF">2020-12-14T17:01:50Z</dcterms:created>
  <dcterms:modified xsi:type="dcterms:W3CDTF">2020-12-14T17:02:44Z</dcterms:modified>
</cp:coreProperties>
</file>