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4AEF4-35CE-4D24-95DE-9685EFB1989E}" v="2" dt="2020-03-23T03:52:12.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5C99F-B549-48A4-AADA-C35A2D7E80D3}" type="datetimeFigureOut">
              <a:rPr lang="en-CA" smtClean="0"/>
              <a:t>2020-03-22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E8BA4-6A6D-4890-B5B7-2D29368A8FD8}" type="slidenum">
              <a:rPr lang="en-CA" smtClean="0"/>
              <a:t>‹#›</a:t>
            </a:fld>
            <a:endParaRPr lang="en-CA"/>
          </a:p>
        </p:txBody>
      </p:sp>
    </p:spTree>
    <p:extLst>
      <p:ext uri="{BB962C8B-B14F-4D97-AF65-F5344CB8AC3E}">
        <p14:creationId xmlns:p14="http://schemas.microsoft.com/office/powerpoint/2010/main" val="116844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FEE8BA4-6A6D-4890-B5B7-2D29368A8FD8}" type="slidenum">
              <a:rPr lang="en-CA" smtClean="0"/>
              <a:t>5</a:t>
            </a:fld>
            <a:endParaRPr lang="en-CA"/>
          </a:p>
        </p:txBody>
      </p:sp>
    </p:spTree>
    <p:extLst>
      <p:ext uri="{BB962C8B-B14F-4D97-AF65-F5344CB8AC3E}">
        <p14:creationId xmlns:p14="http://schemas.microsoft.com/office/powerpoint/2010/main" val="144678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FEE8BA4-6A6D-4890-B5B7-2D29368A8FD8}" type="slidenum">
              <a:rPr lang="en-CA" smtClean="0"/>
              <a:t>10</a:t>
            </a:fld>
            <a:endParaRPr lang="en-CA"/>
          </a:p>
        </p:txBody>
      </p:sp>
    </p:spTree>
    <p:extLst>
      <p:ext uri="{BB962C8B-B14F-4D97-AF65-F5344CB8AC3E}">
        <p14:creationId xmlns:p14="http://schemas.microsoft.com/office/powerpoint/2010/main" val="1736395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850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3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904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3/22/2020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741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448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282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1085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849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890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927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230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7013882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edmonton.ca/Census/2016-Census-Population-by-Age-Range-Neighbourhood-/phd4-y42v" TargetMode="External"/><Relationship Id="rId3" Type="http://schemas.openxmlformats.org/officeDocument/2006/relationships/hyperlink" Target="https://data.edmonton.ca/City-Administration/City-of-Edmonton-Neighbourhoods/65fr-66s6" TargetMode="External"/><Relationship Id="rId7" Type="http://schemas.openxmlformats.org/officeDocument/2006/relationships/hyperlink" Target="https://data.edmonton.ca/Census/2016-Census-Population-by-Household-Income-Neighbo/jkjx-2hi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shboard.edmonton.ca/dataset/EPS-Neighbourhood-Criminal-Occurrences/xthe-mnvi" TargetMode="External"/><Relationship Id="rId5" Type="http://schemas.openxmlformats.org/officeDocument/2006/relationships/hyperlink" Target="https://data.edmonton.ca/City-Administration/Property-Assessment-Data-Current-Calendar-Year-/q7d6-ambg" TargetMode="External"/><Relationship Id="rId4" Type="http://schemas.openxmlformats.org/officeDocument/2006/relationships/hyperlink" Target="https://data.edmonton.ca/City-Administration/City-of-Edmonton-Neighbourhoods-Centroid-Point-/3b6m-fezs" TargetMode="External"/><Relationship Id="rId9" Type="http://schemas.openxmlformats.org/officeDocument/2006/relationships/hyperlink" Target="https://data.edmonton.ca/Census/2016-Census-Population-by-Structure-Type-Neighbour/68uk-rvf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asquini/Data-science-project/blob/master/Edmonton%20Neighbourhood%20Selection.ipynb"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CF1301-8B36-4D87-9489-F189DBA97553}"/>
              </a:ext>
            </a:extLst>
          </p:cNvPr>
          <p:cNvPicPr>
            <a:picLocks noChangeAspect="1"/>
          </p:cNvPicPr>
          <p:nvPr/>
        </p:nvPicPr>
        <p:blipFill rotWithShape="1">
          <a:blip r:embed="rId2"/>
          <a:srcRect t="15143" r="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1BF1D5-B851-47B9-8527-4B13B305BE9A}"/>
              </a:ext>
            </a:extLst>
          </p:cNvPr>
          <p:cNvSpPr>
            <a:spLocks noGrp="1"/>
          </p:cNvSpPr>
          <p:nvPr>
            <p:ph type="ctrTitle"/>
          </p:nvPr>
        </p:nvSpPr>
        <p:spPr>
          <a:xfrm>
            <a:off x="477981" y="1122363"/>
            <a:ext cx="4023360" cy="3204134"/>
          </a:xfrm>
        </p:spPr>
        <p:txBody>
          <a:bodyPr anchor="b">
            <a:normAutofit/>
          </a:bodyPr>
          <a:lstStyle/>
          <a:p>
            <a:r>
              <a:rPr lang="en-CA" sz="3700"/>
              <a:t>Edmonton Neighbourhood Selection</a:t>
            </a:r>
          </a:p>
        </p:txBody>
      </p:sp>
      <p:sp>
        <p:nvSpPr>
          <p:cNvPr id="3" name="Subtitle 2">
            <a:extLst>
              <a:ext uri="{FF2B5EF4-FFF2-40B4-BE49-F238E27FC236}">
                <a16:creationId xmlns:a16="http://schemas.microsoft.com/office/drawing/2014/main" id="{0D56569B-5F69-4649-AD24-5A2EF1376EC2}"/>
              </a:ext>
            </a:extLst>
          </p:cNvPr>
          <p:cNvSpPr>
            <a:spLocks noGrp="1"/>
          </p:cNvSpPr>
          <p:nvPr>
            <p:ph type="subTitle" idx="1"/>
          </p:nvPr>
        </p:nvSpPr>
        <p:spPr>
          <a:xfrm>
            <a:off x="477981" y="4872922"/>
            <a:ext cx="3933306" cy="1208141"/>
          </a:xfrm>
        </p:spPr>
        <p:txBody>
          <a:bodyPr>
            <a:normAutofit/>
          </a:bodyPr>
          <a:lstStyle/>
          <a:p>
            <a:r>
              <a:rPr lang="en-CA" sz="2000" dirty="0"/>
              <a:t>Adam Asquini</a:t>
            </a:r>
          </a:p>
          <a:p>
            <a:r>
              <a:rPr lang="en-CA" sz="2000" dirty="0"/>
              <a:t>IBM Data Science Professional Certificate</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539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5D85-CD2F-43AE-AFC9-53A2143BCB8D}"/>
              </a:ext>
            </a:extLst>
          </p:cNvPr>
          <p:cNvSpPr>
            <a:spLocks noGrp="1"/>
          </p:cNvSpPr>
          <p:nvPr>
            <p:ph type="title"/>
          </p:nvPr>
        </p:nvSpPr>
        <p:spPr/>
        <p:txBody>
          <a:bodyPr/>
          <a:lstStyle/>
          <a:p>
            <a:r>
              <a:rPr lang="en-CA" dirty="0"/>
              <a:t>Discussion</a:t>
            </a:r>
          </a:p>
        </p:txBody>
      </p:sp>
      <p:graphicFrame>
        <p:nvGraphicFramePr>
          <p:cNvPr id="4" name="Table 3">
            <a:extLst>
              <a:ext uri="{FF2B5EF4-FFF2-40B4-BE49-F238E27FC236}">
                <a16:creationId xmlns:a16="http://schemas.microsoft.com/office/drawing/2014/main" id="{F7DD2DCF-B979-475F-A4A1-0DF3B061383A}"/>
              </a:ext>
            </a:extLst>
          </p:cNvPr>
          <p:cNvGraphicFramePr>
            <a:graphicFrameLocks noGrp="1"/>
          </p:cNvGraphicFramePr>
          <p:nvPr>
            <p:extLst>
              <p:ext uri="{D42A27DB-BD31-4B8C-83A1-F6EECF244321}">
                <p14:modId xmlns:p14="http://schemas.microsoft.com/office/powerpoint/2010/main" val="1949697376"/>
              </p:ext>
            </p:extLst>
          </p:nvPr>
        </p:nvGraphicFramePr>
        <p:xfrm>
          <a:off x="610595" y="2058891"/>
          <a:ext cx="11178074" cy="4670404"/>
        </p:xfrm>
        <a:graphic>
          <a:graphicData uri="http://schemas.openxmlformats.org/drawingml/2006/table">
            <a:tbl>
              <a:tblPr firstRow="1" firstCol="1" bandRow="1">
                <a:tableStyleId>{5C22544A-7EE6-4342-B048-85BDC9FD1C3A}</a:tableStyleId>
              </a:tblPr>
              <a:tblGrid>
                <a:gridCol w="1181549">
                  <a:extLst>
                    <a:ext uri="{9D8B030D-6E8A-4147-A177-3AD203B41FA5}">
                      <a16:colId xmlns:a16="http://schemas.microsoft.com/office/drawing/2014/main" val="3782050442"/>
                    </a:ext>
                  </a:extLst>
                </a:gridCol>
                <a:gridCol w="2708714">
                  <a:extLst>
                    <a:ext uri="{9D8B030D-6E8A-4147-A177-3AD203B41FA5}">
                      <a16:colId xmlns:a16="http://schemas.microsoft.com/office/drawing/2014/main" val="357924387"/>
                    </a:ext>
                  </a:extLst>
                </a:gridCol>
                <a:gridCol w="3390375">
                  <a:extLst>
                    <a:ext uri="{9D8B030D-6E8A-4147-A177-3AD203B41FA5}">
                      <a16:colId xmlns:a16="http://schemas.microsoft.com/office/drawing/2014/main" val="1699862092"/>
                    </a:ext>
                  </a:extLst>
                </a:gridCol>
                <a:gridCol w="3897436">
                  <a:extLst>
                    <a:ext uri="{9D8B030D-6E8A-4147-A177-3AD203B41FA5}">
                      <a16:colId xmlns:a16="http://schemas.microsoft.com/office/drawing/2014/main" val="841716492"/>
                    </a:ext>
                  </a:extLst>
                </a:gridCol>
              </a:tblGrid>
              <a:tr h="85336">
                <a:tc>
                  <a:txBody>
                    <a:bodyPr/>
                    <a:lstStyle/>
                    <a:p>
                      <a:pPr>
                        <a:lnSpc>
                          <a:spcPct val="107000"/>
                        </a:lnSpc>
                        <a:spcAft>
                          <a:spcPts val="0"/>
                        </a:spcAft>
                      </a:pPr>
                      <a:r>
                        <a:rPr lang="en-CA" sz="1050">
                          <a:effectLst/>
                        </a:rPr>
                        <a:t>Cluster</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Locations Observed</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Description of Cluster</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Recommended Target Customer</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extLst>
                  <a:ext uri="{0D108BD9-81ED-4DB2-BD59-A6C34878D82A}">
                    <a16:rowId xmlns:a16="http://schemas.microsoft.com/office/drawing/2014/main" val="2664714448"/>
                  </a:ext>
                </a:extLst>
              </a:tr>
              <a:tr h="978201">
                <a:tc>
                  <a:txBody>
                    <a:bodyPr/>
                    <a:lstStyle/>
                    <a:p>
                      <a:pPr algn="ctr">
                        <a:lnSpc>
                          <a:spcPct val="107000"/>
                        </a:lnSpc>
                        <a:spcAft>
                          <a:spcPts val="0"/>
                        </a:spcAft>
                      </a:pPr>
                      <a:r>
                        <a:rPr lang="en-CA" sz="1050">
                          <a:effectLst/>
                        </a:rPr>
                        <a:t>0</a:t>
                      </a:r>
                      <a:br>
                        <a:rPr lang="en-CA" sz="1050">
                          <a:effectLst/>
                        </a:rPr>
                      </a:br>
                      <a:r>
                        <a:rPr lang="en-CA" sz="1050">
                          <a:effectLst/>
                        </a:rPr>
                        <a:t>Red</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Dispersed, but 3 pockets of neighbourhood observed in the NE, W and SE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Mix of single detached homes, row houses and low-rise condos. The cluster has moderate crime levels and a diverse spread of incomes and age brackets. This cluster has the most recreation centres and super markets. Many of the neighbourhoods are mature in this area.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First time home-buyers, families with modest income looking for a single family home, townhouse or condo.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extLst>
                  <a:ext uri="{0D108BD9-81ED-4DB2-BD59-A6C34878D82A}">
                    <a16:rowId xmlns:a16="http://schemas.microsoft.com/office/drawing/2014/main" val="1858103550"/>
                  </a:ext>
                </a:extLst>
              </a:tr>
              <a:tr h="1067488">
                <a:tc>
                  <a:txBody>
                    <a:bodyPr/>
                    <a:lstStyle/>
                    <a:p>
                      <a:pPr algn="ctr">
                        <a:lnSpc>
                          <a:spcPct val="107000"/>
                        </a:lnSpc>
                        <a:spcAft>
                          <a:spcPts val="0"/>
                        </a:spcAft>
                      </a:pPr>
                      <a:r>
                        <a:rPr lang="en-CA" sz="1050">
                          <a:effectLst/>
                        </a:rPr>
                        <a:t>1</a:t>
                      </a:r>
                    </a:p>
                    <a:p>
                      <a:pPr algn="ctr">
                        <a:lnSpc>
                          <a:spcPct val="107000"/>
                        </a:lnSpc>
                        <a:spcAft>
                          <a:spcPts val="0"/>
                        </a:spcAft>
                      </a:pPr>
                      <a:r>
                        <a:rPr lang="en-CA" sz="1050">
                          <a:effectLst/>
                        </a:rPr>
                        <a:t>Purple</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Mostly inner city with small pockets in the W and SE</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This cluster hosts most of the downtown neighbourhoods. There is a high number of condos &amp; apartments. Crime is higher in this cluster. However, this may be expected with a cluster hosting many downtown neighbourhoods. The cluster offers the most entertainment and amenity options.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Single adults or couples without kids. Anyone looking for a downtown / urban experience. This cluster may also be attractive for investors looking to rent apartments to business people or students.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extLst>
                  <a:ext uri="{0D108BD9-81ED-4DB2-BD59-A6C34878D82A}">
                    <a16:rowId xmlns:a16="http://schemas.microsoft.com/office/drawing/2014/main" val="3804891706"/>
                  </a:ext>
                </a:extLst>
              </a:tr>
              <a:tr h="1067488">
                <a:tc>
                  <a:txBody>
                    <a:bodyPr/>
                    <a:lstStyle/>
                    <a:p>
                      <a:pPr algn="ctr">
                        <a:lnSpc>
                          <a:spcPct val="107000"/>
                        </a:lnSpc>
                        <a:spcAft>
                          <a:spcPts val="0"/>
                        </a:spcAft>
                      </a:pPr>
                      <a:r>
                        <a:rPr lang="en-CA" sz="1050">
                          <a:effectLst/>
                        </a:rPr>
                        <a:t>2 </a:t>
                      </a:r>
                    </a:p>
                    <a:p>
                      <a:pPr algn="ctr">
                        <a:lnSpc>
                          <a:spcPct val="107000"/>
                        </a:lnSpc>
                        <a:spcAft>
                          <a:spcPts val="0"/>
                        </a:spcAft>
                      </a:pPr>
                      <a:r>
                        <a:rPr lang="en-CA" sz="1050">
                          <a:effectLst/>
                        </a:rPr>
                        <a:t>Blue</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Dispersed throughout the perimeter of the N, NW, W and SW portions of the city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Mainly suburban neighbourhoods, many of which are newer explaining their locations closer to the perimeter of the city. This cluster has the highest average household income, highest percentage of single family homes, highest average property assessment value and lowest crime rates</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Families looking to expand into a larger home. May also cater to individuals or family that work away from downtown and are not affected as much by commutes into downtown for work.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extLst>
                  <a:ext uri="{0D108BD9-81ED-4DB2-BD59-A6C34878D82A}">
                    <a16:rowId xmlns:a16="http://schemas.microsoft.com/office/drawing/2014/main" val="4202051360"/>
                  </a:ext>
                </a:extLst>
              </a:tr>
              <a:tr h="888915">
                <a:tc>
                  <a:txBody>
                    <a:bodyPr/>
                    <a:lstStyle/>
                    <a:p>
                      <a:pPr algn="ctr">
                        <a:lnSpc>
                          <a:spcPct val="107000"/>
                        </a:lnSpc>
                        <a:spcAft>
                          <a:spcPts val="0"/>
                        </a:spcAft>
                      </a:pPr>
                      <a:r>
                        <a:rPr lang="en-CA" sz="1050">
                          <a:effectLst/>
                        </a:rPr>
                        <a:t>3</a:t>
                      </a:r>
                    </a:p>
                    <a:p>
                      <a:pPr algn="ctr">
                        <a:lnSpc>
                          <a:spcPct val="107000"/>
                        </a:lnSpc>
                        <a:spcAft>
                          <a:spcPts val="0"/>
                        </a:spcAft>
                      </a:pPr>
                      <a:r>
                        <a:rPr lang="en-CA" sz="1050">
                          <a:effectLst/>
                        </a:rPr>
                        <a:t>Green</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Dispersed further towards the centre or the N, NW, W and SW portions of the city</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Mainly suburban, mature neighbourhoods. This cluster is made up of neighbourhoods with predominantly single detached homes and low-rise condos. Like cluster 0, there are lots of family amenities close by in these neighbourhoods.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First time home-buyers, families with modest income, but are more interested in a single family home. Also may be an option for seniors given the proximity of neighbourhoods to services and transportation. May be an option for a customer that does not want to drive given the relative proximity to downtown.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extLst>
                  <a:ext uri="{0D108BD9-81ED-4DB2-BD59-A6C34878D82A}">
                    <a16:rowId xmlns:a16="http://schemas.microsoft.com/office/drawing/2014/main" val="606823641"/>
                  </a:ext>
                </a:extLst>
              </a:tr>
              <a:tr h="263909">
                <a:tc>
                  <a:txBody>
                    <a:bodyPr/>
                    <a:lstStyle/>
                    <a:p>
                      <a:pPr algn="ctr">
                        <a:lnSpc>
                          <a:spcPct val="107000"/>
                        </a:lnSpc>
                        <a:spcAft>
                          <a:spcPts val="0"/>
                        </a:spcAft>
                      </a:pPr>
                      <a:r>
                        <a:rPr lang="en-CA" sz="1050">
                          <a:effectLst/>
                        </a:rPr>
                        <a:t>4</a:t>
                      </a:r>
                    </a:p>
                    <a:p>
                      <a:pPr algn="ctr">
                        <a:lnSpc>
                          <a:spcPct val="107000"/>
                        </a:lnSpc>
                        <a:spcAft>
                          <a:spcPts val="0"/>
                        </a:spcAft>
                      </a:pPr>
                      <a:r>
                        <a:rPr lang="en-CA" sz="1050">
                          <a:effectLst/>
                        </a:rPr>
                        <a:t>Orange</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Dispersed on the perimeter in rural areas</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a:effectLst/>
                        </a:rPr>
                        <a:t>This is a small cluster of mobile homes. </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tc>
                  <a:txBody>
                    <a:bodyPr/>
                    <a:lstStyle/>
                    <a:p>
                      <a:pPr>
                        <a:lnSpc>
                          <a:spcPct val="107000"/>
                        </a:lnSpc>
                        <a:spcAft>
                          <a:spcPts val="0"/>
                        </a:spcAft>
                      </a:pPr>
                      <a:r>
                        <a:rPr lang="en-CA" sz="1050" dirty="0">
                          <a:effectLst/>
                        </a:rPr>
                        <a:t>Any customer interested in living in a mobile home.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134" marR="34134" marT="0" marB="0"/>
                </a:tc>
                <a:extLst>
                  <a:ext uri="{0D108BD9-81ED-4DB2-BD59-A6C34878D82A}">
                    <a16:rowId xmlns:a16="http://schemas.microsoft.com/office/drawing/2014/main" val="520006229"/>
                  </a:ext>
                </a:extLst>
              </a:tr>
            </a:tbl>
          </a:graphicData>
        </a:graphic>
      </p:graphicFrame>
      <p:sp>
        <p:nvSpPr>
          <p:cNvPr id="5" name="Rectangle 4">
            <a:extLst>
              <a:ext uri="{FF2B5EF4-FFF2-40B4-BE49-F238E27FC236}">
                <a16:creationId xmlns:a16="http://schemas.microsoft.com/office/drawing/2014/main" id="{9D6D4F36-15CC-4B38-B9F6-E9E1553DB1AA}"/>
              </a:ext>
            </a:extLst>
          </p:cNvPr>
          <p:cNvSpPr/>
          <p:nvPr/>
        </p:nvSpPr>
        <p:spPr>
          <a:xfrm>
            <a:off x="7884367" y="2058891"/>
            <a:ext cx="3904302" cy="46704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3945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80C7-1684-47B0-8A58-0C539A8E62B1}"/>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02A868B7-7D2D-4DF2-BD93-FFEF5C0F998F}"/>
              </a:ext>
            </a:extLst>
          </p:cNvPr>
          <p:cNvSpPr>
            <a:spLocks noGrp="1"/>
          </p:cNvSpPr>
          <p:nvPr>
            <p:ph idx="1"/>
          </p:nvPr>
        </p:nvSpPr>
        <p:spPr/>
        <p:txBody>
          <a:bodyPr/>
          <a:lstStyle/>
          <a:p>
            <a:r>
              <a:rPr lang="en-CA" dirty="0"/>
              <a:t>Analysis yielded a good tool for buyers, sellers and real estate professionals to understand characteristics of their neighbourhood, how the neighbourhood compare to others within their cluster and how their cluster varies from other clusters</a:t>
            </a:r>
          </a:p>
          <a:p>
            <a:r>
              <a:rPr lang="en-CA" dirty="0"/>
              <a:t>Analysis needs to be validated with other clustering techniques &amp; more data sets</a:t>
            </a:r>
          </a:p>
        </p:txBody>
      </p:sp>
    </p:spTree>
    <p:extLst>
      <p:ext uri="{BB962C8B-B14F-4D97-AF65-F5344CB8AC3E}">
        <p14:creationId xmlns:p14="http://schemas.microsoft.com/office/powerpoint/2010/main" val="129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FF7B-FC6E-4DB8-8D3B-19C1763F42C5}"/>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1674B2A6-1D29-4391-835F-E01EA31E5A9E}"/>
              </a:ext>
            </a:extLst>
          </p:cNvPr>
          <p:cNvSpPr>
            <a:spLocks noGrp="1"/>
          </p:cNvSpPr>
          <p:nvPr>
            <p:ph idx="1"/>
          </p:nvPr>
        </p:nvSpPr>
        <p:spPr/>
        <p:txBody>
          <a:bodyPr>
            <a:normAutofit fontScale="92500" lnSpcReduction="10000"/>
          </a:bodyPr>
          <a:lstStyle/>
          <a:p>
            <a:r>
              <a:rPr lang="en-CA" dirty="0"/>
              <a:t>Introduction</a:t>
            </a:r>
          </a:p>
          <a:p>
            <a:r>
              <a:rPr lang="en-CA" dirty="0"/>
              <a:t>Business Problem</a:t>
            </a:r>
          </a:p>
          <a:p>
            <a:r>
              <a:rPr lang="en-CA" dirty="0"/>
              <a:t>Data </a:t>
            </a:r>
          </a:p>
          <a:p>
            <a:r>
              <a:rPr lang="en-CA" dirty="0"/>
              <a:t>Methodology</a:t>
            </a:r>
          </a:p>
          <a:p>
            <a:r>
              <a:rPr lang="en-CA" dirty="0"/>
              <a:t>Results</a:t>
            </a:r>
          </a:p>
          <a:p>
            <a:r>
              <a:rPr lang="en-CA" dirty="0"/>
              <a:t>Discussion</a:t>
            </a:r>
          </a:p>
          <a:p>
            <a:r>
              <a:rPr lang="en-CA" dirty="0"/>
              <a:t>Conclusion / Key Takeaways</a:t>
            </a:r>
          </a:p>
        </p:txBody>
      </p:sp>
    </p:spTree>
    <p:extLst>
      <p:ext uri="{BB962C8B-B14F-4D97-AF65-F5344CB8AC3E}">
        <p14:creationId xmlns:p14="http://schemas.microsoft.com/office/powerpoint/2010/main" val="364231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11EF40-6DA8-484B-86D8-33F59852FA2B}"/>
              </a:ext>
            </a:extLst>
          </p:cNvPr>
          <p:cNvPicPr>
            <a:picLocks noChangeAspect="1"/>
          </p:cNvPicPr>
          <p:nvPr/>
        </p:nvPicPr>
        <p:blipFill rotWithShape="1">
          <a:blip r:embed="rId2"/>
          <a:srcRect t="9091" r="9091"/>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12C3C2-D134-481A-B42A-F602B753A1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Edmonton</a:t>
            </a:r>
          </a:p>
        </p:txBody>
      </p:sp>
      <p:sp>
        <p:nvSpPr>
          <p:cNvPr id="6" name="TextBox 5">
            <a:extLst>
              <a:ext uri="{FF2B5EF4-FFF2-40B4-BE49-F238E27FC236}">
                <a16:creationId xmlns:a16="http://schemas.microsoft.com/office/drawing/2014/main" id="{24146AA0-366D-49EC-B579-A231D670A4B4}"/>
              </a:ext>
            </a:extLst>
          </p:cNvPr>
          <p:cNvSpPr txBox="1"/>
          <p:nvPr/>
        </p:nvSpPr>
        <p:spPr>
          <a:xfrm>
            <a:off x="404553" y="5520034"/>
            <a:ext cx="9078562" cy="986391"/>
          </a:xfrm>
          <a:prstGeom prst="rect">
            <a:avLst/>
          </a:prstGeom>
        </p:spPr>
        <p:txBody>
          <a:bodyPr vert="horz" lIns="91440" tIns="45720" rIns="91440" bIns="45720" rtlCol="0" anchor="ctr">
            <a:normAutofit/>
          </a:bodyPr>
          <a:lstStyle/>
          <a:p>
            <a:r>
              <a:rPr lang="en-US" sz="1400" dirty="0">
                <a:solidFill>
                  <a:schemeClr val="bg1"/>
                </a:solidFill>
              </a:rPr>
              <a:t>1.3M metropolitan population</a:t>
            </a:r>
          </a:p>
          <a:p>
            <a:r>
              <a:rPr lang="en-US" sz="1400" dirty="0">
                <a:solidFill>
                  <a:schemeClr val="bg1"/>
                </a:solidFill>
              </a:rPr>
              <a:t>Major economic </a:t>
            </a:r>
            <a:r>
              <a:rPr lang="en-US" sz="1400" dirty="0" err="1">
                <a:solidFill>
                  <a:schemeClr val="bg1"/>
                </a:solidFill>
              </a:rPr>
              <a:t>centre</a:t>
            </a:r>
            <a:r>
              <a:rPr lang="en-US" sz="1400" dirty="0">
                <a:solidFill>
                  <a:schemeClr val="bg1"/>
                </a:solidFill>
              </a:rPr>
              <a:t> for oil and gas industry in Alberta</a:t>
            </a:r>
          </a:p>
          <a:p>
            <a:r>
              <a:rPr lang="en-US" sz="1400" dirty="0">
                <a:solidFill>
                  <a:schemeClr val="bg1"/>
                </a:solidFill>
              </a:rPr>
              <a:t>19,000 real estate transactions per yar</a:t>
            </a:r>
          </a:p>
        </p:txBody>
      </p:sp>
    </p:spTree>
    <p:extLst>
      <p:ext uri="{BB962C8B-B14F-4D97-AF65-F5344CB8AC3E}">
        <p14:creationId xmlns:p14="http://schemas.microsoft.com/office/powerpoint/2010/main" val="337423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5DA3-EC04-45C6-982E-FE755CF4E360}"/>
              </a:ext>
            </a:extLst>
          </p:cNvPr>
          <p:cNvSpPr>
            <a:spLocks noGrp="1"/>
          </p:cNvSpPr>
          <p:nvPr>
            <p:ph type="title"/>
          </p:nvPr>
        </p:nvSpPr>
        <p:spPr/>
        <p:txBody>
          <a:bodyPr/>
          <a:lstStyle/>
          <a:p>
            <a:r>
              <a:rPr lang="en-CA" dirty="0"/>
              <a:t>Business Problem</a:t>
            </a:r>
          </a:p>
        </p:txBody>
      </p:sp>
      <p:sp>
        <p:nvSpPr>
          <p:cNvPr id="3" name="Content Placeholder 2">
            <a:extLst>
              <a:ext uri="{FF2B5EF4-FFF2-40B4-BE49-F238E27FC236}">
                <a16:creationId xmlns:a16="http://schemas.microsoft.com/office/drawing/2014/main" id="{2F59E9B4-685C-4366-9121-DD211F2F5ECE}"/>
              </a:ext>
            </a:extLst>
          </p:cNvPr>
          <p:cNvSpPr>
            <a:spLocks noGrp="1"/>
          </p:cNvSpPr>
          <p:nvPr>
            <p:ph idx="1"/>
          </p:nvPr>
        </p:nvSpPr>
        <p:spPr/>
        <p:txBody>
          <a:bodyPr>
            <a:normAutofit fontScale="92500" lnSpcReduction="10000"/>
          </a:bodyPr>
          <a:lstStyle/>
          <a:p>
            <a:r>
              <a:rPr lang="en-CA" dirty="0"/>
              <a:t>400 Neighbourhoods in Edmonton</a:t>
            </a:r>
          </a:p>
          <a:p>
            <a:r>
              <a:rPr lang="en-CA" dirty="0"/>
              <a:t>Real Estate Transactions often measure in the hundreds of thousands of dollars (or more)</a:t>
            </a:r>
          </a:p>
          <a:p>
            <a:pPr lvl="1"/>
            <a:r>
              <a:rPr lang="en-CA" dirty="0"/>
              <a:t>Getting it right the first time is critical</a:t>
            </a:r>
          </a:p>
          <a:p>
            <a:r>
              <a:rPr lang="en-CA" dirty="0"/>
              <a:t>High potential for bias from family, friends and unfortunately sometimes real estate professionals</a:t>
            </a:r>
          </a:p>
          <a:p>
            <a:r>
              <a:rPr lang="en-CA" dirty="0"/>
              <a:t>Need an data-driven approach to compare neighbourhoods that can be mapped to customer needs. </a:t>
            </a:r>
          </a:p>
        </p:txBody>
      </p:sp>
    </p:spTree>
    <p:extLst>
      <p:ext uri="{BB962C8B-B14F-4D97-AF65-F5344CB8AC3E}">
        <p14:creationId xmlns:p14="http://schemas.microsoft.com/office/powerpoint/2010/main" val="112991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0297C-A0F4-49F8-A4E3-A941FC4F5113}"/>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dirty="0"/>
              <a:t>Data Used in This Analysis</a:t>
            </a:r>
            <a:endParaRPr lang="en-US"/>
          </a:p>
        </p:txBody>
      </p:sp>
      <p:sp>
        <p:nvSpPr>
          <p:cNvPr id="31" name="Rectangle 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785BC232-48D6-4845-92A8-A071E85A220E}"/>
              </a:ext>
            </a:extLst>
          </p:cNvPr>
          <p:cNvGraphicFramePr>
            <a:graphicFrameLocks noGrp="1"/>
          </p:cNvGraphicFramePr>
          <p:nvPr>
            <p:extLst>
              <p:ext uri="{D42A27DB-BD31-4B8C-83A1-F6EECF244321}">
                <p14:modId xmlns:p14="http://schemas.microsoft.com/office/powerpoint/2010/main" val="3813383162"/>
              </p:ext>
            </p:extLst>
          </p:nvPr>
        </p:nvGraphicFramePr>
        <p:xfrm>
          <a:off x="916066" y="2016070"/>
          <a:ext cx="10359867" cy="4690624"/>
        </p:xfrm>
        <a:graphic>
          <a:graphicData uri="http://schemas.openxmlformats.org/drawingml/2006/table">
            <a:tbl>
              <a:tblPr firstRow="1" firstCol="1" bandRow="1">
                <a:noFill/>
                <a:tableStyleId>{9D7B26C5-4107-4FEC-AEDC-1716B250A1EF}</a:tableStyleId>
              </a:tblPr>
              <a:tblGrid>
                <a:gridCol w="4904106">
                  <a:extLst>
                    <a:ext uri="{9D8B030D-6E8A-4147-A177-3AD203B41FA5}">
                      <a16:colId xmlns:a16="http://schemas.microsoft.com/office/drawing/2014/main" val="4039555096"/>
                    </a:ext>
                  </a:extLst>
                </a:gridCol>
                <a:gridCol w="5455761">
                  <a:extLst>
                    <a:ext uri="{9D8B030D-6E8A-4147-A177-3AD203B41FA5}">
                      <a16:colId xmlns:a16="http://schemas.microsoft.com/office/drawing/2014/main" val="3304439737"/>
                    </a:ext>
                  </a:extLst>
                </a:gridCol>
              </a:tblGrid>
              <a:tr h="356155">
                <a:tc>
                  <a:txBody>
                    <a:bodyPr/>
                    <a:lstStyle/>
                    <a:p>
                      <a:pPr algn="r">
                        <a:lnSpc>
                          <a:spcPct val="107000"/>
                        </a:lnSpc>
                        <a:spcAft>
                          <a:spcPts val="0"/>
                        </a:spcAft>
                      </a:pPr>
                      <a:r>
                        <a:rPr lang="en-CA" sz="1200" b="1" dirty="0">
                          <a:solidFill>
                            <a:schemeClr val="tx1">
                              <a:lumMod val="75000"/>
                              <a:lumOff val="25000"/>
                            </a:schemeClr>
                          </a:solidFill>
                          <a:effectLst/>
                        </a:rPr>
                        <a:t>Data Source (hyperlinked)</a:t>
                      </a:r>
                      <a:endParaRPr lang="en-CA" sz="12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nSpc>
                          <a:spcPct val="107000"/>
                        </a:lnSpc>
                        <a:spcAft>
                          <a:spcPts val="0"/>
                        </a:spcAft>
                      </a:pPr>
                      <a:r>
                        <a:rPr lang="en-CA" sz="1200" b="1" dirty="0">
                          <a:solidFill>
                            <a:schemeClr val="tx1">
                              <a:lumMod val="75000"/>
                              <a:lumOff val="25000"/>
                            </a:schemeClr>
                          </a:solidFill>
                          <a:effectLst/>
                        </a:rPr>
                        <a:t>Description </a:t>
                      </a:r>
                    </a:p>
                    <a:p>
                      <a:pPr>
                        <a:lnSpc>
                          <a:spcPct val="107000"/>
                        </a:lnSpc>
                        <a:spcAft>
                          <a:spcPts val="0"/>
                        </a:spcAft>
                      </a:pPr>
                      <a:r>
                        <a:rPr lang="en-CA" sz="1200" b="1" dirty="0">
                          <a:solidFill>
                            <a:schemeClr val="tx1">
                              <a:lumMod val="75000"/>
                              <a:lumOff val="25000"/>
                            </a:schemeClr>
                          </a:solidFill>
                          <a:effectLst/>
                        </a:rPr>
                        <a:t> </a:t>
                      </a:r>
                      <a:endParaRPr lang="en-CA" sz="12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88829959"/>
                  </a:ext>
                </a:extLst>
              </a:tr>
              <a:tr h="481261">
                <a:tc>
                  <a:txBody>
                    <a:bodyPr/>
                    <a:lstStyle/>
                    <a:p>
                      <a:pPr algn="r">
                        <a:lnSpc>
                          <a:spcPct val="107000"/>
                        </a:lnSpc>
                        <a:spcAft>
                          <a:spcPts val="0"/>
                        </a:spcAft>
                      </a:pPr>
                      <a:r>
                        <a:rPr lang="en-CA" sz="900" b="1" u="sng" dirty="0">
                          <a:solidFill>
                            <a:schemeClr val="tx1">
                              <a:lumMod val="75000"/>
                              <a:lumOff val="25000"/>
                            </a:schemeClr>
                          </a:solidFill>
                          <a:effectLst/>
                          <a:hlinkClick r:id="rId3"/>
                        </a:rPr>
                        <a:t>City of Edmonton Open Data Portal – City of Edmonton Neighbourhoods</a:t>
                      </a:r>
                      <a:endParaRPr lang="en-CA" sz="9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nSpc>
                          <a:spcPct val="107000"/>
                        </a:lnSpc>
                        <a:spcAft>
                          <a:spcPts val="0"/>
                        </a:spcAft>
                      </a:pPr>
                      <a:r>
                        <a:rPr lang="en-CA" sz="900">
                          <a:solidFill>
                            <a:schemeClr val="tx1">
                              <a:lumMod val="75000"/>
                              <a:lumOff val="25000"/>
                            </a:schemeClr>
                          </a:solidFill>
                          <a:effectLst/>
                        </a:rPr>
                        <a:t>List of all neighbourhoods and their respective neighbourhood id in the city of Edmonton. This list forms the basis for comparison across neighbourhoods. </a:t>
                      </a:r>
                    </a:p>
                    <a:p>
                      <a:pPr>
                        <a:lnSpc>
                          <a:spcPct val="107000"/>
                        </a:lnSpc>
                        <a:spcAft>
                          <a:spcPts val="0"/>
                        </a:spcAft>
                      </a:pPr>
                      <a:r>
                        <a:rPr lang="en-CA" sz="900">
                          <a:solidFill>
                            <a:schemeClr val="tx1">
                              <a:lumMod val="75000"/>
                              <a:lumOff val="25000"/>
                            </a:schemeClr>
                          </a:solidFill>
                          <a:effectLst/>
                        </a:rPr>
                        <a:t> </a:t>
                      </a:r>
                      <a:endParaRPr lang="en-CA" sz="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615282208"/>
                  </a:ext>
                </a:extLst>
              </a:tr>
              <a:tr h="481261">
                <a:tc>
                  <a:txBody>
                    <a:bodyPr/>
                    <a:lstStyle/>
                    <a:p>
                      <a:pPr algn="r">
                        <a:lnSpc>
                          <a:spcPct val="107000"/>
                        </a:lnSpc>
                        <a:spcAft>
                          <a:spcPts val="0"/>
                        </a:spcAft>
                      </a:pPr>
                      <a:r>
                        <a:rPr lang="en-CA" sz="900" b="1" u="sng" dirty="0">
                          <a:solidFill>
                            <a:schemeClr val="tx1">
                              <a:lumMod val="75000"/>
                              <a:lumOff val="25000"/>
                            </a:schemeClr>
                          </a:solidFill>
                          <a:effectLst/>
                          <a:hlinkClick r:id="rId4"/>
                        </a:rPr>
                        <a:t>City of Edmonton Open Data Portal – Neighbourhood (Centroid Point)</a:t>
                      </a:r>
                      <a:endParaRPr lang="en-CA" sz="9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List of the latitude and longitude of the centre point (centroids) of each Edmonton neighbourhood. Used as a coordinate point to determine nearby amenities. </a:t>
                      </a:r>
                    </a:p>
                    <a:p>
                      <a:pPr>
                        <a:lnSpc>
                          <a:spcPct val="107000"/>
                        </a:lnSpc>
                        <a:spcAft>
                          <a:spcPts val="0"/>
                        </a:spcAft>
                      </a:pPr>
                      <a:r>
                        <a:rPr lang="en-CA" sz="900" dirty="0">
                          <a:solidFill>
                            <a:schemeClr val="tx1">
                              <a:lumMod val="75000"/>
                              <a:lumOff val="25000"/>
                            </a:schemeClr>
                          </a:solidFill>
                          <a:effectLst/>
                        </a:rPr>
                        <a:t>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585078393"/>
                  </a:ext>
                </a:extLst>
              </a:tr>
              <a:tr h="481261">
                <a:tc>
                  <a:txBody>
                    <a:bodyPr/>
                    <a:lstStyle/>
                    <a:p>
                      <a:pPr algn="r">
                        <a:lnSpc>
                          <a:spcPct val="107000"/>
                        </a:lnSpc>
                        <a:spcAft>
                          <a:spcPts val="0"/>
                        </a:spcAft>
                      </a:pPr>
                      <a:r>
                        <a:rPr lang="en-CA" sz="900" b="1" u="sng">
                          <a:solidFill>
                            <a:schemeClr val="tx1">
                              <a:lumMod val="75000"/>
                              <a:lumOff val="25000"/>
                            </a:schemeClr>
                          </a:solidFill>
                          <a:effectLst/>
                          <a:hlinkClick r:id="rId5"/>
                        </a:rPr>
                        <a:t>City of Edmonton Open Data Portal – Property Assessment Data (Current Calendar Year)</a:t>
                      </a:r>
                      <a:r>
                        <a:rPr lang="en-CA" sz="900" b="1">
                          <a:solidFill>
                            <a:schemeClr val="tx1">
                              <a:lumMod val="75000"/>
                              <a:lumOff val="25000"/>
                            </a:schemeClr>
                          </a:solidFill>
                          <a:effectLst/>
                        </a:rPr>
                        <a:t> </a:t>
                      </a:r>
                      <a:endParaRPr lang="en-CA" sz="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Property Assessment values for all homes in the city of Edmonton. The average assessed values of homes in each respective neighbourhood will be used as a comparator. </a:t>
                      </a:r>
                    </a:p>
                    <a:p>
                      <a:pPr>
                        <a:lnSpc>
                          <a:spcPct val="107000"/>
                        </a:lnSpc>
                        <a:spcAft>
                          <a:spcPts val="0"/>
                        </a:spcAft>
                      </a:pPr>
                      <a:r>
                        <a:rPr lang="en-CA" sz="900" dirty="0">
                          <a:solidFill>
                            <a:schemeClr val="tx1">
                              <a:lumMod val="75000"/>
                              <a:lumOff val="25000"/>
                            </a:schemeClr>
                          </a:solidFill>
                          <a:effectLst/>
                        </a:rPr>
                        <a:t>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571394467"/>
                  </a:ext>
                </a:extLst>
              </a:tr>
              <a:tr h="606367">
                <a:tc>
                  <a:txBody>
                    <a:bodyPr/>
                    <a:lstStyle/>
                    <a:p>
                      <a:pPr algn="r">
                        <a:lnSpc>
                          <a:spcPct val="107000"/>
                        </a:lnSpc>
                        <a:spcAft>
                          <a:spcPts val="0"/>
                        </a:spcAft>
                      </a:pPr>
                      <a:r>
                        <a:rPr lang="en-CA" sz="900" b="1" u="sng">
                          <a:solidFill>
                            <a:schemeClr val="tx1">
                              <a:lumMod val="75000"/>
                              <a:lumOff val="25000"/>
                            </a:schemeClr>
                          </a:solidFill>
                          <a:effectLst/>
                          <a:hlinkClick r:id="rId6"/>
                        </a:rPr>
                        <a:t>City of Edmonton Open Data Portal – Edmonton Police Service Neighbourhood Criminal Occurrences</a:t>
                      </a:r>
                      <a:endParaRPr lang="en-CA" sz="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Statistics on crime reported to the Edmonton Police Service by neighbourhood in Edmonton in the year 2009 – 2019. Aggregate crime rates by neighbourhood will be calculated as an indicator of the level of crime in the respective neighbourhood</a:t>
                      </a:r>
                    </a:p>
                    <a:p>
                      <a:pPr>
                        <a:lnSpc>
                          <a:spcPct val="107000"/>
                        </a:lnSpc>
                        <a:spcAft>
                          <a:spcPts val="0"/>
                        </a:spcAft>
                      </a:pPr>
                      <a:r>
                        <a:rPr lang="en-CA" sz="900" dirty="0">
                          <a:solidFill>
                            <a:schemeClr val="tx1">
                              <a:lumMod val="75000"/>
                              <a:lumOff val="25000"/>
                            </a:schemeClr>
                          </a:solidFill>
                          <a:effectLst/>
                        </a:rPr>
                        <a:t>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899087013"/>
                  </a:ext>
                </a:extLst>
              </a:tr>
              <a:tr h="481261">
                <a:tc>
                  <a:txBody>
                    <a:bodyPr/>
                    <a:lstStyle/>
                    <a:p>
                      <a:pPr algn="r">
                        <a:lnSpc>
                          <a:spcPct val="107000"/>
                        </a:lnSpc>
                        <a:spcAft>
                          <a:spcPts val="0"/>
                        </a:spcAft>
                      </a:pPr>
                      <a:r>
                        <a:rPr lang="en-CA" sz="900" b="1" u="sng">
                          <a:solidFill>
                            <a:schemeClr val="tx1">
                              <a:lumMod val="75000"/>
                              <a:lumOff val="25000"/>
                            </a:schemeClr>
                          </a:solidFill>
                          <a:effectLst/>
                          <a:hlinkClick r:id="rId7"/>
                        </a:rPr>
                        <a:t>City of Edmonton Open Data Portal – 2016 Census Population by Household Income (Neighbourhood / Ward)</a:t>
                      </a:r>
                      <a:endParaRPr lang="en-CA" sz="900" b="1">
                        <a:solidFill>
                          <a:schemeClr val="tx1">
                            <a:lumMod val="75000"/>
                            <a:lumOff val="25000"/>
                          </a:schemeClr>
                        </a:solidFill>
                        <a:effectLst/>
                      </a:endParaRPr>
                    </a:p>
                    <a:p>
                      <a:pPr algn="r">
                        <a:lnSpc>
                          <a:spcPct val="107000"/>
                        </a:lnSpc>
                        <a:spcAft>
                          <a:spcPts val="0"/>
                        </a:spcAft>
                      </a:pPr>
                      <a:r>
                        <a:rPr lang="en-CA" sz="900" b="1">
                          <a:solidFill>
                            <a:schemeClr val="tx1">
                              <a:lumMod val="75000"/>
                              <a:lumOff val="25000"/>
                            </a:schemeClr>
                          </a:solidFill>
                          <a:effectLst/>
                        </a:rPr>
                        <a:t> </a:t>
                      </a:r>
                      <a:endParaRPr lang="en-CA" sz="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List of the number of people belonging to each income bracket in each neighbourhood in the city of Edmonton. Used to determine the average household income in each neighbourhood. </a:t>
                      </a:r>
                    </a:p>
                    <a:p>
                      <a:pPr>
                        <a:lnSpc>
                          <a:spcPct val="107000"/>
                        </a:lnSpc>
                        <a:spcAft>
                          <a:spcPts val="0"/>
                        </a:spcAft>
                      </a:pPr>
                      <a:r>
                        <a:rPr lang="en-CA" sz="900" dirty="0">
                          <a:solidFill>
                            <a:schemeClr val="tx1">
                              <a:lumMod val="75000"/>
                              <a:lumOff val="25000"/>
                            </a:schemeClr>
                          </a:solidFill>
                          <a:effectLst/>
                        </a:rPr>
                        <a:t>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426387037"/>
                  </a:ext>
                </a:extLst>
              </a:tr>
              <a:tr h="481261">
                <a:tc>
                  <a:txBody>
                    <a:bodyPr/>
                    <a:lstStyle/>
                    <a:p>
                      <a:pPr algn="r">
                        <a:lnSpc>
                          <a:spcPct val="107000"/>
                        </a:lnSpc>
                        <a:spcAft>
                          <a:spcPts val="0"/>
                        </a:spcAft>
                      </a:pPr>
                      <a:r>
                        <a:rPr lang="en-CA" sz="900" b="1" u="sng">
                          <a:solidFill>
                            <a:schemeClr val="tx1">
                              <a:lumMod val="75000"/>
                              <a:lumOff val="25000"/>
                            </a:schemeClr>
                          </a:solidFill>
                          <a:effectLst/>
                          <a:hlinkClick r:id="rId8"/>
                        </a:rPr>
                        <a:t>City of Edmonton Open Data Portal – 2016 Census - Population by Age (Neighbourhood / Ward)</a:t>
                      </a:r>
                      <a:endParaRPr lang="en-CA" sz="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List of the number of people belonging to each age bracket in each neighbourhood in the city of Edmonton. Used to determine the average age in each neighbourhood. </a:t>
                      </a:r>
                    </a:p>
                    <a:p>
                      <a:pPr>
                        <a:lnSpc>
                          <a:spcPct val="107000"/>
                        </a:lnSpc>
                        <a:spcAft>
                          <a:spcPts val="0"/>
                        </a:spcAft>
                      </a:pPr>
                      <a:r>
                        <a:rPr lang="en-CA" sz="900" dirty="0">
                          <a:solidFill>
                            <a:schemeClr val="tx1">
                              <a:lumMod val="75000"/>
                              <a:lumOff val="25000"/>
                            </a:schemeClr>
                          </a:solidFill>
                          <a:effectLst/>
                        </a:rPr>
                        <a:t>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89563720"/>
                  </a:ext>
                </a:extLst>
              </a:tr>
              <a:tr h="481261">
                <a:tc>
                  <a:txBody>
                    <a:bodyPr/>
                    <a:lstStyle/>
                    <a:p>
                      <a:pPr algn="r">
                        <a:lnSpc>
                          <a:spcPct val="107000"/>
                        </a:lnSpc>
                        <a:spcAft>
                          <a:spcPts val="0"/>
                        </a:spcAft>
                      </a:pPr>
                      <a:r>
                        <a:rPr lang="en-CA" sz="900" b="1" u="sng">
                          <a:solidFill>
                            <a:schemeClr val="tx1">
                              <a:lumMod val="75000"/>
                              <a:lumOff val="25000"/>
                            </a:schemeClr>
                          </a:solidFill>
                          <a:effectLst/>
                          <a:hlinkClick r:id="rId9"/>
                        </a:rPr>
                        <a:t>City of Edmonton Open Data Portal – 2016 Census – Population by Structure Type (Neighbourhood/Ward)</a:t>
                      </a:r>
                      <a:endParaRPr lang="en-CA" sz="900" b="1">
                        <a:solidFill>
                          <a:schemeClr val="tx1">
                            <a:lumMod val="75000"/>
                            <a:lumOff val="25000"/>
                          </a:schemeClr>
                        </a:solidFill>
                        <a:effectLst/>
                      </a:endParaRPr>
                    </a:p>
                    <a:p>
                      <a:pPr algn="r">
                        <a:lnSpc>
                          <a:spcPct val="107000"/>
                        </a:lnSpc>
                        <a:spcAft>
                          <a:spcPts val="0"/>
                        </a:spcAft>
                      </a:pPr>
                      <a:r>
                        <a:rPr lang="en-CA" sz="900" b="1">
                          <a:solidFill>
                            <a:schemeClr val="tx1">
                              <a:lumMod val="75000"/>
                              <a:lumOff val="25000"/>
                            </a:schemeClr>
                          </a:solidFill>
                          <a:effectLst/>
                        </a:rPr>
                        <a:t> </a:t>
                      </a:r>
                      <a:endParaRPr lang="en-CA" sz="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List of the number of each home type (single-family dwelling, apartment etc..) in each neighbourhood in the city of Edmonton. Used to determine the rates of each structure type in each neighbourhood. </a:t>
                      </a:r>
                    </a:p>
                    <a:p>
                      <a:pPr>
                        <a:lnSpc>
                          <a:spcPct val="107000"/>
                        </a:lnSpc>
                        <a:spcAft>
                          <a:spcPts val="0"/>
                        </a:spcAft>
                      </a:pPr>
                      <a:r>
                        <a:rPr lang="en-CA" sz="900" dirty="0">
                          <a:solidFill>
                            <a:schemeClr val="tx1">
                              <a:lumMod val="75000"/>
                              <a:lumOff val="25000"/>
                            </a:schemeClr>
                          </a:solidFill>
                          <a:effectLst/>
                        </a:rPr>
                        <a:t>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17438537"/>
                  </a:ext>
                </a:extLst>
              </a:tr>
              <a:tr h="356155">
                <a:tc>
                  <a:txBody>
                    <a:bodyPr/>
                    <a:lstStyle/>
                    <a:p>
                      <a:pPr algn="r">
                        <a:lnSpc>
                          <a:spcPct val="107000"/>
                        </a:lnSpc>
                        <a:spcAft>
                          <a:spcPts val="0"/>
                        </a:spcAft>
                      </a:pPr>
                      <a:r>
                        <a:rPr lang="en-CA" sz="900" b="1">
                          <a:solidFill>
                            <a:schemeClr val="tx1">
                              <a:lumMod val="75000"/>
                              <a:lumOff val="25000"/>
                            </a:schemeClr>
                          </a:solidFill>
                          <a:effectLst/>
                        </a:rPr>
                        <a:t>Foursquare location data</a:t>
                      </a:r>
                    </a:p>
                    <a:p>
                      <a:pPr algn="r">
                        <a:lnSpc>
                          <a:spcPct val="107000"/>
                        </a:lnSpc>
                        <a:spcAft>
                          <a:spcPts val="0"/>
                        </a:spcAft>
                      </a:pPr>
                      <a:r>
                        <a:rPr lang="en-CA" sz="900" b="1">
                          <a:solidFill>
                            <a:schemeClr val="tx1">
                              <a:lumMod val="75000"/>
                              <a:lumOff val="25000"/>
                            </a:schemeClr>
                          </a:solidFill>
                          <a:effectLst/>
                        </a:rPr>
                        <a:t>(No hyperlink available. Data pulled through Foursquare API)</a:t>
                      </a:r>
                      <a:endParaRPr lang="en-CA" sz="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40305" marT="46768" marB="4676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0"/>
                        </a:spcAft>
                      </a:pPr>
                      <a:r>
                        <a:rPr lang="en-CA" sz="900" dirty="0">
                          <a:solidFill>
                            <a:schemeClr val="tx1">
                              <a:lumMod val="75000"/>
                              <a:lumOff val="25000"/>
                            </a:schemeClr>
                          </a:solidFill>
                          <a:effectLst/>
                        </a:rPr>
                        <a:t>List of nearby (within 500 metres) venues from each neighbourhood centroid. </a:t>
                      </a:r>
                      <a:endParaRPr lang="en-CA" sz="9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3537" marR="19386" marT="46768" marB="4676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22117033"/>
                  </a:ext>
                </a:extLst>
              </a:tr>
            </a:tbl>
          </a:graphicData>
        </a:graphic>
      </p:graphicFrame>
    </p:spTree>
    <p:extLst>
      <p:ext uri="{BB962C8B-B14F-4D97-AF65-F5344CB8AC3E}">
        <p14:creationId xmlns:p14="http://schemas.microsoft.com/office/powerpoint/2010/main" val="21346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B789-D10B-4E72-8C59-2DC674351D1C}"/>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B6F980F7-80EB-4358-9A39-EAAD69868EEE}"/>
              </a:ext>
            </a:extLst>
          </p:cNvPr>
          <p:cNvSpPr>
            <a:spLocks noGrp="1"/>
          </p:cNvSpPr>
          <p:nvPr>
            <p:ph idx="1"/>
          </p:nvPr>
        </p:nvSpPr>
        <p:spPr/>
        <p:txBody>
          <a:bodyPr>
            <a:normAutofit fontScale="85000" lnSpcReduction="20000"/>
          </a:bodyPr>
          <a:lstStyle/>
          <a:p>
            <a:r>
              <a:rPr lang="en-CA" dirty="0"/>
              <a:t>Import data from City of Edmonton and Foursquare</a:t>
            </a:r>
          </a:p>
          <a:p>
            <a:r>
              <a:rPr lang="en-CA" dirty="0"/>
              <a:t>Data Exploration and Preparation (see slide 7)</a:t>
            </a:r>
          </a:p>
          <a:p>
            <a:r>
              <a:rPr lang="en-CA" dirty="0"/>
              <a:t>Merge data into one master </a:t>
            </a:r>
            <a:r>
              <a:rPr lang="en-CA" dirty="0" err="1"/>
              <a:t>dataframe</a:t>
            </a:r>
            <a:endParaRPr lang="en-CA" dirty="0"/>
          </a:p>
          <a:p>
            <a:r>
              <a:rPr lang="en-CA" dirty="0"/>
              <a:t>Normalize data so all values fit between 0 and 1</a:t>
            </a:r>
          </a:p>
          <a:p>
            <a:r>
              <a:rPr lang="en-CA" dirty="0"/>
              <a:t>Cluster neighbourhoods using K-Means Neighbours from </a:t>
            </a:r>
            <a:r>
              <a:rPr lang="en-CA" dirty="0" err="1"/>
              <a:t>SKLearn</a:t>
            </a:r>
            <a:r>
              <a:rPr lang="en-CA" dirty="0"/>
              <a:t> package in Python  (see slide 8)</a:t>
            </a:r>
          </a:p>
          <a:p>
            <a:r>
              <a:rPr lang="en-CA" dirty="0"/>
              <a:t>Plot results using Folium package in Python</a:t>
            </a:r>
          </a:p>
          <a:p>
            <a:r>
              <a:rPr lang="en-CA" dirty="0"/>
              <a:t>Interpret Results</a:t>
            </a:r>
          </a:p>
        </p:txBody>
      </p:sp>
    </p:spTree>
    <p:extLst>
      <p:ext uri="{BB962C8B-B14F-4D97-AF65-F5344CB8AC3E}">
        <p14:creationId xmlns:p14="http://schemas.microsoft.com/office/powerpoint/2010/main" val="169573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9AE-B481-49CE-AD1F-483BF4B214BF}"/>
              </a:ext>
            </a:extLst>
          </p:cNvPr>
          <p:cNvSpPr>
            <a:spLocks noGrp="1"/>
          </p:cNvSpPr>
          <p:nvPr>
            <p:ph type="title"/>
          </p:nvPr>
        </p:nvSpPr>
        <p:spPr/>
        <p:txBody>
          <a:bodyPr/>
          <a:lstStyle/>
          <a:p>
            <a:r>
              <a:rPr lang="en-CA" dirty="0"/>
              <a:t>Data Exploration and Preparation</a:t>
            </a:r>
          </a:p>
        </p:txBody>
      </p:sp>
      <p:graphicFrame>
        <p:nvGraphicFramePr>
          <p:cNvPr id="4" name="Table 4">
            <a:extLst>
              <a:ext uri="{FF2B5EF4-FFF2-40B4-BE49-F238E27FC236}">
                <a16:creationId xmlns:a16="http://schemas.microsoft.com/office/drawing/2014/main" id="{A21EE91C-C8FA-43B1-B42F-25846EFB49EF}"/>
              </a:ext>
            </a:extLst>
          </p:cNvPr>
          <p:cNvGraphicFramePr>
            <a:graphicFrameLocks noGrp="1"/>
          </p:cNvGraphicFramePr>
          <p:nvPr>
            <p:extLst>
              <p:ext uri="{D42A27DB-BD31-4B8C-83A1-F6EECF244321}">
                <p14:modId xmlns:p14="http://schemas.microsoft.com/office/powerpoint/2010/main" val="1890240472"/>
              </p:ext>
            </p:extLst>
          </p:nvPr>
        </p:nvGraphicFramePr>
        <p:xfrm>
          <a:off x="201335" y="2163065"/>
          <a:ext cx="11845255" cy="4582160"/>
        </p:xfrm>
        <a:graphic>
          <a:graphicData uri="http://schemas.openxmlformats.org/drawingml/2006/table">
            <a:tbl>
              <a:tblPr firstRow="1" bandRow="1">
                <a:tableStyleId>{5C22544A-7EE6-4342-B048-85BDC9FD1C3A}</a:tableStyleId>
              </a:tblPr>
              <a:tblGrid>
                <a:gridCol w="2968105">
                  <a:extLst>
                    <a:ext uri="{9D8B030D-6E8A-4147-A177-3AD203B41FA5}">
                      <a16:colId xmlns:a16="http://schemas.microsoft.com/office/drawing/2014/main" val="16432216"/>
                    </a:ext>
                  </a:extLst>
                </a:gridCol>
                <a:gridCol w="8877150">
                  <a:extLst>
                    <a:ext uri="{9D8B030D-6E8A-4147-A177-3AD203B41FA5}">
                      <a16:colId xmlns:a16="http://schemas.microsoft.com/office/drawing/2014/main" val="1363042859"/>
                    </a:ext>
                  </a:extLst>
                </a:gridCol>
              </a:tblGrid>
              <a:tr h="370840">
                <a:tc>
                  <a:txBody>
                    <a:bodyPr/>
                    <a:lstStyle/>
                    <a:p>
                      <a:r>
                        <a:rPr lang="en-CA" sz="1000" dirty="0"/>
                        <a:t>Data Set</a:t>
                      </a:r>
                    </a:p>
                  </a:txBody>
                  <a:tcPr/>
                </a:tc>
                <a:tc>
                  <a:txBody>
                    <a:bodyPr/>
                    <a:lstStyle/>
                    <a:p>
                      <a:r>
                        <a:rPr lang="en-CA" sz="1000" dirty="0"/>
                        <a:t>Data Exploration and Preparation</a:t>
                      </a:r>
                    </a:p>
                  </a:txBody>
                  <a:tcPr/>
                </a:tc>
                <a:extLst>
                  <a:ext uri="{0D108BD9-81ED-4DB2-BD59-A6C34878D82A}">
                    <a16:rowId xmlns:a16="http://schemas.microsoft.com/office/drawing/2014/main" val="2172154557"/>
                  </a:ext>
                </a:extLst>
              </a:tr>
              <a:tr h="370840">
                <a:tc>
                  <a:txBody>
                    <a:bodyPr/>
                    <a:lstStyle/>
                    <a:p>
                      <a:r>
                        <a:rPr lang="en-CA" sz="1000" b="1" kern="1200" dirty="0">
                          <a:solidFill>
                            <a:schemeClr val="dk1"/>
                          </a:solidFill>
                          <a:effectLst/>
                          <a:latin typeface="+mn-lt"/>
                          <a:ea typeface="+mn-ea"/>
                          <a:cs typeface="+mn-cs"/>
                        </a:rPr>
                        <a:t>Neighbourhoods</a:t>
                      </a:r>
                      <a:endParaRPr lang="en-CA" sz="1000" dirty="0"/>
                    </a:p>
                  </a:txBody>
                  <a:tcPr/>
                </a:tc>
                <a:tc>
                  <a:txBody>
                    <a:bodyPr/>
                    <a:lstStyle/>
                    <a:p>
                      <a:pPr lvl="0"/>
                      <a:r>
                        <a:rPr lang="en-CA" sz="1000" kern="1200" dirty="0">
                          <a:solidFill>
                            <a:schemeClr val="dk1"/>
                          </a:solidFill>
                          <a:effectLst/>
                          <a:latin typeface="+mn-lt"/>
                          <a:ea typeface="+mn-ea"/>
                          <a:cs typeface="+mn-cs"/>
                        </a:rPr>
                        <a:t>No data wrangling required. The shape of this dataset was 400 rows by 2 columns, meaning there are 400 neighbourhoods in Edmonton</a:t>
                      </a:r>
                    </a:p>
                    <a:p>
                      <a:endParaRPr lang="en-CA" sz="1000" dirty="0"/>
                    </a:p>
                  </a:txBody>
                  <a:tcPr/>
                </a:tc>
                <a:extLst>
                  <a:ext uri="{0D108BD9-81ED-4DB2-BD59-A6C34878D82A}">
                    <a16:rowId xmlns:a16="http://schemas.microsoft.com/office/drawing/2014/main" val="1805527635"/>
                  </a:ext>
                </a:extLst>
              </a:tr>
              <a:tr h="370840">
                <a:tc>
                  <a:txBody>
                    <a:bodyPr/>
                    <a:lstStyle/>
                    <a:p>
                      <a:r>
                        <a:rPr lang="en-CA" sz="1000" b="1" kern="1200" dirty="0">
                          <a:solidFill>
                            <a:schemeClr val="dk1"/>
                          </a:solidFill>
                          <a:effectLst/>
                          <a:latin typeface="+mn-lt"/>
                          <a:ea typeface="+mn-ea"/>
                          <a:cs typeface="+mn-cs"/>
                        </a:rPr>
                        <a:t>Neighbourhood Centroids</a:t>
                      </a:r>
                      <a:r>
                        <a:rPr lang="en-CA" sz="1000" kern="1200" dirty="0">
                          <a:solidFill>
                            <a:schemeClr val="dk1"/>
                          </a:solidFill>
                          <a:effectLst/>
                          <a:latin typeface="+mn-lt"/>
                          <a:ea typeface="+mn-ea"/>
                          <a:cs typeface="+mn-cs"/>
                        </a:rPr>
                        <a:t> </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No data wrangling required. The shape of this dataset was 400 rows by 2 columns, meaning there was centroid data (latitude and longitude) for all 400 neighbourhoods in Edmonton</a:t>
                      </a:r>
                    </a:p>
                    <a:p>
                      <a:endParaRPr lang="en-CA" sz="1000" dirty="0"/>
                    </a:p>
                  </a:txBody>
                  <a:tcPr/>
                </a:tc>
                <a:extLst>
                  <a:ext uri="{0D108BD9-81ED-4DB2-BD59-A6C34878D82A}">
                    <a16:rowId xmlns:a16="http://schemas.microsoft.com/office/drawing/2014/main" val="3946003100"/>
                  </a:ext>
                </a:extLst>
              </a:tr>
              <a:tr h="370840">
                <a:tc>
                  <a:txBody>
                    <a:bodyPr/>
                    <a:lstStyle/>
                    <a:p>
                      <a:r>
                        <a:rPr lang="en-CA" sz="1000" b="1" kern="1200" dirty="0">
                          <a:solidFill>
                            <a:schemeClr val="dk1"/>
                          </a:solidFill>
                          <a:effectLst/>
                          <a:latin typeface="+mn-lt"/>
                          <a:ea typeface="+mn-ea"/>
                          <a:cs typeface="+mn-cs"/>
                        </a:rPr>
                        <a:t>Property Assessment Values</a:t>
                      </a:r>
                      <a:r>
                        <a:rPr lang="en-CA" sz="1000" kern="1200" dirty="0">
                          <a:solidFill>
                            <a:schemeClr val="dk1"/>
                          </a:solidFill>
                          <a:effectLst/>
                          <a:latin typeface="+mn-lt"/>
                          <a:ea typeface="+mn-ea"/>
                          <a:cs typeface="+mn-cs"/>
                        </a:rPr>
                        <a:t> </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All commercial and residential properties were included. Originally the dataset contained 406,406 rows and 12 columns. One row was removed for having no values. I also removed all commercial properties from the dataset. Finally I grouped the dataset by neighbourhood. Of the 400 neighbourhoods in Edmonton, only 352 had residential properties. </a:t>
                      </a:r>
                    </a:p>
                    <a:p>
                      <a:endParaRPr lang="en-CA" sz="1000" dirty="0"/>
                    </a:p>
                  </a:txBody>
                  <a:tcPr/>
                </a:tc>
                <a:extLst>
                  <a:ext uri="{0D108BD9-81ED-4DB2-BD59-A6C34878D82A}">
                    <a16:rowId xmlns:a16="http://schemas.microsoft.com/office/drawing/2014/main" val="2776652247"/>
                  </a:ext>
                </a:extLst>
              </a:tr>
              <a:tr h="370840">
                <a:tc>
                  <a:txBody>
                    <a:bodyPr/>
                    <a:lstStyle/>
                    <a:p>
                      <a:r>
                        <a:rPr lang="en-CA" sz="1000" b="1" kern="1200" dirty="0">
                          <a:solidFill>
                            <a:schemeClr val="dk1"/>
                          </a:solidFill>
                          <a:effectLst/>
                          <a:latin typeface="+mn-lt"/>
                          <a:ea typeface="+mn-ea"/>
                          <a:cs typeface="+mn-cs"/>
                        </a:rPr>
                        <a:t>Criminal Occurrences </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All criminal occurrences from 2009 to 2019 were included. Resulting in a dataset of 113,077 rows and six columns. I decided to keep the crime data from 2019 only for this analysis and group the dataset by neighbourhood. Once grouped, I was able to determine that 376 of the 400 rows had criminal occurrences in 2019. </a:t>
                      </a:r>
                    </a:p>
                  </a:txBody>
                  <a:tcPr/>
                </a:tc>
                <a:extLst>
                  <a:ext uri="{0D108BD9-81ED-4DB2-BD59-A6C34878D82A}">
                    <a16:rowId xmlns:a16="http://schemas.microsoft.com/office/drawing/2014/main" val="2298343120"/>
                  </a:ext>
                </a:extLst>
              </a:tr>
              <a:tr h="370840">
                <a:tc>
                  <a:txBody>
                    <a:bodyPr/>
                    <a:lstStyle/>
                    <a:p>
                      <a:r>
                        <a:rPr lang="en-CA" sz="1000" b="1" kern="1200" dirty="0">
                          <a:solidFill>
                            <a:schemeClr val="dk1"/>
                          </a:solidFill>
                          <a:effectLst/>
                          <a:latin typeface="+mn-lt"/>
                          <a:ea typeface="+mn-ea"/>
                          <a:cs typeface="+mn-cs"/>
                        </a:rPr>
                        <a:t>Population by Household Income</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This dataset was already aggregated by neighbourhood. It had 388 neighbourhoods analyzed. The total number of households within income brackets such as $0-&lt;$30,000, $30,000-$60,000 etc.. were provided. </a:t>
                      </a:r>
                    </a:p>
                  </a:txBody>
                  <a:tcPr/>
                </a:tc>
                <a:extLst>
                  <a:ext uri="{0D108BD9-81ED-4DB2-BD59-A6C34878D82A}">
                    <a16:rowId xmlns:a16="http://schemas.microsoft.com/office/drawing/2014/main" val="1012897462"/>
                  </a:ext>
                </a:extLst>
              </a:tr>
              <a:tr h="370840">
                <a:tc>
                  <a:txBody>
                    <a:bodyPr/>
                    <a:lstStyle/>
                    <a:p>
                      <a:r>
                        <a:rPr lang="en-CA" sz="1000" b="1" kern="1200" dirty="0">
                          <a:solidFill>
                            <a:schemeClr val="dk1"/>
                          </a:solidFill>
                          <a:effectLst/>
                          <a:latin typeface="+mn-lt"/>
                          <a:ea typeface="+mn-ea"/>
                          <a:cs typeface="+mn-cs"/>
                        </a:rPr>
                        <a:t>Population by Age</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Similar to the Population by Household Income Dataset, this dataset was already aggregated by neighbourhood. </a:t>
                      </a:r>
                    </a:p>
                  </a:txBody>
                  <a:tcPr/>
                </a:tc>
                <a:extLst>
                  <a:ext uri="{0D108BD9-81ED-4DB2-BD59-A6C34878D82A}">
                    <a16:rowId xmlns:a16="http://schemas.microsoft.com/office/drawing/2014/main" val="1386707490"/>
                  </a:ext>
                </a:extLst>
              </a:tr>
              <a:tr h="370840">
                <a:tc>
                  <a:txBody>
                    <a:bodyPr/>
                    <a:lstStyle/>
                    <a:p>
                      <a:r>
                        <a:rPr lang="en-CA" sz="1000" b="1" kern="1200" dirty="0">
                          <a:solidFill>
                            <a:schemeClr val="dk1"/>
                          </a:solidFill>
                          <a:effectLst/>
                          <a:latin typeface="+mn-lt"/>
                          <a:ea typeface="+mn-ea"/>
                          <a:cs typeface="+mn-cs"/>
                        </a:rPr>
                        <a:t>Population by Housing Structure Type </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Similar to the Population by Household Income Dataset, this dataset was already aggregated by neighbourhood.</a:t>
                      </a:r>
                    </a:p>
                    <a:p>
                      <a:endParaRPr lang="en-CA" sz="1000" dirty="0"/>
                    </a:p>
                  </a:txBody>
                  <a:tcPr/>
                </a:tc>
                <a:extLst>
                  <a:ext uri="{0D108BD9-81ED-4DB2-BD59-A6C34878D82A}">
                    <a16:rowId xmlns:a16="http://schemas.microsoft.com/office/drawing/2014/main" val="1812495302"/>
                  </a:ext>
                </a:extLst>
              </a:tr>
              <a:tr h="370840">
                <a:tc>
                  <a:txBody>
                    <a:bodyPr/>
                    <a:lstStyle/>
                    <a:p>
                      <a:r>
                        <a:rPr lang="en-CA" sz="1000" b="1" kern="1200" dirty="0">
                          <a:solidFill>
                            <a:schemeClr val="dk1"/>
                          </a:solidFill>
                          <a:effectLst/>
                          <a:latin typeface="+mn-lt"/>
                          <a:ea typeface="+mn-ea"/>
                          <a:cs typeface="+mn-cs"/>
                        </a:rPr>
                        <a:t>Foursquare Venue Data </a:t>
                      </a:r>
                      <a:endParaRPr lang="en-CA"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kern="1200" dirty="0">
                          <a:solidFill>
                            <a:schemeClr val="dk1"/>
                          </a:solidFill>
                          <a:effectLst/>
                          <a:latin typeface="+mn-lt"/>
                          <a:ea typeface="+mn-ea"/>
                          <a:cs typeface="+mn-cs"/>
                        </a:rPr>
                        <a:t>The location of venues within 2km (2,000 metres) was collected by calling the foursquare explore venues API for each neighbourhood. 11,521 records were identified through this call to the Foursquare API.. After collecting the 11,521 records, the dataset was sliced to only include venues that are traditionally seen as desirable for real estate. The types of venues included were: Bank, Café, Gas Station, Grocery Store, Gym, Gym / Fitness Center, Library, Playground, Pool, Recreation Center, School, Supermarket.</a:t>
                      </a:r>
                    </a:p>
                    <a:p>
                      <a:endParaRPr lang="en-CA" sz="1000" dirty="0"/>
                    </a:p>
                  </a:txBody>
                  <a:tcPr/>
                </a:tc>
                <a:extLst>
                  <a:ext uri="{0D108BD9-81ED-4DB2-BD59-A6C34878D82A}">
                    <a16:rowId xmlns:a16="http://schemas.microsoft.com/office/drawing/2014/main" val="1199750793"/>
                  </a:ext>
                </a:extLst>
              </a:tr>
            </a:tbl>
          </a:graphicData>
        </a:graphic>
      </p:graphicFrame>
    </p:spTree>
    <p:extLst>
      <p:ext uri="{BB962C8B-B14F-4D97-AF65-F5344CB8AC3E}">
        <p14:creationId xmlns:p14="http://schemas.microsoft.com/office/powerpoint/2010/main" val="343258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3CD6-1B34-4986-9367-149798890E42}"/>
              </a:ext>
            </a:extLst>
          </p:cNvPr>
          <p:cNvSpPr>
            <a:spLocks noGrp="1"/>
          </p:cNvSpPr>
          <p:nvPr>
            <p:ph type="title"/>
          </p:nvPr>
        </p:nvSpPr>
        <p:spPr/>
        <p:txBody>
          <a:bodyPr/>
          <a:lstStyle/>
          <a:p>
            <a:r>
              <a:rPr lang="en-CA" dirty="0"/>
              <a:t>Determining the Optimal K Value</a:t>
            </a:r>
          </a:p>
        </p:txBody>
      </p:sp>
      <p:pic>
        <p:nvPicPr>
          <p:cNvPr id="4" name="Picture 3">
            <a:extLst>
              <a:ext uri="{FF2B5EF4-FFF2-40B4-BE49-F238E27FC236}">
                <a16:creationId xmlns:a16="http://schemas.microsoft.com/office/drawing/2014/main" id="{B5AF808D-3FC2-42C4-8056-219347FBB5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6797" y="2170159"/>
            <a:ext cx="6363840" cy="4575327"/>
          </a:xfrm>
          <a:prstGeom prst="rect">
            <a:avLst/>
          </a:prstGeom>
          <a:noFill/>
          <a:ln>
            <a:noFill/>
          </a:ln>
        </p:spPr>
      </p:pic>
      <p:sp>
        <p:nvSpPr>
          <p:cNvPr id="5" name="TextBox 4">
            <a:extLst>
              <a:ext uri="{FF2B5EF4-FFF2-40B4-BE49-F238E27FC236}">
                <a16:creationId xmlns:a16="http://schemas.microsoft.com/office/drawing/2014/main" id="{B856375B-533B-48D1-9525-28BD176EEBF3}"/>
              </a:ext>
            </a:extLst>
          </p:cNvPr>
          <p:cNvSpPr txBox="1"/>
          <p:nvPr/>
        </p:nvSpPr>
        <p:spPr>
          <a:xfrm>
            <a:off x="6960637" y="3580719"/>
            <a:ext cx="4226767"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The sum of squared distances error was calculated and plotted for each K from 1 to 15</a:t>
            </a:r>
          </a:p>
          <a:p>
            <a:pPr marL="285750" indent="-285750">
              <a:buFont typeface="Arial" panose="020B0604020202020204" pitchFamily="34" charset="0"/>
              <a:buChar char="•"/>
            </a:pPr>
            <a:r>
              <a:rPr lang="en-CA" dirty="0"/>
              <a:t>Using the elbow method, a K value of 5 was use for this analysis</a:t>
            </a:r>
          </a:p>
        </p:txBody>
      </p:sp>
      <p:sp>
        <p:nvSpPr>
          <p:cNvPr id="6" name="Oval 5">
            <a:extLst>
              <a:ext uri="{FF2B5EF4-FFF2-40B4-BE49-F238E27FC236}">
                <a16:creationId xmlns:a16="http://schemas.microsoft.com/office/drawing/2014/main" id="{F66E64FC-7694-4C1A-B924-21CD2818414D}"/>
              </a:ext>
            </a:extLst>
          </p:cNvPr>
          <p:cNvSpPr/>
          <p:nvPr/>
        </p:nvSpPr>
        <p:spPr>
          <a:xfrm>
            <a:off x="2897112" y="4862104"/>
            <a:ext cx="391886" cy="3918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0211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F242-0299-456F-8C6A-47052BCF29CB}"/>
              </a:ext>
            </a:extLst>
          </p:cNvPr>
          <p:cNvSpPr>
            <a:spLocks noGrp="1"/>
          </p:cNvSpPr>
          <p:nvPr>
            <p:ph type="title"/>
          </p:nvPr>
        </p:nvSpPr>
        <p:spPr/>
        <p:txBody>
          <a:bodyPr/>
          <a:lstStyle/>
          <a:p>
            <a:r>
              <a:rPr lang="en-CA" dirty="0"/>
              <a:t>Results</a:t>
            </a:r>
          </a:p>
        </p:txBody>
      </p:sp>
      <p:pic>
        <p:nvPicPr>
          <p:cNvPr id="4" name="Picture 3">
            <a:extLst>
              <a:ext uri="{FF2B5EF4-FFF2-40B4-BE49-F238E27FC236}">
                <a16:creationId xmlns:a16="http://schemas.microsoft.com/office/drawing/2014/main" id="{063FB37F-A56B-4146-BE9E-D390D490D64B}"/>
              </a:ext>
            </a:extLst>
          </p:cNvPr>
          <p:cNvPicPr/>
          <p:nvPr/>
        </p:nvPicPr>
        <p:blipFill rotWithShape="1">
          <a:blip r:embed="rId2"/>
          <a:srcRect l="19070" t="28994" r="40865" b="3254"/>
          <a:stretch/>
        </p:blipFill>
        <p:spPr bwMode="auto">
          <a:xfrm>
            <a:off x="579486" y="2193954"/>
            <a:ext cx="4654987" cy="426349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CD87AE2A-62FB-4B31-AAB6-B8AE98F4A776}"/>
              </a:ext>
            </a:extLst>
          </p:cNvPr>
          <p:cNvSpPr txBox="1"/>
          <p:nvPr/>
        </p:nvSpPr>
        <p:spPr>
          <a:xfrm>
            <a:off x="408342" y="6471821"/>
            <a:ext cx="10180031" cy="369332"/>
          </a:xfrm>
          <a:prstGeom prst="rect">
            <a:avLst/>
          </a:prstGeom>
          <a:noFill/>
        </p:spPr>
        <p:txBody>
          <a:bodyPr wrap="none" rtlCol="0">
            <a:spAutoFit/>
          </a:bodyPr>
          <a:lstStyle/>
          <a:p>
            <a:r>
              <a:rPr lang="en-CA" dirty="0"/>
              <a:t>269 neighbourhoods were clustered and mapped		</a:t>
            </a:r>
            <a:r>
              <a:rPr lang="en-CA" dirty="0">
                <a:hlinkClick r:id="rId3"/>
              </a:rPr>
              <a:t>Jupyter Notebook with full results</a:t>
            </a:r>
            <a:endParaRPr lang="en-CA" dirty="0"/>
          </a:p>
        </p:txBody>
      </p:sp>
      <p:graphicFrame>
        <p:nvGraphicFramePr>
          <p:cNvPr id="6" name="Table 5">
            <a:extLst>
              <a:ext uri="{FF2B5EF4-FFF2-40B4-BE49-F238E27FC236}">
                <a16:creationId xmlns:a16="http://schemas.microsoft.com/office/drawing/2014/main" id="{A36734A1-C8B4-4DF1-830B-14CEEDDD65E2}"/>
              </a:ext>
            </a:extLst>
          </p:cNvPr>
          <p:cNvGraphicFramePr>
            <a:graphicFrameLocks noGrp="1"/>
          </p:cNvGraphicFramePr>
          <p:nvPr>
            <p:extLst>
              <p:ext uri="{D42A27DB-BD31-4B8C-83A1-F6EECF244321}">
                <p14:modId xmlns:p14="http://schemas.microsoft.com/office/powerpoint/2010/main" val="3723314944"/>
              </p:ext>
            </p:extLst>
          </p:nvPr>
        </p:nvGraphicFramePr>
        <p:xfrm>
          <a:off x="5424258" y="2193954"/>
          <a:ext cx="6359400" cy="4277867"/>
        </p:xfrm>
        <a:graphic>
          <a:graphicData uri="http://schemas.openxmlformats.org/drawingml/2006/table">
            <a:tbl>
              <a:tblPr firstRow="1" firstCol="1" bandRow="1">
                <a:tableStyleId>{5C22544A-7EE6-4342-B048-85BDC9FD1C3A}</a:tableStyleId>
              </a:tblPr>
              <a:tblGrid>
                <a:gridCol w="470515">
                  <a:extLst>
                    <a:ext uri="{9D8B030D-6E8A-4147-A177-3AD203B41FA5}">
                      <a16:colId xmlns:a16="http://schemas.microsoft.com/office/drawing/2014/main" val="1943146807"/>
                    </a:ext>
                  </a:extLst>
                </a:gridCol>
                <a:gridCol w="594497">
                  <a:extLst>
                    <a:ext uri="{9D8B030D-6E8A-4147-A177-3AD203B41FA5}">
                      <a16:colId xmlns:a16="http://schemas.microsoft.com/office/drawing/2014/main" val="1256551901"/>
                    </a:ext>
                  </a:extLst>
                </a:gridCol>
                <a:gridCol w="772665">
                  <a:extLst>
                    <a:ext uri="{9D8B030D-6E8A-4147-A177-3AD203B41FA5}">
                      <a16:colId xmlns:a16="http://schemas.microsoft.com/office/drawing/2014/main" val="3836269775"/>
                    </a:ext>
                  </a:extLst>
                </a:gridCol>
                <a:gridCol w="985421">
                  <a:extLst>
                    <a:ext uri="{9D8B030D-6E8A-4147-A177-3AD203B41FA5}">
                      <a16:colId xmlns:a16="http://schemas.microsoft.com/office/drawing/2014/main" val="459972"/>
                    </a:ext>
                  </a:extLst>
                </a:gridCol>
                <a:gridCol w="825623">
                  <a:extLst>
                    <a:ext uri="{9D8B030D-6E8A-4147-A177-3AD203B41FA5}">
                      <a16:colId xmlns:a16="http://schemas.microsoft.com/office/drawing/2014/main" val="3794580540"/>
                    </a:ext>
                  </a:extLst>
                </a:gridCol>
                <a:gridCol w="710213">
                  <a:extLst>
                    <a:ext uri="{9D8B030D-6E8A-4147-A177-3AD203B41FA5}">
                      <a16:colId xmlns:a16="http://schemas.microsoft.com/office/drawing/2014/main" val="111557629"/>
                    </a:ext>
                  </a:extLst>
                </a:gridCol>
                <a:gridCol w="825624">
                  <a:extLst>
                    <a:ext uri="{9D8B030D-6E8A-4147-A177-3AD203B41FA5}">
                      <a16:colId xmlns:a16="http://schemas.microsoft.com/office/drawing/2014/main" val="1786055063"/>
                    </a:ext>
                  </a:extLst>
                </a:gridCol>
                <a:gridCol w="1174842">
                  <a:extLst>
                    <a:ext uri="{9D8B030D-6E8A-4147-A177-3AD203B41FA5}">
                      <a16:colId xmlns:a16="http://schemas.microsoft.com/office/drawing/2014/main" val="1702968388"/>
                    </a:ext>
                  </a:extLst>
                </a:gridCol>
              </a:tblGrid>
              <a:tr h="397661">
                <a:tc>
                  <a:txBody>
                    <a:bodyPr/>
                    <a:lstStyle/>
                    <a:p>
                      <a:pPr algn="ctr">
                        <a:lnSpc>
                          <a:spcPct val="107000"/>
                        </a:lnSpc>
                        <a:spcBef>
                          <a:spcPts val="1200"/>
                        </a:spcBef>
                        <a:spcAft>
                          <a:spcPts val="0"/>
                        </a:spcAft>
                      </a:pPr>
                      <a:r>
                        <a:rPr lang="en-CA" sz="800" kern="0">
                          <a:effectLst/>
                        </a:rPr>
                        <a:t>Cluster</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Cluster Size</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Avg Assessment Value</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Avg Criminal Occurrences / Neighbourhood </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Income </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Age Distribution </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Structure </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tc>
                  <a:txBody>
                    <a:bodyPr/>
                    <a:lstStyle/>
                    <a:p>
                      <a:pPr algn="ctr">
                        <a:lnSpc>
                          <a:spcPct val="107000"/>
                        </a:lnSpc>
                        <a:spcBef>
                          <a:spcPts val="1200"/>
                        </a:spcBef>
                        <a:spcAft>
                          <a:spcPts val="0"/>
                        </a:spcAft>
                      </a:pPr>
                      <a:r>
                        <a:rPr lang="en-CA" sz="800" kern="0">
                          <a:effectLst/>
                        </a:rPr>
                        <a:t>Venue / Amenities</a:t>
                      </a:r>
                      <a:endParaRPr lang="en-CA" sz="8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tc>
                <a:extLst>
                  <a:ext uri="{0D108BD9-81ED-4DB2-BD59-A6C34878D82A}">
                    <a16:rowId xmlns:a16="http://schemas.microsoft.com/office/drawing/2014/main" val="1367313445"/>
                  </a:ext>
                </a:extLst>
              </a:tr>
              <a:tr h="631857">
                <a:tc>
                  <a:txBody>
                    <a:bodyPr/>
                    <a:lstStyle/>
                    <a:p>
                      <a:pPr algn="ctr">
                        <a:lnSpc>
                          <a:spcPct val="107000"/>
                        </a:lnSpc>
                        <a:spcBef>
                          <a:spcPts val="1200"/>
                        </a:spcBef>
                        <a:spcAft>
                          <a:spcPts val="0"/>
                        </a:spcAft>
                      </a:pPr>
                      <a:r>
                        <a:rPr lang="en-CA" sz="800" kern="0" dirty="0">
                          <a:effectLst/>
                        </a:rPr>
                        <a:t>Red</a:t>
                      </a:r>
                      <a:endParaRPr lang="en-CA" sz="8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nchor="ctr"/>
                </a:tc>
                <a:tc>
                  <a:txBody>
                    <a:bodyPr/>
                    <a:lstStyle/>
                    <a:p>
                      <a:pPr algn="ctr">
                        <a:lnSpc>
                          <a:spcPct val="100000"/>
                        </a:lnSpc>
                        <a:spcAft>
                          <a:spcPts val="0"/>
                        </a:spcAft>
                      </a:pPr>
                      <a:r>
                        <a:rPr lang="en-CA" sz="900" dirty="0">
                          <a:effectLst/>
                        </a:rPr>
                        <a:t>51</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$282K – 3</a:t>
                      </a:r>
                      <a:r>
                        <a:rPr lang="en-CA" sz="900" baseline="30000" dirty="0">
                          <a:effectLst/>
                        </a:rPr>
                        <a:t>rd</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30 – 3</a:t>
                      </a:r>
                      <a:r>
                        <a:rPr lang="en-CA" sz="900" baseline="30000">
                          <a:effectLst/>
                        </a:rPr>
                        <a:t>rd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68% between $0-$100K</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rowSpan="5">
                  <a:txBody>
                    <a:bodyPr/>
                    <a:lstStyle/>
                    <a:p>
                      <a:pPr>
                        <a:lnSpc>
                          <a:spcPct val="100000"/>
                        </a:lnSpc>
                        <a:spcAft>
                          <a:spcPts val="0"/>
                        </a:spcAft>
                      </a:pPr>
                      <a:r>
                        <a:rPr lang="en-CA" sz="900">
                          <a:effectLst/>
                        </a:rPr>
                        <a:t>Results similar in all clusters. However, cluster 2 has more 20-30 year-olds than the other clusters.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43% single detached house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Highest # of recreation and supermarkets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extLst>
                  <a:ext uri="{0D108BD9-81ED-4DB2-BD59-A6C34878D82A}">
                    <a16:rowId xmlns:a16="http://schemas.microsoft.com/office/drawing/2014/main" val="63930355"/>
                  </a:ext>
                </a:extLst>
              </a:tr>
              <a:tr h="635618">
                <a:tc>
                  <a:txBody>
                    <a:bodyPr/>
                    <a:lstStyle/>
                    <a:p>
                      <a:pPr marL="0" indent="0" algn="ctr">
                        <a:lnSpc>
                          <a:spcPct val="107000"/>
                        </a:lnSpc>
                        <a:spcBef>
                          <a:spcPts val="1200"/>
                        </a:spcBef>
                        <a:spcAft>
                          <a:spcPts val="0"/>
                        </a:spcAft>
                        <a:buNone/>
                      </a:pPr>
                      <a:r>
                        <a:rPr lang="en-CA" sz="800" kern="0" dirty="0">
                          <a:effectLst/>
                        </a:rPr>
                        <a:t>Purple</a:t>
                      </a:r>
                      <a:endParaRPr lang="en-CA" sz="8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nchor="ctr"/>
                </a:tc>
                <a:tc>
                  <a:txBody>
                    <a:bodyPr/>
                    <a:lstStyle/>
                    <a:p>
                      <a:pPr algn="ctr">
                        <a:lnSpc>
                          <a:spcPct val="100000"/>
                        </a:lnSpc>
                        <a:spcAft>
                          <a:spcPts val="0"/>
                        </a:spcAft>
                      </a:pPr>
                      <a:r>
                        <a:rPr lang="en-CA" sz="900">
                          <a:effectLst/>
                        </a:rPr>
                        <a:t>31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$188K – 4</a:t>
                      </a:r>
                      <a:r>
                        <a:rPr lang="en-CA" sz="900" baseline="30000" dirty="0">
                          <a:effectLst/>
                        </a:rPr>
                        <a:t>th</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48 – 1</a:t>
                      </a:r>
                      <a:r>
                        <a:rPr lang="en-CA" sz="900" baseline="30000" dirty="0">
                          <a:effectLst/>
                        </a:rPr>
                        <a:t>st</a:t>
                      </a:r>
                      <a:r>
                        <a:rPr lang="en-CA" sz="9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79% between $0-$100K</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vMerge="1">
                  <a:txBody>
                    <a:bodyPr/>
                    <a:lstStyle/>
                    <a:p>
                      <a:endParaRPr lang="en-CA"/>
                    </a:p>
                  </a:txBody>
                  <a:tcPr/>
                </a:tc>
                <a:tc>
                  <a:txBody>
                    <a:bodyPr/>
                    <a:lstStyle/>
                    <a:p>
                      <a:pPr>
                        <a:lnSpc>
                          <a:spcPct val="100000"/>
                        </a:lnSpc>
                        <a:spcAft>
                          <a:spcPts val="0"/>
                        </a:spcAft>
                      </a:pPr>
                      <a:r>
                        <a:rPr lang="en-CA" sz="900">
                          <a:effectLst/>
                        </a:rPr>
                        <a:t>20% single detached house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4-5 times more cafes than other clusters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extLst>
                  <a:ext uri="{0D108BD9-81ED-4DB2-BD59-A6C34878D82A}">
                    <a16:rowId xmlns:a16="http://schemas.microsoft.com/office/drawing/2014/main" val="3303601191"/>
                  </a:ext>
                </a:extLst>
              </a:tr>
              <a:tr h="947786">
                <a:tc>
                  <a:txBody>
                    <a:bodyPr/>
                    <a:lstStyle/>
                    <a:p>
                      <a:pPr marL="0" indent="0" algn="ctr">
                        <a:lnSpc>
                          <a:spcPct val="107000"/>
                        </a:lnSpc>
                        <a:spcBef>
                          <a:spcPts val="1200"/>
                        </a:spcBef>
                        <a:spcAft>
                          <a:spcPts val="0"/>
                        </a:spcAft>
                        <a:buNone/>
                      </a:pPr>
                      <a:r>
                        <a:rPr lang="en-CA" sz="800" kern="0" dirty="0">
                          <a:effectLst/>
                        </a:rPr>
                        <a:t>Blue</a:t>
                      </a:r>
                      <a:endParaRPr lang="en-CA" sz="8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nchor="ctr"/>
                </a:tc>
                <a:tc>
                  <a:txBody>
                    <a:bodyPr/>
                    <a:lstStyle/>
                    <a:p>
                      <a:pPr algn="ctr">
                        <a:lnSpc>
                          <a:spcPct val="100000"/>
                        </a:lnSpc>
                        <a:spcAft>
                          <a:spcPts val="0"/>
                        </a:spcAft>
                      </a:pPr>
                      <a:r>
                        <a:rPr lang="en-CA" sz="900">
                          <a:effectLst/>
                        </a:rPr>
                        <a:t>106</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$468K – 1</a:t>
                      </a:r>
                      <a:r>
                        <a:rPr lang="en-CA" sz="900" baseline="30000">
                          <a:effectLst/>
                        </a:rPr>
                        <a:t>st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16 – 5</a:t>
                      </a:r>
                      <a:r>
                        <a:rPr lang="en-CA" sz="900" baseline="30000" dirty="0">
                          <a:effectLst/>
                        </a:rPr>
                        <a:t>th</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42% between $0-$100K</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vMerge="1">
                  <a:txBody>
                    <a:bodyPr/>
                    <a:lstStyle/>
                    <a:p>
                      <a:endParaRPr lang="en-CA"/>
                    </a:p>
                  </a:txBody>
                  <a:tcPr/>
                </a:tc>
                <a:tc>
                  <a:txBody>
                    <a:bodyPr/>
                    <a:lstStyle/>
                    <a:p>
                      <a:pPr>
                        <a:lnSpc>
                          <a:spcPct val="100000"/>
                        </a:lnSpc>
                        <a:spcAft>
                          <a:spcPts val="0"/>
                        </a:spcAft>
                      </a:pPr>
                      <a:r>
                        <a:rPr lang="en-CA" sz="900" dirty="0">
                          <a:effectLst/>
                        </a:rPr>
                        <a:t>84% single detached house</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Highest number of playgrounds</a:t>
                      </a:r>
                      <a:endParaRPr lang="en-CA" sz="1000">
                        <a:effectLst/>
                      </a:endParaRPr>
                    </a:p>
                    <a:p>
                      <a:pPr>
                        <a:lnSpc>
                          <a:spcPct val="100000"/>
                        </a:lnSpc>
                        <a:spcAft>
                          <a:spcPts val="0"/>
                        </a:spcAft>
                      </a:pPr>
                      <a:r>
                        <a:rPr lang="en-CA" sz="900">
                          <a:effectLst/>
                        </a:rPr>
                        <a:t>2</a:t>
                      </a:r>
                      <a:r>
                        <a:rPr lang="en-CA" sz="900" baseline="30000">
                          <a:effectLst/>
                        </a:rPr>
                        <a:t>nd</a:t>
                      </a:r>
                      <a:r>
                        <a:rPr lang="en-CA" sz="900">
                          <a:effectLst/>
                        </a:rPr>
                        <a:t> lowest $ of amenities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extLst>
                  <a:ext uri="{0D108BD9-81ED-4DB2-BD59-A6C34878D82A}">
                    <a16:rowId xmlns:a16="http://schemas.microsoft.com/office/drawing/2014/main" val="300831005"/>
                  </a:ext>
                </a:extLst>
              </a:tr>
              <a:tr h="842475">
                <a:tc>
                  <a:txBody>
                    <a:bodyPr/>
                    <a:lstStyle/>
                    <a:p>
                      <a:pPr algn="ctr">
                        <a:lnSpc>
                          <a:spcPct val="107000"/>
                        </a:lnSpc>
                        <a:spcBef>
                          <a:spcPts val="1200"/>
                        </a:spcBef>
                        <a:spcAft>
                          <a:spcPts val="0"/>
                        </a:spcAft>
                      </a:pPr>
                      <a:r>
                        <a:rPr lang="en-CA" sz="800" kern="0" dirty="0">
                          <a:effectLst/>
                        </a:rPr>
                        <a:t>Green</a:t>
                      </a:r>
                      <a:endParaRPr lang="en-CA" sz="8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nchor="ctr"/>
                </a:tc>
                <a:tc>
                  <a:txBody>
                    <a:bodyPr/>
                    <a:lstStyle/>
                    <a:p>
                      <a:pPr algn="ctr">
                        <a:lnSpc>
                          <a:spcPct val="100000"/>
                        </a:lnSpc>
                        <a:spcAft>
                          <a:spcPts val="0"/>
                        </a:spcAft>
                      </a:pPr>
                      <a:r>
                        <a:rPr lang="en-CA" sz="900">
                          <a:effectLst/>
                        </a:rPr>
                        <a:t>79</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$303 – 2</a:t>
                      </a:r>
                      <a:r>
                        <a:rPr lang="en-CA" sz="900" baseline="30000">
                          <a:effectLst/>
                        </a:rPr>
                        <a:t>nd</a:t>
                      </a:r>
                      <a:r>
                        <a:rPr lang="en-CA" sz="9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36 – 4</a:t>
                      </a:r>
                      <a:r>
                        <a:rPr lang="en-CA" sz="900" baseline="30000">
                          <a:effectLst/>
                        </a:rPr>
                        <a:t>th</a:t>
                      </a:r>
                      <a:r>
                        <a:rPr lang="en-CA" sz="9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65% between $0-$100K</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vMerge="1">
                  <a:txBody>
                    <a:bodyPr/>
                    <a:lstStyle/>
                    <a:p>
                      <a:endParaRPr lang="en-CA"/>
                    </a:p>
                  </a:txBody>
                  <a:tcPr/>
                </a:tc>
                <a:tc>
                  <a:txBody>
                    <a:bodyPr/>
                    <a:lstStyle/>
                    <a:p>
                      <a:pPr>
                        <a:lnSpc>
                          <a:spcPct val="100000"/>
                        </a:lnSpc>
                        <a:spcAft>
                          <a:spcPts val="0"/>
                        </a:spcAft>
                      </a:pPr>
                      <a:r>
                        <a:rPr lang="en-CA" sz="900" dirty="0">
                          <a:effectLst/>
                        </a:rPr>
                        <a:t>67% single detached house</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2</a:t>
                      </a:r>
                      <a:r>
                        <a:rPr lang="en-CA" sz="900" baseline="30000" dirty="0">
                          <a:effectLst/>
                        </a:rPr>
                        <a:t>nd</a:t>
                      </a:r>
                      <a:r>
                        <a:rPr lang="en-CA" sz="900" dirty="0">
                          <a:effectLst/>
                        </a:rPr>
                        <a:t> Highest # of recreation centres and supermarkets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extLst>
                  <a:ext uri="{0D108BD9-81ED-4DB2-BD59-A6C34878D82A}">
                    <a16:rowId xmlns:a16="http://schemas.microsoft.com/office/drawing/2014/main" val="87069906"/>
                  </a:ext>
                </a:extLst>
              </a:tr>
              <a:tr h="822470">
                <a:tc>
                  <a:txBody>
                    <a:bodyPr/>
                    <a:lstStyle/>
                    <a:p>
                      <a:pPr algn="ctr">
                        <a:lnSpc>
                          <a:spcPct val="107000"/>
                        </a:lnSpc>
                        <a:spcBef>
                          <a:spcPts val="1200"/>
                        </a:spcBef>
                        <a:spcAft>
                          <a:spcPts val="0"/>
                        </a:spcAft>
                      </a:pPr>
                      <a:r>
                        <a:rPr lang="en-CA" sz="800" kern="0" dirty="0">
                          <a:effectLst/>
                        </a:rPr>
                        <a:t>Orange</a:t>
                      </a:r>
                      <a:endParaRPr lang="en-CA" sz="8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93" marR="44493" marT="0" marB="0" anchor="ctr"/>
                </a:tc>
                <a:tc>
                  <a:txBody>
                    <a:bodyPr/>
                    <a:lstStyle/>
                    <a:p>
                      <a:pPr algn="ctr">
                        <a:lnSpc>
                          <a:spcPct val="100000"/>
                        </a:lnSpc>
                        <a:spcAft>
                          <a:spcPts val="0"/>
                        </a:spcAft>
                      </a:pPr>
                      <a:r>
                        <a:rPr lang="en-CA" sz="900">
                          <a:effectLst/>
                        </a:rPr>
                        <a:t>3</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$51K – 5</a:t>
                      </a:r>
                      <a:r>
                        <a:rPr lang="en-CA" sz="900" baseline="30000" dirty="0">
                          <a:effectLst/>
                        </a:rPr>
                        <a:t>th</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a:effectLst/>
                        </a:rPr>
                        <a:t>20 – 2</a:t>
                      </a:r>
                      <a:r>
                        <a:rPr lang="en-CA" sz="900" baseline="30000">
                          <a:effectLst/>
                        </a:rPr>
                        <a:t>nd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85% between $0-$100K</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vMerge="1">
                  <a:txBody>
                    <a:bodyPr/>
                    <a:lstStyle/>
                    <a:p>
                      <a:endParaRPr lang="en-CA"/>
                    </a:p>
                  </a:txBody>
                  <a:tcPr/>
                </a:tc>
                <a:tc>
                  <a:txBody>
                    <a:bodyPr/>
                    <a:lstStyle/>
                    <a:p>
                      <a:pPr>
                        <a:lnSpc>
                          <a:spcPct val="100000"/>
                        </a:lnSpc>
                        <a:spcAft>
                          <a:spcPts val="0"/>
                        </a:spcAft>
                      </a:pPr>
                      <a:r>
                        <a:rPr lang="en-CA" sz="900">
                          <a:effectLst/>
                        </a:rPr>
                        <a:t>0% single detached house</a:t>
                      </a:r>
                      <a:endParaRPr lang="en-CA" sz="1000">
                        <a:effectLst/>
                      </a:endParaRPr>
                    </a:p>
                    <a:p>
                      <a:pPr>
                        <a:lnSpc>
                          <a:spcPct val="100000"/>
                        </a:lnSpc>
                        <a:spcAft>
                          <a:spcPts val="0"/>
                        </a:spcAft>
                      </a:pPr>
                      <a:r>
                        <a:rPr lang="en-CA" sz="900">
                          <a:effectLst/>
                        </a:rPr>
                        <a:t>99.8% mobile home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tc>
                  <a:txBody>
                    <a:bodyPr/>
                    <a:lstStyle/>
                    <a:p>
                      <a:pPr>
                        <a:lnSpc>
                          <a:spcPct val="100000"/>
                        </a:lnSpc>
                        <a:spcAft>
                          <a:spcPts val="0"/>
                        </a:spcAft>
                      </a:pPr>
                      <a:r>
                        <a:rPr lang="en-CA" sz="900" dirty="0">
                          <a:effectLst/>
                        </a:rPr>
                        <a:t>Gas station only noted amenity</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493" marR="44493" marT="0" marB="0" anchor="ctr"/>
                </a:tc>
                <a:extLst>
                  <a:ext uri="{0D108BD9-81ED-4DB2-BD59-A6C34878D82A}">
                    <a16:rowId xmlns:a16="http://schemas.microsoft.com/office/drawing/2014/main" val="2128249118"/>
                  </a:ext>
                </a:extLst>
              </a:tr>
            </a:tbl>
          </a:graphicData>
        </a:graphic>
      </p:graphicFrame>
    </p:spTree>
    <p:extLst>
      <p:ext uri="{BB962C8B-B14F-4D97-AF65-F5344CB8AC3E}">
        <p14:creationId xmlns:p14="http://schemas.microsoft.com/office/powerpoint/2010/main" val="97746637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23C23"/>
      </a:dk2>
      <a:lt2>
        <a:srgbClr val="E8E3E2"/>
      </a:lt2>
      <a:accent1>
        <a:srgbClr val="38B1C2"/>
      </a:accent1>
      <a:accent2>
        <a:srgbClr val="28B48B"/>
      </a:accent2>
      <a:accent3>
        <a:srgbClr val="35B95B"/>
      </a:accent3>
      <a:accent4>
        <a:srgbClr val="3BB829"/>
      </a:accent4>
      <a:accent5>
        <a:srgbClr val="77B033"/>
      </a:accent5>
      <a:accent6>
        <a:srgbClr val="A3A825"/>
      </a:accent6>
      <a:hlink>
        <a:srgbClr val="549030"/>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1629</Words>
  <Application>Microsoft Office PowerPoint</Application>
  <PresentationFormat>Widescreen</PresentationFormat>
  <Paragraphs>163</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Edmonton Neighbourhood Selection</vt:lpstr>
      <vt:lpstr>Agenda</vt:lpstr>
      <vt:lpstr>Edmonton</vt:lpstr>
      <vt:lpstr>Business Problem</vt:lpstr>
      <vt:lpstr>Data Used in This Analysis</vt:lpstr>
      <vt:lpstr>Methodology</vt:lpstr>
      <vt:lpstr>Data Exploration and Preparation</vt:lpstr>
      <vt:lpstr>Determining the Optimal K Value</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Edmonton Neighbourhood Selection</dc:title>
  <dc:creator>Adam Asquini</dc:creator>
  <cp:lastModifiedBy>Adam Asquini</cp:lastModifiedBy>
  <cp:revision>5</cp:revision>
  <dcterms:created xsi:type="dcterms:W3CDTF">2020-03-23T03:05:43Z</dcterms:created>
  <dcterms:modified xsi:type="dcterms:W3CDTF">2020-03-23T03:52:17Z</dcterms:modified>
</cp:coreProperties>
</file>