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1" r:id="rId5"/>
    <p:sldId id="259" r:id="rId6"/>
    <p:sldId id="265" r:id="rId7"/>
    <p:sldId id="266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13" autoAdjust="0"/>
  </p:normalViewPr>
  <p:slideViewPr>
    <p:cSldViewPr snapToObjects="1" showGuides="1">
      <p:cViewPr varScale="1">
        <p:scale>
          <a:sx n="105" d="100"/>
          <a:sy n="105" d="100"/>
        </p:scale>
        <p:origin x="1746" y="114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14/03/2019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14/03/2019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14/03/2019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14/03/2019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87952" y="2780928"/>
            <a:ext cx="5580000" cy="1800000"/>
          </a:xfrm>
        </p:spPr>
        <p:txBody>
          <a:bodyPr/>
          <a:lstStyle/>
          <a:p>
            <a:r>
              <a:rPr lang="en-US" sz="3200" dirty="0"/>
              <a:t>Estimating the Effect of Discretion in Public Spending on Government Performance: Evidence from Brazilian </a:t>
            </a:r>
            <a:r>
              <a:rPr lang="en-US" sz="3200" dirty="0" smtClean="0"/>
              <a:t>Municipalities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by </a:t>
            </a:r>
            <a:r>
              <a:rPr lang="pt-BR" sz="2000" b="1" dirty="0"/>
              <a:t>Andre </a:t>
            </a:r>
            <a:r>
              <a:rPr lang="pt-BR" sz="2000" b="1" dirty="0" smtClean="0"/>
              <a:t>Assumpcao</a:t>
            </a:r>
            <a:r>
              <a:rPr lang="pt-BR" sz="2000" dirty="0" smtClean="0"/>
              <a:t>, Ciro Biderman</a:t>
            </a:r>
            <a:r>
              <a:rPr lang="pt-BR" sz="2000" dirty="0"/>
              <a:t>, </a:t>
            </a:r>
            <a:r>
              <a:rPr lang="pt-BR" sz="2000" dirty="0" smtClean="0"/>
              <a:t>and George Avelino</a:t>
            </a:r>
            <a:endParaRPr lang="nl-BE" sz="2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797152"/>
            <a:ext cx="5580000" cy="1080000"/>
          </a:xfrm>
        </p:spPr>
        <p:txBody>
          <a:bodyPr/>
          <a:lstStyle/>
          <a:p>
            <a:r>
              <a:rPr lang="nl-BE" sz="2000" dirty="0" smtClean="0"/>
              <a:t>Vítězslav Titl, Public Choice, 2019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paper analyzes the effect of discretion in public procurement on corruption and local government management in Brazil.</a:t>
            </a:r>
          </a:p>
          <a:p>
            <a:r>
              <a:rPr lang="en-US" dirty="0" smtClean="0"/>
              <a:t>The results show no effect on corruption and some effects on government management. </a:t>
            </a:r>
          </a:p>
          <a:p>
            <a:r>
              <a:rPr lang="en-US" dirty="0" smtClean="0"/>
              <a:t>The welfare effects seem to be relatively small (about R$2M).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great dataset, an interesting research </a:t>
            </a:r>
            <a:r>
              <a:rPr lang="en-US" dirty="0" smtClean="0"/>
              <a:t>question and a well written paper.</a:t>
            </a:r>
            <a:endParaRPr lang="en-US" dirty="0" smtClean="0"/>
          </a:p>
          <a:p>
            <a:r>
              <a:rPr lang="en-US" dirty="0" smtClean="0"/>
              <a:t>I like that many </a:t>
            </a:r>
            <a:r>
              <a:rPr lang="en-US" dirty="0" smtClean="0"/>
              <a:t>robustness checks </a:t>
            </a:r>
            <a:r>
              <a:rPr lang="en-US" dirty="0" smtClean="0"/>
              <a:t>(</a:t>
            </a:r>
            <a:r>
              <a:rPr lang="en-US" dirty="0" smtClean="0"/>
              <a:t>such as falsification tests) </a:t>
            </a:r>
            <a:r>
              <a:rPr lang="en-US" dirty="0" smtClean="0"/>
              <a:t>were </a:t>
            </a:r>
            <a:r>
              <a:rPr lang="en-US" dirty="0" smtClean="0"/>
              <a:t>made and alternative explanations were investigated.</a:t>
            </a:r>
            <a:endParaRPr lang="en-US" dirty="0" smtClean="0"/>
          </a:p>
          <a:p>
            <a:r>
              <a:rPr lang="en-US" dirty="0" smtClean="0"/>
              <a:t>However, I think that the authors have not yet done enough </a:t>
            </a:r>
            <a:r>
              <a:rPr lang="en-US" dirty="0" smtClean="0"/>
              <a:t>good job </a:t>
            </a:r>
            <a:r>
              <a:rPr lang="en-US" dirty="0" smtClean="0"/>
              <a:t>in incorporating all available literature (especially European).</a:t>
            </a:r>
          </a:p>
          <a:p>
            <a:r>
              <a:rPr lang="en-US" dirty="0" smtClean="0"/>
              <a:t>Also, you talk about government performance but you actually only </a:t>
            </a:r>
            <a:r>
              <a:rPr lang="en-US" dirty="0" smtClean="0"/>
              <a:t>measure performance of a likely relatively small part </a:t>
            </a:r>
            <a:r>
              <a:rPr lang="en-US" dirty="0" smtClean="0"/>
              <a:t>of the government. What is the share of public procurement on total expenditure?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3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omments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are (some are published) papers studying </a:t>
            </a:r>
            <a:r>
              <a:rPr lang="en-US" dirty="0" smtClean="0"/>
              <a:t>very similar things that are not cited.</a:t>
            </a:r>
          </a:p>
          <a:p>
            <a:r>
              <a:rPr lang="en-US" dirty="0" err="1" smtClean="0"/>
              <a:t>Baltrunaite</a:t>
            </a:r>
            <a:r>
              <a:rPr lang="en-US" dirty="0" smtClean="0"/>
              <a:t>, A., </a:t>
            </a:r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dirty="0" err="1" smtClean="0"/>
              <a:t>Giorgiantonio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dirty="0" smtClean="0"/>
              <a:t>. </a:t>
            </a:r>
            <a:r>
              <a:rPr lang="en-US" dirty="0" err="1" smtClean="0"/>
              <a:t>Mocetti</a:t>
            </a:r>
            <a:r>
              <a:rPr lang="en-US" dirty="0" smtClean="0"/>
              <a:t> </a:t>
            </a:r>
            <a:r>
              <a:rPr lang="en-US" dirty="0"/>
              <a:t>and T</a:t>
            </a:r>
            <a:r>
              <a:rPr lang="en-US" dirty="0" smtClean="0"/>
              <a:t>. Orlando </a:t>
            </a:r>
            <a:r>
              <a:rPr lang="en-US" dirty="0"/>
              <a:t>(2018</a:t>
            </a:r>
            <a:r>
              <a:rPr lang="en-US" dirty="0" smtClean="0"/>
              <a:t>). Discretion </a:t>
            </a:r>
            <a:r>
              <a:rPr lang="en-US" dirty="0"/>
              <a:t>and Supplier Selection in Public </a:t>
            </a:r>
            <a:r>
              <a:rPr lang="en-US" dirty="0" smtClean="0"/>
              <a:t>Procurement. </a:t>
            </a:r>
            <a:r>
              <a:rPr lang="en-US" i="1" dirty="0"/>
              <a:t>Bank of Italy Working Paper </a:t>
            </a:r>
            <a:r>
              <a:rPr lang="en-US" i="1" dirty="0" smtClean="0"/>
              <a:t>No.1178.</a:t>
            </a:r>
          </a:p>
          <a:p>
            <a:pPr lvl="2"/>
            <a:r>
              <a:rPr lang="en-US" dirty="0" smtClean="0"/>
              <a:t>They find negative </a:t>
            </a:r>
            <a:r>
              <a:rPr lang="en-US" dirty="0" smtClean="0"/>
              <a:t>effects of discretion </a:t>
            </a:r>
            <a:r>
              <a:rPr lang="en-US" dirty="0" smtClean="0"/>
              <a:t>(a higher share of politically connected firms with a lower labor productivity </a:t>
            </a:r>
            <a:r>
              <a:rPr lang="en-US" dirty="0" smtClean="0"/>
              <a:t>among winners in the discretionary procedure) and </a:t>
            </a:r>
            <a:r>
              <a:rPr lang="en-US" dirty="0" smtClean="0"/>
              <a:t>that </a:t>
            </a: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effects are concentrated among lower quality procuring </a:t>
            </a:r>
            <a:r>
              <a:rPr lang="en-US" dirty="0" smtClean="0"/>
              <a:t>agencies (measured by corruption risk, transparency etc.).</a:t>
            </a:r>
          </a:p>
        </p:txBody>
      </p:sp>
    </p:spTree>
    <p:extLst>
      <p:ext uri="{BB962C8B-B14F-4D97-AF65-F5344CB8AC3E}">
        <p14:creationId xmlns:p14="http://schemas.microsoft.com/office/powerpoint/2010/main" val="132598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omments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Coviello</a:t>
            </a:r>
            <a:r>
              <a:rPr lang="en-US" dirty="0"/>
              <a:t>, </a:t>
            </a:r>
            <a:r>
              <a:rPr lang="en-US" dirty="0" err="1"/>
              <a:t>Decio</a:t>
            </a:r>
            <a:r>
              <a:rPr lang="en-US" dirty="0"/>
              <a:t>, Andrea </a:t>
            </a:r>
            <a:r>
              <a:rPr lang="en-US" dirty="0" err="1"/>
              <a:t>Guglielmo</a:t>
            </a:r>
            <a:r>
              <a:rPr lang="en-US" dirty="0"/>
              <a:t>, and Giancarlo </a:t>
            </a:r>
            <a:r>
              <a:rPr lang="en-US" dirty="0" err="1"/>
              <a:t>Spagnolo</a:t>
            </a:r>
            <a:r>
              <a:rPr lang="en-US" dirty="0"/>
              <a:t> (2018). The Effect of Discretion on Procurement Performance. </a:t>
            </a:r>
            <a:r>
              <a:rPr lang="en-US" i="1" dirty="0"/>
              <a:t>Management Science</a:t>
            </a:r>
            <a:r>
              <a:rPr lang="en-US" dirty="0"/>
              <a:t> 64(2):715-738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Discretion linked to an increase in the </a:t>
            </a:r>
            <a:r>
              <a:rPr lang="en-US" dirty="0"/>
              <a:t>number of repeated </a:t>
            </a:r>
            <a:r>
              <a:rPr lang="en-US" dirty="0" smtClean="0"/>
              <a:t>winners</a:t>
            </a:r>
            <a:r>
              <a:rPr lang="en-US" dirty="0"/>
              <a:t>, however, </a:t>
            </a:r>
            <a:r>
              <a:rPr lang="en-US" i="1" dirty="0" smtClean="0"/>
              <a:t>“concluding </a:t>
            </a:r>
            <a:r>
              <a:rPr lang="en-US" i="1" dirty="0"/>
              <a:t>that discretion need not deteriorate the overall functioning of the procurement process since it does not affect standard ex ante auction </a:t>
            </a:r>
            <a:r>
              <a:rPr lang="en-US" i="1" dirty="0" smtClean="0"/>
              <a:t>outcomes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omments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J. </a:t>
            </a:r>
            <a:r>
              <a:rPr lang="en-US" sz="2200" dirty="0" err="1" smtClean="0"/>
              <a:t>Palguta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dirty="0"/>
              <a:t>F. </a:t>
            </a:r>
            <a:r>
              <a:rPr lang="en-US" sz="2200" dirty="0" smtClean="0"/>
              <a:t>Pertold (2017). </a:t>
            </a:r>
            <a:r>
              <a:rPr lang="en-US" sz="2200" dirty="0"/>
              <a:t>Manipulation of procurement contracts: Evidence from the introduction of discretionary </a:t>
            </a:r>
            <a:r>
              <a:rPr lang="en-US" sz="2200" dirty="0" smtClean="0"/>
              <a:t>thresholds. </a:t>
            </a:r>
            <a:r>
              <a:rPr lang="en-US" sz="2200" i="1" dirty="0" smtClean="0"/>
              <a:t>American Economic Journal: </a:t>
            </a:r>
            <a:r>
              <a:rPr lang="en-US" sz="2200" i="1" dirty="0"/>
              <a:t>Econ. </a:t>
            </a:r>
            <a:r>
              <a:rPr lang="en-US" sz="2200" i="1" dirty="0" smtClean="0"/>
              <a:t>Policy.</a:t>
            </a:r>
            <a:r>
              <a:rPr lang="en-US" sz="2200" dirty="0" smtClean="0"/>
              <a:t> 9(2):293-315.</a:t>
            </a:r>
          </a:p>
          <a:p>
            <a:pPr lvl="1"/>
            <a:r>
              <a:rPr lang="en-US" sz="2200" dirty="0" smtClean="0"/>
              <a:t>They show manipulation of contracts just below the threshold and find </a:t>
            </a:r>
            <a:r>
              <a:rPr lang="en-US" sz="2200" dirty="0"/>
              <a:t>that anonymously owned companies are more likely to win such high discretion procurement </a:t>
            </a:r>
            <a:r>
              <a:rPr lang="en-US" sz="2200" dirty="0" smtClean="0"/>
              <a:t>contract.</a:t>
            </a:r>
          </a:p>
          <a:p>
            <a:r>
              <a:rPr lang="en-US" sz="2200" dirty="0" smtClean="0"/>
              <a:t>Titl</a:t>
            </a:r>
            <a:r>
              <a:rPr lang="en-US" sz="2200" dirty="0"/>
              <a:t>, V. and B., Geys (2019). Political Donations and the Allocation of Public Procurement Contracts. </a:t>
            </a:r>
            <a:r>
              <a:rPr lang="en-US" sz="2200" i="1" dirty="0"/>
              <a:t>European Economic Review</a:t>
            </a:r>
            <a:r>
              <a:rPr lang="en-US" sz="2200" dirty="0"/>
              <a:t>. 111:443-458.</a:t>
            </a:r>
          </a:p>
          <a:p>
            <a:pPr lvl="1"/>
            <a:r>
              <a:rPr lang="en-US" sz="2200" dirty="0" smtClean="0"/>
              <a:t>We document, inter alia, </a:t>
            </a:r>
            <a:r>
              <a:rPr lang="en-US" sz="2200" dirty="0"/>
              <a:t>that donating firms get more </a:t>
            </a:r>
            <a:r>
              <a:rPr lang="en-US" sz="2200" dirty="0" smtClean="0"/>
              <a:t>discretionary contracts just after donating to the party in power.</a:t>
            </a:r>
            <a:endParaRPr lang="en-US" sz="2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1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IV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in the light of these results from Italy and </a:t>
            </a:r>
            <a:r>
              <a:rPr lang="en-US" dirty="0" err="1" smtClean="0"/>
              <a:t>Czechia</a:t>
            </a:r>
            <a:r>
              <a:rPr lang="en-US" dirty="0" smtClean="0"/>
              <a:t>, the results from Brazil seem surprising and they need a careful explanation.</a:t>
            </a:r>
          </a:p>
          <a:p>
            <a:r>
              <a:rPr lang="en-US" dirty="0" smtClean="0"/>
              <a:t>On p. 32, you </a:t>
            </a:r>
            <a:r>
              <a:rPr lang="en-US" dirty="0"/>
              <a:t>explain that “public officials might have grown… to carry on engaging in corruption while avoiding its </a:t>
            </a:r>
            <a:r>
              <a:rPr lang="en-US" dirty="0" smtClean="0"/>
              <a:t>detection”. And in Figure 5, you show </a:t>
            </a:r>
            <a:r>
              <a:rPr lang="en-US" dirty="0"/>
              <a:t>that there is no </a:t>
            </a:r>
            <a:r>
              <a:rPr lang="en-US" dirty="0" smtClean="0"/>
              <a:t>“differential </a:t>
            </a:r>
            <a:r>
              <a:rPr lang="en-US" dirty="0"/>
              <a:t>levels of municipal corruption across </a:t>
            </a:r>
            <a:r>
              <a:rPr lang="en-US" dirty="0" smtClean="0"/>
              <a:t>time”. But shouldn’t we see the learning process (maybe before 2004) then?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439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V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/>
              <a:t>the </a:t>
            </a:r>
            <a:r>
              <a:rPr lang="en-US" dirty="0" smtClean="0"/>
              <a:t>explanations of the null effect you provide </a:t>
            </a:r>
            <a:r>
              <a:rPr lang="en-US" dirty="0"/>
              <a:t>is the decreasing purchasing power of public </a:t>
            </a:r>
            <a:r>
              <a:rPr lang="en-US" dirty="0" smtClean="0"/>
              <a:t>resources. Since the </a:t>
            </a:r>
            <a:r>
              <a:rPr lang="en-US" dirty="0"/>
              <a:t>cutoff values across categories remain </a:t>
            </a:r>
            <a:r>
              <a:rPr lang="en-US" dirty="0" smtClean="0"/>
              <a:t>constant, the contracts below the threshold(s) become “not worth trying to seek rent”.</a:t>
            </a:r>
          </a:p>
          <a:p>
            <a:pPr lvl="1"/>
            <a:r>
              <a:rPr lang="en-US" dirty="0" smtClean="0"/>
              <a:t>Shouldn’t you simply show how many of these contracts there are over time?</a:t>
            </a:r>
            <a:endParaRPr lang="en-US" dirty="0"/>
          </a:p>
          <a:p>
            <a:pPr lvl="1"/>
            <a:r>
              <a:rPr lang="en-US" dirty="0" smtClean="0"/>
              <a:t>Further, in Figure 6, you show that the number of infractions goes down with the size of the contracts. This does not seem surprising as I as an auditor would focus on bigger ones so I don’t this can explain the null effect unless you can show that they check the same portions of contracts across all types (sizes).</a:t>
            </a:r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022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Suggestions/small comments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could include exchange rate with dollars (R$1 is approx. 0.25$). It is difficult to get the feeling of how important the effects are.</a:t>
            </a:r>
          </a:p>
          <a:p>
            <a:r>
              <a:rPr lang="en-US" dirty="0" smtClean="0"/>
              <a:t>The model does not seem to bring new insights. Maybe it is not needed since the paper is anyway relatively long.</a:t>
            </a:r>
          </a:p>
          <a:p>
            <a:r>
              <a:rPr lang="en-US" dirty="0" smtClean="0"/>
              <a:t>On p. 21, “municipal </a:t>
            </a:r>
            <a:r>
              <a:rPr lang="en-US" dirty="0"/>
              <a:t>corruption effects increase at decreasing rates, with magnitudes ranging from 2 percentage points (column 6) to 1.4 percentage points (column 1</a:t>
            </a:r>
            <a:r>
              <a:rPr lang="en-US" dirty="0" smtClean="0"/>
              <a:t>)” – it is actually in column </a:t>
            </a:r>
            <a:r>
              <a:rPr lang="en-US" b="1" dirty="0" smtClean="0"/>
              <a:t>2</a:t>
            </a:r>
            <a:r>
              <a:rPr lang="en-US" dirty="0" smtClean="0"/>
              <a:t> not 1. </a:t>
            </a:r>
            <a:endParaRPr lang="en-US" dirty="0" smtClean="0"/>
          </a:p>
          <a:p>
            <a:r>
              <a:rPr lang="en-US" dirty="0" smtClean="0"/>
              <a:t>On p. 32, you refer to table 6 but you mean figure 6.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1236693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9249</TotalTime>
  <Words>763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Corporate-KU Leuven-Liggend-Achtergrond Wit</vt:lpstr>
      <vt:lpstr>Corporate-KU Leuven-Liggend-Achtergrond Wit en Watermerk</vt:lpstr>
      <vt:lpstr>Estimating the Effect of Discretion in Public Spending on Government Performance: Evidence from Brazilian Municipalities by Andre Assumpcao, Ciro Biderman, and George Avelino</vt:lpstr>
      <vt:lpstr>Summary</vt:lpstr>
      <vt:lpstr>General comments</vt:lpstr>
      <vt:lpstr>Comments I</vt:lpstr>
      <vt:lpstr>Comments II</vt:lpstr>
      <vt:lpstr>Comments III</vt:lpstr>
      <vt:lpstr>Comments IV</vt:lpstr>
      <vt:lpstr>Comments V</vt:lpstr>
      <vt:lpstr>Suggestions/small comments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Vítezslav Titl</cp:lastModifiedBy>
  <cp:revision>121</cp:revision>
  <dcterms:created xsi:type="dcterms:W3CDTF">2012-07-10T07:57:57Z</dcterms:created>
  <dcterms:modified xsi:type="dcterms:W3CDTF">2019-03-16T15:26:39Z</dcterms:modified>
</cp:coreProperties>
</file>