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3284B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EF"/>
          </a:solidFill>
        </a:fill>
      </a:tcStyle>
    </a:wholeTbl>
    <a:band2H>
      <a:tcTxStyle b="def" i="def"/>
      <a:tcStyle>
        <a:tcBdr/>
        <a:fill>
          <a:solidFill>
            <a:srgbClr val="E8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EC"/>
          </a:solidFill>
        </a:fill>
      </a:tcStyle>
    </a:wholeTbl>
    <a:band2H>
      <a:tcTxStyle b="def" i="def"/>
      <a:tcStyle>
        <a:tcBdr/>
        <a:fill>
          <a:solidFill>
            <a:srgbClr val="E9E9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0CE"/>
          </a:solidFill>
        </a:fill>
      </a:tcStyle>
    </a:wholeTbl>
    <a:band2H>
      <a:tcTxStyle b="def" i="def"/>
      <a:tcStyle>
        <a:tcBdr/>
        <a:fill>
          <a:solidFill>
            <a:srgbClr val="E8F0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3284B"/>
        </a:fontRef>
        <a:srgbClr val="1328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3284B"/>
              </a:solidFill>
              <a:prstDash val="solid"/>
              <a:round/>
            </a:ln>
          </a:top>
          <a:bottom>
            <a:ln w="254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3284B"/>
              </a:solidFill>
              <a:prstDash val="solid"/>
              <a:round/>
            </a:ln>
          </a:top>
          <a:bottom>
            <a:ln w="254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3284B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3284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3284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13284B"/>
              </a:solidFill>
              <a:prstDash val="solid"/>
              <a:round/>
            </a:ln>
          </a:left>
          <a:right>
            <a:ln w="12700" cap="flat">
              <a:solidFill>
                <a:srgbClr val="13284B"/>
              </a:solidFill>
              <a:prstDash val="solid"/>
              <a:round/>
            </a:ln>
          </a:right>
          <a:top>
            <a:ln w="12700" cap="flat">
              <a:solidFill>
                <a:srgbClr val="13284B"/>
              </a:solidFill>
              <a:prstDash val="solid"/>
              <a:round/>
            </a:ln>
          </a:top>
          <a:bottom>
            <a:ln w="127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solidFill>
                <a:srgbClr val="13284B"/>
              </a:solidFill>
              <a:prstDash val="solid"/>
              <a:round/>
            </a:ln>
          </a:insideH>
          <a:insideV>
            <a:ln w="12700" cap="flat">
              <a:solidFill>
                <a:srgbClr val="13284B"/>
              </a:solidFill>
              <a:prstDash val="solid"/>
              <a:round/>
            </a:ln>
          </a:insideV>
        </a:tcBdr>
        <a:fill>
          <a:solidFill>
            <a:srgbClr val="13284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13284B"/>
              </a:solidFill>
              <a:prstDash val="solid"/>
              <a:round/>
            </a:ln>
          </a:left>
          <a:right>
            <a:ln w="12700" cap="flat">
              <a:solidFill>
                <a:srgbClr val="13284B"/>
              </a:solidFill>
              <a:prstDash val="solid"/>
              <a:round/>
            </a:ln>
          </a:right>
          <a:top>
            <a:ln w="12700" cap="flat">
              <a:solidFill>
                <a:srgbClr val="13284B"/>
              </a:solidFill>
              <a:prstDash val="solid"/>
              <a:round/>
            </a:ln>
          </a:top>
          <a:bottom>
            <a:ln w="127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solidFill>
                <a:srgbClr val="13284B"/>
              </a:solidFill>
              <a:prstDash val="solid"/>
              <a:round/>
            </a:ln>
          </a:insideH>
          <a:insideV>
            <a:ln w="12700" cap="flat">
              <a:solidFill>
                <a:srgbClr val="13284B"/>
              </a:solidFill>
              <a:prstDash val="solid"/>
              <a:round/>
            </a:ln>
          </a:insideV>
        </a:tcBdr>
        <a:fill>
          <a:solidFill>
            <a:srgbClr val="13284B">
              <a:alpha val="20000"/>
            </a:srgbClr>
          </a:solidFill>
        </a:fill>
      </a:tcStyle>
    </a:firstCol>
    <a:lastRow>
      <a:tcTxStyle b="on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13284B"/>
              </a:solidFill>
              <a:prstDash val="solid"/>
              <a:round/>
            </a:ln>
          </a:left>
          <a:right>
            <a:ln w="12700" cap="flat">
              <a:solidFill>
                <a:srgbClr val="13284B"/>
              </a:solidFill>
              <a:prstDash val="solid"/>
              <a:round/>
            </a:ln>
          </a:right>
          <a:top>
            <a:ln w="50800" cap="flat">
              <a:solidFill>
                <a:srgbClr val="13284B"/>
              </a:solidFill>
              <a:prstDash val="solid"/>
              <a:round/>
            </a:ln>
          </a:top>
          <a:bottom>
            <a:ln w="127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solidFill>
                <a:srgbClr val="13284B"/>
              </a:solidFill>
              <a:prstDash val="solid"/>
              <a:round/>
            </a:ln>
          </a:insideH>
          <a:insideV>
            <a:ln w="12700" cap="flat">
              <a:solidFill>
                <a:srgbClr val="13284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3284B"/>
        </a:fontRef>
        <a:srgbClr val="13284B"/>
      </a:tcTxStyle>
      <a:tcStyle>
        <a:tcBdr>
          <a:left>
            <a:ln w="12700" cap="flat">
              <a:solidFill>
                <a:srgbClr val="13284B"/>
              </a:solidFill>
              <a:prstDash val="solid"/>
              <a:round/>
            </a:ln>
          </a:left>
          <a:right>
            <a:ln w="12700" cap="flat">
              <a:solidFill>
                <a:srgbClr val="13284B"/>
              </a:solidFill>
              <a:prstDash val="solid"/>
              <a:round/>
            </a:ln>
          </a:right>
          <a:top>
            <a:ln w="12700" cap="flat">
              <a:solidFill>
                <a:srgbClr val="13284B"/>
              </a:solidFill>
              <a:prstDash val="solid"/>
              <a:round/>
            </a:ln>
          </a:top>
          <a:bottom>
            <a:ln w="25400" cap="flat">
              <a:solidFill>
                <a:srgbClr val="13284B"/>
              </a:solidFill>
              <a:prstDash val="solid"/>
              <a:round/>
            </a:ln>
          </a:bottom>
          <a:insideH>
            <a:ln w="12700" cap="flat">
              <a:solidFill>
                <a:srgbClr val="13284B"/>
              </a:solidFill>
              <a:prstDash val="solid"/>
              <a:round/>
            </a:ln>
          </a:insideH>
          <a:insideV>
            <a:ln w="12700" cap="flat">
              <a:solidFill>
                <a:srgbClr val="13284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1pPr>
    <a:lvl2pPr indent="2286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2pPr>
    <a:lvl3pPr indent="4572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3pPr>
    <a:lvl4pPr indent="6858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4pPr>
    <a:lvl5pPr indent="9144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5pPr>
    <a:lvl6pPr indent="11430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6pPr>
    <a:lvl7pPr indent="13716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7pPr>
    <a:lvl8pPr indent="16002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8pPr>
    <a:lvl9pPr indent="1828800" latinLnBrk="0">
      <a:defRPr sz="1200">
        <a:solidFill>
          <a:srgbClr val="13284B"/>
        </a:solidFill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495298" y="568036"/>
            <a:ext cx="11229087" cy="273252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95300" y="3401841"/>
            <a:ext cx="11229085" cy="123943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Rectangle 8"/>
          <p:cNvSpPr/>
          <p:nvPr/>
        </p:nvSpPr>
        <p:spPr>
          <a:xfrm>
            <a:off x="-2" y="5167743"/>
            <a:ext cx="12192003" cy="169025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1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8" y="5619893"/>
            <a:ext cx="2871357" cy="78595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6"/>
          <p:cNvSpPr/>
          <p:nvPr/>
        </p:nvSpPr>
        <p:spPr>
          <a:xfrm>
            <a:off x="-3" y="5093420"/>
            <a:ext cx="12192003" cy="1246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"/>
          <p:cNvSpPr/>
          <p:nvPr/>
        </p:nvSpPr>
        <p:spPr>
          <a:xfrm>
            <a:off x="-1" y="0"/>
            <a:ext cx="12421356" cy="685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32" name="Group 9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30" name="Rectangle 10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1" name="Picture 13" descr="Picture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icture Placeholder 5"/>
          <p:cNvSpPr/>
          <p:nvPr>
            <p:ph type="pic" sz="half" idx="13"/>
          </p:nvPr>
        </p:nvSpPr>
        <p:spPr>
          <a:xfrm>
            <a:off x="0" y="0"/>
            <a:ext cx="32004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3703320" y="1714500"/>
            <a:ext cx="7985760" cy="39242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Rectangle 10"/>
          <p:cNvSpPr/>
          <p:nvPr/>
        </p:nvSpPr>
        <p:spPr>
          <a:xfrm>
            <a:off x="3200399" y="0"/>
            <a:ext cx="7802882" cy="118872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3703320" y="253701"/>
            <a:ext cx="6569213" cy="62040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54" name="Group 11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52" name="Rectangle 12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53" name="Picture 14" descr="Picture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1"/>
          <p:cNvSpPr/>
          <p:nvPr/>
        </p:nvSpPr>
        <p:spPr>
          <a:xfrm>
            <a:off x="0" y="0"/>
            <a:ext cx="8991600" cy="118872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Picture Placeholder 5"/>
          <p:cNvSpPr/>
          <p:nvPr>
            <p:ph type="pic" sz="half" idx="13"/>
          </p:nvPr>
        </p:nvSpPr>
        <p:spPr>
          <a:xfrm>
            <a:off x="8991600" y="0"/>
            <a:ext cx="32004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4" name="Body Level One…"/>
          <p:cNvSpPr txBox="1"/>
          <p:nvPr>
            <p:ph type="body" sz="half" idx="1"/>
          </p:nvPr>
        </p:nvSpPr>
        <p:spPr>
          <a:xfrm>
            <a:off x="502919" y="1714500"/>
            <a:ext cx="7985761" cy="39242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Title Text"/>
          <p:cNvSpPr txBox="1"/>
          <p:nvPr>
            <p:ph type="title"/>
          </p:nvPr>
        </p:nvSpPr>
        <p:spPr>
          <a:xfrm>
            <a:off x="502919" y="253701"/>
            <a:ext cx="7985761" cy="62040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Title Text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502919" y="2199189"/>
            <a:ext cx="5101274" cy="41558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78" name="Group 10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76" name="Rectangle 11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77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502919" y="2199189"/>
            <a:ext cx="5101274" cy="41558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1" name="Group 9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89" name="Rectangle 10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0" name="Picture 11" descr="Picture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Picture Placeholder 9"/>
          <p:cNvSpPr/>
          <p:nvPr>
            <p:ph type="pic" idx="13"/>
          </p:nvPr>
        </p:nvSpPr>
        <p:spPr>
          <a:xfrm>
            <a:off x="6107112" y="0"/>
            <a:ext cx="608488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1" name="Body Level One…"/>
          <p:cNvSpPr txBox="1"/>
          <p:nvPr>
            <p:ph type="body" sz="half" idx="1"/>
          </p:nvPr>
        </p:nvSpPr>
        <p:spPr>
          <a:xfrm>
            <a:off x="502919" y="2199189"/>
            <a:ext cx="5101274" cy="340598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8991600" y="0"/>
            <a:ext cx="3200400" cy="6858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half" idx="1"/>
          </p:nvPr>
        </p:nvSpPr>
        <p:spPr>
          <a:xfrm>
            <a:off x="502919" y="2199190"/>
            <a:ext cx="5101274" cy="339478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Picture Placeholder 5"/>
          <p:cNvSpPr/>
          <p:nvPr>
            <p:ph type="pic" sz="half" idx="13"/>
          </p:nvPr>
        </p:nvSpPr>
        <p:spPr>
          <a:xfrm>
            <a:off x="6096000" y="504078"/>
            <a:ext cx="5593080" cy="58510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icture Placeholder 5"/>
          <p:cNvSpPr/>
          <p:nvPr>
            <p:ph type="pic" idx="13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1" name="Body Level One…"/>
          <p:cNvSpPr txBox="1"/>
          <p:nvPr>
            <p:ph type="body" sz="half" idx="1"/>
          </p:nvPr>
        </p:nvSpPr>
        <p:spPr>
          <a:xfrm>
            <a:off x="502919" y="3931920"/>
            <a:ext cx="11186161" cy="1706880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4"/>
          <p:cNvSpPr/>
          <p:nvPr/>
        </p:nvSpPr>
        <p:spPr>
          <a:xfrm rot="16200000">
            <a:off x="4381500" y="-4381500"/>
            <a:ext cx="3429000" cy="12192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Picture Placeholder 5"/>
          <p:cNvSpPr/>
          <p:nvPr>
            <p:ph type="pic" idx="13"/>
          </p:nvPr>
        </p:nvSpPr>
        <p:spPr>
          <a:xfrm>
            <a:off x="502919" y="504078"/>
            <a:ext cx="11186161" cy="58510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/>
          <p:nvPr/>
        </p:nvSpPr>
        <p:spPr>
          <a:xfrm rot="16200000">
            <a:off x="3512127" y="-3512128"/>
            <a:ext cx="5167744" cy="12192001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Rectangle 9"/>
          <p:cNvSpPr/>
          <p:nvPr/>
        </p:nvSpPr>
        <p:spPr>
          <a:xfrm>
            <a:off x="-3" y="5093420"/>
            <a:ext cx="12192003" cy="1246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734" y="5619893"/>
            <a:ext cx="2872921" cy="78638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95298" y="568036"/>
            <a:ext cx="11229087" cy="273252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95300" y="3401841"/>
            <a:ext cx="11229085" cy="123943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icture Placeholder 5"/>
          <p:cNvSpPr/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1"/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979" y="2888391"/>
            <a:ext cx="3950041" cy="108121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1"/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979" y="2888391"/>
            <a:ext cx="3950041" cy="108121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4505423" y="2646946"/>
            <a:ext cx="6224309" cy="1576137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" name="Group 2"/>
          <p:cNvGrpSpPr/>
          <p:nvPr/>
        </p:nvGrpSpPr>
        <p:grpSpPr>
          <a:xfrm>
            <a:off x="2402303" y="2628900"/>
            <a:ext cx="1600201" cy="1600200"/>
            <a:chOff x="0" y="0"/>
            <a:chExt cx="1600200" cy="1600200"/>
          </a:xfrm>
        </p:grpSpPr>
        <p:sp>
          <p:nvSpPr>
            <p:cNvPr id="41" name="Rectangle 9"/>
            <p:cNvSpPr/>
            <p:nvPr/>
          </p:nvSpPr>
          <p:spPr>
            <a:xfrm>
              <a:off x="0" y="0"/>
              <a:ext cx="1600200" cy="16002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2" name="Picture 11" descr="Picture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087" y="342900"/>
              <a:ext cx="736018" cy="91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005839" y="1277894"/>
            <a:ext cx="10180321" cy="241957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005839" y="3809746"/>
            <a:ext cx="10180321" cy="141736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6" name="Group 9"/>
          <p:cNvGrpSpPr/>
          <p:nvPr/>
        </p:nvGrpSpPr>
        <p:grpSpPr>
          <a:xfrm>
            <a:off x="5501640" y="0"/>
            <a:ext cx="1188721" cy="1188720"/>
            <a:chOff x="0" y="0"/>
            <a:chExt cx="1188719" cy="1188719"/>
          </a:xfrm>
        </p:grpSpPr>
        <p:sp>
          <p:nvSpPr>
            <p:cNvPr id="54" name="Rectangle 13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5" name="Picture 14" descr="Picture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1005839" y="1277894"/>
            <a:ext cx="10180321" cy="2419577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13284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1005839" y="3809746"/>
            <a:ext cx="10180321" cy="141736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8" name="Group 9"/>
          <p:cNvGrpSpPr/>
          <p:nvPr/>
        </p:nvGrpSpPr>
        <p:grpSpPr>
          <a:xfrm>
            <a:off x="5501640" y="0"/>
            <a:ext cx="1188721" cy="1188720"/>
            <a:chOff x="0" y="0"/>
            <a:chExt cx="1188719" cy="1188719"/>
          </a:xfrm>
        </p:grpSpPr>
        <p:sp>
          <p:nvSpPr>
            <p:cNvPr id="66" name="Rectangle 13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67" name="Picture 14" descr="Picture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cture Placeholder 6"/>
          <p:cNvSpPr/>
          <p:nvPr>
            <p:ph type="pic" sz="half" idx="13"/>
          </p:nvPr>
        </p:nvSpPr>
        <p:spPr>
          <a:xfrm>
            <a:off x="7624118" y="0"/>
            <a:ext cx="456788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7" name="Rectangle 4"/>
          <p:cNvSpPr/>
          <p:nvPr/>
        </p:nvSpPr>
        <p:spPr>
          <a:xfrm>
            <a:off x="-413" y="0"/>
            <a:ext cx="7624120" cy="6858001"/>
          </a:xfrm>
          <a:prstGeom prst="rect">
            <a:avLst/>
          </a:prstGeom>
          <a:solidFill>
            <a:srgbClr val="13284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495300" y="1759602"/>
            <a:ext cx="5097780" cy="242316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95300" y="4284040"/>
            <a:ext cx="5097780" cy="123943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roup 6"/>
          <p:cNvGrpSpPr/>
          <p:nvPr/>
        </p:nvGrpSpPr>
        <p:grpSpPr>
          <a:xfrm>
            <a:off x="495300" y="0"/>
            <a:ext cx="1188720" cy="1188720"/>
            <a:chOff x="0" y="0"/>
            <a:chExt cx="1188719" cy="1188719"/>
          </a:xfrm>
        </p:grpSpPr>
        <p:sp>
          <p:nvSpPr>
            <p:cNvPr id="80" name="Rectangle 8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81" name="Picture 9" descr="Picture 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502919" y="1714574"/>
            <a:ext cx="5341828" cy="3899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1461" y="686571"/>
            <a:ext cx="441609" cy="548642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3"/>
          <p:cNvSpPr/>
          <p:nvPr/>
        </p:nvSpPr>
        <p:spPr>
          <a:xfrm>
            <a:off x="-1" y="0"/>
            <a:ext cx="11003282" cy="118872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96" name="Group 18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94" name="Rectangle 19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5" name="Picture 20" descr="Picture 2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2"/>
          <p:cNvSpPr/>
          <p:nvPr/>
        </p:nvSpPr>
        <p:spPr>
          <a:xfrm>
            <a:off x="-1" y="0"/>
            <a:ext cx="11003282" cy="87247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502919" y="1714500"/>
            <a:ext cx="11186161" cy="39242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09" name="Group 9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07" name="Rectangle 10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08" name="Picture 13" descr="Picture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9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284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" name="Group 9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118" name="Rectangle 10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9" name="Picture 13" descr="Picture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-1" y="0"/>
            <a:ext cx="11003282" cy="118872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1003280" y="0"/>
            <a:ext cx="1188721" cy="1188720"/>
            <a:chOff x="0" y="0"/>
            <a:chExt cx="1188719" cy="1188719"/>
          </a:xfrm>
        </p:grpSpPr>
        <p:sp>
          <p:nvSpPr>
            <p:cNvPr id="4" name="Rectangle 10"/>
            <p:cNvSpPr/>
            <p:nvPr/>
          </p:nvSpPr>
          <p:spPr>
            <a:xfrm>
              <a:off x="0" y="0"/>
              <a:ext cx="1188720" cy="1188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" name="Picture 11" descr="Picture 1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754" y="279240"/>
              <a:ext cx="515212" cy="640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422531" y="6086755"/>
            <a:ext cx="301855" cy="289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solidFill>
            <a:srgbClr val="FFFFFF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4572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1pPr>
      <a:lvl2pPr marL="984738" marR="0" indent="-5275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2pPr>
      <a:lvl3pPr marL="1381990" marR="0" indent="-46759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3pPr>
      <a:lvl4pPr marL="1885950" marR="0" indent="-5143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4pPr>
      <a:lvl5pPr marL="2343150" marR="0" indent="-5143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5pPr>
      <a:lvl6pPr marL="26670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6pPr>
      <a:lvl7pPr marL="31242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7pPr>
      <a:lvl8pPr marL="35814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8pPr>
      <a:lvl9pPr marL="40386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000" u="none">
          <a:solidFill>
            <a:srgbClr val="13284B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Placeholder 5" descr="Picture Placeholder 5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7801" t="0" r="2780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4" name="Title 2"/>
          <p:cNvSpPr txBox="1"/>
          <p:nvPr>
            <p:ph type="title"/>
          </p:nvPr>
        </p:nvSpPr>
        <p:spPr>
          <a:xfrm>
            <a:off x="495300" y="1759602"/>
            <a:ext cx="5097780" cy="2423161"/>
          </a:xfrm>
          <a:prstGeom prst="rect">
            <a:avLst/>
          </a:prstGeom>
        </p:spPr>
        <p:txBody>
          <a:bodyPr/>
          <a:lstStyle>
            <a:lvl1pPr defTabSz="621791">
              <a:defRPr sz="4080"/>
            </a:lvl1pPr>
          </a:lstStyle>
          <a:p>
            <a:pPr/>
            <a:r>
              <a:t>Electoral Crime under Democracy: Evidence from Brazil</a:t>
            </a:r>
          </a:p>
        </p:txBody>
      </p:sp>
      <p:sp>
        <p:nvSpPr>
          <p:cNvPr id="275" name="Text Placeholder 3"/>
          <p:cNvSpPr txBox="1"/>
          <p:nvPr>
            <p:ph type="body" sz="quarter" idx="1"/>
          </p:nvPr>
        </p:nvSpPr>
        <p:spPr>
          <a:xfrm>
            <a:off x="495300" y="4284040"/>
            <a:ext cx="5097780" cy="1239431"/>
          </a:xfrm>
          <a:prstGeom prst="rect">
            <a:avLst/>
          </a:prstGeom>
        </p:spPr>
        <p:txBody>
          <a:bodyPr/>
          <a:lstStyle/>
          <a:p>
            <a:pPr/>
            <a:r>
              <a:t>Andre Assumpcao</a:t>
            </a:r>
          </a:p>
          <a:p>
            <a:pPr/>
            <a:r>
              <a:t>GCTR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1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Descriptive Statistics</a:t>
            </a:r>
          </a:p>
        </p:txBody>
      </p:sp>
      <p:pic>
        <p:nvPicPr>
          <p:cNvPr id="353" name="sumstats.pdf" descr="sumstat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404" y="1674956"/>
            <a:ext cx="11175192" cy="3508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Instrument meets Inclusion Restriction</a:t>
            </a:r>
          </a:p>
        </p:txBody>
      </p:sp>
      <p:pic>
        <p:nvPicPr>
          <p:cNvPr id="356" name="firststage.pdf" descr="firstst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645" y="1033924"/>
            <a:ext cx="5691456" cy="3648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firststage.pdf" descr="firstst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3831" y="1897887"/>
            <a:ext cx="5882042" cy="4201459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Line"/>
          <p:cNvSpPr/>
          <p:nvPr/>
        </p:nvSpPr>
        <p:spPr>
          <a:xfrm flipV="1">
            <a:off x="6096000" y="844476"/>
            <a:ext cx="1" cy="6013123"/>
          </a:xfrm>
          <a:prstGeom prst="line">
            <a:avLst/>
          </a:prstGeom>
          <a:ln w="12700">
            <a:solidFill>
              <a:srgbClr val="28282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59" name="hausman.pdf" descr="hausma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585" y="5162207"/>
            <a:ext cx="5718305" cy="1483084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Line"/>
          <p:cNvSpPr/>
          <p:nvPr/>
        </p:nvSpPr>
        <p:spPr>
          <a:xfrm flipH="1" flipV="1">
            <a:off x="-88694" y="4849800"/>
            <a:ext cx="6182263" cy="1"/>
          </a:xfrm>
          <a:prstGeom prst="line">
            <a:avLst/>
          </a:prstGeom>
          <a:ln w="12700">
            <a:solidFill>
              <a:srgbClr val="282828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Convictions affect Electoral Performance</a:t>
            </a:r>
          </a:p>
        </p:txBody>
      </p:sp>
      <p:pic>
        <p:nvPicPr>
          <p:cNvPr id="363" name="secondstageoutcome1.pdf" descr="secondstageoutcome1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9696"/>
          <a:stretch>
            <a:fillRect/>
          </a:stretch>
        </p:blipFill>
        <p:spPr>
          <a:xfrm>
            <a:off x="203596" y="1673834"/>
            <a:ext cx="11784717" cy="3860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Convictions affect Electoral Performance</a:t>
            </a:r>
          </a:p>
        </p:txBody>
      </p:sp>
      <p:pic>
        <p:nvPicPr>
          <p:cNvPr id="366" name="secondstageoutcome2.pdf" descr="secondstageoutcome2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30000"/>
          <a:stretch>
            <a:fillRect/>
          </a:stretch>
        </p:blipFill>
        <p:spPr>
          <a:xfrm>
            <a:off x="33060" y="1723056"/>
            <a:ext cx="12049680" cy="3713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Convictions affect Electoral Performance</a:t>
            </a:r>
          </a:p>
        </p:txBody>
      </p:sp>
      <p:pic>
        <p:nvPicPr>
          <p:cNvPr id="369" name="secondstageoutcome3.pdf" descr="secondstageoutcome3.pdf"/>
          <p:cNvPicPr>
            <a:picLocks noChangeAspect="1"/>
          </p:cNvPicPr>
          <p:nvPr/>
        </p:nvPicPr>
        <p:blipFill>
          <a:blip r:embed="rId2">
            <a:extLst/>
          </a:blip>
          <a:srcRect l="0" t="1386" r="0" b="31722"/>
          <a:stretch>
            <a:fillRect/>
          </a:stretch>
        </p:blipFill>
        <p:spPr>
          <a:xfrm>
            <a:off x="183078" y="1757183"/>
            <a:ext cx="11558923" cy="4587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/>
          <p:nvPr>
            <p:ph type="title"/>
          </p:nvPr>
        </p:nvSpPr>
        <p:spPr>
          <a:xfrm>
            <a:off x="1005839" y="1653537"/>
            <a:ext cx="10180322" cy="35509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anchor="ctr"/>
          <a:lstStyle/>
          <a:p>
            <a:pPr algn="l" defTabSz="621791">
              <a:lnSpc>
                <a:spcPct val="150000"/>
              </a:lnSpc>
              <a:defRPr sz="4080"/>
            </a:pPr>
            <a:r>
              <a:t>Convictions reduce:</a:t>
            </a:r>
          </a:p>
          <a:p>
            <a:pPr marL="649063" indent="-545431" algn="l" defTabSz="621791">
              <a:lnSpc>
                <a:spcPct val="150000"/>
              </a:lnSpc>
              <a:buSzPct val="100000"/>
              <a:defRPr sz="4080"/>
            </a:pPr>
            <a:r>
              <a:t>the probability of election by 23.1 p.p.</a:t>
            </a:r>
          </a:p>
          <a:p>
            <a:pPr marL="649063" indent="-545431" algn="l" defTabSz="621791">
              <a:lnSpc>
                <a:spcPct val="150000"/>
              </a:lnSpc>
              <a:buSzPct val="100000"/>
              <a:defRPr sz="4080"/>
            </a:pPr>
            <a:r>
              <a:t>vote share by 13.1 p.p.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 defTabSz="832104">
              <a:defRPr sz="3822"/>
            </a:lvl1pPr>
          </a:lstStyle>
          <a:p>
            <a:pPr/>
            <a:r>
              <a:t>Is there enough unobservable heterogeneity driving IV results?</a:t>
            </a:r>
          </a:p>
        </p:txBody>
      </p:sp>
      <p:pic>
        <p:nvPicPr>
          <p:cNvPr id="374" name="coefstabilityIV.pdf" descr="coefstabilityI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48" y="1443490"/>
            <a:ext cx="10379110" cy="521917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No!"/>
          <p:cNvSpPr txBox="1"/>
          <p:nvPr/>
        </p:nvSpPr>
        <p:spPr>
          <a:xfrm>
            <a:off x="8177703" y="52577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4" grpId="2"/>
      <p:bldP build="whole" bldLvl="1" animBg="1" rev="0" advAuto="0" spid="37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 defTabSz="832104">
              <a:defRPr sz="3822"/>
            </a:lvl1pPr>
          </a:lstStyle>
          <a:p>
            <a:pPr/>
            <a:r>
              <a:t>Is there excessive correlation between instruments and covariates?</a:t>
            </a:r>
          </a:p>
        </p:txBody>
      </p:sp>
      <p:pic>
        <p:nvPicPr>
          <p:cNvPr id="378" name="instrumentcorrelation.pdf" descr="instrumentcorrel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186" y="1198165"/>
            <a:ext cx="11111628" cy="5555815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No!"/>
          <p:cNvSpPr txBox="1"/>
          <p:nvPr/>
        </p:nvSpPr>
        <p:spPr>
          <a:xfrm>
            <a:off x="7212503" y="48767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2"/>
      <p:bldP build="whole" bldLvl="1" animBg="1" rev="0" advAuto="0" spid="37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 defTabSz="832104">
              <a:defRPr sz="3822"/>
            </a:lvl1pPr>
          </a:lstStyle>
          <a:p>
            <a:pPr/>
            <a:r>
              <a:t>Do judges change their sentencing behavior during judicial review?</a:t>
            </a:r>
          </a:p>
        </p:txBody>
      </p:sp>
      <p:pic>
        <p:nvPicPr>
          <p:cNvPr id="382" name="heterogeneoussentencing.pdf" descr="heterogeneoussentencing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897"/>
          <a:stretch>
            <a:fillRect/>
          </a:stretch>
        </p:blipFill>
        <p:spPr>
          <a:xfrm>
            <a:off x="1491853" y="1319712"/>
            <a:ext cx="9208282" cy="5569746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No!"/>
          <p:cNvSpPr txBox="1"/>
          <p:nvPr/>
        </p:nvSpPr>
        <p:spPr>
          <a:xfrm>
            <a:off x="7999903" y="50037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1"/>
      <p:bldP build="whole" bldLvl="1" animBg="1" rev="0" advAuto="0" spid="38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 defTabSz="850391">
              <a:defRPr sz="3813"/>
            </a:lvl1pPr>
          </a:lstStyle>
          <a:p>
            <a:pPr/>
            <a:r>
              <a:t>Do voters disengage from the electoral process?</a:t>
            </a:r>
          </a:p>
        </p:txBody>
      </p:sp>
      <p:pic>
        <p:nvPicPr>
          <p:cNvPr id="386" name="voterbehavior.pdf" descr="voterbehavior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8861"/>
          <a:stretch>
            <a:fillRect/>
          </a:stretch>
        </p:blipFill>
        <p:spPr>
          <a:xfrm>
            <a:off x="1612106" y="1311735"/>
            <a:ext cx="8967781" cy="5524818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No!"/>
          <p:cNvSpPr txBox="1"/>
          <p:nvPr/>
        </p:nvSpPr>
        <p:spPr>
          <a:xfrm>
            <a:off x="2742103" y="48767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1"/>
      <p:bldP build="whole" bldLvl="1" animBg="1" rev="0" advAuto="0" spid="38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Motivation</a:t>
            </a:r>
          </a:p>
        </p:txBody>
      </p:sp>
      <p:pic>
        <p:nvPicPr>
          <p:cNvPr id="278" name="Screen Shot 2019-01-20 at 10.09.00 AM.png" descr="Screen Shot 2019-01-20 at 10.09.00 AM.png"/>
          <p:cNvPicPr>
            <a:picLocks noChangeAspect="1"/>
          </p:cNvPicPr>
          <p:nvPr/>
        </p:nvPicPr>
        <p:blipFill>
          <a:blip r:embed="rId2">
            <a:extLst/>
          </a:blip>
          <a:srcRect l="0" t="13126" r="0" b="0"/>
          <a:stretch>
            <a:fillRect/>
          </a:stretch>
        </p:blipFill>
        <p:spPr>
          <a:xfrm>
            <a:off x="188515" y="1320041"/>
            <a:ext cx="7194167" cy="2944141"/>
          </a:xfrm>
          <a:prstGeom prst="rect">
            <a:avLst/>
          </a:prstGeom>
          <a:ln w="12700">
            <a:solidFill>
              <a:srgbClr val="182849"/>
            </a:solidFill>
            <a:miter lim="400000"/>
          </a:ln>
        </p:spPr>
      </p:pic>
      <p:pic>
        <p:nvPicPr>
          <p:cNvPr id="279" name="Screen Shot 2019-01-20 at 10.14.53 AM.png" descr="Screen Shot 2019-01-20 at 10.14.5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315" y="4716347"/>
            <a:ext cx="7194167" cy="1869800"/>
          </a:xfrm>
          <a:prstGeom prst="rect">
            <a:avLst/>
          </a:prstGeom>
          <a:ln w="12700">
            <a:solidFill>
              <a:srgbClr val="182849"/>
            </a:solidFill>
            <a:miter lim="400000"/>
          </a:ln>
        </p:spPr>
      </p:pic>
      <p:pic>
        <p:nvPicPr>
          <p:cNvPr id="280" name="Screen Shot 2019-06-25 at 5.50.49 PM.png" descr="Screen Shot 2019-06-25 at 5.50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3976" y="2195562"/>
            <a:ext cx="5229997" cy="3635276"/>
          </a:xfrm>
          <a:prstGeom prst="rect">
            <a:avLst/>
          </a:prstGeom>
          <a:ln w="12700">
            <a:solidFill>
              <a:srgbClr val="182849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Do candidates quit campaigning? </a:t>
            </a:r>
          </a:p>
        </p:txBody>
      </p:sp>
      <p:pic>
        <p:nvPicPr>
          <p:cNvPr id="390" name="candidatebehavior.pdf" descr="candidatebehavior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628" y="1345959"/>
            <a:ext cx="7359168" cy="5223853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No!"/>
          <p:cNvSpPr txBox="1"/>
          <p:nvPr/>
        </p:nvSpPr>
        <p:spPr>
          <a:xfrm>
            <a:off x="9066703" y="23113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1" grpId="1"/>
      <p:bldP build="whole" bldLvl="1" animBg="1" rev="0" advAuto="0" spid="39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1"/>
          <p:cNvSpPr txBox="1"/>
          <p:nvPr>
            <p:ph type="title"/>
          </p:nvPr>
        </p:nvSpPr>
        <p:spPr>
          <a:xfrm>
            <a:off x="1005839" y="1653537"/>
            <a:ext cx="10180322" cy="35509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anchor="ctr"/>
          <a:lstStyle>
            <a:lvl1pPr algn="l">
              <a:defRPr sz="5400"/>
            </a:lvl1pPr>
          </a:lstStyle>
          <a:p>
            <a:pPr/>
            <a:r>
              <a:t>The mechanism behind the conviction effect is in fact the punishment for electoral crime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2"/>
          <p:cNvSpPr txBox="1"/>
          <p:nvPr>
            <p:ph type="title"/>
          </p:nvPr>
        </p:nvSpPr>
        <p:spPr>
          <a:xfrm>
            <a:off x="490219" y="0"/>
            <a:ext cx="9969986" cy="1188720"/>
          </a:xfrm>
          <a:prstGeom prst="rect">
            <a:avLst/>
          </a:prstGeom>
        </p:spPr>
        <p:txBody>
          <a:bodyPr/>
          <a:lstStyle>
            <a:lvl1pPr defTabSz="850391">
              <a:defRPr sz="3813"/>
            </a:lvl1pPr>
          </a:lstStyle>
          <a:p>
            <a:pPr/>
            <a:r>
              <a:t>But do voters punish differently, as a function of the crime committed?</a:t>
            </a:r>
          </a:p>
        </p:txBody>
      </p:sp>
      <p:pic>
        <p:nvPicPr>
          <p:cNvPr id="396" name="hte.pdf" descr="ht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050"/>
          <a:stretch>
            <a:fillRect/>
          </a:stretch>
        </p:blipFill>
        <p:spPr>
          <a:xfrm>
            <a:off x="1227260" y="1488042"/>
            <a:ext cx="8495707" cy="527719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No!"/>
          <p:cNvSpPr txBox="1"/>
          <p:nvPr/>
        </p:nvSpPr>
        <p:spPr>
          <a:xfrm>
            <a:off x="8292003" y="497839"/>
            <a:ext cx="99279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b="1" sz="4200">
                <a:solidFill>
                  <a:srgbClr val="1828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2"/>
      <p:bldP build="whole" bldLvl="1" animBg="1" rev="0" advAuto="0" spid="39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1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Conclusion</a:t>
            </a:r>
          </a:p>
        </p:txBody>
      </p:sp>
      <p:sp>
        <p:nvSpPr>
          <p:cNvPr id="400" name="Content Placeholder 2"/>
          <p:cNvSpPr txBox="1"/>
          <p:nvPr>
            <p:ph type="body" sz="half" idx="1"/>
          </p:nvPr>
        </p:nvSpPr>
        <p:spPr>
          <a:xfrm>
            <a:off x="502918" y="1639645"/>
            <a:ext cx="5101275" cy="471543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Voters punish candidates for electoral crimes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Punishment is lower than in more severe, and clearer, cases</a:t>
            </a:r>
          </a:p>
          <a:p>
            <a:pPr>
              <a:lnSpc>
                <a:spcPct val="81000"/>
              </a:lnSpc>
            </a:pPr>
          </a:p>
          <a:p>
            <a:pPr>
              <a:lnSpc>
                <a:spcPct val="81000"/>
              </a:lnSpc>
            </a:pPr>
            <a:r>
              <a:t>But punishment doesn’t fit the crime</a:t>
            </a:r>
          </a:p>
        </p:txBody>
      </p:sp>
      <p:sp>
        <p:nvSpPr>
          <p:cNvPr id="401" name="Title 1"/>
          <p:cNvSpPr txBox="1"/>
          <p:nvPr/>
        </p:nvSpPr>
        <p:spPr>
          <a:xfrm>
            <a:off x="6433820" y="568179"/>
            <a:ext cx="5101736" cy="620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777240">
              <a:lnSpc>
                <a:spcPct val="90000"/>
              </a:lnSpc>
              <a:defRPr b="1" sz="3570">
                <a:solidFill>
                  <a:srgbClr val="182749"/>
                </a:solidFill>
                <a:latin typeface="Franklin Gothic Medium"/>
                <a:ea typeface="Franklin Gothic Medium"/>
                <a:cs typeface="Franklin Gothic Medium"/>
                <a:sym typeface="Franklin Gothic Medium"/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402" name="Content Placeholder 2"/>
          <p:cNvSpPr txBox="1"/>
          <p:nvPr/>
        </p:nvSpPr>
        <p:spPr>
          <a:xfrm>
            <a:off x="6433818" y="1574387"/>
            <a:ext cx="5101275" cy="4715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57200" indent="-457200">
              <a:lnSpc>
                <a:spcPct val="81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3000">
                <a:solidFill>
                  <a:srgbClr val="182749"/>
                </a:solidFill>
              </a:defRPr>
            </a:pPr>
            <a:r>
              <a:t>Electoral Courts decisions serve as an additional signal of candidate quality</a:t>
            </a:r>
          </a:p>
          <a:p>
            <a:pPr>
              <a:lnSpc>
                <a:spcPct val="81000"/>
              </a:lnSpc>
              <a:spcBef>
                <a:spcPts val="1000"/>
              </a:spcBef>
              <a:defRPr sz="3000">
                <a:solidFill>
                  <a:srgbClr val="182749"/>
                </a:solidFill>
              </a:defRPr>
            </a:pPr>
          </a:p>
          <a:p>
            <a:pPr marL="457200" indent="-457200">
              <a:lnSpc>
                <a:spcPct val="81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3000">
                <a:solidFill>
                  <a:srgbClr val="182749"/>
                </a:solidFill>
              </a:defRPr>
            </a:pPr>
            <a:r>
              <a:t>Brazil, Mexico, India, South Africa would want to strengthen their electoral authorities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Motivation</a:t>
            </a:r>
          </a:p>
        </p:txBody>
      </p:sp>
      <p:sp>
        <p:nvSpPr>
          <p:cNvPr id="283" name="Content Placeholder 1"/>
          <p:cNvSpPr txBox="1"/>
          <p:nvPr>
            <p:ph type="body" idx="1"/>
          </p:nvPr>
        </p:nvSpPr>
        <p:spPr>
          <a:xfrm>
            <a:off x="502920" y="1739900"/>
            <a:ext cx="11186160" cy="4693657"/>
          </a:xfrm>
          <a:prstGeom prst="rect">
            <a:avLst/>
          </a:prstGeom>
        </p:spPr>
        <p:txBody>
          <a:bodyPr/>
          <a:lstStyle/>
          <a:p>
            <a:pPr marL="0" indent="0" defTabSz="786384">
              <a:spcBef>
                <a:spcPts val="800"/>
              </a:spcBef>
              <a:buClrTx/>
              <a:buSzTx/>
              <a:buFontTx/>
              <a:buNone/>
              <a:defRPr sz="2580"/>
            </a:pPr>
            <a:r>
              <a:t>Electoral crime is a popular research topic in the electoral authoritarianism literature (Schedler, 2015);</a:t>
            </a:r>
          </a:p>
          <a:p>
            <a:pPr marL="0" indent="0" defTabSz="786384">
              <a:spcBef>
                <a:spcPts val="800"/>
              </a:spcBef>
              <a:buClrTx/>
              <a:buSzTx/>
              <a:buFontTx/>
              <a:buNone/>
              <a:defRPr sz="2580"/>
            </a:pPr>
          </a:p>
          <a:p>
            <a:pPr marL="0" indent="0" defTabSz="786384">
              <a:spcBef>
                <a:spcPts val="800"/>
              </a:spcBef>
              <a:buClrTx/>
              <a:buSzTx/>
              <a:buFontTx/>
              <a:buNone/>
              <a:defRPr sz="2494"/>
            </a:pPr>
            <a:r>
              <a:t>We know a lot about severe violations, such as vote buying, fraud, censorship, intimidation (Mares and Young, 2016);</a:t>
            </a:r>
          </a:p>
          <a:p>
            <a:pPr marL="0" indent="0" defTabSz="786384">
              <a:spcBef>
                <a:spcPts val="800"/>
              </a:spcBef>
              <a:buClrTx/>
              <a:buSzTx/>
              <a:buFontTx/>
              <a:buNone/>
              <a:defRPr sz="2494"/>
            </a:pPr>
          </a:p>
          <a:p>
            <a:pPr marL="0" indent="0" defTabSz="786384">
              <a:spcBef>
                <a:spcPts val="800"/>
              </a:spcBef>
              <a:buClrTx/>
              <a:buSzTx/>
              <a:buFontTx/>
              <a:buNone/>
              <a:defRPr b="1" sz="2494"/>
            </a:pPr>
            <a:r>
              <a:t>Missing: </a:t>
            </a:r>
          </a:p>
          <a:p>
            <a:pPr lvl="1" marL="0" indent="196596" defTabSz="786384">
              <a:spcBef>
                <a:spcPts val="800"/>
              </a:spcBef>
              <a:buClrTx/>
              <a:buSzTx/>
              <a:buFontTx/>
              <a:buNone/>
              <a:defRPr sz="2494"/>
            </a:pPr>
            <a:r>
              <a:t>Electoral crimes in large, high-quality democracies;</a:t>
            </a:r>
          </a:p>
          <a:p>
            <a:pPr lvl="1" marL="0" indent="196596" defTabSz="786384">
              <a:spcBef>
                <a:spcPts val="800"/>
              </a:spcBef>
              <a:buClrTx/>
              <a:buSzTx/>
              <a:buFontTx/>
              <a:buNone/>
              <a:defRPr sz="2494"/>
            </a:pPr>
            <a:r>
              <a:t>Effects of more obscure crimes (documentation, bookkeeping, illegal campaigning).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xfrm>
            <a:off x="1005839" y="2431916"/>
            <a:ext cx="10180322" cy="2419577"/>
          </a:xfrm>
          <a:prstGeom prst="rect">
            <a:avLst/>
          </a:prstGeom>
        </p:spPr>
        <p:txBody>
          <a:bodyPr/>
          <a:lstStyle>
            <a:lvl1pPr defTabSz="822959">
              <a:defRPr sz="5400"/>
            </a:lvl1pPr>
          </a:lstStyle>
          <a:p>
            <a:pPr/>
            <a:r>
              <a:t>Do voters punish candidates convicted for electoral crimes?</a:t>
            </a:r>
          </a:p>
        </p:txBody>
      </p:sp>
      <p:sp>
        <p:nvSpPr>
          <p:cNvPr id="286" name="Text Placeholder 2"/>
          <p:cNvSpPr txBox="1"/>
          <p:nvPr>
            <p:ph type="body" sz="quarter" idx="1"/>
          </p:nvPr>
        </p:nvSpPr>
        <p:spPr>
          <a:xfrm>
            <a:off x="1005839" y="1340924"/>
            <a:ext cx="10180322" cy="938788"/>
          </a:xfrm>
          <a:prstGeom prst="rect">
            <a:avLst/>
          </a:prstGeom>
        </p:spPr>
        <p:txBody>
          <a:bodyPr anchor="ctr"/>
          <a:lstStyle/>
          <a:p>
            <a:pPr/>
            <a:r>
              <a:t>Research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Placeholder 5" descr="Picture Placeholder 5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444" t="0" r="3444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3593398" y="1714500"/>
            <a:ext cx="8472797" cy="481482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800"/>
            </a:pPr>
            <a:r>
              <a:t>Brazil has a system of dedicated electoral courts:</a:t>
            </a:r>
          </a:p>
          <a:p>
            <a:pPr marL="0" indent="0">
              <a:buClrTx/>
              <a:buSzTx/>
              <a:buFontTx/>
              <a:buNone/>
              <a:defRPr sz="2800"/>
            </a:pPr>
          </a:p>
          <a:p>
            <a:pPr marL="0" indent="0">
              <a:buClrTx/>
              <a:buSzTx/>
              <a:buFontTx/>
              <a:buNone/>
              <a:defRPr sz="2800"/>
            </a:pPr>
          </a:p>
          <a:p>
            <a:pPr marL="0" indent="0">
              <a:buClrTx/>
              <a:buSzTx/>
              <a:buFontTx/>
              <a:buNone/>
              <a:defRPr sz="2800"/>
            </a:pPr>
          </a:p>
          <a:p>
            <a:pPr marL="0" indent="0">
              <a:buClrTx/>
              <a:buSzTx/>
              <a:buFontTx/>
              <a:buNone/>
              <a:defRPr sz="2800"/>
            </a:pPr>
            <a:r>
              <a:t>4 primary responsibilities:</a:t>
            </a:r>
          </a:p>
          <a:p>
            <a:pPr lvl="1" marL="909052" indent="-401052">
              <a:buClrTx/>
              <a:buFontTx/>
              <a:buAutoNum type="arabicPeriod" startAt="1"/>
              <a:defRPr sz="2800"/>
            </a:pPr>
            <a:r>
              <a:t>Electoral rule-making</a:t>
            </a:r>
          </a:p>
          <a:p>
            <a:pPr lvl="1" marL="909052" indent="-401052">
              <a:buClrTx/>
              <a:buFontTx/>
              <a:buAutoNum type="arabicPeriod" startAt="1"/>
              <a:defRPr sz="2800"/>
            </a:pPr>
            <a:r>
              <a:t>Judicial consultation</a:t>
            </a:r>
          </a:p>
          <a:p>
            <a:pPr lvl="1" marL="909052" indent="-401052">
              <a:buClrTx/>
              <a:buFontTx/>
              <a:buAutoNum type="arabicPeriod" startAt="1"/>
              <a:defRPr sz="2800"/>
            </a:pPr>
            <a:r>
              <a:t>Administration of electoral process</a:t>
            </a:r>
          </a:p>
          <a:p>
            <a:pPr lvl="1" marL="909052" indent="-401052">
              <a:buClrTx/>
              <a:buFontTx/>
              <a:buAutoNum type="arabicPeriod" startAt="1"/>
              <a:defRPr sz="2800"/>
            </a:pPr>
            <a:r>
              <a:t>Conflict resolution</a:t>
            </a:r>
          </a:p>
        </p:txBody>
      </p:sp>
      <p:sp>
        <p:nvSpPr>
          <p:cNvPr id="290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Institutional Background</a:t>
            </a:r>
          </a:p>
        </p:txBody>
      </p:sp>
      <p:sp>
        <p:nvSpPr>
          <p:cNvPr id="291" name="TSE (federal)"/>
          <p:cNvSpPr/>
          <p:nvPr/>
        </p:nvSpPr>
        <p:spPr>
          <a:xfrm>
            <a:off x="5634802" y="2592652"/>
            <a:ext cx="1176021" cy="832073"/>
          </a:xfrm>
          <a:prstGeom prst="roundRect">
            <a:avLst>
              <a:gd name="adj" fmla="val 1343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TSE (federal)</a:t>
            </a:r>
          </a:p>
        </p:txBody>
      </p:sp>
      <p:sp>
        <p:nvSpPr>
          <p:cNvPr id="292" name="TREs (state)"/>
          <p:cNvSpPr/>
          <p:nvPr/>
        </p:nvSpPr>
        <p:spPr>
          <a:xfrm>
            <a:off x="8424536" y="2592652"/>
            <a:ext cx="1176021" cy="832073"/>
          </a:xfrm>
          <a:prstGeom prst="roundRect">
            <a:avLst>
              <a:gd name="adj" fmla="val 1343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TREs (state)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Placeholder 5" descr="Picture Placeholder 5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444" t="0" r="3444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5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Institutional Background</a:t>
            </a:r>
          </a:p>
        </p:txBody>
      </p:sp>
      <p:sp>
        <p:nvSpPr>
          <p:cNvPr id="296" name="trial sentence"/>
          <p:cNvSpPr txBox="1"/>
          <p:nvPr/>
        </p:nvSpPr>
        <p:spPr>
          <a:xfrm>
            <a:off x="9181603" y="1769134"/>
            <a:ext cx="2408429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/>
            </a:lvl1pPr>
          </a:lstStyle>
          <a:p>
            <a:pPr>
              <a:defRPr b="0"/>
            </a:pPr>
            <a:r>
              <a:rPr b="1"/>
              <a:t>trial sentence</a:t>
            </a:r>
          </a:p>
        </p:txBody>
      </p:sp>
      <p:sp>
        <p:nvSpPr>
          <p:cNvPr id="297" name="appeals sentence"/>
          <p:cNvSpPr txBox="1"/>
          <p:nvPr/>
        </p:nvSpPr>
        <p:spPr>
          <a:xfrm>
            <a:off x="9162229" y="4175199"/>
            <a:ext cx="2828265" cy="902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/>
            </a:lvl1pPr>
          </a:lstStyle>
          <a:p>
            <a:pPr>
              <a:defRPr b="0"/>
            </a:pPr>
            <a:r>
              <a:rPr b="1"/>
              <a:t>appeals sentence</a:t>
            </a:r>
          </a:p>
        </p:txBody>
      </p:sp>
      <p:sp>
        <p:nvSpPr>
          <p:cNvPr id="298" name="appeals"/>
          <p:cNvSpPr txBox="1"/>
          <p:nvPr/>
        </p:nvSpPr>
        <p:spPr>
          <a:xfrm>
            <a:off x="9175785" y="3172537"/>
            <a:ext cx="1433730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/>
            </a:lvl1pPr>
          </a:lstStyle>
          <a:p>
            <a:pPr>
              <a:defRPr b="0"/>
            </a:pPr>
            <a:r>
              <a:rPr b="1"/>
              <a:t>appeals</a:t>
            </a:r>
          </a:p>
        </p:txBody>
      </p:sp>
      <p:sp>
        <p:nvSpPr>
          <p:cNvPr id="299" name="All candidates need judicial authorization to run for elected office"/>
          <p:cNvSpPr txBox="1"/>
          <p:nvPr/>
        </p:nvSpPr>
        <p:spPr>
          <a:xfrm>
            <a:off x="3701395" y="1372989"/>
            <a:ext cx="3946137" cy="1305216"/>
          </a:xfrm>
          <a:prstGeom prst="rect">
            <a:avLst/>
          </a:prstGeom>
          <a:ln w="12700">
            <a:solidFill>
              <a:srgbClr val="18284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All candidates need judicial authorization to run for elected office</a:t>
            </a:r>
          </a:p>
        </p:txBody>
      </p:sp>
      <p:sp>
        <p:nvSpPr>
          <p:cNvPr id="300" name="Authorizations can be challenged in court"/>
          <p:cNvSpPr txBox="1"/>
          <p:nvPr/>
        </p:nvSpPr>
        <p:spPr>
          <a:xfrm>
            <a:off x="3701395" y="2965646"/>
            <a:ext cx="3946137" cy="915600"/>
          </a:xfrm>
          <a:prstGeom prst="rect">
            <a:avLst/>
          </a:prstGeom>
          <a:ln w="12700">
            <a:solidFill>
              <a:srgbClr val="18284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Authorizations can be challenged in court</a:t>
            </a:r>
          </a:p>
        </p:txBody>
      </p:sp>
      <p:sp>
        <p:nvSpPr>
          <p:cNvPr id="301" name="Electoral Courts issues final ruling"/>
          <p:cNvSpPr txBox="1"/>
          <p:nvPr/>
        </p:nvSpPr>
        <p:spPr>
          <a:xfrm>
            <a:off x="3703525" y="4168688"/>
            <a:ext cx="3946137" cy="915600"/>
          </a:xfrm>
          <a:prstGeom prst="rect">
            <a:avLst/>
          </a:prstGeom>
          <a:ln w="12700">
            <a:solidFill>
              <a:srgbClr val="18284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Electoral Courts issues final ruling</a:t>
            </a:r>
          </a:p>
        </p:txBody>
      </p:sp>
      <p:sp>
        <p:nvSpPr>
          <p:cNvPr id="302" name="election day"/>
          <p:cNvSpPr txBox="1"/>
          <p:nvPr/>
        </p:nvSpPr>
        <p:spPr>
          <a:xfrm>
            <a:off x="9212941" y="5973989"/>
            <a:ext cx="2158087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/>
            </a:lvl1pPr>
          </a:lstStyle>
          <a:p>
            <a:pPr>
              <a:defRPr b="0"/>
            </a:pPr>
            <a:r>
              <a:rPr b="1"/>
              <a:t>election day</a:t>
            </a:r>
          </a:p>
        </p:txBody>
      </p:sp>
      <p:sp>
        <p:nvSpPr>
          <p:cNvPr id="303" name="Line"/>
          <p:cNvSpPr/>
          <p:nvPr/>
        </p:nvSpPr>
        <p:spPr>
          <a:xfrm>
            <a:off x="7659362" y="2025596"/>
            <a:ext cx="1188721" cy="1"/>
          </a:xfrm>
          <a:prstGeom prst="line">
            <a:avLst/>
          </a:prstGeom>
          <a:ln w="38100">
            <a:solidFill>
              <a:srgbClr val="18284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>
            <a:off x="7659362" y="3429000"/>
            <a:ext cx="1188721" cy="0"/>
          </a:xfrm>
          <a:prstGeom prst="line">
            <a:avLst/>
          </a:prstGeom>
          <a:ln w="38100">
            <a:solidFill>
              <a:srgbClr val="18284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7659362" y="4626487"/>
            <a:ext cx="1188721" cy="1"/>
          </a:xfrm>
          <a:prstGeom prst="line">
            <a:avLst/>
          </a:prstGeom>
          <a:ln w="38100">
            <a:solidFill>
              <a:srgbClr val="18284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7646662" y="6230451"/>
            <a:ext cx="1188721" cy="1"/>
          </a:xfrm>
          <a:prstGeom prst="line">
            <a:avLst/>
          </a:prstGeom>
          <a:ln w="38100">
            <a:solidFill>
              <a:srgbClr val="18284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EV deadline"/>
          <p:cNvSpPr txBox="1"/>
          <p:nvPr/>
        </p:nvSpPr>
        <p:spPr>
          <a:xfrm>
            <a:off x="9173578" y="5269419"/>
            <a:ext cx="2098702" cy="5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/>
            </a:lvl1pPr>
          </a:lstStyle>
          <a:p>
            <a:pPr>
              <a:defRPr b="0"/>
            </a:pPr>
            <a:r>
              <a:rPr b="1"/>
              <a:t>EV deadline</a:t>
            </a:r>
          </a:p>
        </p:txBody>
      </p:sp>
      <p:sp>
        <p:nvSpPr>
          <p:cNvPr id="308" name="Line"/>
          <p:cNvSpPr/>
          <p:nvPr/>
        </p:nvSpPr>
        <p:spPr>
          <a:xfrm>
            <a:off x="7645400" y="5525882"/>
            <a:ext cx="1188720" cy="1"/>
          </a:xfrm>
          <a:prstGeom prst="line">
            <a:avLst/>
          </a:prstGeom>
          <a:ln w="38100">
            <a:solidFill>
              <a:srgbClr val="18284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Content Placeholder 2"/>
          <p:cNvSpPr txBox="1"/>
          <p:nvPr/>
        </p:nvSpPr>
        <p:spPr>
          <a:xfrm>
            <a:off x="3704175" y="5273195"/>
            <a:ext cx="3946137" cy="505375"/>
          </a:xfrm>
          <a:prstGeom prst="rect">
            <a:avLst/>
          </a:prstGeom>
          <a:ln w="12700">
            <a:solidFill>
              <a:srgbClr val="18284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86384">
              <a:lnSpc>
                <a:spcPct val="90000"/>
              </a:lnSpc>
              <a:spcBef>
                <a:spcPts val="800"/>
              </a:spcBef>
              <a:defRPr sz="2408"/>
            </a:lvl1pPr>
          </a:lstStyle>
          <a:p>
            <a:pPr/>
            <a:r>
              <a:t>Info loaded on EV machines</a:t>
            </a:r>
          </a:p>
        </p:txBody>
      </p:sp>
      <p:sp>
        <p:nvSpPr>
          <p:cNvPr id="310" name="Election takes place"/>
          <p:cNvSpPr txBox="1"/>
          <p:nvPr/>
        </p:nvSpPr>
        <p:spPr>
          <a:xfrm>
            <a:off x="3701395" y="5967460"/>
            <a:ext cx="3946137" cy="525984"/>
          </a:xfrm>
          <a:prstGeom prst="rect">
            <a:avLst/>
          </a:prstGeom>
          <a:ln w="12700">
            <a:solidFill>
              <a:srgbClr val="18284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Election takes place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Identification Strategy (IV)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1960745" y="1311285"/>
            <a:ext cx="7663336" cy="4873392"/>
            <a:chOff x="0" y="0"/>
            <a:chExt cx="7663334" cy="4873390"/>
          </a:xfrm>
        </p:grpSpPr>
        <p:sp>
          <p:nvSpPr>
            <p:cNvPr id="313" name="Group"/>
            <p:cNvSpPr/>
            <p:nvPr/>
          </p:nvSpPr>
          <p:spPr>
            <a:xfrm flipV="1">
              <a:off x="6997278" y="1694000"/>
              <a:ext cx="1" cy="214425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cap="all" spc="384" sz="2400">
                  <a:solidFill>
                    <a:srgbClr val="55D7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314" name="Election…"/>
            <p:cNvSpPr txBox="1"/>
            <p:nvPr/>
          </p:nvSpPr>
          <p:spPr>
            <a:xfrm>
              <a:off x="6332855" y="0"/>
              <a:ext cx="1330480" cy="1648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Election</a:t>
              </a:r>
            </a:p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Day</a:t>
              </a:r>
            </a:p>
          </p:txBody>
        </p:sp>
        <p:sp>
          <p:nvSpPr>
            <p:cNvPr id="315" name="Oct 2"/>
            <p:cNvSpPr txBox="1"/>
            <p:nvPr/>
          </p:nvSpPr>
          <p:spPr>
            <a:xfrm>
              <a:off x="6561220" y="3975660"/>
              <a:ext cx="873749" cy="897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Oct 2</a:t>
              </a:r>
            </a:p>
          </p:txBody>
        </p:sp>
        <p:sp>
          <p:nvSpPr>
            <p:cNvPr id="316" name="Line"/>
            <p:cNvSpPr/>
            <p:nvPr/>
          </p:nvSpPr>
          <p:spPr>
            <a:xfrm flipV="1">
              <a:off x="3880030" y="1786299"/>
              <a:ext cx="1" cy="205195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cap="all" spc="384" sz="2400">
                  <a:solidFill>
                    <a:srgbClr val="55D7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V="1">
              <a:off x="944050" y="1702438"/>
              <a:ext cx="1" cy="213581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cap="all" spc="384" sz="2400">
                  <a:solidFill>
                    <a:srgbClr val="55D7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318" name="EV…"/>
            <p:cNvSpPr txBox="1"/>
            <p:nvPr/>
          </p:nvSpPr>
          <p:spPr>
            <a:xfrm>
              <a:off x="3208865" y="0"/>
              <a:ext cx="1342331" cy="1648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EV</a:t>
              </a:r>
            </a:p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deadline</a:t>
              </a:r>
            </a:p>
          </p:txBody>
        </p:sp>
        <p:sp>
          <p:nvSpPr>
            <p:cNvPr id="319" name="Registration…"/>
            <p:cNvSpPr txBox="1"/>
            <p:nvPr/>
          </p:nvSpPr>
          <p:spPr>
            <a:xfrm>
              <a:off x="0" y="0"/>
              <a:ext cx="1888103" cy="16488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Registration</a:t>
              </a:r>
            </a:p>
            <a:p>
              <a: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pPr>
              <a:r>
                <a:t>deadline</a:t>
              </a:r>
            </a:p>
          </p:txBody>
        </p:sp>
        <p:sp>
          <p:nvSpPr>
            <p:cNvPr id="320" name="Sep 12"/>
            <p:cNvSpPr txBox="1"/>
            <p:nvPr/>
          </p:nvSpPr>
          <p:spPr>
            <a:xfrm>
              <a:off x="3347870" y="3975660"/>
              <a:ext cx="1064321" cy="897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Sep 12</a:t>
              </a:r>
            </a:p>
          </p:txBody>
        </p:sp>
        <p:sp>
          <p:nvSpPr>
            <p:cNvPr id="321" name="Aug 15"/>
            <p:cNvSpPr txBox="1"/>
            <p:nvPr/>
          </p:nvSpPr>
          <p:spPr>
            <a:xfrm>
              <a:off x="391232" y="3975660"/>
              <a:ext cx="1105638" cy="897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1000"/>
                </a:spcBef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Aug 15</a:t>
              </a:r>
            </a:p>
          </p:txBody>
        </p:sp>
      </p:grpSp>
      <p:sp>
        <p:nvSpPr>
          <p:cNvPr id="323" name="TSE issues trial decisions"/>
          <p:cNvSpPr txBox="1"/>
          <p:nvPr/>
        </p:nvSpPr>
        <p:spPr>
          <a:xfrm>
            <a:off x="3183540" y="3598954"/>
            <a:ext cx="2228730" cy="85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2500">
                <a:solidFill>
                  <a:srgbClr val="FFFFFF"/>
                </a:solidFill>
              </a:defRPr>
            </a:pPr>
            <a:r>
              <a:t>TSE issues </a:t>
            </a:r>
            <a:r>
              <a:rPr b="1">
                <a:solidFill>
                  <a:srgbClr val="FF9300"/>
                </a:solidFill>
              </a:rPr>
              <a:t>trial</a:t>
            </a:r>
            <a:r>
              <a:t> decisions</a:t>
            </a:r>
          </a:p>
        </p:txBody>
      </p:sp>
      <p:sp>
        <p:nvSpPr>
          <p:cNvPr id="324" name="Candidates whose appeals rulings are pending can be voted for on Election Day"/>
          <p:cNvSpPr txBox="1"/>
          <p:nvPr/>
        </p:nvSpPr>
        <p:spPr>
          <a:xfrm>
            <a:off x="5875161" y="3028089"/>
            <a:ext cx="3045142" cy="199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Candidates whose appeals rulings are pending can be voted for on Election Day</a:t>
            </a:r>
          </a:p>
        </p:txBody>
      </p:sp>
      <p:sp>
        <p:nvSpPr>
          <p:cNvPr id="325" name="Candidates register with TSE"/>
          <p:cNvSpPr txBox="1"/>
          <p:nvPr/>
        </p:nvSpPr>
        <p:spPr>
          <a:xfrm>
            <a:off x="1131885" y="3409089"/>
            <a:ext cx="1732614" cy="1235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Candidates register with TSE</a:t>
            </a:r>
          </a:p>
        </p:txBody>
      </p:sp>
      <p:sp>
        <p:nvSpPr>
          <p:cNvPr id="326" name="Appeals decisions cannot after votes"/>
          <p:cNvSpPr/>
          <p:nvPr/>
        </p:nvSpPr>
        <p:spPr>
          <a:xfrm>
            <a:off x="9246947" y="3027933"/>
            <a:ext cx="2352054" cy="1998023"/>
          </a:xfrm>
          <a:prstGeom prst="ellipse">
            <a:avLst/>
          </a:prstGeom>
          <a:ln w="12700">
            <a:solidFill>
              <a:srgbClr val="FFFFFF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200">
                <a:solidFill>
                  <a:srgbClr val="FFFFFF"/>
                </a:solidFill>
              </a:defRPr>
            </a:pPr>
            <a:r>
              <a:rPr b="1">
                <a:solidFill>
                  <a:srgbClr val="FF9300"/>
                </a:solidFill>
              </a:rPr>
              <a:t>Appeals</a:t>
            </a:r>
            <a:r>
              <a:t> decisions cannot after votes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3"/>
      <p:bldP build="whole" bldLvl="1" animBg="1" rev="0" advAuto="0" spid="323" grpId="1"/>
      <p:bldP build="whole" bldLvl="1" animBg="1" rev="0" advAuto="0" spid="3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2"/>
          <p:cNvSpPr txBox="1"/>
          <p:nvPr>
            <p:ph type="title"/>
          </p:nvPr>
        </p:nvSpPr>
        <p:spPr>
          <a:xfrm>
            <a:off x="502919" y="253701"/>
            <a:ext cx="9769614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Identification Strategy</a:t>
            </a:r>
          </a:p>
        </p:txBody>
      </p:sp>
      <p:sp>
        <p:nvSpPr>
          <p:cNvPr id="329" name="candidacy"/>
          <p:cNvSpPr txBox="1"/>
          <p:nvPr/>
        </p:nvSpPr>
        <p:spPr>
          <a:xfrm>
            <a:off x="653412" y="3659101"/>
            <a:ext cx="1861313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candidacy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2573421" y="2696690"/>
            <a:ext cx="1270001" cy="127000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Line"/>
          <p:cNvSpPr/>
          <p:nvPr/>
        </p:nvSpPr>
        <p:spPr>
          <a:xfrm>
            <a:off x="2591330" y="3962212"/>
            <a:ext cx="1207638" cy="1024847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authorized"/>
          <p:cNvSpPr txBox="1"/>
          <p:nvPr/>
        </p:nvSpPr>
        <p:spPr>
          <a:xfrm>
            <a:off x="3976950" y="2387800"/>
            <a:ext cx="1895984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authorized</a:t>
            </a:r>
          </a:p>
        </p:txBody>
      </p:sp>
      <p:sp>
        <p:nvSpPr>
          <p:cNvPr id="333" name="dismissed"/>
          <p:cNvSpPr txBox="1"/>
          <p:nvPr/>
        </p:nvSpPr>
        <p:spPr>
          <a:xfrm>
            <a:off x="4011811" y="4590434"/>
            <a:ext cx="1826261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dismissed</a:t>
            </a:r>
          </a:p>
        </p:txBody>
      </p:sp>
      <p:sp>
        <p:nvSpPr>
          <p:cNvPr id="334" name="trial"/>
          <p:cNvSpPr txBox="1"/>
          <p:nvPr/>
        </p:nvSpPr>
        <p:spPr>
          <a:xfrm>
            <a:off x="4562547" y="1336251"/>
            <a:ext cx="724790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trial</a:t>
            </a:r>
          </a:p>
        </p:txBody>
      </p:sp>
      <p:sp>
        <p:nvSpPr>
          <p:cNvPr id="335" name="Line"/>
          <p:cNvSpPr/>
          <p:nvPr/>
        </p:nvSpPr>
        <p:spPr>
          <a:xfrm>
            <a:off x="3908359" y="2060442"/>
            <a:ext cx="2033166" cy="1"/>
          </a:xfrm>
          <a:prstGeom prst="line">
            <a:avLst/>
          </a:prstGeom>
          <a:ln w="127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Line"/>
          <p:cNvSpPr/>
          <p:nvPr/>
        </p:nvSpPr>
        <p:spPr>
          <a:xfrm>
            <a:off x="6014406" y="2679608"/>
            <a:ext cx="1640093" cy="236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>
            <a:off x="6032315" y="2675130"/>
            <a:ext cx="1611972" cy="70330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>
            <a:off x="6050943" y="4872900"/>
            <a:ext cx="1640093" cy="237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 flipV="1">
            <a:off x="6068852" y="4292807"/>
            <a:ext cx="1610252" cy="575617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appeals"/>
          <p:cNvSpPr txBox="1"/>
          <p:nvPr/>
        </p:nvSpPr>
        <p:spPr>
          <a:xfrm>
            <a:off x="7927971" y="1376680"/>
            <a:ext cx="1444880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appeals</a:t>
            </a:r>
          </a:p>
        </p:txBody>
      </p:sp>
      <p:sp>
        <p:nvSpPr>
          <p:cNvPr id="341" name="Line"/>
          <p:cNvSpPr/>
          <p:nvPr/>
        </p:nvSpPr>
        <p:spPr>
          <a:xfrm>
            <a:off x="7633827" y="2088988"/>
            <a:ext cx="2033167" cy="1"/>
          </a:xfrm>
          <a:prstGeom prst="line">
            <a:avLst/>
          </a:prstGeom>
          <a:ln w="127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affirmed"/>
          <p:cNvSpPr txBox="1"/>
          <p:nvPr/>
        </p:nvSpPr>
        <p:spPr>
          <a:xfrm>
            <a:off x="7864534" y="2375917"/>
            <a:ext cx="1494410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affirmed</a:t>
            </a:r>
          </a:p>
        </p:txBody>
      </p:sp>
      <p:sp>
        <p:nvSpPr>
          <p:cNvPr id="343" name="reversed"/>
          <p:cNvSpPr txBox="1"/>
          <p:nvPr/>
        </p:nvSpPr>
        <p:spPr>
          <a:xfrm>
            <a:off x="7864534" y="3018562"/>
            <a:ext cx="1571753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reversed</a:t>
            </a:r>
          </a:p>
        </p:txBody>
      </p:sp>
      <p:sp>
        <p:nvSpPr>
          <p:cNvPr id="344" name="affirmed"/>
          <p:cNvSpPr txBox="1"/>
          <p:nvPr/>
        </p:nvSpPr>
        <p:spPr>
          <a:xfrm>
            <a:off x="7825862" y="3976142"/>
            <a:ext cx="1494410" cy="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affirmed</a:t>
            </a:r>
          </a:p>
        </p:txBody>
      </p:sp>
      <p:sp>
        <p:nvSpPr>
          <p:cNvPr id="345" name="reversed"/>
          <p:cNvSpPr txBox="1"/>
          <p:nvPr/>
        </p:nvSpPr>
        <p:spPr>
          <a:xfrm>
            <a:off x="7825862" y="4618787"/>
            <a:ext cx="1571753" cy="53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reversed</a:t>
            </a:r>
          </a:p>
        </p:txBody>
      </p:sp>
      <p:sp>
        <p:nvSpPr>
          <p:cNvPr id="346" name="Line"/>
          <p:cNvSpPr/>
          <p:nvPr/>
        </p:nvSpPr>
        <p:spPr>
          <a:xfrm flipV="1">
            <a:off x="6834438" y="1248592"/>
            <a:ext cx="1" cy="4583596"/>
          </a:xfrm>
          <a:prstGeom prst="line">
            <a:avLst/>
          </a:prstGeom>
          <a:ln w="12700">
            <a:solidFill>
              <a:schemeClr val="accent1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5"/>
      <p:bldP build="whole" bldLvl="1" animBg="1" rev="0" advAuto="0" spid="333" grpId="2"/>
      <p:bldP build="whole" bldLvl="1" animBg="1" rev="0" advAuto="0" spid="346" grpId="3"/>
      <p:bldP build="whole" bldLvl="1" animBg="1" rev="0" advAuto="0" spid="336" grpId="4"/>
      <p:bldP build="whole" bldLvl="1" animBg="1" rev="0" advAuto="0" spid="339" grpId="9"/>
      <p:bldP build="whole" bldLvl="1" animBg="1" rev="0" advAuto="0" spid="345" grpId="10"/>
      <p:bldP build="whole" bldLvl="1" animBg="1" rev="0" advAuto="0" spid="343" grpId="7"/>
      <p:bldP build="whole" bldLvl="1" animBg="1" rev="0" advAuto="0" spid="338" grpId="11"/>
      <p:bldP build="whole" bldLvl="1" animBg="1" rev="0" advAuto="0" spid="332" grpId="1"/>
      <p:bldP build="whole" bldLvl="1" animBg="1" rev="0" advAuto="0" spid="337" grpId="6"/>
      <p:bldP build="whole" bldLvl="1" animBg="1" rev="0" advAuto="0" spid="344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xfrm>
            <a:off x="502919" y="633437"/>
            <a:ext cx="5101737" cy="620405"/>
          </a:xfrm>
          <a:prstGeom prst="rect">
            <a:avLst/>
          </a:prstGeom>
        </p:spPr>
        <p:txBody>
          <a:bodyPr/>
          <a:lstStyle>
            <a:lvl1pPr defTabSz="777240">
              <a:defRPr sz="3570"/>
            </a:lvl1pPr>
          </a:lstStyle>
          <a:p>
            <a:pPr/>
            <a:r>
              <a:t>Data</a:t>
            </a:r>
          </a:p>
        </p:txBody>
      </p:sp>
      <p:pic>
        <p:nvPicPr>
          <p:cNvPr id="349" name="Picture Placeholder 5" descr="Picture Placeholder 5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0424" t="0" r="20424" b="0"/>
          <a:stretch>
            <a:fillRect/>
          </a:stretch>
        </p:blipFill>
        <p:spPr>
          <a:xfrm>
            <a:off x="6107111" y="0"/>
            <a:ext cx="6084889" cy="6858000"/>
          </a:xfrm>
          <a:prstGeom prst="rect">
            <a:avLst/>
          </a:prstGeom>
        </p:spPr>
      </p:pic>
      <p:sp>
        <p:nvSpPr>
          <p:cNvPr id="350" name="Content Placeholder 3"/>
          <p:cNvSpPr txBox="1"/>
          <p:nvPr>
            <p:ph type="body" sz="half" idx="1"/>
          </p:nvPr>
        </p:nvSpPr>
        <p:spPr>
          <a:xfrm>
            <a:off x="503382" y="1512526"/>
            <a:ext cx="5100811" cy="5021706"/>
          </a:xfrm>
          <a:prstGeom prst="rect">
            <a:avLst/>
          </a:prstGeom>
        </p:spPr>
        <p:txBody>
          <a:bodyPr/>
          <a:lstStyle/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Candidate-level from TSE containing: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Age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Gender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Education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Marital status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Political experience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Party affiliation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Campaign expenditures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Trial and appeals rulings</a:t>
            </a:r>
          </a:p>
          <a:p>
            <a:pPr lvl="1" marL="905255" indent="-452627" defTabSz="905255">
              <a:lnSpc>
                <a:spcPct val="81000"/>
              </a:lnSpc>
              <a:spcBef>
                <a:spcPts val="900"/>
              </a:spcBef>
              <a:defRPr sz="2673"/>
            </a:pPr>
            <a:r>
              <a:t>Electoral outcomes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13284B"/>
      </a:dk1>
      <a:lt1>
        <a:srgbClr val="FFFFFF"/>
      </a:lt1>
      <a:dk2>
        <a:srgbClr val="A7A7A7"/>
      </a:dk2>
      <a:lt2>
        <a:srgbClr val="535353"/>
      </a:lt2>
      <a:accent1>
        <a:srgbClr val="4B9CD3"/>
      </a:accent1>
      <a:accent2>
        <a:srgbClr val="13294B"/>
      </a:accent2>
      <a:accent3>
        <a:srgbClr val="5958CA"/>
      </a:accent3>
      <a:accent4>
        <a:srgbClr val="E52820"/>
      </a:accent4>
      <a:accent5>
        <a:srgbClr val="FFD200"/>
      </a:accent5>
      <a:accent6>
        <a:srgbClr val="46A549"/>
      </a:accent6>
      <a:hlink>
        <a:srgbClr val="0000FF"/>
      </a:hlink>
      <a:folHlink>
        <a:srgbClr val="FF00FF"/>
      </a:folHlink>
    </a:clrScheme>
    <a:fontScheme name="Custom Design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3284B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3284B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13284B"/>
      </a:dk1>
      <a:lt1>
        <a:srgbClr val="4B4438"/>
      </a:lt1>
      <a:dk2>
        <a:srgbClr val="A7A7A7"/>
      </a:dk2>
      <a:lt2>
        <a:srgbClr val="535353"/>
      </a:lt2>
      <a:accent1>
        <a:srgbClr val="4B9CD3"/>
      </a:accent1>
      <a:accent2>
        <a:srgbClr val="13294B"/>
      </a:accent2>
      <a:accent3>
        <a:srgbClr val="5958CA"/>
      </a:accent3>
      <a:accent4>
        <a:srgbClr val="E52820"/>
      </a:accent4>
      <a:accent5>
        <a:srgbClr val="FFD200"/>
      </a:accent5>
      <a:accent6>
        <a:srgbClr val="46A549"/>
      </a:accent6>
      <a:hlink>
        <a:srgbClr val="0000FF"/>
      </a:hlink>
      <a:folHlink>
        <a:srgbClr val="FF00FF"/>
      </a:folHlink>
    </a:clrScheme>
    <a:fontScheme name="Custom Design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3284B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3284B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