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914400" y="2130427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609601" y="1435103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08744" y="6404295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Freeform: Shape 26"/>
          <p:cNvSpPr/>
          <p:nvPr/>
        </p:nvSpPr>
        <p:spPr>
          <a:xfrm>
            <a:off x="5656780" y="851520"/>
            <a:ext cx="4638605" cy="5154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64" y="13095"/>
                </a:moveTo>
                <a:cubicBezTo>
                  <a:pt x="1264" y="13095"/>
                  <a:pt x="1264" y="13095"/>
                  <a:pt x="3126" y="13095"/>
                </a:cubicBezTo>
                <a:cubicBezTo>
                  <a:pt x="3243" y="13095"/>
                  <a:pt x="3355" y="13172"/>
                  <a:pt x="3412" y="13298"/>
                </a:cubicBezTo>
                <a:cubicBezTo>
                  <a:pt x="3412" y="13298"/>
                  <a:pt x="3412" y="13298"/>
                  <a:pt x="4345" y="15232"/>
                </a:cubicBezTo>
                <a:cubicBezTo>
                  <a:pt x="4405" y="15353"/>
                  <a:pt x="4405" y="15507"/>
                  <a:pt x="4345" y="15628"/>
                </a:cubicBezTo>
                <a:cubicBezTo>
                  <a:pt x="4345" y="15628"/>
                  <a:pt x="4345" y="15628"/>
                  <a:pt x="3412" y="17563"/>
                </a:cubicBezTo>
                <a:cubicBezTo>
                  <a:pt x="3355" y="17688"/>
                  <a:pt x="3243" y="17765"/>
                  <a:pt x="3126" y="17765"/>
                </a:cubicBezTo>
                <a:cubicBezTo>
                  <a:pt x="3126" y="17765"/>
                  <a:pt x="3126" y="17765"/>
                  <a:pt x="1264" y="17765"/>
                </a:cubicBezTo>
                <a:cubicBezTo>
                  <a:pt x="1143" y="17765"/>
                  <a:pt x="1035" y="17688"/>
                  <a:pt x="974" y="17563"/>
                </a:cubicBezTo>
                <a:cubicBezTo>
                  <a:pt x="974" y="17563"/>
                  <a:pt x="974" y="17563"/>
                  <a:pt x="45" y="15628"/>
                </a:cubicBezTo>
                <a:cubicBezTo>
                  <a:pt x="-15" y="15507"/>
                  <a:pt x="-15" y="15353"/>
                  <a:pt x="45" y="15232"/>
                </a:cubicBezTo>
                <a:cubicBezTo>
                  <a:pt x="45" y="15232"/>
                  <a:pt x="45" y="15232"/>
                  <a:pt x="974" y="13298"/>
                </a:cubicBezTo>
                <a:cubicBezTo>
                  <a:pt x="1035" y="13172"/>
                  <a:pt x="1143" y="13095"/>
                  <a:pt x="1264" y="13095"/>
                </a:cubicBezTo>
                <a:close/>
                <a:moveTo>
                  <a:pt x="8664" y="2389"/>
                </a:moveTo>
                <a:cubicBezTo>
                  <a:pt x="8664" y="2389"/>
                  <a:pt x="8664" y="2389"/>
                  <a:pt x="9622" y="2389"/>
                </a:cubicBezTo>
                <a:lnTo>
                  <a:pt x="9733" y="2389"/>
                </a:lnTo>
                <a:lnTo>
                  <a:pt x="9840" y="2610"/>
                </a:lnTo>
                <a:cubicBezTo>
                  <a:pt x="9988" y="2917"/>
                  <a:pt x="10161" y="3275"/>
                  <a:pt x="10362" y="3692"/>
                </a:cubicBezTo>
                <a:cubicBezTo>
                  <a:pt x="10454" y="3877"/>
                  <a:pt x="10454" y="4113"/>
                  <a:pt x="10362" y="4298"/>
                </a:cubicBezTo>
                <a:cubicBezTo>
                  <a:pt x="10362" y="4298"/>
                  <a:pt x="10362" y="4298"/>
                  <a:pt x="8933" y="7261"/>
                </a:cubicBezTo>
                <a:cubicBezTo>
                  <a:pt x="8847" y="7453"/>
                  <a:pt x="8674" y="7571"/>
                  <a:pt x="8496" y="7571"/>
                </a:cubicBezTo>
                <a:cubicBezTo>
                  <a:pt x="8496" y="7571"/>
                  <a:pt x="8496" y="7571"/>
                  <a:pt x="5644" y="7571"/>
                </a:cubicBezTo>
                <a:cubicBezTo>
                  <a:pt x="5598" y="7571"/>
                  <a:pt x="5553" y="7564"/>
                  <a:pt x="5510" y="7550"/>
                </a:cubicBezTo>
                <a:lnTo>
                  <a:pt x="5417" y="7503"/>
                </a:lnTo>
                <a:lnTo>
                  <a:pt x="5474" y="7386"/>
                </a:lnTo>
                <a:cubicBezTo>
                  <a:pt x="5984" y="6323"/>
                  <a:pt x="6637" y="4963"/>
                  <a:pt x="7473" y="3222"/>
                </a:cubicBezTo>
                <a:cubicBezTo>
                  <a:pt x="7721" y="2706"/>
                  <a:pt x="8168" y="2389"/>
                  <a:pt x="8664" y="2389"/>
                </a:cubicBezTo>
                <a:close/>
                <a:moveTo>
                  <a:pt x="5475" y="0"/>
                </a:moveTo>
                <a:cubicBezTo>
                  <a:pt x="5475" y="0"/>
                  <a:pt x="5475" y="0"/>
                  <a:pt x="8692" y="0"/>
                </a:cubicBezTo>
                <a:cubicBezTo>
                  <a:pt x="8893" y="0"/>
                  <a:pt x="9088" y="133"/>
                  <a:pt x="9185" y="350"/>
                </a:cubicBezTo>
                <a:cubicBezTo>
                  <a:pt x="9185" y="350"/>
                  <a:pt x="9185" y="350"/>
                  <a:pt x="10050" y="2143"/>
                </a:cubicBezTo>
                <a:lnTo>
                  <a:pt x="10147" y="2345"/>
                </a:lnTo>
                <a:lnTo>
                  <a:pt x="9707" y="2345"/>
                </a:lnTo>
                <a:lnTo>
                  <a:pt x="9550" y="2018"/>
                </a:lnTo>
                <a:cubicBezTo>
                  <a:pt x="8947" y="768"/>
                  <a:pt x="8947" y="768"/>
                  <a:pt x="8947" y="768"/>
                </a:cubicBezTo>
                <a:cubicBezTo>
                  <a:pt x="8860" y="576"/>
                  <a:pt x="8688" y="458"/>
                  <a:pt x="8509" y="458"/>
                </a:cubicBezTo>
                <a:cubicBezTo>
                  <a:pt x="5658" y="458"/>
                  <a:pt x="5658" y="458"/>
                  <a:pt x="5658" y="458"/>
                </a:cubicBezTo>
                <a:cubicBezTo>
                  <a:pt x="5473" y="458"/>
                  <a:pt x="5306" y="576"/>
                  <a:pt x="5214" y="768"/>
                </a:cubicBezTo>
                <a:cubicBezTo>
                  <a:pt x="3791" y="3731"/>
                  <a:pt x="3791" y="3731"/>
                  <a:pt x="3791" y="3731"/>
                </a:cubicBezTo>
                <a:cubicBezTo>
                  <a:pt x="3699" y="3916"/>
                  <a:pt x="3699" y="4152"/>
                  <a:pt x="3791" y="4337"/>
                </a:cubicBezTo>
                <a:cubicBezTo>
                  <a:pt x="5214" y="7300"/>
                  <a:pt x="5214" y="7300"/>
                  <a:pt x="5214" y="7300"/>
                </a:cubicBezTo>
                <a:cubicBezTo>
                  <a:pt x="5260" y="7396"/>
                  <a:pt x="5325" y="7474"/>
                  <a:pt x="5401" y="7527"/>
                </a:cubicBezTo>
                <a:lnTo>
                  <a:pt x="5423" y="7538"/>
                </a:lnTo>
                <a:lnTo>
                  <a:pt x="5307" y="7780"/>
                </a:lnTo>
                <a:lnTo>
                  <a:pt x="5220" y="7960"/>
                </a:lnTo>
                <a:lnTo>
                  <a:pt x="5310" y="8005"/>
                </a:lnTo>
                <a:cubicBezTo>
                  <a:pt x="5358" y="8021"/>
                  <a:pt x="5409" y="8029"/>
                  <a:pt x="5461" y="8029"/>
                </a:cubicBezTo>
                <a:cubicBezTo>
                  <a:pt x="8678" y="8029"/>
                  <a:pt x="8678" y="8029"/>
                  <a:pt x="8678" y="8029"/>
                </a:cubicBezTo>
                <a:cubicBezTo>
                  <a:pt x="8880" y="8029"/>
                  <a:pt x="9074" y="7896"/>
                  <a:pt x="9172" y="7679"/>
                </a:cubicBezTo>
                <a:cubicBezTo>
                  <a:pt x="10783" y="4337"/>
                  <a:pt x="10783" y="4337"/>
                  <a:pt x="10783" y="4337"/>
                </a:cubicBezTo>
                <a:cubicBezTo>
                  <a:pt x="10888" y="4128"/>
                  <a:pt x="10888" y="3862"/>
                  <a:pt x="10783" y="3653"/>
                </a:cubicBezTo>
                <a:cubicBezTo>
                  <a:pt x="10582" y="3235"/>
                  <a:pt x="10406" y="2870"/>
                  <a:pt x="10251" y="2550"/>
                </a:cubicBezTo>
                <a:lnTo>
                  <a:pt x="10173" y="2389"/>
                </a:lnTo>
                <a:lnTo>
                  <a:pt x="10534" y="2389"/>
                </a:lnTo>
                <a:cubicBezTo>
                  <a:pt x="11656" y="2389"/>
                  <a:pt x="13452" y="2389"/>
                  <a:pt x="16324" y="2389"/>
                </a:cubicBezTo>
                <a:cubicBezTo>
                  <a:pt x="16804" y="2389"/>
                  <a:pt x="17267" y="2706"/>
                  <a:pt x="17499" y="3222"/>
                </a:cubicBezTo>
                <a:cubicBezTo>
                  <a:pt x="17499" y="3222"/>
                  <a:pt x="17499" y="3222"/>
                  <a:pt x="21337" y="11181"/>
                </a:cubicBezTo>
                <a:cubicBezTo>
                  <a:pt x="21585" y="11677"/>
                  <a:pt x="21585" y="12312"/>
                  <a:pt x="21337" y="12808"/>
                </a:cubicBezTo>
                <a:cubicBezTo>
                  <a:pt x="21337" y="12808"/>
                  <a:pt x="21337" y="12808"/>
                  <a:pt x="17499" y="20766"/>
                </a:cubicBezTo>
                <a:cubicBezTo>
                  <a:pt x="17267" y="21282"/>
                  <a:pt x="16804" y="21600"/>
                  <a:pt x="16324" y="21600"/>
                </a:cubicBezTo>
                <a:cubicBezTo>
                  <a:pt x="16324" y="21600"/>
                  <a:pt x="16324" y="21600"/>
                  <a:pt x="8664" y="21600"/>
                </a:cubicBezTo>
                <a:cubicBezTo>
                  <a:pt x="8168" y="21600"/>
                  <a:pt x="7721" y="21282"/>
                  <a:pt x="7473" y="20766"/>
                </a:cubicBezTo>
                <a:cubicBezTo>
                  <a:pt x="7473" y="20766"/>
                  <a:pt x="7473" y="20766"/>
                  <a:pt x="3651" y="12808"/>
                </a:cubicBezTo>
                <a:cubicBezTo>
                  <a:pt x="3403" y="12312"/>
                  <a:pt x="3403" y="11677"/>
                  <a:pt x="3651" y="11181"/>
                </a:cubicBezTo>
                <a:cubicBezTo>
                  <a:pt x="3651" y="11181"/>
                  <a:pt x="3651" y="11181"/>
                  <a:pt x="5070" y="8226"/>
                </a:cubicBezTo>
                <a:lnTo>
                  <a:pt x="5190" y="7976"/>
                </a:lnTo>
                <a:lnTo>
                  <a:pt x="5186" y="7974"/>
                </a:lnTo>
                <a:cubicBezTo>
                  <a:pt x="5100" y="7914"/>
                  <a:pt x="5027" y="7826"/>
                  <a:pt x="4975" y="7718"/>
                </a:cubicBezTo>
                <a:cubicBezTo>
                  <a:pt x="4975" y="7718"/>
                  <a:pt x="4975" y="7718"/>
                  <a:pt x="3370" y="4376"/>
                </a:cubicBezTo>
                <a:cubicBezTo>
                  <a:pt x="3266" y="4167"/>
                  <a:pt x="3266" y="3901"/>
                  <a:pt x="3370" y="3692"/>
                </a:cubicBezTo>
                <a:cubicBezTo>
                  <a:pt x="3370" y="3692"/>
                  <a:pt x="3370" y="3692"/>
                  <a:pt x="4975" y="350"/>
                </a:cubicBezTo>
                <a:cubicBezTo>
                  <a:pt x="5079" y="133"/>
                  <a:pt x="5267" y="0"/>
                  <a:pt x="5475" y="0"/>
                </a:cubicBezTo>
                <a:close/>
              </a:path>
            </a:pathLst>
          </a:custGeom>
          <a:solidFill>
            <a:srgbClr val="808080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6" name="Picture 4" descr="Picture 4"/>
          <p:cNvPicPr>
            <a:picLocks noChangeAspect="1"/>
          </p:cNvPicPr>
          <p:nvPr/>
        </p:nvPicPr>
        <p:blipFill>
          <a:blip r:embed="rId2"/>
          <a:srcRect r="59916"/>
          <a:stretch>
            <a:fillRect/>
          </a:stretch>
        </p:blipFill>
        <p:spPr>
          <a:xfrm>
            <a:off x="6854890" y="1715880"/>
            <a:ext cx="3203510" cy="342623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ubtitle 3"/>
          <p:cNvSpPr txBox="1">
            <a:spLocks noGrp="1"/>
          </p:cNvSpPr>
          <p:nvPr>
            <p:ph type="subTitle" sz="quarter" idx="1"/>
          </p:nvPr>
        </p:nvSpPr>
        <p:spPr>
          <a:xfrm rot="10800000">
            <a:off x="-990600" y="2485419"/>
            <a:ext cx="425450" cy="45720"/>
          </a:xfrm>
          <a:prstGeom prst="rect">
            <a:avLst/>
          </a:prstGeom>
        </p:spPr>
        <p:txBody>
          <a:bodyPr/>
          <a:lstStyle/>
          <a:p>
            <a:pPr defTabSz="182880">
              <a:spcBef>
                <a:spcPts val="300"/>
              </a:spcBef>
              <a:defRPr sz="128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98" name="Title 7"/>
          <p:cNvSpPr txBox="1">
            <a:spLocks noGrp="1"/>
          </p:cNvSpPr>
          <p:nvPr>
            <p:ph type="ctrTitle"/>
          </p:nvPr>
        </p:nvSpPr>
        <p:spPr>
          <a:xfrm>
            <a:off x="717550" y="-6350"/>
            <a:ext cx="10363200" cy="2076450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1F497D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SMART INDIA HACKATHON 2024</a:t>
            </a:r>
          </a:p>
        </p:txBody>
      </p:sp>
      <p:sp>
        <p:nvSpPr>
          <p:cNvPr id="99" name="TextBox 9"/>
          <p:cNvSpPr txBox="1"/>
          <p:nvPr/>
        </p:nvSpPr>
        <p:spPr>
          <a:xfrm>
            <a:off x="45718" y="1331843"/>
            <a:ext cx="6408752" cy="4732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endParaRPr dirty="0"/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Problem Statement ID - </a:t>
            </a:r>
            <a:r>
              <a:rPr b="0" dirty="0"/>
              <a:t>1618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Problem Statement Title - </a:t>
            </a:r>
            <a:r>
              <a:rPr b="0" dirty="0"/>
              <a:t>Online</a:t>
            </a:r>
          </a:p>
          <a:p>
            <a:pPr marL="285750" indent="-285750">
              <a:lnSpc>
                <a:spcPct val="15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Monitoring of Unauthorized Construction   across the city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Theme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b="0" dirty="0"/>
              <a:t>Student Innovation</a:t>
            </a:r>
            <a:endParaRPr b="0" dirty="0"/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PS Category - </a:t>
            </a:r>
            <a:r>
              <a:rPr b="0" dirty="0"/>
              <a:t>Software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Team ID -  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Team Name - </a:t>
            </a:r>
            <a:r>
              <a:rPr b="0" dirty="0"/>
              <a:t>Bug brigade</a:t>
            </a:r>
          </a:p>
        </p:txBody>
      </p:sp>
      <p:pic>
        <p:nvPicPr>
          <p:cNvPr id="100" name="Google Shape;93;p2" descr="Google Shape;93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910" y="81375"/>
            <a:ext cx="2246576" cy="1149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ooter Placeholder 6"/>
          <p:cNvSpPr txBox="1"/>
          <p:nvPr/>
        </p:nvSpPr>
        <p:spPr>
          <a:xfrm>
            <a:off x="4693920" y="6404295"/>
            <a:ext cx="31125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03" name="Rectangle 8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  <a:endParaRPr/>
          </a:p>
        </p:txBody>
      </p:sp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xfrm>
            <a:off x="182997" y="0"/>
            <a:ext cx="10972801" cy="1065774"/>
          </a:xfrm>
          <a:prstGeom prst="rect">
            <a:avLst/>
          </a:prstGeom>
        </p:spPr>
        <p:txBody>
          <a:bodyPr/>
          <a:lstStyle/>
          <a:p>
            <a:pPr defTabSz="310895">
              <a:defRPr sz="244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br/>
            <a:r>
              <a:rPr sz="2176"/>
              <a:t>ONLINE MONITORING OF </a:t>
            </a:r>
            <a:br>
              <a:rPr sz="2176"/>
            </a:br>
            <a:r>
              <a:rPr sz="2176"/>
              <a:t>ILLEGAL CONSTRUCTION</a:t>
            </a:r>
          </a:p>
        </p:txBody>
      </p:sp>
      <p:sp>
        <p:nvSpPr>
          <p:cNvPr id="105" name="TextBox 8"/>
          <p:cNvSpPr txBox="1"/>
          <p:nvPr/>
        </p:nvSpPr>
        <p:spPr>
          <a:xfrm>
            <a:off x="45719" y="1238246"/>
            <a:ext cx="11616857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Char char="❖"/>
              <a:defRPr sz="2000" b="1"/>
            </a:pPr>
            <a:r>
              <a:rPr sz="2400" dirty="0"/>
              <a:t>Detailed Explanation of the Proposed Solution:</a:t>
            </a:r>
            <a:endParaRPr lang="en-US" sz="2400" dirty="0"/>
          </a:p>
          <a:p>
            <a:pPr marL="457200" lvl="1" indent="0">
              <a:buSzPct val="100000"/>
              <a:buFont typeface="Arial"/>
              <a:buChar char="•"/>
              <a:defRPr sz="2000"/>
            </a:pPr>
            <a:r>
              <a:rPr lang="en-US" sz="2400" dirty="0"/>
              <a:t>Direct complaint submissions to the government by citizens.</a:t>
            </a:r>
          </a:p>
          <a:p>
            <a:pPr marL="457200" lvl="1" indent="0">
              <a:buSzPct val="100000"/>
              <a:buFont typeface="Arial"/>
              <a:buChar char="•"/>
              <a:defRPr sz="2000"/>
            </a:pPr>
            <a:r>
              <a:rPr sz="2400" dirty="0"/>
              <a:t>Reward System.</a:t>
            </a:r>
            <a:endParaRPr lang="en-US" sz="2400" dirty="0"/>
          </a:p>
          <a:p>
            <a:pPr marL="457200" lvl="1" indent="0">
              <a:buSzPct val="100000"/>
              <a:buFont typeface="Arial"/>
              <a:buChar char="•"/>
              <a:defRPr sz="2000"/>
            </a:pPr>
            <a:endParaRPr sz="2400" dirty="0"/>
          </a:p>
          <a:p>
            <a:pPr>
              <a:buSzPct val="100000"/>
              <a:buChar char="❖"/>
              <a:defRPr sz="2000" b="1"/>
            </a:pPr>
            <a:r>
              <a:rPr sz="2400" dirty="0"/>
              <a:t>How It Addresses the Problem:</a:t>
            </a:r>
          </a:p>
          <a:p>
            <a:pPr lvl="1">
              <a:defRPr sz="2000"/>
            </a:pPr>
            <a:r>
              <a:rPr lang="en-US" sz="2400" dirty="0"/>
              <a:t>P</a:t>
            </a:r>
            <a:r>
              <a:rPr sz="2400" dirty="0"/>
              <a:t>rovides real-time data, allowing authorities to detect unauthorized construction as it happens, which helps in taking timely actions.</a:t>
            </a:r>
          </a:p>
          <a:p>
            <a:pPr lvl="1">
              <a:defRPr sz="2000"/>
            </a:pPr>
            <a:endParaRPr sz="2400" dirty="0"/>
          </a:p>
          <a:p>
            <a:pPr>
              <a:buSzPct val="100000"/>
              <a:buChar char="❖"/>
              <a:defRPr sz="2000" b="1"/>
            </a:pPr>
            <a:r>
              <a:rPr sz="2400" dirty="0"/>
              <a:t> Innovation and Uniqueness:</a:t>
            </a:r>
            <a:endParaRPr lang="en-IN" sz="2400" dirty="0"/>
          </a:p>
          <a:p>
            <a:pPr marL="914400" lvl="1" indent="-457200">
              <a:buSzPct val="100000"/>
              <a:buFont typeface="Arial"/>
              <a:buChar char="•"/>
              <a:defRPr sz="2000"/>
            </a:pPr>
            <a:r>
              <a:rPr lang="en-US" sz="2400" dirty="0"/>
              <a:t>Elimination of middlemen and transparency</a:t>
            </a:r>
            <a:endParaRPr lang="en-IN" sz="2400" dirty="0"/>
          </a:p>
          <a:p>
            <a:pPr marL="914400" lvl="1" indent="-457200">
              <a:buSzPct val="100000"/>
              <a:buFont typeface="Arial"/>
              <a:buChar char="•"/>
              <a:defRPr sz="2000"/>
            </a:pPr>
            <a:endParaRPr lang="en-IN" sz="2400" dirty="0"/>
          </a:p>
          <a:p>
            <a:pPr marL="914400" lvl="1" indent="-457200">
              <a:buSzPct val="100000"/>
              <a:buFont typeface="Arial"/>
              <a:buChar char="•"/>
              <a:defRPr sz="2000"/>
            </a:pPr>
            <a:r>
              <a:rPr lang="en-IN" sz="2400" dirty="0"/>
              <a:t>Frequent Monitoring</a:t>
            </a:r>
            <a:endParaRPr lang="en-US" sz="2400" dirty="0"/>
          </a:p>
        </p:txBody>
      </p:sp>
      <p:sp>
        <p:nvSpPr>
          <p:cNvPr id="10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grpSp>
        <p:nvGrpSpPr>
          <p:cNvPr id="109" name="Oval 9"/>
          <p:cNvGrpSpPr/>
          <p:nvPr/>
        </p:nvGrpSpPr>
        <p:grpSpPr>
          <a:xfrm>
            <a:off x="420547" y="252245"/>
            <a:ext cx="1498903" cy="807335"/>
            <a:chOff x="90774" y="0"/>
            <a:chExt cx="1498902" cy="807334"/>
          </a:xfrm>
        </p:grpSpPr>
        <p:sp>
          <p:nvSpPr>
            <p:cNvPr id="107" name="Oval"/>
            <p:cNvSpPr/>
            <p:nvPr/>
          </p:nvSpPr>
          <p:spPr>
            <a:xfrm>
              <a:off x="90774" y="-1"/>
              <a:ext cx="1498903" cy="807336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8" name="Bug Brigade"/>
            <p:cNvSpPr txBox="1"/>
            <p:nvPr/>
          </p:nvSpPr>
          <p:spPr>
            <a:xfrm>
              <a:off x="132168" y="228336"/>
              <a:ext cx="140734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Bug Brigade</a:t>
              </a:r>
            </a:p>
          </p:txBody>
        </p:sp>
      </p:grpSp>
      <p:pic>
        <p:nvPicPr>
          <p:cNvPr id="110" name="Google Shape;93;p2" descr="Google Shape;93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910" y="81375"/>
            <a:ext cx="2246576" cy="1149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oter Placeholder 6"/>
          <p:cNvSpPr txBox="1"/>
          <p:nvPr/>
        </p:nvSpPr>
        <p:spPr>
          <a:xfrm>
            <a:off x="4693920" y="6404295"/>
            <a:ext cx="31125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13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  <a:endParaRPr/>
          </a:p>
        </p:txBody>
      </p:sp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609600" y="84413"/>
            <a:ext cx="10972800" cy="1143001"/>
          </a:xfrm>
          <a:prstGeom prst="rect">
            <a:avLst/>
          </a:prstGeom>
        </p:spPr>
        <p:txBody>
          <a:bodyPr/>
          <a:lstStyle>
            <a:lvl1pPr marL="342900" indent="-3429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TECHNOLOGIES TO BE USED</a:t>
            </a:r>
          </a:p>
        </p:txBody>
      </p:sp>
      <p:sp>
        <p:nvSpPr>
          <p:cNvPr id="11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16" name="Google Shape;93;p2" descr="Google Shape;93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910" y="81375"/>
            <a:ext cx="2246576" cy="11490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9" name="Oval 10"/>
          <p:cNvGrpSpPr/>
          <p:nvPr/>
        </p:nvGrpSpPr>
        <p:grpSpPr>
          <a:xfrm>
            <a:off x="567056" y="250290"/>
            <a:ext cx="1498072" cy="811246"/>
            <a:chOff x="0" y="0"/>
            <a:chExt cx="1498070" cy="811245"/>
          </a:xfrm>
        </p:grpSpPr>
        <p:sp>
          <p:nvSpPr>
            <p:cNvPr id="117" name="Oval"/>
            <p:cNvSpPr/>
            <p:nvPr/>
          </p:nvSpPr>
          <p:spPr>
            <a:xfrm>
              <a:off x="5378" y="0"/>
              <a:ext cx="1483917" cy="811246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8" name="Bug Brigade"/>
            <p:cNvSpPr txBox="1"/>
            <p:nvPr/>
          </p:nvSpPr>
          <p:spPr>
            <a:xfrm>
              <a:off x="0" y="91514"/>
              <a:ext cx="1498071" cy="628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Bug Brigade</a:t>
              </a:r>
            </a:p>
          </p:txBody>
        </p:sp>
      </p:grpSp>
      <p:sp>
        <p:nvSpPr>
          <p:cNvPr id="120" name="TextBox 11"/>
          <p:cNvSpPr txBox="1"/>
          <p:nvPr/>
        </p:nvSpPr>
        <p:spPr>
          <a:xfrm>
            <a:off x="744219" y="1565687"/>
            <a:ext cx="9217661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Technologies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CSS</a:t>
            </a:r>
          </a:p>
          <a:p>
            <a:pPr>
              <a:buSzPct val="100000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FRAMEWORK USED:</a:t>
            </a:r>
          </a:p>
          <a:p>
            <a:pPr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sz="2800" dirty="0"/>
              <a:t> </a:t>
            </a:r>
            <a:r>
              <a:rPr lang="en-US" sz="2800" dirty="0" err="1"/>
              <a:t>ReactJs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ooter Placeholder 6"/>
          <p:cNvSpPr txBox="1"/>
          <p:nvPr/>
        </p:nvSpPr>
        <p:spPr>
          <a:xfrm>
            <a:off x="4693920" y="6404295"/>
            <a:ext cx="31125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23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  <a:endParaRPr/>
          </a:p>
        </p:txBody>
      </p:sp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xfrm>
            <a:off x="609600" y="84413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FEASIBILITY AND VIABILITY</a:t>
            </a:r>
          </a:p>
        </p:txBody>
      </p:sp>
      <p:sp>
        <p:nvSpPr>
          <p:cNvPr id="125" name="TextBox 8"/>
          <p:cNvSpPr txBox="1"/>
          <p:nvPr/>
        </p:nvSpPr>
        <p:spPr>
          <a:xfrm>
            <a:off x="655319" y="1230450"/>
            <a:ext cx="9293861" cy="4955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Char char="❖"/>
              <a:defRPr sz="2800" b="1" u="sng"/>
            </a:pPr>
            <a:r>
              <a:rPr sz="3200" dirty="0"/>
              <a:t>Challenges and Risks:</a:t>
            </a:r>
          </a:p>
          <a:p>
            <a:pPr>
              <a:defRPr sz="2800" b="1" u="sng"/>
            </a:pPr>
            <a:endParaRPr sz="3200"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sz="2800" dirty="0"/>
              <a:t>High Initial Setup Costs</a:t>
            </a:r>
            <a:endParaRPr lang="en-US" sz="2800" dirty="0"/>
          </a:p>
          <a:p>
            <a:pPr>
              <a:buSzPct val="100000"/>
              <a:buFont typeface="Arial"/>
              <a:buChar char="•"/>
              <a:defRPr sz="2400" b="1"/>
            </a:pPr>
            <a:endParaRPr lang="en-IN" sz="2800"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sz="2800" dirty="0"/>
              <a:t>Regulatory Issues</a:t>
            </a:r>
            <a:endParaRPr lang="en-US" sz="2800" b="0" dirty="0"/>
          </a:p>
          <a:p>
            <a:pPr>
              <a:buSzPct val="100000"/>
              <a:buFont typeface="Arial"/>
              <a:buChar char="•"/>
              <a:defRPr sz="2400" b="1"/>
            </a:pPr>
            <a:endParaRPr lang="en-IN" sz="2800"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sz="2800" dirty="0"/>
              <a:t>Data Management</a:t>
            </a:r>
            <a:endParaRPr lang="en-US" sz="2800" dirty="0"/>
          </a:p>
          <a:p>
            <a:pPr>
              <a:buSzPct val="100000"/>
              <a:defRPr sz="2400" b="1"/>
            </a:pPr>
            <a:endParaRPr sz="2800" b="0"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sz="2800" dirty="0"/>
              <a:t>Accuracy of Machine Learning Models</a:t>
            </a:r>
            <a:endParaRPr lang="en-US" sz="2800" dirty="0"/>
          </a:p>
          <a:p>
            <a:pPr>
              <a:buSzPct val="100000"/>
              <a:defRPr sz="2400" b="1"/>
            </a:pPr>
            <a:endParaRPr sz="2800" b="0"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sz="2800" dirty="0"/>
              <a:t>High Dependency on Technology</a:t>
            </a:r>
            <a:endParaRPr sz="2800" b="0" dirty="0"/>
          </a:p>
        </p:txBody>
      </p:sp>
      <p:sp>
        <p:nvSpPr>
          <p:cNvPr id="12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27" name="Google Shape;93;p2" descr="Google Shape;93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910" y="81375"/>
            <a:ext cx="2246576" cy="11490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0" name="Oval 11"/>
          <p:cNvGrpSpPr/>
          <p:nvPr/>
        </p:nvGrpSpPr>
        <p:grpSpPr>
          <a:xfrm>
            <a:off x="782596" y="275960"/>
            <a:ext cx="1346649" cy="709935"/>
            <a:chOff x="0" y="0"/>
            <a:chExt cx="1346648" cy="709933"/>
          </a:xfrm>
        </p:grpSpPr>
        <p:sp>
          <p:nvSpPr>
            <p:cNvPr id="128" name="Bug Brigade"/>
            <p:cNvSpPr txBox="1"/>
            <p:nvPr/>
          </p:nvSpPr>
          <p:spPr>
            <a:xfrm>
              <a:off x="23323" y="175812"/>
              <a:ext cx="1300002" cy="3583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Bug Brigade</a:t>
              </a:r>
            </a:p>
          </p:txBody>
        </p:sp>
        <p:sp>
          <p:nvSpPr>
            <p:cNvPr id="129" name="Oval"/>
            <p:cNvSpPr/>
            <p:nvPr/>
          </p:nvSpPr>
          <p:spPr>
            <a:xfrm>
              <a:off x="0" y="0"/>
              <a:ext cx="1346649" cy="709934"/>
            </a:xfrm>
            <a:prstGeom prst="ellipse">
              <a:avLst/>
            </a:prstGeom>
            <a:noFill/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ooter Placeholder 1"/>
          <p:cNvSpPr txBox="1"/>
          <p:nvPr/>
        </p:nvSpPr>
        <p:spPr>
          <a:xfrm>
            <a:off x="4211320" y="6404295"/>
            <a:ext cx="3769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33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34" name="TextBox 3"/>
          <p:cNvSpPr txBox="1"/>
          <p:nvPr/>
        </p:nvSpPr>
        <p:spPr>
          <a:xfrm>
            <a:off x="860728" y="894522"/>
            <a:ext cx="9470005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 b="1"/>
            </a:pPr>
            <a:endParaRPr dirty="0"/>
          </a:p>
          <a:p>
            <a:pPr algn="ctr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STRATEGIES TO OVERCOME CHALLENGES</a:t>
            </a:r>
          </a:p>
          <a:p>
            <a:pPr>
              <a:defRPr sz="2800" b="1"/>
            </a:pPr>
            <a:endParaRPr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sz="2800" dirty="0"/>
              <a:t>Regulatory Compliance</a:t>
            </a:r>
            <a:endParaRPr lang="en-US" sz="2800" dirty="0"/>
          </a:p>
          <a:p>
            <a:pPr>
              <a:buSzPct val="100000"/>
              <a:defRPr sz="2400" b="1"/>
            </a:pPr>
            <a:endParaRPr lang="en-US" sz="2800" b="0"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lang="en-US" sz="2800" dirty="0"/>
              <a:t>Report Validation Process</a:t>
            </a:r>
          </a:p>
          <a:p>
            <a:pPr>
              <a:buSzPct val="100000"/>
              <a:buFont typeface="Arial"/>
              <a:buChar char="•"/>
              <a:defRPr sz="2400" b="1"/>
            </a:pPr>
            <a:endParaRPr lang="en-IN" sz="2800"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sz="2800" dirty="0"/>
              <a:t>Reliable Backup</a:t>
            </a:r>
            <a:endParaRPr lang="en-US" sz="2800" dirty="0"/>
          </a:p>
          <a:p>
            <a:pPr>
              <a:buSzPct val="100000"/>
              <a:buFont typeface="Arial"/>
              <a:buChar char="•"/>
              <a:defRPr sz="2400" b="1"/>
            </a:pPr>
            <a:endParaRPr sz="2800" b="0" dirty="0"/>
          </a:p>
          <a:p>
            <a:pPr>
              <a:buSzPct val="100000"/>
              <a:buFont typeface="Arial"/>
              <a:buChar char="•"/>
              <a:defRPr sz="2400" b="1"/>
            </a:pPr>
            <a:r>
              <a:rPr sz="2800" dirty="0"/>
              <a:t>Use automated, tamper-proof systems</a:t>
            </a:r>
            <a:endParaRPr sz="2800" b="0" dirty="0"/>
          </a:p>
        </p:txBody>
      </p:sp>
      <p:grpSp>
        <p:nvGrpSpPr>
          <p:cNvPr id="137" name="Oval 4"/>
          <p:cNvGrpSpPr/>
          <p:nvPr/>
        </p:nvGrpSpPr>
        <p:grpSpPr>
          <a:xfrm>
            <a:off x="329772" y="154461"/>
            <a:ext cx="1368702" cy="1002904"/>
            <a:chOff x="0" y="0"/>
            <a:chExt cx="1368700" cy="1002902"/>
          </a:xfrm>
        </p:grpSpPr>
        <p:sp>
          <p:nvSpPr>
            <p:cNvPr id="135" name="Oval"/>
            <p:cNvSpPr/>
            <p:nvPr/>
          </p:nvSpPr>
          <p:spPr>
            <a:xfrm>
              <a:off x="0" y="60107"/>
              <a:ext cx="1368701" cy="88268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6" name="Bug Brigade"/>
            <p:cNvSpPr txBox="1"/>
            <p:nvPr/>
          </p:nvSpPr>
          <p:spPr>
            <a:xfrm>
              <a:off x="5850" y="-1"/>
              <a:ext cx="1357001" cy="1002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Bug Brigade</a:t>
              </a:r>
            </a:p>
          </p:txBody>
        </p:sp>
      </p:grpSp>
      <p:pic>
        <p:nvPicPr>
          <p:cNvPr id="138" name="Google Shape;93;p2" descr="Google Shape;93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910" y="81375"/>
            <a:ext cx="2246576" cy="1149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ooter Placeholder 1"/>
          <p:cNvSpPr txBox="1"/>
          <p:nvPr/>
        </p:nvSpPr>
        <p:spPr>
          <a:xfrm>
            <a:off x="4211320" y="6404295"/>
            <a:ext cx="3769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41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670228" y="859764"/>
            <a:ext cx="9470005" cy="605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1"/>
            </a:pPr>
            <a:r>
              <a:t>					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GENERATION OF REVENUE</a:t>
            </a:r>
          </a:p>
        </p:txBody>
      </p:sp>
      <p:grpSp>
        <p:nvGrpSpPr>
          <p:cNvPr id="145" name="Oval 4"/>
          <p:cNvGrpSpPr/>
          <p:nvPr/>
        </p:nvGrpSpPr>
        <p:grpSpPr>
          <a:xfrm>
            <a:off x="805705" y="758806"/>
            <a:ext cx="1267065" cy="807335"/>
            <a:chOff x="0" y="0"/>
            <a:chExt cx="1267063" cy="807334"/>
          </a:xfrm>
        </p:grpSpPr>
        <p:sp>
          <p:nvSpPr>
            <p:cNvPr id="143" name="Oval"/>
            <p:cNvSpPr/>
            <p:nvPr/>
          </p:nvSpPr>
          <p:spPr>
            <a:xfrm>
              <a:off x="7602" y="0"/>
              <a:ext cx="1251859" cy="80733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4" name="Bug Brigade"/>
            <p:cNvSpPr/>
            <p:nvPr/>
          </p:nvSpPr>
          <p:spPr>
            <a:xfrm>
              <a:off x="0" y="403667"/>
              <a:ext cx="126706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Bug Brigade</a:t>
              </a:r>
            </a:p>
          </p:txBody>
        </p:sp>
      </p:grpSp>
      <p:pic>
        <p:nvPicPr>
          <p:cNvPr id="146" name="Google Shape;93;p2" descr="Google Shape;93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910" y="81375"/>
            <a:ext cx="2246576" cy="1149077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6"/>
          <p:cNvSpPr txBox="1"/>
          <p:nvPr/>
        </p:nvSpPr>
        <p:spPr>
          <a:xfrm>
            <a:off x="1051229" y="1758950"/>
            <a:ext cx="91583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Char char="➢"/>
            </a:pPr>
            <a:r>
              <a:rPr sz="2400" dirty="0"/>
              <a:t> </a:t>
            </a:r>
            <a:r>
              <a:rPr sz="2400" b="1" dirty="0"/>
              <a:t>Government Contracts and Partnerships</a:t>
            </a:r>
          </a:p>
        </p:txBody>
      </p:sp>
      <p:sp>
        <p:nvSpPr>
          <p:cNvPr id="148" name="TextBox 7"/>
          <p:cNvSpPr txBox="1"/>
          <p:nvPr/>
        </p:nvSpPr>
        <p:spPr>
          <a:xfrm>
            <a:off x="1061719" y="2952750"/>
            <a:ext cx="899541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Char char="➢"/>
            </a:pPr>
            <a:r>
              <a:rPr sz="2400" dirty="0"/>
              <a:t> </a:t>
            </a:r>
            <a:r>
              <a:rPr sz="2400" b="1" dirty="0"/>
              <a:t> Fines and Penalties</a:t>
            </a:r>
          </a:p>
        </p:txBody>
      </p:sp>
      <p:sp>
        <p:nvSpPr>
          <p:cNvPr id="149" name="TextBox 8"/>
          <p:cNvSpPr txBox="1"/>
          <p:nvPr/>
        </p:nvSpPr>
        <p:spPr>
          <a:xfrm>
            <a:off x="1042669" y="4292600"/>
            <a:ext cx="937641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Char char="➢"/>
            </a:pPr>
            <a:r>
              <a:rPr sz="2400" dirty="0"/>
              <a:t> </a:t>
            </a:r>
            <a:r>
              <a:rPr sz="2400" b="1" dirty="0"/>
              <a:t>Real Time Alerts for Construction Companies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ooter Placeholder 6"/>
          <p:cNvSpPr txBox="1"/>
          <p:nvPr/>
        </p:nvSpPr>
        <p:spPr>
          <a:xfrm>
            <a:off x="4693920" y="6404295"/>
            <a:ext cx="31125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52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  <a:endParaRPr/>
          </a:p>
        </p:txBody>
      </p:sp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09600" y="84413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IMPACT AND BENEFITS</a:t>
            </a:r>
          </a:p>
        </p:txBody>
      </p:sp>
      <p:sp>
        <p:nvSpPr>
          <p:cNvPr id="154" name="TextBox 8"/>
          <p:cNvSpPr txBox="1"/>
          <p:nvPr/>
        </p:nvSpPr>
        <p:spPr>
          <a:xfrm>
            <a:off x="655319" y="1230450"/>
            <a:ext cx="5521961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Char char="❖"/>
              <a:defRPr sz="2800" b="1" u="sng"/>
            </a:pPr>
            <a:r>
              <a:rPr dirty="0"/>
              <a:t>Potential Impact </a:t>
            </a:r>
          </a:p>
          <a:p>
            <a:pPr>
              <a:defRPr sz="2800" b="1"/>
            </a:pPr>
            <a:endParaRPr dirty="0"/>
          </a:p>
          <a:p>
            <a:pPr>
              <a:buSzPct val="100000"/>
              <a:buFont typeface="Arial"/>
              <a:buChar char="•"/>
              <a:defRPr sz="2000" b="1"/>
            </a:pPr>
            <a:r>
              <a:rPr dirty="0"/>
              <a:t>Government and Authorities</a:t>
            </a:r>
            <a:r>
              <a:rPr lang="en-US" dirty="0"/>
              <a:t>:</a:t>
            </a:r>
            <a:r>
              <a:rPr lang="en-US" b="0" dirty="0"/>
              <a:t> Faster detection and enforcement of building regulations.</a:t>
            </a:r>
          </a:p>
          <a:p>
            <a:pPr>
              <a:buSzPct val="100000"/>
              <a:buFont typeface="Arial"/>
              <a:buChar char="•"/>
              <a:defRPr sz="2000"/>
            </a:pPr>
            <a:endParaRPr lang="en-US" b="0" dirty="0"/>
          </a:p>
          <a:p>
            <a:pPr>
              <a:buSzPct val="100000"/>
              <a:buFont typeface="Arial"/>
              <a:buChar char="•"/>
              <a:defRPr sz="2000" b="1"/>
            </a:pPr>
            <a:r>
              <a:rPr dirty="0"/>
              <a:t>Construction Companies:</a:t>
            </a:r>
            <a:r>
              <a:rPr b="0" dirty="0"/>
              <a:t> Fairer competition and stricter compliance</a:t>
            </a:r>
            <a:r>
              <a:rPr lang="en-US" b="0" dirty="0"/>
              <a:t>.</a:t>
            </a:r>
          </a:p>
          <a:p>
            <a:pPr>
              <a:buSzPct val="100000"/>
              <a:defRPr sz="2000" b="1"/>
            </a:pPr>
            <a:endParaRPr b="0" dirty="0"/>
          </a:p>
          <a:p>
            <a:pPr>
              <a:buSzPct val="100000"/>
              <a:buFont typeface="Arial"/>
              <a:buChar char="•"/>
              <a:defRPr sz="2000" b="1"/>
            </a:pPr>
            <a:r>
              <a:rPr dirty="0"/>
              <a:t>Residents and Local Communities:</a:t>
            </a:r>
            <a:r>
              <a:rPr b="0" dirty="0"/>
              <a:t> Enhanced safety</a:t>
            </a:r>
            <a:r>
              <a:rPr lang="en-US" b="0" dirty="0"/>
              <a:t>, reduced disruption from illegal construction</a:t>
            </a:r>
            <a:endParaRPr b="0" dirty="0"/>
          </a:p>
        </p:txBody>
      </p:sp>
      <p:sp>
        <p:nvSpPr>
          <p:cNvPr id="15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56" name="Google Shape;93;p2" descr="Google Shape;93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910" y="81375"/>
            <a:ext cx="2246576" cy="11490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" name="Oval 11"/>
          <p:cNvGrpSpPr/>
          <p:nvPr/>
        </p:nvGrpSpPr>
        <p:grpSpPr>
          <a:xfrm>
            <a:off x="557029" y="252245"/>
            <a:ext cx="1251859" cy="807335"/>
            <a:chOff x="0" y="0"/>
            <a:chExt cx="1251857" cy="807334"/>
          </a:xfrm>
        </p:grpSpPr>
        <p:sp>
          <p:nvSpPr>
            <p:cNvPr id="157" name="Oval"/>
            <p:cNvSpPr/>
            <p:nvPr/>
          </p:nvSpPr>
          <p:spPr>
            <a:xfrm>
              <a:off x="0" y="0"/>
              <a:ext cx="1251858" cy="80733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8" name="Bug Brigade"/>
            <p:cNvSpPr/>
            <p:nvPr/>
          </p:nvSpPr>
          <p:spPr>
            <a:xfrm>
              <a:off x="14493" y="403667"/>
              <a:ext cx="12228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Bug Brigade </a:t>
              </a:r>
            </a:p>
          </p:txBody>
        </p:sp>
      </p:grpSp>
      <p:sp>
        <p:nvSpPr>
          <p:cNvPr id="160" name="TextBox 8"/>
          <p:cNvSpPr txBox="1"/>
          <p:nvPr/>
        </p:nvSpPr>
        <p:spPr>
          <a:xfrm>
            <a:off x="6891019" y="1230452"/>
            <a:ext cx="4408897" cy="3570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Char char="❖"/>
              <a:defRPr sz="2800" b="1" u="sng"/>
            </a:pPr>
            <a:r>
              <a:rPr dirty="0"/>
              <a:t>Benefits of the Solution</a:t>
            </a:r>
          </a:p>
          <a:p>
            <a:pPr>
              <a:defRPr b="1"/>
            </a:pPr>
            <a:endParaRPr dirty="0"/>
          </a:p>
          <a:p>
            <a:pPr>
              <a:buSzPct val="100000"/>
              <a:buFont typeface="Arial"/>
              <a:buChar char="•"/>
              <a:defRPr sz="2000" b="1"/>
            </a:pPr>
            <a:r>
              <a:rPr dirty="0"/>
              <a:t>Social Benefits:</a:t>
            </a:r>
            <a:r>
              <a:rPr b="0" dirty="0"/>
              <a:t> Increased transparency and improved urban development.</a:t>
            </a:r>
          </a:p>
          <a:p>
            <a:pPr>
              <a:buSzPct val="100000"/>
              <a:defRPr sz="2000"/>
            </a:pPr>
            <a:endParaRPr b="0" dirty="0"/>
          </a:p>
          <a:p>
            <a:pPr>
              <a:buSzPct val="100000"/>
              <a:buFont typeface="Arial"/>
              <a:buChar char="•"/>
              <a:defRPr sz="2000" b="1"/>
            </a:pPr>
            <a:r>
              <a:rPr dirty="0"/>
              <a:t>Economic Benefits:</a:t>
            </a:r>
            <a:r>
              <a:rPr b="0" dirty="0"/>
              <a:t> Cost-effective monitoring and fewer property disputes.</a:t>
            </a:r>
          </a:p>
          <a:p>
            <a:pPr>
              <a:buSzPct val="100000"/>
              <a:buFont typeface="Arial"/>
              <a:buChar char="•"/>
              <a:defRPr sz="2000"/>
            </a:pPr>
            <a:endParaRPr b="0" dirty="0"/>
          </a:p>
          <a:p>
            <a:pPr>
              <a:buSzPct val="100000"/>
              <a:buFont typeface="Arial"/>
              <a:buChar char="•"/>
              <a:defRPr sz="2000" b="1"/>
            </a:pPr>
            <a:r>
              <a:rPr dirty="0"/>
              <a:t>Environmental Benefits:</a:t>
            </a:r>
            <a:r>
              <a:rPr b="0" dirty="0"/>
              <a:t> Protection of green spaces and promotion of sustainable development.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oter Placeholder 3"/>
          <p:cNvSpPr txBox="1"/>
          <p:nvPr/>
        </p:nvSpPr>
        <p:spPr>
          <a:xfrm>
            <a:off x="4211320" y="6404295"/>
            <a:ext cx="3769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6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64" name="TextBox 5"/>
          <p:cNvSpPr txBox="1"/>
          <p:nvPr/>
        </p:nvSpPr>
        <p:spPr>
          <a:xfrm>
            <a:off x="2827020" y="1568450"/>
            <a:ext cx="6023610" cy="209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6600">
                <a:latin typeface="Bahnschrift SemiBold"/>
                <a:ea typeface="Bahnschrift SemiBold"/>
                <a:cs typeface="Bahnschrift SemiBold"/>
                <a:sym typeface="Bahnschrift SemiBold"/>
              </a:defRPr>
            </a:pPr>
            <a:endParaRPr/>
          </a:p>
          <a:p>
            <a:pPr>
              <a:defRPr sz="6600">
                <a:latin typeface="Bahnschrift SemiBold"/>
                <a:ea typeface="Bahnschrift SemiBold"/>
                <a:cs typeface="Bahnschrift SemiBold"/>
                <a:sym typeface="Bahnschrift SemiBold"/>
              </a:defRPr>
            </a:pPr>
            <a:r>
              <a:t>   THANK YOU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TradeGothic</vt:lpstr>
      <vt:lpstr>Office Theme</vt:lpstr>
      <vt:lpstr>SMART INDIA HACKATHON 2024</vt:lpstr>
      <vt:lpstr> ONLINE MONITORING OF  ILLEGAL CONSTRUCTION</vt:lpstr>
      <vt:lpstr>TECHNOLOGIES TO BE USED</vt:lpstr>
      <vt:lpstr>FEASIBILITY AND VIABILITY</vt:lpstr>
      <vt:lpstr>PowerPoint Presentation</vt:lpstr>
      <vt:lpstr>PowerPoint Presentation</vt:lpstr>
      <vt:lpstr>IMPACT AND 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Raghav Joshi</dc:creator>
  <cp:lastModifiedBy>Raghav Joshi</cp:lastModifiedBy>
  <cp:revision>1</cp:revision>
  <dcterms:modified xsi:type="dcterms:W3CDTF">2024-09-08T08:52:47Z</dcterms:modified>
</cp:coreProperties>
</file>