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0"/>
  </p:notesMasterIdLst>
  <p:sldIdLst>
    <p:sldId id="292" r:id="rId6"/>
    <p:sldId id="1282" r:id="rId7"/>
    <p:sldId id="1290" r:id="rId8"/>
    <p:sldId id="1291" r:id="rId9"/>
    <p:sldId id="1292" r:id="rId10"/>
    <p:sldId id="1293" r:id="rId11"/>
    <p:sldId id="1294" r:id="rId12"/>
    <p:sldId id="1296" r:id="rId13"/>
    <p:sldId id="1297" r:id="rId14"/>
    <p:sldId id="1298" r:id="rId15"/>
    <p:sldId id="1299" r:id="rId16"/>
    <p:sldId id="1300" r:id="rId17"/>
    <p:sldId id="1295" r:id="rId18"/>
    <p:sldId id="125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tha Saha" initials="AS" lastIdx="2" clrIdx="0">
    <p:extLst>
      <p:ext uri="{19B8F6BF-5375-455C-9EA6-DF929625EA0E}">
        <p15:presenceInfo xmlns:p15="http://schemas.microsoft.com/office/powerpoint/2012/main" userId="94c4d35729ee44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2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Aastha Saha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4"/>
            <a:ext cx="3300482" cy="276999"/>
          </a:xfrm>
          <a:prstGeom prst="rect">
            <a:avLst/>
          </a:prstGeom>
          <a:noFill/>
        </p:spPr>
        <p:txBody>
          <a:bodyPr wrap="square" rtlCol="0" anchor="ctr">
            <a:spAutoFit/>
          </a:bodyPr>
          <a:lstStyle/>
          <a:p>
            <a:r>
              <a:rPr lang="en-IN" sz="1200" b="0" i="0" dirty="0">
                <a:solidFill>
                  <a:srgbClr val="333333"/>
                </a:solidFill>
                <a:effectLst/>
                <a:latin typeface="Helvetica Neue"/>
              </a:rPr>
              <a:t>STU65c3395b99fb61707293019</a:t>
            </a:r>
            <a:endParaRPr lang="en-US" sz="105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Techno International New Town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3" name="TextBox 2">
            <a:extLst>
              <a:ext uri="{FF2B5EF4-FFF2-40B4-BE49-F238E27FC236}">
                <a16:creationId xmlns:a16="http://schemas.microsoft.com/office/drawing/2014/main" id="{2F33A665-CA99-AF22-9421-23D1D385F37C}"/>
              </a:ext>
            </a:extLst>
          </p:cNvPr>
          <p:cNvSpPr txBox="1"/>
          <p:nvPr/>
        </p:nvSpPr>
        <p:spPr>
          <a:xfrm>
            <a:off x="2957512" y="852960"/>
            <a:ext cx="4643438" cy="307777"/>
          </a:xfrm>
          <a:prstGeom prst="rect">
            <a:avLst/>
          </a:prstGeom>
          <a:noFill/>
        </p:spPr>
        <p:txBody>
          <a:bodyPr wrap="square">
            <a:spAutoFit/>
          </a:bodyPr>
          <a:lstStyle/>
          <a:p>
            <a:r>
              <a:rPr lang="en-IN" b="1" u="sng" dirty="0"/>
              <a:t>Candidate Dashboard</a:t>
            </a:r>
          </a:p>
        </p:txBody>
      </p:sp>
      <p:pic>
        <p:nvPicPr>
          <p:cNvPr id="7" name="Picture 6">
            <a:extLst>
              <a:ext uri="{FF2B5EF4-FFF2-40B4-BE49-F238E27FC236}">
                <a16:creationId xmlns:a16="http://schemas.microsoft.com/office/drawing/2014/main" id="{AF41CCEE-25C6-FE27-16EC-A34D4EB6D3FA}"/>
              </a:ext>
            </a:extLst>
          </p:cNvPr>
          <p:cNvPicPr>
            <a:picLocks noChangeAspect="1"/>
          </p:cNvPicPr>
          <p:nvPr/>
        </p:nvPicPr>
        <p:blipFill>
          <a:blip r:embed="rId3"/>
          <a:stretch>
            <a:fillRect/>
          </a:stretch>
        </p:blipFill>
        <p:spPr>
          <a:xfrm>
            <a:off x="908311" y="1330014"/>
            <a:ext cx="6829425" cy="3305159"/>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F6867-DB88-4B14-9016-6DA48F4FD8CD}"/>
              </a:ext>
            </a:extLst>
          </p:cNvPr>
          <p:cNvSpPr txBox="1"/>
          <p:nvPr/>
        </p:nvSpPr>
        <p:spPr>
          <a:xfrm>
            <a:off x="3479006" y="852960"/>
            <a:ext cx="4643438" cy="307777"/>
          </a:xfrm>
          <a:prstGeom prst="rect">
            <a:avLst/>
          </a:prstGeom>
          <a:noFill/>
        </p:spPr>
        <p:txBody>
          <a:bodyPr wrap="square">
            <a:spAutoFit/>
          </a:bodyPr>
          <a:lstStyle/>
          <a:p>
            <a:r>
              <a:rPr lang="en-IN" b="1" u="sng" dirty="0"/>
              <a:t>Hr Homepage</a:t>
            </a:r>
          </a:p>
        </p:txBody>
      </p:sp>
      <p:sp>
        <p:nvSpPr>
          <p:cNvPr id="3" name="TextBox 2">
            <a:extLst>
              <a:ext uri="{FF2B5EF4-FFF2-40B4-BE49-F238E27FC236}">
                <a16:creationId xmlns:a16="http://schemas.microsoft.com/office/drawing/2014/main" id="{48E2F729-1180-F199-78BD-60B7D504DA5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5" name="Picture 4">
            <a:extLst>
              <a:ext uri="{FF2B5EF4-FFF2-40B4-BE49-F238E27FC236}">
                <a16:creationId xmlns:a16="http://schemas.microsoft.com/office/drawing/2014/main" id="{00D3A635-092D-56D7-0AE5-D6624ADCAC8D}"/>
              </a:ext>
            </a:extLst>
          </p:cNvPr>
          <p:cNvPicPr>
            <a:picLocks noChangeAspect="1"/>
          </p:cNvPicPr>
          <p:nvPr/>
        </p:nvPicPr>
        <p:blipFill>
          <a:blip r:embed="rId2"/>
          <a:stretch>
            <a:fillRect/>
          </a:stretch>
        </p:blipFill>
        <p:spPr>
          <a:xfrm>
            <a:off x="907255" y="1224379"/>
            <a:ext cx="6732509" cy="3459761"/>
          </a:xfrm>
          <a:prstGeom prst="rect">
            <a:avLst/>
          </a:prstGeom>
        </p:spPr>
      </p:pic>
    </p:spTree>
    <p:extLst>
      <p:ext uri="{BB962C8B-B14F-4D97-AF65-F5344CB8AC3E}">
        <p14:creationId xmlns:p14="http://schemas.microsoft.com/office/powerpoint/2010/main" val="105012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D67BC-FCF9-8DAB-DCDA-734991D49E89}"/>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3" name="TextBox 2">
            <a:extLst>
              <a:ext uri="{FF2B5EF4-FFF2-40B4-BE49-F238E27FC236}">
                <a16:creationId xmlns:a16="http://schemas.microsoft.com/office/drawing/2014/main" id="{D678CBDE-462A-D05A-C53F-E80F242C2ADB}"/>
              </a:ext>
            </a:extLst>
          </p:cNvPr>
          <p:cNvSpPr txBox="1"/>
          <p:nvPr/>
        </p:nvSpPr>
        <p:spPr>
          <a:xfrm>
            <a:off x="3479006" y="852960"/>
            <a:ext cx="4643438" cy="307777"/>
          </a:xfrm>
          <a:prstGeom prst="rect">
            <a:avLst/>
          </a:prstGeom>
          <a:noFill/>
        </p:spPr>
        <p:txBody>
          <a:bodyPr wrap="square">
            <a:spAutoFit/>
          </a:bodyPr>
          <a:lstStyle/>
          <a:p>
            <a:r>
              <a:rPr lang="en-IN" b="1" u="sng" dirty="0"/>
              <a:t>Hr Dashboard</a:t>
            </a:r>
          </a:p>
        </p:txBody>
      </p:sp>
      <p:pic>
        <p:nvPicPr>
          <p:cNvPr id="5" name="Picture 4">
            <a:extLst>
              <a:ext uri="{FF2B5EF4-FFF2-40B4-BE49-F238E27FC236}">
                <a16:creationId xmlns:a16="http://schemas.microsoft.com/office/drawing/2014/main" id="{C5873EDD-F928-2934-282E-E413E298C9AA}"/>
              </a:ext>
            </a:extLst>
          </p:cNvPr>
          <p:cNvPicPr>
            <a:picLocks noChangeAspect="1"/>
          </p:cNvPicPr>
          <p:nvPr/>
        </p:nvPicPr>
        <p:blipFill>
          <a:blip r:embed="rId2"/>
          <a:stretch>
            <a:fillRect/>
          </a:stretch>
        </p:blipFill>
        <p:spPr>
          <a:xfrm>
            <a:off x="865782" y="1330014"/>
            <a:ext cx="6977170" cy="3320567"/>
          </a:xfrm>
          <a:prstGeom prst="rect">
            <a:avLst/>
          </a:prstGeom>
        </p:spPr>
      </p:pic>
    </p:spTree>
    <p:extLst>
      <p:ext uri="{BB962C8B-B14F-4D97-AF65-F5344CB8AC3E}">
        <p14:creationId xmlns:p14="http://schemas.microsoft.com/office/powerpoint/2010/main" val="49106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86783" y="1174822"/>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
        <p:nvSpPr>
          <p:cNvPr id="8" name="TextBox 7">
            <a:extLst>
              <a:ext uri="{FF2B5EF4-FFF2-40B4-BE49-F238E27FC236}">
                <a16:creationId xmlns:a16="http://schemas.microsoft.com/office/drawing/2014/main" id="{63B442E5-0DA2-551F-EB1D-2EF4C40E3D71}"/>
              </a:ext>
            </a:extLst>
          </p:cNvPr>
          <p:cNvSpPr txBox="1"/>
          <p:nvPr/>
        </p:nvSpPr>
        <p:spPr>
          <a:xfrm>
            <a:off x="143933" y="1721909"/>
            <a:ext cx="4643438" cy="2246769"/>
          </a:xfrm>
          <a:prstGeom prst="rect">
            <a:avLst/>
          </a:prstGeom>
          <a:noFill/>
        </p:spPr>
        <p:txBody>
          <a:bodyPr wrap="square">
            <a:spAutoFit/>
          </a:bodyPr>
          <a:lstStyle/>
          <a:p>
            <a:r>
              <a:rPr lang="en-US" dirty="0"/>
              <a:t>In conclusion, the development of the job portal using the Django framework has been a significant endeavor aimed at transforming the job search and recruitment landscape. Through meticulous planning, diligent implementation, and continuous refinement, we have successfully created a platform that addresses the needs of both job seekers and employers. This platform will simplify the job search process for individuals and empowering organizations to find the right talent efficiently.</a:t>
            </a:r>
            <a:endParaRPr lang="en-IN" dirty="0"/>
          </a:p>
        </p:txBody>
      </p:sp>
    </p:spTree>
    <p:extLst>
      <p:ext uri="{BB962C8B-B14F-4D97-AF65-F5344CB8AC3E}">
        <p14:creationId xmlns:p14="http://schemas.microsoft.com/office/powerpoint/2010/main" val="204632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612685" cy="100848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Creating A Job Portal Application (Job Finder)with Django</a:t>
              </a:r>
            </a:p>
            <a:p>
              <a:pPr algn="ctr">
                <a:lnSpc>
                  <a:spcPts val="1996"/>
                </a:lnSpc>
                <a:spcBef>
                  <a:spcPct val="0"/>
                </a:spcBef>
              </a:pPr>
              <a:r>
                <a:rPr lang="en-US" sz="1600" b="1" dirty="0">
                  <a:latin typeface="+mj-lt"/>
                </a:rPr>
                <a:t>Framework</a:t>
              </a:r>
            </a:p>
            <a:p>
              <a:pPr algn="ctr">
                <a:lnSpc>
                  <a:spcPts val="1996"/>
                </a:lnSpc>
                <a:spcBef>
                  <a:spcPct val="0"/>
                </a:spcBef>
              </a:pP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200" b="1" dirty="0">
                    <a:solidFill>
                      <a:schemeClr val="tx1"/>
                    </a:solidFill>
                    <a:latin typeface="+mj-lt"/>
                    <a:cs typeface="Times New Roman" panose="02020603050405020304" pitchFamily="18" charset="0"/>
                  </a:rPr>
                  <a:t>Objective</a:t>
                </a:r>
                <a:r>
                  <a:rPr lang="en-US" sz="1200" dirty="0">
                    <a:solidFill>
                      <a:schemeClr val="tx1"/>
                    </a:solidFill>
                    <a:latin typeface="+mj-lt"/>
                    <a:cs typeface="Times New Roman" panose="02020603050405020304" pitchFamily="18" charset="0"/>
                  </a:rPr>
                  <a:t>: The project aims to develop a job portal using the Django web framework, facilitating job seekers to search and apply for jobs, and employers to post job listings and manage applications.</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200" b="1" dirty="0">
                    <a:solidFill>
                      <a:schemeClr val="tx1"/>
                    </a:solidFill>
                    <a:latin typeface="+mj-lt"/>
                    <a:cs typeface="Times New Roman" panose="02020603050405020304" pitchFamily="18" charset="0"/>
                  </a:rPr>
                  <a:t>Implementation</a:t>
                </a:r>
                <a:r>
                  <a:rPr lang="en-US" sz="1200" dirty="0">
                    <a:solidFill>
                      <a:schemeClr val="tx1"/>
                    </a:solidFill>
                    <a:latin typeface="+mj-lt"/>
                    <a:cs typeface="Times New Roman" panose="02020603050405020304" pitchFamily="18" charset="0"/>
                  </a:rPr>
                  <a:t>: After setting up the Django project structure and configuring the necessary settings, we created three apps </a:t>
                </a:r>
                <a:r>
                  <a:rPr lang="en-US" sz="1200" b="1" dirty="0" err="1">
                    <a:solidFill>
                      <a:schemeClr val="tx1"/>
                    </a:solidFill>
                    <a:latin typeface="+mj-lt"/>
                    <a:cs typeface="Times New Roman" panose="02020603050405020304" pitchFamily="18" charset="0"/>
                  </a:rPr>
                  <a:t>authuse</a:t>
                </a:r>
                <a:r>
                  <a:rPr lang="en-US" sz="1200" dirty="0" err="1">
                    <a:solidFill>
                      <a:schemeClr val="tx1"/>
                    </a:solidFill>
                    <a:latin typeface="+mj-lt"/>
                    <a:cs typeface="Times New Roman" panose="02020603050405020304" pitchFamily="18" charset="0"/>
                  </a:rPr>
                  <a:t>r,</a:t>
                </a:r>
                <a:r>
                  <a:rPr lang="en-US" sz="1200" b="1" dirty="0" err="1">
                    <a:solidFill>
                      <a:schemeClr val="tx1"/>
                    </a:solidFill>
                    <a:latin typeface="+mj-lt"/>
                    <a:cs typeface="Times New Roman" panose="02020603050405020304" pitchFamily="18" charset="0"/>
                  </a:rPr>
                  <a:t>Hr</a:t>
                </a:r>
                <a:r>
                  <a:rPr lang="en-US" sz="1200" dirty="0">
                    <a:solidFill>
                      <a:schemeClr val="tx1"/>
                    </a:solidFill>
                    <a:latin typeface="+mj-lt"/>
                    <a:cs typeface="Times New Roman" panose="02020603050405020304" pitchFamily="18" charset="0"/>
                  </a:rPr>
                  <a:t> and </a:t>
                </a:r>
                <a:r>
                  <a:rPr lang="en-US" sz="1200" b="1" dirty="0">
                    <a:solidFill>
                      <a:schemeClr val="tx1"/>
                    </a:solidFill>
                    <a:latin typeface="+mj-lt"/>
                    <a:cs typeface="Times New Roman" panose="02020603050405020304" pitchFamily="18" charset="0"/>
                  </a:rPr>
                  <a:t>candidate</a:t>
                </a:r>
                <a:r>
                  <a:rPr lang="en-US" sz="1200" dirty="0">
                    <a:solidFill>
                      <a:schemeClr val="tx1"/>
                    </a:solidFill>
                    <a:latin typeface="+mj-lt"/>
                    <a:cs typeface="Times New Roman" panose="02020603050405020304" pitchFamily="18" charset="0"/>
                  </a:rPr>
                  <a:t>. Next we implemented the required models, templates, static files and </a:t>
                </a:r>
                <a:r>
                  <a:rPr lang="en-US" sz="1200" dirty="0" err="1">
                    <a:solidFill>
                      <a:schemeClr val="tx1"/>
                    </a:solidFill>
                    <a:latin typeface="+mj-lt"/>
                    <a:cs typeface="Times New Roman" panose="02020603050405020304" pitchFamily="18" charset="0"/>
                  </a:rPr>
                  <a:t>urls</a:t>
                </a:r>
                <a:r>
                  <a:rPr lang="en-US" sz="1200" dirty="0">
                    <a:solidFill>
                      <a:schemeClr val="tx1"/>
                    </a:solidFill>
                    <a:latin typeface="+mj-lt"/>
                    <a:cs typeface="Times New Roman" panose="02020603050405020304" pitchFamily="18" charset="0"/>
                  </a:rPr>
                  <a:t> in each app.</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200" b="1" dirty="0">
                    <a:solidFill>
                      <a:schemeClr val="tx1"/>
                    </a:solidFill>
                    <a:latin typeface="+mj-lt"/>
                    <a:cs typeface="Times New Roman" panose="02020603050405020304" pitchFamily="18" charset="0"/>
                  </a:rPr>
                  <a:t>Features</a:t>
                </a:r>
                <a:r>
                  <a:rPr lang="en-US" sz="1200" dirty="0">
                    <a:solidFill>
                      <a:schemeClr val="tx1"/>
                    </a:solidFill>
                    <a:latin typeface="+mj-lt"/>
                    <a:cs typeface="Times New Roman" panose="02020603050405020304" pitchFamily="18" charset="0"/>
                  </a:rPr>
                  <a:t>: This website includes user and </a:t>
                </a:r>
                <a:r>
                  <a:rPr lang="en-US" sz="1200" dirty="0" err="1">
                    <a:solidFill>
                      <a:schemeClr val="tx1"/>
                    </a:solidFill>
                    <a:latin typeface="+mj-lt"/>
                    <a:cs typeface="Times New Roman" panose="02020603050405020304" pitchFamily="18" charset="0"/>
                  </a:rPr>
                  <a:t>Hr</a:t>
                </a:r>
                <a:r>
                  <a:rPr lang="en-US" sz="1200" dirty="0">
                    <a:solidFill>
                      <a:schemeClr val="tx1"/>
                    </a:solidFill>
                    <a:latin typeface="+mj-lt"/>
                    <a:cs typeface="Times New Roman" panose="02020603050405020304" pitchFamily="18" charset="0"/>
                  </a:rPr>
                  <a:t> registration, explore job section, job posting section, details of candidate who’ve applied for job, candidate dashboard, </a:t>
                </a:r>
                <a:r>
                  <a:rPr lang="en-US" sz="1200" dirty="0" err="1">
                    <a:solidFill>
                      <a:schemeClr val="tx1"/>
                    </a:solidFill>
                    <a:latin typeface="+mj-lt"/>
                    <a:cs typeface="Times New Roman" panose="02020603050405020304" pitchFamily="18" charset="0"/>
                  </a:rPr>
                  <a:t>Hr</a:t>
                </a:r>
                <a:r>
                  <a:rPr lang="en-US" sz="1200" dirty="0">
                    <a:solidFill>
                      <a:schemeClr val="tx1"/>
                    </a:solidFill>
                    <a:latin typeface="+mj-lt"/>
                    <a:cs typeface="Times New Roman" panose="02020603050405020304" pitchFamily="18" charset="0"/>
                  </a:rPr>
                  <a:t> dashboard etc.</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200" b="1" dirty="0">
                    <a:solidFill>
                      <a:schemeClr val="tx1"/>
                    </a:solidFill>
                    <a:latin typeface="+mj-lt"/>
                    <a:cs typeface="Times New Roman" panose="02020603050405020304" pitchFamily="18" charset="0"/>
                  </a:rPr>
                  <a:t>Result</a:t>
                </a:r>
                <a:r>
                  <a:rPr lang="en-US" sz="1200" dirty="0">
                    <a:solidFill>
                      <a:schemeClr val="tx1"/>
                    </a:solidFill>
                    <a:latin typeface="+mj-lt"/>
                    <a:cs typeface="Times New Roman" panose="02020603050405020304" pitchFamily="18" charset="0"/>
                  </a:rPr>
                  <a:t>: A fully functional job portal that allows job seekers to search and apply for jobs, and enables employers to post job listings and manage applications effectively.</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2" y="1390415"/>
            <a:ext cx="4378060" cy="954107"/>
          </a:xfrm>
          <a:prstGeom prst="rect">
            <a:avLst/>
          </a:prstGeom>
          <a:noFill/>
        </p:spPr>
        <p:txBody>
          <a:bodyPr wrap="square" rtlCol="0">
            <a:spAutoFit/>
          </a:bodyPr>
          <a:lstStyle/>
          <a:p>
            <a:pPr>
              <a:spcAft>
                <a:spcPts val="800"/>
              </a:spcAft>
            </a:pPr>
            <a:r>
              <a:rPr lang="en-US" b="1" dirty="0">
                <a:latin typeface="+mn-lt"/>
              </a:rPr>
              <a:t>Develop a job portal using the Django web framework, facilitating job seekers to search and apply for jobs, and employers to post job listings and manage applications.</a:t>
            </a:r>
            <a:endParaRPr lang="en-IN" b="1"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2" y="769408"/>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
        <p:nvSpPr>
          <p:cNvPr id="10" name="TextBox 9">
            <a:extLst>
              <a:ext uri="{FF2B5EF4-FFF2-40B4-BE49-F238E27FC236}">
                <a16:creationId xmlns:a16="http://schemas.microsoft.com/office/drawing/2014/main" id="{FF97DD5B-A4EE-0E9F-39ED-A423EA3F4AF6}"/>
              </a:ext>
            </a:extLst>
          </p:cNvPr>
          <p:cNvSpPr txBox="1"/>
          <p:nvPr/>
        </p:nvSpPr>
        <p:spPr>
          <a:xfrm>
            <a:off x="143933" y="1206410"/>
            <a:ext cx="4643438" cy="3600986"/>
          </a:xfrm>
          <a:prstGeom prst="rect">
            <a:avLst/>
          </a:prstGeom>
          <a:noFill/>
        </p:spPr>
        <p:txBody>
          <a:bodyPr wrap="square">
            <a:spAutoFit/>
          </a:bodyPr>
          <a:lstStyle/>
          <a:p>
            <a:r>
              <a:rPr lang="en-US" sz="1200" dirty="0"/>
              <a:t>After setting up the Django project structure we have implemented three apps </a:t>
            </a:r>
            <a:r>
              <a:rPr lang="en-US" sz="1200" dirty="0" err="1"/>
              <a:t>authuser</a:t>
            </a:r>
            <a:r>
              <a:rPr lang="en-US" sz="1200" dirty="0"/>
              <a:t>, </a:t>
            </a:r>
            <a:r>
              <a:rPr lang="en-US" sz="1200" dirty="0" err="1"/>
              <a:t>hr</a:t>
            </a:r>
            <a:r>
              <a:rPr lang="en-US" sz="1200" dirty="0"/>
              <a:t> and candidate.</a:t>
            </a:r>
          </a:p>
          <a:p>
            <a:endParaRPr lang="en-US" sz="1200" dirty="0"/>
          </a:p>
          <a:p>
            <a:pPr marL="171450" indent="-171450">
              <a:buFont typeface="Wingdings" panose="05000000000000000000" pitchFamily="2" charset="2"/>
              <a:buChar char="q"/>
            </a:pPr>
            <a:r>
              <a:rPr lang="en-US" sz="1200" b="1" dirty="0"/>
              <a:t>User Authentication and Registration</a:t>
            </a:r>
            <a:r>
              <a:rPr lang="en-US" sz="1200" dirty="0"/>
              <a:t>: We have created the </a:t>
            </a:r>
            <a:r>
              <a:rPr lang="en-US" sz="1200" dirty="0" err="1"/>
              <a:t>authuser</a:t>
            </a:r>
            <a:r>
              <a:rPr lang="en-US" sz="1200" dirty="0"/>
              <a:t> app to allow users (both job seekers and employers) to securely create accounts and access the portal.</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b="1" dirty="0"/>
              <a:t>Candidate</a:t>
            </a:r>
            <a:r>
              <a:rPr lang="en-US" sz="1200" dirty="0"/>
              <a:t>:</a:t>
            </a:r>
            <a:r>
              <a:rPr lang="en-IN" sz="1200" dirty="0"/>
              <a:t> After login or registering the candidate will come to their home page. There they can go through the explore job section and also they can apply to it by giving their basic details. After applying they can check their dashboard for application status or the list of jobs they have applied.</a:t>
            </a:r>
          </a:p>
          <a:p>
            <a:pPr marL="171450" indent="-171450">
              <a:buFont typeface="Wingdings" panose="05000000000000000000" pitchFamily="2" charset="2"/>
              <a:buChar char="q"/>
            </a:pPr>
            <a:endParaRPr lang="en-IN" sz="1200" dirty="0"/>
          </a:p>
          <a:p>
            <a:pPr marL="171450" indent="-171450">
              <a:buFont typeface="Wingdings" panose="05000000000000000000" pitchFamily="2" charset="2"/>
              <a:buChar char="q"/>
            </a:pPr>
            <a:r>
              <a:rPr lang="en-IN" sz="1200" b="1" dirty="0"/>
              <a:t>Hr</a:t>
            </a:r>
            <a:r>
              <a:rPr lang="en-IN" sz="1200" dirty="0"/>
              <a:t>:</a:t>
            </a:r>
            <a:r>
              <a:rPr lang="en-US" sz="1200" dirty="0"/>
              <a:t> </a:t>
            </a:r>
            <a:r>
              <a:rPr lang="en-IN" sz="1200" dirty="0"/>
              <a:t>After login or registering the hr will come to their home page. There they can post jobs according to their requirement. After posting they can check their dashboard for the candidate details who have applied and there they can accept or reject their application.</a:t>
            </a:r>
          </a:p>
          <a:p>
            <a:endParaRPr lang="en-IN" sz="1200" dirty="0"/>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4" name="Oval 3">
            <a:extLst>
              <a:ext uri="{FF2B5EF4-FFF2-40B4-BE49-F238E27FC236}">
                <a16:creationId xmlns:a16="http://schemas.microsoft.com/office/drawing/2014/main" id="{663317C3-3005-A8EF-D61D-28363A6FBD5B}"/>
              </a:ext>
            </a:extLst>
          </p:cNvPr>
          <p:cNvSpPr/>
          <p:nvPr/>
        </p:nvSpPr>
        <p:spPr>
          <a:xfrm>
            <a:off x="471488" y="1193006"/>
            <a:ext cx="821531" cy="378619"/>
          </a:xfrm>
          <a:prstGeom prst="ellipse">
            <a:avLst/>
          </a:prstGeom>
          <a:noFill/>
          <a:ln w="127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a:t>
            </a:r>
          </a:p>
        </p:txBody>
      </p:sp>
      <p:sp>
        <p:nvSpPr>
          <p:cNvPr id="5" name="Rectangle 4">
            <a:extLst>
              <a:ext uri="{FF2B5EF4-FFF2-40B4-BE49-F238E27FC236}">
                <a16:creationId xmlns:a16="http://schemas.microsoft.com/office/drawing/2014/main" id="{4AD1E0FB-A669-F7B4-3FD6-5285BA67EE80}"/>
              </a:ext>
            </a:extLst>
          </p:cNvPr>
          <p:cNvSpPr/>
          <p:nvPr/>
        </p:nvSpPr>
        <p:spPr>
          <a:xfrm>
            <a:off x="1664494" y="1193006"/>
            <a:ext cx="1257300" cy="3385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Home Page</a:t>
            </a:r>
          </a:p>
        </p:txBody>
      </p:sp>
      <p:sp>
        <p:nvSpPr>
          <p:cNvPr id="6" name="Diamond 5">
            <a:extLst>
              <a:ext uri="{FF2B5EF4-FFF2-40B4-BE49-F238E27FC236}">
                <a16:creationId xmlns:a16="http://schemas.microsoft.com/office/drawing/2014/main" id="{97C4C7CA-BF54-57D3-236C-BFA039465771}"/>
              </a:ext>
            </a:extLst>
          </p:cNvPr>
          <p:cNvSpPr/>
          <p:nvPr/>
        </p:nvSpPr>
        <p:spPr>
          <a:xfrm>
            <a:off x="1664493" y="1843088"/>
            <a:ext cx="1257299" cy="671512"/>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7" name="Rectangle 6">
            <a:extLst>
              <a:ext uri="{FF2B5EF4-FFF2-40B4-BE49-F238E27FC236}">
                <a16:creationId xmlns:a16="http://schemas.microsoft.com/office/drawing/2014/main" id="{0E91F08A-5DF9-19FF-A505-993CC2455E42}"/>
              </a:ext>
            </a:extLst>
          </p:cNvPr>
          <p:cNvSpPr/>
          <p:nvPr/>
        </p:nvSpPr>
        <p:spPr>
          <a:xfrm>
            <a:off x="253603" y="2514600"/>
            <a:ext cx="1257300" cy="3385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Register</a:t>
            </a:r>
          </a:p>
        </p:txBody>
      </p:sp>
      <p:sp>
        <p:nvSpPr>
          <p:cNvPr id="8" name="Rectangle 7">
            <a:extLst>
              <a:ext uri="{FF2B5EF4-FFF2-40B4-BE49-F238E27FC236}">
                <a16:creationId xmlns:a16="http://schemas.microsoft.com/office/drawing/2014/main" id="{E6948D86-A485-E702-F021-9AFDE46C649C}"/>
              </a:ext>
            </a:extLst>
          </p:cNvPr>
          <p:cNvSpPr/>
          <p:nvPr/>
        </p:nvSpPr>
        <p:spPr>
          <a:xfrm>
            <a:off x="3481388" y="1593056"/>
            <a:ext cx="1257300" cy="3385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Candidate</a:t>
            </a:r>
          </a:p>
        </p:txBody>
      </p:sp>
      <p:sp>
        <p:nvSpPr>
          <p:cNvPr id="9" name="Rectangle 8">
            <a:extLst>
              <a:ext uri="{FF2B5EF4-FFF2-40B4-BE49-F238E27FC236}">
                <a16:creationId xmlns:a16="http://schemas.microsoft.com/office/drawing/2014/main" id="{9DBB5A4B-11DE-E38C-8C9C-A50FD4951C6F}"/>
              </a:ext>
            </a:extLst>
          </p:cNvPr>
          <p:cNvSpPr/>
          <p:nvPr/>
        </p:nvSpPr>
        <p:spPr>
          <a:xfrm>
            <a:off x="5657850" y="1571625"/>
            <a:ext cx="1257300" cy="3385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Hr</a:t>
            </a:r>
          </a:p>
        </p:txBody>
      </p:sp>
      <p:sp>
        <p:nvSpPr>
          <p:cNvPr id="10" name="Rectangle 9">
            <a:extLst>
              <a:ext uri="{FF2B5EF4-FFF2-40B4-BE49-F238E27FC236}">
                <a16:creationId xmlns:a16="http://schemas.microsoft.com/office/drawing/2014/main" id="{1060D195-3804-1FC5-8ED0-64272988D7B6}"/>
              </a:ext>
            </a:extLst>
          </p:cNvPr>
          <p:cNvSpPr/>
          <p:nvPr/>
        </p:nvSpPr>
        <p:spPr>
          <a:xfrm>
            <a:off x="3481388" y="2269435"/>
            <a:ext cx="1257300" cy="3385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Explore Jobs</a:t>
            </a:r>
          </a:p>
        </p:txBody>
      </p:sp>
      <p:sp>
        <p:nvSpPr>
          <p:cNvPr id="11" name="Rectangle 10">
            <a:extLst>
              <a:ext uri="{FF2B5EF4-FFF2-40B4-BE49-F238E27FC236}">
                <a16:creationId xmlns:a16="http://schemas.microsoft.com/office/drawing/2014/main" id="{19B922A1-9148-7968-EBDA-94C7761B2659}"/>
              </a:ext>
            </a:extLst>
          </p:cNvPr>
          <p:cNvSpPr/>
          <p:nvPr/>
        </p:nvSpPr>
        <p:spPr>
          <a:xfrm>
            <a:off x="3481388" y="2945815"/>
            <a:ext cx="1257300" cy="3385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Apply Job</a:t>
            </a:r>
          </a:p>
        </p:txBody>
      </p:sp>
      <p:sp>
        <p:nvSpPr>
          <p:cNvPr id="12" name="Rectangle 11">
            <a:extLst>
              <a:ext uri="{FF2B5EF4-FFF2-40B4-BE49-F238E27FC236}">
                <a16:creationId xmlns:a16="http://schemas.microsoft.com/office/drawing/2014/main" id="{F9EA2748-7204-27F4-AB28-1A952C0C4B1E}"/>
              </a:ext>
            </a:extLst>
          </p:cNvPr>
          <p:cNvSpPr/>
          <p:nvPr/>
        </p:nvSpPr>
        <p:spPr>
          <a:xfrm>
            <a:off x="3009901" y="3537556"/>
            <a:ext cx="2347912" cy="49053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 Dashboard for application status</a:t>
            </a:r>
          </a:p>
        </p:txBody>
      </p:sp>
      <p:sp>
        <p:nvSpPr>
          <p:cNvPr id="13" name="Rectangle 12">
            <a:extLst>
              <a:ext uri="{FF2B5EF4-FFF2-40B4-BE49-F238E27FC236}">
                <a16:creationId xmlns:a16="http://schemas.microsoft.com/office/drawing/2014/main" id="{82EAA3EE-EBBA-2324-5B0C-93E61DABBC10}"/>
              </a:ext>
            </a:extLst>
          </p:cNvPr>
          <p:cNvSpPr/>
          <p:nvPr/>
        </p:nvSpPr>
        <p:spPr>
          <a:xfrm>
            <a:off x="5448300" y="2793832"/>
            <a:ext cx="1816894" cy="49053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 applied Candidate details</a:t>
            </a:r>
          </a:p>
        </p:txBody>
      </p:sp>
      <p:sp>
        <p:nvSpPr>
          <p:cNvPr id="14" name="Rectangle 13">
            <a:extLst>
              <a:ext uri="{FF2B5EF4-FFF2-40B4-BE49-F238E27FC236}">
                <a16:creationId xmlns:a16="http://schemas.microsoft.com/office/drawing/2014/main" id="{4D917E72-88FF-2F26-F051-355FAEA23746}"/>
              </a:ext>
            </a:extLst>
          </p:cNvPr>
          <p:cNvSpPr/>
          <p:nvPr/>
        </p:nvSpPr>
        <p:spPr>
          <a:xfrm>
            <a:off x="5657850" y="2176046"/>
            <a:ext cx="1257300" cy="33855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Post Job</a:t>
            </a:r>
          </a:p>
        </p:txBody>
      </p:sp>
      <p:cxnSp>
        <p:nvCxnSpPr>
          <p:cNvPr id="22" name="Straight Arrow Connector 21">
            <a:extLst>
              <a:ext uri="{FF2B5EF4-FFF2-40B4-BE49-F238E27FC236}">
                <a16:creationId xmlns:a16="http://schemas.microsoft.com/office/drawing/2014/main" id="{DF9746EE-0FD4-749C-5BDB-49BA0B6D91A2}"/>
              </a:ext>
            </a:extLst>
          </p:cNvPr>
          <p:cNvCxnSpPr>
            <a:stCxn id="4" idx="6"/>
            <a:endCxn id="5" idx="1"/>
          </p:cNvCxnSpPr>
          <p:nvPr/>
        </p:nvCxnSpPr>
        <p:spPr>
          <a:xfrm flipV="1">
            <a:off x="1293019" y="1362283"/>
            <a:ext cx="371475" cy="200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2A374472-1E73-8199-E3D9-47172B07A330}"/>
              </a:ext>
            </a:extLst>
          </p:cNvPr>
          <p:cNvCxnSpPr>
            <a:stCxn id="5" idx="2"/>
            <a:endCxn id="6" idx="0"/>
          </p:cNvCxnSpPr>
          <p:nvPr/>
        </p:nvCxnSpPr>
        <p:spPr>
          <a:xfrm flipH="1">
            <a:off x="2293143" y="1531560"/>
            <a:ext cx="1" cy="3115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D7ABE10A-88E2-640B-3186-BC9C64A43282}"/>
              </a:ext>
            </a:extLst>
          </p:cNvPr>
          <p:cNvCxnSpPr>
            <a:stCxn id="8" idx="2"/>
            <a:endCxn id="10" idx="0"/>
          </p:cNvCxnSpPr>
          <p:nvPr/>
        </p:nvCxnSpPr>
        <p:spPr>
          <a:xfrm>
            <a:off x="4110038" y="1931610"/>
            <a:ext cx="0" cy="3378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7210162B-C776-4D4B-245C-F30861645D0B}"/>
              </a:ext>
            </a:extLst>
          </p:cNvPr>
          <p:cNvCxnSpPr>
            <a:stCxn id="10" idx="2"/>
            <a:endCxn id="11" idx="0"/>
          </p:cNvCxnSpPr>
          <p:nvPr/>
        </p:nvCxnSpPr>
        <p:spPr>
          <a:xfrm>
            <a:off x="4110038" y="2607989"/>
            <a:ext cx="0" cy="337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05B0BC0E-C591-A63E-4056-0C9C541B4D42}"/>
              </a:ext>
            </a:extLst>
          </p:cNvPr>
          <p:cNvCxnSpPr>
            <a:stCxn id="11" idx="2"/>
          </p:cNvCxnSpPr>
          <p:nvPr/>
        </p:nvCxnSpPr>
        <p:spPr>
          <a:xfrm>
            <a:off x="4110038" y="3284369"/>
            <a:ext cx="0" cy="253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F6CA3BC-1B44-7FF7-F18D-2F84DA0149FF}"/>
              </a:ext>
            </a:extLst>
          </p:cNvPr>
          <p:cNvCxnSpPr>
            <a:stCxn id="9" idx="2"/>
            <a:endCxn id="14" idx="0"/>
          </p:cNvCxnSpPr>
          <p:nvPr/>
        </p:nvCxnSpPr>
        <p:spPr>
          <a:xfrm>
            <a:off x="6286500" y="1910179"/>
            <a:ext cx="0" cy="2658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EE86589-1AD3-9813-7FE8-C27FCE24412F}"/>
              </a:ext>
            </a:extLst>
          </p:cNvPr>
          <p:cNvCxnSpPr>
            <a:stCxn id="14" idx="2"/>
          </p:cNvCxnSpPr>
          <p:nvPr/>
        </p:nvCxnSpPr>
        <p:spPr>
          <a:xfrm>
            <a:off x="6286500" y="2514600"/>
            <a:ext cx="0" cy="2792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Connector: Elbow 35">
            <a:extLst>
              <a:ext uri="{FF2B5EF4-FFF2-40B4-BE49-F238E27FC236}">
                <a16:creationId xmlns:a16="http://schemas.microsoft.com/office/drawing/2014/main" id="{AB625064-40E5-90D0-EB80-2038F053769B}"/>
              </a:ext>
            </a:extLst>
          </p:cNvPr>
          <p:cNvCxnSpPr>
            <a:stCxn id="6" idx="1"/>
            <a:endCxn id="7" idx="0"/>
          </p:cNvCxnSpPr>
          <p:nvPr/>
        </p:nvCxnSpPr>
        <p:spPr>
          <a:xfrm rot="10800000" flipV="1">
            <a:off x="882253" y="2178844"/>
            <a:ext cx="782240" cy="33575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Connector: Elbow 37">
            <a:extLst>
              <a:ext uri="{FF2B5EF4-FFF2-40B4-BE49-F238E27FC236}">
                <a16:creationId xmlns:a16="http://schemas.microsoft.com/office/drawing/2014/main" id="{8C761E62-BFD0-E91E-9152-9500959AE2A7}"/>
              </a:ext>
            </a:extLst>
          </p:cNvPr>
          <p:cNvCxnSpPr>
            <a:stCxn id="7" idx="3"/>
            <a:endCxn id="6" idx="2"/>
          </p:cNvCxnSpPr>
          <p:nvPr/>
        </p:nvCxnSpPr>
        <p:spPr>
          <a:xfrm flipV="1">
            <a:off x="1510903" y="2514600"/>
            <a:ext cx="782240" cy="16927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Connector: Elbow 41">
            <a:extLst>
              <a:ext uri="{FF2B5EF4-FFF2-40B4-BE49-F238E27FC236}">
                <a16:creationId xmlns:a16="http://schemas.microsoft.com/office/drawing/2014/main" id="{8759FC35-7C81-AA68-C35F-59F0E0D74A77}"/>
              </a:ext>
            </a:extLst>
          </p:cNvPr>
          <p:cNvCxnSpPr>
            <a:cxnSpLocks/>
            <a:stCxn id="6" idx="3"/>
          </p:cNvCxnSpPr>
          <p:nvPr/>
        </p:nvCxnSpPr>
        <p:spPr>
          <a:xfrm flipV="1">
            <a:off x="2921792" y="1191608"/>
            <a:ext cx="421483" cy="987236"/>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3D981051-7094-FD7E-6800-8F77079B4079}"/>
              </a:ext>
            </a:extLst>
          </p:cNvPr>
          <p:cNvCxnSpPr>
            <a:cxnSpLocks/>
          </p:cNvCxnSpPr>
          <p:nvPr/>
        </p:nvCxnSpPr>
        <p:spPr>
          <a:xfrm>
            <a:off x="3343275" y="1193006"/>
            <a:ext cx="2943225"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1CDC5BC6-6DB6-1DEC-AB16-D41799C6E62A}"/>
              </a:ext>
            </a:extLst>
          </p:cNvPr>
          <p:cNvCxnSpPr>
            <a:endCxn id="8" idx="0"/>
          </p:cNvCxnSpPr>
          <p:nvPr/>
        </p:nvCxnSpPr>
        <p:spPr>
          <a:xfrm>
            <a:off x="4110038" y="1193006"/>
            <a:ext cx="0" cy="400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7C533D5C-A731-8B99-A734-2D09C09464BF}"/>
              </a:ext>
            </a:extLst>
          </p:cNvPr>
          <p:cNvCxnSpPr>
            <a:cxnSpLocks/>
            <a:endCxn id="9" idx="0"/>
          </p:cNvCxnSpPr>
          <p:nvPr/>
        </p:nvCxnSpPr>
        <p:spPr>
          <a:xfrm>
            <a:off x="6286500" y="1193006"/>
            <a:ext cx="0" cy="3786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TextBox 56">
            <a:extLst>
              <a:ext uri="{FF2B5EF4-FFF2-40B4-BE49-F238E27FC236}">
                <a16:creationId xmlns:a16="http://schemas.microsoft.com/office/drawing/2014/main" id="{A6ECC4CA-5C09-88C5-D2DD-4CF081C091EF}"/>
              </a:ext>
            </a:extLst>
          </p:cNvPr>
          <p:cNvSpPr txBox="1"/>
          <p:nvPr/>
        </p:nvSpPr>
        <p:spPr>
          <a:xfrm>
            <a:off x="1149548" y="1903213"/>
            <a:ext cx="460772" cy="307777"/>
          </a:xfrm>
          <a:prstGeom prst="rect">
            <a:avLst/>
          </a:prstGeom>
          <a:noFill/>
        </p:spPr>
        <p:txBody>
          <a:bodyPr wrap="square" rtlCol="0">
            <a:spAutoFit/>
          </a:bodyPr>
          <a:lstStyle/>
          <a:p>
            <a:r>
              <a:rPr lang="en-IN" dirty="0"/>
              <a:t>No</a:t>
            </a:r>
          </a:p>
        </p:txBody>
      </p:sp>
      <p:sp>
        <p:nvSpPr>
          <p:cNvPr id="60" name="TextBox 59">
            <a:extLst>
              <a:ext uri="{FF2B5EF4-FFF2-40B4-BE49-F238E27FC236}">
                <a16:creationId xmlns:a16="http://schemas.microsoft.com/office/drawing/2014/main" id="{C3B8544D-1FA9-E15C-9D88-68DF17E36135}"/>
              </a:ext>
            </a:extLst>
          </p:cNvPr>
          <p:cNvSpPr txBox="1"/>
          <p:nvPr/>
        </p:nvSpPr>
        <p:spPr>
          <a:xfrm>
            <a:off x="2883395" y="1924048"/>
            <a:ext cx="575668" cy="307777"/>
          </a:xfrm>
          <a:prstGeom prst="rect">
            <a:avLst/>
          </a:prstGeom>
          <a:noFill/>
        </p:spPr>
        <p:txBody>
          <a:bodyPr wrap="square" rtlCol="0">
            <a:spAutoFit/>
          </a:bodyPr>
          <a:lstStyle/>
          <a:p>
            <a:r>
              <a:rPr lang="en-IN" dirty="0"/>
              <a:t>Yes</a:t>
            </a:r>
          </a:p>
        </p:txBody>
      </p:sp>
      <p:sp>
        <p:nvSpPr>
          <p:cNvPr id="61" name="Diamond 60">
            <a:extLst>
              <a:ext uri="{FF2B5EF4-FFF2-40B4-BE49-F238E27FC236}">
                <a16:creationId xmlns:a16="http://schemas.microsoft.com/office/drawing/2014/main" id="{BF40553D-0B2B-F65A-B3F8-8F30C3125243}"/>
              </a:ext>
            </a:extLst>
          </p:cNvPr>
          <p:cNvSpPr/>
          <p:nvPr/>
        </p:nvSpPr>
        <p:spPr>
          <a:xfrm>
            <a:off x="6286500" y="3410962"/>
            <a:ext cx="2207413" cy="617132"/>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Application</a:t>
            </a:r>
          </a:p>
        </p:txBody>
      </p:sp>
      <p:cxnSp>
        <p:nvCxnSpPr>
          <p:cNvPr id="65" name="Connector: Elbow 64">
            <a:extLst>
              <a:ext uri="{FF2B5EF4-FFF2-40B4-BE49-F238E27FC236}">
                <a16:creationId xmlns:a16="http://schemas.microsoft.com/office/drawing/2014/main" id="{5DC46FA9-30B3-704E-5310-706B232C918A}"/>
              </a:ext>
            </a:extLst>
          </p:cNvPr>
          <p:cNvCxnSpPr>
            <a:stCxn id="13" idx="3"/>
            <a:endCxn id="61" idx="0"/>
          </p:cNvCxnSpPr>
          <p:nvPr/>
        </p:nvCxnSpPr>
        <p:spPr>
          <a:xfrm>
            <a:off x="7265194" y="3039101"/>
            <a:ext cx="125013" cy="37186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Connector: Elbow 66">
            <a:extLst>
              <a:ext uri="{FF2B5EF4-FFF2-40B4-BE49-F238E27FC236}">
                <a16:creationId xmlns:a16="http://schemas.microsoft.com/office/drawing/2014/main" id="{D6F38E1A-880C-76A8-C6E3-D79CC756BE03}"/>
              </a:ext>
            </a:extLst>
          </p:cNvPr>
          <p:cNvCxnSpPr>
            <a:cxnSpLocks/>
            <a:stCxn id="61" idx="1"/>
            <a:endCxn id="73" idx="0"/>
          </p:cNvCxnSpPr>
          <p:nvPr/>
        </p:nvCxnSpPr>
        <p:spPr>
          <a:xfrm rot="10800000" flipV="1">
            <a:off x="6015038" y="3719527"/>
            <a:ext cx="271462" cy="67512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Connector: Elbow 68">
            <a:extLst>
              <a:ext uri="{FF2B5EF4-FFF2-40B4-BE49-F238E27FC236}">
                <a16:creationId xmlns:a16="http://schemas.microsoft.com/office/drawing/2014/main" id="{3A5E0782-4F46-B3DB-553E-5D5AA248AFB5}"/>
              </a:ext>
            </a:extLst>
          </p:cNvPr>
          <p:cNvCxnSpPr>
            <a:stCxn id="61" idx="3"/>
          </p:cNvCxnSpPr>
          <p:nvPr/>
        </p:nvCxnSpPr>
        <p:spPr>
          <a:xfrm flipH="1">
            <a:off x="6472238" y="3719528"/>
            <a:ext cx="2021675" cy="845328"/>
          </a:xfrm>
          <a:prstGeom prst="bentConnector3">
            <a:avLst>
              <a:gd name="adj1" fmla="val -11307"/>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TextBox 70">
            <a:extLst>
              <a:ext uri="{FF2B5EF4-FFF2-40B4-BE49-F238E27FC236}">
                <a16:creationId xmlns:a16="http://schemas.microsoft.com/office/drawing/2014/main" id="{BEEA1DB3-C50A-3014-D94D-4C61029B1E7B}"/>
              </a:ext>
            </a:extLst>
          </p:cNvPr>
          <p:cNvSpPr txBox="1"/>
          <p:nvPr/>
        </p:nvSpPr>
        <p:spPr>
          <a:xfrm>
            <a:off x="5657850" y="3411751"/>
            <a:ext cx="914401" cy="307777"/>
          </a:xfrm>
          <a:prstGeom prst="rect">
            <a:avLst/>
          </a:prstGeom>
          <a:noFill/>
        </p:spPr>
        <p:txBody>
          <a:bodyPr wrap="square" rtlCol="0">
            <a:spAutoFit/>
          </a:bodyPr>
          <a:lstStyle/>
          <a:p>
            <a:r>
              <a:rPr lang="en-IN" dirty="0"/>
              <a:t>Accept</a:t>
            </a:r>
          </a:p>
        </p:txBody>
      </p:sp>
      <p:sp>
        <p:nvSpPr>
          <p:cNvPr id="72" name="TextBox 71">
            <a:extLst>
              <a:ext uri="{FF2B5EF4-FFF2-40B4-BE49-F238E27FC236}">
                <a16:creationId xmlns:a16="http://schemas.microsoft.com/office/drawing/2014/main" id="{A2F4B027-C4F8-D92C-8B83-F51225836428}"/>
              </a:ext>
            </a:extLst>
          </p:cNvPr>
          <p:cNvSpPr txBox="1"/>
          <p:nvPr/>
        </p:nvSpPr>
        <p:spPr>
          <a:xfrm>
            <a:off x="8355806" y="3411751"/>
            <a:ext cx="914401" cy="307777"/>
          </a:xfrm>
          <a:prstGeom prst="rect">
            <a:avLst/>
          </a:prstGeom>
          <a:noFill/>
        </p:spPr>
        <p:txBody>
          <a:bodyPr wrap="square" rtlCol="0">
            <a:spAutoFit/>
          </a:bodyPr>
          <a:lstStyle/>
          <a:p>
            <a:r>
              <a:rPr lang="en-IN" dirty="0"/>
              <a:t>Reject</a:t>
            </a:r>
          </a:p>
        </p:txBody>
      </p:sp>
      <p:sp>
        <p:nvSpPr>
          <p:cNvPr id="73" name="Oval 72">
            <a:extLst>
              <a:ext uri="{FF2B5EF4-FFF2-40B4-BE49-F238E27FC236}">
                <a16:creationId xmlns:a16="http://schemas.microsoft.com/office/drawing/2014/main" id="{B44D4375-B2C0-3D46-AFB3-5A67658F83EA}"/>
              </a:ext>
            </a:extLst>
          </p:cNvPr>
          <p:cNvSpPr/>
          <p:nvPr/>
        </p:nvSpPr>
        <p:spPr>
          <a:xfrm>
            <a:off x="5557837" y="4394657"/>
            <a:ext cx="914402" cy="378619"/>
          </a:xfrm>
          <a:prstGeom prst="ellipse">
            <a:avLst/>
          </a:prstGeom>
          <a:noFill/>
          <a:ln w="127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Exit</a:t>
            </a:r>
          </a:p>
        </p:txBody>
      </p:sp>
      <p:cxnSp>
        <p:nvCxnSpPr>
          <p:cNvPr id="77" name="Connector: Elbow 76">
            <a:extLst>
              <a:ext uri="{FF2B5EF4-FFF2-40B4-BE49-F238E27FC236}">
                <a16:creationId xmlns:a16="http://schemas.microsoft.com/office/drawing/2014/main" id="{634348A1-5FEA-7F3B-95EF-29098EBFA173}"/>
              </a:ext>
            </a:extLst>
          </p:cNvPr>
          <p:cNvCxnSpPr>
            <a:stCxn id="12" idx="2"/>
            <a:endCxn id="73" idx="2"/>
          </p:cNvCxnSpPr>
          <p:nvPr/>
        </p:nvCxnSpPr>
        <p:spPr>
          <a:xfrm rot="16200000" flipH="1">
            <a:off x="4592911" y="3619040"/>
            <a:ext cx="555873" cy="137398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0" y="1276102"/>
            <a:ext cx="4271962" cy="943848"/>
          </a:xfrm>
          <a:prstGeom prst="rect">
            <a:avLst/>
          </a:prstGeom>
          <a:noFill/>
        </p:spPr>
        <p:txBody>
          <a:bodyPr wrap="square" rtlCol="0">
            <a:spAutoFit/>
          </a:bodyPr>
          <a:lstStyle/>
          <a:p>
            <a:pPr>
              <a:spcAft>
                <a:spcPts val="800"/>
              </a:spcAft>
            </a:pPr>
            <a:r>
              <a:rPr lang="en-US" dirty="0">
                <a:latin typeface="+mn-lt"/>
              </a:rPr>
              <a:t>	Frontend- HTML, CSS, JavaScript</a:t>
            </a:r>
          </a:p>
          <a:p>
            <a:pPr>
              <a:spcAft>
                <a:spcPts val="800"/>
              </a:spcAft>
            </a:pPr>
            <a:r>
              <a:rPr lang="en-US" dirty="0">
                <a:latin typeface="+mn-lt"/>
              </a:rPr>
              <a:t>	Backend- Django</a:t>
            </a:r>
          </a:p>
          <a:p>
            <a:pPr>
              <a:spcAft>
                <a:spcPts val="800"/>
              </a:spcAft>
            </a:pPr>
            <a:r>
              <a:rPr lang="en-US" dirty="0">
                <a:latin typeface="+mn-lt"/>
              </a:rPr>
              <a:t>	Database- SQLite</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2" name="TextBox 1">
            <a:extLst>
              <a:ext uri="{FF2B5EF4-FFF2-40B4-BE49-F238E27FC236}">
                <a16:creationId xmlns:a16="http://schemas.microsoft.com/office/drawing/2014/main" id="{D9451627-4CEA-3ECE-0AC4-271289B07DAB}"/>
              </a:ext>
            </a:extLst>
          </p:cNvPr>
          <p:cNvSpPr txBox="1"/>
          <p:nvPr/>
        </p:nvSpPr>
        <p:spPr>
          <a:xfrm>
            <a:off x="3357562" y="971550"/>
            <a:ext cx="1357313" cy="307777"/>
          </a:xfrm>
          <a:prstGeom prst="rect">
            <a:avLst/>
          </a:prstGeom>
          <a:noFill/>
        </p:spPr>
        <p:txBody>
          <a:bodyPr wrap="square" rtlCol="0">
            <a:spAutoFit/>
          </a:bodyPr>
          <a:lstStyle/>
          <a:p>
            <a:r>
              <a:rPr lang="en-IN" b="1" u="sng" dirty="0"/>
              <a:t>Landing Page </a:t>
            </a:r>
          </a:p>
        </p:txBody>
      </p:sp>
      <p:pic>
        <p:nvPicPr>
          <p:cNvPr id="4" name="Picture 3">
            <a:extLst>
              <a:ext uri="{FF2B5EF4-FFF2-40B4-BE49-F238E27FC236}">
                <a16:creationId xmlns:a16="http://schemas.microsoft.com/office/drawing/2014/main" id="{C31787BB-45E5-B792-0D3B-DB8A55E60334}"/>
              </a:ext>
            </a:extLst>
          </p:cNvPr>
          <p:cNvPicPr>
            <a:picLocks noChangeAspect="1"/>
          </p:cNvPicPr>
          <p:nvPr/>
        </p:nvPicPr>
        <p:blipFill>
          <a:blip r:embed="rId3"/>
          <a:stretch>
            <a:fillRect/>
          </a:stretch>
        </p:blipFill>
        <p:spPr>
          <a:xfrm>
            <a:off x="1192068" y="1310104"/>
            <a:ext cx="6273151" cy="3454125"/>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4" name="TextBox 3">
            <a:extLst>
              <a:ext uri="{FF2B5EF4-FFF2-40B4-BE49-F238E27FC236}">
                <a16:creationId xmlns:a16="http://schemas.microsoft.com/office/drawing/2014/main" id="{C775A579-A0E6-89A3-9D5E-F012421F34AA}"/>
              </a:ext>
            </a:extLst>
          </p:cNvPr>
          <p:cNvSpPr txBox="1"/>
          <p:nvPr/>
        </p:nvSpPr>
        <p:spPr>
          <a:xfrm>
            <a:off x="3550444" y="767656"/>
            <a:ext cx="4643438" cy="307777"/>
          </a:xfrm>
          <a:prstGeom prst="rect">
            <a:avLst/>
          </a:prstGeom>
          <a:noFill/>
        </p:spPr>
        <p:txBody>
          <a:bodyPr wrap="square">
            <a:spAutoFit/>
          </a:bodyPr>
          <a:lstStyle/>
          <a:p>
            <a:r>
              <a:rPr lang="en-IN" b="1" u="sng" dirty="0"/>
              <a:t>Explore Jobs</a:t>
            </a:r>
          </a:p>
        </p:txBody>
      </p:sp>
      <p:pic>
        <p:nvPicPr>
          <p:cNvPr id="7" name="Picture 6">
            <a:extLst>
              <a:ext uri="{FF2B5EF4-FFF2-40B4-BE49-F238E27FC236}">
                <a16:creationId xmlns:a16="http://schemas.microsoft.com/office/drawing/2014/main" id="{01D44EC6-026B-6174-A7A5-E5633B695B8C}"/>
              </a:ext>
            </a:extLst>
          </p:cNvPr>
          <p:cNvPicPr>
            <a:picLocks noChangeAspect="1"/>
          </p:cNvPicPr>
          <p:nvPr/>
        </p:nvPicPr>
        <p:blipFill>
          <a:blip r:embed="rId3"/>
          <a:stretch>
            <a:fillRect/>
          </a:stretch>
        </p:blipFill>
        <p:spPr>
          <a:xfrm>
            <a:off x="1157288" y="1250157"/>
            <a:ext cx="6493668" cy="3465075"/>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3765</TotalTime>
  <Words>549</Words>
  <Application>Microsoft Office PowerPoint</Application>
  <PresentationFormat>On-screen Show (16:9)</PresentationFormat>
  <Paragraphs>69</Paragraphs>
  <Slides>14</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Helvetica Neue</vt:lpstr>
      <vt:lpstr>Times New Roman</vt:lpstr>
      <vt:lpstr>Wingdings</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Aastha Saha</cp:lastModifiedBy>
  <cp:revision>56</cp:revision>
  <dcterms:modified xsi:type="dcterms:W3CDTF">2024-04-04T00:45:57Z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