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</p:sldMasterIdLst>
  <p:notesMasterIdLst>
    <p:notesMasterId r:id="rId21"/>
  </p:notesMasterIdLst>
  <p:handoutMasterIdLst>
    <p:handoutMasterId r:id="rId22"/>
  </p:handoutMasterIdLst>
  <p:sldIdLst>
    <p:sldId id="258" r:id="rId3"/>
    <p:sldId id="259" r:id="rId4"/>
    <p:sldId id="260" r:id="rId5"/>
    <p:sldId id="261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0A3D"/>
    <a:srgbClr val="0070AD"/>
    <a:srgbClr val="FF30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9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E89E0-3999-4B56-916A-FFF99D9D11D1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B2E2D-558A-44E0-AEBF-48160FD55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8728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9BD8C1-EAEB-4B94-918C-E09993F808CD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D4919-2D1F-4036-8826-F9A57DB97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168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 Logo de </a:t>
            </a:r>
            <a:r>
              <a:rPr lang="en-US" dirty="0" err="1"/>
              <a:t>espadas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ter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espaço</a:t>
            </a:r>
            <a:r>
              <a:rPr lang="en-US" dirty="0"/>
              <a:t> das </a:t>
            </a:r>
            <a:r>
              <a:rPr lang="en-US" dirty="0" err="1"/>
              <a:t>pontas</a:t>
            </a:r>
            <a:r>
              <a:rPr lang="en-US" dirty="0"/>
              <a:t> </a:t>
            </a:r>
            <a:r>
              <a:rPr lang="en-US" dirty="0" err="1"/>
              <a:t>abaixo</a:t>
            </a:r>
            <a:r>
              <a:rPr lang="en-US" dirty="0"/>
              <a:t>. </a:t>
            </a:r>
            <a:r>
              <a:rPr lang="en-US" dirty="0" err="1"/>
              <a:t>Sugerir</a:t>
            </a:r>
            <a:r>
              <a:rPr lang="en-US" dirty="0"/>
              <a:t> outros 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imagens</a:t>
            </a:r>
            <a:r>
              <a:rPr lang="en-US" dirty="0"/>
              <a:t>/ </a:t>
            </a:r>
            <a:r>
              <a:rPr lang="en-US" dirty="0" err="1"/>
              <a:t>telefone</a:t>
            </a:r>
            <a:r>
              <a:rPr lang="en-US" dirty="0"/>
              <a:t>, </a:t>
            </a:r>
            <a:r>
              <a:rPr lang="en-US" dirty="0" err="1"/>
              <a:t>fones</a:t>
            </a:r>
            <a:r>
              <a:rPr lang="en-US" dirty="0"/>
              <a:t>.</a:t>
            </a:r>
            <a:endParaRPr lang="en-US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266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Usar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separador</a:t>
            </a:r>
            <a:r>
              <a:rPr lang="en-US" dirty="0"/>
              <a:t> de </a:t>
            </a:r>
            <a:r>
              <a:rPr lang="en-US" dirty="0" err="1"/>
              <a:t>capitulos</a:t>
            </a:r>
            <a:r>
              <a:rPr lang="en-US" dirty="0"/>
              <a:t> . </a:t>
            </a:r>
            <a:r>
              <a:rPr lang="en-US" dirty="0" err="1"/>
              <a:t>Seria</a:t>
            </a:r>
            <a:r>
              <a:rPr lang="en-US" dirty="0"/>
              <a:t> </a:t>
            </a:r>
            <a:r>
              <a:rPr lang="en-US" dirty="0" err="1"/>
              <a:t>bom</a:t>
            </a:r>
            <a:r>
              <a:rPr lang="en-US" dirty="0"/>
              <a:t> </a:t>
            </a:r>
            <a:r>
              <a:rPr lang="en-US" dirty="0" err="1"/>
              <a:t>ter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versao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vermelho</a:t>
            </a:r>
            <a:r>
              <a:rPr lang="en-US" dirty="0"/>
              <a:t> e </a:t>
            </a:r>
            <a:r>
              <a:rPr lang="en-US" dirty="0" err="1"/>
              <a:t>verde</a:t>
            </a:r>
            <a:r>
              <a:rPr lang="en-US" dirty="0"/>
              <a:t> </a:t>
            </a:r>
            <a:r>
              <a:rPr lang="en-US" dirty="0" err="1"/>
              <a:t>tb</a:t>
            </a:r>
            <a:r>
              <a:rPr lang="en-US" dirty="0"/>
              <a:t>.</a:t>
            </a:r>
            <a:r>
              <a:rPr lang="en-US" baseline="0" dirty="0"/>
              <a:t>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2858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/>
              <a:t>Fixar</a:t>
            </a:r>
            <a:r>
              <a:rPr lang="en-US" dirty="0"/>
              <a:t> a </a:t>
            </a:r>
            <a:r>
              <a:rPr lang="en-US" dirty="0" err="1"/>
              <a:t>posicao</a:t>
            </a:r>
            <a:r>
              <a:rPr lang="en-US" dirty="0"/>
              <a:t> do </a:t>
            </a:r>
            <a:r>
              <a:rPr lang="en-US" dirty="0" err="1"/>
              <a:t>titulo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sempre</a:t>
            </a:r>
            <a:r>
              <a:rPr lang="en-US" dirty="0"/>
              <a:t> do </a:t>
            </a:r>
            <a:r>
              <a:rPr lang="en-US" dirty="0" err="1"/>
              <a:t>lado</a:t>
            </a:r>
            <a:r>
              <a:rPr lang="en-US" dirty="0"/>
              <a:t> </a:t>
            </a:r>
            <a:r>
              <a:rPr lang="en-US" dirty="0" err="1"/>
              <a:t>esquerdo</a:t>
            </a:r>
            <a:r>
              <a:rPr lang="en-US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Sempre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tiver</a:t>
            </a:r>
            <a:r>
              <a:rPr lang="en-US" dirty="0"/>
              <a:t> </a:t>
            </a:r>
            <a:r>
              <a:rPr lang="en-US" dirty="0" err="1"/>
              <a:t>muito</a:t>
            </a:r>
            <a:r>
              <a:rPr lang="en-US" dirty="0"/>
              <a:t> </a:t>
            </a:r>
            <a:r>
              <a:rPr lang="en-US" dirty="0" err="1"/>
              <a:t>texto</a:t>
            </a:r>
            <a:r>
              <a:rPr lang="en-US" dirty="0"/>
              <a:t> o </a:t>
            </a:r>
            <a:r>
              <a:rPr lang="en-US" dirty="0" err="1"/>
              <a:t>coluna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sempre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“ narrowed” , se </a:t>
            </a:r>
            <a:r>
              <a:rPr lang="en-US" dirty="0" err="1"/>
              <a:t>nao</a:t>
            </a:r>
            <a:r>
              <a:rPr lang="en-US" dirty="0"/>
              <a:t> </a:t>
            </a:r>
            <a:r>
              <a:rPr lang="en-US" dirty="0" err="1"/>
              <a:t>fica</a:t>
            </a:r>
            <a:r>
              <a:rPr lang="en-US" dirty="0"/>
              <a:t> </a:t>
            </a:r>
            <a:r>
              <a:rPr lang="en-US" dirty="0" err="1"/>
              <a:t>dificil</a:t>
            </a:r>
            <a:r>
              <a:rPr lang="en-US" dirty="0"/>
              <a:t> de </a:t>
            </a:r>
            <a:r>
              <a:rPr lang="en-US" dirty="0" err="1"/>
              <a:t>ler</a:t>
            </a:r>
            <a:r>
              <a:rPr lang="en-US" dirty="0"/>
              <a:t>. </a:t>
            </a:r>
            <a:r>
              <a:rPr lang="en-US" dirty="0" err="1"/>
              <a:t>Colocar</a:t>
            </a:r>
            <a:r>
              <a:rPr lang="en-US" dirty="0"/>
              <a:t> </a:t>
            </a:r>
            <a:r>
              <a:rPr lang="en-US" dirty="0" err="1"/>
              <a:t>paragrafos</a:t>
            </a:r>
            <a:r>
              <a:rPr lang="en-US" baseline="0" dirty="0"/>
              <a:t> no </a:t>
            </a:r>
            <a:r>
              <a:rPr lang="en-US" baseline="0" dirty="0" err="1"/>
              <a:t>texto</a:t>
            </a:r>
            <a:r>
              <a:rPr lang="en-US" baseline="0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 err="1"/>
              <a:t>Linha</a:t>
            </a:r>
            <a:r>
              <a:rPr lang="en-US" baseline="0" dirty="0"/>
              <a:t> vertical </a:t>
            </a:r>
            <a:r>
              <a:rPr lang="en-US" baseline="0" dirty="0" err="1"/>
              <a:t>deve</a:t>
            </a:r>
            <a:r>
              <a:rPr lang="en-US" baseline="0" dirty="0"/>
              <a:t> </a:t>
            </a:r>
            <a:r>
              <a:rPr lang="en-US" baseline="0" dirty="0" err="1"/>
              <a:t>ser</a:t>
            </a:r>
            <a:r>
              <a:rPr lang="en-US" baseline="0" dirty="0"/>
              <a:t> </a:t>
            </a:r>
            <a:r>
              <a:rPr lang="en-US" baseline="0" dirty="0" err="1"/>
              <a:t>mais</a:t>
            </a:r>
            <a:r>
              <a:rPr lang="en-US" baseline="0" dirty="0"/>
              <a:t> </a:t>
            </a:r>
            <a:r>
              <a:rPr lang="en-US" baseline="0" dirty="0" err="1"/>
              <a:t>fina</a:t>
            </a:r>
            <a:r>
              <a:rPr lang="en-US" baseline="0" dirty="0"/>
              <a:t> e as </a:t>
            </a:r>
            <a:r>
              <a:rPr lang="en-US" baseline="0" dirty="0" err="1"/>
              <a:t>pontas</a:t>
            </a:r>
            <a:r>
              <a:rPr lang="en-US" baseline="0" dirty="0"/>
              <a:t> NUNCA </a:t>
            </a:r>
            <a:r>
              <a:rPr lang="en-US" baseline="0" dirty="0" err="1"/>
              <a:t>devem</a:t>
            </a:r>
            <a:r>
              <a:rPr lang="en-US" baseline="0" dirty="0"/>
              <a:t> </a:t>
            </a:r>
            <a:r>
              <a:rPr lang="en-US" baseline="0" dirty="0" err="1"/>
              <a:t>ser</a:t>
            </a:r>
            <a:r>
              <a:rPr lang="en-US" baseline="0" dirty="0"/>
              <a:t> </a:t>
            </a:r>
            <a:r>
              <a:rPr lang="en-US" baseline="0" dirty="0" err="1"/>
              <a:t>arredondadas</a:t>
            </a:r>
            <a:r>
              <a:rPr lang="en-US" baseline="0" dirty="0"/>
              <a:t>.</a:t>
            </a:r>
            <a:endParaRPr lang="en-US" dirty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2300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2.png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capgemini.com/optimize-your-business-and-it-operations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7" Type="http://schemas.openxmlformats.org/officeDocument/2006/relationships/hyperlink" Target="https://www.capgemini.com/optimize-your-business-and-it-operations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50F09-D778-485C-8797-1DCE73890BA1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2454-D3AA-4519-BDB6-0C3D452C7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44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50F09-D778-485C-8797-1DCE73890BA1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2454-D3AA-4519-BDB6-0C3D452C7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1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50F09-D778-485C-8797-1DCE73890BA1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2454-D3AA-4519-BDB6-0C3D452C7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188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50F09-D778-485C-8797-1DCE73890BA1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2454-D3AA-4519-BDB6-0C3D452C7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475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Open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02DEF159-660E-4893-A63C-7C2BB5EEB9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18343" b="19135"/>
          <a:stretch/>
        </p:blipFill>
        <p:spPr>
          <a:xfrm flipH="1">
            <a:off x="911424" y="-3448"/>
            <a:ext cx="11299452" cy="6858000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:a16="http://schemas.microsoft.com/office/drawing/2014/main" xmlns="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22826" y="1844824"/>
            <a:ext cx="5261187" cy="11822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lnSpc>
                <a:spcPts val="3000"/>
              </a:lnSpc>
              <a:buNone/>
              <a:defRPr sz="2600">
                <a:solidFill>
                  <a:schemeClr val="accent2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pic>
        <p:nvPicPr>
          <p:cNvPr id="5" name="Graphic 9">
            <a:extLst>
              <a:ext uri="{FF2B5EF4-FFF2-40B4-BE49-F238E27FC236}">
                <a16:creationId xmlns:a16="http://schemas.microsoft.com/office/drawing/2014/main" xmlns="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07988" y="6101472"/>
            <a:ext cx="22860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807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with Shapes - Layout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xmlns="" id="{9816AFFC-77B8-4D07-A4F8-5D71746F90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9060"/>
          <a:stretch/>
        </p:blipFill>
        <p:spPr>
          <a:xfrm flipH="1">
            <a:off x="0" y="0"/>
            <a:ext cx="6728158" cy="6236668"/>
          </a:xfrm>
          <a:prstGeom prst="rect">
            <a:avLst/>
          </a:prstGeom>
        </p:spPr>
      </p:pic>
      <p:sp>
        <p:nvSpPr>
          <p:cNvPr id="19" name="Text Placeholder 7">
            <a:extLst>
              <a:ext uri="{FF2B5EF4-FFF2-40B4-BE49-F238E27FC236}">
                <a16:creationId xmlns:a16="http://schemas.microsoft.com/office/drawing/2014/main" xmlns="" id="{F44B07A7-FBF2-491D-B0F6-7A5448F53F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7988" y="2439343"/>
            <a:ext cx="4940178" cy="100811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ts val="1800"/>
              </a:lnSpc>
              <a:spcAft>
                <a:spcPts val="600"/>
              </a:spcAft>
              <a:defRPr sz="16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1447298"/>
            <a:ext cx="5471988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2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3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17" name="Rectangle 27">
            <a:hlinkClick r:id="rId4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 smtClean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HARDWARE FUNDAMENTALS </a:t>
            </a:r>
            <a:endParaRPr lang="en-US" sz="800" kern="0" dirty="0">
              <a:solidFill>
                <a:srgbClr val="00458D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9" name="Graphic 4">
            <a:extLst>
              <a:ext uri="{FF2B5EF4-FFF2-40B4-BE49-F238E27FC236}">
                <a16:creationId xmlns:a16="http://schemas.microsoft.com/office/drawing/2014/main" xmlns="" id="{D67A1EFD-D78D-4138-B2FE-E0A098B59C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l="81836" t="-4713" b="16530"/>
          <a:stretch/>
        </p:blipFill>
        <p:spPr>
          <a:xfrm>
            <a:off x="11491419" y="164829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2772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with Shapes - Layout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E94103CC-22C5-4F38-9B77-3524E8A553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r="23077" b="19676"/>
          <a:stretch/>
        </p:blipFill>
        <p:spPr>
          <a:xfrm rot="16200000">
            <a:off x="5413032" y="79029"/>
            <a:ext cx="6857997" cy="6699938"/>
          </a:xfrm>
          <a:prstGeom prst="rect">
            <a:avLst/>
          </a:prstGeom>
        </p:spPr>
      </p:pic>
      <p:sp>
        <p:nvSpPr>
          <p:cNvPr id="50" name="Text Placeholder 7">
            <a:extLst>
              <a:ext uri="{FF2B5EF4-FFF2-40B4-BE49-F238E27FC236}">
                <a16:creationId xmlns:a16="http://schemas.microsoft.com/office/drawing/2014/main" xmlns="" id="{4E956B68-B273-4648-AC4B-C9A05A74516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47528" y="2708920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51" name="Text Placeholder 7">
            <a:extLst>
              <a:ext uri="{FF2B5EF4-FFF2-40B4-BE49-F238E27FC236}">
                <a16:creationId xmlns:a16="http://schemas.microsoft.com/office/drawing/2014/main" xmlns="" id="{F12D7C74-E8A0-4A7D-95DA-A1411166951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847528" y="3645024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49" name="Picture Placeholder 48">
            <a:extLst>
              <a:ext uri="{FF2B5EF4-FFF2-40B4-BE49-F238E27FC236}">
                <a16:creationId xmlns:a16="http://schemas.microsoft.com/office/drawing/2014/main" xmlns="" id="{4212BD44-DEDF-4B08-8824-204652F961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53200" y="2060575"/>
            <a:ext cx="4910138" cy="2722563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52" name="Text Placeholder 7">
            <a:extLst>
              <a:ext uri="{FF2B5EF4-FFF2-40B4-BE49-F238E27FC236}">
                <a16:creationId xmlns:a16="http://schemas.microsoft.com/office/drawing/2014/main" xmlns="" id="{92D6AE9D-467E-46C0-B32B-79A9B07CDD1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47528" y="4630276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986447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pic>
        <p:nvPicPr>
          <p:cNvPr id="9" name="Graphic 4">
            <a:extLst>
              <a:ext uri="{FF2B5EF4-FFF2-40B4-BE49-F238E27FC236}">
                <a16:creationId xmlns:a16="http://schemas.microsoft.com/office/drawing/2014/main" xmlns="" id="{D67A1EFD-D78D-4138-B2FE-E0A098B59C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81836" t="-4713" b="16530"/>
          <a:stretch/>
        </p:blipFill>
        <p:spPr>
          <a:xfrm>
            <a:off x="11491419" y="164829"/>
            <a:ext cx="424356" cy="459624"/>
          </a:xfrm>
          <a:prstGeom prst="rect">
            <a:avLst/>
          </a:prstGeom>
        </p:spPr>
      </p:pic>
      <p:cxnSp>
        <p:nvCxnSpPr>
          <p:cNvPr id="11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4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15" name="Rectangle 27">
            <a:hlinkClick r:id="rId6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 smtClean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HARDWARE FUNDAMENTALS </a:t>
            </a:r>
            <a:endParaRPr lang="en-US" sz="800" kern="0" dirty="0">
              <a:solidFill>
                <a:srgbClr val="00458D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0019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78301"/>
            <a:ext cx="11016604" cy="79011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b="1" dirty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4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22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 smtClean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HARDWARE FUNDAMENTALS </a:t>
            </a:r>
            <a:endParaRPr lang="en-US" sz="800" kern="0" dirty="0">
              <a:solidFill>
                <a:srgbClr val="00458D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7" name="Graphic 4">
            <a:extLst>
              <a:ext uri="{FF2B5EF4-FFF2-40B4-BE49-F238E27FC236}">
                <a16:creationId xmlns:a16="http://schemas.microsoft.com/office/drawing/2014/main" xmlns="" id="{D67A1EFD-D78D-4138-B2FE-E0A098B59C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81836" t="-4713" b="16530"/>
          <a:stretch/>
        </p:blipFill>
        <p:spPr>
          <a:xfrm>
            <a:off x="11491419" y="164829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6089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7" y="2010606"/>
            <a:ext cx="5543551" cy="444258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xmlns="" id="{4F279807-494A-45DD-A5C6-24F625316B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40465" y="2010606"/>
            <a:ext cx="5516444" cy="444137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xmlns="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420990"/>
            <a:ext cx="5543551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xmlns="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465" y="1420990"/>
            <a:ext cx="5516444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xmlns="" id="{6733E381-C11A-4F10-88ED-DDEA4B9167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0944596" cy="86505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b="1" dirty="0">
                <a:solidFill>
                  <a:schemeClr val="tx2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6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20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2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pic>
        <p:nvPicPr>
          <p:cNvPr id="12" name="Graphic 4">
            <a:extLst>
              <a:ext uri="{FF2B5EF4-FFF2-40B4-BE49-F238E27FC236}">
                <a16:creationId xmlns:a16="http://schemas.microsoft.com/office/drawing/2014/main" xmlns="" id="{D67A1EFD-D78D-4138-B2FE-E0A098B59C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81836" t="-4713" b="16530"/>
          <a:stretch/>
        </p:blipFill>
        <p:spPr>
          <a:xfrm>
            <a:off x="11491419" y="164829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6352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5" name="Graphic 97">
            <a:extLst>
              <a:ext uri="{FF2B5EF4-FFF2-40B4-BE49-F238E27FC236}">
                <a16:creationId xmlns:a16="http://schemas.microsoft.com/office/drawing/2014/main" xmlns="" id="{46279687-00F0-4823-8159-585447C125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flipH="1">
            <a:off x="5127434" y="0"/>
            <a:ext cx="7064566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3068960"/>
            <a:ext cx="4967932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3000"/>
              </a:lnSpc>
              <a:defRPr lang="en-US" sz="2600" b="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3932559"/>
            <a:ext cx="4967932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pic>
        <p:nvPicPr>
          <p:cNvPr id="7" name="Graphic 9">
            <a:extLst>
              <a:ext uri="{FF2B5EF4-FFF2-40B4-BE49-F238E27FC236}">
                <a16:creationId xmlns:a16="http://schemas.microsoft.com/office/drawing/2014/main" xmlns="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07988" y="6101472"/>
            <a:ext cx="22860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9268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219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6" name="Graphic 17">
            <a:extLst>
              <a:ext uri="{FF2B5EF4-FFF2-40B4-BE49-F238E27FC236}">
                <a16:creationId xmlns:a16="http://schemas.microsoft.com/office/drawing/2014/main" xmlns="" id="{829BBBD1-ECF6-4131-A3B0-11EFC39DB4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1" b="46599"/>
          <a:stretch/>
        </p:blipFill>
        <p:spPr>
          <a:xfrm flipH="1">
            <a:off x="3773714" y="1844825"/>
            <a:ext cx="8418286" cy="5013176"/>
          </a:xfrm>
          <a:prstGeom prst="rect">
            <a:avLst/>
          </a:prstGeom>
        </p:spPr>
      </p:pic>
      <p:pic>
        <p:nvPicPr>
          <p:cNvPr id="5" name="Graphic 9">
            <a:extLst>
              <a:ext uri="{FF2B5EF4-FFF2-40B4-BE49-F238E27FC236}">
                <a16:creationId xmlns:a16="http://schemas.microsoft.com/office/drawing/2014/main" xmlns="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4252348C-45B4-48E3-B74B-8E834575C8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84032" y="4157668"/>
            <a:ext cx="5399981" cy="1079500"/>
          </a:xfrm>
        </p:spPr>
        <p:txBody>
          <a:bodyPr anchor="b">
            <a:normAutofit/>
          </a:bodyPr>
          <a:lstStyle>
            <a:lvl1pPr algn="r">
              <a:lnSpc>
                <a:spcPts val="3000"/>
              </a:lnSpc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xmlns="" id="{97620309-84FF-4D53-AD39-936B55216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2672" y="5381481"/>
            <a:ext cx="5401341" cy="1079500"/>
          </a:xfrm>
        </p:spPr>
        <p:txBody>
          <a:bodyPr anchor="t">
            <a:normAutofit/>
          </a:bodyPr>
          <a:lstStyle>
            <a:lvl1pPr marL="0" algn="r">
              <a:lnSpc>
                <a:spcPts val="2200"/>
              </a:lnSpc>
              <a:defRPr sz="180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</p:spTree>
    <p:extLst>
      <p:ext uri="{BB962C8B-B14F-4D97-AF65-F5344CB8AC3E}">
        <p14:creationId xmlns:p14="http://schemas.microsoft.com/office/powerpoint/2010/main" val="204070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50F09-D778-485C-8797-1DCE73890BA1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2454-D3AA-4519-BDB6-0C3D452C7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8556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6" name="Graphic 9">
            <a:extLst>
              <a:ext uri="{FF2B5EF4-FFF2-40B4-BE49-F238E27FC236}">
                <a16:creationId xmlns:a16="http://schemas.microsoft.com/office/drawing/2014/main" xmlns="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  <p:sp>
        <p:nvSpPr>
          <p:cNvPr id="10" name="Text Placeholder 13">
            <a:extLst>
              <a:ext uri="{FF2B5EF4-FFF2-40B4-BE49-F238E27FC236}">
                <a16:creationId xmlns:a16="http://schemas.microsoft.com/office/drawing/2014/main" xmlns="" id="{7D1DC75A-C7A4-44A4-B19C-D445335545B0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07988" y="2276872"/>
            <a:ext cx="5399980" cy="869950"/>
          </a:xfrm>
        </p:spPr>
        <p:txBody>
          <a:bodyPr lIns="0" tIns="0" rIns="0" bIns="0" anchor="b">
            <a:normAutofit/>
          </a:bodyPr>
          <a:lstStyle>
            <a:lvl1pPr>
              <a:lnSpc>
                <a:spcPts val="3000"/>
              </a:lnSpc>
              <a:defRPr sz="260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xmlns="" id="{563879A0-0979-491A-8758-371BB7AD935B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07988" y="3261834"/>
            <a:ext cx="5399980" cy="1196340"/>
          </a:xfr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chemeClr val="accent2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presenter, location, and date</a:t>
            </a:r>
            <a:endParaRPr lang="pt-PT" dirty="0"/>
          </a:p>
        </p:txBody>
      </p:sp>
      <p:sp>
        <p:nvSpPr>
          <p:cNvPr id="4" name="Freeform 11"/>
          <p:cNvSpPr>
            <a:spLocks/>
          </p:cNvSpPr>
          <p:nvPr userDrawn="1"/>
        </p:nvSpPr>
        <p:spPr bwMode="auto">
          <a:xfrm rot="16200000" flipH="1">
            <a:off x="6370124" y="13910"/>
            <a:ext cx="6353908" cy="6326091"/>
          </a:xfrm>
          <a:custGeom>
            <a:avLst/>
            <a:gdLst>
              <a:gd name="T0" fmla="*/ 909 w 1432"/>
              <a:gd name="T1" fmla="*/ 1425 h 1425"/>
              <a:gd name="T2" fmla="*/ 934 w 1432"/>
              <a:gd name="T3" fmla="*/ 0 h 1425"/>
              <a:gd name="T4" fmla="*/ 0 w 1432"/>
              <a:gd name="T5" fmla="*/ 231 h 1425"/>
              <a:gd name="T6" fmla="*/ 0 w 1432"/>
              <a:gd name="T7" fmla="*/ 1425 h 1425"/>
              <a:gd name="T8" fmla="*/ 909 w 1432"/>
              <a:gd name="T9" fmla="*/ 1425 h 1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32" h="1425">
                <a:moveTo>
                  <a:pt x="909" y="1425"/>
                </a:moveTo>
                <a:cubicBezTo>
                  <a:pt x="1358" y="720"/>
                  <a:pt x="1432" y="301"/>
                  <a:pt x="934" y="0"/>
                </a:cubicBezTo>
                <a:cubicBezTo>
                  <a:pt x="392" y="295"/>
                  <a:pt x="129" y="297"/>
                  <a:pt x="0" y="231"/>
                </a:cubicBezTo>
                <a:cubicBezTo>
                  <a:pt x="0" y="1425"/>
                  <a:pt x="0" y="1425"/>
                  <a:pt x="0" y="1425"/>
                </a:cubicBezTo>
                <a:lnTo>
                  <a:pt x="909" y="142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5567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4 (with imag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6" name="Graphic 9">
            <a:extLst>
              <a:ext uri="{FF2B5EF4-FFF2-40B4-BE49-F238E27FC236}">
                <a16:creationId xmlns:a16="http://schemas.microsoft.com/office/drawing/2014/main" xmlns="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  <p:sp>
        <p:nvSpPr>
          <p:cNvPr id="10" name="Text Placeholder 13">
            <a:extLst>
              <a:ext uri="{FF2B5EF4-FFF2-40B4-BE49-F238E27FC236}">
                <a16:creationId xmlns:a16="http://schemas.microsoft.com/office/drawing/2014/main" xmlns="" id="{7D1DC75A-C7A4-44A4-B19C-D445335545B0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07988" y="3555553"/>
            <a:ext cx="5399980" cy="869950"/>
          </a:xfrm>
        </p:spPr>
        <p:txBody>
          <a:bodyPr lIns="0" tIns="0" rIns="0" bIns="0" anchor="b">
            <a:normAutofit/>
          </a:bodyPr>
          <a:lstStyle>
            <a:lvl1pPr>
              <a:lnSpc>
                <a:spcPts val="3000"/>
              </a:lnSpc>
              <a:defRPr sz="260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xmlns="" id="{563879A0-0979-491A-8758-371BB7AD935B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07988" y="4540515"/>
            <a:ext cx="5399980" cy="1196340"/>
          </a:xfr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chemeClr val="accent2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presenter, location, and date</a:t>
            </a:r>
            <a:endParaRPr lang="pt-PT" dirty="0"/>
          </a:p>
        </p:txBody>
      </p:sp>
      <p:sp>
        <p:nvSpPr>
          <p:cNvPr id="7" name="Freeform 6"/>
          <p:cNvSpPr>
            <a:spLocks/>
          </p:cNvSpPr>
          <p:nvPr userDrawn="1"/>
        </p:nvSpPr>
        <p:spPr bwMode="auto">
          <a:xfrm rot="16200000" flipH="1">
            <a:off x="6370124" y="13910"/>
            <a:ext cx="6353908" cy="6326091"/>
          </a:xfrm>
          <a:custGeom>
            <a:avLst/>
            <a:gdLst>
              <a:gd name="T0" fmla="*/ 909 w 1432"/>
              <a:gd name="T1" fmla="*/ 1425 h 1425"/>
              <a:gd name="T2" fmla="*/ 934 w 1432"/>
              <a:gd name="T3" fmla="*/ 0 h 1425"/>
              <a:gd name="T4" fmla="*/ 0 w 1432"/>
              <a:gd name="T5" fmla="*/ 231 h 1425"/>
              <a:gd name="T6" fmla="*/ 0 w 1432"/>
              <a:gd name="T7" fmla="*/ 1425 h 1425"/>
              <a:gd name="T8" fmla="*/ 909 w 1432"/>
              <a:gd name="T9" fmla="*/ 1425 h 1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32" h="1425">
                <a:moveTo>
                  <a:pt x="909" y="1425"/>
                </a:moveTo>
                <a:cubicBezTo>
                  <a:pt x="1358" y="720"/>
                  <a:pt x="1432" y="301"/>
                  <a:pt x="934" y="0"/>
                </a:cubicBezTo>
                <a:cubicBezTo>
                  <a:pt x="392" y="295"/>
                  <a:pt x="129" y="297"/>
                  <a:pt x="0" y="231"/>
                </a:cubicBezTo>
                <a:cubicBezTo>
                  <a:pt x="0" y="1425"/>
                  <a:pt x="0" y="1425"/>
                  <a:pt x="0" y="1425"/>
                </a:cubicBezTo>
                <a:lnTo>
                  <a:pt x="909" y="142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8" name="Picture Placeholder 8">
            <a:extLst>
              <a:ext uri="{FF2B5EF4-FFF2-40B4-BE49-F238E27FC236}">
                <a16:creationId xmlns:a16="http://schemas.microsoft.com/office/drawing/2014/main" xmlns="" id="{029072D2-C914-4387-8C30-FF5B99DAEA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clrChange>
              <a:clrFrom>
                <a:srgbClr val="DBE3F3">
                  <a:alpha val="96863"/>
                </a:srgbClr>
              </a:clrFrom>
              <a:clrTo>
                <a:srgbClr val="DBE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5" r="43208"/>
          <a:stretch/>
        </p:blipFill>
        <p:spPr>
          <a:xfrm>
            <a:off x="6212308" y="1"/>
            <a:ext cx="5976664" cy="685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300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17B390E6-46A0-4BED-B3E2-3051836E0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407267" y="2606029"/>
            <a:ext cx="7377467" cy="164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8281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5 (Image placeholder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25D6B527-14EF-4F30-9C9C-691EC4327E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98310" y="-1588"/>
            <a:ext cx="7893690" cy="685958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pt-PT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B83CBA49-BBF9-4CF0-9E0B-FF67BA14966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3068960"/>
            <a:ext cx="4103688" cy="863600"/>
          </a:xfrm>
        </p:spPr>
        <p:txBody>
          <a:bodyPr lIns="0" tIns="0" rIns="0" bIns="0" anchor="b">
            <a:normAutofit/>
          </a:bodyPr>
          <a:lstStyle>
            <a:lvl1pPr>
              <a:lnSpc>
                <a:spcPts val="3000"/>
              </a:lnSpc>
              <a:defRPr sz="2600">
                <a:solidFill>
                  <a:srgbClr val="0070AD"/>
                </a:solidFill>
              </a:defRPr>
            </a:lvl1pPr>
            <a:lvl2pPr>
              <a:defRPr sz="24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xmlns="" id="{F4C94DDB-5E07-4F17-ABAA-3E9C5E8683A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4040163"/>
            <a:ext cx="4103688" cy="1189037"/>
          </a:xfr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rgbClr val="0070AD"/>
                </a:solidFill>
              </a:defRPr>
            </a:lvl1pPr>
            <a:lvl2pPr>
              <a:defRPr sz="16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presenter, location, and date</a:t>
            </a:r>
            <a:endParaRPr lang="pt-PT" dirty="0"/>
          </a:p>
        </p:txBody>
      </p:sp>
      <p:pic>
        <p:nvPicPr>
          <p:cNvPr id="5" name="Graphic 9">
            <a:extLst>
              <a:ext uri="{FF2B5EF4-FFF2-40B4-BE49-F238E27FC236}">
                <a16:creationId xmlns:a16="http://schemas.microsoft.com/office/drawing/2014/main" xmlns="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2290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634">
          <p15:clr>
            <a:srgbClr val="FBAE40"/>
          </p15:clr>
        </p15:guide>
        <p15:guide id="3" pos="7219">
          <p15:clr>
            <a:srgbClr val="FBAE40"/>
          </p15:clr>
        </p15:guide>
        <p15:guide id="4" orient="horz" pos="2614">
          <p15:clr>
            <a:srgbClr val="FBAE40"/>
          </p15:clr>
        </p15:guide>
        <p15:guide id="5" orient="horz" pos="3203">
          <p15:clr>
            <a:srgbClr val="FBAE40"/>
          </p15:clr>
        </p15:guide>
        <p15:guide id="6" orient="horz" pos="39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50F09-D778-485C-8797-1DCE73890BA1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2454-D3AA-4519-BDB6-0C3D452C7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364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50F09-D778-485C-8797-1DCE73890BA1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2454-D3AA-4519-BDB6-0C3D452C7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34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50F09-D778-485C-8797-1DCE73890BA1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2454-D3AA-4519-BDB6-0C3D452C7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62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50F09-D778-485C-8797-1DCE73890BA1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2454-D3AA-4519-BDB6-0C3D452C7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52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13">
            <a:extLst>
              <a:ext uri="{FF2B5EF4-FFF2-40B4-BE49-F238E27FC236}">
                <a16:creationId xmlns:a16="http://schemas.microsoft.com/office/drawing/2014/main" xmlns="" id="{CBFCF213-9AB8-422B-8F8D-9F6A01ED15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r="13305" b="8553"/>
          <a:stretch>
            <a:fillRect/>
          </a:stretch>
        </p:blipFill>
        <p:spPr>
          <a:xfrm rot="19314106">
            <a:off x="10091405" y="-166653"/>
            <a:ext cx="3522628" cy="5177025"/>
          </a:xfrm>
          <a:custGeom>
            <a:avLst/>
            <a:gdLst>
              <a:gd name="connsiteX0" fmla="*/ 3522628 w 3522628"/>
              <a:gd name="connsiteY0" fmla="*/ 891962 h 5177025"/>
              <a:gd name="connsiteX1" fmla="*/ 162923 w 3522628"/>
              <a:gd name="connsiteY1" fmla="*/ 5177025 h 5177025"/>
              <a:gd name="connsiteX2" fmla="*/ 0 w 3522628"/>
              <a:gd name="connsiteY2" fmla="*/ 5049285 h 5177025"/>
              <a:gd name="connsiteX3" fmla="*/ 0 w 3522628"/>
              <a:gd name="connsiteY3" fmla="*/ 1923687 h 5177025"/>
              <a:gd name="connsiteX4" fmla="*/ 1508267 w 3522628"/>
              <a:gd name="connsiteY4" fmla="*/ 0 h 5177025"/>
              <a:gd name="connsiteX5" fmla="*/ 2384994 w 3522628"/>
              <a:gd name="connsiteY5" fmla="*/ 0 h 517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22628" h="5177025">
                <a:moveTo>
                  <a:pt x="3522628" y="891962"/>
                </a:moveTo>
                <a:lnTo>
                  <a:pt x="162923" y="5177025"/>
                </a:lnTo>
                <a:lnTo>
                  <a:pt x="0" y="5049285"/>
                </a:lnTo>
                <a:lnTo>
                  <a:pt x="0" y="1923687"/>
                </a:lnTo>
                <a:lnTo>
                  <a:pt x="1508267" y="0"/>
                </a:lnTo>
                <a:lnTo>
                  <a:pt x="2384994" y="0"/>
                </a:lnTo>
                <a:close/>
              </a:path>
            </a:pathLst>
          </a:custGeom>
        </p:spPr>
      </p:pic>
      <p:pic>
        <p:nvPicPr>
          <p:cNvPr id="6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7" name="Rectangle 27">
            <a:hlinkClick r:id="rId7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 smtClean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HARDWARE FUNDAMENTALS </a:t>
            </a:r>
            <a:endParaRPr lang="en-US" sz="800" kern="0" dirty="0">
              <a:solidFill>
                <a:srgbClr val="00458D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8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idx="4294967295"/>
          </p:nvPr>
        </p:nvSpPr>
        <p:spPr>
          <a:xfrm>
            <a:off x="443121" y="188640"/>
            <a:ext cx="10515600" cy="1325563"/>
          </a:xfrm>
        </p:spPr>
        <p:txBody>
          <a:bodyPr/>
          <a:lstStyle>
            <a:lvl1pPr>
              <a:defRPr>
                <a:solidFill>
                  <a:srgbClr val="2B0A3D"/>
                </a:solidFill>
              </a:defRPr>
            </a:lvl1pPr>
          </a:lstStyle>
          <a:p>
            <a:r>
              <a:rPr lang="en-US" b="1" dirty="0" smtClean="0">
                <a:latin typeface="+mn-lt"/>
              </a:rPr>
              <a:t>BIOS Screen</a:t>
            </a:r>
            <a:endParaRPr lang="en-US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54563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45848EA7-8D7C-4A7B-9182-7C1202EDBFB1}"/>
              </a:ext>
            </a:extLst>
          </p:cNvPr>
          <p:cNvSpPr/>
          <p:nvPr userDrawn="1"/>
        </p:nvSpPr>
        <p:spPr>
          <a:xfrm>
            <a:off x="5550122" y="732974"/>
            <a:ext cx="6641878" cy="6125027"/>
          </a:xfrm>
          <a:custGeom>
            <a:avLst/>
            <a:gdLst>
              <a:gd name="connsiteX0" fmla="*/ 4389354 w 6641878"/>
              <a:gd name="connsiteY0" fmla="*/ 775 h 6125027"/>
              <a:gd name="connsiteX1" fmla="*/ 6309188 w 6641878"/>
              <a:gd name="connsiteY1" fmla="*/ 158122 h 6125027"/>
              <a:gd name="connsiteX2" fmla="*/ 6641878 w 6641878"/>
              <a:gd name="connsiteY2" fmla="*/ 218708 h 6125027"/>
              <a:gd name="connsiteX3" fmla="*/ 6641878 w 6641878"/>
              <a:gd name="connsiteY3" fmla="*/ 6125027 h 6125027"/>
              <a:gd name="connsiteX4" fmla="*/ 0 w 6641878"/>
              <a:gd name="connsiteY4" fmla="*/ 6125027 h 6125027"/>
              <a:gd name="connsiteX5" fmla="*/ 90624 w 6641878"/>
              <a:gd name="connsiteY5" fmla="*/ 5875088 h 6125027"/>
              <a:gd name="connsiteX6" fmla="*/ 3403890 w 6641878"/>
              <a:gd name="connsiteY6" fmla="*/ 22965 h 6125027"/>
              <a:gd name="connsiteX7" fmla="*/ 4389354 w 6641878"/>
              <a:gd name="connsiteY7" fmla="*/ 775 h 61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41878" h="6125027">
                <a:moveTo>
                  <a:pt x="4389354" y="775"/>
                </a:moveTo>
                <a:cubicBezTo>
                  <a:pt x="5042595" y="7500"/>
                  <a:pt x="5686424" y="58155"/>
                  <a:pt x="6309188" y="158122"/>
                </a:cubicBezTo>
                <a:lnTo>
                  <a:pt x="6641878" y="218708"/>
                </a:lnTo>
                <a:lnTo>
                  <a:pt x="6641878" y="6125027"/>
                </a:lnTo>
                <a:lnTo>
                  <a:pt x="0" y="6125027"/>
                </a:lnTo>
                <a:lnTo>
                  <a:pt x="90624" y="5875088"/>
                </a:lnTo>
                <a:cubicBezTo>
                  <a:pt x="963229" y="3633055"/>
                  <a:pt x="2980348" y="1576261"/>
                  <a:pt x="3403890" y="22965"/>
                </a:cubicBezTo>
                <a:cubicBezTo>
                  <a:pt x="3733760" y="5034"/>
                  <a:pt x="4062734" y="-2587"/>
                  <a:pt x="4389354" y="775"/>
                </a:cubicBezTo>
                <a:close/>
              </a:path>
            </a:pathLst>
          </a:custGeom>
          <a:solidFill>
            <a:srgbClr val="FF3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10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b="1" dirty="0">
                <a:solidFill>
                  <a:srgbClr val="FF304C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3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 smtClean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HARDWARE FUNDAMENTALS </a:t>
            </a:r>
            <a:endParaRPr lang="en-US" sz="800" kern="0" dirty="0">
              <a:solidFill>
                <a:srgbClr val="00458D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7" name="Graphic 4">
            <a:extLst>
              <a:ext uri="{FF2B5EF4-FFF2-40B4-BE49-F238E27FC236}">
                <a16:creationId xmlns:a16="http://schemas.microsoft.com/office/drawing/2014/main" xmlns="" id="{D67A1EFD-D78D-4138-B2FE-E0A098B59C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81836" t="-4713" b="16530"/>
          <a:stretch/>
        </p:blipFill>
        <p:spPr>
          <a:xfrm>
            <a:off x="11491419" y="164829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215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50F09-D778-485C-8797-1DCE73890BA1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2454-D3AA-4519-BDB6-0C3D452C7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466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20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Relationship Id="rId9" Type="http://schemas.openxmlformats.org/officeDocument/2006/relationships/image" Target="../media/image4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50F09-D778-485C-8797-1DCE73890BA1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F2454-D3AA-4519-BDB6-0C3D452C7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70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73" r:id="rId8"/>
    <p:sldLayoutId id="2147483656" r:id="rId9"/>
    <p:sldLayoutId id="2147483657" r:id="rId10"/>
    <p:sldLayoutId id="2147483658" r:id="rId11"/>
    <p:sldLayoutId id="2147483659" r:id="rId12"/>
    <p:sldLayoutId id="2147483661" r:id="rId13"/>
    <p:sldLayoutId id="2147483662" r:id="rId14"/>
    <p:sldLayoutId id="2147483663" r:id="rId15"/>
    <p:sldLayoutId id="2147483671" r:id="rId16"/>
    <p:sldLayoutId id="214748367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>
            <a:extLst>
              <a:ext uri="{FF2B5EF4-FFF2-40B4-BE49-F238E27FC236}">
                <a16:creationId xmlns:a16="http://schemas.microsoft.com/office/drawing/2014/main" xmlns="" id="{509B218C-0963-489A-AA77-3748FFA42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13387"/>
            <a:ext cx="11376025" cy="85502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fr-FR"/>
              <a:t>Modifiez le style du titre</a:t>
            </a:r>
            <a:endParaRPr lang="pt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4D17236-A440-4453-A69C-BE3728C11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8" y="1412875"/>
            <a:ext cx="11376024" cy="47640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  <p:pic>
        <p:nvPicPr>
          <p:cNvPr id="6" name="Graphic 4">
            <a:extLst>
              <a:ext uri="{FF2B5EF4-FFF2-40B4-BE49-F238E27FC236}">
                <a16:creationId xmlns:a16="http://schemas.microsoft.com/office/drawing/2014/main" xmlns="" id="{D67A1EFD-D78D-4138-B2FE-E0A098B59C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 l="81836" t="-4713" b="16530"/>
          <a:stretch/>
        </p:blipFill>
        <p:spPr>
          <a:xfrm>
            <a:off x="11491419" y="164829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141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</p:sldLayoutIdLst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65">
          <p15:clr>
            <a:srgbClr val="F26B43"/>
          </p15:clr>
        </p15:guide>
        <p15:guide id="2" pos="257">
          <p15:clr>
            <a:srgbClr val="F26B43"/>
          </p15:clr>
        </p15:guide>
        <p15:guide id="3" pos="7423">
          <p15:clr>
            <a:srgbClr val="F26B43"/>
          </p15:clr>
        </p15:guide>
        <p15:guide id="4" orient="horz" pos="25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  <p15:guide id="7" pos="3840">
          <p15:clr>
            <a:srgbClr val="F26B43"/>
          </p15:clr>
        </p15:guide>
        <p15:guide id="8" pos="3749">
          <p15:clr>
            <a:srgbClr val="F26B43"/>
          </p15:clr>
        </p15:guide>
        <p15:guide id="9" pos="393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6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4DE8C01-5E51-462E-BD0E-8C94C287BD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93154" y="325116"/>
            <a:ext cx="8139292" cy="1182207"/>
          </a:xfrm>
        </p:spPr>
        <p:txBody>
          <a:bodyPr>
            <a:normAutofit/>
          </a:bodyPr>
          <a:lstStyle/>
          <a:p>
            <a:r>
              <a:rPr lang="en-US" sz="8800" b="1" dirty="0" smtClean="0"/>
              <a:t>MOTHERBOARD</a:t>
            </a:r>
            <a:endParaRPr lang="pt-PT" sz="8800" b="1" dirty="0"/>
          </a:p>
        </p:txBody>
      </p:sp>
      <p:pic>
        <p:nvPicPr>
          <p:cNvPr id="5" name="Picture Placeholder 4" hidden="1">
            <a:extLst>
              <a:ext uri="{FF2B5EF4-FFF2-40B4-BE49-F238E27FC236}">
                <a16:creationId xmlns:a16="http://schemas.microsoft.com/office/drawing/2014/main" xmlns="" id="{F75B031B-5C69-4C3C-AB8F-4121747DCE28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2" r="9322"/>
          <a:stretch/>
        </p:blipFill>
        <p:spPr>
          <a:xfrm>
            <a:off x="0" y="1825625"/>
            <a:ext cx="10515600" cy="435133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828800"/>
            <a:ext cx="100584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265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489" y="367745"/>
            <a:ext cx="11016604" cy="863600"/>
          </a:xfrm>
        </p:spPr>
        <p:txBody>
          <a:bodyPr>
            <a:normAutofit fontScale="90000"/>
          </a:bodyPr>
          <a:lstStyle/>
          <a:p>
            <a:r>
              <a:rPr lang="en-US" sz="4900" dirty="0">
                <a:ln w="0"/>
              </a:rPr>
              <a:t>4. PCI-E (PCIe)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367745"/>
            <a:ext cx="6297768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400" b="1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/>
            <a:endParaRPr lang="en-US" sz="2400" b="1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n w="0"/>
              </a:rPr>
              <a:t>Peripheral Component Interconnect </a:t>
            </a:r>
            <a:r>
              <a:rPr lang="en-US" sz="2000" b="1" dirty="0" smtClean="0">
                <a:ln w="0"/>
              </a:rPr>
              <a:t>EXPRESS</a:t>
            </a:r>
            <a:r>
              <a:rPr lang="en-US" sz="2000" dirty="0" smtClean="0">
                <a:ln w="0"/>
              </a:rPr>
              <a:t>.</a:t>
            </a:r>
          </a:p>
          <a:p>
            <a:pPr lvl="1" algn="just"/>
            <a:endParaRPr lang="en-US" sz="2000" dirty="0" smtClean="0">
              <a:ln w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n w="0"/>
              </a:rPr>
              <a:t>Successor to traditional PCI bus but substantially </a:t>
            </a:r>
            <a:r>
              <a:rPr lang="en-US" sz="2000" b="1" dirty="0" smtClean="0">
                <a:ln w="0"/>
              </a:rPr>
              <a:t>faster</a:t>
            </a:r>
            <a:r>
              <a:rPr lang="en-US" sz="2000" dirty="0" smtClean="0">
                <a:ln w="0"/>
              </a:rPr>
              <a:t>.</a:t>
            </a:r>
          </a:p>
          <a:p>
            <a:pPr lvl="1" algn="just"/>
            <a:endParaRPr lang="en-US" sz="2000" dirty="0" smtClean="0">
              <a:ln w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n w="0"/>
              </a:rPr>
              <a:t>Connects to either Northbridge or Southbridge.</a:t>
            </a:r>
          </a:p>
          <a:p>
            <a:pPr lvl="1" algn="just"/>
            <a:endParaRPr lang="en-US" sz="2000" dirty="0" smtClean="0">
              <a:ln w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n w="0"/>
              </a:rPr>
              <a:t>Uses lanes : (Lanes are </a:t>
            </a:r>
            <a:r>
              <a:rPr lang="en-US" sz="2000" b="1" dirty="0" smtClean="0">
                <a:ln w="0"/>
              </a:rPr>
              <a:t>full duplex</a:t>
            </a:r>
            <a:r>
              <a:rPr lang="en-US" sz="2000" dirty="0" smtClean="0">
                <a:ln w="0"/>
              </a:rPr>
              <a:t>)</a:t>
            </a:r>
          </a:p>
          <a:p>
            <a:pPr marL="1257300" lvl="2" indent="-342900"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ln w="0"/>
              </a:rPr>
              <a:t>PCIe 1x </a:t>
            </a:r>
          </a:p>
          <a:p>
            <a:pPr marL="1257300" lvl="2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n w="0"/>
              </a:rPr>
              <a:t>PCIe </a:t>
            </a:r>
            <a:r>
              <a:rPr lang="en-US" sz="2000" dirty="0" smtClean="0">
                <a:ln w="0"/>
              </a:rPr>
              <a:t>4</a:t>
            </a:r>
            <a:r>
              <a:rPr lang="en-US" sz="2000" dirty="0">
                <a:ln w="0"/>
              </a:rPr>
              <a:t>x</a:t>
            </a:r>
            <a:endParaRPr lang="en-US" sz="2000" dirty="0" smtClean="0">
              <a:ln w="0"/>
            </a:endParaRPr>
          </a:p>
          <a:p>
            <a:pPr marL="1257300" lvl="2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n w="0"/>
              </a:rPr>
              <a:t>PCIe </a:t>
            </a:r>
            <a:r>
              <a:rPr lang="en-US" sz="2000" dirty="0" smtClean="0">
                <a:ln w="0"/>
              </a:rPr>
              <a:t>8x  ……. Least common</a:t>
            </a:r>
          </a:p>
          <a:p>
            <a:pPr marL="1257300" lvl="2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n w="0"/>
              </a:rPr>
              <a:t>PCIe </a:t>
            </a:r>
            <a:r>
              <a:rPr lang="en-US" sz="2000" dirty="0" smtClean="0">
                <a:ln w="0"/>
              </a:rPr>
              <a:t>16x …... Video Card</a:t>
            </a:r>
          </a:p>
          <a:p>
            <a:pPr marL="1257300" lvl="2" indent="-342900" algn="just">
              <a:buFont typeface="Wingdings" panose="05000000000000000000" pitchFamily="2" charset="2"/>
              <a:buChar char="Ø"/>
            </a:pPr>
            <a:endParaRPr lang="en-US" sz="2000" dirty="0">
              <a:ln w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n w="0"/>
              </a:rPr>
              <a:t>Physical slot size determines compatibility : 1x can go into a 1x size or larger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2000" dirty="0">
              <a:ln w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n w="0"/>
              </a:rPr>
              <a:t>Format on Motherboard : </a:t>
            </a:r>
            <a:r>
              <a:rPr lang="en-US" sz="2000" b="1" dirty="0" smtClean="0">
                <a:ln w="0"/>
              </a:rPr>
              <a:t>PCIEX16</a:t>
            </a:r>
            <a:endParaRPr lang="en-US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/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481" y="647924"/>
            <a:ext cx="4759101" cy="577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2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6077243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ln w="0"/>
                <a:solidFill>
                  <a:srgbClr val="FF304C"/>
                </a:solidFill>
              </a:rPr>
              <a:t>5</a:t>
            </a:r>
            <a:r>
              <a:rPr lang="en-US" sz="3200" b="1" dirty="0" smtClean="0">
                <a:ln w="0"/>
                <a:solidFill>
                  <a:srgbClr val="FF304C"/>
                </a:solidFill>
              </a:rPr>
              <a:t>. Mini PCI and Mini PCIe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n w="0"/>
              </a:rPr>
              <a:t>Specifically for use in </a:t>
            </a:r>
            <a:r>
              <a:rPr lang="en-US" sz="2000" b="1" dirty="0" smtClean="0">
                <a:ln w="0"/>
              </a:rPr>
              <a:t>laptops</a:t>
            </a:r>
            <a:r>
              <a:rPr lang="en-US" sz="2000" dirty="0" smtClean="0">
                <a:ln w="0"/>
              </a:rPr>
              <a:t>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n w="0"/>
              </a:rPr>
              <a:t>This is used to add WIFI, Bluetooth and SCSI or similar functionality to laptops.</a:t>
            </a:r>
          </a:p>
          <a:p>
            <a:pPr lvl="1" algn="just"/>
            <a:endParaRPr lang="en-US" sz="2000" dirty="0" smtClean="0">
              <a:ln w="0"/>
            </a:endParaRPr>
          </a:p>
          <a:p>
            <a:pPr algn="just"/>
            <a:r>
              <a:rPr lang="en-US" sz="3200" b="1" dirty="0" smtClean="0">
                <a:ln w="0"/>
                <a:solidFill>
                  <a:srgbClr val="FF304C"/>
                </a:solidFill>
              </a:rPr>
              <a:t>6. EISA slot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b="1" dirty="0" smtClean="0">
                <a:ln w="0"/>
                <a:solidFill>
                  <a:prstClr val="black"/>
                </a:solidFill>
              </a:rPr>
              <a:t>Extended</a:t>
            </a:r>
            <a:r>
              <a:rPr lang="en-US" sz="2000" dirty="0" smtClean="0">
                <a:ln w="0"/>
                <a:solidFill>
                  <a:prstClr val="black"/>
                </a:solidFill>
              </a:rPr>
              <a:t> Industry Standard Architecture.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n w="0"/>
                <a:solidFill>
                  <a:prstClr val="black"/>
                </a:solidFill>
              </a:rPr>
              <a:t>Extends ISA from 16 bits to 32 bits.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n w="0"/>
                <a:solidFill>
                  <a:prstClr val="black"/>
                </a:solidFill>
              </a:rPr>
              <a:t>Backwards compatible with ISA bus.</a:t>
            </a:r>
            <a:endParaRPr lang="en-US" sz="2000" dirty="0">
              <a:ln w="0"/>
              <a:solidFill>
                <a:prstClr val="black"/>
              </a:solidFill>
            </a:endParaRPr>
          </a:p>
          <a:p>
            <a:pPr algn="just"/>
            <a:endParaRPr lang="en-US" sz="3200" b="1" dirty="0" smtClean="0">
              <a:ln w="0"/>
              <a:effectLst>
                <a:outerShdw blurRad="38100" dist="38100" dir="2700000" algn="tl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en-US" sz="3200" b="1" dirty="0" smtClean="0">
                <a:ln w="0"/>
                <a:solidFill>
                  <a:srgbClr val="FF304C"/>
                </a:solidFill>
              </a:rPr>
              <a:t>7. </a:t>
            </a:r>
            <a:r>
              <a:rPr lang="en-US" sz="3200" b="1" dirty="0">
                <a:ln w="0"/>
                <a:solidFill>
                  <a:srgbClr val="FF304C"/>
                </a:solidFill>
              </a:rPr>
              <a:t>AGP </a:t>
            </a:r>
            <a:r>
              <a:rPr lang="en-US" sz="3200" b="1" dirty="0" smtClean="0">
                <a:ln w="0"/>
                <a:solidFill>
                  <a:srgbClr val="FF304C"/>
                </a:solidFill>
              </a:rPr>
              <a:t>slot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n w="0"/>
                <a:solidFill>
                  <a:prstClr val="black"/>
                </a:solidFill>
              </a:rPr>
              <a:t>Accelerated Graphics Port</a:t>
            </a:r>
            <a:r>
              <a:rPr lang="en-US" sz="2000" dirty="0" smtClean="0">
                <a:ln w="0"/>
                <a:solidFill>
                  <a:prstClr val="black"/>
                </a:solidFill>
              </a:rPr>
              <a:t>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n w="0"/>
                <a:solidFill>
                  <a:prstClr val="black"/>
                </a:solidFill>
              </a:rPr>
              <a:t>AGP is an advanced port designed for video cards and 3D </a:t>
            </a:r>
            <a:r>
              <a:rPr lang="en-US" sz="2000" dirty="0" smtClean="0">
                <a:ln w="0"/>
                <a:solidFill>
                  <a:prstClr val="black"/>
                </a:solidFill>
              </a:rPr>
              <a:t>accelerators.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n w="0"/>
                <a:solidFill>
                  <a:prstClr val="black"/>
                </a:solidFill>
              </a:rPr>
              <a:t>Developed by </a:t>
            </a:r>
            <a:r>
              <a:rPr lang="en-US" sz="2000" dirty="0" smtClean="0">
                <a:ln w="0"/>
                <a:solidFill>
                  <a:prstClr val="black"/>
                </a:solidFill>
              </a:rPr>
              <a:t>Intel, </a:t>
            </a:r>
            <a:r>
              <a:rPr lang="en-US" sz="2000" dirty="0">
                <a:ln w="0"/>
                <a:solidFill>
                  <a:prstClr val="black"/>
                </a:solidFill>
              </a:rPr>
              <a:t>AGP introduces a dedicated point-to-point channel that allows the graphics controller direct access to the system </a:t>
            </a:r>
            <a:r>
              <a:rPr lang="en-US" sz="2000" dirty="0" smtClean="0">
                <a:ln w="0"/>
                <a:solidFill>
                  <a:prstClr val="black"/>
                </a:solidFill>
              </a:rPr>
              <a:t>memory.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n w="0"/>
                <a:solidFill>
                  <a:prstClr val="black"/>
                </a:solidFill>
              </a:rPr>
              <a:t>The </a:t>
            </a:r>
            <a:r>
              <a:rPr lang="en-US" sz="2000" dirty="0">
                <a:ln w="0"/>
                <a:solidFill>
                  <a:prstClr val="black"/>
                </a:solidFill>
              </a:rPr>
              <a:t>AGP channel is </a:t>
            </a:r>
            <a:r>
              <a:rPr lang="en-US" sz="2000" dirty="0" smtClean="0">
                <a:ln w="0"/>
                <a:solidFill>
                  <a:prstClr val="black"/>
                </a:solidFill>
              </a:rPr>
              <a:t>32-bit </a:t>
            </a:r>
            <a:r>
              <a:rPr lang="en-US" sz="2000" dirty="0">
                <a:ln w="0"/>
                <a:solidFill>
                  <a:prstClr val="black"/>
                </a:solidFill>
              </a:rPr>
              <a:t>wide and runs at </a:t>
            </a:r>
            <a:endParaRPr lang="en-US" sz="2000" dirty="0" smtClean="0">
              <a:ln w="0"/>
              <a:solidFill>
                <a:prstClr val="black"/>
              </a:solidFill>
            </a:endParaRPr>
          </a:p>
          <a:p>
            <a:pPr lvl="1" algn="just"/>
            <a:r>
              <a:rPr lang="en-US" sz="2000" dirty="0">
                <a:ln w="0"/>
                <a:solidFill>
                  <a:prstClr val="black"/>
                </a:solidFill>
              </a:rPr>
              <a:t> </a:t>
            </a:r>
            <a:r>
              <a:rPr lang="en-US" sz="2000" dirty="0" smtClean="0">
                <a:ln w="0"/>
                <a:solidFill>
                  <a:prstClr val="black"/>
                </a:solidFill>
              </a:rPr>
              <a:t>    66 </a:t>
            </a:r>
            <a:r>
              <a:rPr lang="en-US" sz="2000" dirty="0" err="1" smtClean="0">
                <a:ln w="0"/>
                <a:solidFill>
                  <a:prstClr val="black"/>
                </a:solidFill>
              </a:rPr>
              <a:t>MHz.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53"/>
          <a:stretch/>
        </p:blipFill>
        <p:spPr>
          <a:xfrm>
            <a:off x="6337210" y="380623"/>
            <a:ext cx="3753374" cy="23440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160" y="2862773"/>
            <a:ext cx="3930847" cy="26205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547" y="5621476"/>
            <a:ext cx="407670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42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338415" cy="6372665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599825" y="494783"/>
            <a:ext cx="682580" cy="548640"/>
          </a:xfrm>
          <a:prstGeom prst="ellipse">
            <a:avLst/>
          </a:prstGeom>
          <a:noFill/>
          <a:ln w="603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64578" y="4374301"/>
            <a:ext cx="1553074" cy="450166"/>
          </a:xfrm>
          <a:prstGeom prst="ellipse">
            <a:avLst/>
          </a:prstGeom>
          <a:noFill/>
          <a:ln w="603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19103" y="1511625"/>
            <a:ext cx="907531" cy="450166"/>
          </a:xfrm>
          <a:prstGeom prst="ellipse">
            <a:avLst/>
          </a:prstGeom>
          <a:noFill/>
          <a:ln w="603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2"/>
          <p:cNvSpPr txBox="1">
            <a:spLocks/>
          </p:cNvSpPr>
          <p:nvPr/>
        </p:nvSpPr>
        <p:spPr>
          <a:xfrm>
            <a:off x="5938240" y="380641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2B0A3D"/>
                </a:solidFill>
                <a:latin typeface="+mn-lt"/>
              </a:rPr>
              <a:t>Computer Ports</a:t>
            </a:r>
            <a:endParaRPr lang="en-US" b="1" dirty="0">
              <a:solidFill>
                <a:srgbClr val="2B0A3D"/>
              </a:solidFill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69855" y="1241205"/>
            <a:ext cx="37863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 smtClean="0"/>
              <a:t>Serial Port</a:t>
            </a:r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/>
            </a:pPr>
            <a:r>
              <a:rPr lang="en-US" sz="2400" dirty="0" smtClean="0"/>
              <a:t>Parallel Port</a:t>
            </a:r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/>
            </a:pPr>
            <a:r>
              <a:rPr lang="en-US" sz="2400" dirty="0" smtClean="0"/>
              <a:t>USB Port</a:t>
            </a:r>
          </a:p>
        </p:txBody>
      </p:sp>
    </p:spTree>
    <p:extLst>
      <p:ext uri="{BB962C8B-B14F-4D97-AF65-F5344CB8AC3E}">
        <p14:creationId xmlns:p14="http://schemas.microsoft.com/office/powerpoint/2010/main" val="345377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803056"/>
              </p:ext>
            </p:extLst>
          </p:nvPr>
        </p:nvGraphicFramePr>
        <p:xfrm>
          <a:off x="1299158" y="140677"/>
          <a:ext cx="9739291" cy="6335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3639"/>
                <a:gridCol w="1262130"/>
                <a:gridCol w="5473522"/>
              </a:tblGrid>
              <a:tr h="4378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PORTS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04309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9 pin connector to connect serial mouse.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Allow</a:t>
                      </a:r>
                      <a:r>
                        <a:rPr lang="en-US" baseline="0" dirty="0" smtClean="0"/>
                        <a:t> only 1 bit at a time.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Used to connect communication device (COM Port).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Maximum data rate is 115 Kbps.</a:t>
                      </a:r>
                      <a:endParaRPr lang="en-US" dirty="0"/>
                    </a:p>
                  </a:txBody>
                  <a:tcPr/>
                </a:tc>
              </a:tr>
              <a:tr h="18429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PARALLEL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Allow</a:t>
                      </a:r>
                      <a:r>
                        <a:rPr lang="en-US" baseline="0" dirty="0" smtClean="0"/>
                        <a:t> 1 byte (8 bit) at a time.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25 pin female port to connect printer, scanner and external devices.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It moves data at speed of about 1 Mbps.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</a:tr>
              <a:tr h="14301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USB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Universal</a:t>
                      </a:r>
                      <a:r>
                        <a:rPr lang="en-US" baseline="0" dirty="0" smtClean="0"/>
                        <a:t> Serial Bus.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Supports upto 127 devices.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Formerly with 1.2 Mbps, it was improved to full speed, 12 Mbps. (USB 2.0 – more than 400 Mbps)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7" t="5938" r="1977" b="11104"/>
          <a:stretch/>
        </p:blipFill>
        <p:spPr>
          <a:xfrm>
            <a:off x="1687983" y="694468"/>
            <a:ext cx="2125417" cy="18374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73" t="18404" r="10626" b="31455"/>
          <a:stretch/>
        </p:blipFill>
        <p:spPr>
          <a:xfrm>
            <a:off x="1687983" y="2784777"/>
            <a:ext cx="2167099" cy="15028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40" b="11841"/>
          <a:stretch/>
        </p:blipFill>
        <p:spPr>
          <a:xfrm>
            <a:off x="1801694" y="4686919"/>
            <a:ext cx="1897993" cy="166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48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576775" y="210380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2B0A3D"/>
                </a:solidFill>
                <a:latin typeface="Calibri" panose="020F0502020204030204" pitchFamily="34" charset="0"/>
              </a:rPr>
              <a:t>BIOS</a:t>
            </a:r>
            <a:endParaRPr lang="en-US" b="1" dirty="0">
              <a:solidFill>
                <a:srgbClr val="2B0A3D"/>
              </a:solidFill>
              <a:latin typeface="Calibri" panose="020F050202020403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576775" y="1535943"/>
            <a:ext cx="7654925" cy="4351337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BASIC INPUT OUTPUT SYSTEM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During the startup process, information about the hardware is provided by a microchip on the motherboards called the BIOS.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It is a firmware – in between hardware and software.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BIOS is stored on ROM chips on the motherboard.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239" y="2318616"/>
            <a:ext cx="3156356" cy="236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92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95654" y="246844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2B0A3D"/>
                </a:solidFill>
                <a:latin typeface="+mn-lt"/>
              </a:rPr>
              <a:t>Working of BIOS</a:t>
            </a:r>
            <a:endParaRPr lang="en-US" b="1" dirty="0">
              <a:solidFill>
                <a:srgbClr val="2B0A3D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9136" y="1572407"/>
            <a:ext cx="10688637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When </a:t>
            </a:r>
            <a:r>
              <a:rPr lang="en-US" dirty="0" smtClean="0"/>
              <a:t>we </a:t>
            </a:r>
            <a:r>
              <a:rPr lang="en-US" dirty="0"/>
              <a:t>turn on your computer, the BIOS does several </a:t>
            </a:r>
            <a:r>
              <a:rPr lang="en-US" dirty="0" smtClean="0"/>
              <a:t>things (in sequence) :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Check the </a:t>
            </a:r>
            <a:r>
              <a:rPr lang="en-US" b="1" dirty="0"/>
              <a:t>CMOS</a:t>
            </a:r>
            <a:r>
              <a:rPr lang="en-US" dirty="0"/>
              <a:t> Setup for custom settings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Load the interrupt handlers and device drivers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Initialize registers and power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Perform the power-on self-test (</a:t>
            </a:r>
            <a:r>
              <a:rPr lang="en-US" b="1" dirty="0"/>
              <a:t>POST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Display system settings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Determine which devices are bootable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Initiate the </a:t>
            </a:r>
            <a:r>
              <a:rPr lang="en-US" b="1" dirty="0"/>
              <a:t>bootstrap</a:t>
            </a:r>
            <a:r>
              <a:rPr lang="en-US" dirty="0"/>
              <a:t> sequence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93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12725"/>
            <a:ext cx="10515600" cy="1325563"/>
          </a:xfrm>
        </p:spPr>
        <p:txBody>
          <a:bodyPr/>
          <a:lstStyle/>
          <a:p>
            <a:r>
              <a:rPr lang="en-US" b="1" dirty="0" smtClean="0">
                <a:latin typeface="+mn-lt"/>
              </a:rPr>
              <a:t>BIOS Screen</a:t>
            </a:r>
            <a:endParaRPr lang="en-US" b="1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1427016"/>
            <a:ext cx="382385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To enter the CMOS Setup, you must press a certain key or combination of keys during the initial startup sequence. Most systems use </a:t>
            </a:r>
            <a:r>
              <a:rPr lang="en-US" sz="2600" b="1" dirty="0" smtClean="0"/>
              <a:t>Esc, Del, F1, F2, Ctrl-Esc or Ctrl-Alt-Esc </a:t>
            </a:r>
            <a:r>
              <a:rPr lang="en-US" sz="2600" dirty="0" smtClean="0"/>
              <a:t>to enter setup. There is usually a line of text at the bottom of the display that tells you </a:t>
            </a:r>
            <a:r>
              <a:rPr lang="en-US" sz="2600" b="1" dirty="0" smtClean="0"/>
              <a:t>Press ___ to Enter Setup</a:t>
            </a:r>
            <a:r>
              <a:rPr lang="en-US" sz="2600" dirty="0" smtClean="0"/>
              <a:t>.</a:t>
            </a:r>
            <a:endParaRPr lang="en-US" sz="2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938" y="619515"/>
            <a:ext cx="7263684" cy="583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37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 smtClean="0">
                <a:latin typeface="+mn-lt"/>
              </a:rPr>
              <a:t>BIOS Settings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969963"/>
            <a:ext cx="10515600" cy="588803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Once you have entered setup, you will see a set of text screens with a number of options. Some of these are standard, while others vary according to the BIOS manufacturer. Common options include: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>
              <a:lnSpc>
                <a:spcPct val="120000"/>
              </a:lnSpc>
            </a:pPr>
            <a:r>
              <a:rPr lang="en-US" b="1" dirty="0" smtClean="0"/>
              <a:t>System Time/Date</a:t>
            </a:r>
            <a:r>
              <a:rPr lang="en-US" dirty="0" smtClean="0"/>
              <a:t> - Set the system time and date</a:t>
            </a:r>
          </a:p>
          <a:p>
            <a:pPr algn="just">
              <a:lnSpc>
                <a:spcPct val="120000"/>
              </a:lnSpc>
            </a:pPr>
            <a:r>
              <a:rPr lang="en-US" b="1" dirty="0" smtClean="0"/>
              <a:t>Boot Sequence</a:t>
            </a:r>
            <a:r>
              <a:rPr lang="en-US" dirty="0" smtClean="0"/>
              <a:t> - The order that BIOS will try to load the operating system</a:t>
            </a:r>
          </a:p>
          <a:p>
            <a:pPr algn="just">
              <a:lnSpc>
                <a:spcPct val="120000"/>
              </a:lnSpc>
            </a:pPr>
            <a:r>
              <a:rPr lang="en-US" b="1" dirty="0" smtClean="0"/>
              <a:t>Plug and Play</a:t>
            </a:r>
            <a:r>
              <a:rPr lang="en-US" dirty="0" smtClean="0"/>
              <a:t> - A standard for auto-detecting connected devices; should be set to "Yes" if your computer and operating system both support it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116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47114" y="900332"/>
            <a:ext cx="9495693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1" dirty="0" smtClean="0"/>
              <a:t>Mouse/Keyboard</a:t>
            </a:r>
            <a:r>
              <a:rPr lang="en-US" sz="2400" dirty="0" smtClean="0"/>
              <a:t> - "Enable </a:t>
            </a:r>
            <a:r>
              <a:rPr lang="en-US" sz="2400" dirty="0" err="1" smtClean="0"/>
              <a:t>Num</a:t>
            </a:r>
            <a:r>
              <a:rPr lang="en-US" sz="2400" dirty="0" smtClean="0"/>
              <a:t> Lock," "Enable the Keyboard," "Auto-Detect Mouse"...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b="1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1" dirty="0" smtClean="0"/>
              <a:t>Drive Configuration </a:t>
            </a:r>
            <a:r>
              <a:rPr lang="en-US" sz="2400" dirty="0" smtClean="0"/>
              <a:t>- Configure hard drives, CD-ROM and floppy drives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1" dirty="0" smtClean="0"/>
              <a:t>Memory</a:t>
            </a:r>
            <a:r>
              <a:rPr lang="en-US" sz="2400" dirty="0" smtClean="0"/>
              <a:t> - Direct the BIOS to shadow to a specific memory address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1" dirty="0" smtClean="0"/>
              <a:t>Security</a:t>
            </a:r>
            <a:r>
              <a:rPr lang="en-US" sz="2400" dirty="0" smtClean="0"/>
              <a:t> - Set a password for accessing the computer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1" dirty="0" smtClean="0"/>
              <a:t>Power Management </a:t>
            </a:r>
            <a:r>
              <a:rPr lang="en-US" sz="2400" dirty="0" smtClean="0"/>
              <a:t>- Select whether to use power management, as well as set the amount of time for standby and suspend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1" dirty="0" smtClean="0"/>
              <a:t>Exit</a:t>
            </a:r>
            <a:r>
              <a:rPr lang="en-US" sz="2400" dirty="0" smtClean="0"/>
              <a:t> - Save your changes, discard your changes or restore default settings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7812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3E8FC2B-FFCD-46B1-AE8A-79D7221F14D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92078" y="815925"/>
            <a:ext cx="4940178" cy="588995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a Motherboard ?</a:t>
            </a:r>
            <a:endParaRPr lang="en-US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FC54E2C-7540-41CB-9670-05D0EFA893F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896200" y="5918247"/>
            <a:ext cx="3887813" cy="52488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9B7CCDB-F511-4042-AEC2-C287F273979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896200" y="5015581"/>
            <a:ext cx="3887813" cy="524886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78D5D45A-15F4-4D95-A2EA-87236BD867B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896200" y="4112916"/>
            <a:ext cx="3887813" cy="524886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401311"/>
            <a:ext cx="549069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Motherboards provides the CIRCUITRY by which all parts of a computer communicate with each other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We install Motherboard inside the ‘computer case’.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Motherboard HOLDS all the components ranging from :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7896200" y="414296"/>
            <a:ext cx="2768957" cy="23632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 smtClean="0">
                <a:solidFill>
                  <a:schemeClr val="bg1"/>
                </a:solidFill>
              </a:rPr>
              <a:t>CPU </a:t>
            </a:r>
          </a:p>
          <a:p>
            <a:pPr algn="ctr"/>
            <a:r>
              <a:rPr lang="en-US" sz="2300" b="1" dirty="0" smtClean="0">
                <a:solidFill>
                  <a:schemeClr val="bg1"/>
                </a:solidFill>
              </a:rPr>
              <a:t>and </a:t>
            </a:r>
          </a:p>
          <a:p>
            <a:pPr algn="ctr"/>
            <a:r>
              <a:rPr lang="en-US" sz="2300" b="1" dirty="0" smtClean="0">
                <a:solidFill>
                  <a:schemeClr val="bg1"/>
                </a:solidFill>
              </a:rPr>
              <a:t>power supply</a:t>
            </a:r>
            <a:endParaRPr lang="en-US" sz="2300" b="1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>
            <a:stCxn id="11" idx="4"/>
          </p:cNvCxnSpPr>
          <p:nvPr/>
        </p:nvCxnSpPr>
        <p:spPr>
          <a:xfrm flipH="1">
            <a:off x="9280677" y="2777569"/>
            <a:ext cx="0" cy="1462800"/>
          </a:xfrm>
          <a:prstGeom prst="straightConnector1">
            <a:avLst/>
          </a:prstGeom>
          <a:ln w="60325" cmpd="sng">
            <a:solidFill>
              <a:schemeClr val="accent1">
                <a:lumMod val="75000"/>
              </a:schemeClr>
            </a:solidFill>
            <a:headEnd type="none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896198" y="4226608"/>
            <a:ext cx="2768957" cy="23632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 smtClean="0">
                <a:solidFill>
                  <a:schemeClr val="bg1"/>
                </a:solidFill>
              </a:rPr>
              <a:t>All peripherals and</a:t>
            </a:r>
          </a:p>
          <a:p>
            <a:pPr algn="ctr"/>
            <a:r>
              <a:rPr lang="en-US" sz="2300" b="1" dirty="0" smtClean="0">
                <a:solidFill>
                  <a:schemeClr val="bg1"/>
                </a:solidFill>
              </a:rPr>
              <a:t>Expansion cards</a:t>
            </a:r>
            <a:endParaRPr lang="en-US" sz="23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14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324" y="404813"/>
            <a:ext cx="9129931" cy="576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92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309514" y="396809"/>
            <a:ext cx="4940178" cy="1008112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/>
              <a:t>CHIPS</a:t>
            </a:r>
            <a:r>
              <a:rPr lang="en-US" sz="2800" dirty="0"/>
              <a:t> : </a:t>
            </a:r>
            <a:r>
              <a:rPr lang="en-US" sz="2400" dirty="0"/>
              <a:t>electronic interfaces through which the CPU, RAM, and input/output devices interact.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/>
              <a:t>CHIPSETS</a:t>
            </a:r>
            <a:r>
              <a:rPr lang="en-US" sz="2800" dirty="0"/>
              <a:t> : </a:t>
            </a:r>
            <a:r>
              <a:rPr lang="en-US" sz="2400" dirty="0"/>
              <a:t>group of microchips to support the CPU’s interfacing with all the other devices on the motherboard.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2 subdivisions of chipsets :</a:t>
            </a:r>
          </a:p>
          <a:p>
            <a:pPr marL="800100" lvl="1" indent="-34290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Northbridge</a:t>
            </a:r>
          </a:p>
          <a:p>
            <a:pPr marL="800100" lvl="1" indent="-34290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Southbridge</a:t>
            </a:r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7896200" y="1404921"/>
            <a:ext cx="3887813" cy="524886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7896200" y="5918247"/>
            <a:ext cx="3887813" cy="52488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7896200" y="5015581"/>
            <a:ext cx="3887813" cy="524886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4294967295"/>
          </p:nvPr>
        </p:nvSpPr>
        <p:spPr>
          <a:xfrm>
            <a:off x="7896200" y="4112916"/>
            <a:ext cx="3887813" cy="524886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7896200" y="3210251"/>
            <a:ext cx="3887813" cy="524886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4294967295"/>
          </p:nvPr>
        </p:nvSpPr>
        <p:spPr>
          <a:xfrm>
            <a:off x="7896200" y="2307586"/>
            <a:ext cx="3887813" cy="524886"/>
          </a:xfrm>
        </p:spPr>
        <p:txBody>
          <a:bodyPr/>
          <a:lstStyle/>
          <a:p>
            <a:endParaRPr lang="en-US"/>
          </a:p>
        </p:txBody>
      </p:sp>
      <p:pic>
        <p:nvPicPr>
          <p:cNvPr id="11" name="Content Placeholder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117" y="636876"/>
            <a:ext cx="4965896" cy="56211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3365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8" y="166435"/>
            <a:ext cx="11364864" cy="623198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71719" y="404813"/>
            <a:ext cx="7301133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NORTHBRIDGE</a:t>
            </a:r>
            <a:r>
              <a:rPr lang="en-US" sz="2400" dirty="0" smtClean="0"/>
              <a:t> 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Handles communication between CPU, RAM, Southbridge and high speed graphics ports (AGPs, PCIe)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22AC60"/>
                </a:solidFill>
              </a:rPr>
              <a:t>Memory Controller Hub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C00000"/>
              </a:solidFill>
            </a:endParaRPr>
          </a:p>
          <a:p>
            <a:pPr algn="just"/>
            <a:r>
              <a:rPr lang="en-US" sz="2400" b="1" dirty="0" smtClean="0"/>
              <a:t>SOUTHBRIDGE</a:t>
            </a:r>
            <a:r>
              <a:rPr lang="en-US" sz="2400" dirty="0" smtClean="0"/>
              <a:t> 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Manages the onboard peripherals (USB ports, PCI bus, LAN card, Hard Drives)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22AC60"/>
                </a:solidFill>
              </a:rPr>
              <a:t>Input/Output Controller Hub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65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87" y="257084"/>
            <a:ext cx="6093086" cy="6129354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 flipV="1">
            <a:off x="6696222" y="1411494"/>
            <a:ext cx="4979964" cy="14068"/>
          </a:xfrm>
          <a:prstGeom prst="straightConnector1">
            <a:avLst/>
          </a:prstGeom>
          <a:ln w="44450">
            <a:solidFill>
              <a:srgbClr val="D2955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985549" y="710642"/>
            <a:ext cx="5057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Snapshot of prominent Northbridge &amp; Southbridge on the Motherboard.</a:t>
            </a:r>
            <a:endParaRPr lang="en-US" sz="2000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6985549" y="1871003"/>
            <a:ext cx="45016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But nowadays, Northbridge is coming integrated into the CPU.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073" y="3731969"/>
            <a:ext cx="5878262" cy="264069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74523" y="3024330"/>
            <a:ext cx="4037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/>
              <a:t>TO SUMMARIZE :</a:t>
            </a:r>
            <a:endParaRPr lang="en-US" sz="3200" b="1" i="1" dirty="0"/>
          </a:p>
        </p:txBody>
      </p:sp>
    </p:spTree>
    <p:extLst>
      <p:ext uri="{BB962C8B-B14F-4D97-AF65-F5344CB8AC3E}">
        <p14:creationId xmlns:p14="http://schemas.microsoft.com/office/powerpoint/2010/main" val="315105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BAD3FAA8-650A-4E1B-B561-D86BE9AFB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PT" sz="3600" dirty="0"/>
              <a:t>Expansion Slots Types </a:t>
            </a:r>
            <a:r>
              <a:rPr lang="pt-PT" sz="3600" dirty="0" smtClean="0"/>
              <a:t>:</a:t>
            </a:r>
            <a:endParaRPr lang="pt-PT" sz="36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24132" y="1012874"/>
            <a:ext cx="5987603" cy="536515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400" b="1" dirty="0" smtClean="0">
                <a:ln w="0"/>
                <a:solidFill>
                  <a:srgbClr val="FF304C"/>
                </a:solidFill>
              </a:rPr>
              <a:t>1. ISA</a:t>
            </a:r>
            <a:endParaRPr lang="en-US" sz="3600" dirty="0" smtClean="0">
              <a:solidFill>
                <a:srgbClr val="FF304C"/>
              </a:solidFill>
            </a:endParaRPr>
          </a:p>
          <a:p>
            <a:r>
              <a:rPr lang="en-US" sz="2400" dirty="0" smtClean="0"/>
              <a:t>Industry Standard Architecture</a:t>
            </a:r>
          </a:p>
          <a:p>
            <a:endParaRPr lang="en-US" sz="2400" dirty="0" smtClean="0"/>
          </a:p>
          <a:p>
            <a:r>
              <a:rPr lang="en-US" sz="2400" dirty="0" smtClean="0"/>
              <a:t>Very Old ? =&gt; Then why it is still there on motherboard ? =&gt; LEGACY</a:t>
            </a:r>
          </a:p>
          <a:p>
            <a:endParaRPr lang="en-US" sz="2400" dirty="0" smtClean="0"/>
          </a:p>
          <a:p>
            <a:r>
              <a:rPr lang="en-US" sz="2400" dirty="0" smtClean="0"/>
              <a:t>Typically black</a:t>
            </a:r>
          </a:p>
          <a:p>
            <a:endParaRPr lang="en-US" sz="2400" dirty="0" smtClean="0"/>
          </a:p>
          <a:p>
            <a:r>
              <a:rPr lang="en-US" sz="2400" dirty="0" smtClean="0"/>
              <a:t>ISA slots have 2 different sized sections – speed scalability</a:t>
            </a:r>
          </a:p>
          <a:p>
            <a:endParaRPr lang="en-US" sz="24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542275" y="1714231"/>
            <a:ext cx="6006904" cy="361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33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94326"/>
            <a:ext cx="6297768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n w="0"/>
              </a:rPr>
              <a:t>Peripheral Component Interconnect.</a:t>
            </a:r>
          </a:p>
          <a:p>
            <a:pPr lvl="1" algn="just"/>
            <a:endParaRPr lang="en-US" sz="2000" dirty="0" smtClean="0">
              <a:ln w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n w="0"/>
              </a:rPr>
              <a:t>Older version of PCIe.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sz="2000" dirty="0">
              <a:ln w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n w="0"/>
              </a:rPr>
              <a:t>Developed by Intel as a faster alternative to the deprecated ISA bus.</a:t>
            </a:r>
          </a:p>
          <a:p>
            <a:pPr lvl="1" algn="just"/>
            <a:endParaRPr lang="en-US" sz="2000" dirty="0" smtClean="0">
              <a:ln w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n w="0"/>
              </a:rPr>
              <a:t>Typically </a:t>
            </a:r>
            <a:r>
              <a:rPr lang="en-US" sz="2000" b="1" dirty="0" smtClean="0">
                <a:ln w="0"/>
              </a:rPr>
              <a:t>white</a:t>
            </a:r>
            <a:r>
              <a:rPr lang="en-US" sz="2000" dirty="0" smtClean="0">
                <a:ln w="0"/>
              </a:rPr>
              <a:t> in color.</a:t>
            </a:r>
          </a:p>
          <a:p>
            <a:pPr lvl="1" algn="just"/>
            <a:endParaRPr lang="en-US" sz="2000" dirty="0" smtClean="0">
              <a:ln w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n w="0"/>
              </a:rPr>
              <a:t>Slot for older expansion cards such as sound cards, network cards, connector cards.</a:t>
            </a:r>
          </a:p>
          <a:p>
            <a:pPr lvl="1" algn="just"/>
            <a:endParaRPr lang="en-US" sz="2000" dirty="0" smtClean="0">
              <a:ln w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n w="0"/>
              </a:rPr>
              <a:t>PCI bus has </a:t>
            </a:r>
            <a:r>
              <a:rPr lang="en-US" sz="2000" b="1" dirty="0" smtClean="0">
                <a:ln w="0"/>
              </a:rPr>
              <a:t>32 bit</a:t>
            </a:r>
            <a:r>
              <a:rPr lang="en-US" sz="2000" dirty="0" smtClean="0">
                <a:ln w="0"/>
              </a:rPr>
              <a:t> </a:t>
            </a:r>
            <a:r>
              <a:rPr lang="en-US" sz="2000" b="1" dirty="0" smtClean="0">
                <a:ln w="0"/>
              </a:rPr>
              <a:t>and 64 bit</a:t>
            </a:r>
            <a:r>
              <a:rPr lang="en-US" sz="2000" dirty="0" smtClean="0">
                <a:ln w="0"/>
              </a:rPr>
              <a:t> variants:</a:t>
            </a:r>
          </a:p>
          <a:p>
            <a:pPr marL="1257300" lvl="2" indent="-342900"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ln w="0"/>
              </a:rPr>
              <a:t>Initially had 32 bit data path, and supported 5 volts of power.</a:t>
            </a:r>
          </a:p>
          <a:p>
            <a:pPr marL="1257300" lvl="2" indent="-342900"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ln w="0"/>
              </a:rPr>
              <a:t>Later enhanced to 64 bits and 3.3 volts.</a:t>
            </a:r>
            <a:endParaRPr lang="en-US" sz="2000" dirty="0">
              <a:ln w="0"/>
            </a:endParaRPr>
          </a:p>
          <a:p>
            <a:pPr algn="just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just"/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525956" y="1414570"/>
            <a:ext cx="5721155" cy="4076116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304C"/>
                </a:solidFill>
              </a:rPr>
              <a:t>2. PCI</a:t>
            </a:r>
            <a:endParaRPr lang="en-US" dirty="0">
              <a:solidFill>
                <a:srgbClr val="FF30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16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3489" y="367745"/>
            <a:ext cx="588564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 smtClean="0">
                <a:ln w="0"/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algn="just"/>
            <a:endParaRPr lang="en-US" sz="2400" b="1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n w="0"/>
              </a:rPr>
              <a:t>Peripheral Component Interconnect </a:t>
            </a:r>
            <a:r>
              <a:rPr lang="en-US" sz="2000" b="1" dirty="0" smtClean="0">
                <a:ln w="0"/>
              </a:rPr>
              <a:t>EXTENDED</a:t>
            </a:r>
            <a:r>
              <a:rPr lang="en-US" sz="2000" dirty="0" smtClean="0">
                <a:ln w="0"/>
              </a:rPr>
              <a:t>.</a:t>
            </a:r>
          </a:p>
          <a:p>
            <a:pPr lvl="1" algn="just"/>
            <a:endParaRPr lang="en-US" sz="2000" dirty="0" smtClean="0">
              <a:ln w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n w="0"/>
              </a:rPr>
              <a:t>PCI-X improved upon the PCI bus for use in </a:t>
            </a:r>
            <a:r>
              <a:rPr lang="en-US" sz="2000" b="1" dirty="0" smtClean="0">
                <a:ln w="0"/>
              </a:rPr>
              <a:t>servers</a:t>
            </a:r>
            <a:r>
              <a:rPr lang="en-US" sz="2000" dirty="0" smtClean="0">
                <a:ln w="0"/>
              </a:rPr>
              <a:t>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sz="2000" dirty="0">
              <a:ln w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n w="0"/>
              </a:rPr>
              <a:t>Enhances the PCI standard with wider data paths &amp; faster paths. </a:t>
            </a:r>
            <a:endParaRPr lang="en-US" sz="2000" dirty="0">
              <a:ln w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sz="2000" dirty="0" smtClean="0">
              <a:ln w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n w="0"/>
              </a:rPr>
              <a:t>Typically implemented in servers with a need for higher performance.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sz="2000" dirty="0" smtClean="0">
              <a:ln w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n w="0"/>
              </a:rPr>
              <a:t>Backwards compatible with PCI.</a:t>
            </a:r>
          </a:p>
          <a:p>
            <a:pPr lvl="1" algn="just"/>
            <a:endParaRPr lang="en-US" sz="2000" dirty="0" smtClean="0">
              <a:ln w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n w="0"/>
              </a:rPr>
              <a:t>We had it on workstations but mostly it has been phased out.</a:t>
            </a:r>
            <a:endParaRPr lang="en-US" sz="2000" dirty="0">
              <a:ln w="0"/>
            </a:endParaRPr>
          </a:p>
          <a:p>
            <a:pPr algn="just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just"/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43"/>
          <a:stretch/>
        </p:blipFill>
        <p:spPr>
          <a:xfrm>
            <a:off x="6890198" y="705288"/>
            <a:ext cx="4919531" cy="5511222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PCI-X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45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apgemini 2017_Cover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D76BB8BF-901C-4709-A70B-B9D85990965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1063</Words>
  <Application>Microsoft Office PowerPoint</Application>
  <PresentationFormat>Widescreen</PresentationFormat>
  <Paragraphs>169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Mangal</vt:lpstr>
      <vt:lpstr>Verdana</vt:lpstr>
      <vt:lpstr>Wingdings</vt:lpstr>
      <vt:lpstr>Office Theme</vt:lpstr>
      <vt:lpstr>Capgemini 2017_Cover slides</vt:lpstr>
      <vt:lpstr>PowerPoint Presentation</vt:lpstr>
      <vt:lpstr>PowerPoint Presentation</vt:lpstr>
      <vt:lpstr>   </vt:lpstr>
      <vt:lpstr>PowerPoint Presentation</vt:lpstr>
      <vt:lpstr>PowerPoint Presentation</vt:lpstr>
      <vt:lpstr>PowerPoint Presentation</vt:lpstr>
      <vt:lpstr>Expansion Slots Types :</vt:lpstr>
      <vt:lpstr>2. PCI</vt:lpstr>
      <vt:lpstr>3. PCI-X</vt:lpstr>
      <vt:lpstr>4. PCI-E (PCIe) </vt:lpstr>
      <vt:lpstr>PowerPoint Presentation</vt:lpstr>
      <vt:lpstr>PowerPoint Presentation</vt:lpstr>
      <vt:lpstr>PowerPoint Presentation</vt:lpstr>
      <vt:lpstr>BIOS</vt:lpstr>
      <vt:lpstr>Working of BIOS</vt:lpstr>
      <vt:lpstr>BIOS Screen</vt:lpstr>
      <vt:lpstr>BIOS Settings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Verma, Aastha</dc:creator>
  <cp:lastModifiedBy>Verma, Aastha</cp:lastModifiedBy>
  <cp:revision>29</cp:revision>
  <dcterms:created xsi:type="dcterms:W3CDTF">2018-07-20T04:41:51Z</dcterms:created>
  <dcterms:modified xsi:type="dcterms:W3CDTF">2018-07-21T05:37:20Z</dcterms:modified>
</cp:coreProperties>
</file>