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33"/>
  </p:notesMasterIdLst>
  <p:handoutMasterIdLst>
    <p:handoutMasterId r:id="rId34"/>
  </p:handoutMasterIdLst>
  <p:sldIdLst>
    <p:sldId id="258" r:id="rId3"/>
    <p:sldId id="261" r:id="rId4"/>
    <p:sldId id="262" r:id="rId5"/>
    <p:sldId id="263" r:id="rId6"/>
    <p:sldId id="264" r:id="rId7"/>
    <p:sldId id="266" r:id="rId8"/>
    <p:sldId id="267" r:id="rId9"/>
    <p:sldId id="269" r:id="rId10"/>
    <p:sldId id="270" r:id="rId11"/>
    <p:sldId id="271" r:id="rId12"/>
    <p:sldId id="272" r:id="rId13"/>
    <p:sldId id="273" r:id="rId14"/>
    <p:sldId id="274" r:id="rId15"/>
    <p:sldId id="280" r:id="rId16"/>
    <p:sldId id="275" r:id="rId17"/>
    <p:sldId id="277" r:id="rId18"/>
    <p:sldId id="278" r:id="rId19"/>
    <p:sldId id="279" r:id="rId20"/>
    <p:sldId id="282" r:id="rId21"/>
    <p:sldId id="283" r:id="rId22"/>
    <p:sldId id="284" r:id="rId23"/>
    <p:sldId id="285" r:id="rId24"/>
    <p:sldId id="286" r:id="rId25"/>
    <p:sldId id="287" r:id="rId26"/>
    <p:sldId id="288" r:id="rId27"/>
    <p:sldId id="290" r:id="rId28"/>
    <p:sldId id="292" r:id="rId29"/>
    <p:sldId id="293" r:id="rId30"/>
    <p:sldId id="294"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AD"/>
    <a:srgbClr val="2B0A3D"/>
    <a:srgbClr val="00B0E3"/>
    <a:srgbClr val="FF304C"/>
    <a:srgbClr val="FD9A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7" d="100"/>
          <a:sy n="57" d="100"/>
        </p:scale>
        <p:origin x="19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FE89E0-3999-4B56-916A-FFF99D9D11D1}" type="datetimeFigureOut">
              <a:rPr lang="en-US" smtClean="0"/>
              <a:t>7/24/2018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3B2E2D-558A-44E0-AEBF-48160FD55A5A}" type="slidenum">
              <a:rPr lang="en-US" smtClean="0"/>
              <a:t>‹#›</a:t>
            </a:fld>
            <a:endParaRPr lang="en-US"/>
          </a:p>
        </p:txBody>
      </p:sp>
    </p:spTree>
    <p:extLst>
      <p:ext uri="{BB962C8B-B14F-4D97-AF65-F5344CB8AC3E}">
        <p14:creationId xmlns:p14="http://schemas.microsoft.com/office/powerpoint/2010/main" val="3330872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BD8C1-EAEB-4B94-918C-E09993F808CD}" type="datetimeFigureOut">
              <a:rPr lang="en-US" smtClean="0"/>
              <a:t>7/24/2018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D4919-2D1F-4036-8826-F9A57DB975C5}" type="slidenum">
              <a:rPr lang="en-US" smtClean="0"/>
              <a:t>‹#›</a:t>
            </a:fld>
            <a:endParaRPr lang="en-US"/>
          </a:p>
        </p:txBody>
      </p:sp>
    </p:spTree>
    <p:extLst>
      <p:ext uri="{BB962C8B-B14F-4D97-AF65-F5344CB8AC3E}">
        <p14:creationId xmlns:p14="http://schemas.microsoft.com/office/powerpoint/2010/main" val="2907168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O Logo de </a:t>
            </a:r>
            <a:r>
              <a:rPr lang="en-US" dirty="0" err="1"/>
              <a:t>espadas</a:t>
            </a:r>
            <a:r>
              <a:rPr lang="en-US" dirty="0"/>
              <a:t> </a:t>
            </a:r>
            <a:r>
              <a:rPr lang="en-US" dirty="0" err="1"/>
              <a:t>deve</a:t>
            </a:r>
            <a:r>
              <a:rPr lang="en-US" dirty="0"/>
              <a:t> </a:t>
            </a:r>
            <a:r>
              <a:rPr lang="en-US" dirty="0" err="1"/>
              <a:t>ter</a:t>
            </a:r>
            <a:r>
              <a:rPr lang="en-US" dirty="0"/>
              <a:t> </a:t>
            </a:r>
            <a:r>
              <a:rPr lang="en-US" dirty="0" err="1"/>
              <a:t>mais</a:t>
            </a:r>
            <a:r>
              <a:rPr lang="en-US" dirty="0"/>
              <a:t> </a:t>
            </a:r>
            <a:r>
              <a:rPr lang="en-US" dirty="0" err="1"/>
              <a:t>espaço</a:t>
            </a:r>
            <a:r>
              <a:rPr lang="en-US" dirty="0"/>
              <a:t> das </a:t>
            </a:r>
            <a:r>
              <a:rPr lang="en-US" dirty="0" err="1"/>
              <a:t>pontas</a:t>
            </a:r>
            <a:r>
              <a:rPr lang="en-US" dirty="0"/>
              <a:t> </a:t>
            </a:r>
            <a:r>
              <a:rPr lang="en-US" dirty="0" err="1"/>
              <a:t>abaixo</a:t>
            </a:r>
            <a:r>
              <a:rPr lang="en-US" dirty="0"/>
              <a:t>. </a:t>
            </a:r>
            <a:r>
              <a:rPr lang="en-US" dirty="0" err="1"/>
              <a:t>Sugerir</a:t>
            </a:r>
            <a:r>
              <a:rPr lang="en-US" dirty="0"/>
              <a:t> outros </a:t>
            </a:r>
            <a:r>
              <a:rPr lang="en-US" dirty="0" err="1"/>
              <a:t>tipos</a:t>
            </a:r>
            <a:r>
              <a:rPr lang="en-US" dirty="0"/>
              <a:t> de </a:t>
            </a:r>
            <a:r>
              <a:rPr lang="en-US" dirty="0" err="1"/>
              <a:t>imagens</a:t>
            </a:r>
            <a:r>
              <a:rPr lang="en-US" dirty="0"/>
              <a:t>/ </a:t>
            </a:r>
            <a:r>
              <a:rPr lang="en-US" dirty="0" err="1"/>
              <a:t>telefone</a:t>
            </a:r>
            <a:r>
              <a:rPr lang="en-US" dirty="0"/>
              <a:t>, </a:t>
            </a:r>
            <a:r>
              <a:rPr lang="en-US" dirty="0" err="1"/>
              <a:t>fones</a:t>
            </a:r>
            <a:r>
              <a:rPr lang="en-US" dirty="0"/>
              <a:t>.</a:t>
            </a:r>
            <a:endParaRPr lang="en-US" baseline="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113226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363445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O Logo de </a:t>
            </a:r>
            <a:r>
              <a:rPr lang="en-US" dirty="0" err="1"/>
              <a:t>espadas</a:t>
            </a:r>
            <a:r>
              <a:rPr lang="en-US" dirty="0"/>
              <a:t> </a:t>
            </a:r>
            <a:r>
              <a:rPr lang="en-US" dirty="0" err="1"/>
              <a:t>deve</a:t>
            </a:r>
            <a:r>
              <a:rPr lang="en-US" dirty="0"/>
              <a:t> </a:t>
            </a:r>
            <a:r>
              <a:rPr lang="en-US" dirty="0" err="1"/>
              <a:t>ter</a:t>
            </a:r>
            <a:r>
              <a:rPr lang="en-US" dirty="0"/>
              <a:t> </a:t>
            </a:r>
            <a:r>
              <a:rPr lang="en-US" dirty="0" err="1"/>
              <a:t>mais</a:t>
            </a:r>
            <a:r>
              <a:rPr lang="en-US" dirty="0"/>
              <a:t> </a:t>
            </a:r>
            <a:r>
              <a:rPr lang="en-US" dirty="0" err="1"/>
              <a:t>espaço</a:t>
            </a:r>
            <a:r>
              <a:rPr lang="en-US" dirty="0"/>
              <a:t> das </a:t>
            </a:r>
            <a:r>
              <a:rPr lang="en-US" dirty="0" err="1"/>
              <a:t>pontas</a:t>
            </a:r>
            <a:r>
              <a:rPr lang="en-US" dirty="0"/>
              <a:t> </a:t>
            </a:r>
            <a:r>
              <a:rPr lang="en-US" dirty="0" err="1"/>
              <a:t>abaixo</a:t>
            </a:r>
            <a:r>
              <a:rPr lang="en-US" dirty="0"/>
              <a:t>. </a:t>
            </a:r>
            <a:r>
              <a:rPr lang="en-US" dirty="0" err="1"/>
              <a:t>Sugerir</a:t>
            </a:r>
            <a:r>
              <a:rPr lang="en-US" dirty="0"/>
              <a:t> outros </a:t>
            </a:r>
            <a:r>
              <a:rPr lang="en-US" dirty="0" err="1"/>
              <a:t>tipos</a:t>
            </a:r>
            <a:r>
              <a:rPr lang="en-US" dirty="0"/>
              <a:t> de </a:t>
            </a:r>
            <a:r>
              <a:rPr lang="en-US" dirty="0" err="1"/>
              <a:t>imagens</a:t>
            </a:r>
            <a:r>
              <a:rPr lang="en-US" dirty="0"/>
              <a:t>/ </a:t>
            </a:r>
            <a:r>
              <a:rPr lang="en-US" dirty="0" err="1"/>
              <a:t>telefone</a:t>
            </a:r>
            <a:r>
              <a:rPr lang="en-US" dirty="0"/>
              <a:t>, </a:t>
            </a:r>
            <a:r>
              <a:rPr lang="en-US" dirty="0" err="1"/>
              <a:t>fones</a:t>
            </a:r>
            <a:r>
              <a:rPr lang="en-US" dirty="0"/>
              <a:t>.</a:t>
            </a:r>
            <a:endParaRPr lang="en-US" baseline="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19</a:t>
            </a:fld>
            <a:endParaRPr lang="pt-BR"/>
          </a:p>
        </p:txBody>
      </p:sp>
    </p:spTree>
    <p:extLst>
      <p:ext uri="{BB962C8B-B14F-4D97-AF65-F5344CB8AC3E}">
        <p14:creationId xmlns:p14="http://schemas.microsoft.com/office/powerpoint/2010/main" val="147196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 Id="rId6" Type="http://schemas.openxmlformats.org/officeDocument/2006/relationships/image" Target="../media/image4.svg"/></Relationships>
</file>

<file path=ppt/slideLayouts/_rels/slideLayout16.xml.rels><?xml version="1.0" encoding="UTF-8" standalone="yes"?>
<Relationships xmlns="http://schemas.openxmlformats.org/package/2006/relationships"><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s://www.capgemini.com/optimize-your-business-and-it-operations" TargetMode="External"/><Relationship Id="rId4" Type="http://schemas.openxmlformats.org/officeDocument/2006/relationships/image" Target="../media/image45.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hyperlink" Target="https://www.capgemini.com/optimize-your-business-and-it-operations"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 Id="rId6"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250F09-D778-485C-8797-1DCE73890BA1}"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F2454-D3AA-4519-BDB6-0C3D452C78AD}" type="slidenum">
              <a:rPr lang="en-US" smtClean="0"/>
              <a:t>‹#›</a:t>
            </a:fld>
            <a:endParaRPr lang="en-US"/>
          </a:p>
        </p:txBody>
      </p:sp>
    </p:spTree>
    <p:extLst>
      <p:ext uri="{BB962C8B-B14F-4D97-AF65-F5344CB8AC3E}">
        <p14:creationId xmlns:p14="http://schemas.microsoft.com/office/powerpoint/2010/main" val="381514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50F09-D778-485C-8797-1DCE73890BA1}"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F2454-D3AA-4519-BDB6-0C3D452C78AD}" type="slidenum">
              <a:rPr lang="en-US" smtClean="0"/>
              <a:t>‹#›</a:t>
            </a:fld>
            <a:endParaRPr lang="en-US"/>
          </a:p>
        </p:txBody>
      </p:sp>
    </p:spTree>
    <p:extLst>
      <p:ext uri="{BB962C8B-B14F-4D97-AF65-F5344CB8AC3E}">
        <p14:creationId xmlns:p14="http://schemas.microsoft.com/office/powerpoint/2010/main" val="17101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50F09-D778-485C-8797-1DCE73890BA1}"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F2454-D3AA-4519-BDB6-0C3D452C78AD}" type="slidenum">
              <a:rPr lang="en-US" smtClean="0"/>
              <a:t>‹#›</a:t>
            </a:fld>
            <a:endParaRPr lang="en-US"/>
          </a:p>
        </p:txBody>
      </p:sp>
    </p:spTree>
    <p:extLst>
      <p:ext uri="{BB962C8B-B14F-4D97-AF65-F5344CB8AC3E}">
        <p14:creationId xmlns:p14="http://schemas.microsoft.com/office/powerpoint/2010/main" val="136618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50F09-D778-485C-8797-1DCE73890BA1}"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F2454-D3AA-4519-BDB6-0C3D452C78AD}" type="slidenum">
              <a:rPr lang="en-US" smtClean="0"/>
              <a:t>‹#›</a:t>
            </a:fld>
            <a:endParaRPr lang="en-US"/>
          </a:p>
        </p:txBody>
      </p:sp>
    </p:spTree>
    <p:extLst>
      <p:ext uri="{BB962C8B-B14F-4D97-AF65-F5344CB8AC3E}">
        <p14:creationId xmlns:p14="http://schemas.microsoft.com/office/powerpoint/2010/main" val="1681475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1293807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r="23077" b="19676"/>
          <a:stretch/>
        </p:blipFill>
        <p:spPr>
          <a:xfrm rot="16200000">
            <a:off x="5413032" y="79029"/>
            <a:ext cx="6857997" cy="6699938"/>
          </a:xfrm>
          <a:prstGeom prst="rect">
            <a:avLst/>
          </a:prstGeom>
        </p:spPr>
      </p:pic>
      <p:pic>
        <p:nvPicPr>
          <p:cNvPr id="9" name="Graphic 4">
            <a:extLst>
              <a:ext uri="{FF2B5EF4-FFF2-40B4-BE49-F238E27FC236}">
                <a16:creationId xmlns="" xmlns:a16="http://schemas.microsoft.com/office/drawing/2014/main" id="{D67A1EFD-D78D-4138-B2FE-E0A098B59C34}"/>
              </a:ext>
            </a:extLst>
          </p:cNvPr>
          <p:cNvPicPr>
            <a:picLocks noChangeAspect="1"/>
          </p:cNvPicPr>
          <p:nvPr userDrawn="1"/>
        </p:nvPicPr>
        <p:blipFill rotWithShape="1">
          <a:blip r:embed="rId4">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5"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rgbClr val="00458D"/>
                </a:solidFill>
                <a:latin typeface="+mj-lt"/>
                <a:cs typeface="Arial" panose="020B0604020202020204" pitchFamily="34" charset="0"/>
              </a:rPr>
              <a:t>HARDWARE FUNDAMENTALS </a:t>
            </a:r>
            <a:endParaRPr lang="en-US" sz="800" kern="0" dirty="0">
              <a:solidFill>
                <a:srgbClr val="00458D"/>
              </a:solidFill>
              <a:latin typeface="+mj-lt"/>
              <a:cs typeface="Arial" panose="020B0604020202020204" pitchFamily="34" charset="0"/>
            </a:endParaRPr>
          </a:p>
        </p:txBody>
      </p:sp>
      <p:sp>
        <p:nvSpPr>
          <p:cNvPr id="20" name="Title 1"/>
          <p:cNvSpPr>
            <a:spLocks noGrp="1"/>
          </p:cNvSpPr>
          <p:nvPr>
            <p:ph type="title" hasCustomPrompt="1"/>
          </p:nvPr>
        </p:nvSpPr>
        <p:spPr>
          <a:xfrm>
            <a:off x="407988" y="404813"/>
            <a:ext cx="11016604" cy="863600"/>
          </a:xfrm>
        </p:spPr>
        <p:txBody>
          <a:bodyPr/>
          <a:lstStyle>
            <a:lvl1pPr>
              <a:defRPr b="1">
                <a:solidFill>
                  <a:srgbClr val="FF304C"/>
                </a:solidFill>
              </a:defRPr>
            </a:lvl1pPr>
          </a:lstStyle>
          <a:p>
            <a:r>
              <a:rPr lang="en-US" dirty="0" smtClean="0"/>
              <a:t>sample</a:t>
            </a:r>
            <a:endParaRPr lang="en-US" dirty="0"/>
          </a:p>
        </p:txBody>
      </p:sp>
      <p:sp>
        <p:nvSpPr>
          <p:cNvPr id="21" name="TextBox 20"/>
          <p:cNvSpPr txBox="1"/>
          <p:nvPr userDrawn="1"/>
        </p:nvSpPr>
        <p:spPr>
          <a:xfrm>
            <a:off x="407989" y="1268413"/>
            <a:ext cx="6077218" cy="461665"/>
          </a:xfrm>
          <a:prstGeom prst="rect">
            <a:avLst/>
          </a:prstGeom>
          <a:noFill/>
        </p:spPr>
        <p:txBody>
          <a:bodyPr wrap="square" rtlCol="0">
            <a:spAutoFit/>
          </a:bodyPr>
          <a:lstStyle/>
          <a:p>
            <a:pPr marL="0" indent="0" algn="just">
              <a:buFont typeface="Arial" panose="020B0604020202020204" pitchFamily="34" charset="0"/>
              <a:buNone/>
            </a:pPr>
            <a:endParaRPr lang="en-US" sz="2400" dirty="0" smtClean="0"/>
          </a:p>
        </p:txBody>
      </p:sp>
    </p:spTree>
    <p:extLst>
      <p:ext uri="{BB962C8B-B14F-4D97-AF65-F5344CB8AC3E}">
        <p14:creationId xmlns:p14="http://schemas.microsoft.com/office/powerpoint/2010/main" val="139400190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b="1"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12"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 xmlns:asvg="http://schemas.microsoft.com/office/drawing/2016/SVG/main"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431635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 and Text2 (fixed)">
    <p:spTree>
      <p:nvGrpSpPr>
        <p:cNvPr id="1" name=""/>
        <p:cNvGrpSpPr/>
        <p:nvPr/>
      </p:nvGrpSpPr>
      <p:grpSpPr>
        <a:xfrm>
          <a:off x="0" y="0"/>
          <a:ext cx="0" cy="0"/>
          <a:chOff x="0" y="0"/>
          <a:chExt cx="0" cy="0"/>
        </a:xfrm>
      </p:grpSpPr>
      <p:pic>
        <p:nvPicPr>
          <p:cNvPr id="9" name="Graphic 8">
            <a:extLst>
              <a:ext uri="{FF2B5EF4-FFF2-40B4-BE49-F238E27FC236}">
                <a16:creationId xmlns="" xmlns:a16="http://schemas.microsoft.com/office/drawing/2014/main" id="{BEB011C7-5067-4A7D-A5A2-FB9132A5D7A3}"/>
              </a:ext>
            </a:extLst>
          </p:cNvPr>
          <p:cNvPicPr>
            <a:picLocks noChangeAspect="1"/>
          </p:cNvPicPr>
          <p:nvPr userDrawn="1"/>
        </p:nvPicPr>
        <p:blipFill>
          <a:blip r:embed="rId2">
            <a:extLst>
              <a:ext uri="{96DAC541-7B7A-43D3-8B79-37D633B846F1}">
                <asvg:svgBlip xmlns="" xmlns:asvg="http://schemas.microsoft.com/office/drawing/2016/SVG/main" r:embed="rId4"/>
              </a:ext>
            </a:extLst>
          </a:blip>
          <a:srcRect t="45009" r="3903"/>
          <a:stretch>
            <a:fillRect/>
          </a:stretch>
        </p:blipFill>
        <p:spPr>
          <a:xfrm rot="20633129">
            <a:off x="6623457" y="-854950"/>
            <a:ext cx="5712032" cy="3331781"/>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
        <p:nvSpPr>
          <p:cNvPr id="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5"/>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rgbClr val="00458D"/>
                </a:solidFill>
                <a:latin typeface="+mj-lt"/>
                <a:cs typeface="Arial" panose="020B0604020202020204" pitchFamily="34" charset="0"/>
              </a:rPr>
              <a:t>LINUX FUNDAMENTALS</a:t>
            </a:r>
            <a:endParaRPr lang="en-US" sz="800" kern="0" dirty="0">
              <a:solidFill>
                <a:srgbClr val="00458D"/>
              </a:solidFill>
              <a:latin typeface="+mj-lt"/>
              <a:cs typeface="Arial" panose="020B0604020202020204" pitchFamily="34" charset="0"/>
            </a:endParaRPr>
          </a:p>
        </p:txBody>
      </p:sp>
      <p:sp>
        <p:nvSpPr>
          <p:cNvPr id="15"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6984156" cy="863600"/>
          </a:xfrm>
          <a:prstGeom prst="rect">
            <a:avLst/>
          </a:prstGeom>
        </p:spPr>
        <p:txBody>
          <a:bodyPr vert="horz" lIns="0" tIns="0" rIns="0" bIns="0" rtlCol="0" anchor="t">
            <a:normAutofit/>
          </a:bodyPr>
          <a:lstStyle>
            <a:lvl1pPr>
              <a:defRPr lang="pt-PT" dirty="0">
                <a:solidFill>
                  <a:srgbClr val="FF304C"/>
                </a:solidFill>
              </a:defRPr>
            </a:lvl1pPr>
          </a:lstStyle>
          <a:p>
            <a:pPr lvl="0">
              <a:lnSpc>
                <a:spcPts val="3000"/>
              </a:lnSpc>
            </a:pPr>
            <a:r>
              <a:rPr lang="en-US" dirty="0"/>
              <a:t>Click to add title</a:t>
            </a:r>
            <a:endParaRPr lang="pt-PT" dirty="0"/>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8"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 xmlns:asvg="http://schemas.microsoft.com/office/drawing/2016/SVG/main"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472977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704926804"/>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2040709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76855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50F09-D778-485C-8797-1DCE73890BA1}"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F2454-D3AA-4519-BDB6-0C3D452C78AD}" type="slidenum">
              <a:rPr lang="en-US" smtClean="0"/>
              <a:t>‹#›</a:t>
            </a:fld>
            <a:endParaRPr lang="en-US"/>
          </a:p>
        </p:txBody>
      </p:sp>
    </p:spTree>
    <p:extLst>
      <p:ext uri="{BB962C8B-B14F-4D97-AF65-F5344CB8AC3E}">
        <p14:creationId xmlns:p14="http://schemas.microsoft.com/office/powerpoint/2010/main" val="40758556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 xmlns:a16="http://schemas.microsoft.com/office/drawing/2014/main" id="{7D1DC75A-C7A4-44A4-B19C-D445335545B0}"/>
              </a:ext>
            </a:extLst>
          </p:cNvPr>
          <p:cNvSpPr>
            <a:spLocks noGrp="1"/>
          </p:cNvSpPr>
          <p:nvPr userDrawn="1">
            <p:ph type="body" sz="quarter" idx="11" hasCustomPrompt="1"/>
          </p:nvPr>
        </p:nvSpPr>
        <p:spPr>
          <a:xfrm>
            <a:off x="407988" y="3555553"/>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userDrawn="1">
            <p:ph type="body" sz="quarter" idx="12" hasCustomPrompt="1"/>
          </p:nvPr>
        </p:nvSpPr>
        <p:spPr>
          <a:xfrm>
            <a:off x="407988" y="4540515"/>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7" name="Freeform 6"/>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8" name="Picture Placeholder 8">
            <a:extLst>
              <a:ext uri="{FF2B5EF4-FFF2-40B4-BE49-F238E27FC236}">
                <a16:creationId xmlns="" xmlns:a16="http://schemas.microsoft.com/office/drawing/2014/main" id="{029072D2-C914-4387-8C30-FF5B99DAEA1D}"/>
              </a:ext>
            </a:extLst>
          </p:cNvPr>
          <p:cNvPicPr>
            <a:picLocks noChangeAspect="1"/>
          </p:cNvPicPr>
          <p:nvPr userDrawn="1"/>
        </p:nvPicPr>
        <p:blipFill rotWithShape="1">
          <a:blip r:embed="rId4">
            <a:clrChange>
              <a:clrFrom>
                <a:srgbClr val="DBE3F3">
                  <a:alpha val="96863"/>
                </a:srgbClr>
              </a:clrFrom>
              <a:clrTo>
                <a:srgbClr val="DBE3F3">
                  <a:alpha val="0"/>
                </a:srgbClr>
              </a:clrTo>
            </a:clrChange>
            <a:extLst>
              <a:ext uri="{28A0092B-C50C-407E-A947-70E740481C1C}">
                <a14:useLocalDpi xmlns:a14="http://schemas.microsoft.com/office/drawing/2010/main" val="0"/>
              </a:ext>
            </a:extLst>
          </a:blip>
          <a:srcRect l="7775" r="43208"/>
          <a:stretch/>
        </p:blipFill>
        <p:spPr>
          <a:xfrm>
            <a:off x="6212308" y="1"/>
            <a:ext cx="5976664" cy="6859588"/>
          </a:xfrm>
          <a:prstGeom prst="rect">
            <a:avLst/>
          </a:prstGeom>
        </p:spPr>
      </p:pic>
    </p:spTree>
    <p:extLst>
      <p:ext uri="{BB962C8B-B14F-4D97-AF65-F5344CB8AC3E}">
        <p14:creationId xmlns:p14="http://schemas.microsoft.com/office/powerpoint/2010/main" val="396930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17B390E6-46A0-4BED-B3E2-3051836E071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3654828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sp>
        <p:nvSpPr>
          <p:cNvPr id="7"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8"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tx1">
                    <a:lumMod val="65000"/>
                    <a:lumOff val="35000"/>
                  </a:schemeClr>
                </a:solidFill>
                <a:cs typeface="Arial" panose="020B0604020202020204" pitchFamily="34" charset="0"/>
              </a:rPr>
              <a:t>‹#›</a:t>
            </a:fld>
            <a:endParaRPr lang="en-US" sz="800" dirty="0">
              <a:solidFill>
                <a:schemeClr val="tx1">
                  <a:lumMod val="65000"/>
                  <a:lumOff val="35000"/>
                </a:schemeClr>
              </a:solidFill>
              <a:cs typeface="Arial" panose="020B0604020202020204" pitchFamily="34" charset="0"/>
            </a:endParaRPr>
          </a:p>
        </p:txBody>
      </p:sp>
      <p:sp>
        <p:nvSpPr>
          <p:cNvPr id="9"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rgbClr val="00458D"/>
                </a:solidFill>
                <a:latin typeface="+mj-lt"/>
                <a:cs typeface="Arial" panose="020B0604020202020204" pitchFamily="34" charset="0"/>
              </a:rPr>
              <a:t>HARDWARE FUNDAMENTALS </a:t>
            </a:r>
            <a:endParaRPr lang="en-US" sz="800" kern="0" dirty="0">
              <a:solidFill>
                <a:srgbClr val="00458D"/>
              </a:solidFill>
              <a:latin typeface="+mj-lt"/>
              <a:cs typeface="Arial" panose="020B0604020202020204" pitchFamily="34" charset="0"/>
            </a:endParaRPr>
          </a:p>
        </p:txBody>
      </p:sp>
    </p:spTree>
    <p:extLst>
      <p:ext uri="{BB962C8B-B14F-4D97-AF65-F5344CB8AC3E}">
        <p14:creationId xmlns:p14="http://schemas.microsoft.com/office/powerpoint/2010/main" val="1419229038"/>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12903847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Image and Text_2">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53181C41-E797-4C55-B0D0-233FF421FA83}"/>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t="20875"/>
          <a:stretch>
            <a:fillRect/>
          </a:stretch>
        </p:blipFill>
        <p:spPr>
          <a:xfrm rot="19800000" flipH="1">
            <a:off x="-1758634" y="-861399"/>
            <a:ext cx="8293531" cy="6688887"/>
          </a:xfrm>
          <a:custGeom>
            <a:avLst/>
            <a:gdLst>
              <a:gd name="connsiteX0" fmla="*/ 4973426 w 8293531"/>
              <a:gd name="connsiteY0" fmla="*/ 0 h 6688887"/>
              <a:gd name="connsiteX1" fmla="*/ 0 w 8293531"/>
              <a:gd name="connsiteY1" fmla="*/ 2871409 h 6688887"/>
              <a:gd name="connsiteX2" fmla="*/ 0 w 8293531"/>
              <a:gd name="connsiteY2" fmla="*/ 3722915 h 6688887"/>
              <a:gd name="connsiteX3" fmla="*/ 1712404 w 8293531"/>
              <a:gd name="connsiteY3" fmla="*/ 6688887 h 6688887"/>
              <a:gd name="connsiteX4" fmla="*/ 6973982 w 8293531"/>
              <a:gd name="connsiteY4" fmla="*/ 6688887 h 6688887"/>
              <a:gd name="connsiteX5" fmla="*/ 8293531 w 8293531"/>
              <a:gd name="connsiteY5" fmla="*/ 5927045 h 6688887"/>
              <a:gd name="connsiteX6" fmla="*/ 8293531 w 8293531"/>
              <a:gd name="connsiteY6" fmla="*/ 5750590 h 66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3531" h="6688887">
                <a:moveTo>
                  <a:pt x="4973426" y="0"/>
                </a:moveTo>
                <a:lnTo>
                  <a:pt x="0" y="2871409"/>
                </a:lnTo>
                <a:lnTo>
                  <a:pt x="0" y="3722915"/>
                </a:lnTo>
                <a:lnTo>
                  <a:pt x="1712404" y="6688887"/>
                </a:lnTo>
                <a:lnTo>
                  <a:pt x="6973982" y="6688887"/>
                </a:lnTo>
                <a:lnTo>
                  <a:pt x="8293531" y="5927045"/>
                </a:lnTo>
                <a:lnTo>
                  <a:pt x="8293531" y="5750590"/>
                </a:lnTo>
                <a:close/>
              </a:path>
            </a:pathLst>
          </a:custGeom>
        </p:spPr>
      </p:pic>
      <p:sp>
        <p:nvSpPr>
          <p:cNvPr id="11" name="Title Placeholder 1">
            <a:extLst>
              <a:ext uri="{FF2B5EF4-FFF2-40B4-BE49-F238E27FC236}">
                <a16:creationId xmlns=""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latin typeface="+mn-lt"/>
              </a:defRPr>
            </a:lvl1pPr>
          </a:lstStyle>
          <a:p>
            <a:r>
              <a:rPr lang="en-US" dirty="0"/>
              <a:t>Click to insert title</a:t>
            </a:r>
            <a:endParaRPr lang="pt-PT" dirty="0"/>
          </a:p>
        </p:txBody>
      </p:sp>
      <p:sp>
        <p:nvSpPr>
          <p:cNvPr id="12" name="Text Placeholder 7">
            <a:extLst>
              <a:ext uri="{FF2B5EF4-FFF2-40B4-BE49-F238E27FC236}">
                <a16:creationId xmlns="" xmlns:a16="http://schemas.microsoft.com/office/drawing/2014/main" id="{98BC8B91-D2A3-4F52-B4E2-1C3C1B691942}"/>
              </a:ext>
            </a:extLst>
          </p:cNvPr>
          <p:cNvSpPr>
            <a:spLocks noGrp="1"/>
          </p:cNvSpPr>
          <p:nvPr>
            <p:ph type="body" sz="quarter" idx="32" hasCustomPrompt="1"/>
          </p:nvPr>
        </p:nvSpPr>
        <p:spPr>
          <a:xfrm>
            <a:off x="407988" y="1988840"/>
            <a:ext cx="3599780" cy="1152127"/>
          </a:xfrm>
          <a:prstGeom prst="rect">
            <a:avLst/>
          </a:prstGeom>
        </p:spPr>
        <p:txBody>
          <a:bodyPr lIns="0" tIns="0" rIns="0" bIns="0">
            <a:noAutofit/>
          </a:bodyPr>
          <a:lstStyle>
            <a:lvl1pPr>
              <a:lnSpc>
                <a:spcPct val="100000"/>
              </a:lnSpc>
              <a:defRPr sz="1800">
                <a:solidFill>
                  <a:schemeClr val="bg1"/>
                </a:solidFill>
                <a:latin typeface="+mn-lt"/>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4" name="Text Placeholder 7">
            <a:extLst>
              <a:ext uri="{FF2B5EF4-FFF2-40B4-BE49-F238E27FC236}">
                <a16:creationId xmlns="" xmlns:a16="http://schemas.microsoft.com/office/drawing/2014/main" id="{98BC8B91-D2A3-4F52-B4E2-1C3C1B691942}"/>
              </a:ext>
            </a:extLst>
          </p:cNvPr>
          <p:cNvSpPr>
            <a:spLocks noGrp="1"/>
          </p:cNvSpPr>
          <p:nvPr>
            <p:ph type="body" sz="quarter" idx="33" hasCustomPrompt="1"/>
          </p:nvPr>
        </p:nvSpPr>
        <p:spPr>
          <a:xfrm>
            <a:off x="7640672" y="2133600"/>
            <a:ext cx="3599780" cy="1152127"/>
          </a:xfrm>
          <a:prstGeom prst="rect">
            <a:avLst/>
          </a:prstGeom>
        </p:spPr>
        <p:txBody>
          <a:bodyPr lIns="0" tIns="0" rIns="0" bIns="0">
            <a:noAutofit/>
          </a:bodyPr>
          <a:lstStyle>
            <a:lvl1pPr>
              <a:lnSpc>
                <a:spcPct val="100000"/>
              </a:lnSpc>
              <a:defRPr sz="1800">
                <a:solidFill>
                  <a:schemeClr val="tx1"/>
                </a:solidFill>
                <a:latin typeface="+mn-lt"/>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Tree>
    <p:extLst>
      <p:ext uri="{BB962C8B-B14F-4D97-AF65-F5344CB8AC3E}">
        <p14:creationId xmlns:p14="http://schemas.microsoft.com/office/powerpoint/2010/main" val="31834589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 xmlns:a16="http://schemas.microsoft.com/office/drawing/2014/main" id="{39882BC4-7320-49FC-B1BE-AEB377EFC01A}"/>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7" name="Text Placeholder 7">
            <a:extLst>
              <a:ext uri="{FF2B5EF4-FFF2-40B4-BE49-F238E27FC236}">
                <a16:creationId xmlns=""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3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88880409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250F09-D778-485C-8797-1DCE73890BA1}"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F2454-D3AA-4519-BDB6-0C3D452C78AD}" type="slidenum">
              <a:rPr lang="en-US" smtClean="0"/>
              <a:t>‹#›</a:t>
            </a:fld>
            <a:endParaRPr lang="en-US"/>
          </a:p>
        </p:txBody>
      </p:sp>
    </p:spTree>
    <p:extLst>
      <p:ext uri="{BB962C8B-B14F-4D97-AF65-F5344CB8AC3E}">
        <p14:creationId xmlns:p14="http://schemas.microsoft.com/office/powerpoint/2010/main" val="1119364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250F09-D778-485C-8797-1DCE73890BA1}"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F2454-D3AA-4519-BDB6-0C3D452C78AD}" type="slidenum">
              <a:rPr lang="en-US" smtClean="0"/>
              <a:t>‹#›</a:t>
            </a:fld>
            <a:endParaRPr lang="en-US"/>
          </a:p>
        </p:txBody>
      </p:sp>
    </p:spTree>
    <p:extLst>
      <p:ext uri="{BB962C8B-B14F-4D97-AF65-F5344CB8AC3E}">
        <p14:creationId xmlns:p14="http://schemas.microsoft.com/office/powerpoint/2010/main" val="142983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250F09-D778-485C-8797-1DCE73890BA1}" type="datetimeFigureOut">
              <a:rPr lang="en-US" smtClean="0"/>
              <a:t>7/24/2018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F2454-D3AA-4519-BDB6-0C3D452C78AD}" type="slidenum">
              <a:rPr lang="en-US" smtClean="0"/>
              <a:t>‹#›</a:t>
            </a:fld>
            <a:endParaRPr lang="en-US"/>
          </a:p>
        </p:txBody>
      </p:sp>
    </p:spTree>
    <p:extLst>
      <p:ext uri="{BB962C8B-B14F-4D97-AF65-F5344CB8AC3E}">
        <p14:creationId xmlns:p14="http://schemas.microsoft.com/office/powerpoint/2010/main" val="134162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250F09-D778-485C-8797-1DCE73890BA1}" type="datetimeFigureOut">
              <a:rPr lang="en-US" smtClean="0"/>
              <a:t>7/24/2018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F2454-D3AA-4519-BDB6-0C3D452C78AD}" type="slidenum">
              <a:rPr lang="en-US" smtClean="0"/>
              <a:t>‹#›</a:t>
            </a:fld>
            <a:endParaRPr lang="en-US"/>
          </a:p>
        </p:txBody>
      </p:sp>
    </p:spTree>
    <p:extLst>
      <p:ext uri="{BB962C8B-B14F-4D97-AF65-F5344CB8AC3E}">
        <p14:creationId xmlns:p14="http://schemas.microsoft.com/office/powerpoint/2010/main" val="370965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Graphic 13">
            <a:extLst>
              <a:ext uri="{FF2B5EF4-FFF2-40B4-BE49-F238E27FC236}">
                <a16:creationId xmlns="" xmlns:a16="http://schemas.microsoft.com/office/drawing/2014/main" id="{CBFCF213-9AB8-422B-8F8D-9F6A01ED15F1}"/>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pic>
        <p:nvPicPr>
          <p:cNvPr id="6"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 xmlns:asvg="http://schemas.microsoft.com/office/drawing/2016/SVG/main" r:embed="rId6"/>
              </a:ext>
            </a:extLst>
          </a:blip>
          <a:srcRect l="81836" t="-4713" b="16530"/>
          <a:stretch/>
        </p:blipFill>
        <p:spPr>
          <a:xfrm>
            <a:off x="11547793" y="188640"/>
            <a:ext cx="424356" cy="459624"/>
          </a:xfrm>
          <a:prstGeom prst="rect">
            <a:avLst/>
          </a:prstGeom>
        </p:spPr>
      </p:pic>
      <p:sp>
        <p:nvSpPr>
          <p:cNvPr id="7" name="Rectangle 27">
            <a:hlinkClick r:id="rId7"/>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rgbClr val="00458D"/>
                </a:solidFill>
                <a:latin typeface="+mj-lt"/>
                <a:cs typeface="Arial" panose="020B0604020202020204" pitchFamily="34" charset="0"/>
              </a:rPr>
              <a:t>HARDWARE FUNDAMENTALS </a:t>
            </a:r>
            <a:endParaRPr lang="en-US" sz="800" kern="0" dirty="0">
              <a:solidFill>
                <a:srgbClr val="00458D"/>
              </a:solidFill>
              <a:latin typeface="+mj-lt"/>
              <a:cs typeface="Arial" panose="020B0604020202020204" pitchFamily="34" charset="0"/>
            </a:endParaRPr>
          </a:p>
        </p:txBody>
      </p:sp>
      <p:sp>
        <p:nvSpPr>
          <p:cNvPr id="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9"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0" name="Title 1"/>
          <p:cNvSpPr>
            <a:spLocks noGrp="1"/>
          </p:cNvSpPr>
          <p:nvPr>
            <p:ph type="title" idx="4294967295"/>
          </p:nvPr>
        </p:nvSpPr>
        <p:spPr>
          <a:xfrm>
            <a:off x="443121" y="188640"/>
            <a:ext cx="10515600" cy="1325563"/>
          </a:xfrm>
        </p:spPr>
        <p:txBody>
          <a:bodyPr/>
          <a:lstStyle>
            <a:lvl1pPr>
              <a:defRPr>
                <a:solidFill>
                  <a:srgbClr val="2B0A3D"/>
                </a:solidFill>
              </a:defRPr>
            </a:lvl1pPr>
          </a:lstStyle>
          <a:p>
            <a:r>
              <a:rPr lang="en-US" b="1" dirty="0" smtClean="0">
                <a:latin typeface="+mn-lt"/>
              </a:rPr>
              <a:t>BIOS Screen</a:t>
            </a:r>
            <a:endParaRPr lang="en-US" b="1" dirty="0">
              <a:latin typeface="+mn-lt"/>
            </a:endParaRPr>
          </a:p>
        </p:txBody>
      </p:sp>
    </p:spTree>
    <p:extLst>
      <p:ext uri="{BB962C8B-B14F-4D97-AF65-F5344CB8AC3E}">
        <p14:creationId xmlns:p14="http://schemas.microsoft.com/office/powerpoint/2010/main" val="2154563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0"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2"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b="1" dirty="0">
                <a:solidFill>
                  <a:srgbClr val="FF304C"/>
                </a:solidFill>
              </a:defRPr>
            </a:lvl1pPr>
          </a:lstStyle>
          <a:p>
            <a:pPr lvl="0">
              <a:lnSpc>
                <a:spcPts val="3000"/>
              </a:lnSpc>
            </a:pPr>
            <a:r>
              <a:rPr lang="en-US" dirty="0" smtClean="0"/>
              <a:t>sample</a:t>
            </a:r>
            <a:endParaRPr lang="pt-PT" dirty="0"/>
          </a:p>
        </p:txBody>
      </p:sp>
      <p:sp>
        <p:nvSpPr>
          <p:cNvPr id="13"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smtClean="0">
                <a:solidFill>
                  <a:srgbClr val="00458D"/>
                </a:solidFill>
                <a:latin typeface="+mj-lt"/>
                <a:cs typeface="Arial" panose="020B0604020202020204" pitchFamily="34" charset="0"/>
              </a:rPr>
              <a:t>HARDWARE FUNDAMENTALS </a:t>
            </a:r>
            <a:endParaRPr lang="en-US" sz="800" kern="0" dirty="0">
              <a:solidFill>
                <a:srgbClr val="00458D"/>
              </a:solidFill>
              <a:latin typeface="+mj-lt"/>
              <a:cs typeface="Arial" panose="020B0604020202020204" pitchFamily="34" charset="0"/>
            </a:endParaRPr>
          </a:p>
        </p:txBody>
      </p:sp>
      <p:pic>
        <p:nvPicPr>
          <p:cNvPr id="7"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 xmlns:asvg="http://schemas.microsoft.com/office/drawing/2016/SVG/main"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53421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50F09-D778-485C-8797-1DCE73890BA1}"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F2454-D3AA-4519-BDB6-0C3D452C78AD}" type="slidenum">
              <a:rPr lang="en-US" smtClean="0"/>
              <a:t>‹#›</a:t>
            </a:fld>
            <a:endParaRPr lang="en-US"/>
          </a:p>
        </p:txBody>
      </p:sp>
    </p:spTree>
    <p:extLst>
      <p:ext uri="{BB962C8B-B14F-4D97-AF65-F5344CB8AC3E}">
        <p14:creationId xmlns:p14="http://schemas.microsoft.com/office/powerpoint/2010/main" val="164846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50F09-D778-485C-8797-1DCE73890BA1}" type="datetimeFigureOut">
              <a:rPr lang="en-US" smtClean="0"/>
              <a:t>7/24/2018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F2454-D3AA-4519-BDB6-0C3D452C78AD}" type="slidenum">
              <a:rPr lang="en-US" smtClean="0"/>
              <a:t>‹#›</a:t>
            </a:fld>
            <a:endParaRPr lang="en-US"/>
          </a:p>
        </p:txBody>
      </p:sp>
    </p:spTree>
    <p:extLst>
      <p:ext uri="{BB962C8B-B14F-4D97-AF65-F5344CB8AC3E}">
        <p14:creationId xmlns:p14="http://schemas.microsoft.com/office/powerpoint/2010/main" val="831370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3" r:id="rId8"/>
    <p:sldLayoutId id="2147483656" r:id="rId9"/>
    <p:sldLayoutId id="2147483657" r:id="rId10"/>
    <p:sldLayoutId id="2147483658" r:id="rId11"/>
    <p:sldLayoutId id="2147483659" r:id="rId12"/>
    <p:sldLayoutId id="2147483661" r:id="rId13"/>
    <p:sldLayoutId id="2147483663" r:id="rId14"/>
    <p:sldLayoutId id="2147483672" r:id="rId15"/>
    <p:sldLayoutId id="214748367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06614143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5" r:id="rId7"/>
    <p:sldLayoutId id="2147483676" r:id="rId8"/>
    <p:sldLayoutId id="2147483677" r:id="rId9"/>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docs.huihoo.com/linux/kernel/a1/index.html#Toc_3_5" TargetMode="External"/><Relationship Id="rId2" Type="http://schemas.openxmlformats.org/officeDocument/2006/relationships/image" Target="../media/image20.gif"/><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docs.huihoo.com/linux/kernel/a1/index.html#Toc_3_1" TargetMode="External"/><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hyperlink" Target="http://docs.huihoo.com/linux/kernel/a1/index.html#Toc_3_2" TargetMode="External"/><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hyperlink" Target="http://docs.huihoo.com/linux/kernel/a1/index.html#Toc_3_3" TargetMode="External"/><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hyperlink" Target="http://docs.huihoo.com/linux/kernel/a1/index.html#Toc_3_4" TargetMode="External"/><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4DE8C01-5E51-462E-BD0E-8C94C287BD42}"/>
              </a:ext>
            </a:extLst>
          </p:cNvPr>
          <p:cNvSpPr>
            <a:spLocks noGrp="1"/>
          </p:cNvSpPr>
          <p:nvPr>
            <p:ph type="body" sz="quarter" idx="11"/>
          </p:nvPr>
        </p:nvSpPr>
        <p:spPr>
          <a:xfrm>
            <a:off x="6383191" y="465991"/>
            <a:ext cx="5261187" cy="1182207"/>
          </a:xfrm>
        </p:spPr>
        <p:txBody>
          <a:bodyPr>
            <a:normAutofit/>
          </a:bodyPr>
          <a:lstStyle/>
          <a:p>
            <a:r>
              <a:rPr lang="pt-PT" sz="9600" b="1" dirty="0" smtClean="0">
                <a:solidFill>
                  <a:srgbClr val="00B0E3"/>
                </a:solidFill>
              </a:rPr>
              <a:t>KERNEL</a:t>
            </a:r>
            <a:endParaRPr lang="pt-PT" sz="9600" b="1" dirty="0">
              <a:solidFill>
                <a:srgbClr val="00B0E3"/>
              </a:solidFill>
            </a:endParaRPr>
          </a:p>
        </p:txBody>
      </p:sp>
      <p:pic>
        <p:nvPicPr>
          <p:cNvPr id="5" name="Picture Placeholder 4" hidden="1">
            <a:extLst>
              <a:ext uri="{FF2B5EF4-FFF2-40B4-BE49-F238E27FC236}">
                <a16:creationId xmlns="" xmlns:a16="http://schemas.microsoft.com/office/drawing/2014/main" id="{F75B031B-5C69-4C3C-AB8F-4121747DCE28}"/>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9322" r="9322"/>
          <a:stretch/>
        </p:blipFill>
        <p:spPr>
          <a:xfrm>
            <a:off x="0" y="1825625"/>
            <a:ext cx="10515600" cy="435133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3539" y="2651760"/>
            <a:ext cx="3569652" cy="4206240"/>
          </a:xfrm>
          <a:prstGeom prst="rect">
            <a:avLst/>
          </a:prstGeom>
        </p:spPr>
      </p:pic>
    </p:spTree>
    <p:extLst>
      <p:ext uri="{BB962C8B-B14F-4D97-AF65-F5344CB8AC3E}">
        <p14:creationId xmlns:p14="http://schemas.microsoft.com/office/powerpoint/2010/main" val="342426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128" b="19852"/>
          <a:stretch/>
        </p:blipFill>
        <p:spPr>
          <a:xfrm>
            <a:off x="-12880" y="669703"/>
            <a:ext cx="12217758" cy="4327300"/>
          </a:xfrm>
          <a:prstGeom prst="rect">
            <a:avLst/>
          </a:prstGeom>
        </p:spPr>
      </p:pic>
    </p:spTree>
    <p:extLst>
      <p:ext uri="{BB962C8B-B14F-4D97-AF65-F5344CB8AC3E}">
        <p14:creationId xmlns:p14="http://schemas.microsoft.com/office/powerpoint/2010/main" val="236979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404813"/>
            <a:ext cx="5003711" cy="52325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title"/>
          </p:nvPr>
        </p:nvSpPr>
        <p:spPr/>
        <p:txBody>
          <a:bodyPr/>
          <a:lstStyle/>
          <a:p>
            <a:r>
              <a:rPr lang="en-US" dirty="0" smtClean="0"/>
              <a:t>LINUX KERNEL</a:t>
            </a:r>
            <a:endParaRPr lang="en-US" dirty="0"/>
          </a:p>
        </p:txBody>
      </p:sp>
      <p:sp>
        <p:nvSpPr>
          <p:cNvPr id="3" name="TextBox 2"/>
          <p:cNvSpPr txBox="1"/>
          <p:nvPr/>
        </p:nvSpPr>
        <p:spPr>
          <a:xfrm>
            <a:off x="345510" y="1069630"/>
            <a:ext cx="5570780"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Linux kernel is a monolithic kernel</a:t>
            </a:r>
          </a:p>
          <a:p>
            <a:pPr marL="342900" indent="-342900" algn="just">
              <a:buFont typeface="Arial" panose="020B0604020202020204" pitchFamily="34" charset="0"/>
              <a:buChar char="•"/>
            </a:pPr>
            <a:endParaRPr lang="en-US" sz="2400" dirty="0"/>
          </a:p>
          <a:p>
            <a:pPr algn="just"/>
            <a:r>
              <a:rPr lang="en-US" sz="2400" b="1" dirty="0" smtClean="0">
                <a:solidFill>
                  <a:srgbClr val="0070AD"/>
                </a:solidFill>
              </a:rPr>
              <a:t>USER SPACE COMPONENTS :</a:t>
            </a:r>
          </a:p>
          <a:p>
            <a:pPr algn="just"/>
            <a:endParaRPr lang="en-US" sz="2400" dirty="0"/>
          </a:p>
          <a:p>
            <a:pPr marL="342900" indent="-342900" algn="just">
              <a:buFont typeface="Arial" panose="020B0604020202020204" pitchFamily="34" charset="0"/>
              <a:buChar char="•"/>
            </a:pPr>
            <a:r>
              <a:rPr lang="en-US" sz="2400" dirty="0" smtClean="0"/>
              <a:t>User applications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err="1" smtClean="0"/>
              <a:t>glibc</a:t>
            </a:r>
            <a:r>
              <a:rPr lang="en-US" sz="2400" dirty="0" smtClean="0"/>
              <a:t> : Provides the system call interface that connects to the kernel : transition mechanism between user-space and kernel.</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Each user space process occupies its own virtual address space (</a:t>
            </a:r>
            <a:r>
              <a:rPr lang="en-US" sz="2400" dirty="0" err="1" smtClean="0"/>
              <a:t>vs</a:t>
            </a:r>
            <a:r>
              <a:rPr lang="en-US" sz="2400" dirty="0" smtClean="0"/>
              <a:t> the kernel which runs on the single address space) </a:t>
            </a:r>
          </a:p>
        </p:txBody>
      </p:sp>
    </p:spTree>
    <p:extLst>
      <p:ext uri="{BB962C8B-B14F-4D97-AF65-F5344CB8AC3E}">
        <p14:creationId xmlns:p14="http://schemas.microsoft.com/office/powerpoint/2010/main" val="279614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404813"/>
            <a:ext cx="5003711" cy="52325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229600" y="204939"/>
            <a:ext cx="5570780" cy="6001643"/>
          </a:xfrm>
          <a:prstGeom prst="rect">
            <a:avLst/>
          </a:prstGeom>
          <a:noFill/>
        </p:spPr>
        <p:txBody>
          <a:bodyPr wrap="square" rtlCol="0">
            <a:spAutoFit/>
          </a:bodyPr>
          <a:lstStyle/>
          <a:p>
            <a:pPr algn="just"/>
            <a:r>
              <a:rPr lang="en-US" sz="2400" b="1" dirty="0" smtClean="0">
                <a:solidFill>
                  <a:srgbClr val="0070AD"/>
                </a:solidFill>
              </a:rPr>
              <a:t>KERNEL SPACE </a:t>
            </a:r>
            <a:r>
              <a:rPr lang="en-US" sz="2400" b="1" dirty="0">
                <a:solidFill>
                  <a:srgbClr val="0070AD"/>
                </a:solidFill>
              </a:rPr>
              <a:t>COMPONENTS :</a:t>
            </a:r>
          </a:p>
          <a:p>
            <a:pPr algn="just"/>
            <a:endParaRPr lang="en-US" sz="2400" dirty="0"/>
          </a:p>
          <a:p>
            <a:pPr marL="342900" indent="-342900">
              <a:buFont typeface="Arial" panose="020B0604020202020204" pitchFamily="34" charset="0"/>
              <a:buChar char="•"/>
            </a:pPr>
            <a:r>
              <a:rPr lang="en-US" sz="2400" b="1" dirty="0" smtClean="0"/>
              <a:t>System Call Interface </a:t>
            </a:r>
            <a:r>
              <a:rPr lang="en-US" sz="2400" dirty="0" smtClean="0"/>
              <a:t>: provides the basic functions such as </a:t>
            </a:r>
            <a:r>
              <a:rPr lang="en-US" sz="2400" dirty="0" smtClean="0">
                <a:solidFill>
                  <a:srgbClr val="FF304C"/>
                </a:solidFill>
              </a:rPr>
              <a:t>read() </a:t>
            </a:r>
            <a:r>
              <a:rPr lang="en-US" sz="2400" dirty="0" smtClean="0"/>
              <a:t>and </a:t>
            </a:r>
            <a:r>
              <a:rPr lang="en-US" sz="2400" dirty="0" smtClean="0">
                <a:solidFill>
                  <a:srgbClr val="FF304C"/>
                </a:solidFill>
              </a:rPr>
              <a:t>write()</a:t>
            </a:r>
            <a:r>
              <a:rPr lang="en-US" sz="2400" dirty="0" smtClean="0"/>
              <a:t>.</a:t>
            </a:r>
          </a:p>
          <a:p>
            <a:pPr marL="342900" indent="-342900">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smtClean="0"/>
              <a:t>Kernel </a:t>
            </a:r>
          </a:p>
          <a:p>
            <a:pPr marL="800100" lvl="1" indent="-342900">
              <a:buFont typeface="Courier New" panose="02070309020205020404" pitchFamily="49" charset="0"/>
              <a:buChar char="o"/>
            </a:pPr>
            <a:r>
              <a:rPr lang="en-US" sz="2400" dirty="0" smtClean="0"/>
              <a:t>Architecture-independent kernel code.</a:t>
            </a:r>
          </a:p>
          <a:p>
            <a:pPr marL="800100" lvl="1" indent="-342900">
              <a:buFont typeface="Courier New" panose="02070309020205020404" pitchFamily="49" charset="0"/>
              <a:buChar char="o"/>
            </a:pPr>
            <a:r>
              <a:rPr lang="en-US" sz="2400" dirty="0" smtClean="0"/>
              <a:t>Common to all processor architectures supported by Linux.</a:t>
            </a:r>
          </a:p>
          <a:p>
            <a:pPr marL="800100" lvl="1" indent="-342900" algn="just">
              <a:buFont typeface="Courier New" panose="02070309020205020404" pitchFamily="49" charset="0"/>
              <a:buChar char="o"/>
            </a:pPr>
            <a:endParaRPr lang="en-US" sz="2400" dirty="0" smtClean="0"/>
          </a:p>
          <a:p>
            <a:pPr marL="342900" indent="-342900" algn="just">
              <a:buFont typeface="Arial" panose="020B0604020202020204" pitchFamily="34" charset="0"/>
              <a:buChar char="•"/>
            </a:pPr>
            <a:r>
              <a:rPr lang="en-US" sz="2400" b="1" dirty="0" smtClean="0"/>
              <a:t>Architecture-Dependent Code</a:t>
            </a:r>
          </a:p>
          <a:p>
            <a:pPr marL="800100" lvl="1" indent="-342900" algn="just">
              <a:buFont typeface="Courier New" panose="02070309020205020404" pitchFamily="49" charset="0"/>
              <a:buChar char="o"/>
            </a:pPr>
            <a:r>
              <a:rPr lang="en-US" sz="2400" dirty="0" smtClean="0"/>
              <a:t>Processor and platform specific code.</a:t>
            </a:r>
          </a:p>
          <a:p>
            <a:pPr marL="800100" lvl="1" indent="-342900" algn="just">
              <a:buFont typeface="Courier New" panose="02070309020205020404" pitchFamily="49" charset="0"/>
              <a:buChar char="o"/>
            </a:pPr>
            <a:r>
              <a:rPr lang="en-US" sz="2400" dirty="0" smtClean="0"/>
              <a:t>Also k/a </a:t>
            </a:r>
            <a:r>
              <a:rPr lang="en-US" sz="2400" b="1" dirty="0" smtClean="0"/>
              <a:t>Board Support Package</a:t>
            </a:r>
            <a:endParaRPr lang="en-US" sz="2400" dirty="0"/>
          </a:p>
        </p:txBody>
      </p:sp>
    </p:spTree>
    <p:extLst>
      <p:ext uri="{BB962C8B-B14F-4D97-AF65-F5344CB8AC3E}">
        <p14:creationId xmlns:p14="http://schemas.microsoft.com/office/powerpoint/2010/main" val="394250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Subsystems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865" t="23508" r="14429" b="9878"/>
          <a:stretch/>
        </p:blipFill>
        <p:spPr>
          <a:xfrm>
            <a:off x="6142336" y="690437"/>
            <a:ext cx="5318976" cy="3464417"/>
          </a:xfrm>
          <a:prstGeom prst="rect">
            <a:avLst/>
          </a:prstGeom>
        </p:spPr>
      </p:pic>
      <p:sp>
        <p:nvSpPr>
          <p:cNvPr id="6" name="TextBox 5"/>
          <p:cNvSpPr txBox="1"/>
          <p:nvPr/>
        </p:nvSpPr>
        <p:spPr>
          <a:xfrm>
            <a:off x="345510" y="1713574"/>
            <a:ext cx="5570780" cy="4154984"/>
          </a:xfrm>
          <a:prstGeom prst="rect">
            <a:avLst/>
          </a:prstGeom>
          <a:noFill/>
        </p:spPr>
        <p:txBody>
          <a:bodyPr wrap="square" rtlCol="0">
            <a:spAutoFit/>
          </a:bodyPr>
          <a:lstStyle/>
          <a:p>
            <a:pPr marL="457200" indent="-457200">
              <a:buFont typeface="+mj-lt"/>
              <a:buAutoNum type="arabicPeriod"/>
            </a:pPr>
            <a:r>
              <a:rPr lang="en-US" sz="3200" b="1" dirty="0" smtClean="0"/>
              <a:t>PS (or SCHED)</a:t>
            </a:r>
            <a:r>
              <a:rPr lang="en-US" sz="2400" dirty="0" smtClean="0"/>
              <a:t> – Process Scheduler</a:t>
            </a:r>
          </a:p>
          <a:p>
            <a:pPr marL="457200" indent="-457200" algn="just">
              <a:buFont typeface="+mj-lt"/>
              <a:buAutoNum type="arabicPeriod"/>
            </a:pPr>
            <a:r>
              <a:rPr lang="en-US" sz="3200" b="1" dirty="0" smtClean="0"/>
              <a:t>MM</a:t>
            </a:r>
            <a:r>
              <a:rPr lang="en-US" sz="2400" dirty="0" smtClean="0"/>
              <a:t> – Memory Manager</a:t>
            </a:r>
          </a:p>
          <a:p>
            <a:pPr marL="457200" indent="-457200" algn="just">
              <a:buFont typeface="+mj-lt"/>
              <a:buAutoNum type="arabicPeriod"/>
            </a:pPr>
            <a:r>
              <a:rPr lang="en-US" sz="3200" b="1" dirty="0" smtClean="0"/>
              <a:t>VFS</a:t>
            </a:r>
            <a:r>
              <a:rPr lang="en-US" sz="2400" dirty="0" smtClean="0"/>
              <a:t> – Virtual File System</a:t>
            </a:r>
          </a:p>
          <a:p>
            <a:pPr marL="457200" indent="-457200" algn="just">
              <a:buFont typeface="+mj-lt"/>
              <a:buAutoNum type="arabicPeriod"/>
            </a:pPr>
            <a:r>
              <a:rPr lang="en-US" sz="3200" b="1" dirty="0" smtClean="0"/>
              <a:t>DM</a:t>
            </a:r>
            <a:r>
              <a:rPr lang="en-US" sz="2400" dirty="0" smtClean="0"/>
              <a:t> – Device Manager</a:t>
            </a:r>
          </a:p>
          <a:p>
            <a:pPr marL="457200" indent="-457200" algn="just">
              <a:buFont typeface="+mj-lt"/>
              <a:buAutoNum type="arabicPeriod"/>
            </a:pPr>
            <a:r>
              <a:rPr lang="en-US" sz="3200" b="1" dirty="0" smtClean="0"/>
              <a:t>NET</a:t>
            </a:r>
            <a:r>
              <a:rPr lang="en-US" sz="2400" dirty="0" smtClean="0"/>
              <a:t> – Network Interface</a:t>
            </a:r>
          </a:p>
          <a:p>
            <a:pPr marL="457200" indent="-457200" algn="just">
              <a:buFont typeface="+mj-lt"/>
              <a:buAutoNum type="arabicPeriod"/>
            </a:pPr>
            <a:r>
              <a:rPr lang="en-US" sz="3200" b="1" dirty="0" smtClean="0"/>
              <a:t>IPC</a:t>
            </a:r>
            <a:r>
              <a:rPr lang="en-US" sz="2400" dirty="0" smtClean="0"/>
              <a:t> (System Call) – Inter Process Communication subsystem.</a:t>
            </a:r>
          </a:p>
          <a:p>
            <a:pPr marL="457200" indent="-457200" algn="just">
              <a:buFont typeface="+mj-lt"/>
              <a:buAutoNum type="arabicPeriod"/>
            </a:pPr>
            <a:endParaRPr lang="en-US" sz="2400" dirty="0" smtClean="0"/>
          </a:p>
          <a:p>
            <a:pPr marL="457200" indent="-457200" algn="just">
              <a:buFont typeface="+mj-lt"/>
              <a:buAutoNum type="arabicPeriod"/>
            </a:pPr>
            <a:endParaRPr lang="en-US" sz="2400" dirty="0" smtClean="0"/>
          </a:p>
        </p:txBody>
      </p:sp>
      <p:sp>
        <p:nvSpPr>
          <p:cNvPr id="7" name="TextBox 6"/>
          <p:cNvSpPr txBox="1"/>
          <p:nvPr/>
        </p:nvSpPr>
        <p:spPr>
          <a:xfrm>
            <a:off x="7366715" y="2045455"/>
            <a:ext cx="277475" cy="338554"/>
          </a:xfrm>
          <a:prstGeom prst="rect">
            <a:avLst/>
          </a:prstGeom>
          <a:noFill/>
        </p:spPr>
        <p:txBody>
          <a:bodyPr wrap="square" rtlCol="0">
            <a:spAutoFit/>
          </a:bodyPr>
          <a:lstStyle/>
          <a:p>
            <a:r>
              <a:rPr lang="en-US" sz="1600" dirty="0" smtClean="0"/>
              <a:t>V</a:t>
            </a:r>
            <a:endParaRPr lang="en-US" sz="1600" dirty="0"/>
          </a:p>
        </p:txBody>
      </p:sp>
      <p:sp>
        <p:nvSpPr>
          <p:cNvPr id="8" name="Rectangle 7"/>
          <p:cNvSpPr/>
          <p:nvPr/>
        </p:nvSpPr>
        <p:spPr>
          <a:xfrm>
            <a:off x="9800822" y="2045455"/>
            <a:ext cx="154547" cy="195469"/>
          </a:xfrm>
          <a:prstGeom prst="rect">
            <a:avLst/>
          </a:prstGeom>
          <a:solidFill>
            <a:srgbClr val="FD9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713599" y="1973912"/>
            <a:ext cx="277475" cy="338554"/>
          </a:xfrm>
          <a:prstGeom prst="rect">
            <a:avLst/>
          </a:prstGeom>
          <a:noFill/>
        </p:spPr>
        <p:txBody>
          <a:bodyPr wrap="square" rtlCol="0">
            <a:spAutoFit/>
          </a:bodyPr>
          <a:lstStyle/>
          <a:p>
            <a:r>
              <a:rPr lang="en-US" sz="1600" dirty="0"/>
              <a:t>S</a:t>
            </a:r>
          </a:p>
        </p:txBody>
      </p:sp>
    </p:spTree>
    <p:extLst>
      <p:ext uri="{BB962C8B-B14F-4D97-AF65-F5344CB8AC3E}">
        <p14:creationId xmlns:p14="http://schemas.microsoft.com/office/powerpoint/2010/main" val="216623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53" y="269940"/>
            <a:ext cx="8244834" cy="5139187"/>
          </a:xfrm>
          <a:prstGeom prst="rect">
            <a:avLst/>
          </a:prstGeom>
        </p:spPr>
      </p:pic>
      <p:sp>
        <p:nvSpPr>
          <p:cNvPr id="6" name="TextBox 5"/>
          <p:cNvSpPr txBox="1"/>
          <p:nvPr/>
        </p:nvSpPr>
        <p:spPr>
          <a:xfrm>
            <a:off x="5434886" y="5705340"/>
            <a:ext cx="6349284" cy="1323439"/>
          </a:xfrm>
          <a:prstGeom prst="rect">
            <a:avLst/>
          </a:prstGeom>
          <a:noFill/>
          <a:ln>
            <a:noFill/>
          </a:ln>
        </p:spPr>
        <p:txBody>
          <a:bodyPr wrap="square" rtlCol="0">
            <a:spAutoFit/>
          </a:bodyPr>
          <a:lstStyle/>
          <a:p>
            <a:pPr algn="just"/>
            <a:r>
              <a:rPr lang="en-US" sz="2000" dirty="0"/>
              <a:t>The </a:t>
            </a:r>
            <a:r>
              <a:rPr lang="en-US" sz="2000" b="1" dirty="0">
                <a:hlinkClick r:id="rId3"/>
              </a:rPr>
              <a:t>Inter-Process Communication</a:t>
            </a:r>
            <a:r>
              <a:rPr lang="en-US" sz="2000" dirty="0"/>
              <a:t> (IPC) subsystem supports several mechanisms for process-to-process communication on a single Linux system.</a:t>
            </a:r>
          </a:p>
          <a:p>
            <a:pPr algn="just"/>
            <a:endParaRPr lang="en-US" sz="2000" dirty="0"/>
          </a:p>
        </p:txBody>
      </p:sp>
    </p:spTree>
    <p:extLst>
      <p:ext uri="{BB962C8B-B14F-4D97-AF65-F5344CB8AC3E}">
        <p14:creationId xmlns:p14="http://schemas.microsoft.com/office/powerpoint/2010/main" val="166116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12231" y="400005"/>
            <a:ext cx="10515600" cy="1325563"/>
          </a:xfrm>
        </p:spPr>
        <p:txBody>
          <a:bodyPr/>
          <a:lstStyle/>
          <a:p>
            <a:r>
              <a:rPr lang="en-US" b="1" dirty="0" smtClean="0"/>
              <a:t>Process Scheduler (SCHED)</a:t>
            </a:r>
            <a:endParaRPr lang="en-US" b="1"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302" y="1167785"/>
            <a:ext cx="9276698" cy="5404275"/>
          </a:xfrm>
          <a:prstGeom prst="rect">
            <a:avLst/>
          </a:prstGeom>
        </p:spPr>
      </p:pic>
      <p:sp>
        <p:nvSpPr>
          <p:cNvPr id="22" name="TextBox 21"/>
          <p:cNvSpPr txBox="1"/>
          <p:nvPr/>
        </p:nvSpPr>
        <p:spPr>
          <a:xfrm>
            <a:off x="145775" y="1167785"/>
            <a:ext cx="2597426" cy="4401205"/>
          </a:xfrm>
          <a:prstGeom prst="rect">
            <a:avLst/>
          </a:prstGeom>
          <a:noFill/>
        </p:spPr>
        <p:txBody>
          <a:bodyPr wrap="square" rtlCol="0">
            <a:spAutoFit/>
          </a:bodyPr>
          <a:lstStyle/>
          <a:p>
            <a:pPr algn="just"/>
            <a:r>
              <a:rPr lang="en-US" sz="2000" dirty="0"/>
              <a:t>The </a:t>
            </a:r>
            <a:r>
              <a:rPr lang="en-US" sz="2000" b="1" dirty="0">
                <a:hlinkClick r:id="rId3"/>
              </a:rPr>
              <a:t>Process Scheduler</a:t>
            </a:r>
            <a:r>
              <a:rPr lang="en-US" sz="2000" dirty="0"/>
              <a:t> </a:t>
            </a:r>
            <a:endParaRPr lang="en-US" sz="2000" dirty="0" smtClean="0"/>
          </a:p>
          <a:p>
            <a:pPr algn="just"/>
            <a:r>
              <a:rPr lang="en-US" sz="2000" dirty="0" smtClean="0"/>
              <a:t>(</a:t>
            </a:r>
            <a:r>
              <a:rPr lang="en-US" sz="2000" dirty="0"/>
              <a:t>SCHED) is responsible for controlling process access to the CPU. The scheduler enforces a policy that ensures that processes will have fair access to the CPU, while ensuring that necessary hardware actions are performed by the kernel on time.</a:t>
            </a:r>
          </a:p>
          <a:p>
            <a:pPr algn="just"/>
            <a:endParaRPr lang="en-US" sz="2000" dirty="0"/>
          </a:p>
        </p:txBody>
      </p:sp>
    </p:spTree>
    <p:extLst>
      <p:ext uri="{BB962C8B-B14F-4D97-AF65-F5344CB8AC3E}">
        <p14:creationId xmlns:p14="http://schemas.microsoft.com/office/powerpoint/2010/main" val="416084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59223" y="416559"/>
            <a:ext cx="10515600" cy="1325563"/>
          </a:xfrm>
        </p:spPr>
        <p:txBody>
          <a:bodyPr/>
          <a:lstStyle/>
          <a:p>
            <a:r>
              <a:rPr lang="en-US" b="1" dirty="0" smtClean="0"/>
              <a:t>Memory Manager (MM)</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818" y="1079340"/>
            <a:ext cx="8351425" cy="5160125"/>
          </a:xfrm>
          <a:prstGeom prst="rect">
            <a:avLst/>
          </a:prstGeom>
        </p:spPr>
      </p:pic>
      <p:sp>
        <p:nvSpPr>
          <p:cNvPr id="5" name="TextBox 4"/>
          <p:cNvSpPr txBox="1"/>
          <p:nvPr/>
        </p:nvSpPr>
        <p:spPr>
          <a:xfrm>
            <a:off x="212034" y="1079340"/>
            <a:ext cx="3299792" cy="5016758"/>
          </a:xfrm>
          <a:prstGeom prst="rect">
            <a:avLst/>
          </a:prstGeom>
          <a:noFill/>
        </p:spPr>
        <p:txBody>
          <a:bodyPr wrap="square" rtlCol="0">
            <a:spAutoFit/>
          </a:bodyPr>
          <a:lstStyle/>
          <a:p>
            <a:pPr algn="just"/>
            <a:r>
              <a:rPr lang="en-US" sz="2000" dirty="0"/>
              <a:t>The </a:t>
            </a:r>
            <a:r>
              <a:rPr lang="en-US" sz="2000" b="1" dirty="0">
                <a:hlinkClick r:id="rId3"/>
              </a:rPr>
              <a:t>Memory Manager</a:t>
            </a:r>
            <a:r>
              <a:rPr lang="en-US" sz="2000" dirty="0"/>
              <a:t> (MM) permits multiple process to securely share the machine's main memory system. In addition, the memory manager supports virtual memory that allows Linux to support processes that use more memory than is available in the system. Unused memory is swapped out to persistent storage using the file system then swapped back in when it is needed.</a:t>
            </a:r>
          </a:p>
          <a:p>
            <a:pPr algn="just"/>
            <a:endParaRPr lang="en-US" sz="2000" dirty="0"/>
          </a:p>
        </p:txBody>
      </p:sp>
    </p:spTree>
    <p:extLst>
      <p:ext uri="{BB962C8B-B14F-4D97-AF65-F5344CB8AC3E}">
        <p14:creationId xmlns:p14="http://schemas.microsoft.com/office/powerpoint/2010/main" val="333450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02631" y="337046"/>
            <a:ext cx="10515600" cy="1325563"/>
          </a:xfrm>
        </p:spPr>
        <p:txBody>
          <a:bodyPr/>
          <a:lstStyle/>
          <a:p>
            <a:r>
              <a:rPr lang="en-US" b="1" dirty="0" smtClean="0"/>
              <a:t>Virtual File System (VFS)</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874" y="894672"/>
            <a:ext cx="7113037" cy="5651155"/>
          </a:xfrm>
          <a:prstGeom prst="rect">
            <a:avLst/>
          </a:prstGeom>
        </p:spPr>
      </p:pic>
      <p:sp>
        <p:nvSpPr>
          <p:cNvPr id="6" name="TextBox 5"/>
          <p:cNvSpPr txBox="1"/>
          <p:nvPr/>
        </p:nvSpPr>
        <p:spPr>
          <a:xfrm>
            <a:off x="324045" y="1378040"/>
            <a:ext cx="3876541" cy="3724096"/>
          </a:xfrm>
          <a:prstGeom prst="rect">
            <a:avLst/>
          </a:prstGeom>
          <a:noFill/>
        </p:spPr>
        <p:txBody>
          <a:bodyPr wrap="square" rtlCol="0">
            <a:spAutoFit/>
          </a:bodyPr>
          <a:lstStyle/>
          <a:p>
            <a:pPr algn="just"/>
            <a:r>
              <a:rPr lang="en-US" sz="2400" dirty="0"/>
              <a:t>The </a:t>
            </a:r>
            <a:r>
              <a:rPr lang="en-US" sz="2400" b="1" dirty="0">
                <a:hlinkClick r:id="rId3"/>
              </a:rPr>
              <a:t>Virtual File System</a:t>
            </a:r>
            <a:r>
              <a:rPr lang="en-US" sz="2400" b="1" dirty="0"/>
              <a:t> </a:t>
            </a:r>
            <a:r>
              <a:rPr lang="en-US" sz="2400" dirty="0"/>
              <a:t>(VFS) abstracts the details of the variety of hardware devices by presenting a common file interface to all devices. In addition, the VFS supports several file system formats that are compatible with other operating systems.</a:t>
            </a:r>
          </a:p>
          <a:p>
            <a:pPr algn="just"/>
            <a:endParaRPr lang="en-US" sz="2000" dirty="0"/>
          </a:p>
        </p:txBody>
      </p:sp>
    </p:spTree>
    <p:extLst>
      <p:ext uri="{BB962C8B-B14F-4D97-AF65-F5344CB8AC3E}">
        <p14:creationId xmlns:p14="http://schemas.microsoft.com/office/powerpoint/2010/main" val="429218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02631" y="337046"/>
            <a:ext cx="10515600" cy="1325563"/>
          </a:xfrm>
        </p:spPr>
        <p:txBody>
          <a:bodyPr/>
          <a:lstStyle/>
          <a:p>
            <a:r>
              <a:rPr lang="en-US" b="1" dirty="0" smtClean="0"/>
              <a:t>Network Interface (NET)</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3211" y="838312"/>
            <a:ext cx="7264803" cy="5758277"/>
          </a:xfrm>
          <a:prstGeom prst="rect">
            <a:avLst/>
          </a:prstGeom>
        </p:spPr>
      </p:pic>
      <p:sp>
        <p:nvSpPr>
          <p:cNvPr id="5" name="TextBox 4"/>
          <p:cNvSpPr txBox="1"/>
          <p:nvPr/>
        </p:nvSpPr>
        <p:spPr>
          <a:xfrm>
            <a:off x="357809" y="1126435"/>
            <a:ext cx="3922643" cy="1938992"/>
          </a:xfrm>
          <a:prstGeom prst="rect">
            <a:avLst/>
          </a:prstGeom>
          <a:noFill/>
        </p:spPr>
        <p:txBody>
          <a:bodyPr wrap="square" rtlCol="0">
            <a:spAutoFit/>
          </a:bodyPr>
          <a:lstStyle/>
          <a:p>
            <a:pPr algn="just"/>
            <a:r>
              <a:rPr lang="en-US" sz="2400" dirty="0"/>
              <a:t>The </a:t>
            </a:r>
            <a:r>
              <a:rPr lang="en-US" sz="2400" b="1" dirty="0">
                <a:hlinkClick r:id="rId3"/>
              </a:rPr>
              <a:t>Network Interface</a:t>
            </a:r>
            <a:r>
              <a:rPr lang="en-US" sz="2400" dirty="0"/>
              <a:t> </a:t>
            </a:r>
            <a:r>
              <a:rPr lang="en-US" sz="2400" dirty="0" smtClean="0"/>
              <a:t>(</a:t>
            </a:r>
            <a:r>
              <a:rPr lang="en-US" sz="2400" dirty="0"/>
              <a:t>NET) provides access to several networking standards and a variety of network hardware.</a:t>
            </a:r>
          </a:p>
          <a:p>
            <a:pPr algn="just"/>
            <a:endParaRPr lang="en-US" sz="2400" dirty="0"/>
          </a:p>
        </p:txBody>
      </p:sp>
    </p:spTree>
    <p:extLst>
      <p:ext uri="{BB962C8B-B14F-4D97-AF65-F5344CB8AC3E}">
        <p14:creationId xmlns:p14="http://schemas.microsoft.com/office/powerpoint/2010/main" val="18768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4DE8C01-5E51-462E-BD0E-8C94C287BD42}"/>
              </a:ext>
            </a:extLst>
          </p:cNvPr>
          <p:cNvSpPr>
            <a:spLocks noGrp="1"/>
          </p:cNvSpPr>
          <p:nvPr>
            <p:ph type="body" sz="quarter" idx="11"/>
          </p:nvPr>
        </p:nvSpPr>
        <p:spPr>
          <a:xfrm>
            <a:off x="4018209" y="465991"/>
            <a:ext cx="7626170" cy="3565096"/>
          </a:xfrm>
        </p:spPr>
        <p:txBody>
          <a:bodyPr>
            <a:normAutofit/>
          </a:bodyPr>
          <a:lstStyle/>
          <a:p>
            <a:r>
              <a:rPr lang="pt-PT" sz="9600" b="1" dirty="0" smtClean="0">
                <a:solidFill>
                  <a:srgbClr val="00B0E3"/>
                </a:solidFill>
                <a:latin typeface="Calibri" panose="020F0502020204030204" pitchFamily="34" charset="0"/>
              </a:rPr>
              <a:t>BOOTING</a:t>
            </a:r>
          </a:p>
          <a:p>
            <a:endParaRPr lang="pt-PT" sz="9600" b="1" dirty="0">
              <a:solidFill>
                <a:srgbClr val="00B0E3"/>
              </a:solidFill>
              <a:latin typeface="Calibri" panose="020F0502020204030204" pitchFamily="34" charset="0"/>
            </a:endParaRPr>
          </a:p>
          <a:p>
            <a:endParaRPr lang="pt-PT" sz="9600" b="1" dirty="0" smtClean="0">
              <a:solidFill>
                <a:srgbClr val="00B0E3"/>
              </a:solidFill>
              <a:latin typeface="Calibri" panose="020F0502020204030204" pitchFamily="34" charset="0"/>
            </a:endParaRPr>
          </a:p>
          <a:p>
            <a:r>
              <a:rPr lang="pt-PT" sz="9600" b="1" dirty="0" smtClean="0">
                <a:solidFill>
                  <a:srgbClr val="00B0E3"/>
                </a:solidFill>
                <a:latin typeface="Calibri" panose="020F0502020204030204" pitchFamily="34" charset="0"/>
              </a:rPr>
              <a:t>PROCESS</a:t>
            </a:r>
            <a:endParaRPr lang="pt-PT" sz="9600" b="1" dirty="0">
              <a:solidFill>
                <a:srgbClr val="00B0E3"/>
              </a:solidFill>
              <a:latin typeface="Calibri" panose="020F0502020204030204" pitchFamily="34" charset="0"/>
            </a:endParaRPr>
          </a:p>
        </p:txBody>
      </p:sp>
      <p:pic>
        <p:nvPicPr>
          <p:cNvPr id="5" name="Picture Placeholder 4" hidden="1">
            <a:extLst>
              <a:ext uri="{FF2B5EF4-FFF2-40B4-BE49-F238E27FC236}">
                <a16:creationId xmlns="" xmlns:a16="http://schemas.microsoft.com/office/drawing/2014/main" id="{F75B031B-5C69-4C3C-AB8F-4121747DCE28}"/>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9322" r="9322"/>
          <a:stretch/>
        </p:blipFill>
        <p:spPr>
          <a:xfrm>
            <a:off x="0" y="1825625"/>
            <a:ext cx="10515600" cy="435133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3539" y="2651760"/>
            <a:ext cx="3569652" cy="4206240"/>
          </a:xfrm>
          <a:prstGeom prst="rect">
            <a:avLst/>
          </a:prstGeom>
        </p:spPr>
      </p:pic>
    </p:spTree>
    <p:extLst>
      <p:ext uri="{BB962C8B-B14F-4D97-AF65-F5344CB8AC3E}">
        <p14:creationId xmlns:p14="http://schemas.microsoft.com/office/powerpoint/2010/main" val="366017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Literal Definition</a:t>
            </a:r>
            <a:endParaRPr lang="en-US" dirty="0"/>
          </a:p>
        </p:txBody>
      </p:sp>
      <p:sp>
        <p:nvSpPr>
          <p:cNvPr id="2" name="Text Placeholder 1"/>
          <p:cNvSpPr>
            <a:spLocks noGrp="1"/>
          </p:cNvSpPr>
          <p:nvPr>
            <p:ph type="body" sz="quarter" idx="35"/>
          </p:nvPr>
        </p:nvSpPr>
        <p:spPr>
          <a:xfrm>
            <a:off x="417592" y="1430234"/>
            <a:ext cx="3791380" cy="5011014"/>
          </a:xfrm>
        </p:spPr>
        <p:txBody>
          <a:bodyPr/>
          <a:lstStyle/>
          <a:p>
            <a:pPr marL="342900" indent="-342900" algn="just">
              <a:lnSpc>
                <a:spcPct val="100000"/>
              </a:lnSpc>
              <a:buFont typeface="+mj-lt"/>
              <a:buAutoNum type="arabicPeriod"/>
            </a:pPr>
            <a:r>
              <a:rPr lang="en-US" sz="2400" dirty="0" smtClean="0"/>
              <a:t>A softer, usually edible part of a nut, seed, or fruit stone contained within its shell.</a:t>
            </a:r>
          </a:p>
          <a:p>
            <a:pPr marL="342900" indent="-342900" algn="just">
              <a:lnSpc>
                <a:spcPct val="100000"/>
              </a:lnSpc>
              <a:buFont typeface="+mj-lt"/>
              <a:buAutoNum type="arabicPeriod"/>
            </a:pPr>
            <a:r>
              <a:rPr lang="en-US" sz="2400" dirty="0" smtClean="0"/>
              <a:t>The central or most important part of something. “This is the kernel of the argument”.</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761" y="3314909"/>
            <a:ext cx="4641239" cy="312633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36310"/>
          <a:stretch/>
        </p:blipFill>
        <p:spPr>
          <a:xfrm>
            <a:off x="4526206" y="1268413"/>
            <a:ext cx="3024555" cy="3847051"/>
          </a:xfrm>
          <a:prstGeom prst="rect">
            <a:avLst/>
          </a:prstGeom>
        </p:spPr>
      </p:pic>
    </p:spTree>
    <p:extLst>
      <p:ext uri="{BB962C8B-B14F-4D97-AF65-F5344CB8AC3E}">
        <p14:creationId xmlns:p14="http://schemas.microsoft.com/office/powerpoint/2010/main" val="413798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7684" y="340418"/>
            <a:ext cx="2663676" cy="1584027"/>
          </a:xfrm>
        </p:spPr>
        <p:txBody>
          <a:bodyPr>
            <a:noAutofit/>
          </a:bodyPr>
          <a:lstStyle/>
          <a:p>
            <a:pPr>
              <a:lnSpc>
                <a:spcPct val="100000"/>
              </a:lnSpc>
            </a:pPr>
            <a:r>
              <a:rPr lang="en-US" sz="4400" b="1" dirty="0" smtClean="0">
                <a:solidFill>
                  <a:srgbClr val="00B0E3"/>
                </a:solidFill>
                <a:latin typeface="Calibri" panose="020F0502020204030204" pitchFamily="34" charset="0"/>
              </a:rPr>
              <a:t>LINUX BOOTING</a:t>
            </a:r>
            <a:br>
              <a:rPr lang="en-US" sz="4400" b="1" dirty="0" smtClean="0">
                <a:solidFill>
                  <a:srgbClr val="00B0E3"/>
                </a:solidFill>
                <a:latin typeface="Calibri" panose="020F0502020204030204" pitchFamily="34" charset="0"/>
              </a:rPr>
            </a:br>
            <a:r>
              <a:rPr lang="en-US" sz="4400" b="1" dirty="0" smtClean="0">
                <a:solidFill>
                  <a:srgbClr val="00B0E3"/>
                </a:solidFill>
                <a:latin typeface="Calibri" panose="020F0502020204030204" pitchFamily="34" charset="0"/>
              </a:rPr>
              <a:t>PROCESS</a:t>
            </a:r>
            <a:endParaRPr lang="en-US" sz="4400" b="1" dirty="0">
              <a:solidFill>
                <a:srgbClr val="00B0E3"/>
              </a:solidFill>
              <a:latin typeface="Calibri" panose="020F0502020204030204" pitchFamily="34" charset="0"/>
            </a:endParaRPr>
          </a:p>
        </p:txBody>
      </p:sp>
      <p:grpSp>
        <p:nvGrpSpPr>
          <p:cNvPr id="18" name="Group 17"/>
          <p:cNvGrpSpPr/>
          <p:nvPr/>
        </p:nvGrpSpPr>
        <p:grpSpPr>
          <a:xfrm>
            <a:off x="5019901" y="225283"/>
            <a:ext cx="7047603" cy="6400992"/>
            <a:chOff x="5019901" y="225283"/>
            <a:chExt cx="7047603" cy="6400992"/>
          </a:xfrm>
        </p:grpSpPr>
        <p:sp>
          <p:nvSpPr>
            <p:cNvPr id="19" name="Freeform 18"/>
            <p:cNvSpPr/>
            <p:nvPr/>
          </p:nvSpPr>
          <p:spPr>
            <a:xfrm>
              <a:off x="5019901" y="225283"/>
              <a:ext cx="802647" cy="1146640"/>
            </a:xfrm>
            <a:custGeom>
              <a:avLst/>
              <a:gdLst>
                <a:gd name="connsiteX0" fmla="*/ 0 w 1146639"/>
                <a:gd name="connsiteY0" fmla="*/ 0 h 802647"/>
                <a:gd name="connsiteX1" fmla="*/ 745316 w 1146639"/>
                <a:gd name="connsiteY1" fmla="*/ 0 h 802647"/>
                <a:gd name="connsiteX2" fmla="*/ 1146639 w 1146639"/>
                <a:gd name="connsiteY2" fmla="*/ 401324 h 802647"/>
                <a:gd name="connsiteX3" fmla="*/ 745316 w 1146639"/>
                <a:gd name="connsiteY3" fmla="*/ 802647 h 802647"/>
                <a:gd name="connsiteX4" fmla="*/ 0 w 1146639"/>
                <a:gd name="connsiteY4" fmla="*/ 802647 h 802647"/>
                <a:gd name="connsiteX5" fmla="*/ 401324 w 1146639"/>
                <a:gd name="connsiteY5" fmla="*/ 401324 h 802647"/>
                <a:gd name="connsiteX6" fmla="*/ 0 w 1146639"/>
                <a:gd name="connsiteY6" fmla="*/ 0 h 80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639" h="802647">
                  <a:moveTo>
                    <a:pt x="1146638" y="0"/>
                  </a:moveTo>
                  <a:lnTo>
                    <a:pt x="1146638" y="521721"/>
                  </a:lnTo>
                  <a:lnTo>
                    <a:pt x="573319" y="802647"/>
                  </a:lnTo>
                  <a:lnTo>
                    <a:pt x="1" y="521721"/>
                  </a:lnTo>
                  <a:lnTo>
                    <a:pt x="1" y="0"/>
                  </a:lnTo>
                  <a:lnTo>
                    <a:pt x="573319" y="280927"/>
                  </a:lnTo>
                  <a:lnTo>
                    <a:pt x="1146638"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3971" tIns="415295" rIns="13969" bIns="415293" numCol="1" spcCol="1270" anchor="ctr" anchorCtr="0">
              <a:noAutofit/>
            </a:bodyPr>
            <a:lstStyle/>
            <a:p>
              <a:pPr lvl="0" algn="ctr" defTabSz="977900">
                <a:lnSpc>
                  <a:spcPct val="90000"/>
                </a:lnSpc>
                <a:spcBef>
                  <a:spcPct val="0"/>
                </a:spcBef>
                <a:spcAft>
                  <a:spcPct val="35000"/>
                </a:spcAft>
              </a:pPr>
              <a:r>
                <a:rPr lang="en-US" sz="2200" kern="1200" dirty="0" smtClean="0"/>
                <a:t>BIOS</a:t>
              </a:r>
              <a:endParaRPr lang="en-US" sz="2200" kern="1200" dirty="0"/>
            </a:p>
          </p:txBody>
        </p:sp>
        <p:sp>
          <p:nvSpPr>
            <p:cNvPr id="20" name="Freeform 19"/>
            <p:cNvSpPr/>
            <p:nvPr/>
          </p:nvSpPr>
          <p:spPr>
            <a:xfrm>
              <a:off x="5822547" y="225285"/>
              <a:ext cx="6244957" cy="745315"/>
            </a:xfrm>
            <a:custGeom>
              <a:avLst/>
              <a:gdLst>
                <a:gd name="connsiteX0" fmla="*/ 124222 w 745315"/>
                <a:gd name="connsiteY0" fmla="*/ 0 h 6244957"/>
                <a:gd name="connsiteX1" fmla="*/ 621093 w 745315"/>
                <a:gd name="connsiteY1" fmla="*/ 0 h 6244957"/>
                <a:gd name="connsiteX2" fmla="*/ 745315 w 745315"/>
                <a:gd name="connsiteY2" fmla="*/ 124222 h 6244957"/>
                <a:gd name="connsiteX3" fmla="*/ 745315 w 745315"/>
                <a:gd name="connsiteY3" fmla="*/ 6244957 h 6244957"/>
                <a:gd name="connsiteX4" fmla="*/ 745315 w 745315"/>
                <a:gd name="connsiteY4" fmla="*/ 6244957 h 6244957"/>
                <a:gd name="connsiteX5" fmla="*/ 0 w 745315"/>
                <a:gd name="connsiteY5" fmla="*/ 6244957 h 6244957"/>
                <a:gd name="connsiteX6" fmla="*/ 0 w 745315"/>
                <a:gd name="connsiteY6" fmla="*/ 6244957 h 6244957"/>
                <a:gd name="connsiteX7" fmla="*/ 0 w 745315"/>
                <a:gd name="connsiteY7" fmla="*/ 124222 h 6244957"/>
                <a:gd name="connsiteX8" fmla="*/ 124222 w 745315"/>
                <a:gd name="connsiteY8" fmla="*/ 0 h 6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5315" h="6244957">
                  <a:moveTo>
                    <a:pt x="745315" y="1040853"/>
                  </a:moveTo>
                  <a:lnTo>
                    <a:pt x="745315" y="5204104"/>
                  </a:lnTo>
                  <a:cubicBezTo>
                    <a:pt x="745315" y="5778950"/>
                    <a:pt x="738677" y="6244953"/>
                    <a:pt x="730490" y="6244953"/>
                  </a:cubicBezTo>
                  <a:lnTo>
                    <a:pt x="0" y="6244953"/>
                  </a:lnTo>
                  <a:lnTo>
                    <a:pt x="0" y="6244953"/>
                  </a:lnTo>
                  <a:lnTo>
                    <a:pt x="0" y="4"/>
                  </a:lnTo>
                  <a:lnTo>
                    <a:pt x="0" y="4"/>
                  </a:lnTo>
                  <a:lnTo>
                    <a:pt x="730490" y="4"/>
                  </a:lnTo>
                  <a:cubicBezTo>
                    <a:pt x="738677" y="4"/>
                    <a:pt x="745315" y="466007"/>
                    <a:pt x="745315" y="1040853"/>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9137" tIns="54162" rIns="54162" bIns="54164"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System Startup/Hardware initialization</a:t>
              </a:r>
              <a:endParaRPr lang="en-US" sz="2800" kern="1200" dirty="0"/>
            </a:p>
          </p:txBody>
        </p:sp>
        <p:sp>
          <p:nvSpPr>
            <p:cNvPr id="21" name="Freeform 20"/>
            <p:cNvSpPr/>
            <p:nvPr/>
          </p:nvSpPr>
          <p:spPr>
            <a:xfrm>
              <a:off x="5019901" y="1276154"/>
              <a:ext cx="802647" cy="1146639"/>
            </a:xfrm>
            <a:custGeom>
              <a:avLst/>
              <a:gdLst>
                <a:gd name="connsiteX0" fmla="*/ 0 w 1146639"/>
                <a:gd name="connsiteY0" fmla="*/ 0 h 802647"/>
                <a:gd name="connsiteX1" fmla="*/ 745316 w 1146639"/>
                <a:gd name="connsiteY1" fmla="*/ 0 h 802647"/>
                <a:gd name="connsiteX2" fmla="*/ 1146639 w 1146639"/>
                <a:gd name="connsiteY2" fmla="*/ 401324 h 802647"/>
                <a:gd name="connsiteX3" fmla="*/ 745316 w 1146639"/>
                <a:gd name="connsiteY3" fmla="*/ 802647 h 802647"/>
                <a:gd name="connsiteX4" fmla="*/ 0 w 1146639"/>
                <a:gd name="connsiteY4" fmla="*/ 802647 h 802647"/>
                <a:gd name="connsiteX5" fmla="*/ 401324 w 1146639"/>
                <a:gd name="connsiteY5" fmla="*/ 401324 h 802647"/>
                <a:gd name="connsiteX6" fmla="*/ 0 w 1146639"/>
                <a:gd name="connsiteY6" fmla="*/ 0 h 80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639" h="802647">
                  <a:moveTo>
                    <a:pt x="1146638" y="0"/>
                  </a:moveTo>
                  <a:lnTo>
                    <a:pt x="1146638" y="521721"/>
                  </a:lnTo>
                  <a:lnTo>
                    <a:pt x="573319" y="802647"/>
                  </a:lnTo>
                  <a:lnTo>
                    <a:pt x="1" y="521721"/>
                  </a:lnTo>
                  <a:lnTo>
                    <a:pt x="1" y="0"/>
                  </a:lnTo>
                  <a:lnTo>
                    <a:pt x="573319" y="280927"/>
                  </a:lnTo>
                  <a:lnTo>
                    <a:pt x="1146638"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3971" tIns="415294" rIns="13969" bIns="415293" numCol="1" spcCol="1270" anchor="ctr" anchorCtr="0">
              <a:noAutofit/>
            </a:bodyPr>
            <a:lstStyle/>
            <a:p>
              <a:pPr lvl="0" algn="ctr" defTabSz="977900">
                <a:lnSpc>
                  <a:spcPct val="90000"/>
                </a:lnSpc>
                <a:spcBef>
                  <a:spcPct val="0"/>
                </a:spcBef>
                <a:spcAft>
                  <a:spcPct val="35000"/>
                </a:spcAft>
              </a:pPr>
              <a:r>
                <a:rPr lang="en-US" sz="2200" kern="1200" dirty="0" smtClean="0"/>
                <a:t>MBR</a:t>
              </a:r>
              <a:endParaRPr lang="en-US" sz="2200" kern="1200" dirty="0"/>
            </a:p>
          </p:txBody>
        </p:sp>
        <p:sp>
          <p:nvSpPr>
            <p:cNvPr id="22" name="Freeform 21"/>
            <p:cNvSpPr/>
            <p:nvPr/>
          </p:nvSpPr>
          <p:spPr>
            <a:xfrm>
              <a:off x="5822547" y="1276156"/>
              <a:ext cx="6244957" cy="745315"/>
            </a:xfrm>
            <a:custGeom>
              <a:avLst/>
              <a:gdLst>
                <a:gd name="connsiteX0" fmla="*/ 124222 w 745315"/>
                <a:gd name="connsiteY0" fmla="*/ 0 h 6244957"/>
                <a:gd name="connsiteX1" fmla="*/ 621093 w 745315"/>
                <a:gd name="connsiteY1" fmla="*/ 0 h 6244957"/>
                <a:gd name="connsiteX2" fmla="*/ 745315 w 745315"/>
                <a:gd name="connsiteY2" fmla="*/ 124222 h 6244957"/>
                <a:gd name="connsiteX3" fmla="*/ 745315 w 745315"/>
                <a:gd name="connsiteY3" fmla="*/ 6244957 h 6244957"/>
                <a:gd name="connsiteX4" fmla="*/ 745315 w 745315"/>
                <a:gd name="connsiteY4" fmla="*/ 6244957 h 6244957"/>
                <a:gd name="connsiteX5" fmla="*/ 0 w 745315"/>
                <a:gd name="connsiteY5" fmla="*/ 6244957 h 6244957"/>
                <a:gd name="connsiteX6" fmla="*/ 0 w 745315"/>
                <a:gd name="connsiteY6" fmla="*/ 6244957 h 6244957"/>
                <a:gd name="connsiteX7" fmla="*/ 0 w 745315"/>
                <a:gd name="connsiteY7" fmla="*/ 124222 h 6244957"/>
                <a:gd name="connsiteX8" fmla="*/ 124222 w 745315"/>
                <a:gd name="connsiteY8" fmla="*/ 0 h 6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5315" h="6244957">
                  <a:moveTo>
                    <a:pt x="745315" y="1040853"/>
                  </a:moveTo>
                  <a:lnTo>
                    <a:pt x="745315" y="5204104"/>
                  </a:lnTo>
                  <a:cubicBezTo>
                    <a:pt x="745315" y="5778950"/>
                    <a:pt x="738677" y="6244953"/>
                    <a:pt x="730490" y="6244953"/>
                  </a:cubicBezTo>
                  <a:lnTo>
                    <a:pt x="0" y="6244953"/>
                  </a:lnTo>
                  <a:lnTo>
                    <a:pt x="0" y="6244953"/>
                  </a:lnTo>
                  <a:lnTo>
                    <a:pt x="0" y="4"/>
                  </a:lnTo>
                  <a:lnTo>
                    <a:pt x="0" y="4"/>
                  </a:lnTo>
                  <a:lnTo>
                    <a:pt x="730490" y="4"/>
                  </a:lnTo>
                  <a:cubicBezTo>
                    <a:pt x="738677" y="4"/>
                    <a:pt x="745315" y="466007"/>
                    <a:pt x="745315" y="1040853"/>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9137" tIns="54162" rIns="54162" bIns="54164"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Boot loader Stage 1</a:t>
              </a:r>
              <a:endParaRPr lang="en-US" sz="2800" kern="1200" dirty="0"/>
            </a:p>
          </p:txBody>
        </p:sp>
        <p:sp>
          <p:nvSpPr>
            <p:cNvPr id="23" name="Freeform 22"/>
            <p:cNvSpPr/>
            <p:nvPr/>
          </p:nvSpPr>
          <p:spPr>
            <a:xfrm>
              <a:off x="5019901" y="2327025"/>
              <a:ext cx="802647" cy="1146639"/>
            </a:xfrm>
            <a:custGeom>
              <a:avLst/>
              <a:gdLst>
                <a:gd name="connsiteX0" fmla="*/ 0 w 1146639"/>
                <a:gd name="connsiteY0" fmla="*/ 0 h 802647"/>
                <a:gd name="connsiteX1" fmla="*/ 745316 w 1146639"/>
                <a:gd name="connsiteY1" fmla="*/ 0 h 802647"/>
                <a:gd name="connsiteX2" fmla="*/ 1146639 w 1146639"/>
                <a:gd name="connsiteY2" fmla="*/ 401324 h 802647"/>
                <a:gd name="connsiteX3" fmla="*/ 745316 w 1146639"/>
                <a:gd name="connsiteY3" fmla="*/ 802647 h 802647"/>
                <a:gd name="connsiteX4" fmla="*/ 0 w 1146639"/>
                <a:gd name="connsiteY4" fmla="*/ 802647 h 802647"/>
                <a:gd name="connsiteX5" fmla="*/ 401324 w 1146639"/>
                <a:gd name="connsiteY5" fmla="*/ 401324 h 802647"/>
                <a:gd name="connsiteX6" fmla="*/ 0 w 1146639"/>
                <a:gd name="connsiteY6" fmla="*/ 0 h 80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639" h="802647">
                  <a:moveTo>
                    <a:pt x="1146638" y="0"/>
                  </a:moveTo>
                  <a:lnTo>
                    <a:pt x="1146638" y="521721"/>
                  </a:lnTo>
                  <a:lnTo>
                    <a:pt x="573319" y="802647"/>
                  </a:lnTo>
                  <a:lnTo>
                    <a:pt x="1" y="521721"/>
                  </a:lnTo>
                  <a:lnTo>
                    <a:pt x="1" y="0"/>
                  </a:lnTo>
                  <a:lnTo>
                    <a:pt x="573319" y="280927"/>
                  </a:lnTo>
                  <a:lnTo>
                    <a:pt x="1146638"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3971" tIns="415294" rIns="13969" bIns="415293" numCol="1" spcCol="1270" anchor="ctr" anchorCtr="0">
              <a:noAutofit/>
            </a:bodyPr>
            <a:lstStyle/>
            <a:p>
              <a:pPr lvl="0" algn="ctr" defTabSz="977900">
                <a:lnSpc>
                  <a:spcPct val="90000"/>
                </a:lnSpc>
                <a:spcBef>
                  <a:spcPct val="0"/>
                </a:spcBef>
                <a:spcAft>
                  <a:spcPct val="35000"/>
                </a:spcAft>
              </a:pPr>
              <a:r>
                <a:rPr lang="en-US" sz="2200" kern="1200" dirty="0" smtClean="0"/>
                <a:t>GRUB</a:t>
              </a:r>
              <a:endParaRPr lang="en-US" sz="2200" kern="1200" dirty="0"/>
            </a:p>
          </p:txBody>
        </p:sp>
        <p:sp>
          <p:nvSpPr>
            <p:cNvPr id="24" name="Freeform 23"/>
            <p:cNvSpPr/>
            <p:nvPr/>
          </p:nvSpPr>
          <p:spPr>
            <a:xfrm>
              <a:off x="5822547" y="2327026"/>
              <a:ext cx="6244957" cy="745315"/>
            </a:xfrm>
            <a:custGeom>
              <a:avLst/>
              <a:gdLst>
                <a:gd name="connsiteX0" fmla="*/ 124222 w 745315"/>
                <a:gd name="connsiteY0" fmla="*/ 0 h 6244957"/>
                <a:gd name="connsiteX1" fmla="*/ 621093 w 745315"/>
                <a:gd name="connsiteY1" fmla="*/ 0 h 6244957"/>
                <a:gd name="connsiteX2" fmla="*/ 745315 w 745315"/>
                <a:gd name="connsiteY2" fmla="*/ 124222 h 6244957"/>
                <a:gd name="connsiteX3" fmla="*/ 745315 w 745315"/>
                <a:gd name="connsiteY3" fmla="*/ 6244957 h 6244957"/>
                <a:gd name="connsiteX4" fmla="*/ 745315 w 745315"/>
                <a:gd name="connsiteY4" fmla="*/ 6244957 h 6244957"/>
                <a:gd name="connsiteX5" fmla="*/ 0 w 745315"/>
                <a:gd name="connsiteY5" fmla="*/ 6244957 h 6244957"/>
                <a:gd name="connsiteX6" fmla="*/ 0 w 745315"/>
                <a:gd name="connsiteY6" fmla="*/ 6244957 h 6244957"/>
                <a:gd name="connsiteX7" fmla="*/ 0 w 745315"/>
                <a:gd name="connsiteY7" fmla="*/ 124222 h 6244957"/>
                <a:gd name="connsiteX8" fmla="*/ 124222 w 745315"/>
                <a:gd name="connsiteY8" fmla="*/ 0 h 6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5315" h="6244957">
                  <a:moveTo>
                    <a:pt x="745315" y="1040853"/>
                  </a:moveTo>
                  <a:lnTo>
                    <a:pt x="745315" y="5204104"/>
                  </a:lnTo>
                  <a:cubicBezTo>
                    <a:pt x="745315" y="5778950"/>
                    <a:pt x="738677" y="6244953"/>
                    <a:pt x="730490" y="6244953"/>
                  </a:cubicBezTo>
                  <a:lnTo>
                    <a:pt x="0" y="6244953"/>
                  </a:lnTo>
                  <a:lnTo>
                    <a:pt x="0" y="6244953"/>
                  </a:lnTo>
                  <a:lnTo>
                    <a:pt x="0" y="4"/>
                  </a:lnTo>
                  <a:lnTo>
                    <a:pt x="0" y="4"/>
                  </a:lnTo>
                  <a:lnTo>
                    <a:pt x="730490" y="4"/>
                  </a:lnTo>
                  <a:cubicBezTo>
                    <a:pt x="738677" y="4"/>
                    <a:pt x="745315" y="466007"/>
                    <a:pt x="745315" y="1040853"/>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9137" tIns="54162" rIns="54162" bIns="54164"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Boot loader Stage 2</a:t>
              </a:r>
              <a:endParaRPr lang="en-US" sz="2800" kern="1200" dirty="0"/>
            </a:p>
          </p:txBody>
        </p:sp>
        <p:sp>
          <p:nvSpPr>
            <p:cNvPr id="25" name="Freeform 24"/>
            <p:cNvSpPr/>
            <p:nvPr/>
          </p:nvSpPr>
          <p:spPr>
            <a:xfrm>
              <a:off x="5019901" y="3377895"/>
              <a:ext cx="802647" cy="1146639"/>
            </a:xfrm>
            <a:custGeom>
              <a:avLst/>
              <a:gdLst>
                <a:gd name="connsiteX0" fmla="*/ 0 w 1146639"/>
                <a:gd name="connsiteY0" fmla="*/ 0 h 802647"/>
                <a:gd name="connsiteX1" fmla="*/ 745316 w 1146639"/>
                <a:gd name="connsiteY1" fmla="*/ 0 h 802647"/>
                <a:gd name="connsiteX2" fmla="*/ 1146639 w 1146639"/>
                <a:gd name="connsiteY2" fmla="*/ 401324 h 802647"/>
                <a:gd name="connsiteX3" fmla="*/ 745316 w 1146639"/>
                <a:gd name="connsiteY3" fmla="*/ 802647 h 802647"/>
                <a:gd name="connsiteX4" fmla="*/ 0 w 1146639"/>
                <a:gd name="connsiteY4" fmla="*/ 802647 h 802647"/>
                <a:gd name="connsiteX5" fmla="*/ 401324 w 1146639"/>
                <a:gd name="connsiteY5" fmla="*/ 401324 h 802647"/>
                <a:gd name="connsiteX6" fmla="*/ 0 w 1146639"/>
                <a:gd name="connsiteY6" fmla="*/ 0 h 80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639" h="802647">
                  <a:moveTo>
                    <a:pt x="1146638" y="0"/>
                  </a:moveTo>
                  <a:lnTo>
                    <a:pt x="1146638" y="521721"/>
                  </a:lnTo>
                  <a:lnTo>
                    <a:pt x="573319" y="802647"/>
                  </a:lnTo>
                  <a:lnTo>
                    <a:pt x="1" y="521721"/>
                  </a:lnTo>
                  <a:lnTo>
                    <a:pt x="1" y="0"/>
                  </a:lnTo>
                  <a:lnTo>
                    <a:pt x="573319" y="280927"/>
                  </a:lnTo>
                  <a:lnTo>
                    <a:pt x="1146638"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3971" tIns="415294" rIns="13969" bIns="415293" numCol="1" spcCol="1270" anchor="ctr" anchorCtr="0">
              <a:noAutofit/>
            </a:bodyPr>
            <a:lstStyle/>
            <a:p>
              <a:pPr lvl="0" algn="ctr" defTabSz="977900">
                <a:lnSpc>
                  <a:spcPct val="90000"/>
                </a:lnSpc>
                <a:spcBef>
                  <a:spcPct val="0"/>
                </a:spcBef>
                <a:spcAft>
                  <a:spcPct val="35000"/>
                </a:spcAft>
              </a:pPr>
              <a:r>
                <a:rPr lang="en-US" sz="2200" kern="1200" dirty="0" smtClean="0"/>
                <a:t>Kernel</a:t>
              </a:r>
              <a:endParaRPr lang="en-US" sz="2200" kern="1200" dirty="0"/>
            </a:p>
          </p:txBody>
        </p:sp>
        <p:sp>
          <p:nvSpPr>
            <p:cNvPr id="26" name="Freeform 25"/>
            <p:cNvSpPr/>
            <p:nvPr/>
          </p:nvSpPr>
          <p:spPr>
            <a:xfrm>
              <a:off x="5822547" y="3377896"/>
              <a:ext cx="6244957" cy="745315"/>
            </a:xfrm>
            <a:custGeom>
              <a:avLst/>
              <a:gdLst>
                <a:gd name="connsiteX0" fmla="*/ 124222 w 745315"/>
                <a:gd name="connsiteY0" fmla="*/ 0 h 6244957"/>
                <a:gd name="connsiteX1" fmla="*/ 621093 w 745315"/>
                <a:gd name="connsiteY1" fmla="*/ 0 h 6244957"/>
                <a:gd name="connsiteX2" fmla="*/ 745315 w 745315"/>
                <a:gd name="connsiteY2" fmla="*/ 124222 h 6244957"/>
                <a:gd name="connsiteX3" fmla="*/ 745315 w 745315"/>
                <a:gd name="connsiteY3" fmla="*/ 6244957 h 6244957"/>
                <a:gd name="connsiteX4" fmla="*/ 745315 w 745315"/>
                <a:gd name="connsiteY4" fmla="*/ 6244957 h 6244957"/>
                <a:gd name="connsiteX5" fmla="*/ 0 w 745315"/>
                <a:gd name="connsiteY5" fmla="*/ 6244957 h 6244957"/>
                <a:gd name="connsiteX6" fmla="*/ 0 w 745315"/>
                <a:gd name="connsiteY6" fmla="*/ 6244957 h 6244957"/>
                <a:gd name="connsiteX7" fmla="*/ 0 w 745315"/>
                <a:gd name="connsiteY7" fmla="*/ 124222 h 6244957"/>
                <a:gd name="connsiteX8" fmla="*/ 124222 w 745315"/>
                <a:gd name="connsiteY8" fmla="*/ 0 h 6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5315" h="6244957">
                  <a:moveTo>
                    <a:pt x="745315" y="1040853"/>
                  </a:moveTo>
                  <a:lnTo>
                    <a:pt x="745315" y="5204104"/>
                  </a:lnTo>
                  <a:cubicBezTo>
                    <a:pt x="745315" y="5778950"/>
                    <a:pt x="738677" y="6244953"/>
                    <a:pt x="730490" y="6244953"/>
                  </a:cubicBezTo>
                  <a:lnTo>
                    <a:pt x="0" y="6244953"/>
                  </a:lnTo>
                  <a:lnTo>
                    <a:pt x="0" y="6244953"/>
                  </a:lnTo>
                  <a:lnTo>
                    <a:pt x="0" y="4"/>
                  </a:lnTo>
                  <a:lnTo>
                    <a:pt x="0" y="4"/>
                  </a:lnTo>
                  <a:lnTo>
                    <a:pt x="730490" y="4"/>
                  </a:lnTo>
                  <a:cubicBezTo>
                    <a:pt x="738677" y="4"/>
                    <a:pt x="745315" y="466007"/>
                    <a:pt x="745315" y="1040853"/>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9137" tIns="54163" rIns="54162" bIns="54163"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Linux OS (executes /</a:t>
              </a:r>
              <a:r>
                <a:rPr lang="en-US" sz="2800" kern="1200" dirty="0" err="1" smtClean="0"/>
                <a:t>sbin</a:t>
              </a:r>
              <a:r>
                <a:rPr lang="en-US" sz="2800" kern="1200" dirty="0" smtClean="0"/>
                <a:t>/</a:t>
              </a:r>
              <a:r>
                <a:rPr lang="en-US" sz="2800" kern="1200" dirty="0" err="1" smtClean="0"/>
                <a:t>init</a:t>
              </a:r>
              <a:r>
                <a:rPr lang="en-US" sz="2800" kern="1200" dirty="0" smtClean="0"/>
                <a:t>)</a:t>
              </a:r>
              <a:endParaRPr lang="en-US" sz="2800" kern="1200" dirty="0"/>
            </a:p>
          </p:txBody>
        </p:sp>
        <p:sp>
          <p:nvSpPr>
            <p:cNvPr id="27" name="Freeform 26"/>
            <p:cNvSpPr/>
            <p:nvPr/>
          </p:nvSpPr>
          <p:spPr>
            <a:xfrm>
              <a:off x="5019901" y="4428766"/>
              <a:ext cx="802647" cy="1146639"/>
            </a:xfrm>
            <a:custGeom>
              <a:avLst/>
              <a:gdLst>
                <a:gd name="connsiteX0" fmla="*/ 0 w 1146639"/>
                <a:gd name="connsiteY0" fmla="*/ 0 h 802647"/>
                <a:gd name="connsiteX1" fmla="*/ 745316 w 1146639"/>
                <a:gd name="connsiteY1" fmla="*/ 0 h 802647"/>
                <a:gd name="connsiteX2" fmla="*/ 1146639 w 1146639"/>
                <a:gd name="connsiteY2" fmla="*/ 401324 h 802647"/>
                <a:gd name="connsiteX3" fmla="*/ 745316 w 1146639"/>
                <a:gd name="connsiteY3" fmla="*/ 802647 h 802647"/>
                <a:gd name="connsiteX4" fmla="*/ 0 w 1146639"/>
                <a:gd name="connsiteY4" fmla="*/ 802647 h 802647"/>
                <a:gd name="connsiteX5" fmla="*/ 401324 w 1146639"/>
                <a:gd name="connsiteY5" fmla="*/ 401324 h 802647"/>
                <a:gd name="connsiteX6" fmla="*/ 0 w 1146639"/>
                <a:gd name="connsiteY6" fmla="*/ 0 h 80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639" h="802647">
                  <a:moveTo>
                    <a:pt x="1146638" y="0"/>
                  </a:moveTo>
                  <a:lnTo>
                    <a:pt x="1146638" y="521721"/>
                  </a:lnTo>
                  <a:lnTo>
                    <a:pt x="573319" y="802647"/>
                  </a:lnTo>
                  <a:lnTo>
                    <a:pt x="1" y="521721"/>
                  </a:lnTo>
                  <a:lnTo>
                    <a:pt x="1" y="0"/>
                  </a:lnTo>
                  <a:lnTo>
                    <a:pt x="573319" y="280927"/>
                  </a:lnTo>
                  <a:lnTo>
                    <a:pt x="1146638"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3971" tIns="415294" rIns="13969" bIns="415293" numCol="1" spcCol="1270" anchor="ctr" anchorCtr="0">
              <a:noAutofit/>
            </a:bodyPr>
            <a:lstStyle/>
            <a:p>
              <a:pPr lvl="0" algn="ctr" defTabSz="977900">
                <a:lnSpc>
                  <a:spcPct val="90000"/>
                </a:lnSpc>
                <a:spcBef>
                  <a:spcPct val="0"/>
                </a:spcBef>
                <a:spcAft>
                  <a:spcPct val="35000"/>
                </a:spcAft>
              </a:pPr>
              <a:r>
                <a:rPr lang="en-US" sz="2200" kern="1200" dirty="0" smtClean="0"/>
                <a:t>INIT</a:t>
              </a:r>
              <a:endParaRPr lang="en-US" sz="2200" kern="1200" dirty="0"/>
            </a:p>
          </p:txBody>
        </p:sp>
        <p:sp>
          <p:nvSpPr>
            <p:cNvPr id="28" name="Freeform 27"/>
            <p:cNvSpPr/>
            <p:nvPr/>
          </p:nvSpPr>
          <p:spPr>
            <a:xfrm>
              <a:off x="5822547" y="4428766"/>
              <a:ext cx="6244957" cy="745315"/>
            </a:xfrm>
            <a:custGeom>
              <a:avLst/>
              <a:gdLst>
                <a:gd name="connsiteX0" fmla="*/ 124222 w 745315"/>
                <a:gd name="connsiteY0" fmla="*/ 0 h 6244957"/>
                <a:gd name="connsiteX1" fmla="*/ 621093 w 745315"/>
                <a:gd name="connsiteY1" fmla="*/ 0 h 6244957"/>
                <a:gd name="connsiteX2" fmla="*/ 745315 w 745315"/>
                <a:gd name="connsiteY2" fmla="*/ 124222 h 6244957"/>
                <a:gd name="connsiteX3" fmla="*/ 745315 w 745315"/>
                <a:gd name="connsiteY3" fmla="*/ 6244957 h 6244957"/>
                <a:gd name="connsiteX4" fmla="*/ 745315 w 745315"/>
                <a:gd name="connsiteY4" fmla="*/ 6244957 h 6244957"/>
                <a:gd name="connsiteX5" fmla="*/ 0 w 745315"/>
                <a:gd name="connsiteY5" fmla="*/ 6244957 h 6244957"/>
                <a:gd name="connsiteX6" fmla="*/ 0 w 745315"/>
                <a:gd name="connsiteY6" fmla="*/ 6244957 h 6244957"/>
                <a:gd name="connsiteX7" fmla="*/ 0 w 745315"/>
                <a:gd name="connsiteY7" fmla="*/ 124222 h 6244957"/>
                <a:gd name="connsiteX8" fmla="*/ 124222 w 745315"/>
                <a:gd name="connsiteY8" fmla="*/ 0 h 6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5315" h="6244957">
                  <a:moveTo>
                    <a:pt x="745315" y="1040853"/>
                  </a:moveTo>
                  <a:lnTo>
                    <a:pt x="745315" y="5204104"/>
                  </a:lnTo>
                  <a:cubicBezTo>
                    <a:pt x="745315" y="5778950"/>
                    <a:pt x="738677" y="6244953"/>
                    <a:pt x="730490" y="6244953"/>
                  </a:cubicBezTo>
                  <a:lnTo>
                    <a:pt x="0" y="6244953"/>
                  </a:lnTo>
                  <a:lnTo>
                    <a:pt x="0" y="6244953"/>
                  </a:lnTo>
                  <a:lnTo>
                    <a:pt x="0" y="4"/>
                  </a:lnTo>
                  <a:lnTo>
                    <a:pt x="0" y="4"/>
                  </a:lnTo>
                  <a:lnTo>
                    <a:pt x="730490" y="4"/>
                  </a:lnTo>
                  <a:cubicBezTo>
                    <a:pt x="738677" y="4"/>
                    <a:pt x="745315" y="466007"/>
                    <a:pt x="745315" y="1040853"/>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9137" tIns="54163" rIns="54162" bIns="54163" numCol="1" spcCol="1270" anchor="ctr" anchorCtr="0">
              <a:noAutofit/>
            </a:bodyPr>
            <a:lstStyle/>
            <a:p>
              <a:pPr marL="285750" lvl="1" indent="-285750" algn="l" defTabSz="1244600">
                <a:lnSpc>
                  <a:spcPct val="90000"/>
                </a:lnSpc>
                <a:spcBef>
                  <a:spcPct val="0"/>
                </a:spcBef>
                <a:spcAft>
                  <a:spcPct val="15000"/>
                </a:spcAft>
                <a:buChar char="••"/>
              </a:pPr>
              <a:r>
                <a:rPr lang="en-US" sz="2800" dirty="0" smtClean="0"/>
                <a:t>User Space Ready (starts Run Level)</a:t>
              </a:r>
              <a:endParaRPr lang="en-US" sz="2800" kern="1200" dirty="0"/>
            </a:p>
          </p:txBody>
        </p:sp>
        <p:sp>
          <p:nvSpPr>
            <p:cNvPr id="29" name="Freeform 28"/>
            <p:cNvSpPr/>
            <p:nvPr/>
          </p:nvSpPr>
          <p:spPr>
            <a:xfrm>
              <a:off x="5019901" y="5479636"/>
              <a:ext cx="802647" cy="1146639"/>
            </a:xfrm>
            <a:custGeom>
              <a:avLst/>
              <a:gdLst>
                <a:gd name="connsiteX0" fmla="*/ 0 w 1146639"/>
                <a:gd name="connsiteY0" fmla="*/ 0 h 802647"/>
                <a:gd name="connsiteX1" fmla="*/ 745316 w 1146639"/>
                <a:gd name="connsiteY1" fmla="*/ 0 h 802647"/>
                <a:gd name="connsiteX2" fmla="*/ 1146639 w 1146639"/>
                <a:gd name="connsiteY2" fmla="*/ 401324 h 802647"/>
                <a:gd name="connsiteX3" fmla="*/ 745316 w 1146639"/>
                <a:gd name="connsiteY3" fmla="*/ 802647 h 802647"/>
                <a:gd name="connsiteX4" fmla="*/ 0 w 1146639"/>
                <a:gd name="connsiteY4" fmla="*/ 802647 h 802647"/>
                <a:gd name="connsiteX5" fmla="*/ 401324 w 1146639"/>
                <a:gd name="connsiteY5" fmla="*/ 401324 h 802647"/>
                <a:gd name="connsiteX6" fmla="*/ 0 w 1146639"/>
                <a:gd name="connsiteY6" fmla="*/ 0 h 80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639" h="802647">
                  <a:moveTo>
                    <a:pt x="1146638" y="0"/>
                  </a:moveTo>
                  <a:lnTo>
                    <a:pt x="1146638" y="521721"/>
                  </a:lnTo>
                  <a:lnTo>
                    <a:pt x="573319" y="802647"/>
                  </a:lnTo>
                  <a:lnTo>
                    <a:pt x="1" y="521721"/>
                  </a:lnTo>
                  <a:lnTo>
                    <a:pt x="1" y="0"/>
                  </a:lnTo>
                  <a:lnTo>
                    <a:pt x="573319" y="280927"/>
                  </a:lnTo>
                  <a:lnTo>
                    <a:pt x="1146638"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161" tIns="411484" rIns="10159" bIns="411483" numCol="1" spcCol="1270" anchor="ctr" anchorCtr="0">
              <a:noAutofit/>
            </a:bodyPr>
            <a:lstStyle/>
            <a:p>
              <a:pPr lvl="0" algn="ctr" defTabSz="711200">
                <a:lnSpc>
                  <a:spcPct val="90000"/>
                </a:lnSpc>
                <a:spcBef>
                  <a:spcPct val="0"/>
                </a:spcBef>
                <a:spcAft>
                  <a:spcPct val="35000"/>
                </a:spcAft>
              </a:pPr>
              <a:r>
                <a:rPr lang="en-US" sz="1600" kern="1200" dirty="0" err="1" smtClean="0"/>
                <a:t>RunLevel</a:t>
              </a:r>
              <a:endParaRPr lang="en-US" sz="1600" kern="1200" dirty="0"/>
            </a:p>
          </p:txBody>
        </p:sp>
        <p:sp>
          <p:nvSpPr>
            <p:cNvPr id="30" name="Freeform 29"/>
            <p:cNvSpPr/>
            <p:nvPr/>
          </p:nvSpPr>
          <p:spPr>
            <a:xfrm>
              <a:off x="5822546" y="5479636"/>
              <a:ext cx="6244957" cy="745707"/>
            </a:xfrm>
            <a:custGeom>
              <a:avLst/>
              <a:gdLst>
                <a:gd name="connsiteX0" fmla="*/ 124287 w 745707"/>
                <a:gd name="connsiteY0" fmla="*/ 0 h 6244957"/>
                <a:gd name="connsiteX1" fmla="*/ 621420 w 745707"/>
                <a:gd name="connsiteY1" fmla="*/ 0 h 6244957"/>
                <a:gd name="connsiteX2" fmla="*/ 745707 w 745707"/>
                <a:gd name="connsiteY2" fmla="*/ 124287 h 6244957"/>
                <a:gd name="connsiteX3" fmla="*/ 745707 w 745707"/>
                <a:gd name="connsiteY3" fmla="*/ 6244957 h 6244957"/>
                <a:gd name="connsiteX4" fmla="*/ 745707 w 745707"/>
                <a:gd name="connsiteY4" fmla="*/ 6244957 h 6244957"/>
                <a:gd name="connsiteX5" fmla="*/ 0 w 745707"/>
                <a:gd name="connsiteY5" fmla="*/ 6244957 h 6244957"/>
                <a:gd name="connsiteX6" fmla="*/ 0 w 745707"/>
                <a:gd name="connsiteY6" fmla="*/ 6244957 h 6244957"/>
                <a:gd name="connsiteX7" fmla="*/ 0 w 745707"/>
                <a:gd name="connsiteY7" fmla="*/ 124287 h 6244957"/>
                <a:gd name="connsiteX8" fmla="*/ 124287 w 745707"/>
                <a:gd name="connsiteY8" fmla="*/ 0 h 6244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5707" h="6244957">
                  <a:moveTo>
                    <a:pt x="745707" y="1040850"/>
                  </a:moveTo>
                  <a:lnTo>
                    <a:pt x="745707" y="5204107"/>
                  </a:lnTo>
                  <a:cubicBezTo>
                    <a:pt x="745707" y="5778952"/>
                    <a:pt x="739062" y="6244953"/>
                    <a:pt x="730866" y="6244953"/>
                  </a:cubicBezTo>
                  <a:lnTo>
                    <a:pt x="0" y="6244953"/>
                  </a:lnTo>
                  <a:lnTo>
                    <a:pt x="0" y="6244953"/>
                  </a:lnTo>
                  <a:lnTo>
                    <a:pt x="0" y="4"/>
                  </a:lnTo>
                  <a:lnTo>
                    <a:pt x="0" y="4"/>
                  </a:lnTo>
                  <a:lnTo>
                    <a:pt x="730866" y="4"/>
                  </a:lnTo>
                  <a:cubicBezTo>
                    <a:pt x="739062" y="4"/>
                    <a:pt x="745707" y="466005"/>
                    <a:pt x="745707" y="1040850"/>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9136" tIns="54182" rIns="54182" bIns="54182"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Start scripts in </a:t>
              </a:r>
              <a:r>
                <a:rPr lang="en-US" sz="2800" kern="1200" dirty="0" err="1" smtClean="0"/>
                <a:t>dir</a:t>
              </a:r>
              <a:r>
                <a:rPr lang="en-US" sz="2800" kern="1200" dirty="0" smtClean="0"/>
                <a:t> /</a:t>
              </a:r>
              <a:r>
                <a:rPr lang="en-US" sz="2800" kern="1200" dirty="0" err="1" smtClean="0"/>
                <a:t>etc</a:t>
              </a:r>
              <a:r>
                <a:rPr lang="en-US" sz="2800" kern="1200" dirty="0" smtClean="0"/>
                <a:t>/</a:t>
              </a:r>
              <a:r>
                <a:rPr lang="en-US" sz="2800" kern="1200" dirty="0" err="1" smtClean="0"/>
                <a:t>rc.d</a:t>
              </a:r>
              <a:r>
                <a:rPr lang="en-US" sz="2800" kern="1200" dirty="0" smtClean="0"/>
                <a:t>/</a:t>
              </a:r>
              <a:r>
                <a:rPr lang="en-US" sz="2800" kern="1200" dirty="0" err="1" smtClean="0"/>
                <a:t>rc</a:t>
              </a:r>
              <a:r>
                <a:rPr lang="en-US" sz="2800" kern="1200" dirty="0" smtClean="0"/>
                <a:t>*.d/</a:t>
              </a:r>
              <a:endParaRPr lang="en-US" sz="2800" kern="1200" dirty="0"/>
            </a:p>
          </p:txBody>
        </p:sp>
      </p:grpSp>
    </p:spTree>
    <p:extLst>
      <p:ext uri="{BB962C8B-B14F-4D97-AF65-F5344CB8AC3E}">
        <p14:creationId xmlns:p14="http://schemas.microsoft.com/office/powerpoint/2010/main" val="267376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n w="6600">
                  <a:solidFill>
                    <a:schemeClr val="accent2"/>
                  </a:solidFill>
                  <a:prstDash val="solid"/>
                </a:ln>
                <a:solidFill>
                  <a:srgbClr val="FFFFFF"/>
                </a:solidFill>
                <a:effectLst>
                  <a:outerShdw dist="38100" dir="2700000" algn="tl" rotWithShape="0">
                    <a:schemeClr val="accent2"/>
                  </a:outerShdw>
                </a:effectLst>
              </a:rPr>
              <a:t>1. BIOS</a:t>
            </a:r>
            <a:endParaRPr lang="en-US" sz="4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 Placeholder 3"/>
          <p:cNvSpPr>
            <a:spLocks noGrp="1"/>
          </p:cNvSpPr>
          <p:nvPr>
            <p:ph type="body" sz="quarter" idx="33"/>
          </p:nvPr>
        </p:nvSpPr>
        <p:spPr>
          <a:xfrm>
            <a:off x="5636809" y="469677"/>
            <a:ext cx="6198875" cy="5737940"/>
          </a:xfrm>
        </p:spPr>
        <p:txBody>
          <a:bodyPr/>
          <a:lstStyle/>
          <a:p>
            <a:pPr marL="285750" indent="-285750" algn="just">
              <a:buFont typeface="Arial" panose="020B0604020202020204" pitchFamily="34" charset="0"/>
              <a:buChar char="•"/>
            </a:pPr>
            <a:r>
              <a:rPr lang="en-US" sz="2400" dirty="0"/>
              <a:t>BIOS stands for Basic </a:t>
            </a:r>
            <a:r>
              <a:rPr lang="en-US" sz="2400" dirty="0" err="1"/>
              <a:t>Input/Output</a:t>
            </a:r>
            <a:r>
              <a:rPr lang="en-US" sz="2400" dirty="0"/>
              <a:t> System</a:t>
            </a:r>
          </a:p>
          <a:p>
            <a:pPr marL="285750" indent="-285750" algn="just">
              <a:buFont typeface="Arial" panose="020B0604020202020204" pitchFamily="34" charset="0"/>
              <a:buChar char="•"/>
            </a:pPr>
            <a:r>
              <a:rPr lang="en-US" sz="2400" dirty="0"/>
              <a:t>Performs some system integrity checks</a:t>
            </a:r>
          </a:p>
          <a:p>
            <a:pPr marL="285750" indent="-285750" algn="just">
              <a:buFont typeface="Arial" panose="020B0604020202020204" pitchFamily="34" charset="0"/>
              <a:buChar char="•"/>
            </a:pPr>
            <a:r>
              <a:rPr lang="en-US" sz="2400" dirty="0"/>
              <a:t>Searches, loads, and executes the boot loader program.</a:t>
            </a:r>
          </a:p>
          <a:p>
            <a:pPr marL="285750" indent="-285750" algn="just">
              <a:buFont typeface="Arial" panose="020B0604020202020204" pitchFamily="34" charset="0"/>
              <a:buChar char="•"/>
            </a:pPr>
            <a:r>
              <a:rPr lang="en-US" sz="2400" dirty="0"/>
              <a:t>It looks for boot loader in floppy, </a:t>
            </a:r>
            <a:r>
              <a:rPr lang="en-US" sz="2400" dirty="0" err="1"/>
              <a:t>cd-rom</a:t>
            </a:r>
            <a:r>
              <a:rPr lang="en-US" sz="2400" dirty="0"/>
              <a:t>, or hard drive. You can press a key (typically F12 of F2, but it depends on your system) during the BIOS startup to change the boot sequence.</a:t>
            </a:r>
          </a:p>
          <a:p>
            <a:pPr marL="285750" indent="-285750" algn="just">
              <a:buFont typeface="Arial" panose="020B0604020202020204" pitchFamily="34" charset="0"/>
              <a:buChar char="•"/>
            </a:pPr>
            <a:r>
              <a:rPr lang="en-US" sz="2400" dirty="0"/>
              <a:t>Once the boot loader program is detected and loaded into the memory, BIOS gives the control to it.</a:t>
            </a:r>
          </a:p>
          <a:p>
            <a:pPr marL="285750" indent="-285750" algn="just">
              <a:buFont typeface="Arial" panose="020B0604020202020204" pitchFamily="34" charset="0"/>
              <a:buChar char="•"/>
            </a:pPr>
            <a:r>
              <a:rPr lang="en-US" sz="2400" dirty="0"/>
              <a:t>So, in simple terms BIOS loads and executes the MBR boot loader.</a:t>
            </a:r>
          </a:p>
        </p:txBody>
      </p:sp>
    </p:spTree>
    <p:extLst>
      <p:ext uri="{BB962C8B-B14F-4D97-AF65-F5344CB8AC3E}">
        <p14:creationId xmlns:p14="http://schemas.microsoft.com/office/powerpoint/2010/main" val="92043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n w="6600">
                  <a:solidFill>
                    <a:schemeClr val="accent2"/>
                  </a:solidFill>
                  <a:prstDash val="solid"/>
                </a:ln>
                <a:solidFill>
                  <a:srgbClr val="FFFFFF"/>
                </a:solidFill>
                <a:effectLst>
                  <a:outerShdw dist="38100" dir="2700000" algn="tl" rotWithShape="0">
                    <a:schemeClr val="accent2"/>
                  </a:outerShdw>
                </a:effectLst>
              </a:rPr>
              <a:t>2</a:t>
            </a:r>
            <a:r>
              <a:rPr lang="en-US" sz="4800" b="1" dirty="0" smtClean="0">
                <a:ln w="6600">
                  <a:solidFill>
                    <a:schemeClr val="accent2"/>
                  </a:solidFill>
                  <a:prstDash val="solid"/>
                </a:ln>
                <a:solidFill>
                  <a:srgbClr val="FFFFFF"/>
                </a:solidFill>
                <a:effectLst>
                  <a:outerShdw dist="38100" dir="2700000" algn="tl" rotWithShape="0">
                    <a:schemeClr val="accent2"/>
                  </a:outerShdw>
                </a:effectLst>
              </a:rPr>
              <a:t>. MBR</a:t>
            </a:r>
            <a:endParaRPr lang="en-US" sz="4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 Placeholder 3"/>
          <p:cNvSpPr>
            <a:spLocks noGrp="1"/>
          </p:cNvSpPr>
          <p:nvPr>
            <p:ph type="body" sz="quarter" idx="33"/>
          </p:nvPr>
        </p:nvSpPr>
        <p:spPr>
          <a:xfrm>
            <a:off x="5649688" y="649981"/>
            <a:ext cx="6198875" cy="5737940"/>
          </a:xfrm>
        </p:spPr>
        <p:txBody>
          <a:bodyPr/>
          <a:lstStyle/>
          <a:p>
            <a:pPr marL="342900" indent="-342900">
              <a:buFont typeface="Arial" panose="020B0604020202020204" pitchFamily="34" charset="0"/>
              <a:buChar char="•"/>
            </a:pPr>
            <a:r>
              <a:rPr lang="en-US" sz="2400" dirty="0"/>
              <a:t>MBR stands for Master Boot Record.</a:t>
            </a:r>
          </a:p>
          <a:p>
            <a:pPr marL="342900" indent="-342900">
              <a:buFont typeface="Arial" panose="020B0604020202020204" pitchFamily="34" charset="0"/>
              <a:buChar char="•"/>
            </a:pPr>
            <a:r>
              <a:rPr lang="en-US" sz="2400" dirty="0"/>
              <a:t>It is located in the 1st sector of the bootable disk. Typically /</a:t>
            </a:r>
            <a:r>
              <a:rPr lang="en-US" sz="2400" dirty="0" err="1"/>
              <a:t>dev</a:t>
            </a:r>
            <a:r>
              <a:rPr lang="en-US" sz="2400" dirty="0"/>
              <a:t>/</a:t>
            </a:r>
            <a:r>
              <a:rPr lang="en-US" sz="2400" dirty="0" err="1"/>
              <a:t>hda</a:t>
            </a:r>
            <a:r>
              <a:rPr lang="en-US" sz="2400" dirty="0"/>
              <a:t>, or /</a:t>
            </a:r>
            <a:r>
              <a:rPr lang="en-US" sz="2400" dirty="0" err="1"/>
              <a:t>dev</a:t>
            </a:r>
            <a:r>
              <a:rPr lang="en-US" sz="2400" dirty="0"/>
              <a:t>/</a:t>
            </a:r>
            <a:r>
              <a:rPr lang="en-US" sz="2400" dirty="0" err="1"/>
              <a:t>sda</a:t>
            </a:r>
            <a:endParaRPr lang="en-US" sz="2400" dirty="0"/>
          </a:p>
          <a:p>
            <a:pPr marL="342900" indent="-342900">
              <a:buFont typeface="Arial" panose="020B0604020202020204" pitchFamily="34" charset="0"/>
              <a:buChar char="•"/>
            </a:pPr>
            <a:r>
              <a:rPr lang="en-US" sz="2400" dirty="0"/>
              <a:t>MBR is less than 512 bytes in size. This has three components </a:t>
            </a:r>
            <a:endParaRPr lang="en-US" sz="2400" dirty="0" smtClean="0"/>
          </a:p>
          <a:p>
            <a:pPr marL="914400" lvl="2" indent="0">
              <a:buNone/>
            </a:pPr>
            <a:r>
              <a:rPr lang="en-US" sz="1800" dirty="0" smtClean="0"/>
              <a:t>1) primary </a:t>
            </a:r>
            <a:r>
              <a:rPr lang="en-US" sz="1800" dirty="0"/>
              <a:t>boot loader info in 1st 446 bytes </a:t>
            </a:r>
            <a:endParaRPr lang="en-US" sz="1800" dirty="0" smtClean="0"/>
          </a:p>
          <a:p>
            <a:pPr marL="914400" lvl="2" indent="0">
              <a:buNone/>
            </a:pPr>
            <a:r>
              <a:rPr lang="en-US" sz="1800" dirty="0" smtClean="0"/>
              <a:t>2</a:t>
            </a:r>
            <a:r>
              <a:rPr lang="en-US" sz="1800" dirty="0"/>
              <a:t>) partition table info in next 64 bytes </a:t>
            </a:r>
            <a:endParaRPr lang="en-US" sz="1800" dirty="0" smtClean="0"/>
          </a:p>
          <a:p>
            <a:pPr marL="914400" lvl="2" indent="0">
              <a:buNone/>
            </a:pPr>
            <a:r>
              <a:rPr lang="en-US" sz="1800" dirty="0" smtClean="0"/>
              <a:t>3</a:t>
            </a:r>
            <a:r>
              <a:rPr lang="en-US" sz="1800" dirty="0"/>
              <a:t>) </a:t>
            </a:r>
            <a:r>
              <a:rPr lang="en-US" sz="1800" dirty="0" err="1"/>
              <a:t>mbr</a:t>
            </a:r>
            <a:r>
              <a:rPr lang="en-US" sz="1800" dirty="0"/>
              <a:t> validation check in last 2 bytes.</a:t>
            </a:r>
          </a:p>
          <a:p>
            <a:pPr marL="342900" indent="-342900">
              <a:buFont typeface="Arial" panose="020B0604020202020204" pitchFamily="34" charset="0"/>
              <a:buChar char="•"/>
            </a:pPr>
            <a:r>
              <a:rPr lang="en-US" sz="2400" dirty="0"/>
              <a:t>It contains information about GRUB (or LILO in old systems).</a:t>
            </a:r>
          </a:p>
          <a:p>
            <a:pPr marL="342900" indent="-342900">
              <a:buFont typeface="Arial" panose="020B0604020202020204" pitchFamily="34" charset="0"/>
              <a:buChar char="•"/>
            </a:pPr>
            <a:r>
              <a:rPr lang="en-US" sz="2400" dirty="0"/>
              <a:t>So, in simple terms MBR loads and executes the GRUB boot loader.</a:t>
            </a:r>
          </a:p>
        </p:txBody>
      </p:sp>
    </p:spTree>
    <p:extLst>
      <p:ext uri="{BB962C8B-B14F-4D97-AF65-F5344CB8AC3E}">
        <p14:creationId xmlns:p14="http://schemas.microsoft.com/office/powerpoint/2010/main" val="324333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n w="6600">
                  <a:solidFill>
                    <a:schemeClr val="accent2"/>
                  </a:solidFill>
                  <a:prstDash val="solid"/>
                </a:ln>
                <a:solidFill>
                  <a:srgbClr val="FFFFFF"/>
                </a:solidFill>
                <a:effectLst>
                  <a:outerShdw dist="38100" dir="2700000" algn="tl" rotWithShape="0">
                    <a:schemeClr val="accent2"/>
                  </a:outerShdw>
                </a:effectLst>
              </a:rPr>
              <a:t>3. GRUB</a:t>
            </a:r>
            <a:endParaRPr lang="en-US" sz="4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 Placeholder 3"/>
          <p:cNvSpPr>
            <a:spLocks noGrp="1"/>
          </p:cNvSpPr>
          <p:nvPr>
            <p:ph type="body" sz="quarter" idx="33"/>
          </p:nvPr>
        </p:nvSpPr>
        <p:spPr>
          <a:xfrm>
            <a:off x="5649688" y="649981"/>
            <a:ext cx="6198875" cy="5737940"/>
          </a:xfrm>
        </p:spPr>
        <p:txBody>
          <a:bodyPr/>
          <a:lstStyle/>
          <a:p>
            <a:pPr marL="342900" indent="-342900">
              <a:buFont typeface="Arial" panose="020B0604020202020204" pitchFamily="34" charset="0"/>
              <a:buChar char="•"/>
            </a:pPr>
            <a:r>
              <a:rPr lang="en-US" sz="2400" dirty="0"/>
              <a:t>GRUB stands for Grand Unified </a:t>
            </a:r>
            <a:r>
              <a:rPr lang="en-US" sz="2400" dirty="0" err="1"/>
              <a:t>Bootloader</a:t>
            </a:r>
            <a:r>
              <a:rPr lang="en-US" sz="2400" dirty="0"/>
              <a:t>.</a:t>
            </a:r>
          </a:p>
          <a:p>
            <a:pPr marL="342900" indent="-342900">
              <a:buFont typeface="Arial" panose="020B0604020202020204" pitchFamily="34" charset="0"/>
              <a:buChar char="•"/>
            </a:pPr>
            <a:r>
              <a:rPr lang="en-US" sz="2400" dirty="0"/>
              <a:t>If you have multiple kernel images installed on your system, you can choose which one to be executed.</a:t>
            </a:r>
          </a:p>
          <a:p>
            <a:pPr marL="342900" indent="-342900">
              <a:buFont typeface="Arial" panose="020B0604020202020204" pitchFamily="34" charset="0"/>
              <a:buChar char="•"/>
            </a:pPr>
            <a:r>
              <a:rPr lang="en-US" sz="2400" dirty="0"/>
              <a:t>GRUB displays a splash screen, waits for few seconds, if you don’t enter anything, it loads the default kernel image as specified in the grub configuration file.</a:t>
            </a:r>
          </a:p>
          <a:p>
            <a:pPr marL="342900" indent="-342900">
              <a:buFont typeface="Arial" panose="020B0604020202020204" pitchFamily="34" charset="0"/>
              <a:buChar char="•"/>
            </a:pPr>
            <a:r>
              <a:rPr lang="en-US" sz="2400" dirty="0"/>
              <a:t>GRUB has the knowledge of the </a:t>
            </a:r>
            <a:r>
              <a:rPr lang="en-US" sz="2400" dirty="0" err="1"/>
              <a:t>filesystem</a:t>
            </a:r>
            <a:r>
              <a:rPr lang="en-US" sz="2400" dirty="0"/>
              <a:t> (the older Linux loader LILO didn’t understand </a:t>
            </a:r>
            <a:r>
              <a:rPr lang="en-US" sz="2400" dirty="0" err="1"/>
              <a:t>filesystem</a:t>
            </a:r>
            <a:r>
              <a:rPr lang="en-US" sz="2400" dirty="0"/>
              <a:t>).</a:t>
            </a:r>
          </a:p>
          <a:p>
            <a:pPr marL="342900" indent="-342900">
              <a:buFont typeface="Arial" panose="020B0604020202020204" pitchFamily="34" charset="0"/>
              <a:buChar char="•"/>
            </a:pPr>
            <a:r>
              <a:rPr lang="en-US" sz="2400" dirty="0"/>
              <a:t>Grub configuration file is /boot/grub/</a:t>
            </a:r>
            <a:r>
              <a:rPr lang="en-US" sz="2400" dirty="0" err="1"/>
              <a:t>grub.conf</a:t>
            </a:r>
            <a:r>
              <a:rPr lang="en-US" sz="2400" dirty="0"/>
              <a:t> (/</a:t>
            </a:r>
            <a:r>
              <a:rPr lang="en-US" sz="2400" dirty="0" err="1"/>
              <a:t>etc</a:t>
            </a:r>
            <a:r>
              <a:rPr lang="en-US" sz="2400" dirty="0"/>
              <a:t>/</a:t>
            </a:r>
            <a:r>
              <a:rPr lang="en-US" sz="2400" dirty="0" err="1"/>
              <a:t>grub.conf</a:t>
            </a:r>
            <a:r>
              <a:rPr lang="en-US" sz="2400" dirty="0"/>
              <a:t> is a link to this).</a:t>
            </a:r>
          </a:p>
        </p:txBody>
      </p:sp>
    </p:spTree>
    <p:extLst>
      <p:ext uri="{BB962C8B-B14F-4D97-AF65-F5344CB8AC3E}">
        <p14:creationId xmlns:p14="http://schemas.microsoft.com/office/powerpoint/2010/main" val="260996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82" y="209704"/>
            <a:ext cx="7946268" cy="3860020"/>
          </a:xfrm>
          <a:prstGeom prst="rect">
            <a:avLst/>
          </a:prstGeom>
        </p:spPr>
      </p:pic>
      <p:sp>
        <p:nvSpPr>
          <p:cNvPr id="4" name="TextBox 3"/>
          <p:cNvSpPr txBox="1"/>
          <p:nvPr/>
        </p:nvSpPr>
        <p:spPr>
          <a:xfrm>
            <a:off x="4172516" y="373487"/>
            <a:ext cx="4842456" cy="461665"/>
          </a:xfrm>
          <a:prstGeom prst="rect">
            <a:avLst/>
          </a:prstGeom>
          <a:noFill/>
        </p:spPr>
        <p:txBody>
          <a:bodyPr wrap="square" rtlCol="0">
            <a:spAutoFit/>
          </a:bodyPr>
          <a:lstStyle/>
          <a:p>
            <a:r>
              <a:rPr lang="en-US" sz="2400" b="1" i="1" dirty="0">
                <a:solidFill>
                  <a:srgbClr val="2B0A3D"/>
                </a:solidFill>
              </a:rPr>
              <a:t>sample </a:t>
            </a:r>
            <a:r>
              <a:rPr lang="en-US" sz="2400" b="1" i="1" dirty="0" err="1">
                <a:solidFill>
                  <a:srgbClr val="2B0A3D"/>
                </a:solidFill>
              </a:rPr>
              <a:t>grub.conf</a:t>
            </a:r>
            <a:r>
              <a:rPr lang="en-US" sz="2400" b="1" i="1" dirty="0">
                <a:solidFill>
                  <a:srgbClr val="2B0A3D"/>
                </a:solidFill>
              </a:rPr>
              <a:t> of </a:t>
            </a:r>
            <a:r>
              <a:rPr lang="en-US" sz="2400" b="1" i="1" dirty="0" err="1">
                <a:solidFill>
                  <a:srgbClr val="2B0A3D"/>
                </a:solidFill>
              </a:rPr>
              <a:t>CentOS</a:t>
            </a:r>
            <a:r>
              <a:rPr lang="en-US" sz="2400" b="1" i="1" dirty="0">
                <a:solidFill>
                  <a:srgbClr val="2B0A3D"/>
                </a:solidFill>
              </a:rPr>
              <a:t>.</a:t>
            </a:r>
          </a:p>
        </p:txBody>
      </p:sp>
      <p:sp>
        <p:nvSpPr>
          <p:cNvPr id="5" name="TextBox 4"/>
          <p:cNvSpPr txBox="1"/>
          <p:nvPr/>
        </p:nvSpPr>
        <p:spPr>
          <a:xfrm>
            <a:off x="199382" y="4763680"/>
            <a:ext cx="9684831"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As you notice from the above info, it contains kernel and </a:t>
            </a:r>
            <a:r>
              <a:rPr lang="en-US" sz="2400" dirty="0" err="1"/>
              <a:t>initrd</a:t>
            </a:r>
            <a:r>
              <a:rPr lang="en-US" sz="2400" dirty="0"/>
              <a:t> image.</a:t>
            </a:r>
          </a:p>
          <a:p>
            <a:pPr marL="285750" indent="-285750">
              <a:buFont typeface="Arial" panose="020B0604020202020204" pitchFamily="34" charset="0"/>
              <a:buChar char="•"/>
            </a:pPr>
            <a:r>
              <a:rPr lang="en-US" sz="2400" dirty="0"/>
              <a:t>So, in simple terms GRUB just loads and executes Kernel and </a:t>
            </a:r>
            <a:r>
              <a:rPr lang="en-US" sz="2400" dirty="0" err="1"/>
              <a:t>initrd</a:t>
            </a:r>
            <a:r>
              <a:rPr lang="en-US" sz="2400" dirty="0"/>
              <a:t> images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5915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n w="6600">
                  <a:solidFill>
                    <a:schemeClr val="accent2"/>
                  </a:solidFill>
                  <a:prstDash val="solid"/>
                </a:ln>
                <a:solidFill>
                  <a:srgbClr val="FFFFFF"/>
                </a:solidFill>
                <a:effectLst>
                  <a:outerShdw dist="38100" dir="2700000" algn="tl" rotWithShape="0">
                    <a:schemeClr val="accent2"/>
                  </a:outerShdw>
                </a:effectLst>
              </a:rPr>
              <a:t>4</a:t>
            </a:r>
            <a:r>
              <a:rPr lang="en-US" sz="4800" b="1" dirty="0" smtClean="0">
                <a:ln w="6600">
                  <a:solidFill>
                    <a:schemeClr val="accent2"/>
                  </a:solidFill>
                  <a:prstDash val="solid"/>
                </a:ln>
                <a:solidFill>
                  <a:srgbClr val="FFFFFF"/>
                </a:solidFill>
                <a:effectLst>
                  <a:outerShdw dist="38100" dir="2700000" algn="tl" rotWithShape="0">
                    <a:schemeClr val="accent2"/>
                  </a:outerShdw>
                </a:effectLst>
              </a:rPr>
              <a:t>. Kernel</a:t>
            </a:r>
            <a:endParaRPr lang="en-US" sz="4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 Placeholder 3"/>
          <p:cNvSpPr>
            <a:spLocks noGrp="1"/>
          </p:cNvSpPr>
          <p:nvPr>
            <p:ph type="body" sz="quarter" idx="33"/>
          </p:nvPr>
        </p:nvSpPr>
        <p:spPr>
          <a:xfrm>
            <a:off x="5649688" y="649981"/>
            <a:ext cx="6198875" cy="5737940"/>
          </a:xfrm>
        </p:spPr>
        <p:txBody>
          <a:bodyPr/>
          <a:lstStyle/>
          <a:p>
            <a:pPr marL="342900" indent="-342900">
              <a:buFont typeface="Arial" panose="020B0604020202020204" pitchFamily="34" charset="0"/>
              <a:buChar char="•"/>
            </a:pPr>
            <a:r>
              <a:rPr lang="en-US" sz="2400" dirty="0"/>
              <a:t>Mounts the root file system as specified in the “root=” in </a:t>
            </a:r>
            <a:r>
              <a:rPr lang="en-US" sz="2400" dirty="0" err="1"/>
              <a:t>grub.conf</a:t>
            </a:r>
            <a:endParaRPr lang="en-US" sz="2400" dirty="0"/>
          </a:p>
          <a:p>
            <a:pPr marL="342900" indent="-342900">
              <a:buFont typeface="Arial" panose="020B0604020202020204" pitchFamily="34" charset="0"/>
              <a:buChar char="•"/>
            </a:pPr>
            <a:r>
              <a:rPr lang="en-US" sz="2400" dirty="0"/>
              <a:t>Kernel executes the /</a:t>
            </a:r>
            <a:r>
              <a:rPr lang="en-US" sz="2400" dirty="0" err="1"/>
              <a:t>sbin</a:t>
            </a:r>
            <a:r>
              <a:rPr lang="en-US" sz="2400" dirty="0"/>
              <a:t>/</a:t>
            </a:r>
            <a:r>
              <a:rPr lang="en-US" sz="2400" dirty="0" err="1"/>
              <a:t>init</a:t>
            </a:r>
            <a:r>
              <a:rPr lang="en-US" sz="2400" dirty="0"/>
              <a:t> program</a:t>
            </a:r>
          </a:p>
          <a:p>
            <a:pPr marL="342900" indent="-342900">
              <a:buFont typeface="Arial" panose="020B0604020202020204" pitchFamily="34" charset="0"/>
              <a:buChar char="•"/>
            </a:pPr>
            <a:r>
              <a:rPr lang="en-US" sz="2400" dirty="0"/>
              <a:t>Since </a:t>
            </a:r>
            <a:r>
              <a:rPr lang="en-US" sz="2400" dirty="0" err="1"/>
              <a:t>init</a:t>
            </a:r>
            <a:r>
              <a:rPr lang="en-US" sz="2400" dirty="0"/>
              <a:t> was the 1st program to be executed by Linux Kernel, it has the process id (PID) of 1. Do a ‘</a:t>
            </a:r>
            <a:r>
              <a:rPr lang="en-US" sz="2400" dirty="0" err="1"/>
              <a:t>ps</a:t>
            </a:r>
            <a:r>
              <a:rPr lang="en-US" sz="2400" dirty="0"/>
              <a:t> -</a:t>
            </a:r>
            <a:r>
              <a:rPr lang="en-US" sz="2400" dirty="0" err="1"/>
              <a:t>ef</a:t>
            </a:r>
            <a:r>
              <a:rPr lang="en-US" sz="2400" dirty="0"/>
              <a:t> | </a:t>
            </a:r>
            <a:r>
              <a:rPr lang="en-US" sz="2400" dirty="0" err="1"/>
              <a:t>grep</a:t>
            </a:r>
            <a:r>
              <a:rPr lang="en-US" sz="2400" dirty="0"/>
              <a:t> </a:t>
            </a:r>
            <a:r>
              <a:rPr lang="en-US" sz="2400" dirty="0" err="1"/>
              <a:t>init</a:t>
            </a:r>
            <a:r>
              <a:rPr lang="en-US" sz="2400" dirty="0"/>
              <a:t>’ and check the </a:t>
            </a:r>
            <a:r>
              <a:rPr lang="en-US" sz="2400" dirty="0" err="1"/>
              <a:t>pid</a:t>
            </a:r>
            <a:r>
              <a:rPr lang="en-US" sz="2400" dirty="0"/>
              <a:t>.</a:t>
            </a:r>
          </a:p>
          <a:p>
            <a:pPr marL="342900" indent="-342900">
              <a:buFont typeface="Arial" panose="020B0604020202020204" pitchFamily="34" charset="0"/>
              <a:buChar char="•"/>
            </a:pPr>
            <a:r>
              <a:rPr lang="en-US" sz="2400" b="1" dirty="0" err="1"/>
              <a:t>initrd</a:t>
            </a:r>
            <a:r>
              <a:rPr lang="en-US" sz="2400" dirty="0"/>
              <a:t> stands for Initial RAM Disk.</a:t>
            </a:r>
          </a:p>
          <a:p>
            <a:pPr marL="342900" indent="-342900">
              <a:buFont typeface="Arial" panose="020B0604020202020204" pitchFamily="34" charset="0"/>
              <a:buChar char="•"/>
            </a:pPr>
            <a:r>
              <a:rPr lang="en-US" sz="2400" b="1" dirty="0" err="1"/>
              <a:t>initrd</a:t>
            </a:r>
            <a:r>
              <a:rPr lang="en-US" sz="2400" dirty="0"/>
              <a:t> is used by kernel as temporary root file system until kernel is booted and the real root file system is mounted. It also contains necessary drivers compiled inside, which helps it to access the hard drive partitions, and other hardware.</a:t>
            </a:r>
          </a:p>
        </p:txBody>
      </p:sp>
    </p:spTree>
    <p:extLst>
      <p:ext uri="{BB962C8B-B14F-4D97-AF65-F5344CB8AC3E}">
        <p14:creationId xmlns:p14="http://schemas.microsoft.com/office/powerpoint/2010/main" val="223382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n w="6600">
                  <a:solidFill>
                    <a:schemeClr val="accent2"/>
                  </a:solidFill>
                  <a:prstDash val="solid"/>
                </a:ln>
                <a:solidFill>
                  <a:srgbClr val="FFFFFF"/>
                </a:solidFill>
                <a:effectLst>
                  <a:outerShdw dist="38100" dir="2700000" algn="tl" rotWithShape="0">
                    <a:schemeClr val="accent2"/>
                  </a:outerShdw>
                </a:effectLst>
              </a:rPr>
              <a:t>5</a:t>
            </a:r>
            <a:r>
              <a:rPr lang="en-US" sz="4800" b="1" dirty="0" smtClean="0">
                <a:ln w="6600">
                  <a:solidFill>
                    <a:schemeClr val="accent2"/>
                  </a:solidFill>
                  <a:prstDash val="solid"/>
                </a:ln>
                <a:solidFill>
                  <a:srgbClr val="FFFFFF"/>
                </a:solidFill>
                <a:effectLst>
                  <a:outerShdw dist="38100" dir="2700000" algn="tl" rotWithShape="0">
                    <a:schemeClr val="accent2"/>
                  </a:outerShdw>
                </a:effectLst>
              </a:rPr>
              <a:t>. INIT</a:t>
            </a:r>
            <a:endParaRPr lang="en-US" sz="4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 Placeholder 3"/>
          <p:cNvSpPr>
            <a:spLocks noGrp="1"/>
          </p:cNvSpPr>
          <p:nvPr>
            <p:ph type="body" sz="quarter" idx="33"/>
          </p:nvPr>
        </p:nvSpPr>
        <p:spPr>
          <a:xfrm>
            <a:off x="5726962" y="649981"/>
            <a:ext cx="6198875" cy="5737940"/>
          </a:xfrm>
        </p:spPr>
        <p:txBody>
          <a:bodyPr/>
          <a:lstStyle/>
          <a:p>
            <a:pPr marL="342900" indent="-342900">
              <a:buFont typeface="Arial" panose="020B0604020202020204" pitchFamily="34" charset="0"/>
              <a:buChar char="•"/>
            </a:pPr>
            <a:r>
              <a:rPr lang="en-US" sz="2400" dirty="0"/>
              <a:t>Looks at the /</a:t>
            </a:r>
            <a:r>
              <a:rPr lang="en-US" sz="2400" dirty="0" err="1"/>
              <a:t>etc</a:t>
            </a:r>
            <a:r>
              <a:rPr lang="en-US" sz="2400" dirty="0"/>
              <a:t>/</a:t>
            </a:r>
            <a:r>
              <a:rPr lang="en-US" sz="2400" dirty="0" err="1"/>
              <a:t>inittab</a:t>
            </a:r>
            <a:r>
              <a:rPr lang="en-US" sz="2400" dirty="0"/>
              <a:t> file to decide the Linux run level.</a:t>
            </a:r>
          </a:p>
          <a:p>
            <a:pPr marL="342900" indent="-342900">
              <a:buFont typeface="Arial" panose="020B0604020202020204" pitchFamily="34" charset="0"/>
              <a:buChar char="•"/>
            </a:pPr>
            <a:r>
              <a:rPr lang="en-US" sz="2400" dirty="0"/>
              <a:t>Following are the available run </a:t>
            </a:r>
            <a:r>
              <a:rPr lang="en-US" sz="2400" dirty="0" smtClean="0"/>
              <a:t>levels :</a:t>
            </a:r>
          </a:p>
          <a:p>
            <a:pPr marL="342900" indent="-342900">
              <a:buFont typeface="Arial" panose="020B0604020202020204" pitchFamily="34" charset="0"/>
              <a:buChar char="•"/>
            </a:pPr>
            <a:endParaRPr lang="en-US" sz="2400" dirty="0" smtClean="0"/>
          </a:p>
          <a:p>
            <a:pPr lvl="1"/>
            <a:r>
              <a:rPr lang="en-US" sz="2400" dirty="0">
                <a:solidFill>
                  <a:srgbClr val="0070AD"/>
                </a:solidFill>
                <a:latin typeface="+mn-lt"/>
              </a:rPr>
              <a:t>0 – halt</a:t>
            </a:r>
          </a:p>
          <a:p>
            <a:pPr lvl="1"/>
            <a:r>
              <a:rPr lang="en-US" sz="2400" dirty="0">
                <a:solidFill>
                  <a:srgbClr val="0070AD"/>
                </a:solidFill>
                <a:latin typeface="+mn-lt"/>
              </a:rPr>
              <a:t>1 – Single user mode</a:t>
            </a:r>
          </a:p>
          <a:p>
            <a:pPr lvl="1"/>
            <a:r>
              <a:rPr lang="en-US" sz="2400" dirty="0">
                <a:solidFill>
                  <a:srgbClr val="0070AD"/>
                </a:solidFill>
                <a:latin typeface="+mn-lt"/>
              </a:rPr>
              <a:t>2 – Multiuser, without NFS</a:t>
            </a:r>
          </a:p>
          <a:p>
            <a:pPr lvl="1"/>
            <a:r>
              <a:rPr lang="en-US" sz="2400" dirty="0">
                <a:solidFill>
                  <a:srgbClr val="0070AD"/>
                </a:solidFill>
                <a:latin typeface="+mn-lt"/>
              </a:rPr>
              <a:t>3 – Full multiuser mode</a:t>
            </a:r>
          </a:p>
          <a:p>
            <a:pPr lvl="1"/>
            <a:r>
              <a:rPr lang="en-US" sz="2400" dirty="0">
                <a:solidFill>
                  <a:srgbClr val="0070AD"/>
                </a:solidFill>
                <a:latin typeface="+mn-lt"/>
              </a:rPr>
              <a:t>4 – unused</a:t>
            </a:r>
          </a:p>
          <a:p>
            <a:pPr lvl="1"/>
            <a:r>
              <a:rPr lang="en-US" sz="2400" dirty="0">
                <a:solidFill>
                  <a:srgbClr val="0070AD"/>
                </a:solidFill>
                <a:latin typeface="+mn-lt"/>
              </a:rPr>
              <a:t>5 – X11</a:t>
            </a:r>
          </a:p>
          <a:p>
            <a:pPr lvl="1"/>
            <a:r>
              <a:rPr lang="en-US" sz="2400" dirty="0">
                <a:solidFill>
                  <a:srgbClr val="0070AD"/>
                </a:solidFill>
                <a:latin typeface="+mn-lt"/>
              </a:rPr>
              <a:t>6 – </a:t>
            </a:r>
            <a:r>
              <a:rPr lang="en-US" sz="2400" dirty="0" smtClean="0">
                <a:solidFill>
                  <a:srgbClr val="0070AD"/>
                </a:solidFill>
                <a:latin typeface="+mn-lt"/>
              </a:rPr>
              <a:t>reboot</a:t>
            </a:r>
          </a:p>
          <a:p>
            <a:endParaRPr lang="en-US" sz="2400" b="1" dirty="0">
              <a:solidFill>
                <a:srgbClr val="2B0A3D"/>
              </a:solidFill>
              <a:latin typeface="+mn-lt"/>
            </a:endParaRP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78303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n w="6600">
                  <a:solidFill>
                    <a:schemeClr val="accent2"/>
                  </a:solidFill>
                  <a:prstDash val="solid"/>
                </a:ln>
                <a:solidFill>
                  <a:srgbClr val="FFFFFF"/>
                </a:solidFill>
                <a:effectLst>
                  <a:outerShdw dist="38100" dir="2700000" algn="tl" rotWithShape="0">
                    <a:schemeClr val="accent2"/>
                  </a:outerShdw>
                </a:effectLst>
              </a:rPr>
              <a:t>5</a:t>
            </a:r>
            <a:r>
              <a:rPr lang="en-US" sz="4800" b="1" dirty="0" smtClean="0">
                <a:ln w="6600">
                  <a:solidFill>
                    <a:schemeClr val="accent2"/>
                  </a:solidFill>
                  <a:prstDash val="solid"/>
                </a:ln>
                <a:solidFill>
                  <a:srgbClr val="FFFFFF"/>
                </a:solidFill>
                <a:effectLst>
                  <a:outerShdw dist="38100" dir="2700000" algn="tl" rotWithShape="0">
                    <a:schemeClr val="accent2"/>
                  </a:outerShdw>
                </a:effectLst>
              </a:rPr>
              <a:t>. INIT</a:t>
            </a:r>
            <a:endParaRPr lang="en-US" sz="4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 Placeholder 3"/>
          <p:cNvSpPr>
            <a:spLocks noGrp="1"/>
          </p:cNvSpPr>
          <p:nvPr>
            <p:ph type="body" sz="quarter" idx="33"/>
          </p:nvPr>
        </p:nvSpPr>
        <p:spPr>
          <a:xfrm>
            <a:off x="5701204" y="856043"/>
            <a:ext cx="6198875" cy="5737940"/>
          </a:xfrm>
        </p:spPr>
        <p:txBody>
          <a:bodyPr/>
          <a:lstStyle/>
          <a:p>
            <a:pPr marL="342900" indent="-342900">
              <a:buFont typeface="Arial" panose="020B0604020202020204" pitchFamily="34" charset="0"/>
              <a:buChar char="•"/>
            </a:pPr>
            <a:r>
              <a:rPr lang="en-US" sz="2400" dirty="0" err="1"/>
              <a:t>Init</a:t>
            </a:r>
            <a:r>
              <a:rPr lang="en-US" sz="2400" dirty="0"/>
              <a:t> identifies the default </a:t>
            </a:r>
            <a:r>
              <a:rPr lang="en-US" sz="2400" dirty="0" err="1"/>
              <a:t>initlevel</a:t>
            </a:r>
            <a:r>
              <a:rPr lang="en-US" sz="2400" dirty="0"/>
              <a:t> from /</a:t>
            </a:r>
            <a:r>
              <a:rPr lang="en-US" sz="2400" dirty="0" err="1"/>
              <a:t>etc</a:t>
            </a:r>
            <a:r>
              <a:rPr lang="en-US" sz="2400" dirty="0"/>
              <a:t>/</a:t>
            </a:r>
            <a:r>
              <a:rPr lang="en-US" sz="2400" dirty="0" err="1"/>
              <a:t>inittab</a:t>
            </a:r>
            <a:r>
              <a:rPr lang="en-US" sz="2400" dirty="0"/>
              <a:t> and uses that to load all appropriate program.</a:t>
            </a:r>
          </a:p>
          <a:p>
            <a:pPr marL="342900" indent="-342900">
              <a:buFont typeface="Arial" panose="020B0604020202020204" pitchFamily="34" charset="0"/>
              <a:buChar char="•"/>
            </a:pPr>
            <a:r>
              <a:rPr lang="en-US" sz="2400" dirty="0"/>
              <a:t>Execute ‘</a:t>
            </a:r>
            <a:r>
              <a:rPr lang="en-US" sz="2400" dirty="0" err="1"/>
              <a:t>grep</a:t>
            </a:r>
            <a:r>
              <a:rPr lang="en-US" sz="2400" dirty="0"/>
              <a:t> </a:t>
            </a:r>
            <a:r>
              <a:rPr lang="en-US" sz="2400" dirty="0" err="1"/>
              <a:t>initdefault</a:t>
            </a:r>
            <a:r>
              <a:rPr lang="en-US" sz="2400" dirty="0"/>
              <a:t> /</a:t>
            </a:r>
            <a:r>
              <a:rPr lang="en-US" sz="2400" dirty="0" err="1"/>
              <a:t>etc</a:t>
            </a:r>
            <a:r>
              <a:rPr lang="en-US" sz="2400" dirty="0"/>
              <a:t>/</a:t>
            </a:r>
            <a:r>
              <a:rPr lang="en-US" sz="2400" dirty="0" err="1"/>
              <a:t>inittab</a:t>
            </a:r>
            <a:r>
              <a:rPr lang="en-US" sz="2400" dirty="0"/>
              <a:t>’ on your system to identify the default run level</a:t>
            </a:r>
          </a:p>
          <a:p>
            <a:pPr marL="342900" indent="-342900">
              <a:buFont typeface="Arial" panose="020B0604020202020204" pitchFamily="34" charset="0"/>
              <a:buChar char="•"/>
            </a:pPr>
            <a:r>
              <a:rPr lang="en-US" sz="2400" dirty="0"/>
              <a:t>If you want to get into trouble, you can set the default run level to 0 or 6. Since you know what 0 and 6 means, probably you might not do that.</a:t>
            </a:r>
          </a:p>
          <a:p>
            <a:pPr marL="342900" indent="-342900">
              <a:buFont typeface="Arial" panose="020B0604020202020204" pitchFamily="34" charset="0"/>
              <a:buChar char="•"/>
            </a:pPr>
            <a:r>
              <a:rPr lang="en-US" sz="2400" dirty="0"/>
              <a:t>Typically you would set the default run level to either 3 or 5.</a:t>
            </a:r>
          </a:p>
          <a:p>
            <a:endParaRPr lang="en-US" sz="2400" b="1" dirty="0">
              <a:solidFill>
                <a:srgbClr val="2B0A3D"/>
              </a:solidFill>
              <a:latin typeface="+mn-lt"/>
            </a:endParaRP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07360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352" y="1023468"/>
            <a:ext cx="4382952" cy="1500791"/>
          </a:xfrm>
        </p:spPr>
        <p:txBody>
          <a:bodyPr>
            <a:normAutofit/>
          </a:bodyPr>
          <a:lstStyle/>
          <a:p>
            <a:r>
              <a:rPr lang="en-US" sz="4800" b="1" dirty="0" smtClean="0">
                <a:ln w="6600">
                  <a:solidFill>
                    <a:schemeClr val="accent2"/>
                  </a:solidFill>
                  <a:prstDash val="solid"/>
                </a:ln>
                <a:solidFill>
                  <a:srgbClr val="FFFFFF"/>
                </a:solidFill>
                <a:effectLst>
                  <a:outerShdw dist="38100" dir="2700000" algn="tl" rotWithShape="0">
                    <a:schemeClr val="accent2"/>
                  </a:outerShdw>
                </a:effectLst>
              </a:rPr>
              <a:t>6. </a:t>
            </a:r>
            <a:r>
              <a:rPr lang="en-US" sz="4800" b="1" dirty="0" err="1" smtClean="0">
                <a:ln w="6600">
                  <a:solidFill>
                    <a:schemeClr val="accent2"/>
                  </a:solidFill>
                  <a:prstDash val="solid"/>
                </a:ln>
                <a:solidFill>
                  <a:srgbClr val="FFFFFF"/>
                </a:solidFill>
                <a:effectLst>
                  <a:outerShdw dist="38100" dir="2700000" algn="tl" rotWithShape="0">
                    <a:schemeClr val="accent2"/>
                  </a:outerShdw>
                </a:effectLst>
              </a:rPr>
              <a:t>Runlevel</a:t>
            </a:r>
            <a:r>
              <a:rPr lang="en-US" sz="4800" b="1" dirty="0" smtClean="0">
                <a:ln w="6600">
                  <a:solidFill>
                    <a:schemeClr val="accent2"/>
                  </a:solidFill>
                  <a:prstDash val="solid"/>
                </a:ln>
                <a:solidFill>
                  <a:srgbClr val="FFFFFF"/>
                </a:solidFill>
                <a:effectLst>
                  <a:outerShdw dist="38100" dir="2700000" algn="tl" rotWithShape="0">
                    <a:schemeClr val="accent2"/>
                  </a:outerShdw>
                </a:effectLst>
              </a:rPr>
              <a:t> </a:t>
            </a:r>
            <a:br>
              <a:rPr lang="en-US" sz="4800" b="1" dirty="0" smtClean="0">
                <a:ln w="6600">
                  <a:solidFill>
                    <a:schemeClr val="accent2"/>
                  </a:solidFill>
                  <a:prstDash val="solid"/>
                </a:ln>
                <a:solidFill>
                  <a:srgbClr val="FFFFFF"/>
                </a:solidFill>
                <a:effectLst>
                  <a:outerShdw dist="38100" dir="2700000" algn="tl" rotWithShape="0">
                    <a:schemeClr val="accent2"/>
                  </a:outerShdw>
                </a:effectLst>
              </a:rPr>
            </a:br>
            <a:r>
              <a:rPr lang="en-US" sz="48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800" b="1" dirty="0">
                <a:ln w="6600">
                  <a:solidFill>
                    <a:schemeClr val="accent2"/>
                  </a:solidFill>
                  <a:prstDash val="solid"/>
                </a:ln>
                <a:solidFill>
                  <a:srgbClr val="FFFFFF"/>
                </a:solidFill>
                <a:effectLst>
                  <a:outerShdw dist="38100" dir="2700000" algn="tl" rotWithShape="0">
                    <a:schemeClr val="accent2"/>
                  </a:outerShdw>
                </a:effectLst>
              </a:rPr>
              <a:t/>
            </a:r>
            <a:br>
              <a:rPr lang="en-US" sz="4800" b="1" dirty="0">
                <a:ln w="6600">
                  <a:solidFill>
                    <a:schemeClr val="accent2"/>
                  </a:solidFill>
                  <a:prstDash val="solid"/>
                </a:ln>
                <a:solidFill>
                  <a:srgbClr val="FFFFFF"/>
                </a:solidFill>
                <a:effectLst>
                  <a:outerShdw dist="38100" dir="2700000" algn="tl" rotWithShape="0">
                    <a:schemeClr val="accent2"/>
                  </a:outerShdw>
                </a:effectLst>
              </a:rPr>
            </a:br>
            <a:r>
              <a:rPr lang="en-US" sz="4800" b="1" dirty="0" smtClean="0">
                <a:ln w="6600">
                  <a:solidFill>
                    <a:schemeClr val="accent2"/>
                  </a:solidFill>
                  <a:prstDash val="solid"/>
                </a:ln>
                <a:solidFill>
                  <a:srgbClr val="FFFFFF"/>
                </a:solidFill>
                <a:effectLst>
                  <a:outerShdw dist="38100" dir="2700000" algn="tl" rotWithShape="0">
                    <a:schemeClr val="accent2"/>
                  </a:outerShdw>
                </a:effectLst>
              </a:rPr>
              <a:t>     Programs</a:t>
            </a:r>
            <a:endParaRPr lang="en-US" sz="4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 Placeholder 3"/>
          <p:cNvSpPr>
            <a:spLocks noGrp="1"/>
          </p:cNvSpPr>
          <p:nvPr>
            <p:ph type="body" sz="quarter" idx="33"/>
          </p:nvPr>
        </p:nvSpPr>
        <p:spPr>
          <a:xfrm>
            <a:off x="5688325" y="315130"/>
            <a:ext cx="6198875" cy="5737940"/>
          </a:xfrm>
        </p:spPr>
        <p:txBody>
          <a:bodyPr/>
          <a:lstStyle/>
          <a:p>
            <a:pPr marL="285750" indent="-285750">
              <a:buFont typeface="Arial" panose="020B0604020202020204" pitchFamily="34" charset="0"/>
              <a:buChar char="•"/>
            </a:pPr>
            <a:r>
              <a:rPr lang="en-US" sz="2400" dirty="0"/>
              <a:t>When the Linux system is booting up, you might see various services getting started. For example, it might say “starting </a:t>
            </a:r>
            <a:r>
              <a:rPr lang="en-US" sz="2400" dirty="0" err="1"/>
              <a:t>sendmail</a:t>
            </a:r>
            <a:r>
              <a:rPr lang="en-US" sz="2400" dirty="0"/>
              <a:t> …. OK”. Those are the </a:t>
            </a:r>
            <a:r>
              <a:rPr lang="en-US" sz="2400" dirty="0" err="1"/>
              <a:t>runlevel</a:t>
            </a:r>
            <a:r>
              <a:rPr lang="en-US" sz="2400" dirty="0"/>
              <a:t> programs, executed from the run level directory as defined by your run level.</a:t>
            </a:r>
          </a:p>
          <a:p>
            <a:pPr marL="285750" indent="-285750">
              <a:buFont typeface="Arial" panose="020B0604020202020204" pitchFamily="34" charset="0"/>
              <a:buChar char="•"/>
            </a:pPr>
            <a:r>
              <a:rPr lang="en-US" sz="2400" dirty="0"/>
              <a:t>Depending on your default </a:t>
            </a:r>
            <a:r>
              <a:rPr lang="en-US" sz="2400" dirty="0" err="1"/>
              <a:t>init</a:t>
            </a:r>
            <a:r>
              <a:rPr lang="en-US" sz="2400" dirty="0"/>
              <a:t> level setting, the system will execute the programs from one of the following directories.</a:t>
            </a:r>
          </a:p>
          <a:p>
            <a:pPr lvl="1"/>
            <a:r>
              <a:rPr lang="en-US" sz="1800" dirty="0">
                <a:solidFill>
                  <a:srgbClr val="0070AD"/>
                </a:solidFill>
              </a:rPr>
              <a:t>Run level 0 – /</a:t>
            </a:r>
            <a:r>
              <a:rPr lang="en-US" sz="1800" dirty="0" err="1">
                <a:solidFill>
                  <a:srgbClr val="0070AD"/>
                </a:solidFill>
              </a:rPr>
              <a:t>etc</a:t>
            </a:r>
            <a:r>
              <a:rPr lang="en-US" sz="1800" dirty="0">
                <a:solidFill>
                  <a:srgbClr val="0070AD"/>
                </a:solidFill>
              </a:rPr>
              <a:t>/</a:t>
            </a:r>
            <a:r>
              <a:rPr lang="en-US" sz="1800" dirty="0" err="1">
                <a:solidFill>
                  <a:srgbClr val="0070AD"/>
                </a:solidFill>
              </a:rPr>
              <a:t>rc.d</a:t>
            </a:r>
            <a:r>
              <a:rPr lang="en-US" sz="1800" dirty="0">
                <a:solidFill>
                  <a:srgbClr val="0070AD"/>
                </a:solidFill>
              </a:rPr>
              <a:t>/rc0.d/</a:t>
            </a:r>
          </a:p>
          <a:p>
            <a:pPr lvl="1"/>
            <a:r>
              <a:rPr lang="en-US" sz="1800" dirty="0">
                <a:solidFill>
                  <a:srgbClr val="0070AD"/>
                </a:solidFill>
              </a:rPr>
              <a:t>Run level 1 – /</a:t>
            </a:r>
            <a:r>
              <a:rPr lang="en-US" sz="1800" dirty="0" err="1">
                <a:solidFill>
                  <a:srgbClr val="0070AD"/>
                </a:solidFill>
              </a:rPr>
              <a:t>etc</a:t>
            </a:r>
            <a:r>
              <a:rPr lang="en-US" sz="1800" dirty="0">
                <a:solidFill>
                  <a:srgbClr val="0070AD"/>
                </a:solidFill>
              </a:rPr>
              <a:t>/</a:t>
            </a:r>
            <a:r>
              <a:rPr lang="en-US" sz="1800" dirty="0" err="1">
                <a:solidFill>
                  <a:srgbClr val="0070AD"/>
                </a:solidFill>
              </a:rPr>
              <a:t>rc.d</a:t>
            </a:r>
            <a:r>
              <a:rPr lang="en-US" sz="1800" dirty="0">
                <a:solidFill>
                  <a:srgbClr val="0070AD"/>
                </a:solidFill>
              </a:rPr>
              <a:t>/rc1.d/</a:t>
            </a:r>
          </a:p>
          <a:p>
            <a:pPr lvl="1"/>
            <a:r>
              <a:rPr lang="en-US" sz="1800" dirty="0">
                <a:solidFill>
                  <a:srgbClr val="0070AD"/>
                </a:solidFill>
              </a:rPr>
              <a:t>Run level 2 – /</a:t>
            </a:r>
            <a:r>
              <a:rPr lang="en-US" sz="1800" dirty="0" err="1">
                <a:solidFill>
                  <a:srgbClr val="0070AD"/>
                </a:solidFill>
              </a:rPr>
              <a:t>etc</a:t>
            </a:r>
            <a:r>
              <a:rPr lang="en-US" sz="1800" dirty="0">
                <a:solidFill>
                  <a:srgbClr val="0070AD"/>
                </a:solidFill>
              </a:rPr>
              <a:t>/</a:t>
            </a:r>
            <a:r>
              <a:rPr lang="en-US" sz="1800" dirty="0" err="1">
                <a:solidFill>
                  <a:srgbClr val="0070AD"/>
                </a:solidFill>
              </a:rPr>
              <a:t>rc.d</a:t>
            </a:r>
            <a:r>
              <a:rPr lang="en-US" sz="1800" dirty="0">
                <a:solidFill>
                  <a:srgbClr val="0070AD"/>
                </a:solidFill>
              </a:rPr>
              <a:t>/rc2.d/</a:t>
            </a:r>
          </a:p>
          <a:p>
            <a:pPr lvl="1"/>
            <a:r>
              <a:rPr lang="en-US" sz="1800" dirty="0">
                <a:solidFill>
                  <a:srgbClr val="0070AD"/>
                </a:solidFill>
              </a:rPr>
              <a:t>Run level 3 – /</a:t>
            </a:r>
            <a:r>
              <a:rPr lang="en-US" sz="1800" dirty="0" err="1">
                <a:solidFill>
                  <a:srgbClr val="0070AD"/>
                </a:solidFill>
              </a:rPr>
              <a:t>etc</a:t>
            </a:r>
            <a:r>
              <a:rPr lang="en-US" sz="1800" dirty="0">
                <a:solidFill>
                  <a:srgbClr val="0070AD"/>
                </a:solidFill>
              </a:rPr>
              <a:t>/</a:t>
            </a:r>
            <a:r>
              <a:rPr lang="en-US" sz="1800" dirty="0" err="1">
                <a:solidFill>
                  <a:srgbClr val="0070AD"/>
                </a:solidFill>
              </a:rPr>
              <a:t>rc.d</a:t>
            </a:r>
            <a:r>
              <a:rPr lang="en-US" sz="1800" dirty="0">
                <a:solidFill>
                  <a:srgbClr val="0070AD"/>
                </a:solidFill>
              </a:rPr>
              <a:t>/rc3.d/</a:t>
            </a:r>
          </a:p>
          <a:p>
            <a:pPr lvl="1"/>
            <a:r>
              <a:rPr lang="en-US" sz="1800" dirty="0">
                <a:solidFill>
                  <a:srgbClr val="0070AD"/>
                </a:solidFill>
              </a:rPr>
              <a:t>Run level 4 – /</a:t>
            </a:r>
            <a:r>
              <a:rPr lang="en-US" sz="1800" dirty="0" err="1">
                <a:solidFill>
                  <a:srgbClr val="0070AD"/>
                </a:solidFill>
              </a:rPr>
              <a:t>etc</a:t>
            </a:r>
            <a:r>
              <a:rPr lang="en-US" sz="1800" dirty="0">
                <a:solidFill>
                  <a:srgbClr val="0070AD"/>
                </a:solidFill>
              </a:rPr>
              <a:t>/</a:t>
            </a:r>
            <a:r>
              <a:rPr lang="en-US" sz="1800" dirty="0" err="1">
                <a:solidFill>
                  <a:srgbClr val="0070AD"/>
                </a:solidFill>
              </a:rPr>
              <a:t>rc.d</a:t>
            </a:r>
            <a:r>
              <a:rPr lang="en-US" sz="1800" dirty="0">
                <a:solidFill>
                  <a:srgbClr val="0070AD"/>
                </a:solidFill>
              </a:rPr>
              <a:t>/rc4.d/</a:t>
            </a:r>
          </a:p>
          <a:p>
            <a:pPr lvl="1"/>
            <a:r>
              <a:rPr lang="en-US" sz="1800" dirty="0">
                <a:solidFill>
                  <a:srgbClr val="0070AD"/>
                </a:solidFill>
              </a:rPr>
              <a:t>Run level 5 – /</a:t>
            </a:r>
            <a:r>
              <a:rPr lang="en-US" sz="1800" dirty="0" err="1">
                <a:solidFill>
                  <a:srgbClr val="0070AD"/>
                </a:solidFill>
              </a:rPr>
              <a:t>etc</a:t>
            </a:r>
            <a:r>
              <a:rPr lang="en-US" sz="1800" dirty="0">
                <a:solidFill>
                  <a:srgbClr val="0070AD"/>
                </a:solidFill>
              </a:rPr>
              <a:t>/</a:t>
            </a:r>
            <a:r>
              <a:rPr lang="en-US" sz="1800" dirty="0" err="1">
                <a:solidFill>
                  <a:srgbClr val="0070AD"/>
                </a:solidFill>
              </a:rPr>
              <a:t>rc.d</a:t>
            </a:r>
            <a:r>
              <a:rPr lang="en-US" sz="1800" dirty="0">
                <a:solidFill>
                  <a:srgbClr val="0070AD"/>
                </a:solidFill>
              </a:rPr>
              <a:t>/rc5.d/</a:t>
            </a:r>
          </a:p>
          <a:p>
            <a:pPr lvl="1"/>
            <a:r>
              <a:rPr lang="en-US" sz="1800" dirty="0">
                <a:solidFill>
                  <a:srgbClr val="0070AD"/>
                </a:solidFill>
              </a:rPr>
              <a:t>Run level 6 – /</a:t>
            </a:r>
            <a:r>
              <a:rPr lang="en-US" sz="1800" dirty="0" err="1">
                <a:solidFill>
                  <a:srgbClr val="0070AD"/>
                </a:solidFill>
              </a:rPr>
              <a:t>etc</a:t>
            </a:r>
            <a:r>
              <a:rPr lang="en-US" sz="1800" dirty="0">
                <a:solidFill>
                  <a:srgbClr val="0070AD"/>
                </a:solidFill>
              </a:rPr>
              <a:t>/</a:t>
            </a:r>
            <a:r>
              <a:rPr lang="en-US" sz="1800" dirty="0" err="1">
                <a:solidFill>
                  <a:srgbClr val="0070AD"/>
                </a:solidFill>
              </a:rPr>
              <a:t>rc.d</a:t>
            </a:r>
            <a:r>
              <a:rPr lang="en-US" sz="1800" dirty="0">
                <a:solidFill>
                  <a:srgbClr val="0070AD"/>
                </a:solidFill>
              </a:rPr>
              <a:t>/rc6.d/</a:t>
            </a:r>
          </a:p>
          <a:p>
            <a:endParaRPr lang="en-US" sz="2400" b="1" dirty="0">
              <a:solidFill>
                <a:srgbClr val="2B0A3D"/>
              </a:solidFill>
              <a:latin typeface="+mn-lt"/>
            </a:endParaRP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4668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352" y="1023468"/>
            <a:ext cx="4382952" cy="1500791"/>
          </a:xfrm>
        </p:spPr>
        <p:txBody>
          <a:bodyPr>
            <a:normAutofit/>
          </a:bodyPr>
          <a:lstStyle/>
          <a:p>
            <a:r>
              <a:rPr lang="en-US" sz="4800" b="1" dirty="0">
                <a:ln w="6600">
                  <a:solidFill>
                    <a:schemeClr val="accent2"/>
                  </a:solidFill>
                  <a:prstDash val="solid"/>
                </a:ln>
                <a:solidFill>
                  <a:srgbClr val="FFFFFF"/>
                </a:solidFill>
                <a:effectLst>
                  <a:outerShdw dist="38100" dir="2700000" algn="tl" rotWithShape="0">
                    <a:schemeClr val="accent2"/>
                  </a:outerShdw>
                </a:effectLst>
              </a:rPr>
              <a:t>6</a:t>
            </a:r>
            <a:r>
              <a:rPr lang="en-US" sz="48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800" b="1" dirty="0" err="1" smtClean="0">
                <a:ln w="6600">
                  <a:solidFill>
                    <a:schemeClr val="accent2"/>
                  </a:solidFill>
                  <a:prstDash val="solid"/>
                </a:ln>
                <a:solidFill>
                  <a:srgbClr val="FFFFFF"/>
                </a:solidFill>
                <a:effectLst>
                  <a:outerShdw dist="38100" dir="2700000" algn="tl" rotWithShape="0">
                    <a:schemeClr val="accent2"/>
                  </a:outerShdw>
                </a:effectLst>
              </a:rPr>
              <a:t>Runlevel</a:t>
            </a:r>
            <a:r>
              <a:rPr lang="en-US" sz="4800" b="1" dirty="0" smtClean="0">
                <a:ln w="6600">
                  <a:solidFill>
                    <a:schemeClr val="accent2"/>
                  </a:solidFill>
                  <a:prstDash val="solid"/>
                </a:ln>
                <a:solidFill>
                  <a:srgbClr val="FFFFFF"/>
                </a:solidFill>
                <a:effectLst>
                  <a:outerShdw dist="38100" dir="2700000" algn="tl" rotWithShape="0">
                    <a:schemeClr val="accent2"/>
                  </a:outerShdw>
                </a:effectLst>
              </a:rPr>
              <a:t> </a:t>
            </a:r>
            <a:br>
              <a:rPr lang="en-US" sz="4800" b="1" dirty="0" smtClean="0">
                <a:ln w="6600">
                  <a:solidFill>
                    <a:schemeClr val="accent2"/>
                  </a:solidFill>
                  <a:prstDash val="solid"/>
                </a:ln>
                <a:solidFill>
                  <a:srgbClr val="FFFFFF"/>
                </a:solidFill>
                <a:effectLst>
                  <a:outerShdw dist="38100" dir="2700000" algn="tl" rotWithShape="0">
                    <a:schemeClr val="accent2"/>
                  </a:outerShdw>
                </a:effectLst>
              </a:rPr>
            </a:br>
            <a:r>
              <a:rPr lang="en-US" sz="48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4800" b="1" dirty="0">
                <a:ln w="6600">
                  <a:solidFill>
                    <a:schemeClr val="accent2"/>
                  </a:solidFill>
                  <a:prstDash val="solid"/>
                </a:ln>
                <a:solidFill>
                  <a:srgbClr val="FFFFFF"/>
                </a:solidFill>
                <a:effectLst>
                  <a:outerShdw dist="38100" dir="2700000" algn="tl" rotWithShape="0">
                    <a:schemeClr val="accent2"/>
                  </a:outerShdw>
                </a:effectLst>
              </a:rPr>
              <a:t/>
            </a:r>
            <a:br>
              <a:rPr lang="en-US" sz="4800" b="1" dirty="0">
                <a:ln w="6600">
                  <a:solidFill>
                    <a:schemeClr val="accent2"/>
                  </a:solidFill>
                  <a:prstDash val="solid"/>
                </a:ln>
                <a:solidFill>
                  <a:srgbClr val="FFFFFF"/>
                </a:solidFill>
                <a:effectLst>
                  <a:outerShdw dist="38100" dir="2700000" algn="tl" rotWithShape="0">
                    <a:schemeClr val="accent2"/>
                  </a:outerShdw>
                </a:effectLst>
              </a:rPr>
            </a:br>
            <a:r>
              <a:rPr lang="en-US" sz="4800" b="1" dirty="0" smtClean="0">
                <a:ln w="6600">
                  <a:solidFill>
                    <a:schemeClr val="accent2"/>
                  </a:solidFill>
                  <a:prstDash val="solid"/>
                </a:ln>
                <a:solidFill>
                  <a:srgbClr val="FFFFFF"/>
                </a:solidFill>
                <a:effectLst>
                  <a:outerShdw dist="38100" dir="2700000" algn="tl" rotWithShape="0">
                    <a:schemeClr val="accent2"/>
                  </a:outerShdw>
                </a:effectLst>
              </a:rPr>
              <a:t>     Programs</a:t>
            </a:r>
            <a:endParaRPr lang="en-US" sz="4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 Placeholder 3"/>
          <p:cNvSpPr>
            <a:spLocks noGrp="1"/>
          </p:cNvSpPr>
          <p:nvPr>
            <p:ph type="body" sz="quarter" idx="33"/>
          </p:nvPr>
        </p:nvSpPr>
        <p:spPr>
          <a:xfrm>
            <a:off x="5730529" y="188521"/>
            <a:ext cx="6198875" cy="6563971"/>
          </a:xfrm>
        </p:spPr>
        <p:txBody>
          <a:bodyPr/>
          <a:lstStyle/>
          <a:p>
            <a:pPr marL="342900" indent="-342900">
              <a:buFont typeface="Arial" panose="020B0604020202020204" pitchFamily="34" charset="0"/>
              <a:buChar char="•"/>
            </a:pPr>
            <a:r>
              <a:rPr lang="en-US" sz="2400" dirty="0" smtClean="0"/>
              <a:t>Under </a:t>
            </a:r>
            <a:r>
              <a:rPr lang="en-US" sz="2400" dirty="0"/>
              <a:t>the /</a:t>
            </a:r>
            <a:r>
              <a:rPr lang="en-US" sz="2400" dirty="0" err="1"/>
              <a:t>etc</a:t>
            </a:r>
            <a:r>
              <a:rPr lang="en-US" sz="2400" dirty="0"/>
              <a:t>/</a:t>
            </a:r>
            <a:r>
              <a:rPr lang="en-US" sz="2400" dirty="0" err="1"/>
              <a:t>rc.d</a:t>
            </a:r>
            <a:r>
              <a:rPr lang="en-US" sz="2400" dirty="0"/>
              <a:t>/</a:t>
            </a:r>
            <a:r>
              <a:rPr lang="en-US" sz="2400" dirty="0" err="1"/>
              <a:t>rc</a:t>
            </a:r>
            <a:r>
              <a:rPr lang="en-US" sz="2400" dirty="0"/>
              <a:t>*.d/ directories, you would see programs that start with S and K.</a:t>
            </a:r>
          </a:p>
          <a:p>
            <a:pPr marL="342900" indent="-342900">
              <a:buFont typeface="Arial" panose="020B0604020202020204" pitchFamily="34" charset="0"/>
              <a:buChar char="•"/>
            </a:pPr>
            <a:r>
              <a:rPr lang="en-US" sz="2400" dirty="0"/>
              <a:t>Programs starts with S are used during startup. S for startup.</a:t>
            </a:r>
          </a:p>
          <a:p>
            <a:pPr marL="342900" indent="-342900">
              <a:buFont typeface="Arial" panose="020B0604020202020204" pitchFamily="34" charset="0"/>
              <a:buChar char="•"/>
            </a:pPr>
            <a:r>
              <a:rPr lang="en-US" sz="2400" dirty="0"/>
              <a:t>Programs starts with K are used during shutdown. K for kill.</a:t>
            </a:r>
          </a:p>
          <a:p>
            <a:pPr marL="342900" indent="-342900">
              <a:buFont typeface="Arial" panose="020B0604020202020204" pitchFamily="34" charset="0"/>
              <a:buChar char="•"/>
            </a:pPr>
            <a:r>
              <a:rPr lang="en-US" sz="2400" dirty="0"/>
              <a:t>N</a:t>
            </a:r>
            <a:r>
              <a:rPr lang="en-US" sz="2400" dirty="0" smtClean="0"/>
              <a:t>umbers </a:t>
            </a:r>
            <a:r>
              <a:rPr lang="en-US" sz="2400" dirty="0"/>
              <a:t>right next to S and K in the program </a:t>
            </a:r>
            <a:r>
              <a:rPr lang="en-US" sz="2400" dirty="0" smtClean="0"/>
              <a:t>names : sequence </a:t>
            </a:r>
            <a:r>
              <a:rPr lang="en-US" sz="2400" dirty="0"/>
              <a:t>number in which the programs should be started or killed.</a:t>
            </a:r>
          </a:p>
          <a:p>
            <a:pPr marL="342900" indent="-342900">
              <a:buFont typeface="Wingdings" panose="05000000000000000000" pitchFamily="2" charset="2"/>
              <a:buChar char="Ø"/>
            </a:pPr>
            <a:r>
              <a:rPr lang="en-US" sz="2400" dirty="0" smtClean="0">
                <a:solidFill>
                  <a:srgbClr val="0070AD"/>
                </a:solidFill>
              </a:rPr>
              <a:t>S12syslog : start </a:t>
            </a:r>
            <a:r>
              <a:rPr lang="en-US" sz="2400" dirty="0">
                <a:solidFill>
                  <a:srgbClr val="0070AD"/>
                </a:solidFill>
              </a:rPr>
              <a:t>the syslog </a:t>
            </a:r>
            <a:r>
              <a:rPr lang="en-US" sz="2400" dirty="0" err="1">
                <a:solidFill>
                  <a:srgbClr val="0070AD"/>
                </a:solidFill>
              </a:rPr>
              <a:t>deamon</a:t>
            </a:r>
            <a:r>
              <a:rPr lang="en-US" sz="2400" dirty="0">
                <a:solidFill>
                  <a:srgbClr val="0070AD"/>
                </a:solidFill>
              </a:rPr>
              <a:t>, which has the sequence number of 12. </a:t>
            </a:r>
            <a:endParaRPr lang="en-US" sz="2400" dirty="0" smtClean="0">
              <a:solidFill>
                <a:srgbClr val="0070AD"/>
              </a:solidFill>
            </a:endParaRPr>
          </a:p>
          <a:p>
            <a:pPr marL="342900" indent="-342900">
              <a:buFont typeface="Wingdings" panose="05000000000000000000" pitchFamily="2" charset="2"/>
              <a:buChar char="Ø"/>
            </a:pPr>
            <a:r>
              <a:rPr lang="en-US" sz="2400" dirty="0" smtClean="0">
                <a:solidFill>
                  <a:srgbClr val="0070AD"/>
                </a:solidFill>
              </a:rPr>
              <a:t>S80sendmail </a:t>
            </a:r>
            <a:r>
              <a:rPr lang="en-US" sz="2400" dirty="0">
                <a:solidFill>
                  <a:srgbClr val="0070AD"/>
                </a:solidFill>
              </a:rPr>
              <a:t>is to start the </a:t>
            </a:r>
            <a:r>
              <a:rPr lang="en-US" sz="2400" dirty="0" err="1">
                <a:solidFill>
                  <a:srgbClr val="0070AD"/>
                </a:solidFill>
              </a:rPr>
              <a:t>sendmail</a:t>
            </a:r>
            <a:r>
              <a:rPr lang="en-US" sz="2400" dirty="0">
                <a:solidFill>
                  <a:srgbClr val="0070AD"/>
                </a:solidFill>
              </a:rPr>
              <a:t> daemon, which has the sequence number of 80. </a:t>
            </a:r>
            <a:endParaRPr lang="en-US" sz="2400" dirty="0" smtClean="0">
              <a:solidFill>
                <a:srgbClr val="0070AD"/>
              </a:solidFill>
            </a:endParaRPr>
          </a:p>
          <a:p>
            <a:pPr marL="342900" indent="-342900">
              <a:buFont typeface="Wingdings" panose="05000000000000000000" pitchFamily="2" charset="2"/>
              <a:buChar char="Ø"/>
            </a:pPr>
            <a:r>
              <a:rPr lang="en-US" sz="2400" dirty="0">
                <a:solidFill>
                  <a:srgbClr val="0070AD"/>
                </a:solidFill>
              </a:rPr>
              <a:t>(</a:t>
            </a:r>
            <a:r>
              <a:rPr lang="en-US" sz="2400" dirty="0" smtClean="0">
                <a:solidFill>
                  <a:srgbClr val="0070AD"/>
                </a:solidFill>
              </a:rPr>
              <a:t>So</a:t>
            </a:r>
            <a:r>
              <a:rPr lang="en-US" sz="2400" dirty="0">
                <a:solidFill>
                  <a:srgbClr val="0070AD"/>
                </a:solidFill>
              </a:rPr>
              <a:t>, syslog program will be started before </a:t>
            </a:r>
            <a:r>
              <a:rPr lang="en-US" sz="2400" dirty="0" err="1" smtClean="0">
                <a:solidFill>
                  <a:srgbClr val="0070AD"/>
                </a:solidFill>
              </a:rPr>
              <a:t>sendmail</a:t>
            </a:r>
            <a:r>
              <a:rPr lang="en-US" sz="2400" dirty="0">
                <a:solidFill>
                  <a:srgbClr val="0070AD"/>
                </a:solidFill>
              </a:rPr>
              <a:t>)</a:t>
            </a:r>
          </a:p>
          <a:p>
            <a:endParaRPr lang="en-US" sz="2000" b="1" dirty="0">
              <a:solidFill>
                <a:srgbClr val="2B0A3D"/>
              </a:solidFill>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15553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Definition</a:t>
            </a:r>
            <a:endParaRPr lang="en-US" dirty="0"/>
          </a:p>
        </p:txBody>
      </p:sp>
      <p:sp>
        <p:nvSpPr>
          <p:cNvPr id="3" name="TextBox 2"/>
          <p:cNvSpPr txBox="1"/>
          <p:nvPr/>
        </p:nvSpPr>
        <p:spPr>
          <a:xfrm>
            <a:off x="0" y="1071466"/>
            <a:ext cx="5950634"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A kernel is the foundational layer of an operating system (OS).</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It functions at a basic level, communicating with hardware and managing resources, such as RAM and the CPU.</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It is the part of the operating system that loads first, and it remains in main memory. Because it stays in memory, it is important for the kernel to be as small as possible while still providing all the essential services required by other parts of the operating system and applications.</a:t>
            </a:r>
            <a:endParaRPr lang="en-US" sz="2400" dirty="0"/>
          </a:p>
        </p:txBody>
      </p:sp>
    </p:spTree>
    <p:extLst>
      <p:ext uri="{BB962C8B-B14F-4D97-AF65-F5344CB8AC3E}">
        <p14:creationId xmlns:p14="http://schemas.microsoft.com/office/powerpoint/2010/main" val="150253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69352" y="1023468"/>
            <a:ext cx="4382952" cy="1500791"/>
          </a:xfrm>
        </p:spPr>
        <p:txBody>
          <a:bodyPr>
            <a:normAutofit fontScale="90000"/>
          </a:bodyPr>
          <a:lstStyle/>
          <a:p>
            <a:r>
              <a:rPr lang="en-US" sz="4800" b="1" dirty="0" smtClean="0">
                <a:ln w="6600">
                  <a:solidFill>
                    <a:schemeClr val="accent2"/>
                  </a:solidFill>
                  <a:prstDash val="solid"/>
                </a:ln>
                <a:solidFill>
                  <a:srgbClr val="FFFFFF"/>
                </a:solidFill>
                <a:effectLst>
                  <a:outerShdw dist="38100" dir="2700000" algn="tl" rotWithShape="0">
                    <a:schemeClr val="accent2"/>
                  </a:outerShdw>
                </a:effectLst>
              </a:rPr>
              <a:t>Final step :</a:t>
            </a:r>
            <a:br>
              <a:rPr lang="en-US" sz="4800" b="1" dirty="0" smtClean="0">
                <a:ln w="6600">
                  <a:solidFill>
                    <a:schemeClr val="accent2"/>
                  </a:solidFill>
                  <a:prstDash val="solid"/>
                </a:ln>
                <a:solidFill>
                  <a:srgbClr val="FFFFFF"/>
                </a:solidFill>
                <a:effectLst>
                  <a:outerShdw dist="38100" dir="2700000" algn="tl" rotWithShape="0">
                    <a:schemeClr val="accent2"/>
                  </a:outerShdw>
                </a:effectLst>
              </a:rPr>
            </a:br>
            <a:r>
              <a:rPr lang="en-US" sz="4800" b="1" dirty="0">
                <a:ln w="6600">
                  <a:solidFill>
                    <a:schemeClr val="accent2"/>
                  </a:solidFill>
                  <a:prstDash val="solid"/>
                </a:ln>
                <a:solidFill>
                  <a:srgbClr val="FFFFFF"/>
                </a:solidFill>
                <a:effectLst>
                  <a:outerShdw dist="38100" dir="2700000" algn="tl" rotWithShape="0">
                    <a:schemeClr val="accent2"/>
                  </a:outerShdw>
                </a:effectLst>
              </a:rPr>
              <a:t/>
            </a:r>
            <a:br>
              <a:rPr lang="en-US" sz="4800" b="1" dirty="0">
                <a:ln w="6600">
                  <a:solidFill>
                    <a:schemeClr val="accent2"/>
                  </a:solidFill>
                  <a:prstDash val="solid"/>
                </a:ln>
                <a:solidFill>
                  <a:srgbClr val="FFFFFF"/>
                </a:solidFill>
                <a:effectLst>
                  <a:outerShdw dist="38100" dir="2700000" algn="tl" rotWithShape="0">
                    <a:schemeClr val="accent2"/>
                  </a:outerShdw>
                </a:effectLst>
              </a:rPr>
            </a:br>
            <a:r>
              <a:rPr lang="en-US" sz="4800" b="1" dirty="0">
                <a:ln w="6600">
                  <a:solidFill>
                    <a:schemeClr val="accent2"/>
                  </a:solidFill>
                  <a:prstDash val="solid"/>
                </a:ln>
                <a:solidFill>
                  <a:srgbClr val="FFFFFF"/>
                </a:solidFill>
                <a:effectLst>
                  <a:outerShdw dist="38100" dir="2700000" algn="tl" rotWithShape="0">
                    <a:schemeClr val="accent2"/>
                  </a:outerShdw>
                </a:effectLst>
              </a:rPr>
              <a:t/>
            </a:r>
            <a:br>
              <a:rPr lang="en-US" sz="4800" b="1" dirty="0">
                <a:ln w="6600">
                  <a:solidFill>
                    <a:schemeClr val="accent2"/>
                  </a:solidFill>
                  <a:prstDash val="solid"/>
                </a:ln>
                <a:solidFill>
                  <a:srgbClr val="FFFFFF"/>
                </a:solidFill>
                <a:effectLst>
                  <a:outerShdw dist="38100" dir="2700000" algn="tl" rotWithShape="0">
                    <a:schemeClr val="accent2"/>
                  </a:outerShdw>
                </a:effectLst>
              </a:rPr>
            </a:br>
            <a:r>
              <a:rPr lang="en-US" sz="4800" b="1" dirty="0" smtClean="0">
                <a:ln w="6600">
                  <a:solidFill>
                    <a:schemeClr val="accent2"/>
                  </a:solidFill>
                  <a:prstDash val="solid"/>
                </a:ln>
                <a:solidFill>
                  <a:srgbClr val="FFFFFF"/>
                </a:solidFill>
                <a:effectLst>
                  <a:outerShdw dist="38100" dir="2700000" algn="tl" rotWithShape="0">
                    <a:schemeClr val="accent2"/>
                  </a:outerShdw>
                </a:effectLst>
              </a:rPr>
              <a:t/>
            </a:r>
            <a:br>
              <a:rPr lang="en-US" sz="4800" b="1" dirty="0" smtClean="0">
                <a:ln w="6600">
                  <a:solidFill>
                    <a:schemeClr val="accent2"/>
                  </a:solidFill>
                  <a:prstDash val="solid"/>
                </a:ln>
                <a:solidFill>
                  <a:srgbClr val="FFFFFF"/>
                </a:solidFill>
                <a:effectLst>
                  <a:outerShdw dist="38100" dir="2700000" algn="tl" rotWithShape="0">
                    <a:schemeClr val="accent2"/>
                  </a:outerShdw>
                </a:effectLst>
              </a:rPr>
            </a:br>
            <a:r>
              <a:rPr lang="en-US" sz="4800" b="1" dirty="0" smtClean="0">
                <a:ln w="6600">
                  <a:solidFill>
                    <a:schemeClr val="accent2"/>
                  </a:solidFill>
                  <a:prstDash val="solid"/>
                </a:ln>
                <a:solidFill>
                  <a:srgbClr val="FFFFFF"/>
                </a:solidFill>
                <a:effectLst>
                  <a:outerShdw dist="38100" dir="2700000" algn="tl" rotWithShape="0">
                    <a:schemeClr val="accent2"/>
                  </a:outerShdw>
                </a:effectLst>
              </a:rPr>
              <a:t>LOGIN</a:t>
            </a:r>
            <a:endParaRPr lang="en-US" sz="48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8565" y="1937867"/>
            <a:ext cx="6740278" cy="3793231"/>
          </a:xfrm>
          <a:prstGeom prst="rect">
            <a:avLst/>
          </a:prstGeom>
        </p:spPr>
      </p:pic>
      <p:cxnSp>
        <p:nvCxnSpPr>
          <p:cNvPr id="8" name="Straight Connector 7"/>
          <p:cNvCxnSpPr/>
          <p:nvPr/>
        </p:nvCxnSpPr>
        <p:spPr>
          <a:xfrm flipH="1">
            <a:off x="5058565" y="1937867"/>
            <a:ext cx="1" cy="379323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058565" y="1773863"/>
            <a:ext cx="6181521" cy="164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57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07387" y="2261478"/>
            <a:ext cx="6984156" cy="863600"/>
          </a:xfrm>
        </p:spPr>
        <p:txBody>
          <a:bodyPr>
            <a:normAutofit/>
          </a:bodyPr>
          <a:lstStyle/>
          <a:p>
            <a:r>
              <a:rPr lang="en-US" sz="5400" b="1" dirty="0" smtClean="0"/>
              <a:t>BASIC STRUCTURE</a:t>
            </a:r>
            <a:endParaRPr lang="en-US" sz="5400"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9034" b="8108"/>
          <a:stretch/>
        </p:blipFill>
        <p:spPr>
          <a:xfrm>
            <a:off x="5398310" y="3125078"/>
            <a:ext cx="5214413" cy="3219652"/>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169" y="652078"/>
            <a:ext cx="5320425" cy="4198702"/>
          </a:xfrm>
          <a:prstGeom prst="rect">
            <a:avLst/>
          </a:prstGeom>
        </p:spPr>
      </p:pic>
    </p:spTree>
    <p:extLst>
      <p:ext uri="{BB962C8B-B14F-4D97-AF65-F5344CB8AC3E}">
        <p14:creationId xmlns:p14="http://schemas.microsoft.com/office/powerpoint/2010/main" val="137661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r>
              <a:rPr lang="en-US" dirty="0" smtClean="0"/>
              <a:t>Basic Facilities : CPU</a:t>
            </a:r>
            <a:endParaRPr lang="en-US" dirty="0"/>
          </a:p>
        </p:txBody>
      </p:sp>
      <p:sp>
        <p:nvSpPr>
          <p:cNvPr id="6" name="TextBox 5"/>
          <p:cNvSpPr txBox="1"/>
          <p:nvPr/>
        </p:nvSpPr>
        <p:spPr>
          <a:xfrm>
            <a:off x="407989" y="1268413"/>
            <a:ext cx="5880269"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This central component of a computer system is responsible for running or executing programs. </a:t>
            </a:r>
            <a:r>
              <a:rPr lang="en-US" sz="2400" dirty="0"/>
              <a:t>Often multiple programs will want access to memory, frequently demanding more memory than the computer has available.</a:t>
            </a:r>
            <a:r>
              <a:rPr lang="en-US" sz="2400" dirty="0" smtClean="0"/>
              <a:t>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a:t>The kernel is responsible for deciding which memory each process can use, and determining what to do when not enough memory is available.</a:t>
            </a:r>
            <a:endParaRPr lang="en-US" sz="2400" dirty="0" smtClean="0"/>
          </a:p>
        </p:txBody>
      </p:sp>
      <p:sp>
        <p:nvSpPr>
          <p:cNvPr id="3" name="TextBox 2"/>
          <p:cNvSpPr txBox="1"/>
          <p:nvPr/>
        </p:nvSpPr>
        <p:spPr>
          <a:xfrm>
            <a:off x="8760709" y="5008098"/>
            <a:ext cx="3122201" cy="1200329"/>
          </a:xfrm>
          <a:prstGeom prst="rect">
            <a:avLst/>
          </a:prstGeom>
          <a:noFill/>
        </p:spPr>
        <p:txBody>
          <a:bodyPr wrap="none" rtlCol="0">
            <a:spAutoFit/>
          </a:bodyPr>
          <a:lstStyle/>
          <a:p>
            <a:pPr algn="r"/>
            <a:r>
              <a:rPr lang="en-US" sz="3600" b="1" i="1" dirty="0" smtClean="0">
                <a:solidFill>
                  <a:schemeClr val="bg1"/>
                </a:solidFill>
              </a:rPr>
              <a:t>RESOURCE </a:t>
            </a:r>
          </a:p>
          <a:p>
            <a:pPr algn="r"/>
            <a:r>
              <a:rPr lang="en-US" sz="3600" b="1" i="1" dirty="0" smtClean="0">
                <a:solidFill>
                  <a:schemeClr val="bg1"/>
                </a:solidFill>
              </a:rPr>
              <a:t>MANAGEMENT</a:t>
            </a:r>
            <a:endParaRPr lang="en-US" sz="3600" b="1" i="1" dirty="0">
              <a:solidFill>
                <a:schemeClr val="bg1"/>
              </a:solidFill>
            </a:endParaRPr>
          </a:p>
        </p:txBody>
      </p:sp>
    </p:spTree>
    <p:extLst>
      <p:ext uri="{BB962C8B-B14F-4D97-AF65-F5344CB8AC3E}">
        <p14:creationId xmlns:p14="http://schemas.microsoft.com/office/powerpoint/2010/main" val="227263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r>
              <a:rPr lang="en-US" dirty="0" smtClean="0"/>
              <a:t>Basic Facilities : Memory (RAM)</a:t>
            </a:r>
            <a:endParaRPr lang="en-US" dirty="0"/>
          </a:p>
        </p:txBody>
      </p:sp>
      <p:sp>
        <p:nvSpPr>
          <p:cNvPr id="6" name="TextBox 5"/>
          <p:cNvSpPr txBox="1"/>
          <p:nvPr/>
        </p:nvSpPr>
        <p:spPr>
          <a:xfrm>
            <a:off x="407989" y="1268413"/>
            <a:ext cx="6077218"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RAM is used to store both program instructions and data. </a:t>
            </a:r>
            <a:r>
              <a:rPr lang="en-US" sz="2400" dirty="0"/>
              <a:t>Typically, both need to be present in memory in order for a program to execute.</a:t>
            </a: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The kernel takes responsibility for deciding at any time which of the many running programs should be allocated to the processor or processors.</a:t>
            </a:r>
          </a:p>
        </p:txBody>
      </p:sp>
      <p:sp>
        <p:nvSpPr>
          <p:cNvPr id="4" name="TextBox 3"/>
          <p:cNvSpPr txBox="1"/>
          <p:nvPr/>
        </p:nvSpPr>
        <p:spPr>
          <a:xfrm>
            <a:off x="8760709" y="5008098"/>
            <a:ext cx="3122201" cy="1200329"/>
          </a:xfrm>
          <a:prstGeom prst="rect">
            <a:avLst/>
          </a:prstGeom>
          <a:noFill/>
        </p:spPr>
        <p:txBody>
          <a:bodyPr wrap="none" rtlCol="0">
            <a:spAutoFit/>
          </a:bodyPr>
          <a:lstStyle/>
          <a:p>
            <a:pPr algn="r"/>
            <a:r>
              <a:rPr lang="en-US" sz="3600" b="1" i="1" dirty="0" smtClean="0">
                <a:solidFill>
                  <a:schemeClr val="bg1"/>
                </a:solidFill>
              </a:rPr>
              <a:t>MEMORY </a:t>
            </a:r>
          </a:p>
          <a:p>
            <a:pPr algn="r"/>
            <a:r>
              <a:rPr lang="en-US" sz="3600" b="1" i="1" dirty="0" smtClean="0">
                <a:solidFill>
                  <a:schemeClr val="bg1"/>
                </a:solidFill>
              </a:rPr>
              <a:t>MANAGEMENT</a:t>
            </a:r>
            <a:endParaRPr lang="en-US" sz="3600" b="1" i="1" dirty="0">
              <a:solidFill>
                <a:schemeClr val="bg1"/>
              </a:solidFill>
            </a:endParaRPr>
          </a:p>
        </p:txBody>
      </p:sp>
    </p:spTree>
    <p:extLst>
      <p:ext uri="{BB962C8B-B14F-4D97-AF65-F5344CB8AC3E}">
        <p14:creationId xmlns:p14="http://schemas.microsoft.com/office/powerpoint/2010/main" val="326001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normAutofit/>
          </a:bodyPr>
          <a:lstStyle/>
          <a:p>
            <a:r>
              <a:rPr lang="en-US" dirty="0" smtClean="0"/>
              <a:t>Basic Facilities : Devices</a:t>
            </a:r>
            <a:endParaRPr lang="en-US" dirty="0"/>
          </a:p>
        </p:txBody>
      </p:sp>
      <p:sp>
        <p:nvSpPr>
          <p:cNvPr id="6" name="TextBox 5"/>
          <p:cNvSpPr txBox="1"/>
          <p:nvPr/>
        </p:nvSpPr>
        <p:spPr>
          <a:xfrm>
            <a:off x="407989" y="1268413"/>
            <a:ext cx="5570780"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I/O devices include such peripherals as keyboards, mice, disk drives, printers, USB devices, network adapters, and display devices.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a:t>The kernel allocates requests from applications to perform I/O to an appropriate device and provides convenient methods for using the device (typically abstracted to the point where the application does not need to know implementation details of the device).</a:t>
            </a:r>
            <a:endParaRPr lang="en-US" sz="2400" dirty="0" smtClean="0"/>
          </a:p>
        </p:txBody>
      </p:sp>
      <p:sp>
        <p:nvSpPr>
          <p:cNvPr id="4" name="TextBox 3"/>
          <p:cNvSpPr txBox="1"/>
          <p:nvPr/>
        </p:nvSpPr>
        <p:spPr>
          <a:xfrm>
            <a:off x="8760709" y="5008098"/>
            <a:ext cx="3122201" cy="1200329"/>
          </a:xfrm>
          <a:prstGeom prst="rect">
            <a:avLst/>
          </a:prstGeom>
          <a:noFill/>
        </p:spPr>
        <p:txBody>
          <a:bodyPr wrap="none" rtlCol="0">
            <a:spAutoFit/>
          </a:bodyPr>
          <a:lstStyle/>
          <a:p>
            <a:pPr algn="r"/>
            <a:r>
              <a:rPr lang="en-US" sz="3600" b="1" i="1" dirty="0" smtClean="0">
                <a:solidFill>
                  <a:schemeClr val="bg1"/>
                </a:solidFill>
              </a:rPr>
              <a:t>DEVICE </a:t>
            </a:r>
          </a:p>
          <a:p>
            <a:pPr algn="r"/>
            <a:r>
              <a:rPr lang="en-US" sz="3600" b="1" i="1" dirty="0" smtClean="0">
                <a:solidFill>
                  <a:schemeClr val="bg1"/>
                </a:solidFill>
              </a:rPr>
              <a:t>MANAGEMENT</a:t>
            </a:r>
            <a:endParaRPr lang="en-US" sz="3600" b="1" i="1" dirty="0">
              <a:solidFill>
                <a:schemeClr val="bg1"/>
              </a:solidFill>
            </a:endParaRPr>
          </a:p>
        </p:txBody>
      </p:sp>
    </p:spTree>
    <p:extLst>
      <p:ext uri="{BB962C8B-B14F-4D97-AF65-F5344CB8AC3E}">
        <p14:creationId xmlns:p14="http://schemas.microsoft.com/office/powerpoint/2010/main" val="106005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30D1BC81-B0CA-49DC-9E5F-F55AA790482A}"/>
              </a:ext>
            </a:extLst>
          </p:cNvPr>
          <p:cNvSpPr>
            <a:spLocks noGrp="1"/>
          </p:cNvSpPr>
          <p:nvPr>
            <p:ph type="body" sz="quarter" idx="10"/>
          </p:nvPr>
        </p:nvSpPr>
        <p:spPr>
          <a:xfrm>
            <a:off x="407987" y="1533628"/>
            <a:ext cx="5543551" cy="4919560"/>
          </a:xfrm>
        </p:spPr>
        <p:txBody>
          <a:bodyPr/>
          <a:lstStyle/>
          <a:p>
            <a:pPr marL="0" indent="0">
              <a:buNone/>
            </a:pPr>
            <a:r>
              <a:rPr lang="pt-PT" sz="2800" b="1" dirty="0" smtClean="0">
                <a:solidFill>
                  <a:schemeClr val="accent1">
                    <a:lumMod val="75000"/>
                  </a:schemeClr>
                </a:solidFill>
              </a:rPr>
              <a:t>Monolithic Kernel	</a:t>
            </a:r>
          </a:p>
          <a:p>
            <a:r>
              <a:rPr lang="en-US" sz="2400" dirty="0"/>
              <a:t>User services and kernel, services are kept in </a:t>
            </a:r>
            <a:r>
              <a:rPr lang="en-US" sz="2400" dirty="0" smtClean="0"/>
              <a:t>same address space.</a:t>
            </a:r>
          </a:p>
          <a:p>
            <a:r>
              <a:rPr lang="en-US" sz="2400" dirty="0"/>
              <a:t>Slow execution</a:t>
            </a:r>
            <a:r>
              <a:rPr lang="en-US" sz="2400" dirty="0" smtClean="0"/>
              <a:t>.</a:t>
            </a:r>
          </a:p>
          <a:p>
            <a:r>
              <a:rPr lang="en-US" sz="2400" dirty="0"/>
              <a:t>Monolithic kernel is larger than microkernel</a:t>
            </a:r>
            <a:r>
              <a:rPr lang="en-US" sz="2400" dirty="0" smtClean="0"/>
              <a:t>.</a:t>
            </a:r>
          </a:p>
          <a:p>
            <a:r>
              <a:rPr lang="en-US" sz="2400" dirty="0"/>
              <a:t>If a service crashes, the whole system crashes in monolithic kernel</a:t>
            </a:r>
            <a:r>
              <a:rPr lang="en-US" sz="2400" dirty="0" smtClean="0"/>
              <a:t>.</a:t>
            </a:r>
          </a:p>
          <a:p>
            <a:r>
              <a:rPr lang="en-US" sz="2400" dirty="0"/>
              <a:t>To write a monolithic kernel, less code is required.</a:t>
            </a:r>
            <a:endParaRPr lang="pt-PT" sz="2400" b="1" dirty="0">
              <a:solidFill>
                <a:schemeClr val="accent1">
                  <a:lumMod val="75000"/>
                </a:schemeClr>
              </a:solidFill>
            </a:endParaRPr>
          </a:p>
          <a:p>
            <a:pPr marL="0" indent="0">
              <a:buNone/>
            </a:pPr>
            <a:endParaRPr lang="pt-PT" sz="2400" b="1" dirty="0" smtClean="0">
              <a:solidFill>
                <a:schemeClr val="accent1">
                  <a:lumMod val="75000"/>
                </a:schemeClr>
              </a:solidFill>
            </a:endParaRPr>
          </a:p>
        </p:txBody>
      </p:sp>
      <p:sp>
        <p:nvSpPr>
          <p:cNvPr id="6" name="Text Placeholder 5">
            <a:extLst>
              <a:ext uri="{FF2B5EF4-FFF2-40B4-BE49-F238E27FC236}">
                <a16:creationId xmlns="" xmlns:a16="http://schemas.microsoft.com/office/drawing/2014/main" id="{4D0680E3-AA32-4CF6-8F32-34091BD0DD6D}"/>
              </a:ext>
            </a:extLst>
          </p:cNvPr>
          <p:cNvSpPr>
            <a:spLocks noGrp="1"/>
          </p:cNvSpPr>
          <p:nvPr>
            <p:ph type="body" sz="quarter" idx="11"/>
          </p:nvPr>
        </p:nvSpPr>
        <p:spPr>
          <a:xfrm>
            <a:off x="6240464" y="1533627"/>
            <a:ext cx="5799136" cy="4918351"/>
          </a:xfrm>
        </p:spPr>
        <p:txBody>
          <a:bodyPr/>
          <a:lstStyle/>
          <a:p>
            <a:pPr marL="0" indent="0">
              <a:buNone/>
            </a:pPr>
            <a:r>
              <a:rPr lang="pt-PT" sz="2800" b="1" dirty="0" smtClean="0">
                <a:solidFill>
                  <a:schemeClr val="accent1">
                    <a:lumMod val="75000"/>
                  </a:schemeClr>
                </a:solidFill>
              </a:rPr>
              <a:t>Micro Kernel</a:t>
            </a:r>
          </a:p>
          <a:p>
            <a:r>
              <a:rPr lang="en-US" sz="2400" dirty="0" smtClean="0"/>
              <a:t>User </a:t>
            </a:r>
            <a:r>
              <a:rPr lang="en-US" sz="2400" dirty="0"/>
              <a:t>services and kernel, services are kept in separate address </a:t>
            </a:r>
            <a:r>
              <a:rPr lang="en-US" sz="2400" dirty="0" smtClean="0"/>
              <a:t>space.</a:t>
            </a:r>
          </a:p>
          <a:p>
            <a:r>
              <a:rPr lang="en-US" sz="2400" dirty="0" smtClean="0"/>
              <a:t>Fast execution.</a:t>
            </a:r>
          </a:p>
          <a:p>
            <a:r>
              <a:rPr lang="en-US" sz="2400" dirty="0" smtClean="0"/>
              <a:t>Microkernel </a:t>
            </a:r>
            <a:r>
              <a:rPr lang="en-US" sz="2400" dirty="0"/>
              <a:t>are smaller in size</a:t>
            </a:r>
            <a:r>
              <a:rPr lang="en-US" sz="2400" dirty="0" smtClean="0"/>
              <a:t>.</a:t>
            </a:r>
          </a:p>
          <a:p>
            <a:endParaRPr lang="en-US" sz="2400" b="1" dirty="0">
              <a:solidFill>
                <a:schemeClr val="accent1">
                  <a:lumMod val="75000"/>
                </a:schemeClr>
              </a:solidFill>
            </a:endParaRPr>
          </a:p>
          <a:p>
            <a:r>
              <a:rPr lang="en-US" sz="2400" dirty="0"/>
              <a:t>If a service crashes, it does effect on </a:t>
            </a:r>
            <a:r>
              <a:rPr lang="en-US" sz="2400" dirty="0" smtClean="0"/>
              <a:t>working </a:t>
            </a:r>
            <a:r>
              <a:rPr lang="en-US" sz="2400" dirty="0"/>
              <a:t>of microkernel</a:t>
            </a:r>
            <a:r>
              <a:rPr lang="en-US" sz="2400" dirty="0" smtClean="0"/>
              <a:t>.</a:t>
            </a:r>
          </a:p>
          <a:p>
            <a:r>
              <a:rPr lang="en-US" sz="2400" dirty="0"/>
              <a:t>To write a microkernel, more code is required.</a:t>
            </a:r>
            <a:endParaRPr lang="pt-PT" sz="2400" b="1" dirty="0" smtClean="0">
              <a:solidFill>
                <a:schemeClr val="accent1">
                  <a:lumMod val="75000"/>
                </a:schemeClr>
              </a:solidFill>
            </a:endParaRPr>
          </a:p>
        </p:txBody>
      </p:sp>
      <p:sp>
        <p:nvSpPr>
          <p:cNvPr id="4" name="Title 3">
            <a:extLst>
              <a:ext uri="{FF2B5EF4-FFF2-40B4-BE49-F238E27FC236}">
                <a16:creationId xmlns="" xmlns:a16="http://schemas.microsoft.com/office/drawing/2014/main" id="{BAD3FAA8-650A-4E1B-B561-D86BE9AFB0F0}"/>
              </a:ext>
            </a:extLst>
          </p:cNvPr>
          <p:cNvSpPr>
            <a:spLocks noGrp="1"/>
          </p:cNvSpPr>
          <p:nvPr>
            <p:ph type="title"/>
          </p:nvPr>
        </p:nvSpPr>
        <p:spPr>
          <a:xfrm>
            <a:off x="407988" y="404813"/>
            <a:ext cx="11250612" cy="1128814"/>
          </a:xfrm>
        </p:spPr>
        <p:txBody>
          <a:bodyPr>
            <a:noAutofit/>
          </a:bodyPr>
          <a:lstStyle/>
          <a:p>
            <a:r>
              <a:rPr lang="en-US" dirty="0">
                <a:solidFill>
                  <a:srgbClr val="FF304C"/>
                </a:solidFill>
              </a:rPr>
              <a:t>TYPES OF KERNEL </a:t>
            </a:r>
            <a:endParaRPr lang="pt-PT" sz="2800" dirty="0"/>
          </a:p>
        </p:txBody>
      </p:sp>
      <p:cxnSp>
        <p:nvCxnSpPr>
          <p:cNvPr id="7" name="Conector reto 49">
            <a:extLst>
              <a:ext uri="{FF2B5EF4-FFF2-40B4-BE49-F238E27FC236}">
                <a16:creationId xmlns="" xmlns:a16="http://schemas.microsoft.com/office/drawing/2014/main" id="{99F137B6-F3B1-4C6C-A4B5-514CE43D29F9}"/>
              </a:ext>
            </a:extLst>
          </p:cNvPr>
          <p:cNvCxnSpPr>
            <a:cxnSpLocks/>
            <a:endCxn id="2" idx="2"/>
          </p:cNvCxnSpPr>
          <p:nvPr/>
        </p:nvCxnSpPr>
        <p:spPr>
          <a:xfrm flipV="1">
            <a:off x="6091707" y="1350543"/>
            <a:ext cx="0" cy="5101436"/>
          </a:xfrm>
          <a:prstGeom prst="line">
            <a:avLst/>
          </a:prstGeom>
          <a:solidFill>
            <a:schemeClr val="tx1"/>
          </a:solidFill>
          <a:ln w="47625" cap="flat">
            <a:solidFill>
              <a:srgbClr val="FF304C"/>
            </a:solidFill>
            <a:round/>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00507" y="1095133"/>
            <a:ext cx="11582400" cy="255410"/>
          </a:xfrm>
          <a:prstGeom prst="rect">
            <a:avLst/>
          </a:prstGeom>
          <a:solidFill>
            <a:srgbClr val="FF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17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Related image"/>
          <p:cNvSpPr>
            <a:spLocks noChangeAspect="1" noChangeArrowheads="1"/>
          </p:cNvSpPr>
          <p:nvPr/>
        </p:nvSpPr>
        <p:spPr bwMode="auto">
          <a:xfrm>
            <a:off x="155575" y="-1462088"/>
            <a:ext cx="5734050" cy="3057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620"/>
            <a:ext cx="7843234" cy="4449047"/>
          </a:xfrm>
          <a:prstGeom prst="rect">
            <a:avLst/>
          </a:prstGeom>
        </p:spPr>
      </p:pic>
      <p:sp>
        <p:nvSpPr>
          <p:cNvPr id="7" name="TextBox 6"/>
          <p:cNvSpPr txBox="1"/>
          <p:nvPr/>
        </p:nvSpPr>
        <p:spPr>
          <a:xfrm>
            <a:off x="6553666" y="4549676"/>
            <a:ext cx="5638334" cy="1569660"/>
          </a:xfrm>
          <a:prstGeom prst="rect">
            <a:avLst/>
          </a:prstGeom>
          <a:noFill/>
        </p:spPr>
        <p:txBody>
          <a:bodyPr wrap="square" rtlCol="0">
            <a:spAutoFit/>
          </a:bodyPr>
          <a:lstStyle/>
          <a:p>
            <a:pPr algn="just"/>
            <a:endParaRPr lang="en-US" sz="2400" b="1" dirty="0">
              <a:solidFill>
                <a:schemeClr val="bg1"/>
              </a:solidFill>
            </a:endParaRPr>
          </a:p>
          <a:p>
            <a:pPr algn="r"/>
            <a:r>
              <a:rPr lang="en-US" sz="2400" b="1" dirty="0" smtClean="0">
                <a:solidFill>
                  <a:schemeClr val="bg1"/>
                </a:solidFill>
              </a:rPr>
              <a:t>Kernel Space – Space in memory where </a:t>
            </a:r>
          </a:p>
          <a:p>
            <a:pPr algn="r"/>
            <a:r>
              <a:rPr lang="en-US" sz="2400" b="1" dirty="0" smtClean="0">
                <a:solidFill>
                  <a:schemeClr val="bg1"/>
                </a:solidFill>
              </a:rPr>
              <a:t>kernel processes run. The user has access to it only through system calls </a:t>
            </a:r>
            <a:endParaRPr lang="en-US" sz="2400" b="1" dirty="0">
              <a:solidFill>
                <a:schemeClr val="bg1"/>
              </a:solidFill>
            </a:endParaRPr>
          </a:p>
        </p:txBody>
      </p:sp>
      <p:sp>
        <p:nvSpPr>
          <p:cNvPr id="10" name="Rectangle 9"/>
          <p:cNvSpPr/>
          <p:nvPr/>
        </p:nvSpPr>
        <p:spPr>
          <a:xfrm>
            <a:off x="8348869" y="1806984"/>
            <a:ext cx="3843131" cy="1200329"/>
          </a:xfrm>
          <a:prstGeom prst="rect">
            <a:avLst/>
          </a:prstGeom>
        </p:spPr>
        <p:txBody>
          <a:bodyPr wrap="square">
            <a:spAutoFit/>
          </a:bodyPr>
          <a:lstStyle/>
          <a:p>
            <a:pPr lvl="0" algn="r"/>
            <a:r>
              <a:rPr lang="en-US" sz="2400" b="1" dirty="0">
                <a:solidFill>
                  <a:prstClr val="white"/>
                </a:solidFill>
              </a:rPr>
              <a:t>User Space – Space in </a:t>
            </a:r>
            <a:r>
              <a:rPr lang="en-US" sz="2400" b="1" dirty="0" smtClean="0">
                <a:solidFill>
                  <a:prstClr val="white"/>
                </a:solidFill>
              </a:rPr>
              <a:t>memory where user applications </a:t>
            </a:r>
            <a:r>
              <a:rPr lang="en-US" sz="2400" b="1" dirty="0">
                <a:solidFill>
                  <a:prstClr val="white"/>
                </a:solidFill>
              </a:rPr>
              <a:t>are executed.</a:t>
            </a:r>
          </a:p>
        </p:txBody>
      </p:sp>
    </p:spTree>
    <p:extLst>
      <p:ext uri="{BB962C8B-B14F-4D97-AF65-F5344CB8AC3E}">
        <p14:creationId xmlns:p14="http://schemas.microsoft.com/office/powerpoint/2010/main" val="240211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1441</Words>
  <Application>Microsoft Office PowerPoint</Application>
  <PresentationFormat>Widescreen</PresentationFormat>
  <Paragraphs>180</Paragraphs>
  <Slides>30</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Calibri</vt:lpstr>
      <vt:lpstr>Courier New</vt:lpstr>
      <vt:lpstr>Mangal</vt:lpstr>
      <vt:lpstr>Verdana</vt:lpstr>
      <vt:lpstr>Wingdings</vt:lpstr>
      <vt:lpstr>Office Theme</vt:lpstr>
      <vt:lpstr>Capgemini 2017_Cover slides</vt:lpstr>
      <vt:lpstr>PowerPoint Presentation</vt:lpstr>
      <vt:lpstr>Literal Definition</vt:lpstr>
      <vt:lpstr>Formal Definition</vt:lpstr>
      <vt:lpstr>BASIC STRUCTURE</vt:lpstr>
      <vt:lpstr>Basic Facilities : CPU</vt:lpstr>
      <vt:lpstr>Basic Facilities : Memory (RAM)</vt:lpstr>
      <vt:lpstr>Basic Facilities : Devices</vt:lpstr>
      <vt:lpstr>TYPES OF KERNEL </vt:lpstr>
      <vt:lpstr>PowerPoint Presentation</vt:lpstr>
      <vt:lpstr>PowerPoint Presentation</vt:lpstr>
      <vt:lpstr>LINUX KERNEL</vt:lpstr>
      <vt:lpstr>PowerPoint Presentation</vt:lpstr>
      <vt:lpstr>Kernel Subsystems</vt:lpstr>
      <vt:lpstr>PowerPoint Presentation</vt:lpstr>
      <vt:lpstr>Process Scheduler (SCHED)</vt:lpstr>
      <vt:lpstr>Memory Manager (MM)</vt:lpstr>
      <vt:lpstr>Virtual File System (VFS)</vt:lpstr>
      <vt:lpstr>Network Interface (NET)</vt:lpstr>
      <vt:lpstr>PowerPoint Presentation</vt:lpstr>
      <vt:lpstr>LINUX BOOTING PROCESS</vt:lpstr>
      <vt:lpstr>1. BIOS</vt:lpstr>
      <vt:lpstr>2. MBR</vt:lpstr>
      <vt:lpstr>3. GRUB</vt:lpstr>
      <vt:lpstr>PowerPoint Presentation</vt:lpstr>
      <vt:lpstr>4. Kernel</vt:lpstr>
      <vt:lpstr>5. INIT</vt:lpstr>
      <vt:lpstr>5. INIT</vt:lpstr>
      <vt:lpstr>6. Runlevel         Programs</vt:lpstr>
      <vt:lpstr>6. Runlevel         Programs</vt:lpstr>
      <vt:lpstr>Final step :    LOGIN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Aastha</dc:creator>
  <cp:lastModifiedBy>Verma, Aastha</cp:lastModifiedBy>
  <cp:revision>70</cp:revision>
  <dcterms:created xsi:type="dcterms:W3CDTF">2018-07-20T04:41:51Z</dcterms:created>
  <dcterms:modified xsi:type="dcterms:W3CDTF">2018-07-24T12:14:41Z</dcterms:modified>
</cp:coreProperties>
</file>