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8" r:id="rId21"/>
    <p:sldId id="280" r:id="rId22"/>
    <p:sldId id="281" r:id="rId23"/>
    <p:sldId id="273" r:id="rId24"/>
    <p:sldId id="279" r:id="rId25"/>
    <p:sldId id="274" r:id="rId26"/>
    <p:sldId id="282" r:id="rId27"/>
    <p:sldId id="283" r:id="rId28"/>
    <p:sldId id="284" r:id="rId29"/>
    <p:sldId id="285" r:id="rId30"/>
    <p:sldId id="286" r:id="rId31"/>
    <p:sldId id="287" r:id="rId32"/>
    <p:sldId id="288" r:id="rId33"/>
    <p:sldId id="293" r:id="rId34"/>
    <p:sldId id="289" r:id="rId35"/>
    <p:sldId id="292" r:id="rId36"/>
    <p:sldId id="290" r:id="rId37"/>
    <p:sldId id="291"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EEEA8-42DC-4D53-9EA7-9861EA5D843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5D86256A-B454-4D8B-A525-D7EA11B0A7B8}">
      <dgm:prSet phldrT="[Text]"/>
      <dgm:spPr/>
      <dgm:t>
        <a:bodyPr/>
        <a:lstStyle/>
        <a:p>
          <a:r>
            <a:rPr lang="en-US" dirty="0" smtClean="0"/>
            <a:t>Meaning of message understood by recipient</a:t>
          </a:r>
          <a:endParaRPr lang="en-US" dirty="0"/>
        </a:p>
      </dgm:t>
    </dgm:pt>
    <dgm:pt modelId="{D517323D-D4CA-4514-B088-555F31A13925}" type="parTrans" cxnId="{EED856F0-2AA2-444A-BC7A-9FC1599E91A7}">
      <dgm:prSet/>
      <dgm:spPr/>
      <dgm:t>
        <a:bodyPr/>
        <a:lstStyle/>
        <a:p>
          <a:endParaRPr lang="en-US"/>
        </a:p>
      </dgm:t>
    </dgm:pt>
    <dgm:pt modelId="{FEA384DB-2B8C-4FB1-928E-26E4645E74E9}" type="sibTrans" cxnId="{EED856F0-2AA2-444A-BC7A-9FC1599E91A7}">
      <dgm:prSet/>
      <dgm:spPr/>
      <dgm:t>
        <a:bodyPr/>
        <a:lstStyle/>
        <a:p>
          <a:endParaRPr lang="en-US"/>
        </a:p>
      </dgm:t>
    </dgm:pt>
    <dgm:pt modelId="{D74159A8-3C2F-494A-A16F-BF982EE11471}">
      <dgm:prSet phldrT="[Text]"/>
      <dgm:spPr/>
      <dgm:t>
        <a:bodyPr/>
        <a:lstStyle/>
        <a:p>
          <a:r>
            <a:rPr lang="en-US" dirty="0" smtClean="0"/>
            <a:t>Meaning of message intended by sender</a:t>
          </a:r>
          <a:endParaRPr lang="en-US" dirty="0"/>
        </a:p>
      </dgm:t>
    </dgm:pt>
    <dgm:pt modelId="{43DEFD14-711D-4232-A6B2-649695640651}" type="parTrans" cxnId="{8890BAB7-63D1-40C8-A93E-C57AEA7DA895}">
      <dgm:prSet/>
      <dgm:spPr/>
      <dgm:t>
        <a:bodyPr/>
        <a:lstStyle/>
        <a:p>
          <a:endParaRPr lang="en-US"/>
        </a:p>
      </dgm:t>
    </dgm:pt>
    <dgm:pt modelId="{583D205C-1541-4DE3-8FAA-2C74D9F99028}" type="sibTrans" cxnId="{8890BAB7-63D1-40C8-A93E-C57AEA7DA895}">
      <dgm:prSet/>
      <dgm:spPr/>
      <dgm:t>
        <a:bodyPr/>
        <a:lstStyle/>
        <a:p>
          <a:endParaRPr lang="en-US"/>
        </a:p>
      </dgm:t>
    </dgm:pt>
    <dgm:pt modelId="{39D28FF9-F8F8-43DA-AB9A-4F5D624D6BDB}" type="pres">
      <dgm:prSet presAssocID="{27CEEEA8-42DC-4D53-9EA7-9861EA5D8435}" presName="diagram" presStyleCnt="0">
        <dgm:presLayoutVars>
          <dgm:dir/>
          <dgm:resizeHandles val="exact"/>
        </dgm:presLayoutVars>
      </dgm:prSet>
      <dgm:spPr/>
      <dgm:t>
        <a:bodyPr/>
        <a:lstStyle/>
        <a:p>
          <a:endParaRPr lang="en-US"/>
        </a:p>
      </dgm:t>
    </dgm:pt>
    <dgm:pt modelId="{2D812845-9C02-437A-A8A0-75ABFDF46691}" type="pres">
      <dgm:prSet presAssocID="{5D86256A-B454-4D8B-A525-D7EA11B0A7B8}" presName="arrow" presStyleLbl="node1" presStyleIdx="0" presStyleCnt="2">
        <dgm:presLayoutVars>
          <dgm:bulletEnabled val="1"/>
        </dgm:presLayoutVars>
      </dgm:prSet>
      <dgm:spPr/>
      <dgm:t>
        <a:bodyPr/>
        <a:lstStyle/>
        <a:p>
          <a:endParaRPr lang="en-US"/>
        </a:p>
      </dgm:t>
    </dgm:pt>
    <dgm:pt modelId="{CB8C582A-7318-438F-ACF4-C889CAFF83B4}" type="pres">
      <dgm:prSet presAssocID="{D74159A8-3C2F-494A-A16F-BF982EE11471}" presName="arrow" presStyleLbl="node1" presStyleIdx="1" presStyleCnt="2">
        <dgm:presLayoutVars>
          <dgm:bulletEnabled val="1"/>
        </dgm:presLayoutVars>
      </dgm:prSet>
      <dgm:spPr/>
      <dgm:t>
        <a:bodyPr/>
        <a:lstStyle/>
        <a:p>
          <a:endParaRPr lang="en-US"/>
        </a:p>
      </dgm:t>
    </dgm:pt>
  </dgm:ptLst>
  <dgm:cxnLst>
    <dgm:cxn modelId="{8890BAB7-63D1-40C8-A93E-C57AEA7DA895}" srcId="{27CEEEA8-42DC-4D53-9EA7-9861EA5D8435}" destId="{D74159A8-3C2F-494A-A16F-BF982EE11471}" srcOrd="1" destOrd="0" parTransId="{43DEFD14-711D-4232-A6B2-649695640651}" sibTransId="{583D205C-1541-4DE3-8FAA-2C74D9F99028}"/>
    <dgm:cxn modelId="{EED856F0-2AA2-444A-BC7A-9FC1599E91A7}" srcId="{27CEEEA8-42DC-4D53-9EA7-9861EA5D8435}" destId="{5D86256A-B454-4D8B-A525-D7EA11B0A7B8}" srcOrd="0" destOrd="0" parTransId="{D517323D-D4CA-4514-B088-555F31A13925}" sibTransId="{FEA384DB-2B8C-4FB1-928E-26E4645E74E9}"/>
    <dgm:cxn modelId="{72121FE8-3DFA-46E1-9890-95DFA6988E2F}" type="presOf" srcId="{D74159A8-3C2F-494A-A16F-BF982EE11471}" destId="{CB8C582A-7318-438F-ACF4-C889CAFF83B4}" srcOrd="0" destOrd="0" presId="urn:microsoft.com/office/officeart/2005/8/layout/arrow5"/>
    <dgm:cxn modelId="{B7B9AFE3-20F6-41BC-8275-923048A023EC}" type="presOf" srcId="{5D86256A-B454-4D8B-A525-D7EA11B0A7B8}" destId="{2D812845-9C02-437A-A8A0-75ABFDF46691}" srcOrd="0" destOrd="0" presId="urn:microsoft.com/office/officeart/2005/8/layout/arrow5"/>
    <dgm:cxn modelId="{FABD624D-0C5E-40B5-97C8-2529C1F43302}" type="presOf" srcId="{27CEEEA8-42DC-4D53-9EA7-9861EA5D8435}" destId="{39D28FF9-F8F8-43DA-AB9A-4F5D624D6BDB}" srcOrd="0" destOrd="0" presId="urn:microsoft.com/office/officeart/2005/8/layout/arrow5"/>
    <dgm:cxn modelId="{925B551C-A5D6-43AE-B7CD-A776C243827F}" type="presParOf" srcId="{39D28FF9-F8F8-43DA-AB9A-4F5D624D6BDB}" destId="{2D812845-9C02-437A-A8A0-75ABFDF46691}" srcOrd="0" destOrd="0" presId="urn:microsoft.com/office/officeart/2005/8/layout/arrow5"/>
    <dgm:cxn modelId="{917EA87D-4F7A-4827-8074-A67C8F47F85B}" type="presParOf" srcId="{39D28FF9-F8F8-43DA-AB9A-4F5D624D6BDB}" destId="{CB8C582A-7318-438F-ACF4-C889CAFF83B4}"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77888E-5863-4A07-990F-721846874572}"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2AC63A7F-2C0C-4CF1-A749-8927A15AAA22}">
      <dgm:prSet phldrT="[Text]"/>
      <dgm:spPr/>
      <dgm:t>
        <a:bodyPr/>
        <a:lstStyle/>
        <a:p>
          <a:r>
            <a:rPr lang="en-US" dirty="0" smtClean="0"/>
            <a:t>Protocol</a:t>
          </a:r>
          <a:endParaRPr lang="en-US" dirty="0"/>
        </a:p>
      </dgm:t>
    </dgm:pt>
    <dgm:pt modelId="{62BC065A-3367-4A4E-8A8E-85E5A2923828}" type="parTrans" cxnId="{DD0514E6-C15A-4B4F-ADFE-43509865E3CD}">
      <dgm:prSet/>
      <dgm:spPr/>
      <dgm:t>
        <a:bodyPr/>
        <a:lstStyle/>
        <a:p>
          <a:endParaRPr lang="en-US"/>
        </a:p>
      </dgm:t>
    </dgm:pt>
    <dgm:pt modelId="{C7172132-6ECB-4217-9E50-82EDF25ED38C}" type="sibTrans" cxnId="{DD0514E6-C15A-4B4F-ADFE-43509865E3CD}">
      <dgm:prSet/>
      <dgm:spPr/>
      <dgm:t>
        <a:bodyPr/>
        <a:lstStyle/>
        <a:p>
          <a:endParaRPr lang="en-US"/>
        </a:p>
      </dgm:t>
    </dgm:pt>
    <dgm:pt modelId="{B793F541-2C83-4764-A1BB-1820421F6B3B}">
      <dgm:prSet phldrT="[Text]" custT="1"/>
      <dgm:spPr/>
      <dgm:t>
        <a:bodyPr/>
        <a:lstStyle/>
        <a:p>
          <a:r>
            <a:rPr lang="en-US" sz="2000" dirty="0" smtClean="0"/>
            <a:t>Rules that govern how the messages are sent, directed, received and interpreted.</a:t>
          </a:r>
          <a:endParaRPr lang="en-US" sz="2000" dirty="0"/>
        </a:p>
      </dgm:t>
    </dgm:pt>
    <dgm:pt modelId="{1A8F93E1-0546-4256-B5BB-104799D02B83}" type="parTrans" cxnId="{C3615250-CEC3-4568-A03C-7C9BE30EAE94}">
      <dgm:prSet/>
      <dgm:spPr/>
      <dgm:t>
        <a:bodyPr/>
        <a:lstStyle/>
        <a:p>
          <a:endParaRPr lang="en-US"/>
        </a:p>
      </dgm:t>
    </dgm:pt>
    <dgm:pt modelId="{25D2887B-320E-4264-8209-0366613D8B3B}" type="sibTrans" cxnId="{C3615250-CEC3-4568-A03C-7C9BE30EAE94}">
      <dgm:prSet/>
      <dgm:spPr/>
      <dgm:t>
        <a:bodyPr/>
        <a:lstStyle/>
        <a:p>
          <a:endParaRPr lang="en-US"/>
        </a:p>
      </dgm:t>
    </dgm:pt>
    <dgm:pt modelId="{4B614F55-B0BE-47B9-B1BE-A9B4FC97A255}">
      <dgm:prSet phldrT="[Text]" custT="1"/>
      <dgm:spPr/>
      <dgm:t>
        <a:bodyPr/>
        <a:lstStyle/>
        <a:p>
          <a:r>
            <a:rPr lang="en-US" sz="2000" dirty="0" smtClean="0"/>
            <a:t>The units of information that travels from one device to another over a medium.</a:t>
          </a:r>
          <a:endParaRPr lang="en-US" sz="2000" dirty="0"/>
        </a:p>
      </dgm:t>
    </dgm:pt>
    <dgm:pt modelId="{1E06E052-A18A-48F4-AF1F-5B36379F6FF9}" type="parTrans" cxnId="{19B96B3D-6C7B-4930-AEB4-BE412AD56BD1}">
      <dgm:prSet/>
      <dgm:spPr/>
      <dgm:t>
        <a:bodyPr/>
        <a:lstStyle/>
        <a:p>
          <a:endParaRPr lang="en-US"/>
        </a:p>
      </dgm:t>
    </dgm:pt>
    <dgm:pt modelId="{8D92C0E1-F185-4478-9BF4-074D18322B85}" type="sibTrans" cxnId="{19B96B3D-6C7B-4930-AEB4-BE412AD56BD1}">
      <dgm:prSet/>
      <dgm:spPr/>
      <dgm:t>
        <a:bodyPr/>
        <a:lstStyle/>
        <a:p>
          <a:endParaRPr lang="en-US"/>
        </a:p>
      </dgm:t>
    </dgm:pt>
    <dgm:pt modelId="{D0A696BB-FF99-4EE0-8B33-FB1B1DD2DAB5}">
      <dgm:prSet phldrT="[Text]"/>
      <dgm:spPr/>
      <dgm:t>
        <a:bodyPr/>
        <a:lstStyle/>
        <a:p>
          <a:r>
            <a:rPr lang="en-US" dirty="0" smtClean="0"/>
            <a:t>Medium</a:t>
          </a:r>
          <a:endParaRPr lang="en-US" dirty="0"/>
        </a:p>
      </dgm:t>
    </dgm:pt>
    <dgm:pt modelId="{2A6BDDF2-5A28-4256-8D6D-4F791CF1B8AE}" type="parTrans" cxnId="{EA1706D2-EF95-42AE-95BE-FE0ED1622C7A}">
      <dgm:prSet/>
      <dgm:spPr/>
      <dgm:t>
        <a:bodyPr/>
        <a:lstStyle/>
        <a:p>
          <a:endParaRPr lang="en-US"/>
        </a:p>
      </dgm:t>
    </dgm:pt>
    <dgm:pt modelId="{DAF6212F-E62B-40F9-AE6A-6223D6CBE8E6}" type="sibTrans" cxnId="{EA1706D2-EF95-42AE-95BE-FE0ED1622C7A}">
      <dgm:prSet/>
      <dgm:spPr/>
      <dgm:t>
        <a:bodyPr/>
        <a:lstStyle/>
        <a:p>
          <a:endParaRPr lang="en-US"/>
        </a:p>
      </dgm:t>
    </dgm:pt>
    <dgm:pt modelId="{F80560BD-B6E2-42FC-BD7E-7AAAB75CAA9C}">
      <dgm:prSet phldrT="[Text]"/>
      <dgm:spPr/>
      <dgm:t>
        <a:bodyPr/>
        <a:lstStyle/>
        <a:p>
          <a:r>
            <a:rPr lang="en-US" smtClean="0"/>
            <a:t>Messages</a:t>
          </a:r>
          <a:endParaRPr lang="en-US" dirty="0"/>
        </a:p>
      </dgm:t>
    </dgm:pt>
    <dgm:pt modelId="{1CA5348D-4C6E-4ED4-B38E-0037F387D60A}" type="sibTrans" cxnId="{D20A6167-6613-4A00-91C7-0B7C3DD5F202}">
      <dgm:prSet/>
      <dgm:spPr/>
      <dgm:t>
        <a:bodyPr/>
        <a:lstStyle/>
        <a:p>
          <a:endParaRPr lang="en-US"/>
        </a:p>
      </dgm:t>
    </dgm:pt>
    <dgm:pt modelId="{7C53117F-39A8-4973-8781-B20EDAEE2247}" type="parTrans" cxnId="{D20A6167-6613-4A00-91C7-0B7C3DD5F202}">
      <dgm:prSet/>
      <dgm:spPr/>
      <dgm:t>
        <a:bodyPr/>
        <a:lstStyle/>
        <a:p>
          <a:endParaRPr lang="en-US"/>
        </a:p>
      </dgm:t>
    </dgm:pt>
    <dgm:pt modelId="{7EF36AAB-5DCE-4202-B13A-075073744502}">
      <dgm:prSet phldrT="[Text]" custT="1"/>
      <dgm:spPr/>
      <dgm:t>
        <a:bodyPr/>
        <a:lstStyle/>
        <a:p>
          <a:r>
            <a:rPr lang="en-US" sz="2000" dirty="0" smtClean="0"/>
            <a:t>Devices on the network that exchange messages to communicate with one another.</a:t>
          </a:r>
          <a:endParaRPr lang="en-US" sz="2000" dirty="0"/>
        </a:p>
      </dgm:t>
    </dgm:pt>
    <dgm:pt modelId="{88EDB633-3588-4EEA-9B73-A860BAF55AAB}" type="sibTrans" cxnId="{95970659-BE57-4BC3-89EA-C9C884357C1A}">
      <dgm:prSet/>
      <dgm:spPr/>
      <dgm:t>
        <a:bodyPr/>
        <a:lstStyle/>
        <a:p>
          <a:endParaRPr lang="en-US"/>
        </a:p>
      </dgm:t>
    </dgm:pt>
    <dgm:pt modelId="{4EBE73B7-01BC-442C-9DE5-17FD2C0C2D3A}" type="parTrans" cxnId="{95970659-BE57-4BC3-89EA-C9C884357C1A}">
      <dgm:prSet/>
      <dgm:spPr/>
      <dgm:t>
        <a:bodyPr/>
        <a:lstStyle/>
        <a:p>
          <a:endParaRPr lang="en-US"/>
        </a:p>
      </dgm:t>
    </dgm:pt>
    <dgm:pt modelId="{D8735D27-59DD-4FD2-9031-CA29763E74DB}">
      <dgm:prSet phldrT="[Text]" custT="1"/>
      <dgm:spPr/>
      <dgm:t>
        <a:bodyPr/>
        <a:lstStyle/>
        <a:p>
          <a:r>
            <a:rPr lang="en-US" sz="2000" dirty="0" smtClean="0"/>
            <a:t>The way by which the devices are connected together.</a:t>
          </a:r>
          <a:endParaRPr lang="en-US" sz="2000" dirty="0"/>
        </a:p>
      </dgm:t>
    </dgm:pt>
    <dgm:pt modelId="{E82D1BA2-15C2-47D9-BA04-7882D0FC055D}" type="parTrans" cxnId="{8A7B24A7-8230-4299-9AF3-F988959CD1F4}">
      <dgm:prSet/>
      <dgm:spPr/>
      <dgm:t>
        <a:bodyPr/>
        <a:lstStyle/>
        <a:p>
          <a:endParaRPr lang="en-US"/>
        </a:p>
      </dgm:t>
    </dgm:pt>
    <dgm:pt modelId="{57A4885D-DD51-463B-A730-8B6D0609DE5C}" type="sibTrans" cxnId="{8A7B24A7-8230-4299-9AF3-F988959CD1F4}">
      <dgm:prSet/>
      <dgm:spPr/>
      <dgm:t>
        <a:bodyPr/>
        <a:lstStyle/>
        <a:p>
          <a:endParaRPr lang="en-US"/>
        </a:p>
      </dgm:t>
    </dgm:pt>
    <dgm:pt modelId="{FE21D726-74C1-4F55-868A-00E4AD29B520}">
      <dgm:prSet phldrT="[Text]"/>
      <dgm:spPr/>
      <dgm:t>
        <a:bodyPr/>
        <a:lstStyle/>
        <a:p>
          <a:r>
            <a:rPr lang="en-US" dirty="0" smtClean="0"/>
            <a:t>Devices</a:t>
          </a:r>
          <a:endParaRPr lang="en-US" dirty="0"/>
        </a:p>
      </dgm:t>
    </dgm:pt>
    <dgm:pt modelId="{775DC334-E5AE-42AE-8C73-D0DD90B2EAE2}" type="parTrans" cxnId="{EBC969B5-C700-4381-85E0-CBD8227AF156}">
      <dgm:prSet/>
      <dgm:spPr/>
      <dgm:t>
        <a:bodyPr/>
        <a:lstStyle/>
        <a:p>
          <a:endParaRPr lang="en-US"/>
        </a:p>
      </dgm:t>
    </dgm:pt>
    <dgm:pt modelId="{AA0C5AE6-EBBE-4EA8-BDA7-42E9A0B886F8}" type="sibTrans" cxnId="{EBC969B5-C700-4381-85E0-CBD8227AF156}">
      <dgm:prSet/>
      <dgm:spPr/>
      <dgm:t>
        <a:bodyPr/>
        <a:lstStyle/>
        <a:p>
          <a:endParaRPr lang="en-US"/>
        </a:p>
      </dgm:t>
    </dgm:pt>
    <dgm:pt modelId="{297B0C96-D72A-4E56-A205-1A84E57C1D31}">
      <dgm:prSet phldrT="[Text]" custT="1"/>
      <dgm:spPr/>
      <dgm:t>
        <a:bodyPr/>
        <a:lstStyle/>
        <a:p>
          <a:r>
            <a:rPr lang="en-US" sz="2000" dirty="0" smtClean="0"/>
            <a:t>Can be wired or wireless.</a:t>
          </a:r>
          <a:endParaRPr lang="en-US" sz="2000" dirty="0"/>
        </a:p>
      </dgm:t>
    </dgm:pt>
    <dgm:pt modelId="{5DF60929-FF98-42F6-AC00-661D7B2D5781}" type="parTrans" cxnId="{9B062FF5-8BEE-41C2-A788-3819E1359DA2}">
      <dgm:prSet/>
      <dgm:spPr/>
      <dgm:t>
        <a:bodyPr/>
        <a:lstStyle/>
        <a:p>
          <a:endParaRPr lang="en-US"/>
        </a:p>
      </dgm:t>
    </dgm:pt>
    <dgm:pt modelId="{93CFDA94-447C-4928-8F9D-4B123BDDDF77}" type="sibTrans" cxnId="{9B062FF5-8BEE-41C2-A788-3819E1359DA2}">
      <dgm:prSet/>
      <dgm:spPr/>
      <dgm:t>
        <a:bodyPr/>
        <a:lstStyle/>
        <a:p>
          <a:endParaRPr lang="en-US"/>
        </a:p>
      </dgm:t>
    </dgm:pt>
    <dgm:pt modelId="{7AAE3EB2-D4AC-4A9E-858A-B6A5A92701C8}" type="pres">
      <dgm:prSet presAssocID="{6577888E-5863-4A07-990F-721846874572}" presName="Name0" presStyleCnt="0">
        <dgm:presLayoutVars>
          <dgm:dir/>
          <dgm:animLvl val="lvl"/>
          <dgm:resizeHandles/>
        </dgm:presLayoutVars>
      </dgm:prSet>
      <dgm:spPr/>
      <dgm:t>
        <a:bodyPr/>
        <a:lstStyle/>
        <a:p>
          <a:endParaRPr lang="en-US"/>
        </a:p>
      </dgm:t>
    </dgm:pt>
    <dgm:pt modelId="{289F5A05-29A9-4A2B-BC68-D3F7C0D37350}" type="pres">
      <dgm:prSet presAssocID="{2AC63A7F-2C0C-4CF1-A749-8927A15AAA22}" presName="linNode" presStyleCnt="0"/>
      <dgm:spPr/>
    </dgm:pt>
    <dgm:pt modelId="{CE51FEFD-F696-4ED2-9526-3D6240039905}" type="pres">
      <dgm:prSet presAssocID="{2AC63A7F-2C0C-4CF1-A749-8927A15AAA22}" presName="parentShp" presStyleLbl="node1" presStyleIdx="0" presStyleCnt="4">
        <dgm:presLayoutVars>
          <dgm:bulletEnabled val="1"/>
        </dgm:presLayoutVars>
      </dgm:prSet>
      <dgm:spPr/>
      <dgm:t>
        <a:bodyPr/>
        <a:lstStyle/>
        <a:p>
          <a:endParaRPr lang="en-US"/>
        </a:p>
      </dgm:t>
    </dgm:pt>
    <dgm:pt modelId="{AB19F986-3C8C-4A88-836A-6715498EAAB2}" type="pres">
      <dgm:prSet presAssocID="{2AC63A7F-2C0C-4CF1-A749-8927A15AAA22}" presName="childShp" presStyleLbl="bgAccFollowNode1" presStyleIdx="0" presStyleCnt="4">
        <dgm:presLayoutVars>
          <dgm:bulletEnabled val="1"/>
        </dgm:presLayoutVars>
      </dgm:prSet>
      <dgm:spPr/>
      <dgm:t>
        <a:bodyPr/>
        <a:lstStyle/>
        <a:p>
          <a:endParaRPr lang="en-US"/>
        </a:p>
      </dgm:t>
    </dgm:pt>
    <dgm:pt modelId="{549119FB-EE49-444A-99FC-AA3242BB8E51}" type="pres">
      <dgm:prSet presAssocID="{C7172132-6ECB-4217-9E50-82EDF25ED38C}" presName="spacing" presStyleCnt="0"/>
      <dgm:spPr/>
    </dgm:pt>
    <dgm:pt modelId="{5C9DF69A-8DF2-4071-B2F9-C2F9FA9D0D74}" type="pres">
      <dgm:prSet presAssocID="{F80560BD-B6E2-42FC-BD7E-7AAAB75CAA9C}" presName="linNode" presStyleCnt="0"/>
      <dgm:spPr/>
    </dgm:pt>
    <dgm:pt modelId="{65039943-137D-4D75-B525-8D12081F2F0C}" type="pres">
      <dgm:prSet presAssocID="{F80560BD-B6E2-42FC-BD7E-7AAAB75CAA9C}" presName="parentShp" presStyleLbl="node1" presStyleIdx="1" presStyleCnt="4">
        <dgm:presLayoutVars>
          <dgm:bulletEnabled val="1"/>
        </dgm:presLayoutVars>
      </dgm:prSet>
      <dgm:spPr/>
      <dgm:t>
        <a:bodyPr/>
        <a:lstStyle/>
        <a:p>
          <a:endParaRPr lang="en-US"/>
        </a:p>
      </dgm:t>
    </dgm:pt>
    <dgm:pt modelId="{E51056E7-9CDC-4B72-8209-8B23E3077071}" type="pres">
      <dgm:prSet presAssocID="{F80560BD-B6E2-42FC-BD7E-7AAAB75CAA9C}" presName="childShp" presStyleLbl="bgAccFollowNode1" presStyleIdx="1" presStyleCnt="4">
        <dgm:presLayoutVars>
          <dgm:bulletEnabled val="1"/>
        </dgm:presLayoutVars>
      </dgm:prSet>
      <dgm:spPr/>
      <dgm:t>
        <a:bodyPr/>
        <a:lstStyle/>
        <a:p>
          <a:endParaRPr lang="en-US"/>
        </a:p>
      </dgm:t>
    </dgm:pt>
    <dgm:pt modelId="{7AA9B825-1BC7-4882-A585-65528C9F45A4}" type="pres">
      <dgm:prSet presAssocID="{1CA5348D-4C6E-4ED4-B38E-0037F387D60A}" presName="spacing" presStyleCnt="0"/>
      <dgm:spPr/>
    </dgm:pt>
    <dgm:pt modelId="{414D7D2D-D851-4EA6-A4A7-A10BCBDB63B1}" type="pres">
      <dgm:prSet presAssocID="{D0A696BB-FF99-4EE0-8B33-FB1B1DD2DAB5}" presName="linNode" presStyleCnt="0"/>
      <dgm:spPr/>
    </dgm:pt>
    <dgm:pt modelId="{E5E03F3E-33A2-4BB3-8600-08452569C2B6}" type="pres">
      <dgm:prSet presAssocID="{D0A696BB-FF99-4EE0-8B33-FB1B1DD2DAB5}" presName="parentShp" presStyleLbl="node1" presStyleIdx="2" presStyleCnt="4">
        <dgm:presLayoutVars>
          <dgm:bulletEnabled val="1"/>
        </dgm:presLayoutVars>
      </dgm:prSet>
      <dgm:spPr/>
      <dgm:t>
        <a:bodyPr/>
        <a:lstStyle/>
        <a:p>
          <a:endParaRPr lang="en-US"/>
        </a:p>
      </dgm:t>
    </dgm:pt>
    <dgm:pt modelId="{423E7166-6063-43F2-B90A-6BD7E51E3A64}" type="pres">
      <dgm:prSet presAssocID="{D0A696BB-FF99-4EE0-8B33-FB1B1DD2DAB5}" presName="childShp" presStyleLbl="bgAccFollowNode1" presStyleIdx="2" presStyleCnt="4">
        <dgm:presLayoutVars>
          <dgm:bulletEnabled val="1"/>
        </dgm:presLayoutVars>
      </dgm:prSet>
      <dgm:spPr/>
      <dgm:t>
        <a:bodyPr/>
        <a:lstStyle/>
        <a:p>
          <a:endParaRPr lang="en-US"/>
        </a:p>
      </dgm:t>
    </dgm:pt>
    <dgm:pt modelId="{71448A66-9526-48CE-A3A1-B194E394BD40}" type="pres">
      <dgm:prSet presAssocID="{DAF6212F-E62B-40F9-AE6A-6223D6CBE8E6}" presName="spacing" presStyleCnt="0"/>
      <dgm:spPr/>
    </dgm:pt>
    <dgm:pt modelId="{7139E7C5-BCFD-4E0C-B6F6-9EC1208D4194}" type="pres">
      <dgm:prSet presAssocID="{FE21D726-74C1-4F55-868A-00E4AD29B520}" presName="linNode" presStyleCnt="0"/>
      <dgm:spPr/>
    </dgm:pt>
    <dgm:pt modelId="{E3FD6D7F-51C4-439B-84F1-BB2913400843}" type="pres">
      <dgm:prSet presAssocID="{FE21D726-74C1-4F55-868A-00E4AD29B520}" presName="parentShp" presStyleLbl="node1" presStyleIdx="3" presStyleCnt="4">
        <dgm:presLayoutVars>
          <dgm:bulletEnabled val="1"/>
        </dgm:presLayoutVars>
      </dgm:prSet>
      <dgm:spPr/>
      <dgm:t>
        <a:bodyPr/>
        <a:lstStyle/>
        <a:p>
          <a:endParaRPr lang="en-US"/>
        </a:p>
      </dgm:t>
    </dgm:pt>
    <dgm:pt modelId="{905DC86A-7923-42B1-A64D-473C197E293A}" type="pres">
      <dgm:prSet presAssocID="{FE21D726-74C1-4F55-868A-00E4AD29B520}" presName="childShp" presStyleLbl="bgAccFollowNode1" presStyleIdx="3" presStyleCnt="4">
        <dgm:presLayoutVars>
          <dgm:bulletEnabled val="1"/>
        </dgm:presLayoutVars>
      </dgm:prSet>
      <dgm:spPr/>
      <dgm:t>
        <a:bodyPr/>
        <a:lstStyle/>
        <a:p>
          <a:endParaRPr lang="en-US"/>
        </a:p>
      </dgm:t>
    </dgm:pt>
  </dgm:ptLst>
  <dgm:cxnLst>
    <dgm:cxn modelId="{19B96B3D-6C7B-4930-AEB4-BE412AD56BD1}" srcId="{F80560BD-B6E2-42FC-BD7E-7AAAB75CAA9C}" destId="{4B614F55-B0BE-47B9-B1BE-A9B4FC97A255}" srcOrd="0" destOrd="0" parTransId="{1E06E052-A18A-48F4-AF1F-5B36379F6FF9}" sibTransId="{8D92C0E1-F185-4478-9BF4-074D18322B85}"/>
    <dgm:cxn modelId="{D28064FF-6B90-42D3-9B21-F5A6484F3924}" type="presOf" srcId="{D0A696BB-FF99-4EE0-8B33-FB1B1DD2DAB5}" destId="{E5E03F3E-33A2-4BB3-8600-08452569C2B6}" srcOrd="0" destOrd="0" presId="urn:microsoft.com/office/officeart/2005/8/layout/vList6"/>
    <dgm:cxn modelId="{95970659-BE57-4BC3-89EA-C9C884357C1A}" srcId="{FE21D726-74C1-4F55-868A-00E4AD29B520}" destId="{7EF36AAB-5DCE-4202-B13A-075073744502}" srcOrd="0" destOrd="0" parTransId="{4EBE73B7-01BC-442C-9DE5-17FD2C0C2D3A}" sibTransId="{88EDB633-3588-4EEA-9B73-A860BAF55AAB}"/>
    <dgm:cxn modelId="{50C40C92-6619-4B5B-838A-8A3F7EF34792}" type="presOf" srcId="{B793F541-2C83-4764-A1BB-1820421F6B3B}" destId="{AB19F986-3C8C-4A88-836A-6715498EAAB2}" srcOrd="0" destOrd="0" presId="urn:microsoft.com/office/officeart/2005/8/layout/vList6"/>
    <dgm:cxn modelId="{EA1706D2-EF95-42AE-95BE-FE0ED1622C7A}" srcId="{6577888E-5863-4A07-990F-721846874572}" destId="{D0A696BB-FF99-4EE0-8B33-FB1B1DD2DAB5}" srcOrd="2" destOrd="0" parTransId="{2A6BDDF2-5A28-4256-8D6D-4F791CF1B8AE}" sibTransId="{DAF6212F-E62B-40F9-AE6A-6223D6CBE8E6}"/>
    <dgm:cxn modelId="{8123455D-50BA-481B-B4FD-A7CEE0E6B3D9}" type="presOf" srcId="{6577888E-5863-4A07-990F-721846874572}" destId="{7AAE3EB2-D4AC-4A9E-858A-B6A5A92701C8}" srcOrd="0" destOrd="0" presId="urn:microsoft.com/office/officeart/2005/8/layout/vList6"/>
    <dgm:cxn modelId="{9B062FF5-8BEE-41C2-A788-3819E1359DA2}" srcId="{D0A696BB-FF99-4EE0-8B33-FB1B1DD2DAB5}" destId="{297B0C96-D72A-4E56-A205-1A84E57C1D31}" srcOrd="1" destOrd="0" parTransId="{5DF60929-FF98-42F6-AC00-661D7B2D5781}" sibTransId="{93CFDA94-447C-4928-8F9D-4B123BDDDF77}"/>
    <dgm:cxn modelId="{4AB2E483-AC44-434C-9504-1BC6525157F2}" type="presOf" srcId="{297B0C96-D72A-4E56-A205-1A84E57C1D31}" destId="{423E7166-6063-43F2-B90A-6BD7E51E3A64}" srcOrd="0" destOrd="1" presId="urn:microsoft.com/office/officeart/2005/8/layout/vList6"/>
    <dgm:cxn modelId="{8862B09D-3405-43D3-8EBE-F926EB6FE297}" type="presOf" srcId="{7EF36AAB-5DCE-4202-B13A-075073744502}" destId="{905DC86A-7923-42B1-A64D-473C197E293A}" srcOrd="0" destOrd="0" presId="urn:microsoft.com/office/officeart/2005/8/layout/vList6"/>
    <dgm:cxn modelId="{EBC969B5-C700-4381-85E0-CBD8227AF156}" srcId="{6577888E-5863-4A07-990F-721846874572}" destId="{FE21D726-74C1-4F55-868A-00E4AD29B520}" srcOrd="3" destOrd="0" parTransId="{775DC334-E5AE-42AE-8C73-D0DD90B2EAE2}" sibTransId="{AA0C5AE6-EBBE-4EA8-BDA7-42E9A0B886F8}"/>
    <dgm:cxn modelId="{60B1A944-5E4E-4111-8A4E-C368D7789948}" type="presOf" srcId="{F80560BD-B6E2-42FC-BD7E-7AAAB75CAA9C}" destId="{65039943-137D-4D75-B525-8D12081F2F0C}" srcOrd="0" destOrd="0" presId="urn:microsoft.com/office/officeart/2005/8/layout/vList6"/>
    <dgm:cxn modelId="{C8CBF936-F3EE-4EA0-BE5F-07E61235CEAE}" type="presOf" srcId="{4B614F55-B0BE-47B9-B1BE-A9B4FC97A255}" destId="{E51056E7-9CDC-4B72-8209-8B23E3077071}" srcOrd="0" destOrd="0" presId="urn:microsoft.com/office/officeart/2005/8/layout/vList6"/>
    <dgm:cxn modelId="{CEBF4489-FD69-445C-AF1C-D1A88CA83AA7}" type="presOf" srcId="{D8735D27-59DD-4FD2-9031-CA29763E74DB}" destId="{423E7166-6063-43F2-B90A-6BD7E51E3A64}" srcOrd="0" destOrd="0" presId="urn:microsoft.com/office/officeart/2005/8/layout/vList6"/>
    <dgm:cxn modelId="{64F8F5F0-81DE-47DA-B625-577E3D06C921}" type="presOf" srcId="{2AC63A7F-2C0C-4CF1-A749-8927A15AAA22}" destId="{CE51FEFD-F696-4ED2-9526-3D6240039905}" srcOrd="0" destOrd="0" presId="urn:microsoft.com/office/officeart/2005/8/layout/vList6"/>
    <dgm:cxn modelId="{06F7F283-A5D8-4BD2-BF4A-E2112D723629}" type="presOf" srcId="{FE21D726-74C1-4F55-868A-00E4AD29B520}" destId="{E3FD6D7F-51C4-439B-84F1-BB2913400843}" srcOrd="0" destOrd="0" presId="urn:microsoft.com/office/officeart/2005/8/layout/vList6"/>
    <dgm:cxn modelId="{D20A6167-6613-4A00-91C7-0B7C3DD5F202}" srcId="{6577888E-5863-4A07-990F-721846874572}" destId="{F80560BD-B6E2-42FC-BD7E-7AAAB75CAA9C}" srcOrd="1" destOrd="0" parTransId="{7C53117F-39A8-4973-8781-B20EDAEE2247}" sibTransId="{1CA5348D-4C6E-4ED4-B38E-0037F387D60A}"/>
    <dgm:cxn modelId="{DD0514E6-C15A-4B4F-ADFE-43509865E3CD}" srcId="{6577888E-5863-4A07-990F-721846874572}" destId="{2AC63A7F-2C0C-4CF1-A749-8927A15AAA22}" srcOrd="0" destOrd="0" parTransId="{62BC065A-3367-4A4E-8A8E-85E5A2923828}" sibTransId="{C7172132-6ECB-4217-9E50-82EDF25ED38C}"/>
    <dgm:cxn modelId="{C3615250-CEC3-4568-A03C-7C9BE30EAE94}" srcId="{2AC63A7F-2C0C-4CF1-A749-8927A15AAA22}" destId="{B793F541-2C83-4764-A1BB-1820421F6B3B}" srcOrd="0" destOrd="0" parTransId="{1A8F93E1-0546-4256-B5BB-104799D02B83}" sibTransId="{25D2887B-320E-4264-8209-0366613D8B3B}"/>
    <dgm:cxn modelId="{8A7B24A7-8230-4299-9AF3-F988959CD1F4}" srcId="{D0A696BB-FF99-4EE0-8B33-FB1B1DD2DAB5}" destId="{D8735D27-59DD-4FD2-9031-CA29763E74DB}" srcOrd="0" destOrd="0" parTransId="{E82D1BA2-15C2-47D9-BA04-7882D0FC055D}" sibTransId="{57A4885D-DD51-463B-A730-8B6D0609DE5C}"/>
    <dgm:cxn modelId="{4E91B64C-2432-490A-AEE7-0F8E40C8487B}" type="presParOf" srcId="{7AAE3EB2-D4AC-4A9E-858A-B6A5A92701C8}" destId="{289F5A05-29A9-4A2B-BC68-D3F7C0D37350}" srcOrd="0" destOrd="0" presId="urn:microsoft.com/office/officeart/2005/8/layout/vList6"/>
    <dgm:cxn modelId="{79D5B6AC-DFF6-4D69-91FF-9665C42EF7C7}" type="presParOf" srcId="{289F5A05-29A9-4A2B-BC68-D3F7C0D37350}" destId="{CE51FEFD-F696-4ED2-9526-3D6240039905}" srcOrd="0" destOrd="0" presId="urn:microsoft.com/office/officeart/2005/8/layout/vList6"/>
    <dgm:cxn modelId="{648B61AE-3C67-4DCD-9E97-B4D366DAFA10}" type="presParOf" srcId="{289F5A05-29A9-4A2B-BC68-D3F7C0D37350}" destId="{AB19F986-3C8C-4A88-836A-6715498EAAB2}" srcOrd="1" destOrd="0" presId="urn:microsoft.com/office/officeart/2005/8/layout/vList6"/>
    <dgm:cxn modelId="{1F3A36F2-E958-45D9-818A-C711726731DE}" type="presParOf" srcId="{7AAE3EB2-D4AC-4A9E-858A-B6A5A92701C8}" destId="{549119FB-EE49-444A-99FC-AA3242BB8E51}" srcOrd="1" destOrd="0" presId="urn:microsoft.com/office/officeart/2005/8/layout/vList6"/>
    <dgm:cxn modelId="{A39FACDD-D435-42E3-96DB-8DB2C9FBDC6F}" type="presParOf" srcId="{7AAE3EB2-D4AC-4A9E-858A-B6A5A92701C8}" destId="{5C9DF69A-8DF2-4071-B2F9-C2F9FA9D0D74}" srcOrd="2" destOrd="0" presId="urn:microsoft.com/office/officeart/2005/8/layout/vList6"/>
    <dgm:cxn modelId="{097242D5-4B37-430C-8033-EF61140B9C99}" type="presParOf" srcId="{5C9DF69A-8DF2-4071-B2F9-C2F9FA9D0D74}" destId="{65039943-137D-4D75-B525-8D12081F2F0C}" srcOrd="0" destOrd="0" presId="urn:microsoft.com/office/officeart/2005/8/layout/vList6"/>
    <dgm:cxn modelId="{0E00815C-ACF4-404E-85CD-671CA503243A}" type="presParOf" srcId="{5C9DF69A-8DF2-4071-B2F9-C2F9FA9D0D74}" destId="{E51056E7-9CDC-4B72-8209-8B23E3077071}" srcOrd="1" destOrd="0" presId="urn:microsoft.com/office/officeart/2005/8/layout/vList6"/>
    <dgm:cxn modelId="{88E5EEA0-2453-4604-ACDC-B58F4043235C}" type="presParOf" srcId="{7AAE3EB2-D4AC-4A9E-858A-B6A5A92701C8}" destId="{7AA9B825-1BC7-4882-A585-65528C9F45A4}" srcOrd="3" destOrd="0" presId="urn:microsoft.com/office/officeart/2005/8/layout/vList6"/>
    <dgm:cxn modelId="{361F6465-F170-48C9-97A3-BB30E14DA303}" type="presParOf" srcId="{7AAE3EB2-D4AC-4A9E-858A-B6A5A92701C8}" destId="{414D7D2D-D851-4EA6-A4A7-A10BCBDB63B1}" srcOrd="4" destOrd="0" presId="urn:microsoft.com/office/officeart/2005/8/layout/vList6"/>
    <dgm:cxn modelId="{A592E79F-8261-412B-8069-EC078362B634}" type="presParOf" srcId="{414D7D2D-D851-4EA6-A4A7-A10BCBDB63B1}" destId="{E5E03F3E-33A2-4BB3-8600-08452569C2B6}" srcOrd="0" destOrd="0" presId="urn:microsoft.com/office/officeart/2005/8/layout/vList6"/>
    <dgm:cxn modelId="{334163D6-3076-4EAD-96F4-C7B3ED6C4D93}" type="presParOf" srcId="{414D7D2D-D851-4EA6-A4A7-A10BCBDB63B1}" destId="{423E7166-6063-43F2-B90A-6BD7E51E3A64}" srcOrd="1" destOrd="0" presId="urn:microsoft.com/office/officeart/2005/8/layout/vList6"/>
    <dgm:cxn modelId="{059DB4DC-1D4A-46D6-9096-5C4243101AF7}" type="presParOf" srcId="{7AAE3EB2-D4AC-4A9E-858A-B6A5A92701C8}" destId="{71448A66-9526-48CE-A3A1-B194E394BD40}" srcOrd="5" destOrd="0" presId="urn:microsoft.com/office/officeart/2005/8/layout/vList6"/>
    <dgm:cxn modelId="{BCCF4D43-235F-4608-A788-18B9F83B2C6F}" type="presParOf" srcId="{7AAE3EB2-D4AC-4A9E-858A-B6A5A92701C8}" destId="{7139E7C5-BCFD-4E0C-B6F6-9EC1208D4194}" srcOrd="6" destOrd="0" presId="urn:microsoft.com/office/officeart/2005/8/layout/vList6"/>
    <dgm:cxn modelId="{3C2C8BCE-38F2-46D5-8701-5B5F1622F4A5}" type="presParOf" srcId="{7139E7C5-BCFD-4E0C-B6F6-9EC1208D4194}" destId="{E3FD6D7F-51C4-439B-84F1-BB2913400843}" srcOrd="0" destOrd="0" presId="urn:microsoft.com/office/officeart/2005/8/layout/vList6"/>
    <dgm:cxn modelId="{92A0DC09-3388-4E4F-9A3F-5E304CAC3493}" type="presParOf" srcId="{7139E7C5-BCFD-4E0C-B6F6-9EC1208D4194}" destId="{905DC86A-7923-42B1-A64D-473C197E293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071D0-C5C2-482C-8B89-5E8865790E56}"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357483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071D0-C5C2-482C-8B89-5E8865790E56}"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92334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071D0-C5C2-482C-8B89-5E8865790E56}"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186323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071D0-C5C2-482C-8B89-5E8865790E56}"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410992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071D0-C5C2-482C-8B89-5E8865790E56}"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374599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071D0-C5C2-482C-8B89-5E8865790E56}"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75963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071D0-C5C2-482C-8B89-5E8865790E56}"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372723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071D0-C5C2-482C-8B89-5E8865790E56}"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376484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071D0-C5C2-482C-8B89-5E8865790E56}"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399573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071D0-C5C2-482C-8B89-5E8865790E56}"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82911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071D0-C5C2-482C-8B89-5E8865790E56}"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7247E-F87C-437F-9BF6-0D27C9DD8239}" type="slidenum">
              <a:rPr lang="en-US" smtClean="0"/>
              <a:t>‹#›</a:t>
            </a:fld>
            <a:endParaRPr lang="en-US"/>
          </a:p>
        </p:txBody>
      </p:sp>
    </p:spTree>
    <p:extLst>
      <p:ext uri="{BB962C8B-B14F-4D97-AF65-F5344CB8AC3E}">
        <p14:creationId xmlns:p14="http://schemas.microsoft.com/office/powerpoint/2010/main" val="183106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071D0-C5C2-482C-8B89-5E8865790E56}" type="datetimeFigureOut">
              <a:rPr lang="en-US" smtClean="0"/>
              <a:t>7/17/2018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7247E-F87C-437F-9BF6-0D27C9DD8239}" type="slidenum">
              <a:rPr lang="en-US" smtClean="0"/>
              <a:t>‹#›</a:t>
            </a:fld>
            <a:endParaRPr lang="en-US"/>
          </a:p>
        </p:txBody>
      </p:sp>
    </p:spTree>
    <p:extLst>
      <p:ext uri="{BB962C8B-B14F-4D97-AF65-F5344CB8AC3E}">
        <p14:creationId xmlns:p14="http://schemas.microsoft.com/office/powerpoint/2010/main" val="185370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648" y="477671"/>
            <a:ext cx="9144000" cy="1107957"/>
          </a:xfrm>
        </p:spPr>
        <p:txBody>
          <a:bodyPr/>
          <a:lstStyle/>
          <a:p>
            <a:r>
              <a:rPr lang="en-US" dirty="0" smtClean="0"/>
              <a:t>NETWORK FUNDAMENTALS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191" y="2045771"/>
            <a:ext cx="6750914" cy="4391539"/>
          </a:xfrm>
          <a:prstGeom prst="rect">
            <a:avLst/>
          </a:prstGeom>
        </p:spPr>
      </p:pic>
    </p:spTree>
    <p:extLst>
      <p:ext uri="{BB962C8B-B14F-4D97-AF65-F5344CB8AC3E}">
        <p14:creationId xmlns:p14="http://schemas.microsoft.com/office/powerpoint/2010/main" val="2354389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Elements of Data Communication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400" dirty="0" smtClean="0"/>
              <a:t>5 elements of communication</a:t>
            </a:r>
            <a:r>
              <a:rPr lang="en-US" dirty="0" smtClean="0"/>
              <a:t>:</a:t>
            </a:r>
          </a:p>
          <a:p>
            <a:pPr lvl="1">
              <a:buFont typeface="Wingdings" panose="05000000000000000000" pitchFamily="2" charset="2"/>
              <a:buChar char="Ø"/>
            </a:pPr>
            <a:r>
              <a:rPr lang="en-US" dirty="0" smtClean="0"/>
              <a:t> </a:t>
            </a:r>
            <a:r>
              <a:rPr lang="en-US" sz="2000" dirty="0" smtClean="0"/>
              <a:t>Message</a:t>
            </a:r>
          </a:p>
          <a:p>
            <a:pPr lvl="1">
              <a:buFont typeface="Wingdings" panose="05000000000000000000" pitchFamily="2" charset="2"/>
              <a:buChar char="Ø"/>
            </a:pPr>
            <a:r>
              <a:rPr lang="en-US" sz="2000" dirty="0"/>
              <a:t> </a:t>
            </a:r>
            <a:r>
              <a:rPr lang="en-US" sz="2000" dirty="0" smtClean="0"/>
              <a:t>Sender</a:t>
            </a:r>
          </a:p>
          <a:p>
            <a:pPr lvl="1">
              <a:buFont typeface="Wingdings" panose="05000000000000000000" pitchFamily="2" charset="2"/>
              <a:buChar char="Ø"/>
            </a:pPr>
            <a:r>
              <a:rPr lang="en-US" sz="2000" dirty="0"/>
              <a:t> </a:t>
            </a:r>
            <a:r>
              <a:rPr lang="en-US" sz="2000" dirty="0" smtClean="0"/>
              <a:t>Receiver</a:t>
            </a:r>
          </a:p>
          <a:p>
            <a:pPr lvl="1">
              <a:buFont typeface="Wingdings" panose="05000000000000000000" pitchFamily="2" charset="2"/>
              <a:buChar char="Ø"/>
            </a:pPr>
            <a:r>
              <a:rPr lang="en-US" sz="2000" dirty="0"/>
              <a:t> </a:t>
            </a:r>
            <a:r>
              <a:rPr lang="en-US" sz="2000" dirty="0" smtClean="0"/>
              <a:t>Medium (Communication Channel)</a:t>
            </a:r>
          </a:p>
          <a:p>
            <a:pPr lvl="1">
              <a:buFont typeface="Wingdings" panose="05000000000000000000" pitchFamily="2" charset="2"/>
              <a:buChar char="Ø"/>
            </a:pPr>
            <a:r>
              <a:rPr lang="en-US" sz="2000" dirty="0"/>
              <a:t> </a:t>
            </a:r>
            <a:r>
              <a:rPr lang="en-US" sz="2000" dirty="0" smtClean="0"/>
              <a:t>Encoder &amp; Decoder</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333" y="1690688"/>
            <a:ext cx="6028944" cy="4108704"/>
          </a:xfrm>
          <a:prstGeom prst="rect">
            <a:avLst/>
          </a:prstGeom>
        </p:spPr>
      </p:pic>
    </p:spTree>
    <p:extLst>
      <p:ext uri="{BB962C8B-B14F-4D97-AF65-F5344CB8AC3E}">
        <p14:creationId xmlns:p14="http://schemas.microsoft.com/office/powerpoint/2010/main" val="2634310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Quality of Communication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820835"/>
          </a:xfrm>
        </p:spPr>
        <p:txBody>
          <a:bodyPr>
            <a:normAutofit fontScale="92500" lnSpcReduction="10000"/>
          </a:bodyPr>
          <a:lstStyle/>
          <a:p>
            <a:r>
              <a:rPr lang="en-US" dirty="0" smtClean="0"/>
              <a:t>Communication between individuals is determined to be successful when: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For data network, the same basic criteria is used to judge the success of communication</a:t>
            </a:r>
            <a:endParaRPr lang="en-US" dirty="0"/>
          </a:p>
        </p:txBody>
      </p:sp>
      <p:graphicFrame>
        <p:nvGraphicFramePr>
          <p:cNvPr id="4" name="Diagram 3"/>
          <p:cNvGraphicFramePr/>
          <p:nvPr>
            <p:extLst>
              <p:ext uri="{D42A27DB-BD31-4B8C-83A1-F6EECF244321}">
                <p14:modId xmlns:p14="http://schemas.microsoft.com/office/powerpoint/2010/main" val="2770791439"/>
              </p:ext>
            </p:extLst>
          </p:nvPr>
        </p:nvGraphicFramePr>
        <p:xfrm>
          <a:off x="2031998" y="2384034"/>
          <a:ext cx="7685206" cy="3234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qual 4"/>
          <p:cNvSpPr/>
          <p:nvPr/>
        </p:nvSpPr>
        <p:spPr>
          <a:xfrm>
            <a:off x="5390105" y="3509974"/>
            <a:ext cx="968991" cy="98263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4100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effectLst>
                  <a:outerShdw blurRad="38100" dist="38100" dir="2700000" algn="tl">
                    <a:srgbClr val="000000">
                      <a:alpha val="43137"/>
                    </a:srgbClr>
                  </a:outerShdw>
                </a:effectLst>
              </a:rPr>
              <a:t>Communicating over Networks</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r>
              <a:rPr lang="en-US" dirty="0" smtClean="0"/>
              <a:t>All networks have four basic elements in common:</a:t>
            </a:r>
          </a:p>
          <a:p>
            <a:pPr marL="0" indent="0">
              <a:buNone/>
            </a:pPr>
            <a:endParaRPr lang="en-US" dirty="0"/>
          </a:p>
        </p:txBody>
      </p:sp>
      <p:graphicFrame>
        <p:nvGraphicFramePr>
          <p:cNvPr id="6" name="Diagram 5"/>
          <p:cNvGraphicFramePr/>
          <p:nvPr>
            <p:extLst>
              <p:ext uri="{D42A27DB-BD31-4B8C-83A1-F6EECF244321}">
                <p14:modId xmlns:p14="http://schemas.microsoft.com/office/powerpoint/2010/main" val="1579993187"/>
              </p:ext>
            </p:extLst>
          </p:nvPr>
        </p:nvGraphicFramePr>
        <p:xfrm>
          <a:off x="639928" y="2483893"/>
          <a:ext cx="10713872" cy="403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458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42" y="588063"/>
            <a:ext cx="9663100" cy="2076480"/>
          </a:xfrm>
          <a:prstGeom prst="rect">
            <a:avLst/>
          </a:prstGeom>
        </p:spPr>
      </p:pic>
      <p:sp>
        <p:nvSpPr>
          <p:cNvPr id="3" name="TextBox 2"/>
          <p:cNvSpPr txBox="1"/>
          <p:nvPr/>
        </p:nvSpPr>
        <p:spPr>
          <a:xfrm>
            <a:off x="4220308" y="2433711"/>
            <a:ext cx="3030573" cy="461665"/>
          </a:xfrm>
          <a:prstGeom prst="rect">
            <a:avLst/>
          </a:prstGeom>
          <a:noFill/>
        </p:spPr>
        <p:txBody>
          <a:bodyPr wrap="none" rtlCol="0">
            <a:spAutoFit/>
          </a:bodyPr>
          <a:lstStyle/>
          <a:p>
            <a:r>
              <a:rPr lang="en-US" sz="2400" dirty="0" smtClean="0"/>
              <a:t>Elements of a Network</a:t>
            </a:r>
            <a:endParaRPr lang="en-US" sz="2400" dirty="0"/>
          </a:p>
        </p:txBody>
      </p:sp>
      <p:sp>
        <p:nvSpPr>
          <p:cNvPr id="4" name="TextBox 3"/>
          <p:cNvSpPr txBox="1"/>
          <p:nvPr/>
        </p:nvSpPr>
        <p:spPr>
          <a:xfrm>
            <a:off x="1155342" y="3575572"/>
            <a:ext cx="10063099" cy="3785652"/>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t>Traditionally, telephone, radio, television and computer data networks are four separate networks. Each has its own versions of the four basic elements.</a:t>
            </a:r>
          </a:p>
          <a:p>
            <a:pPr marL="457200" indent="-457200">
              <a:buFont typeface="Wingdings" panose="05000000000000000000" pitchFamily="2" charset="2"/>
              <a:buChar char="Ø"/>
            </a:pPr>
            <a:r>
              <a:rPr lang="en-US" sz="2400" dirty="0" smtClean="0"/>
              <a:t>Technology advances has allowed the four networks to be combined together. </a:t>
            </a:r>
          </a:p>
          <a:p>
            <a:pPr marL="1371600" lvl="2" indent="-457200">
              <a:buFont typeface="Wingdings" panose="05000000000000000000" pitchFamily="2" charset="2"/>
              <a:buChar char="§"/>
            </a:pPr>
            <a:r>
              <a:rPr lang="en-US" sz="2400" dirty="0" smtClean="0"/>
              <a:t>This combined network is referred to as a </a:t>
            </a:r>
            <a:r>
              <a:rPr lang="en-US" sz="2400" b="1" dirty="0" smtClean="0"/>
              <a:t>converged network</a:t>
            </a:r>
            <a:r>
              <a:rPr lang="en-US" sz="2400" dirty="0" smtClean="0"/>
              <a:t>. </a:t>
            </a:r>
          </a:p>
          <a:p>
            <a:pPr marL="1371600" lvl="2" indent="-457200">
              <a:buFont typeface="Wingdings" panose="05000000000000000000" pitchFamily="2" charset="2"/>
              <a:buChar char="§"/>
            </a:pPr>
            <a:r>
              <a:rPr lang="en-US" sz="2400" dirty="0" smtClean="0"/>
              <a:t>Voice, video and data can be carried over the same network.</a:t>
            </a:r>
          </a:p>
          <a:p>
            <a:pPr marL="1371600" lvl="2" indent="-457200">
              <a:buFont typeface="Wingdings" panose="05000000000000000000" pitchFamily="2" charset="2"/>
              <a:buChar char="§"/>
            </a:pPr>
            <a:r>
              <a:rPr lang="en-US" sz="2400" dirty="0" smtClean="0"/>
              <a:t>Eliminate the needs to create and maintain separate networks.</a:t>
            </a:r>
          </a:p>
          <a:p>
            <a:pPr marL="457200" indent="-457200">
              <a:buFont typeface="Wingdings" panose="05000000000000000000" pitchFamily="2" charset="2"/>
              <a:buChar char="Ø"/>
            </a:pPr>
            <a:endParaRPr lang="en-US" sz="2400" dirty="0" smtClean="0"/>
          </a:p>
          <a:p>
            <a:pPr marL="457200" indent="-457200">
              <a:buFont typeface="Wingdings" panose="05000000000000000000" pitchFamily="2" charset="2"/>
              <a:buChar char="Ø"/>
            </a:pPr>
            <a:endParaRPr lang="en-US" sz="2400" dirty="0"/>
          </a:p>
        </p:txBody>
      </p:sp>
    </p:spTree>
    <p:extLst>
      <p:ext uri="{BB962C8B-B14F-4D97-AF65-F5344CB8AC3E}">
        <p14:creationId xmlns:p14="http://schemas.microsoft.com/office/powerpoint/2010/main" val="3625939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Converged Networks</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374" y="1569492"/>
            <a:ext cx="11285252" cy="5049671"/>
          </a:xfrm>
        </p:spPr>
      </p:pic>
    </p:spTree>
    <p:extLst>
      <p:ext uri="{BB962C8B-B14F-4D97-AF65-F5344CB8AC3E}">
        <p14:creationId xmlns:p14="http://schemas.microsoft.com/office/powerpoint/2010/main" val="110776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Examples </a:t>
            </a:r>
            <a:r>
              <a:rPr lang="en-US" b="1" dirty="0">
                <a:effectLst>
                  <a:outerShdw blurRad="38100" dist="38100" dir="2700000" algn="tl">
                    <a:srgbClr val="000000">
                      <a:alpha val="43137"/>
                    </a:srgbClr>
                  </a:outerShdw>
                </a:effectLst>
              </a:rPr>
              <a:t>of today's popular communication </a:t>
            </a:r>
            <a:r>
              <a:rPr lang="en-US" b="1" dirty="0" smtClean="0">
                <a:effectLst>
                  <a:outerShdw blurRad="38100" dist="38100" dir="2700000" algn="tl">
                    <a:srgbClr val="000000">
                      <a:alpha val="43137"/>
                    </a:srgbClr>
                  </a:outerShdw>
                </a:effectLst>
              </a:rPr>
              <a:t>tools</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Intranet or Social Internet</a:t>
            </a:r>
          </a:p>
          <a:p>
            <a:r>
              <a:rPr lang="en-US" dirty="0" smtClean="0"/>
              <a:t>Chat &amp; Private Messaging</a:t>
            </a:r>
          </a:p>
          <a:p>
            <a:r>
              <a:rPr lang="en-US" dirty="0" smtClean="0"/>
              <a:t>Discussion Forums</a:t>
            </a:r>
          </a:p>
          <a:p>
            <a:r>
              <a:rPr lang="en-US" dirty="0" smtClean="0"/>
              <a:t>Tracking &amp; Case Software</a:t>
            </a:r>
          </a:p>
          <a:p>
            <a:r>
              <a:rPr lang="en-US" dirty="0" smtClean="0"/>
              <a:t>Internal Blogs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452" y="1986426"/>
            <a:ext cx="3810000" cy="2832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1" y="3877364"/>
            <a:ext cx="3810000" cy="2832100"/>
          </a:xfrm>
          <a:prstGeom prst="rect">
            <a:avLst/>
          </a:prstGeom>
        </p:spPr>
      </p:pic>
    </p:spTree>
    <p:extLst>
      <p:ext uri="{BB962C8B-B14F-4D97-AF65-F5344CB8AC3E}">
        <p14:creationId xmlns:p14="http://schemas.microsoft.com/office/powerpoint/2010/main" val="4108042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Advantages of Networks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Easy </a:t>
            </a:r>
            <a:r>
              <a:rPr lang="en-US" dirty="0"/>
              <a:t>Communication and </a:t>
            </a:r>
            <a:r>
              <a:rPr lang="en-US" dirty="0" smtClean="0"/>
              <a:t>Speed - </a:t>
            </a:r>
          </a:p>
          <a:p>
            <a:r>
              <a:rPr lang="en-US" dirty="0"/>
              <a:t>Ability to Share Files, Data and </a:t>
            </a:r>
            <a:r>
              <a:rPr lang="en-US" dirty="0" smtClean="0"/>
              <a:t>Information</a:t>
            </a:r>
          </a:p>
          <a:p>
            <a:r>
              <a:rPr lang="en-US" dirty="0"/>
              <a:t>Sharing </a:t>
            </a:r>
            <a:r>
              <a:rPr lang="en-US" dirty="0" smtClean="0"/>
              <a:t>Hardware</a:t>
            </a:r>
          </a:p>
          <a:p>
            <a:r>
              <a:rPr lang="en-US" dirty="0"/>
              <a:t>Sharing </a:t>
            </a:r>
            <a:r>
              <a:rPr lang="en-US" dirty="0" smtClean="0"/>
              <a:t>Software</a:t>
            </a:r>
          </a:p>
          <a:p>
            <a:r>
              <a:rPr lang="en-US" dirty="0" smtClean="0"/>
              <a:t>Security</a:t>
            </a:r>
          </a:p>
          <a:p>
            <a:r>
              <a:rPr lang="en-US" dirty="0" smtClean="0"/>
              <a:t>Speed</a:t>
            </a:r>
          </a:p>
          <a:p>
            <a:endParaRPr lang="en-US" dirty="0"/>
          </a:p>
          <a:p>
            <a:pPr marL="0" indent="0">
              <a:buNone/>
            </a:pPr>
            <a:r>
              <a:rPr lang="en-US" dirty="0" smtClean="0"/>
              <a:t>https://www.brighthub.com/computing/hardware/articles/65406.aspx</a:t>
            </a:r>
          </a:p>
        </p:txBody>
      </p:sp>
    </p:spTree>
    <p:extLst>
      <p:ext uri="{BB962C8B-B14F-4D97-AF65-F5344CB8AC3E}">
        <p14:creationId xmlns:p14="http://schemas.microsoft.com/office/powerpoint/2010/main" val="3014524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Disadvantages of Networks</a:t>
            </a:r>
            <a:endParaRPr lang="en-US" dirty="0"/>
          </a:p>
        </p:txBody>
      </p:sp>
      <p:sp>
        <p:nvSpPr>
          <p:cNvPr id="3" name="Content Placeholder 2"/>
          <p:cNvSpPr>
            <a:spLocks noGrp="1"/>
          </p:cNvSpPr>
          <p:nvPr>
            <p:ph idx="1"/>
          </p:nvPr>
        </p:nvSpPr>
        <p:spPr/>
        <p:txBody>
          <a:bodyPr>
            <a:normAutofit/>
          </a:bodyPr>
          <a:lstStyle/>
          <a:p>
            <a:r>
              <a:rPr lang="en-US" dirty="0"/>
              <a:t>Breakdowns and Possible Loss of </a:t>
            </a:r>
            <a:r>
              <a:rPr lang="en-US" dirty="0" smtClean="0"/>
              <a:t>Resources</a:t>
            </a:r>
          </a:p>
          <a:p>
            <a:r>
              <a:rPr lang="en-US" dirty="0"/>
              <a:t>Expensive to </a:t>
            </a:r>
            <a:r>
              <a:rPr lang="en-US" dirty="0" smtClean="0"/>
              <a:t>Build</a:t>
            </a:r>
          </a:p>
          <a:p>
            <a:r>
              <a:rPr lang="en-US" dirty="0"/>
              <a:t>Security </a:t>
            </a:r>
            <a:r>
              <a:rPr lang="en-US" dirty="0" smtClean="0"/>
              <a:t>Threats</a:t>
            </a:r>
          </a:p>
          <a:p>
            <a:r>
              <a:rPr lang="en-US" dirty="0"/>
              <a:t>Bandwidth Issues</a:t>
            </a:r>
          </a:p>
        </p:txBody>
      </p:sp>
    </p:spTree>
    <p:extLst>
      <p:ext uri="{BB962C8B-B14F-4D97-AF65-F5344CB8AC3E}">
        <p14:creationId xmlns:p14="http://schemas.microsoft.com/office/powerpoint/2010/main" val="504954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NETWORK DEVICES</a:t>
            </a:r>
            <a:endParaRPr lang="en-US" b="1" dirty="0">
              <a:effectLst>
                <a:outerShdw blurRad="38100" dist="38100" dir="2700000" algn="tl">
                  <a:srgbClr val="000000">
                    <a:alpha val="43137"/>
                  </a:srgbClr>
                </a:outerShdw>
              </a:effectLst>
            </a:endParaRPr>
          </a:p>
        </p:txBody>
      </p:sp>
      <p:sp>
        <p:nvSpPr>
          <p:cNvPr id="7" name="Content Placeholder 6"/>
          <p:cNvSpPr>
            <a:spLocks noGrp="1"/>
          </p:cNvSpPr>
          <p:nvPr>
            <p:ph idx="1"/>
          </p:nvPr>
        </p:nvSpPr>
        <p:spPr>
          <a:xfrm>
            <a:off x="838200" y="1825625"/>
            <a:ext cx="5808260" cy="4351338"/>
          </a:xfrm>
        </p:spPr>
        <p:txBody>
          <a:bodyPr>
            <a:normAutofit/>
          </a:bodyPr>
          <a:lstStyle/>
          <a:p>
            <a:r>
              <a:rPr lang="en-US" sz="2400" dirty="0" smtClean="0"/>
              <a:t>Network devices are components used to connect computers or other electronic devices together so that they can share files or resources.</a:t>
            </a:r>
          </a:p>
          <a:p>
            <a:endParaRPr lang="en-US" sz="2400" dirty="0"/>
          </a:p>
          <a:p>
            <a:r>
              <a:rPr lang="en-US" sz="2400" dirty="0" smtClean="0"/>
              <a:t>Network devices are also called Communicating devices.</a:t>
            </a:r>
          </a:p>
          <a:p>
            <a:pPr marL="0" indent="0">
              <a:buNone/>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474" y="1825625"/>
            <a:ext cx="5381784" cy="3960694"/>
          </a:xfrm>
          <a:prstGeom prst="rect">
            <a:avLst/>
          </a:prstGeom>
        </p:spPr>
      </p:pic>
    </p:spTree>
    <p:extLst>
      <p:ext uri="{BB962C8B-B14F-4D97-AF65-F5344CB8AC3E}">
        <p14:creationId xmlns:p14="http://schemas.microsoft.com/office/powerpoint/2010/main" val="2235779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Repeater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t>Function of a repeater is to receive incoming signals or data packets, </a:t>
            </a:r>
            <a:r>
              <a:rPr lang="en-US" b="1" dirty="0" smtClean="0"/>
              <a:t>regenerate </a:t>
            </a:r>
            <a:r>
              <a:rPr lang="en-US" dirty="0" smtClean="0"/>
              <a:t>the signals to their original strength and retransmit them.</a:t>
            </a:r>
          </a:p>
          <a:p>
            <a:endParaRPr lang="en-US" dirty="0"/>
          </a:p>
          <a:p>
            <a:r>
              <a:rPr lang="en-US" dirty="0" smtClean="0"/>
              <a:t>Repeaters are used when we want to send signals over long distances. (The signal weakens as it travels away from the transmitting node).</a:t>
            </a:r>
          </a:p>
          <a:p>
            <a:endParaRPr lang="en-US" dirty="0"/>
          </a:p>
          <a:p>
            <a:r>
              <a:rPr lang="en-US" dirty="0" smtClean="0"/>
              <a:t>Can also be used to reduce the impact of obstructions.</a:t>
            </a:r>
          </a:p>
          <a:p>
            <a:endParaRPr lang="en-US" dirty="0" smtClean="0"/>
          </a:p>
          <a:p>
            <a:r>
              <a:rPr lang="en-US" dirty="0" smtClean="0"/>
              <a:t>Repeaters basically repeats signals</a:t>
            </a:r>
          </a:p>
          <a:p>
            <a:r>
              <a:rPr lang="en-US" dirty="0" smtClean="0"/>
              <a:t>Physical layer device</a:t>
            </a:r>
          </a:p>
          <a:p>
            <a:endParaRPr lang="en-US" dirty="0"/>
          </a:p>
        </p:txBody>
      </p:sp>
    </p:spTree>
    <p:extLst>
      <p:ext uri="{BB962C8B-B14F-4D97-AF65-F5344CB8AC3E}">
        <p14:creationId xmlns:p14="http://schemas.microsoft.com/office/powerpoint/2010/main" val="3277174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100"/>
            <a:ext cx="10515600" cy="1325563"/>
          </a:xfrm>
        </p:spPr>
        <p:txBody>
          <a:bodyPr/>
          <a:lstStyle/>
          <a:p>
            <a:r>
              <a:rPr lang="en-US" b="1" dirty="0" smtClean="0">
                <a:effectLst>
                  <a:outerShdw blurRad="38100" dist="38100" dir="2700000" algn="tl">
                    <a:srgbClr val="000000">
                      <a:alpha val="43137"/>
                    </a:srgbClr>
                  </a:outerShdw>
                </a:effectLst>
              </a:rPr>
              <a:t>What is a Network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6663"/>
            <a:ext cx="10515600" cy="4730300"/>
          </a:xfrm>
        </p:spPr>
        <p:txBody>
          <a:bodyPr/>
          <a:lstStyle/>
          <a:p>
            <a:r>
              <a:rPr lang="en-US" dirty="0" smtClean="0"/>
              <a:t>A computer network  is a digital telecommunication network which allow nodes to share resources.</a:t>
            </a:r>
          </a:p>
          <a:p>
            <a:endParaRPr lang="en-US" dirty="0"/>
          </a:p>
          <a:p>
            <a:r>
              <a:rPr lang="en-US" dirty="0" smtClean="0"/>
              <a:t>Two or more computers connected together</a:t>
            </a:r>
          </a:p>
          <a:p>
            <a:endParaRPr lang="en-US" u="sng" dirty="0"/>
          </a:p>
          <a:p>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536" y="3409950"/>
            <a:ext cx="5734050" cy="3448050"/>
          </a:xfrm>
          <a:prstGeom prst="rect">
            <a:avLst/>
          </a:prstGeom>
        </p:spPr>
      </p:pic>
    </p:spTree>
    <p:extLst>
      <p:ext uri="{BB962C8B-B14F-4D97-AF65-F5344CB8AC3E}">
        <p14:creationId xmlns:p14="http://schemas.microsoft.com/office/powerpoint/2010/main" val="1811256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37" y="495442"/>
            <a:ext cx="6543675" cy="2714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008" y="3158888"/>
            <a:ext cx="6924675" cy="3276600"/>
          </a:xfrm>
          <a:prstGeom prst="rect">
            <a:avLst/>
          </a:prstGeom>
        </p:spPr>
      </p:pic>
    </p:spTree>
    <p:extLst>
      <p:ext uri="{BB962C8B-B14F-4D97-AF65-F5344CB8AC3E}">
        <p14:creationId xmlns:p14="http://schemas.microsoft.com/office/powerpoint/2010/main" val="2877952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Bridge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Bridges are networking devices that connect two networks</a:t>
            </a:r>
          </a:p>
          <a:p>
            <a:r>
              <a:rPr lang="en-US" dirty="0" smtClean="0"/>
              <a:t>Sometimes it is necessary to divide networks into </a:t>
            </a:r>
            <a:r>
              <a:rPr lang="en-US" b="1" dirty="0" smtClean="0">
                <a:solidFill>
                  <a:schemeClr val="accent1">
                    <a:lumMod val="50000"/>
                  </a:schemeClr>
                </a:solidFill>
              </a:rPr>
              <a:t>subnets</a:t>
            </a:r>
            <a:r>
              <a:rPr lang="en-US" dirty="0" smtClean="0">
                <a:solidFill>
                  <a:schemeClr val="accent1">
                    <a:lumMod val="50000"/>
                  </a:schemeClr>
                </a:solidFill>
              </a:rPr>
              <a:t> </a:t>
            </a:r>
            <a:r>
              <a:rPr lang="en-US" dirty="0" smtClean="0"/>
              <a:t>to reduce the amount of </a:t>
            </a:r>
            <a:r>
              <a:rPr lang="en-US" b="1" dirty="0" smtClean="0">
                <a:solidFill>
                  <a:schemeClr val="accent1">
                    <a:lumMod val="50000"/>
                  </a:schemeClr>
                </a:solidFill>
              </a:rPr>
              <a:t>traffic</a:t>
            </a:r>
            <a:r>
              <a:rPr lang="en-US" dirty="0" smtClean="0">
                <a:solidFill>
                  <a:schemeClr val="accent1">
                    <a:lumMod val="50000"/>
                  </a:schemeClr>
                </a:solidFill>
              </a:rPr>
              <a:t> </a:t>
            </a:r>
            <a:r>
              <a:rPr lang="en-US" dirty="0" smtClean="0"/>
              <a:t>on each larger subnet or for </a:t>
            </a:r>
            <a:r>
              <a:rPr lang="en-US" b="1" dirty="0" smtClean="0">
                <a:solidFill>
                  <a:schemeClr val="accent1">
                    <a:lumMod val="50000"/>
                  </a:schemeClr>
                </a:solidFill>
              </a:rPr>
              <a:t>security</a:t>
            </a:r>
            <a:r>
              <a:rPr lang="en-US" b="1" dirty="0" smtClean="0"/>
              <a:t> </a:t>
            </a:r>
            <a:r>
              <a:rPr lang="en-US" b="1" dirty="0" smtClean="0">
                <a:solidFill>
                  <a:schemeClr val="accent1">
                    <a:lumMod val="50000"/>
                  </a:schemeClr>
                </a:solidFill>
              </a:rPr>
              <a:t>reasons</a:t>
            </a:r>
            <a:r>
              <a:rPr lang="en-US" dirty="0" smtClean="0"/>
              <a:t>.</a:t>
            </a:r>
          </a:p>
          <a:p>
            <a:r>
              <a:rPr lang="en-US" dirty="0" smtClean="0"/>
              <a:t>Once divided, the bridge connects the 2 subnets and manages the traffic flow between them.</a:t>
            </a:r>
          </a:p>
          <a:p>
            <a:r>
              <a:rPr lang="en-US" dirty="0" smtClean="0"/>
              <a:t>Bridges examine the Media Access Control (MAC) address of each packet and forms a table.</a:t>
            </a:r>
          </a:p>
          <a:p>
            <a:r>
              <a:rPr lang="en-US" dirty="0" smtClean="0"/>
              <a:t>Bridges operate at only Data Link Layer</a:t>
            </a:r>
          </a:p>
          <a:p>
            <a:r>
              <a:rPr lang="en-US" dirty="0" smtClean="0"/>
              <a:t>Today, network </a:t>
            </a:r>
            <a:r>
              <a:rPr lang="en-US" b="1" dirty="0" smtClean="0">
                <a:solidFill>
                  <a:schemeClr val="accent1">
                    <a:lumMod val="50000"/>
                  </a:schemeClr>
                </a:solidFill>
              </a:rPr>
              <a:t>switches</a:t>
            </a:r>
            <a:r>
              <a:rPr lang="en-US" dirty="0" smtClean="0">
                <a:solidFill>
                  <a:schemeClr val="accent1">
                    <a:lumMod val="50000"/>
                  </a:schemeClr>
                </a:solidFill>
              </a:rPr>
              <a:t> </a:t>
            </a:r>
            <a:r>
              <a:rPr lang="en-US" dirty="0" smtClean="0"/>
              <a:t>have largely replaced bridges.</a:t>
            </a:r>
          </a:p>
          <a:p>
            <a:endParaRPr lang="en-US" dirty="0"/>
          </a:p>
        </p:txBody>
      </p:sp>
    </p:spTree>
    <p:extLst>
      <p:ext uri="{BB962C8B-B14F-4D97-AF65-F5344CB8AC3E}">
        <p14:creationId xmlns:p14="http://schemas.microsoft.com/office/powerpoint/2010/main" val="1591816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8918"/>
            <a:ext cx="6626955" cy="353704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42" y="2295525"/>
            <a:ext cx="6076950" cy="4562475"/>
          </a:xfrm>
          <a:prstGeom prst="rect">
            <a:avLst/>
          </a:prstGeom>
        </p:spPr>
      </p:pic>
    </p:spTree>
    <p:extLst>
      <p:ext uri="{BB962C8B-B14F-4D97-AF65-F5344CB8AC3E}">
        <p14:creationId xmlns:p14="http://schemas.microsoft.com/office/powerpoint/2010/main" val="1764683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HUB</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8424"/>
            <a:ext cx="6981967" cy="4798539"/>
          </a:xfrm>
        </p:spPr>
        <p:txBody>
          <a:bodyPr>
            <a:normAutofit fontScale="92500"/>
          </a:bodyPr>
          <a:lstStyle/>
          <a:p>
            <a:pPr lvl="1"/>
            <a:r>
              <a:rPr lang="en-US" dirty="0" smtClean="0"/>
              <a:t>Hub </a:t>
            </a:r>
            <a:r>
              <a:rPr lang="en-US" dirty="0"/>
              <a:t>is a networking device which is used to connect multiple </a:t>
            </a:r>
            <a:r>
              <a:rPr lang="en-US" dirty="0" smtClean="0"/>
              <a:t>hosts. It is the central point of connection.</a:t>
            </a:r>
          </a:p>
          <a:p>
            <a:pPr lvl="1"/>
            <a:endParaRPr lang="en-US" dirty="0" smtClean="0"/>
          </a:p>
          <a:p>
            <a:pPr lvl="1"/>
            <a:r>
              <a:rPr lang="en-US" dirty="0" smtClean="0"/>
              <a:t>Hub is basically a repeater in a star topology.</a:t>
            </a:r>
          </a:p>
          <a:p>
            <a:pPr lvl="1"/>
            <a:endParaRPr lang="en-US" dirty="0" smtClean="0"/>
          </a:p>
          <a:p>
            <a:pPr lvl="1"/>
            <a:r>
              <a:rPr lang="en-US" dirty="0" smtClean="0"/>
              <a:t>When </a:t>
            </a:r>
            <a:r>
              <a:rPr lang="en-US" dirty="0"/>
              <a:t>a host sends a data packet to a network hub, the hub copies the data packet to all of its ports connected to. Like this, all the ports know about the data and the port for whom the packet is intended, claims the packet</a:t>
            </a:r>
            <a:r>
              <a:rPr lang="en-US" dirty="0" smtClean="0"/>
              <a:t>. </a:t>
            </a:r>
          </a:p>
          <a:p>
            <a:pPr marL="457200" lvl="1" indent="0">
              <a:buNone/>
            </a:pPr>
            <a:endParaRPr lang="en-US" dirty="0" smtClean="0"/>
          </a:p>
          <a:p>
            <a:pPr lvl="1"/>
            <a:r>
              <a:rPr lang="en-US" dirty="0" smtClean="0"/>
              <a:t>Copying </a:t>
            </a:r>
            <a:r>
              <a:rPr lang="en-US" dirty="0"/>
              <a:t>the data packets on all the </a:t>
            </a:r>
            <a:r>
              <a:rPr lang="en-US" dirty="0" smtClean="0"/>
              <a:t>ports</a:t>
            </a:r>
            <a:r>
              <a:rPr lang="en-US" dirty="0"/>
              <a:t> makes it slower and more congested which led to the use of network switch.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664" y="2337925"/>
            <a:ext cx="3832888" cy="2879536"/>
          </a:xfrm>
          <a:prstGeom prst="rect">
            <a:avLst/>
          </a:prstGeom>
        </p:spPr>
      </p:pic>
    </p:spTree>
    <p:extLst>
      <p:ext uri="{BB962C8B-B14F-4D97-AF65-F5344CB8AC3E}">
        <p14:creationId xmlns:p14="http://schemas.microsoft.com/office/powerpoint/2010/main" val="274318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 y="313542"/>
            <a:ext cx="5692513" cy="36170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163" y="2997459"/>
            <a:ext cx="6242138" cy="3539817"/>
          </a:xfrm>
          <a:prstGeom prst="rect">
            <a:avLst/>
          </a:prstGeom>
        </p:spPr>
      </p:pic>
    </p:spTree>
    <p:extLst>
      <p:ext uri="{BB962C8B-B14F-4D97-AF65-F5344CB8AC3E}">
        <p14:creationId xmlns:p14="http://schemas.microsoft.com/office/powerpoint/2010/main" val="2378136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SWITCH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8424"/>
            <a:ext cx="6981967" cy="4798539"/>
          </a:xfrm>
        </p:spPr>
        <p:txBody>
          <a:bodyPr>
            <a:normAutofit/>
          </a:bodyPr>
          <a:lstStyle/>
          <a:p>
            <a:pPr lvl="1"/>
            <a:r>
              <a:rPr lang="en-US" dirty="0" smtClean="0"/>
              <a:t>Like a hub, a switch also works at the layer of LAN but a switch is more intelligent than a hub. While hub just does the work of data forwarding, a switch does ‘filter and forwarding’ .</a:t>
            </a:r>
          </a:p>
          <a:p>
            <a:pPr lvl="1"/>
            <a:endParaRPr lang="en-US" dirty="0" smtClean="0"/>
          </a:p>
          <a:p>
            <a:pPr lvl="1"/>
            <a:r>
              <a:rPr lang="en-US" dirty="0" smtClean="0"/>
              <a:t>It forwards the data only to the destined device. When a frame arrives at a switch, the switch examines the destination address and forwards the frame out only to the necessary connection.</a:t>
            </a:r>
          </a:p>
          <a:p>
            <a:pPr lvl="1"/>
            <a:endParaRPr lang="en-US" dirty="0"/>
          </a:p>
          <a:p>
            <a:pPr lvl="1"/>
            <a:r>
              <a:rPr lang="en-US" dirty="0" smtClean="0"/>
              <a:t>Operates at Data Link Layer</a:t>
            </a:r>
          </a:p>
          <a:p>
            <a:pPr lvl="1"/>
            <a:endParaRPr lang="en-US" dirty="0" smtClean="0"/>
          </a:p>
          <a:p>
            <a:pPr lvl="1"/>
            <a:endParaRPr lang="en-US" dirty="0"/>
          </a:p>
          <a:p>
            <a:pPr lvl="1"/>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7895" y="1555135"/>
            <a:ext cx="3617367" cy="3617367"/>
          </a:xfrm>
          <a:prstGeom prst="rect">
            <a:avLst/>
          </a:prstGeom>
        </p:spPr>
      </p:pic>
    </p:spTree>
    <p:extLst>
      <p:ext uri="{BB962C8B-B14F-4D97-AF65-F5344CB8AC3E}">
        <p14:creationId xmlns:p14="http://schemas.microsoft.com/office/powerpoint/2010/main" val="2208609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98" y="1228299"/>
            <a:ext cx="7716421" cy="4517979"/>
          </a:xfrm>
          <a:prstGeom prst="rect">
            <a:avLst/>
          </a:prstGeom>
        </p:spPr>
      </p:pic>
    </p:spTree>
    <p:extLst>
      <p:ext uri="{BB962C8B-B14F-4D97-AF65-F5344CB8AC3E}">
        <p14:creationId xmlns:p14="http://schemas.microsoft.com/office/powerpoint/2010/main" val="276209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ROUTER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01722" y="1566318"/>
            <a:ext cx="6886433" cy="4738948"/>
          </a:xfrm>
        </p:spPr>
        <p:txBody>
          <a:bodyPr>
            <a:normAutofit fontScale="92500" lnSpcReduction="10000"/>
          </a:bodyPr>
          <a:lstStyle/>
          <a:p>
            <a:r>
              <a:rPr lang="en-US" dirty="0" smtClean="0"/>
              <a:t>Router is a type of internetworking device.</a:t>
            </a:r>
          </a:p>
          <a:p>
            <a:pPr marL="0" indent="0">
              <a:buNone/>
            </a:pPr>
            <a:endParaRPr lang="en-US" dirty="0" smtClean="0"/>
          </a:p>
          <a:p>
            <a:r>
              <a:rPr lang="en-US" dirty="0" smtClean="0"/>
              <a:t>Routers pass data packets between networks based on network protocol or layer 3 information.</a:t>
            </a:r>
          </a:p>
          <a:p>
            <a:pPr marL="0" indent="0">
              <a:buNone/>
            </a:pPr>
            <a:endParaRPr lang="en-US" dirty="0" smtClean="0"/>
          </a:p>
          <a:p>
            <a:r>
              <a:rPr lang="en-US" dirty="0" smtClean="0"/>
              <a:t>Routers operate at the Network layer.</a:t>
            </a:r>
          </a:p>
          <a:p>
            <a:pPr marL="0" indent="0">
              <a:buNone/>
            </a:pPr>
            <a:endParaRPr lang="en-US" dirty="0" smtClean="0"/>
          </a:p>
          <a:p>
            <a:r>
              <a:rPr lang="en-US" dirty="0" smtClean="0"/>
              <a:t>These devices router the data around the network and can make intelligent decisions to find the best route. They determine the shortest route to a destination and use it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766" r="12815"/>
          <a:stretch/>
        </p:blipFill>
        <p:spPr>
          <a:xfrm>
            <a:off x="7588155" y="2086473"/>
            <a:ext cx="3930556" cy="3222506"/>
          </a:xfrm>
          <a:prstGeom prst="rect">
            <a:avLst/>
          </a:prstGeom>
        </p:spPr>
      </p:pic>
    </p:spTree>
    <p:extLst>
      <p:ext uri="{BB962C8B-B14F-4D97-AF65-F5344CB8AC3E}">
        <p14:creationId xmlns:p14="http://schemas.microsoft.com/office/powerpoint/2010/main" val="749912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61" y="301601"/>
            <a:ext cx="8452087" cy="6345689"/>
          </a:xfrm>
          <a:prstGeom prst="rect">
            <a:avLst/>
          </a:prstGeom>
        </p:spPr>
      </p:pic>
    </p:spTree>
    <p:extLst>
      <p:ext uri="{BB962C8B-B14F-4D97-AF65-F5344CB8AC3E}">
        <p14:creationId xmlns:p14="http://schemas.microsoft.com/office/powerpoint/2010/main" val="350173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Network Interface Card (NIC)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886433" cy="4351338"/>
          </a:xfrm>
        </p:spPr>
        <p:txBody>
          <a:bodyPr>
            <a:normAutofit lnSpcReduction="10000"/>
          </a:bodyPr>
          <a:lstStyle/>
          <a:p>
            <a:r>
              <a:rPr lang="en-US" dirty="0" smtClean="0"/>
              <a:t>NIC </a:t>
            </a:r>
            <a:r>
              <a:rPr lang="en-US" dirty="0"/>
              <a:t>is a circuit board or </a:t>
            </a:r>
            <a:r>
              <a:rPr lang="en-US" dirty="0" smtClean="0"/>
              <a:t>card</a:t>
            </a:r>
            <a:r>
              <a:rPr lang="en-US" dirty="0"/>
              <a:t> that is installed in a computer so that it can be connected to a network. </a:t>
            </a:r>
            <a:endParaRPr lang="en-US" dirty="0" smtClean="0"/>
          </a:p>
          <a:p>
            <a:endParaRPr lang="en-US" dirty="0" smtClean="0"/>
          </a:p>
          <a:p>
            <a:r>
              <a:rPr lang="en-US" dirty="0" smtClean="0"/>
              <a:t>As the name suggests it is an interface between your computer and any other network our PC or system is connected to</a:t>
            </a:r>
          </a:p>
          <a:p>
            <a:endParaRPr lang="en-US" dirty="0" smtClean="0"/>
          </a:p>
          <a:p>
            <a:r>
              <a:rPr lang="en-US" dirty="0" smtClean="0"/>
              <a:t>It is also known as Ethernet card or Network adapter.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409" y="2718889"/>
            <a:ext cx="4626591" cy="3198766"/>
          </a:xfrm>
          <a:prstGeom prst="rect">
            <a:avLst/>
          </a:prstGeom>
        </p:spPr>
      </p:pic>
    </p:spTree>
    <p:extLst>
      <p:ext uri="{BB962C8B-B14F-4D97-AF65-F5344CB8AC3E}">
        <p14:creationId xmlns:p14="http://schemas.microsoft.com/office/powerpoint/2010/main" val="66167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How network supports the way we LIVE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825625"/>
            <a:ext cx="10885227" cy="4351338"/>
          </a:xfrm>
        </p:spPr>
        <p:txBody>
          <a:bodyPr/>
          <a:lstStyle/>
          <a:p>
            <a:pPr lvl="1" algn="just"/>
            <a:r>
              <a:rPr lang="en-US" sz="2800" dirty="0" smtClean="0"/>
              <a:t>Early communication relies on face-to-face conversation.</a:t>
            </a:r>
          </a:p>
          <a:p>
            <a:pPr lvl="1" algn="just"/>
            <a:endParaRPr lang="en-US" sz="2800" dirty="0" smtClean="0"/>
          </a:p>
          <a:p>
            <a:pPr lvl="1" algn="just"/>
            <a:r>
              <a:rPr lang="en-US" sz="2800" dirty="0" smtClean="0"/>
              <a:t>With advances in society, other means of communication emerged :</a:t>
            </a:r>
          </a:p>
          <a:p>
            <a:pPr lvl="2" algn="just">
              <a:buFont typeface="Wingdings" panose="05000000000000000000" pitchFamily="2" charset="2"/>
              <a:buChar char="Ø"/>
            </a:pPr>
            <a:r>
              <a:rPr lang="en-US" dirty="0" smtClean="0"/>
              <a:t> </a:t>
            </a:r>
            <a:r>
              <a:rPr lang="en-US" sz="2200" dirty="0" smtClean="0"/>
              <a:t>Mail (written message).</a:t>
            </a:r>
          </a:p>
          <a:p>
            <a:pPr lvl="2" algn="just">
              <a:buFont typeface="Wingdings" panose="05000000000000000000" pitchFamily="2" charset="2"/>
              <a:buChar char="Ø"/>
            </a:pPr>
            <a:r>
              <a:rPr lang="en-US" sz="2200" dirty="0" smtClean="0"/>
              <a:t> Telephone (voice).</a:t>
            </a:r>
          </a:p>
          <a:p>
            <a:pPr lvl="2" algn="just">
              <a:buFont typeface="Wingdings" panose="05000000000000000000" pitchFamily="2" charset="2"/>
              <a:buChar char="Ø"/>
            </a:pPr>
            <a:r>
              <a:rPr lang="en-US" sz="2200" dirty="0"/>
              <a:t> </a:t>
            </a:r>
            <a:r>
              <a:rPr lang="en-US" sz="2200" dirty="0" smtClean="0"/>
              <a:t>Television broadcast (one-way video communication).</a:t>
            </a:r>
          </a:p>
          <a:p>
            <a:pPr marL="1828800" lvl="4" indent="0" algn="just">
              <a:buNone/>
            </a:pPr>
            <a:endParaRPr lang="en-US" sz="2000" dirty="0" smtClean="0"/>
          </a:p>
          <a:p>
            <a:pPr lvl="1" algn="just"/>
            <a:r>
              <a:rPr lang="en-US" sz="2800" dirty="0" smtClean="0"/>
              <a:t>With the use of the Internet, all the different types of communication are converging into Web-based communication.</a:t>
            </a:r>
            <a:endParaRPr lang="en-US" sz="2600" dirty="0" smtClean="0"/>
          </a:p>
          <a:p>
            <a:pPr lvl="4" algn="just">
              <a:buFont typeface="Wingdings" panose="05000000000000000000" pitchFamily="2" charset="2"/>
              <a:buChar char="Ø"/>
            </a:pPr>
            <a:endParaRPr lang="en-US" dirty="0"/>
          </a:p>
        </p:txBody>
      </p:sp>
    </p:spTree>
    <p:extLst>
      <p:ext uri="{BB962C8B-B14F-4D97-AF65-F5344CB8AC3E}">
        <p14:creationId xmlns:p14="http://schemas.microsoft.com/office/powerpoint/2010/main" val="35430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Network Architecture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848130"/>
          </a:xfrm>
        </p:spPr>
        <p:txBody>
          <a:bodyPr>
            <a:normAutofit/>
          </a:bodyPr>
          <a:lstStyle/>
          <a:p>
            <a:r>
              <a:rPr lang="en-US" dirty="0" smtClean="0"/>
              <a:t>Network Architecture refers to:</a:t>
            </a:r>
          </a:p>
          <a:p>
            <a:pPr lvl="1">
              <a:buFont typeface="Wingdings" panose="05000000000000000000" pitchFamily="2" charset="2"/>
              <a:buChar char="Ø"/>
            </a:pPr>
            <a:r>
              <a:rPr lang="en-US" dirty="0" smtClean="0"/>
              <a:t> Technologies </a:t>
            </a:r>
            <a:r>
              <a:rPr lang="en-US" dirty="0"/>
              <a:t>that support the network </a:t>
            </a:r>
            <a:r>
              <a:rPr lang="en-US" dirty="0" smtClean="0"/>
              <a:t>infrastructure.</a:t>
            </a:r>
          </a:p>
          <a:p>
            <a:pPr lvl="1">
              <a:buFont typeface="Wingdings" panose="05000000000000000000" pitchFamily="2" charset="2"/>
              <a:buChar char="Ø"/>
            </a:pPr>
            <a:r>
              <a:rPr lang="en-US" dirty="0" smtClean="0"/>
              <a:t> Programmed </a:t>
            </a:r>
            <a:r>
              <a:rPr lang="en-US" dirty="0"/>
              <a:t>services and protocols that move messages across that infrastructure</a:t>
            </a:r>
            <a:r>
              <a:rPr lang="en-US" dirty="0" smtClean="0"/>
              <a:t>.</a:t>
            </a:r>
          </a:p>
          <a:p>
            <a:pPr lvl="1">
              <a:buFont typeface="Wingdings" panose="05000000000000000000" pitchFamily="2" charset="2"/>
              <a:buChar char="Ø"/>
            </a:pPr>
            <a:endParaRPr lang="en-US" dirty="0" smtClean="0"/>
          </a:p>
          <a:p>
            <a:r>
              <a:rPr lang="en-US" dirty="0"/>
              <a:t>There are four basic characteristics that are addressed by network architecture design to meet user expectations</a:t>
            </a:r>
            <a:r>
              <a:rPr lang="en-US" dirty="0" smtClean="0"/>
              <a:t>:</a:t>
            </a:r>
          </a:p>
          <a:p>
            <a:pPr lvl="1">
              <a:buFont typeface="Wingdings" panose="05000000000000000000" pitchFamily="2" charset="2"/>
              <a:buChar char="Ø"/>
            </a:pPr>
            <a:r>
              <a:rPr lang="en-US" dirty="0"/>
              <a:t> Fault tolerance </a:t>
            </a:r>
            <a:endParaRPr lang="en-US" dirty="0" smtClean="0"/>
          </a:p>
          <a:p>
            <a:pPr lvl="1">
              <a:buFont typeface="Wingdings" panose="05000000000000000000" pitchFamily="2" charset="2"/>
              <a:buChar char="Ø"/>
            </a:pPr>
            <a:r>
              <a:rPr lang="en-US" dirty="0" smtClean="0"/>
              <a:t> </a:t>
            </a:r>
            <a:r>
              <a:rPr lang="en-US" dirty="0"/>
              <a:t>Scalability </a:t>
            </a:r>
            <a:endParaRPr lang="en-US" dirty="0" smtClean="0"/>
          </a:p>
          <a:p>
            <a:pPr lvl="1">
              <a:buFont typeface="Wingdings" panose="05000000000000000000" pitchFamily="2" charset="2"/>
              <a:buChar char="Ø"/>
            </a:pPr>
            <a:r>
              <a:rPr lang="en-US" dirty="0" smtClean="0"/>
              <a:t> </a:t>
            </a:r>
            <a:r>
              <a:rPr lang="en-US" dirty="0"/>
              <a:t>Qualify of Service (</a:t>
            </a:r>
            <a:r>
              <a:rPr lang="en-US" dirty="0" err="1"/>
              <a:t>QoS</a:t>
            </a:r>
            <a:r>
              <a:rPr lang="en-US" dirty="0"/>
              <a:t>) </a:t>
            </a:r>
            <a:endParaRPr lang="en-US" dirty="0" smtClean="0"/>
          </a:p>
          <a:p>
            <a:pPr lvl="1">
              <a:buFont typeface="Wingdings" panose="05000000000000000000" pitchFamily="2" charset="2"/>
              <a:buChar char="Ø"/>
            </a:pPr>
            <a:r>
              <a:rPr lang="en-US" dirty="0" smtClean="0"/>
              <a:t> </a:t>
            </a:r>
            <a:r>
              <a:rPr lang="en-US" dirty="0"/>
              <a:t>Security</a:t>
            </a:r>
          </a:p>
        </p:txBody>
      </p:sp>
    </p:spTree>
    <p:extLst>
      <p:ext uri="{BB962C8B-B14F-4D97-AF65-F5344CB8AC3E}">
        <p14:creationId xmlns:p14="http://schemas.microsoft.com/office/powerpoint/2010/main" val="141510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 Fault-tolerant Network Architecture</a:t>
            </a:r>
          </a:p>
        </p:txBody>
      </p:sp>
      <p:sp>
        <p:nvSpPr>
          <p:cNvPr id="3" name="Content Placeholder 2"/>
          <p:cNvSpPr>
            <a:spLocks noGrp="1"/>
          </p:cNvSpPr>
          <p:nvPr>
            <p:ph idx="1"/>
          </p:nvPr>
        </p:nvSpPr>
        <p:spPr>
          <a:xfrm>
            <a:off x="838200" y="1514901"/>
            <a:ext cx="10515600" cy="5186150"/>
          </a:xfrm>
        </p:spPr>
        <p:txBody>
          <a:bodyPr>
            <a:normAutofit lnSpcReduction="10000"/>
          </a:bodyPr>
          <a:lstStyle/>
          <a:p>
            <a:r>
              <a:rPr lang="en-US" dirty="0" smtClean="0"/>
              <a:t>Fault-tolerance </a:t>
            </a:r>
            <a:r>
              <a:rPr lang="en-US" dirty="0"/>
              <a:t>refers to the ability of the network to: </a:t>
            </a:r>
            <a:endParaRPr lang="en-US" dirty="0" smtClean="0"/>
          </a:p>
          <a:p>
            <a:pPr lvl="1">
              <a:buFont typeface="Wingdings" panose="05000000000000000000" pitchFamily="2" charset="2"/>
              <a:buChar char="Ø"/>
            </a:pPr>
            <a:r>
              <a:rPr lang="en-US" dirty="0" smtClean="0"/>
              <a:t> </a:t>
            </a:r>
            <a:r>
              <a:rPr lang="en-US" dirty="0"/>
              <a:t>Limit the impact of hardware and software failures </a:t>
            </a:r>
            <a:endParaRPr lang="en-US" dirty="0" smtClean="0"/>
          </a:p>
          <a:p>
            <a:pPr lvl="1">
              <a:buFont typeface="Wingdings" panose="05000000000000000000" pitchFamily="2" charset="2"/>
              <a:buChar char="Ø"/>
            </a:pPr>
            <a:r>
              <a:rPr lang="en-US" dirty="0" smtClean="0"/>
              <a:t> </a:t>
            </a:r>
            <a:r>
              <a:rPr lang="en-US" dirty="0"/>
              <a:t>Recover quickly when failure </a:t>
            </a:r>
            <a:r>
              <a:rPr lang="en-US" dirty="0" smtClean="0"/>
              <a:t>occurs</a:t>
            </a:r>
          </a:p>
          <a:p>
            <a:pPr lvl="1">
              <a:buFont typeface="Wingdings" panose="05000000000000000000" pitchFamily="2" charset="2"/>
              <a:buChar char="Ø"/>
            </a:pPr>
            <a:endParaRPr lang="en-US" dirty="0"/>
          </a:p>
          <a:p>
            <a:r>
              <a:rPr lang="en-US" dirty="0"/>
              <a:t>Before computer network is invented, the telephone network is already in existence. </a:t>
            </a:r>
            <a:r>
              <a:rPr lang="en-US" dirty="0" smtClean="0"/>
              <a:t>Telephone </a:t>
            </a:r>
            <a:r>
              <a:rPr lang="en-US" dirty="0"/>
              <a:t>network is a circuit-switched, </a:t>
            </a:r>
            <a:r>
              <a:rPr lang="en-US" dirty="0" smtClean="0"/>
              <a:t>connection-oriented network.</a:t>
            </a:r>
          </a:p>
          <a:p>
            <a:pPr lvl="1">
              <a:buFont typeface="Wingdings" panose="05000000000000000000" pitchFamily="2" charset="2"/>
              <a:buChar char="Ø"/>
            </a:pPr>
            <a:r>
              <a:rPr lang="en-US" dirty="0"/>
              <a:t> A circuit is established before data transfer. This represents the path to be taken. </a:t>
            </a:r>
          </a:p>
          <a:p>
            <a:pPr lvl="1">
              <a:buFont typeface="Wingdings" panose="05000000000000000000" pitchFamily="2" charset="2"/>
              <a:buChar char="Ø"/>
            </a:pPr>
            <a:r>
              <a:rPr lang="en-US" dirty="0" smtClean="0"/>
              <a:t> Resources </a:t>
            </a:r>
            <a:r>
              <a:rPr lang="en-US" dirty="0"/>
              <a:t>are dedicated for each circuit – fixed data </a:t>
            </a:r>
            <a:r>
              <a:rPr lang="en-US" dirty="0" smtClean="0"/>
              <a:t>rate.</a:t>
            </a:r>
          </a:p>
          <a:p>
            <a:pPr lvl="1">
              <a:buFont typeface="Wingdings" panose="05000000000000000000" pitchFamily="2" charset="2"/>
              <a:buChar char="Ø"/>
            </a:pPr>
            <a:r>
              <a:rPr lang="en-US" dirty="0" smtClean="0"/>
              <a:t> Any </a:t>
            </a:r>
            <a:r>
              <a:rPr lang="en-US" dirty="0"/>
              <a:t>failure in the path may cause the connection to be terminated. </a:t>
            </a:r>
          </a:p>
          <a:p>
            <a:pPr lvl="1">
              <a:buFont typeface="Wingdings" panose="05000000000000000000" pitchFamily="2" charset="2"/>
              <a:buChar char="Ø"/>
            </a:pPr>
            <a:r>
              <a:rPr lang="en-US" dirty="0" smtClean="0"/>
              <a:t> Has </a:t>
            </a:r>
            <a:r>
              <a:rPr lang="en-US" dirty="0"/>
              <a:t>limited number of circuits. During peak periods, some calls may be denied. </a:t>
            </a:r>
            <a:endParaRPr lang="en-US" dirty="0" smtClean="0"/>
          </a:p>
          <a:p>
            <a:pPr lvl="1">
              <a:buFont typeface="Wingdings" panose="05000000000000000000" pitchFamily="2" charset="2"/>
              <a:buChar char="Ø"/>
            </a:pPr>
            <a:r>
              <a:rPr lang="en-US" dirty="0" smtClean="0"/>
              <a:t> Circuit </a:t>
            </a:r>
            <a:r>
              <a:rPr lang="en-US" dirty="0"/>
              <a:t>stays active even if no one is speaking – inefficient use of resources.</a:t>
            </a:r>
          </a:p>
        </p:txBody>
      </p:sp>
    </p:spTree>
    <p:extLst>
      <p:ext uri="{BB962C8B-B14F-4D97-AF65-F5344CB8AC3E}">
        <p14:creationId xmlns:p14="http://schemas.microsoft.com/office/powerpoint/2010/main" val="551206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3" y="327546"/>
            <a:ext cx="11095628" cy="6400800"/>
          </a:xfrm>
        </p:spPr>
        <p:txBody>
          <a:bodyPr>
            <a:normAutofit/>
          </a:bodyPr>
          <a:lstStyle/>
          <a:p>
            <a:r>
              <a:rPr lang="en-US" dirty="0"/>
              <a:t>Circuit-switching network is not very </a:t>
            </a:r>
            <a:r>
              <a:rPr lang="en-US" dirty="0" smtClean="0"/>
              <a:t>fault tolerant </a:t>
            </a:r>
            <a:r>
              <a:rPr lang="en-US" dirty="0"/>
              <a:t>and can be costly (due to inefficient use of network resources</a:t>
            </a:r>
            <a:r>
              <a:rPr lang="en-US" dirty="0" smtClean="0"/>
              <a:t>).</a:t>
            </a:r>
          </a:p>
          <a:p>
            <a:endParaRPr lang="en-US" dirty="0"/>
          </a:p>
          <a:p>
            <a:r>
              <a:rPr lang="en-US" dirty="0"/>
              <a:t>Fault-tolerance can be improved by using a </a:t>
            </a:r>
            <a:r>
              <a:rPr lang="en-US" dirty="0" smtClean="0"/>
              <a:t>packet-switched</a:t>
            </a:r>
            <a:r>
              <a:rPr lang="en-US" dirty="0"/>
              <a:t>, connectionless network. </a:t>
            </a:r>
          </a:p>
          <a:p>
            <a:pPr lvl="1">
              <a:buFont typeface="Wingdings" panose="05000000000000000000" pitchFamily="2" charset="2"/>
              <a:buChar char="Ø"/>
            </a:pPr>
            <a:r>
              <a:rPr lang="en-US" dirty="0" smtClean="0"/>
              <a:t> A </a:t>
            </a:r>
            <a:r>
              <a:rPr lang="en-US" dirty="0"/>
              <a:t>single message is broken into multiple message blocks called packets. </a:t>
            </a:r>
            <a:endParaRPr lang="en-US" dirty="0" smtClean="0"/>
          </a:p>
          <a:p>
            <a:pPr lvl="1">
              <a:buFont typeface="Wingdings" panose="05000000000000000000" pitchFamily="2" charset="2"/>
              <a:buChar char="Ø"/>
            </a:pPr>
            <a:r>
              <a:rPr lang="en-US" dirty="0" smtClean="0"/>
              <a:t> </a:t>
            </a:r>
            <a:r>
              <a:rPr lang="en-US" dirty="0"/>
              <a:t>Packet contains address information of the sender and receiver. </a:t>
            </a:r>
            <a:endParaRPr lang="en-US" dirty="0" smtClean="0"/>
          </a:p>
          <a:p>
            <a:pPr lvl="1">
              <a:buFont typeface="Wingdings" panose="05000000000000000000" pitchFamily="2" charset="2"/>
              <a:buChar char="Ø"/>
            </a:pPr>
            <a:r>
              <a:rPr lang="en-US" dirty="0" smtClean="0"/>
              <a:t> </a:t>
            </a:r>
            <a:r>
              <a:rPr lang="en-US" dirty="0"/>
              <a:t>No path needs to be established before data transmission (connectionless). </a:t>
            </a:r>
            <a:endParaRPr lang="en-US" dirty="0" smtClean="0"/>
          </a:p>
          <a:p>
            <a:pPr lvl="1">
              <a:buFont typeface="Wingdings" panose="05000000000000000000" pitchFamily="2" charset="2"/>
              <a:buChar char="Ø"/>
            </a:pPr>
            <a:r>
              <a:rPr lang="en-US" dirty="0" smtClean="0"/>
              <a:t> </a:t>
            </a:r>
            <a:r>
              <a:rPr lang="en-US" dirty="0"/>
              <a:t>Different packets belonging to the same message can be sent through the network along various paths. </a:t>
            </a:r>
            <a:endParaRPr lang="en-US" dirty="0" smtClean="0"/>
          </a:p>
          <a:p>
            <a:pPr lvl="1">
              <a:buFont typeface="Wingdings" panose="05000000000000000000" pitchFamily="2" charset="2"/>
              <a:buChar char="Ø"/>
            </a:pPr>
            <a:r>
              <a:rPr lang="en-US" dirty="0" smtClean="0"/>
              <a:t> </a:t>
            </a:r>
            <a:r>
              <a:rPr lang="en-US" dirty="0"/>
              <a:t>The original message will be reassembled once all the packets arrive at the receiver. </a:t>
            </a:r>
            <a:endParaRPr lang="en-US" dirty="0" smtClean="0"/>
          </a:p>
          <a:p>
            <a:pPr marL="457200" lvl="1" indent="0">
              <a:buNone/>
            </a:pPr>
            <a:endParaRPr lang="en-US" dirty="0"/>
          </a:p>
          <a:p>
            <a:r>
              <a:rPr lang="en-US" dirty="0"/>
              <a:t>The Internet is a packet-switching network.</a:t>
            </a:r>
          </a:p>
        </p:txBody>
      </p:sp>
    </p:spTree>
    <p:extLst>
      <p:ext uri="{BB962C8B-B14F-4D97-AF65-F5344CB8AC3E}">
        <p14:creationId xmlns:p14="http://schemas.microsoft.com/office/powerpoint/2010/main" val="334438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969"/>
          <a:stretch/>
        </p:blipFill>
        <p:spPr>
          <a:xfrm>
            <a:off x="1078172" y="286604"/>
            <a:ext cx="10024921" cy="6208090"/>
          </a:xfrm>
          <a:prstGeom prst="rect">
            <a:avLst/>
          </a:prstGeom>
        </p:spPr>
      </p:pic>
    </p:spTree>
    <p:extLst>
      <p:ext uri="{BB962C8B-B14F-4D97-AF65-F5344CB8AC3E}">
        <p14:creationId xmlns:p14="http://schemas.microsoft.com/office/powerpoint/2010/main" val="101883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 Scalable Network Architecture</a:t>
            </a:r>
          </a:p>
        </p:txBody>
      </p:sp>
      <p:sp>
        <p:nvSpPr>
          <p:cNvPr id="3" name="Content Placeholder 2"/>
          <p:cNvSpPr>
            <a:spLocks noGrp="1"/>
          </p:cNvSpPr>
          <p:nvPr>
            <p:ph idx="1"/>
          </p:nvPr>
        </p:nvSpPr>
        <p:spPr>
          <a:xfrm>
            <a:off x="838200" y="1825625"/>
            <a:ext cx="10515600" cy="4875426"/>
          </a:xfrm>
        </p:spPr>
        <p:txBody>
          <a:bodyPr/>
          <a:lstStyle/>
          <a:p>
            <a:r>
              <a:rPr lang="en-US" dirty="0"/>
              <a:t>Scalability refers to the ability of the network to expand quickly to support new users and applications without impacting the performance of the service being delivered to existing users</a:t>
            </a:r>
            <a:r>
              <a:rPr lang="en-US" dirty="0" smtClean="0"/>
              <a:t>.</a:t>
            </a:r>
          </a:p>
          <a:p>
            <a:endParaRPr lang="en-US" dirty="0"/>
          </a:p>
          <a:p>
            <a:r>
              <a:rPr lang="en-US" dirty="0"/>
              <a:t>The Internet architecture is scalable due to the following characteristics: </a:t>
            </a:r>
            <a:endParaRPr lang="en-US" dirty="0" smtClean="0"/>
          </a:p>
          <a:p>
            <a:pPr lvl="1">
              <a:buFont typeface="Wingdings" panose="05000000000000000000" pitchFamily="2" charset="2"/>
              <a:buChar char="Ø"/>
            </a:pPr>
            <a:r>
              <a:rPr lang="en-US" dirty="0" smtClean="0"/>
              <a:t> </a:t>
            </a:r>
            <a:r>
              <a:rPr lang="en-US" dirty="0"/>
              <a:t>It has a hierarchical layered structure for addressing, naming and connectivity service. </a:t>
            </a:r>
            <a:endParaRPr lang="en-US" dirty="0" smtClean="0"/>
          </a:p>
          <a:p>
            <a:pPr lvl="1">
              <a:buFont typeface="Wingdings" panose="05000000000000000000" pitchFamily="2" charset="2"/>
              <a:buChar char="Ø"/>
            </a:pPr>
            <a:r>
              <a:rPr lang="en-US" dirty="0" smtClean="0"/>
              <a:t> </a:t>
            </a:r>
            <a:r>
              <a:rPr lang="en-US" dirty="0"/>
              <a:t>It uses common standards and protocols.</a:t>
            </a:r>
          </a:p>
        </p:txBody>
      </p:sp>
    </p:spTree>
    <p:extLst>
      <p:ext uri="{BB962C8B-B14F-4D97-AF65-F5344CB8AC3E}">
        <p14:creationId xmlns:p14="http://schemas.microsoft.com/office/powerpoint/2010/main" val="1935822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170" y="354842"/>
            <a:ext cx="10360659" cy="5868538"/>
          </a:xfrm>
          <a:prstGeom prst="rect">
            <a:avLst/>
          </a:prstGeom>
        </p:spPr>
      </p:pic>
    </p:spTree>
    <p:extLst>
      <p:ext uri="{BB962C8B-B14F-4D97-AF65-F5344CB8AC3E}">
        <p14:creationId xmlns:p14="http://schemas.microsoft.com/office/powerpoint/2010/main" val="100107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Providing Quality of Service (</a:t>
            </a:r>
            <a:r>
              <a:rPr lang="en-US" b="1" dirty="0" err="1">
                <a:effectLst>
                  <a:outerShdw blurRad="38100" dist="38100" dir="2700000" algn="tl">
                    <a:srgbClr val="000000">
                      <a:alpha val="43137"/>
                    </a:srgbClr>
                  </a:outerShdw>
                </a:effectLst>
              </a:rPr>
              <a:t>QoS</a:t>
            </a:r>
            <a:r>
              <a:rPr lang="en-US" b="1" dirty="0">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838200" y="1825624"/>
            <a:ext cx="10515600" cy="4916369"/>
          </a:xfrm>
        </p:spPr>
        <p:txBody>
          <a:bodyPr>
            <a:normAutofit/>
          </a:bodyPr>
          <a:lstStyle/>
          <a:p>
            <a:r>
              <a:rPr lang="en-US" dirty="0" err="1"/>
              <a:t>QoS</a:t>
            </a:r>
            <a:r>
              <a:rPr lang="en-US" dirty="0"/>
              <a:t> indicates the performance level of the services offered through the </a:t>
            </a:r>
            <a:r>
              <a:rPr lang="en-US" dirty="0" smtClean="0"/>
              <a:t>network.</a:t>
            </a:r>
          </a:p>
          <a:p>
            <a:r>
              <a:rPr lang="en-US" dirty="0"/>
              <a:t>The key concept behind providing </a:t>
            </a:r>
            <a:r>
              <a:rPr lang="en-US" dirty="0" err="1"/>
              <a:t>QoS</a:t>
            </a:r>
            <a:r>
              <a:rPr lang="en-US" dirty="0"/>
              <a:t> is to manage the utilization of network resources. </a:t>
            </a:r>
            <a:endParaRPr lang="en-US" dirty="0" smtClean="0"/>
          </a:p>
          <a:p>
            <a:r>
              <a:rPr lang="en-US" dirty="0" smtClean="0"/>
              <a:t>Applications </a:t>
            </a:r>
            <a:r>
              <a:rPr lang="en-US" dirty="0"/>
              <a:t>that have certain quality requirements should be given more priority to use network resources. </a:t>
            </a:r>
            <a:endParaRPr lang="en-US" dirty="0" smtClean="0"/>
          </a:p>
          <a:p>
            <a:pPr lvl="1">
              <a:buFont typeface="Wingdings" panose="05000000000000000000" pitchFamily="2" charset="2"/>
              <a:buChar char="Ø"/>
            </a:pPr>
            <a:r>
              <a:rPr lang="en-US" dirty="0" smtClean="0"/>
              <a:t> In </a:t>
            </a:r>
            <a:r>
              <a:rPr lang="en-US" dirty="0"/>
              <a:t>the situation where network resources are not sufficient, low-priority packets can be delayed or dropped</a:t>
            </a:r>
            <a:r>
              <a:rPr lang="en-US" dirty="0" smtClean="0"/>
              <a:t>.</a:t>
            </a:r>
          </a:p>
          <a:p>
            <a:pPr lvl="1">
              <a:buFont typeface="Wingdings" panose="05000000000000000000" pitchFamily="2" charset="2"/>
              <a:buChar char="Ø"/>
            </a:pPr>
            <a:endParaRPr lang="en-US" dirty="0"/>
          </a:p>
          <a:p>
            <a:r>
              <a:rPr lang="en-US" dirty="0"/>
              <a:t>There are various techniques to implement </a:t>
            </a:r>
            <a:r>
              <a:rPr lang="en-US" dirty="0" err="1"/>
              <a:t>QoS</a:t>
            </a:r>
            <a:r>
              <a:rPr lang="en-US" dirty="0"/>
              <a:t> in the Internet. One way is to use priority queue at the network routers.</a:t>
            </a:r>
          </a:p>
        </p:txBody>
      </p:sp>
    </p:spTree>
    <p:extLst>
      <p:ext uri="{BB962C8B-B14F-4D97-AF65-F5344CB8AC3E}">
        <p14:creationId xmlns:p14="http://schemas.microsoft.com/office/powerpoint/2010/main" val="2363681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431"/>
          <a:stretch/>
        </p:blipFill>
        <p:spPr>
          <a:xfrm>
            <a:off x="1091821" y="0"/>
            <a:ext cx="9939102" cy="6582098"/>
          </a:xfrm>
          <a:prstGeom prst="rect">
            <a:avLst/>
          </a:prstGeom>
        </p:spPr>
      </p:pic>
    </p:spTree>
    <p:extLst>
      <p:ext uri="{BB962C8B-B14F-4D97-AF65-F5344CB8AC3E}">
        <p14:creationId xmlns:p14="http://schemas.microsoft.com/office/powerpoint/2010/main" val="2050941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Providing Network Security</a:t>
            </a:r>
          </a:p>
        </p:txBody>
      </p:sp>
      <p:sp>
        <p:nvSpPr>
          <p:cNvPr id="3" name="Content Placeholder 2"/>
          <p:cNvSpPr>
            <a:spLocks noGrp="1"/>
          </p:cNvSpPr>
          <p:nvPr>
            <p:ph idx="1"/>
          </p:nvPr>
        </p:nvSpPr>
        <p:spPr>
          <a:xfrm>
            <a:off x="838200" y="1825624"/>
            <a:ext cx="10515600" cy="4902721"/>
          </a:xfrm>
        </p:spPr>
        <p:txBody>
          <a:bodyPr>
            <a:normAutofit/>
          </a:bodyPr>
          <a:lstStyle/>
          <a:p>
            <a:r>
              <a:rPr lang="en-US" sz="3200" dirty="0"/>
              <a:t>The Internet nowadays are used for exchanging confidential and business critical </a:t>
            </a:r>
            <a:r>
              <a:rPr lang="en-US" sz="3200" dirty="0" smtClean="0"/>
              <a:t>information.</a:t>
            </a:r>
          </a:p>
          <a:p>
            <a:pPr marL="0" indent="0">
              <a:buNone/>
            </a:pPr>
            <a:endParaRPr lang="en-US" sz="3200" dirty="0"/>
          </a:p>
          <a:p>
            <a:r>
              <a:rPr lang="en-US" sz="3200" dirty="0"/>
              <a:t>Two types of network security concerns that must be </a:t>
            </a:r>
            <a:r>
              <a:rPr lang="en-US" sz="3200" dirty="0" smtClean="0"/>
              <a:t>addressed :</a:t>
            </a:r>
          </a:p>
          <a:p>
            <a:pPr lvl="1">
              <a:buFont typeface="Wingdings" panose="05000000000000000000" pitchFamily="2" charset="2"/>
              <a:buChar char="Ø"/>
            </a:pPr>
            <a:r>
              <a:rPr lang="en-US" sz="2800" dirty="0"/>
              <a:t> Network infrastructure security – physically securing the network devices and preventing unauthorized access</a:t>
            </a:r>
            <a:r>
              <a:rPr lang="en-US" sz="2800" dirty="0" smtClean="0"/>
              <a:t>.</a:t>
            </a:r>
          </a:p>
          <a:p>
            <a:pPr lvl="1">
              <a:buFont typeface="Wingdings" panose="05000000000000000000" pitchFamily="2" charset="2"/>
              <a:buChar char="Ø"/>
            </a:pPr>
            <a:r>
              <a:rPr lang="en-US" sz="2800" dirty="0"/>
              <a:t> Content security – protecting the information contained in the packets while being transmitted over the network and while being stored on network-attached devices</a:t>
            </a:r>
            <a:r>
              <a:rPr lang="en-US" sz="2800" dirty="0" smtClean="0"/>
              <a:t>.</a:t>
            </a:r>
            <a:endParaRPr lang="en-US" sz="2800" dirty="0"/>
          </a:p>
        </p:txBody>
      </p:sp>
    </p:spTree>
    <p:extLst>
      <p:ext uri="{BB962C8B-B14F-4D97-AF65-F5344CB8AC3E}">
        <p14:creationId xmlns:p14="http://schemas.microsoft.com/office/powerpoint/2010/main" val="1137689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545911"/>
            <a:ext cx="11273051" cy="2074460"/>
          </a:xfrm>
        </p:spPr>
        <p:txBody>
          <a:bodyPr>
            <a:normAutofit/>
          </a:bodyPr>
          <a:lstStyle/>
          <a:p>
            <a:r>
              <a:rPr lang="en-US" dirty="0" smtClean="0"/>
              <a:t>Security </a:t>
            </a:r>
            <a:r>
              <a:rPr lang="en-US" dirty="0"/>
              <a:t>measures taken in a network should:</a:t>
            </a:r>
          </a:p>
          <a:p>
            <a:pPr lvl="1">
              <a:buFont typeface="Wingdings" panose="05000000000000000000" pitchFamily="2" charset="2"/>
              <a:buChar char="Ø"/>
            </a:pPr>
            <a:r>
              <a:rPr lang="en-US" dirty="0"/>
              <a:t> Prevent unauthorized disclosure or theft of information – </a:t>
            </a:r>
            <a:r>
              <a:rPr lang="en-US" b="1" dirty="0" smtClean="0"/>
              <a:t>ensuring confidentiality</a:t>
            </a:r>
            <a:endParaRPr lang="en-US" b="1" dirty="0"/>
          </a:p>
          <a:p>
            <a:pPr lvl="1">
              <a:buFont typeface="Wingdings" panose="05000000000000000000" pitchFamily="2" charset="2"/>
              <a:buChar char="Ø"/>
            </a:pPr>
            <a:r>
              <a:rPr lang="en-US" dirty="0"/>
              <a:t> Prevent unauthorized modification of information – </a:t>
            </a:r>
            <a:r>
              <a:rPr lang="en-US" b="1" dirty="0"/>
              <a:t>ensuring integrity </a:t>
            </a:r>
          </a:p>
          <a:p>
            <a:pPr lvl="1">
              <a:buFont typeface="Wingdings" panose="05000000000000000000" pitchFamily="2" charset="2"/>
              <a:buChar char="Ø"/>
            </a:pPr>
            <a:r>
              <a:rPr lang="en-US" dirty="0"/>
              <a:t> Prevent denial-of-service (</a:t>
            </a:r>
            <a:r>
              <a:rPr lang="en-US" dirty="0" err="1"/>
              <a:t>DoS</a:t>
            </a:r>
            <a:r>
              <a:rPr lang="en-US" dirty="0"/>
              <a:t>) – </a:t>
            </a:r>
            <a:r>
              <a:rPr lang="en-US" b="1" dirty="0"/>
              <a:t>ensuring </a:t>
            </a:r>
            <a:r>
              <a:rPr lang="en-US" b="1" dirty="0" smtClean="0"/>
              <a:t>availability</a:t>
            </a:r>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76" y="2320119"/>
            <a:ext cx="7831942" cy="4353450"/>
          </a:xfrm>
          <a:prstGeom prst="rect">
            <a:avLst/>
          </a:prstGeom>
        </p:spPr>
      </p:pic>
    </p:spTree>
    <p:extLst>
      <p:ext uri="{BB962C8B-B14F-4D97-AF65-F5344CB8AC3E}">
        <p14:creationId xmlns:p14="http://schemas.microsoft.com/office/powerpoint/2010/main" val="123448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2" y="627798"/>
            <a:ext cx="10515600" cy="5753882"/>
          </a:xfrm>
        </p:spPr>
        <p:txBody>
          <a:bodyPr/>
          <a:lstStyle/>
          <a:p>
            <a:pPr algn="just"/>
            <a:r>
              <a:rPr lang="en-US" dirty="0" smtClean="0"/>
              <a:t>Current networks have evolved in mainly two ways: </a:t>
            </a:r>
          </a:p>
          <a:p>
            <a:pPr lvl="1" algn="just">
              <a:buFont typeface="Wingdings" panose="05000000000000000000" pitchFamily="2" charset="2"/>
              <a:buChar char="Ø"/>
            </a:pPr>
            <a:r>
              <a:rPr lang="en-US" sz="2200" dirty="0" smtClean="0"/>
              <a:t> </a:t>
            </a:r>
            <a:r>
              <a:rPr lang="en-US" dirty="0" smtClean="0"/>
              <a:t>They can carry various types of information: text, graphics, voice, video streams. </a:t>
            </a:r>
          </a:p>
          <a:p>
            <a:pPr lvl="1" algn="just">
              <a:buFont typeface="Wingdings" panose="05000000000000000000" pitchFamily="2" charset="2"/>
              <a:buChar char="Ø"/>
            </a:pPr>
            <a:r>
              <a:rPr lang="en-US" dirty="0" smtClean="0"/>
              <a:t> They can support different types of devices: computers, PDAs, mobile phones, webcams, refrigerator, microwave (pretty anything you can think of…).</a:t>
            </a:r>
          </a:p>
          <a:p>
            <a:pPr lvl="1" algn="just">
              <a:buFont typeface="Wingdings" panose="05000000000000000000" pitchFamily="2" charset="2"/>
              <a:buChar char="Ø"/>
            </a:pPr>
            <a:endParaRPr lang="en-US" sz="2200" dirty="0"/>
          </a:p>
          <a:p>
            <a:pPr algn="just"/>
            <a:r>
              <a:rPr lang="en-US" dirty="0" smtClean="0"/>
              <a:t>The Internet nowadays is used in various ways:</a:t>
            </a:r>
          </a:p>
          <a:p>
            <a:pPr lvl="1" algn="just">
              <a:buFont typeface="Wingdings" panose="05000000000000000000" pitchFamily="2" charset="2"/>
              <a:buChar char="Ø"/>
            </a:pPr>
            <a:r>
              <a:rPr lang="en-US" sz="2200" dirty="0" smtClean="0"/>
              <a:t> </a:t>
            </a:r>
            <a:r>
              <a:rPr lang="en-US" dirty="0" smtClean="0"/>
              <a:t>Receive and send email</a:t>
            </a:r>
          </a:p>
          <a:p>
            <a:pPr lvl="1" algn="just">
              <a:buFont typeface="Wingdings" panose="05000000000000000000" pitchFamily="2" charset="2"/>
              <a:buChar char="Ø"/>
            </a:pPr>
            <a:r>
              <a:rPr lang="en-US" dirty="0" smtClean="0"/>
              <a:t> Obtain information and advice</a:t>
            </a:r>
          </a:p>
          <a:p>
            <a:pPr lvl="1" algn="just">
              <a:buFont typeface="Wingdings" panose="05000000000000000000" pitchFamily="2" charset="2"/>
              <a:buChar char="Ø"/>
            </a:pPr>
            <a:r>
              <a:rPr lang="en-US" dirty="0" smtClean="0"/>
              <a:t> Online shopping and selling / auction</a:t>
            </a:r>
          </a:p>
          <a:p>
            <a:pPr lvl="1" algn="just">
              <a:buFont typeface="Wingdings" panose="05000000000000000000" pitchFamily="2" charset="2"/>
              <a:buChar char="Ø"/>
            </a:pPr>
            <a:r>
              <a:rPr lang="en-US" dirty="0" smtClean="0"/>
              <a:t> Electronic banking …………………………….etc.</a:t>
            </a:r>
          </a:p>
          <a:p>
            <a:pPr lvl="1" algn="just">
              <a:buFont typeface="Wingdings" panose="05000000000000000000" pitchFamily="2" charset="2"/>
              <a:buChar char="Ø"/>
            </a:pPr>
            <a:endParaRPr lang="en-US" sz="2200" dirty="0"/>
          </a:p>
          <a:p>
            <a:pPr marL="457200" lvl="1" indent="0" algn="just">
              <a:buNone/>
            </a:pPr>
            <a:endParaRPr lang="en-US" dirty="0"/>
          </a:p>
        </p:txBody>
      </p:sp>
    </p:spTree>
    <p:extLst>
      <p:ext uri="{BB962C8B-B14F-4D97-AF65-F5344CB8AC3E}">
        <p14:creationId xmlns:p14="http://schemas.microsoft.com/office/powerpoint/2010/main" val="123965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How network supports the way we LEARN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861778"/>
          </a:xfrm>
        </p:spPr>
        <p:txBody>
          <a:bodyPr>
            <a:normAutofit lnSpcReduction="10000"/>
          </a:bodyPr>
          <a:lstStyle/>
          <a:p>
            <a:pPr algn="just"/>
            <a:r>
              <a:rPr lang="en-US" dirty="0" smtClean="0"/>
              <a:t>The Internet can enhance learning and makes it easier in several ways:</a:t>
            </a:r>
          </a:p>
          <a:p>
            <a:pPr lvl="1" algn="just">
              <a:buFont typeface="Wingdings" panose="05000000000000000000" pitchFamily="2" charset="2"/>
              <a:buChar char="Ø"/>
            </a:pPr>
            <a:r>
              <a:rPr lang="en-US" dirty="0" smtClean="0"/>
              <a:t> Distribution of content</a:t>
            </a:r>
          </a:p>
          <a:p>
            <a:pPr lvl="1" algn="just">
              <a:buFont typeface="Wingdings" panose="05000000000000000000" pitchFamily="2" charset="2"/>
              <a:buChar char="Ø"/>
            </a:pPr>
            <a:r>
              <a:rPr lang="en-US" dirty="0"/>
              <a:t> </a:t>
            </a:r>
            <a:r>
              <a:rPr lang="en-US" dirty="0" smtClean="0"/>
              <a:t>Availability of various resources</a:t>
            </a:r>
          </a:p>
          <a:p>
            <a:pPr lvl="1" algn="just">
              <a:buFont typeface="Wingdings" panose="05000000000000000000" pitchFamily="2" charset="2"/>
              <a:buChar char="Ø"/>
            </a:pPr>
            <a:r>
              <a:rPr lang="en-US" dirty="0"/>
              <a:t> </a:t>
            </a:r>
            <a:r>
              <a:rPr lang="en-US" dirty="0" smtClean="0"/>
              <a:t>Remote learning (</a:t>
            </a:r>
            <a:r>
              <a:rPr lang="en-US" dirty="0"/>
              <a:t>e</a:t>
            </a:r>
            <a:r>
              <a:rPr lang="en-US" dirty="0" smtClean="0"/>
              <a:t>nable learning to be done from any location)</a:t>
            </a:r>
          </a:p>
          <a:p>
            <a:pPr lvl="1" algn="just">
              <a:buFont typeface="Wingdings" panose="05000000000000000000" pitchFamily="2" charset="2"/>
              <a:buChar char="Ø"/>
            </a:pPr>
            <a:endParaRPr lang="en-US" dirty="0" smtClean="0"/>
          </a:p>
          <a:p>
            <a:pPr algn="just"/>
            <a:r>
              <a:rPr lang="en-US" dirty="0" smtClean="0"/>
              <a:t>E-learning - Courses delivered using Internet resources. Its benefits include:</a:t>
            </a:r>
          </a:p>
          <a:p>
            <a:pPr lvl="1" algn="just">
              <a:buFont typeface="Wingdings" panose="05000000000000000000" pitchFamily="2" charset="2"/>
              <a:buChar char="Ø"/>
            </a:pPr>
            <a:r>
              <a:rPr lang="en-US" dirty="0"/>
              <a:t> </a:t>
            </a:r>
            <a:r>
              <a:rPr lang="en-US" dirty="0" smtClean="0"/>
              <a:t>Easy update of learning materials </a:t>
            </a:r>
          </a:p>
          <a:p>
            <a:pPr lvl="1" algn="just">
              <a:buFont typeface="Wingdings" panose="05000000000000000000" pitchFamily="2" charset="2"/>
              <a:buChar char="Ø"/>
            </a:pPr>
            <a:r>
              <a:rPr lang="en-US" dirty="0" smtClean="0"/>
              <a:t> Availability to a wide audience </a:t>
            </a:r>
          </a:p>
          <a:p>
            <a:pPr lvl="1" algn="just">
              <a:buFont typeface="Wingdings" panose="05000000000000000000" pitchFamily="2" charset="2"/>
              <a:buChar char="Ø"/>
            </a:pPr>
            <a:r>
              <a:rPr lang="en-US" dirty="0" smtClean="0"/>
              <a:t> Consistent quality of instruction </a:t>
            </a:r>
          </a:p>
          <a:p>
            <a:pPr lvl="1" algn="just">
              <a:buFont typeface="Wingdings" panose="05000000000000000000" pitchFamily="2" charset="2"/>
              <a:buChar char="Ø"/>
            </a:pPr>
            <a:r>
              <a:rPr lang="en-US" dirty="0" smtClean="0"/>
              <a:t> Cost reduction</a:t>
            </a:r>
          </a:p>
          <a:p>
            <a:pPr algn="just"/>
            <a:endParaRPr lang="en-US" dirty="0"/>
          </a:p>
        </p:txBody>
      </p:sp>
    </p:spTree>
    <p:extLst>
      <p:ext uri="{BB962C8B-B14F-4D97-AF65-F5344CB8AC3E}">
        <p14:creationId xmlns:p14="http://schemas.microsoft.com/office/powerpoint/2010/main" val="2817969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How network supports the way we WORK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lgn="just"/>
            <a:r>
              <a:rPr lang="en-US" dirty="0" smtClean="0"/>
              <a:t>Proper use of network can enhance communication between employees in an organization and also with external clients.</a:t>
            </a:r>
          </a:p>
          <a:p>
            <a:pPr algn="just"/>
            <a:endParaRPr lang="en-US" dirty="0"/>
          </a:p>
          <a:p>
            <a:pPr algn="just"/>
            <a:r>
              <a:rPr lang="en-US" dirty="0" smtClean="0"/>
              <a:t>INTRANET :</a:t>
            </a:r>
          </a:p>
          <a:p>
            <a:pPr lvl="1" algn="just">
              <a:buFont typeface="Wingdings" panose="05000000000000000000" pitchFamily="2" charset="2"/>
              <a:buChar char="Ø"/>
            </a:pPr>
            <a:r>
              <a:rPr lang="en-US" dirty="0"/>
              <a:t> </a:t>
            </a:r>
            <a:r>
              <a:rPr lang="en-US" dirty="0" smtClean="0"/>
              <a:t>A private network belonging to the company.</a:t>
            </a:r>
          </a:p>
          <a:p>
            <a:pPr lvl="1" algn="just">
              <a:buFont typeface="Wingdings" panose="05000000000000000000" pitchFamily="2" charset="2"/>
              <a:buChar char="Ø"/>
            </a:pPr>
            <a:r>
              <a:rPr lang="en-US" dirty="0" smtClean="0"/>
              <a:t> Allows communication between employees and also between branches.</a:t>
            </a:r>
          </a:p>
          <a:p>
            <a:pPr lvl="1" algn="just">
              <a:buFont typeface="Wingdings" panose="05000000000000000000" pitchFamily="2" charset="2"/>
              <a:buChar char="Ø"/>
            </a:pPr>
            <a:endParaRPr lang="en-US" dirty="0"/>
          </a:p>
          <a:p>
            <a:pPr algn="just"/>
            <a:r>
              <a:rPr lang="en-US" dirty="0" smtClean="0"/>
              <a:t>EXTRANET :</a:t>
            </a:r>
          </a:p>
          <a:p>
            <a:pPr lvl="1" algn="just">
              <a:buFont typeface="Wingdings" panose="05000000000000000000" pitchFamily="2" charset="2"/>
              <a:buChar char="Ø"/>
            </a:pPr>
            <a:r>
              <a:rPr lang="en-US" dirty="0"/>
              <a:t> </a:t>
            </a:r>
            <a:r>
              <a:rPr lang="en-US" dirty="0" smtClean="0"/>
              <a:t>A network to provide suppliers, vendors or customers, some limited access to corporate data. </a:t>
            </a:r>
          </a:p>
          <a:p>
            <a:pPr lvl="1" algn="just">
              <a:buFont typeface="Wingdings" panose="05000000000000000000" pitchFamily="2" charset="2"/>
              <a:buChar char="Ø"/>
            </a:pPr>
            <a:r>
              <a:rPr lang="en-US" dirty="0"/>
              <a:t> </a:t>
            </a:r>
            <a:r>
              <a:rPr lang="en-US" dirty="0" smtClean="0"/>
              <a:t>Examples of common data to be shared: order status, inventory, parts lists.</a:t>
            </a:r>
            <a:endParaRPr lang="en-US" dirty="0"/>
          </a:p>
        </p:txBody>
      </p:sp>
    </p:spTree>
    <p:extLst>
      <p:ext uri="{BB962C8B-B14F-4D97-AF65-F5344CB8AC3E}">
        <p14:creationId xmlns:p14="http://schemas.microsoft.com/office/powerpoint/2010/main" val="3936016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lstStyle/>
          <a:p>
            <a:pPr algn="just"/>
            <a:endParaRPr lang="en-US" dirty="0" smtClean="0"/>
          </a:p>
          <a:p>
            <a:pPr algn="just"/>
            <a:endParaRPr lang="en-US" dirty="0"/>
          </a:p>
          <a:p>
            <a:pPr algn="just"/>
            <a:r>
              <a:rPr lang="en-US" dirty="0" smtClean="0"/>
              <a:t>VPN (Virtual Private Network)</a:t>
            </a:r>
          </a:p>
          <a:p>
            <a:pPr lvl="1" algn="just">
              <a:buFont typeface="Wingdings" panose="05000000000000000000" pitchFamily="2" charset="2"/>
              <a:buChar char="Ø"/>
            </a:pPr>
            <a:r>
              <a:rPr lang="en-US" dirty="0"/>
              <a:t> </a:t>
            </a:r>
            <a:r>
              <a:rPr lang="en-US" dirty="0" smtClean="0"/>
              <a:t>It allows employees to access company’s intranet remotely.</a:t>
            </a:r>
          </a:p>
          <a:p>
            <a:pPr lvl="1" algn="just">
              <a:buFont typeface="Wingdings" panose="05000000000000000000" pitchFamily="2" charset="2"/>
              <a:buChar char="Ø"/>
            </a:pPr>
            <a:r>
              <a:rPr lang="en-US" dirty="0"/>
              <a:t> </a:t>
            </a:r>
            <a:r>
              <a:rPr lang="en-US" dirty="0" smtClean="0"/>
              <a:t>Work can be done even though the employee is outstation or at home.</a:t>
            </a:r>
          </a:p>
          <a:p>
            <a:pPr lvl="1" algn="just">
              <a:buFont typeface="Wingdings" panose="05000000000000000000" pitchFamily="2" charset="2"/>
              <a:buChar char="Ø"/>
            </a:pPr>
            <a:endParaRPr lang="en-US" dirty="0"/>
          </a:p>
          <a:p>
            <a:pPr algn="just"/>
            <a:r>
              <a:rPr lang="en-US" dirty="0" smtClean="0"/>
              <a:t>Working from Home </a:t>
            </a:r>
          </a:p>
          <a:p>
            <a:pPr lvl="1" algn="just">
              <a:buFont typeface="Wingdings" panose="05000000000000000000" pitchFamily="2" charset="2"/>
              <a:buChar char="Ø"/>
            </a:pPr>
            <a:r>
              <a:rPr lang="en-US" dirty="0"/>
              <a:t> </a:t>
            </a:r>
            <a:r>
              <a:rPr lang="en-US" dirty="0" smtClean="0"/>
              <a:t>No longer need to go to the office every day.</a:t>
            </a:r>
          </a:p>
          <a:p>
            <a:pPr lvl="1" algn="just">
              <a:buFont typeface="Wingdings" panose="05000000000000000000" pitchFamily="2" charset="2"/>
              <a:buChar char="Ø"/>
            </a:pPr>
            <a:r>
              <a:rPr lang="en-US" dirty="0" smtClean="0"/>
              <a:t> Communications with other employees or clients can be done online.</a:t>
            </a:r>
          </a:p>
          <a:p>
            <a:pPr lvl="1" algn="just">
              <a:buFont typeface="Wingdings" panose="05000000000000000000" pitchFamily="2" charset="2"/>
              <a:buChar char="Ø"/>
            </a:pPr>
            <a:r>
              <a:rPr lang="en-US" dirty="0" smtClean="0"/>
              <a:t> Can work and take care of family at the same time.</a:t>
            </a:r>
            <a:endParaRPr lang="en-US" dirty="0"/>
          </a:p>
        </p:txBody>
      </p:sp>
    </p:spTree>
    <p:extLst>
      <p:ext uri="{BB962C8B-B14F-4D97-AF65-F5344CB8AC3E}">
        <p14:creationId xmlns:p14="http://schemas.microsoft.com/office/powerpoint/2010/main" val="558636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How network supports the way we PLAY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Entertainment is also enhanced by the use of network, say:</a:t>
            </a:r>
          </a:p>
          <a:p>
            <a:pPr marL="0" indent="0" algn="just">
              <a:buNone/>
            </a:pPr>
            <a:endParaRPr lang="en-US" dirty="0" smtClean="0"/>
          </a:p>
          <a:p>
            <a:pPr lvl="1" algn="just">
              <a:buFont typeface="Wingdings" panose="05000000000000000000" pitchFamily="2" charset="2"/>
              <a:buChar char="Ø"/>
            </a:pPr>
            <a:r>
              <a:rPr lang="en-US" dirty="0" smtClean="0"/>
              <a:t> Chatting and instant messaging</a:t>
            </a:r>
          </a:p>
          <a:p>
            <a:pPr lvl="1" algn="just">
              <a:buFont typeface="Wingdings" panose="05000000000000000000" pitchFamily="2" charset="2"/>
              <a:buChar char="Ø"/>
            </a:pPr>
            <a:r>
              <a:rPr lang="en-US" dirty="0" smtClean="0"/>
              <a:t> Online interest groups </a:t>
            </a:r>
          </a:p>
          <a:p>
            <a:pPr lvl="1" algn="just">
              <a:buFont typeface="Wingdings" panose="05000000000000000000" pitchFamily="2" charset="2"/>
              <a:buChar char="Ø"/>
            </a:pPr>
            <a:r>
              <a:rPr lang="en-US" dirty="0" smtClean="0"/>
              <a:t> Web blogging</a:t>
            </a:r>
          </a:p>
          <a:p>
            <a:pPr lvl="1" algn="just">
              <a:buFont typeface="Wingdings" panose="05000000000000000000" pitchFamily="2" charset="2"/>
              <a:buChar char="Ø"/>
            </a:pPr>
            <a:r>
              <a:rPr lang="en-US" dirty="0" smtClean="0"/>
              <a:t> Video and audio streaming</a:t>
            </a:r>
          </a:p>
          <a:p>
            <a:pPr lvl="1" algn="just">
              <a:buFont typeface="Wingdings" panose="05000000000000000000" pitchFamily="2" charset="2"/>
              <a:buChar char="Ø"/>
            </a:pPr>
            <a:r>
              <a:rPr lang="en-US" dirty="0" smtClean="0"/>
              <a:t> Online games</a:t>
            </a:r>
            <a:endParaRPr lang="en-US" dirty="0"/>
          </a:p>
        </p:txBody>
      </p:sp>
    </p:spTree>
    <p:extLst>
      <p:ext uri="{BB962C8B-B14F-4D97-AF65-F5344CB8AC3E}">
        <p14:creationId xmlns:p14="http://schemas.microsoft.com/office/powerpoint/2010/main" val="19306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What is COMMUNICATION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b="1" dirty="0" smtClean="0"/>
              <a:t>Basic definition </a:t>
            </a:r>
            <a:r>
              <a:rPr lang="en-US" dirty="0" smtClean="0"/>
              <a:t>: </a:t>
            </a:r>
            <a:r>
              <a:rPr lang="en-US" dirty="0"/>
              <a:t>means of sending or receiving information</a:t>
            </a:r>
            <a:r>
              <a:rPr lang="en-US" dirty="0" smtClean="0"/>
              <a:t>, </a:t>
            </a:r>
            <a:r>
              <a:rPr lang="en-US" dirty="0"/>
              <a:t>by speaking, writing, or using some other medium</a:t>
            </a:r>
            <a:r>
              <a:rPr lang="en-US" dirty="0" smtClean="0"/>
              <a:t>.</a:t>
            </a:r>
          </a:p>
          <a:p>
            <a:pPr algn="just"/>
            <a:endParaRPr lang="en-US" dirty="0"/>
          </a:p>
          <a:p>
            <a:pPr algn="just"/>
            <a:r>
              <a:rPr lang="en-US" b="1" dirty="0" smtClean="0"/>
              <a:t>Data Communication </a:t>
            </a:r>
            <a:r>
              <a:rPr lang="en-US" dirty="0" smtClean="0"/>
              <a:t>: Communication of digital data between a SOURCE and a RECEIVER via form of transmission media such as wired cable.</a:t>
            </a:r>
          </a:p>
          <a:p>
            <a:pPr algn="just"/>
            <a:endParaRPr lang="en-US" dirty="0"/>
          </a:p>
          <a:p>
            <a:pPr algn="just"/>
            <a:r>
              <a:rPr lang="en-US" dirty="0" smtClean="0"/>
              <a:t>Protocols used in computer communication shares many similar concepts used in the protocol for human communication.</a:t>
            </a:r>
            <a:endParaRPr lang="en-US" dirty="0"/>
          </a:p>
        </p:txBody>
      </p:sp>
    </p:spTree>
    <p:extLst>
      <p:ext uri="{BB962C8B-B14F-4D97-AF65-F5344CB8AC3E}">
        <p14:creationId xmlns:p14="http://schemas.microsoft.com/office/powerpoint/2010/main" val="858651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4702</TotalTime>
  <Words>1741</Words>
  <Application>Microsoft Office PowerPoint</Application>
  <PresentationFormat>Widescreen</PresentationFormat>
  <Paragraphs>230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NETWORK FUNDAMENTALS</vt:lpstr>
      <vt:lpstr>What is a Network ?</vt:lpstr>
      <vt:lpstr>How network supports the way we LIVE ?</vt:lpstr>
      <vt:lpstr>PowerPoint Presentation</vt:lpstr>
      <vt:lpstr>How network supports the way we LEARN ?</vt:lpstr>
      <vt:lpstr>How network supports the way we WORK ?</vt:lpstr>
      <vt:lpstr>PowerPoint Presentation</vt:lpstr>
      <vt:lpstr>How network supports the way we PLAY ?</vt:lpstr>
      <vt:lpstr>What is COMMUNICATION ?</vt:lpstr>
      <vt:lpstr>Elements of Data Communication </vt:lpstr>
      <vt:lpstr>Quality of Communication</vt:lpstr>
      <vt:lpstr>Communicating over Networks</vt:lpstr>
      <vt:lpstr>PowerPoint Presentation</vt:lpstr>
      <vt:lpstr>Converged Networks</vt:lpstr>
      <vt:lpstr> Examples of today's popular communication tools </vt:lpstr>
      <vt:lpstr>Advantages of Networks</vt:lpstr>
      <vt:lpstr>Disadvantages of Networks</vt:lpstr>
      <vt:lpstr>  NETWORK DEVICES</vt:lpstr>
      <vt:lpstr>Repeater</vt:lpstr>
      <vt:lpstr>PowerPoint Presentation</vt:lpstr>
      <vt:lpstr>Bridge</vt:lpstr>
      <vt:lpstr>PowerPoint Presentation</vt:lpstr>
      <vt:lpstr>HUB</vt:lpstr>
      <vt:lpstr>PowerPoint Presentation</vt:lpstr>
      <vt:lpstr>SWITCH</vt:lpstr>
      <vt:lpstr>PowerPoint Presentation</vt:lpstr>
      <vt:lpstr>ROUTER</vt:lpstr>
      <vt:lpstr>PowerPoint Presentation</vt:lpstr>
      <vt:lpstr>Network Interface Card (NIC)</vt:lpstr>
      <vt:lpstr>Network Architecture</vt:lpstr>
      <vt:lpstr>A Fault-tolerant Network Architecture</vt:lpstr>
      <vt:lpstr>PowerPoint Presentation</vt:lpstr>
      <vt:lpstr>PowerPoint Presentation</vt:lpstr>
      <vt:lpstr>A Scalable Network Architecture</vt:lpstr>
      <vt:lpstr>PowerPoint Presentation</vt:lpstr>
      <vt:lpstr>Providing Quality of Service (QoS)</vt:lpstr>
      <vt:lpstr>PowerPoint Presentation</vt:lpstr>
      <vt:lpstr>Providing Network Security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Aastha</dc:creator>
  <cp:lastModifiedBy>Verma, Aastha</cp:lastModifiedBy>
  <cp:revision>48</cp:revision>
  <dcterms:created xsi:type="dcterms:W3CDTF">2018-07-12T04:50:20Z</dcterms:created>
  <dcterms:modified xsi:type="dcterms:W3CDTF">2018-07-17T11:11:51Z</dcterms:modified>
</cp:coreProperties>
</file>