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7909-B831-4E97-BB6D-0BE01E28B6FC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4C40B-F36F-4A50-9E12-F15ED857D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4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s://www.capgemini.com/optimize-your-business-and-it-operations" TargetMode="External"/><Relationship Id="rId4" Type="http://schemas.openxmlformats.org/officeDocument/2006/relationships/image" Target="../media/image45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3202525" y="916521"/>
            <a:ext cx="6857997" cy="5024954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85646" y="2708920"/>
            <a:ext cx="2484276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85646" y="3645024"/>
            <a:ext cx="2484276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4900" y="2060576"/>
            <a:ext cx="3682604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85646" y="4630276"/>
            <a:ext cx="2484276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7398357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8618564" y="164829"/>
            <a:ext cx="318267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7881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5992" y="2204865"/>
            <a:ext cx="2714144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4650"/>
              </a:lnSpc>
              <a:defRPr sz="4050">
                <a:solidFill>
                  <a:srgbClr val="2C004B"/>
                </a:solidFill>
              </a:defRPr>
            </a:lvl1pPr>
            <a:lvl2pPr marL="342900" indent="0">
              <a:lnSpc>
                <a:spcPts val="4650"/>
              </a:lnSpc>
              <a:buNone/>
              <a:defRPr sz="405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992" y="5273460"/>
            <a:ext cx="2714144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350"/>
              </a:lnSpc>
              <a:defRPr sz="1200">
                <a:solidFill>
                  <a:srgbClr val="2C004B"/>
                </a:solidFill>
              </a:defRPr>
            </a:lvl1pPr>
            <a:lvl2pPr marL="342900" indent="0">
              <a:buNone/>
              <a:defRPr sz="135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2596389" y="0"/>
            <a:ext cx="6547611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350">
                <a:solidFill>
                  <a:prstClr val="white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712249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22753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6" name="Notched Right Arrow 5"/>
          <p:cNvSpPr/>
          <p:nvPr userDrawn="1"/>
        </p:nvSpPr>
        <p:spPr>
          <a:xfrm>
            <a:off x="305991" y="990601"/>
            <a:ext cx="8686800" cy="2845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381001"/>
            <a:ext cx="857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b="1" dirty="0">
              <a:solidFill>
                <a:srgbClr val="000000"/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04814"/>
            <a:ext cx="8262453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700" b="1">
                <a:latin typeface="+mn-lt"/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097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453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1" y="1428076"/>
            <a:ext cx="4157663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350"/>
              </a:lnSpc>
              <a:defRPr sz="1200" b="0">
                <a:solidFill>
                  <a:schemeClr val="accent2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05991" y="1824707"/>
            <a:ext cx="4157663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680347" y="1824707"/>
            <a:ext cx="4157663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347" y="1412876"/>
            <a:ext cx="4157663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350"/>
              </a:lnSpc>
              <a:defRPr sz="1200" b="0">
                <a:solidFill>
                  <a:schemeClr val="accent2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991" y="4081448"/>
            <a:ext cx="4157663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350"/>
              </a:lnSpc>
              <a:defRPr sz="1200" b="0">
                <a:solidFill>
                  <a:schemeClr val="accent2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5991" y="4478079"/>
            <a:ext cx="4157663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680347" y="4478079"/>
            <a:ext cx="4157663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0347" y="4066248"/>
            <a:ext cx="4157663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350"/>
              </a:lnSpc>
              <a:defRPr sz="1200" b="0">
                <a:solidFill>
                  <a:schemeClr val="accent2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6853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4817324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56709" y="1268413"/>
            <a:ext cx="27813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56709" y="1927538"/>
            <a:ext cx="27813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6858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6709" y="2586663"/>
            <a:ext cx="27813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56709" y="3245788"/>
            <a:ext cx="27813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56709" y="3904913"/>
            <a:ext cx="27813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56709" y="4564038"/>
            <a:ext cx="27813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56709" y="5223163"/>
            <a:ext cx="27813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6709" y="5882286"/>
            <a:ext cx="27813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000" b="1" dirty="0">
                <a:solidFill>
                  <a:schemeClr val="accent3"/>
                </a:solidFill>
                <a:latin typeface="+mj-lt"/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6429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5848EA7-8D7C-4A7B-9182-7C1202EDBFB1}"/>
              </a:ext>
            </a:extLst>
          </p:cNvPr>
          <p:cNvSpPr/>
          <p:nvPr userDrawn="1"/>
        </p:nvSpPr>
        <p:spPr>
          <a:xfrm>
            <a:off x="4162591" y="732975"/>
            <a:ext cx="4981409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>
              <a:solidFill>
                <a:prstClr val="white"/>
              </a:solidFill>
            </a:endParaRP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B223EFB8-88D3-4227-B238-464A474B85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3525" y="3913792"/>
            <a:ext cx="224582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defRPr sz="105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274C953F-F6D9-4EEF-A914-7C47201B55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3525" y="5111406"/>
            <a:ext cx="224582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defRPr sz="105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91" y="1413990"/>
            <a:ext cx="4723421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4C26CB88-1502-4963-9C3F-B1DA179217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3525" y="2611604"/>
            <a:ext cx="224582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200"/>
              </a:lnSpc>
              <a:defRPr sz="105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14E8646B-8451-4052-9B50-DB60E346C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4108" y="5276722"/>
            <a:ext cx="3293902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350"/>
              </a:lnSpc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A06380E9-5885-470D-9428-A5F69B326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4108" y="4140765"/>
            <a:ext cx="3293902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2250"/>
              </a:lnSpc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1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455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>
            <a:off x="0" y="2698314"/>
            <a:ext cx="4696606" cy="4159686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 dirty="0">
              <a:solidFill>
                <a:prstClr val="white"/>
              </a:solidFill>
            </a:endParaRP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A694DB54-BE04-4A4E-A6EE-DAEE5E62E6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4870" y="1370346"/>
            <a:ext cx="2263140" cy="4684811"/>
          </a:xfrm>
          <a:prstGeom prst="rect">
            <a:avLst/>
          </a:prstGeom>
        </p:spPr>
        <p:txBody>
          <a:bodyPr>
            <a:noAutofit/>
          </a:bodyPr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050"/>
            </a:lvl1pPr>
          </a:lstStyle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="" xmlns:a16="http://schemas.microsoft.com/office/drawing/2014/main" id="{E2060C84-FD71-4961-82B4-7C268461C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4870" y="948200"/>
            <a:ext cx="226314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200" b="1">
                <a:solidFill>
                  <a:srgbClr val="12ABDB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="" xmlns:a16="http://schemas.microsoft.com/office/drawing/2014/main" id="{2004AAFC-35BA-48A1-8C05-845440E48D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6924" y="948200"/>
            <a:ext cx="226314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200" b="1">
                <a:solidFill>
                  <a:srgbClr val="12ABDB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47" y="4963915"/>
            <a:ext cx="2472485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47" y="3601840"/>
            <a:ext cx="2472485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spcAft>
                <a:spcPts val="0"/>
              </a:spcAft>
              <a:defRPr sz="1350" b="1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4029586"/>
            <a:ext cx="2478108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5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1" y="5286886"/>
            <a:ext cx="2473271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5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105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2F5FD05B-1971-40EF-87B3-AD5F161F85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45331" y="1370346"/>
            <a:ext cx="2263140" cy="1951038"/>
          </a:xfrm>
          <a:prstGeom prst="rect">
            <a:avLst/>
          </a:prstGeom>
        </p:spPr>
        <p:txBody>
          <a:bodyPr>
            <a:noAutofit/>
          </a:bodyPr>
          <a:lstStyle>
            <a:lvl1pPr marL="175022" marR="0" indent="-175022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050"/>
            </a:lvl1pPr>
          </a:lstStyle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33" name="Text Placeholder 4">
            <a:extLst>
              <a:ext uri="{FF2B5EF4-FFF2-40B4-BE49-F238E27FC236}">
                <a16:creationId xmlns="" xmlns:a16="http://schemas.microsoft.com/office/drawing/2014/main" id="{C387DD03-5B9B-4915-A35C-BA24C495D5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55172" y="3683544"/>
            <a:ext cx="226314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200" b="1">
                <a:solidFill>
                  <a:srgbClr val="12ABDB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="" xmlns:a16="http://schemas.microsoft.com/office/drawing/2014/main" id="{F174517F-7F9E-4498-9850-A8027203156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53579" y="4105691"/>
            <a:ext cx="2263140" cy="1951038"/>
          </a:xfrm>
          <a:prstGeom prst="rect">
            <a:avLst/>
          </a:prstGeom>
        </p:spPr>
        <p:txBody>
          <a:bodyPr>
            <a:noAutofit/>
          </a:bodyPr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tabLst/>
              <a:defRPr sz="1050"/>
            </a:lvl1pPr>
          </a:lstStyle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insert bullet point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571971" y="1028252"/>
            <a:ext cx="1956917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>
              <a:solidFill>
                <a:prstClr val="white"/>
              </a:solidFill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70A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1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lled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332986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4" name="Picture Placeholder 10">
            <a:extLst>
              <a:ext uri="{FF2B5EF4-FFF2-40B4-BE49-F238E27FC236}">
                <a16:creationId xmlns="" xmlns:a16="http://schemas.microsoft.com/office/drawing/2014/main" id="{709E13E3-3323-4A67-80E2-F91981229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2420"/>
          <a:stretch/>
        </p:blipFill>
        <p:spPr>
          <a:xfrm>
            <a:off x="3190342" y="-2148"/>
            <a:ext cx="5953658" cy="689827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91" y="3068960"/>
            <a:ext cx="5022093" cy="337538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500"/>
              </a:lnSpc>
              <a:spcAft>
                <a:spcPts val="1350"/>
              </a:spcAft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long text</a:t>
            </a:r>
            <a:endParaRPr lang="pt-PT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57798370-07F4-412F-86CE-30C026EA6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2" y="2002973"/>
            <a:ext cx="7533476" cy="8595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white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cxnSp>
        <p:nvCxnSpPr>
          <p:cNvPr id="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3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prstClr val="white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4022683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55">
          <p15:clr>
            <a:srgbClr val="FBAE40"/>
          </p15:clr>
        </p15:guide>
        <p15:guide id="4294967295" pos="257">
          <p15:clr>
            <a:srgbClr val="FBAE40"/>
          </p15:clr>
        </p15:guide>
        <p15:guide id="4294967295" pos="687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91" y="2010607"/>
            <a:ext cx="4157663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0349" y="2010606"/>
            <a:ext cx="4137333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991" y="1420990"/>
            <a:ext cx="4157663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349" y="1420990"/>
            <a:ext cx="4137333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08447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b="1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9787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9144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 dirty="0">
              <a:solidFill>
                <a:prstClr val="white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866" y="1423338"/>
            <a:ext cx="267462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350" b="0">
                <a:solidFill>
                  <a:srgbClr val="12ABDB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63390" y="1423338"/>
            <a:ext cx="267462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350" b="0">
                <a:solidFill>
                  <a:srgbClr val="12ABDB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241628" y="1423338"/>
            <a:ext cx="267462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350" b="0">
                <a:solidFill>
                  <a:srgbClr val="12ABDB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5991" y="4231997"/>
            <a:ext cx="8532019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866" y="1866556"/>
            <a:ext cx="267462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 marL="129779" indent="-126206">
              <a:lnSpc>
                <a:spcPts val="1050"/>
              </a:lnSpc>
              <a:defRPr sz="900">
                <a:solidFill>
                  <a:schemeClr val="tx1"/>
                </a:solidFill>
              </a:defRPr>
            </a:lvl2pPr>
            <a:lvl3pPr marL="260747" indent="-130969">
              <a:lnSpc>
                <a:spcPts val="1050"/>
              </a:lnSpc>
              <a:defRPr sz="900">
                <a:solidFill>
                  <a:schemeClr val="tx1"/>
                </a:solidFill>
              </a:defRPr>
            </a:lvl3pPr>
            <a:lvl4pPr marL="382191" indent="-121444">
              <a:lnSpc>
                <a:spcPts val="900"/>
              </a:lnSpc>
              <a:defRPr sz="8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41628" y="1866556"/>
            <a:ext cx="267462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 marL="129779" indent="-126206">
              <a:lnSpc>
                <a:spcPts val="1050"/>
              </a:lnSpc>
              <a:defRPr sz="900">
                <a:solidFill>
                  <a:schemeClr val="tx1"/>
                </a:solidFill>
              </a:defRPr>
            </a:lvl2pPr>
            <a:lvl3pPr marL="260747" indent="-130969">
              <a:lnSpc>
                <a:spcPts val="1050"/>
              </a:lnSpc>
              <a:defRPr sz="900">
                <a:solidFill>
                  <a:schemeClr val="tx1"/>
                </a:solidFill>
              </a:defRPr>
            </a:lvl3pPr>
            <a:lvl4pPr marL="382191" indent="-121444">
              <a:lnSpc>
                <a:spcPts val="900"/>
              </a:lnSpc>
              <a:defRPr sz="8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63390" y="1866556"/>
            <a:ext cx="267462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 marL="129779" indent="-126206">
              <a:lnSpc>
                <a:spcPts val="1050"/>
              </a:lnSpc>
              <a:defRPr sz="900">
                <a:solidFill>
                  <a:schemeClr val="tx1"/>
                </a:solidFill>
              </a:defRPr>
            </a:lvl2pPr>
            <a:lvl3pPr marL="260747" indent="-130969">
              <a:lnSpc>
                <a:spcPts val="1050"/>
              </a:lnSpc>
              <a:defRPr sz="900">
                <a:solidFill>
                  <a:schemeClr val="tx1"/>
                </a:solidFill>
              </a:defRPr>
            </a:lvl3pPr>
            <a:lvl4pPr marL="382191" indent="-121444">
              <a:lnSpc>
                <a:spcPts val="900"/>
              </a:lnSpc>
              <a:defRPr sz="8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9866" y="4674188"/>
            <a:ext cx="8518144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 marL="129779" indent="-126206">
              <a:lnSpc>
                <a:spcPts val="1050"/>
              </a:lnSpc>
              <a:defRPr sz="900">
                <a:solidFill>
                  <a:schemeClr val="tx1"/>
                </a:solidFill>
              </a:defRPr>
            </a:lvl2pPr>
            <a:lvl3pPr marL="260747" indent="-130969">
              <a:lnSpc>
                <a:spcPts val="1050"/>
              </a:lnSpc>
              <a:defRPr sz="900">
                <a:solidFill>
                  <a:schemeClr val="tx1"/>
                </a:solidFill>
              </a:defRPr>
            </a:lvl3pPr>
            <a:lvl4pPr marL="382191" indent="-121444">
              <a:lnSpc>
                <a:spcPts val="900"/>
              </a:lnSpc>
              <a:defRPr sz="8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83190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94570" y="1556793"/>
            <a:ext cx="7343440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94570" y="3320915"/>
            <a:ext cx="7343440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94570" y="5085036"/>
            <a:ext cx="7343440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="" xmlns:a16="http://schemas.microsoft.com/office/drawing/2014/main" id="{F55AA728-28C9-4E2C-9F9C-ED1CE98A5CD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82547" y="3487371"/>
            <a:ext cx="964466" cy="1201696"/>
            <a:chOff x="-163" y="-158"/>
            <a:chExt cx="2854" cy="2667"/>
          </a:xfrm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C00D10BF-495F-4321-9BCA-1A6DC376E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" y="-158"/>
              <a:ext cx="2854" cy="2667"/>
            </a:xfrm>
            <a:custGeom>
              <a:avLst/>
              <a:gdLst>
                <a:gd name="T0" fmla="*/ 153 w 1067"/>
                <a:gd name="T1" fmla="*/ 780 h 997"/>
                <a:gd name="T2" fmla="*/ 256 w 1067"/>
                <a:gd name="T3" fmla="*/ 149 h 997"/>
                <a:gd name="T4" fmla="*/ 914 w 1067"/>
                <a:gd name="T5" fmla="*/ 241 h 997"/>
                <a:gd name="T6" fmla="*/ 794 w 1067"/>
                <a:gd name="T7" fmla="*/ 848 h 997"/>
                <a:gd name="T8" fmla="*/ 153 w 1067"/>
                <a:gd name="T9" fmla="*/ 78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7" h="997">
                  <a:moveTo>
                    <a:pt x="153" y="780"/>
                  </a:moveTo>
                  <a:cubicBezTo>
                    <a:pt x="0" y="580"/>
                    <a:pt x="46" y="297"/>
                    <a:pt x="256" y="149"/>
                  </a:cubicBezTo>
                  <a:cubicBezTo>
                    <a:pt x="466" y="0"/>
                    <a:pt x="760" y="42"/>
                    <a:pt x="914" y="241"/>
                  </a:cubicBezTo>
                  <a:cubicBezTo>
                    <a:pt x="1067" y="441"/>
                    <a:pt x="1004" y="700"/>
                    <a:pt x="794" y="848"/>
                  </a:cubicBezTo>
                  <a:cubicBezTo>
                    <a:pt x="584" y="997"/>
                    <a:pt x="307" y="979"/>
                    <a:pt x="153" y="780"/>
                  </a:cubicBezTo>
                </a:path>
              </a:pathLst>
            </a:custGeom>
            <a:solidFill>
              <a:srgbClr val="8708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FC345721-3D86-455D-A3E5-6A031E916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" y="535"/>
              <a:ext cx="465" cy="500"/>
            </a:xfrm>
            <a:custGeom>
              <a:avLst/>
              <a:gdLst>
                <a:gd name="T0" fmla="*/ 71 w 174"/>
                <a:gd name="T1" fmla="*/ 178 h 187"/>
                <a:gd name="T2" fmla="*/ 8 w 174"/>
                <a:gd name="T3" fmla="*/ 78 h 187"/>
                <a:gd name="T4" fmla="*/ 98 w 174"/>
                <a:gd name="T5" fmla="*/ 9 h 187"/>
                <a:gd name="T6" fmla="*/ 167 w 174"/>
                <a:gd name="T7" fmla="*/ 110 h 187"/>
                <a:gd name="T8" fmla="*/ 71 w 174"/>
                <a:gd name="T9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87">
                  <a:moveTo>
                    <a:pt x="71" y="178"/>
                  </a:moveTo>
                  <a:cubicBezTo>
                    <a:pt x="26" y="169"/>
                    <a:pt x="0" y="125"/>
                    <a:pt x="8" y="78"/>
                  </a:cubicBezTo>
                  <a:cubicBezTo>
                    <a:pt x="15" y="31"/>
                    <a:pt x="53" y="0"/>
                    <a:pt x="98" y="9"/>
                  </a:cubicBezTo>
                  <a:cubicBezTo>
                    <a:pt x="144" y="18"/>
                    <a:pt x="174" y="63"/>
                    <a:pt x="167" y="110"/>
                  </a:cubicBezTo>
                  <a:cubicBezTo>
                    <a:pt x="159" y="157"/>
                    <a:pt x="116" y="187"/>
                    <a:pt x="71" y="178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="" xmlns:a16="http://schemas.microsoft.com/office/drawing/2014/main" id="{88996DE1-792D-4B62-9A86-687AFAF8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1075"/>
              <a:ext cx="821" cy="543"/>
            </a:xfrm>
            <a:custGeom>
              <a:avLst/>
              <a:gdLst>
                <a:gd name="T0" fmla="*/ 49 w 307"/>
                <a:gd name="T1" fmla="*/ 182 h 203"/>
                <a:gd name="T2" fmla="*/ 8 w 307"/>
                <a:gd name="T3" fmla="*/ 118 h 203"/>
                <a:gd name="T4" fmla="*/ 192 w 307"/>
                <a:gd name="T5" fmla="*/ 23 h 203"/>
                <a:gd name="T6" fmla="*/ 303 w 307"/>
                <a:gd name="T7" fmla="*/ 135 h 203"/>
                <a:gd name="T8" fmla="*/ 307 w 307"/>
                <a:gd name="T9" fmla="*/ 172 h 203"/>
                <a:gd name="T10" fmla="*/ 49 w 307"/>
                <a:gd name="T11" fmla="*/ 18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203">
                  <a:moveTo>
                    <a:pt x="49" y="182"/>
                  </a:moveTo>
                  <a:cubicBezTo>
                    <a:pt x="19" y="177"/>
                    <a:pt x="0" y="148"/>
                    <a:pt x="8" y="118"/>
                  </a:cubicBezTo>
                  <a:cubicBezTo>
                    <a:pt x="24" y="58"/>
                    <a:pt x="85" y="0"/>
                    <a:pt x="192" y="23"/>
                  </a:cubicBezTo>
                  <a:cubicBezTo>
                    <a:pt x="246" y="35"/>
                    <a:pt x="291" y="79"/>
                    <a:pt x="303" y="135"/>
                  </a:cubicBezTo>
                  <a:cubicBezTo>
                    <a:pt x="306" y="148"/>
                    <a:pt x="307" y="160"/>
                    <a:pt x="307" y="172"/>
                  </a:cubicBezTo>
                  <a:cubicBezTo>
                    <a:pt x="236" y="169"/>
                    <a:pt x="168" y="203"/>
                    <a:pt x="49" y="182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="" xmlns:a16="http://schemas.microsoft.com/office/drawing/2014/main" id="{99A3E024-557A-4737-A486-DB81CBFED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575"/>
              <a:ext cx="527" cy="570"/>
            </a:xfrm>
            <a:custGeom>
              <a:avLst/>
              <a:gdLst>
                <a:gd name="T0" fmla="*/ 105 w 197"/>
                <a:gd name="T1" fmla="*/ 209 h 213"/>
                <a:gd name="T2" fmla="*/ 196 w 197"/>
                <a:gd name="T3" fmla="*/ 100 h 213"/>
                <a:gd name="T4" fmla="*/ 99 w 197"/>
                <a:gd name="T5" fmla="*/ 4 h 213"/>
                <a:gd name="T6" fmla="*/ 2 w 197"/>
                <a:gd name="T7" fmla="*/ 113 h 213"/>
                <a:gd name="T8" fmla="*/ 105 w 197"/>
                <a:gd name="T9" fmla="*/ 20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05" y="209"/>
                  </a:moveTo>
                  <a:cubicBezTo>
                    <a:pt x="160" y="205"/>
                    <a:pt x="197" y="156"/>
                    <a:pt x="196" y="100"/>
                  </a:cubicBezTo>
                  <a:cubicBezTo>
                    <a:pt x="194" y="43"/>
                    <a:pt x="154" y="0"/>
                    <a:pt x="99" y="4"/>
                  </a:cubicBezTo>
                  <a:cubicBezTo>
                    <a:pt x="44" y="8"/>
                    <a:pt x="0" y="57"/>
                    <a:pt x="2" y="113"/>
                  </a:cubicBezTo>
                  <a:cubicBezTo>
                    <a:pt x="3" y="170"/>
                    <a:pt x="50" y="213"/>
                    <a:pt x="105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="" xmlns:a16="http://schemas.microsoft.com/office/drawing/2014/main" id="{B91EABC1-BAA9-4368-93ED-01B2A8854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1209"/>
              <a:ext cx="986" cy="647"/>
            </a:xfrm>
            <a:custGeom>
              <a:avLst/>
              <a:gdLst>
                <a:gd name="T0" fmla="*/ 1 w 369"/>
                <a:gd name="T1" fmla="*/ 207 h 242"/>
                <a:gd name="T2" fmla="*/ 5 w 369"/>
                <a:gd name="T3" fmla="*/ 162 h 242"/>
                <a:gd name="T4" fmla="*/ 137 w 369"/>
                <a:gd name="T5" fmla="*/ 28 h 242"/>
                <a:gd name="T6" fmla="*/ 356 w 369"/>
                <a:gd name="T7" fmla="*/ 131 h 242"/>
                <a:gd name="T8" fmla="*/ 304 w 369"/>
                <a:gd name="T9" fmla="*/ 218 h 242"/>
                <a:gd name="T10" fmla="*/ 1 w 369"/>
                <a:gd name="T11" fmla="*/ 20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242">
                  <a:moveTo>
                    <a:pt x="1" y="207"/>
                  </a:moveTo>
                  <a:cubicBezTo>
                    <a:pt x="0" y="193"/>
                    <a:pt x="2" y="178"/>
                    <a:pt x="5" y="162"/>
                  </a:cubicBezTo>
                  <a:cubicBezTo>
                    <a:pt x="20" y="95"/>
                    <a:pt x="72" y="42"/>
                    <a:pt x="137" y="28"/>
                  </a:cubicBezTo>
                  <a:cubicBezTo>
                    <a:pt x="260" y="0"/>
                    <a:pt x="333" y="62"/>
                    <a:pt x="356" y="131"/>
                  </a:cubicBezTo>
                  <a:cubicBezTo>
                    <a:pt x="369" y="170"/>
                    <a:pt x="344" y="212"/>
                    <a:pt x="304" y="218"/>
                  </a:cubicBezTo>
                  <a:cubicBezTo>
                    <a:pt x="165" y="242"/>
                    <a:pt x="85" y="203"/>
                    <a:pt x="1" y="2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="" xmlns:a16="http://schemas.microsoft.com/office/drawing/2014/main" id="{A10900A1-B639-4F4D-B2A8-3302F49771B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82547" y="1642923"/>
            <a:ext cx="959438" cy="1195892"/>
            <a:chOff x="-223" y="-210"/>
            <a:chExt cx="3852" cy="3601"/>
          </a:xfrm>
        </p:grpSpPr>
        <p:sp>
          <p:nvSpPr>
            <p:cNvPr id="24" name="Freeform 31">
              <a:extLst>
                <a:ext uri="{FF2B5EF4-FFF2-40B4-BE49-F238E27FC236}">
                  <a16:creationId xmlns="" xmlns:a16="http://schemas.microsoft.com/office/drawing/2014/main" id="{63E2A064-7520-4F5E-83E0-1D9A7E44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3" y="-210"/>
              <a:ext cx="3852" cy="3601"/>
            </a:xfrm>
            <a:custGeom>
              <a:avLst/>
              <a:gdLst>
                <a:gd name="T0" fmla="*/ 207 w 1442"/>
                <a:gd name="T1" fmla="*/ 1053 h 1347"/>
                <a:gd name="T2" fmla="*/ 346 w 1442"/>
                <a:gd name="T3" fmla="*/ 201 h 1347"/>
                <a:gd name="T4" fmla="*/ 1235 w 1442"/>
                <a:gd name="T5" fmla="*/ 326 h 1347"/>
                <a:gd name="T6" fmla="*/ 1073 w 1442"/>
                <a:gd name="T7" fmla="*/ 1147 h 1347"/>
                <a:gd name="T8" fmla="*/ 207 w 1442"/>
                <a:gd name="T9" fmla="*/ 105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2" h="1347">
                  <a:moveTo>
                    <a:pt x="207" y="1053"/>
                  </a:moveTo>
                  <a:cubicBezTo>
                    <a:pt x="0" y="783"/>
                    <a:pt x="62" y="401"/>
                    <a:pt x="346" y="201"/>
                  </a:cubicBezTo>
                  <a:cubicBezTo>
                    <a:pt x="629" y="0"/>
                    <a:pt x="1028" y="56"/>
                    <a:pt x="1235" y="326"/>
                  </a:cubicBezTo>
                  <a:cubicBezTo>
                    <a:pt x="1442" y="596"/>
                    <a:pt x="1357" y="946"/>
                    <a:pt x="1073" y="1147"/>
                  </a:cubicBezTo>
                  <a:cubicBezTo>
                    <a:pt x="790" y="1347"/>
                    <a:pt x="415" y="1324"/>
                    <a:pt x="207" y="1053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="" xmlns:a16="http://schemas.microsoft.com/office/drawing/2014/main" id="{E00548ED-7E30-4648-88C9-25FEB9790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672"/>
              <a:ext cx="870" cy="1045"/>
            </a:xfrm>
            <a:custGeom>
              <a:avLst/>
              <a:gdLst>
                <a:gd name="T0" fmla="*/ 71 w 326"/>
                <a:gd name="T1" fmla="*/ 391 h 391"/>
                <a:gd name="T2" fmla="*/ 1 w 326"/>
                <a:gd name="T3" fmla="*/ 390 h 391"/>
                <a:gd name="T4" fmla="*/ 0 w 326"/>
                <a:gd name="T5" fmla="*/ 172 h 391"/>
                <a:gd name="T6" fmla="*/ 95 w 326"/>
                <a:gd name="T7" fmla="*/ 13 h 391"/>
                <a:gd name="T8" fmla="*/ 223 w 326"/>
                <a:gd name="T9" fmla="*/ 8 h 391"/>
                <a:gd name="T10" fmla="*/ 326 w 326"/>
                <a:gd name="T11" fmla="*/ 164 h 391"/>
                <a:gd name="T12" fmla="*/ 326 w 326"/>
                <a:gd name="T13" fmla="*/ 385 h 391"/>
                <a:gd name="T14" fmla="*/ 263 w 326"/>
                <a:gd name="T15" fmla="*/ 385 h 391"/>
                <a:gd name="T16" fmla="*/ 263 w 326"/>
                <a:gd name="T17" fmla="*/ 164 h 391"/>
                <a:gd name="T18" fmla="*/ 210 w 326"/>
                <a:gd name="T19" fmla="*/ 78 h 391"/>
                <a:gd name="T20" fmla="*/ 117 w 326"/>
                <a:gd name="T21" fmla="*/ 80 h 391"/>
                <a:gd name="T22" fmla="*/ 71 w 326"/>
                <a:gd name="T23" fmla="*/ 172 h 391"/>
                <a:gd name="T24" fmla="*/ 71 w 326"/>
                <a:gd name="T2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391">
                  <a:moveTo>
                    <a:pt x="71" y="391"/>
                  </a:moveTo>
                  <a:cubicBezTo>
                    <a:pt x="1" y="390"/>
                    <a:pt x="1" y="390"/>
                    <a:pt x="1" y="390"/>
                  </a:cubicBezTo>
                  <a:cubicBezTo>
                    <a:pt x="2" y="324"/>
                    <a:pt x="0" y="174"/>
                    <a:pt x="0" y="172"/>
                  </a:cubicBezTo>
                  <a:cubicBezTo>
                    <a:pt x="0" y="140"/>
                    <a:pt x="0" y="43"/>
                    <a:pt x="95" y="13"/>
                  </a:cubicBezTo>
                  <a:cubicBezTo>
                    <a:pt x="132" y="1"/>
                    <a:pt x="176" y="0"/>
                    <a:pt x="223" y="8"/>
                  </a:cubicBezTo>
                  <a:cubicBezTo>
                    <a:pt x="289" y="20"/>
                    <a:pt x="326" y="77"/>
                    <a:pt x="326" y="164"/>
                  </a:cubicBezTo>
                  <a:cubicBezTo>
                    <a:pt x="326" y="385"/>
                    <a:pt x="326" y="385"/>
                    <a:pt x="326" y="385"/>
                  </a:cubicBezTo>
                  <a:cubicBezTo>
                    <a:pt x="263" y="385"/>
                    <a:pt x="263" y="385"/>
                    <a:pt x="263" y="385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12"/>
                    <a:pt x="240" y="86"/>
                    <a:pt x="210" y="78"/>
                  </a:cubicBezTo>
                  <a:cubicBezTo>
                    <a:pt x="176" y="69"/>
                    <a:pt x="142" y="73"/>
                    <a:pt x="117" y="80"/>
                  </a:cubicBezTo>
                  <a:cubicBezTo>
                    <a:pt x="89" y="89"/>
                    <a:pt x="71" y="108"/>
                    <a:pt x="71" y="172"/>
                  </a:cubicBezTo>
                  <a:cubicBezTo>
                    <a:pt x="71" y="178"/>
                    <a:pt x="73" y="325"/>
                    <a:pt x="71" y="391"/>
                  </a:cubicBezTo>
                </a:path>
              </a:pathLst>
            </a:custGeom>
            <a:solidFill>
              <a:srgbClr val="12AB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="" xmlns:a16="http://schemas.microsoft.com/office/drawing/2014/main" id="{7DF3B566-6491-43A9-B36C-C70A39590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" y="1429"/>
              <a:ext cx="1408" cy="927"/>
            </a:xfrm>
            <a:custGeom>
              <a:avLst/>
              <a:gdLst>
                <a:gd name="T0" fmla="*/ 98 w 527"/>
                <a:gd name="T1" fmla="*/ 344 h 347"/>
                <a:gd name="T2" fmla="*/ 433 w 527"/>
                <a:gd name="T3" fmla="*/ 344 h 347"/>
                <a:gd name="T4" fmla="*/ 524 w 527"/>
                <a:gd name="T5" fmla="*/ 231 h 347"/>
                <a:gd name="T6" fmla="*/ 524 w 527"/>
                <a:gd name="T7" fmla="*/ 12 h 347"/>
                <a:gd name="T8" fmla="*/ 97 w 527"/>
                <a:gd name="T9" fmla="*/ 7 h 347"/>
                <a:gd name="T10" fmla="*/ 0 w 527"/>
                <a:gd name="T11" fmla="*/ 121 h 347"/>
                <a:gd name="T12" fmla="*/ 1 w 527"/>
                <a:gd name="T13" fmla="*/ 258 h 347"/>
                <a:gd name="T14" fmla="*/ 98 w 527"/>
                <a:gd name="T15" fmla="*/ 34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7" h="347">
                  <a:moveTo>
                    <a:pt x="98" y="344"/>
                  </a:moveTo>
                  <a:cubicBezTo>
                    <a:pt x="154" y="347"/>
                    <a:pt x="392" y="347"/>
                    <a:pt x="433" y="344"/>
                  </a:cubicBezTo>
                  <a:cubicBezTo>
                    <a:pt x="507" y="337"/>
                    <a:pt x="527" y="325"/>
                    <a:pt x="524" y="231"/>
                  </a:cubicBezTo>
                  <a:cubicBezTo>
                    <a:pt x="524" y="231"/>
                    <a:pt x="524" y="98"/>
                    <a:pt x="524" y="12"/>
                  </a:cubicBezTo>
                  <a:cubicBezTo>
                    <a:pt x="399" y="5"/>
                    <a:pt x="172" y="0"/>
                    <a:pt x="97" y="7"/>
                  </a:cubicBezTo>
                  <a:cubicBezTo>
                    <a:pt x="29" y="13"/>
                    <a:pt x="0" y="31"/>
                    <a:pt x="0" y="121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1" y="326"/>
                    <a:pt x="23" y="341"/>
                    <a:pt x="98" y="3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="" xmlns:a16="http://schemas.microsoft.com/office/drawing/2014/main" id="{88320A64-FAD9-4C64-9B53-156412CFA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" y="1621"/>
              <a:ext cx="270" cy="292"/>
            </a:xfrm>
            <a:custGeom>
              <a:avLst/>
              <a:gdLst>
                <a:gd name="T0" fmla="*/ 54 w 101"/>
                <a:gd name="T1" fmla="*/ 107 h 109"/>
                <a:gd name="T2" fmla="*/ 101 w 101"/>
                <a:gd name="T3" fmla="*/ 51 h 109"/>
                <a:gd name="T4" fmla="*/ 51 w 101"/>
                <a:gd name="T5" fmla="*/ 2 h 109"/>
                <a:gd name="T6" fmla="*/ 1 w 101"/>
                <a:gd name="T7" fmla="*/ 58 h 109"/>
                <a:gd name="T8" fmla="*/ 54 w 101"/>
                <a:gd name="T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9">
                  <a:moveTo>
                    <a:pt x="54" y="107"/>
                  </a:moveTo>
                  <a:cubicBezTo>
                    <a:pt x="82" y="105"/>
                    <a:pt x="101" y="80"/>
                    <a:pt x="101" y="51"/>
                  </a:cubicBezTo>
                  <a:cubicBezTo>
                    <a:pt x="100" y="22"/>
                    <a:pt x="79" y="0"/>
                    <a:pt x="51" y="2"/>
                  </a:cubicBezTo>
                  <a:cubicBezTo>
                    <a:pt x="22" y="3"/>
                    <a:pt x="0" y="29"/>
                    <a:pt x="1" y="58"/>
                  </a:cubicBezTo>
                  <a:cubicBezTo>
                    <a:pt x="2" y="87"/>
                    <a:pt x="25" y="109"/>
                    <a:pt x="54" y="107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="" xmlns:a16="http://schemas.microsoft.com/office/drawing/2014/main" id="{6F95B647-B7B5-433E-A77A-04C22AF5D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1878"/>
              <a:ext cx="238" cy="273"/>
            </a:xfrm>
            <a:custGeom>
              <a:avLst/>
              <a:gdLst>
                <a:gd name="T0" fmla="*/ 67 w 238"/>
                <a:gd name="T1" fmla="*/ 0 h 273"/>
                <a:gd name="T2" fmla="*/ 0 w 238"/>
                <a:gd name="T3" fmla="*/ 273 h 273"/>
                <a:gd name="T4" fmla="*/ 238 w 238"/>
                <a:gd name="T5" fmla="*/ 273 h 273"/>
                <a:gd name="T6" fmla="*/ 165 w 238"/>
                <a:gd name="T7" fmla="*/ 0 h 273"/>
                <a:gd name="T8" fmla="*/ 67 w 238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73">
                  <a:moveTo>
                    <a:pt x="67" y="0"/>
                  </a:moveTo>
                  <a:lnTo>
                    <a:pt x="0" y="273"/>
                  </a:lnTo>
                  <a:lnTo>
                    <a:pt x="238" y="273"/>
                  </a:lnTo>
                  <a:lnTo>
                    <a:pt x="165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12">
            <a:extLst>
              <a:ext uri="{FF2B5EF4-FFF2-40B4-BE49-F238E27FC236}">
                <a16:creationId xmlns="" xmlns:a16="http://schemas.microsoft.com/office/drawing/2014/main" id="{B03705AC-ADA5-4143-92DC-8EE1552331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82547" y="5168264"/>
            <a:ext cx="966273" cy="1201696"/>
            <a:chOff x="-60" y="-50"/>
            <a:chExt cx="996" cy="929"/>
          </a:xfrm>
        </p:grpSpPr>
        <p:sp>
          <p:nvSpPr>
            <p:cNvPr id="33" name="Freeform 13">
              <a:extLst>
                <a:ext uri="{FF2B5EF4-FFF2-40B4-BE49-F238E27FC236}">
                  <a16:creationId xmlns="" xmlns:a16="http://schemas.microsoft.com/office/drawing/2014/main" id="{9AE3823F-4D56-4BE9-8E66-6870A0281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" y="-50"/>
              <a:ext cx="996" cy="929"/>
            </a:xfrm>
            <a:custGeom>
              <a:avLst/>
              <a:gdLst>
                <a:gd name="T0" fmla="*/ 54 w 370"/>
                <a:gd name="T1" fmla="*/ 269 h 345"/>
                <a:gd name="T2" fmla="*/ 89 w 370"/>
                <a:gd name="T3" fmla="*/ 51 h 345"/>
                <a:gd name="T4" fmla="*/ 317 w 370"/>
                <a:gd name="T5" fmla="*/ 83 h 345"/>
                <a:gd name="T6" fmla="*/ 275 w 370"/>
                <a:gd name="T7" fmla="*/ 293 h 345"/>
                <a:gd name="T8" fmla="*/ 54 w 370"/>
                <a:gd name="T9" fmla="*/ 26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45">
                  <a:moveTo>
                    <a:pt x="54" y="269"/>
                  </a:moveTo>
                  <a:cubicBezTo>
                    <a:pt x="0" y="200"/>
                    <a:pt x="16" y="103"/>
                    <a:pt x="89" y="51"/>
                  </a:cubicBezTo>
                  <a:cubicBezTo>
                    <a:pt x="162" y="0"/>
                    <a:pt x="264" y="14"/>
                    <a:pt x="317" y="83"/>
                  </a:cubicBezTo>
                  <a:cubicBezTo>
                    <a:pt x="370" y="152"/>
                    <a:pt x="348" y="242"/>
                    <a:pt x="275" y="293"/>
                  </a:cubicBezTo>
                  <a:cubicBezTo>
                    <a:pt x="203" y="345"/>
                    <a:pt x="107" y="339"/>
                    <a:pt x="54" y="269"/>
                  </a:cubicBezTo>
                </a:path>
              </a:pathLst>
            </a:custGeom>
            <a:solidFill>
              <a:srgbClr val="1459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="" xmlns:a16="http://schemas.microsoft.com/office/drawing/2014/main" id="{DAD44F77-C4A1-47A4-B417-D607A66BF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" y="152"/>
              <a:ext cx="296" cy="533"/>
            </a:xfrm>
            <a:custGeom>
              <a:avLst/>
              <a:gdLst>
                <a:gd name="T0" fmla="*/ 78 w 110"/>
                <a:gd name="T1" fmla="*/ 1 h 198"/>
                <a:gd name="T2" fmla="*/ 31 w 110"/>
                <a:gd name="T3" fmla="*/ 2 h 198"/>
                <a:gd name="T4" fmla="*/ 0 w 110"/>
                <a:gd name="T5" fmla="*/ 38 h 198"/>
                <a:gd name="T6" fmla="*/ 0 w 110"/>
                <a:gd name="T7" fmla="*/ 53 h 198"/>
                <a:gd name="T8" fmla="*/ 2 w 110"/>
                <a:gd name="T9" fmla="*/ 193 h 198"/>
                <a:gd name="T10" fmla="*/ 78 w 110"/>
                <a:gd name="T11" fmla="*/ 196 h 198"/>
                <a:gd name="T12" fmla="*/ 110 w 110"/>
                <a:gd name="T13" fmla="*/ 161 h 198"/>
                <a:gd name="T14" fmla="*/ 110 w 110"/>
                <a:gd name="T15" fmla="*/ 29 h 198"/>
                <a:gd name="T16" fmla="*/ 78 w 110"/>
                <a:gd name="T17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98">
                  <a:moveTo>
                    <a:pt x="78" y="1"/>
                  </a:moveTo>
                  <a:cubicBezTo>
                    <a:pt x="60" y="0"/>
                    <a:pt x="44" y="1"/>
                    <a:pt x="31" y="2"/>
                  </a:cubicBezTo>
                  <a:cubicBezTo>
                    <a:pt x="6" y="4"/>
                    <a:pt x="0" y="14"/>
                    <a:pt x="0" y="3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77"/>
                    <a:pt x="4" y="166"/>
                    <a:pt x="2" y="193"/>
                  </a:cubicBezTo>
                  <a:cubicBezTo>
                    <a:pt x="9" y="195"/>
                    <a:pt x="54" y="198"/>
                    <a:pt x="78" y="196"/>
                  </a:cubicBezTo>
                  <a:cubicBezTo>
                    <a:pt x="101" y="194"/>
                    <a:pt x="110" y="190"/>
                    <a:pt x="110" y="161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7"/>
                    <a:pt x="103" y="2"/>
                    <a:pt x="78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="" xmlns:a16="http://schemas.microsoft.com/office/drawing/2014/main" id="{1AE40BDF-76B3-472C-A714-97A9C9834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" y="203"/>
              <a:ext cx="247" cy="369"/>
            </a:xfrm>
            <a:custGeom>
              <a:avLst/>
              <a:gdLst>
                <a:gd name="T0" fmla="*/ 90 w 92"/>
                <a:gd name="T1" fmla="*/ 137 h 137"/>
                <a:gd name="T2" fmla="*/ 3 w 92"/>
                <a:gd name="T3" fmla="*/ 135 h 137"/>
                <a:gd name="T4" fmla="*/ 2 w 92"/>
                <a:gd name="T5" fmla="*/ 4 h 137"/>
                <a:gd name="T6" fmla="*/ 91 w 92"/>
                <a:gd name="T7" fmla="*/ 2 h 137"/>
                <a:gd name="T8" fmla="*/ 90 w 9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37">
                  <a:moveTo>
                    <a:pt x="90" y="137"/>
                  </a:moveTo>
                  <a:cubicBezTo>
                    <a:pt x="3" y="135"/>
                    <a:pt x="3" y="135"/>
                    <a:pt x="3" y="135"/>
                  </a:cubicBezTo>
                  <a:cubicBezTo>
                    <a:pt x="3" y="135"/>
                    <a:pt x="0" y="49"/>
                    <a:pt x="2" y="4"/>
                  </a:cubicBezTo>
                  <a:cubicBezTo>
                    <a:pt x="29" y="1"/>
                    <a:pt x="65" y="0"/>
                    <a:pt x="91" y="2"/>
                  </a:cubicBezTo>
                  <a:cubicBezTo>
                    <a:pt x="92" y="64"/>
                    <a:pt x="90" y="137"/>
                    <a:pt x="90" y="137"/>
                  </a:cubicBezTo>
                </a:path>
              </a:pathLst>
            </a:custGeom>
            <a:solidFill>
              <a:srgbClr val="00C2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="" xmlns:a16="http://schemas.microsoft.com/office/drawing/2014/main" id="{C9E568C6-E9E9-409D-8041-D5C9C44E7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" y="596"/>
              <a:ext cx="49" cy="54"/>
            </a:xfrm>
            <a:custGeom>
              <a:avLst/>
              <a:gdLst>
                <a:gd name="T0" fmla="*/ 10 w 18"/>
                <a:gd name="T1" fmla="*/ 19 h 20"/>
                <a:gd name="T2" fmla="*/ 18 w 18"/>
                <a:gd name="T3" fmla="*/ 9 h 20"/>
                <a:gd name="T4" fmla="*/ 9 w 18"/>
                <a:gd name="T5" fmla="*/ 0 h 20"/>
                <a:gd name="T6" fmla="*/ 0 w 18"/>
                <a:gd name="T7" fmla="*/ 10 h 20"/>
                <a:gd name="T8" fmla="*/ 10 w 18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0">
                  <a:moveTo>
                    <a:pt x="10" y="19"/>
                  </a:moveTo>
                  <a:cubicBezTo>
                    <a:pt x="15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16"/>
                    <a:pt x="4" y="20"/>
                    <a:pt x="10" y="19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 sz="135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466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 Charts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55C88D47-86DF-4336-A768-786DBD0060C8}"/>
              </a:ext>
            </a:extLst>
          </p:cNvPr>
          <p:cNvSpPr/>
          <p:nvPr userDrawn="1"/>
        </p:nvSpPr>
        <p:spPr>
          <a:xfrm>
            <a:off x="0" y="1773238"/>
            <a:ext cx="9144000" cy="302391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>
              <a:solidFill>
                <a:prstClr val="white"/>
              </a:solidFill>
            </a:endParaRPr>
          </a:p>
        </p:txBody>
      </p:sp>
      <p:sp>
        <p:nvSpPr>
          <p:cNvPr id="38" name="Chart Placeholder 29">
            <a:extLst>
              <a:ext uri="{FF2B5EF4-FFF2-40B4-BE49-F238E27FC236}">
                <a16:creationId xmlns="" xmlns:a16="http://schemas.microsoft.com/office/drawing/2014/main" id="{6F232C89-BD5F-4CA7-A3AA-F6F1576CFE6E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4951143" y="2032334"/>
            <a:ext cx="1296144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 dirty="0"/>
          </a:p>
        </p:txBody>
      </p:sp>
      <p:sp>
        <p:nvSpPr>
          <p:cNvPr id="33" name="Text Placeholder 7">
            <a:extLst>
              <a:ext uri="{FF2B5EF4-FFF2-40B4-BE49-F238E27FC236}">
                <a16:creationId xmlns="" xmlns:a16="http://schemas.microsoft.com/office/drawing/2014/main" id="{D9223961-F190-4765-ADD3-748B8A88C5A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83568" y="3717032"/>
            <a:ext cx="1782198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050"/>
              </a:lnSpc>
              <a:spcBef>
                <a:spcPts val="450"/>
              </a:spcBef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0" name="Chart Placeholder 29">
            <a:extLst>
              <a:ext uri="{FF2B5EF4-FFF2-40B4-BE49-F238E27FC236}">
                <a16:creationId xmlns="" xmlns:a16="http://schemas.microsoft.com/office/drawing/2014/main" id="{667CB86F-C1D1-4D9A-BBD9-57EF8C95B524}"/>
              </a:ext>
            </a:extLst>
          </p:cNvPr>
          <p:cNvSpPr>
            <a:spLocks noGrp="1"/>
          </p:cNvSpPr>
          <p:nvPr userDrawn="1">
            <p:ph type="chart" sz="quarter" idx="10"/>
          </p:nvPr>
        </p:nvSpPr>
        <p:spPr>
          <a:xfrm>
            <a:off x="926595" y="2027571"/>
            <a:ext cx="1296144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 dirty="0"/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B1204F05-191D-4ACA-AADF-FB43F1F07D83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77075" y="2708276"/>
            <a:ext cx="64863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3F48228B-C831-497E-A26D-61A81F63E42B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2695842" y="3717032"/>
            <a:ext cx="1782198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050"/>
              </a:lnSpc>
              <a:spcBef>
                <a:spcPts val="450"/>
              </a:spcBef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Chart Placeholder 29">
            <a:extLst>
              <a:ext uri="{FF2B5EF4-FFF2-40B4-BE49-F238E27FC236}">
                <a16:creationId xmlns="" xmlns:a16="http://schemas.microsoft.com/office/drawing/2014/main" id="{D061EF55-20AF-4182-B722-C227F72A880B}"/>
              </a:ext>
            </a:extLst>
          </p:cNvPr>
          <p:cNvSpPr>
            <a:spLocks noGrp="1"/>
          </p:cNvSpPr>
          <p:nvPr userDrawn="1">
            <p:ph type="chart" sz="quarter" idx="36"/>
          </p:nvPr>
        </p:nvSpPr>
        <p:spPr>
          <a:xfrm>
            <a:off x="2938869" y="2027571"/>
            <a:ext cx="1296144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 dirty="0"/>
          </a:p>
        </p:txBody>
      </p:sp>
      <p:sp>
        <p:nvSpPr>
          <p:cNvPr id="36" name="Text Placeholder 31">
            <a:extLst>
              <a:ext uri="{FF2B5EF4-FFF2-40B4-BE49-F238E27FC236}">
                <a16:creationId xmlns="" xmlns:a16="http://schemas.microsoft.com/office/drawing/2014/main" id="{E682B04D-D1A2-4B73-BDB4-D4FBD2A9BEF1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284822" y="2708276"/>
            <a:ext cx="64863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3C81FA68-C8C6-4011-8666-EF35E85DCC96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708116" y="3717032"/>
            <a:ext cx="1782198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050"/>
              </a:lnSpc>
              <a:spcBef>
                <a:spcPts val="450"/>
              </a:spcBef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="" xmlns:a16="http://schemas.microsoft.com/office/drawing/2014/main" id="{9EF5179D-59B1-44D7-BC86-E8A77DCFF84C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285072" y="2708276"/>
            <a:ext cx="64863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0" name="Chart Placeholder 29">
            <a:extLst>
              <a:ext uri="{FF2B5EF4-FFF2-40B4-BE49-F238E27FC236}">
                <a16:creationId xmlns="" xmlns:a16="http://schemas.microsoft.com/office/drawing/2014/main" id="{D076F0C2-9B62-4C55-88BD-5D8F3A4066E8}"/>
              </a:ext>
            </a:extLst>
          </p:cNvPr>
          <p:cNvSpPr>
            <a:spLocks noGrp="1"/>
          </p:cNvSpPr>
          <p:nvPr userDrawn="1">
            <p:ph type="chart" sz="quarter" idx="41"/>
          </p:nvPr>
        </p:nvSpPr>
        <p:spPr>
          <a:xfrm>
            <a:off x="6963417" y="2032334"/>
            <a:ext cx="1296144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 dirty="0"/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E7590D3D-14BD-4608-AB95-0952261EAA1C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720390" y="3717032"/>
            <a:ext cx="1782198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050"/>
              </a:lnSpc>
              <a:spcBef>
                <a:spcPts val="450"/>
              </a:spcBef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="" xmlns:a16="http://schemas.microsoft.com/office/drawing/2014/main" id="{93DCB675-62E7-4926-98A4-F120ABA92EBF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313897" y="2708276"/>
            <a:ext cx="64863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pt-PT" dirty="0"/>
              <a:t>XX%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C70FC002-22B1-4B43-A640-05B3543D2B31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45586" y="5308653"/>
            <a:ext cx="1242138" cy="5760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2400"/>
              </a:lnSpc>
              <a:defRPr sz="2100" b="1">
                <a:solidFill>
                  <a:srgbClr val="2B0A3D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8E1CE648-2FAE-4439-A1A4-5BE3863514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62546" y="5163113"/>
            <a:ext cx="6299559" cy="8671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350"/>
              </a:lnSpc>
              <a:spcBef>
                <a:spcPts val="450"/>
              </a:spcBef>
              <a:defRPr sz="12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3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221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F28BC1D5-366F-454F-B964-C24C14979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404341" y="-1038742"/>
            <a:ext cx="1706401" cy="377291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CA70D5E4-F0EE-4368-A09C-60021E85A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8618564" y="164829"/>
            <a:ext cx="318267" cy="459624"/>
          </a:xfrm>
          <a:prstGeom prst="rect">
            <a:avLst/>
          </a:prstGeom>
        </p:spPr>
      </p:pic>
      <p:sp>
        <p:nvSpPr>
          <p:cNvPr id="2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485792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sz="3000" b="1" dirty="0">
                <a:latin typeface="+mn-lt"/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3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8E1CE648-2FAE-4439-A1A4-5BE3863514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05991" y="2057400"/>
            <a:ext cx="6299559" cy="41148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350"/>
              </a:lnSpc>
              <a:spcBef>
                <a:spcPts val="450"/>
              </a:spcBef>
              <a:defRPr sz="12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85515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3561974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>
              <a:solidFill>
                <a:prstClr val="white"/>
              </a:solidFill>
            </a:endParaRPr>
          </a:p>
        </p:txBody>
      </p:sp>
      <p:pic>
        <p:nvPicPr>
          <p:cNvPr id="14" name="Graphic 41">
            <a:extLst>
              <a:ext uri="{FF2B5EF4-FFF2-40B4-BE49-F238E27FC236}">
                <a16:creationId xmlns="" xmlns:a16="http://schemas.microsoft.com/office/drawing/2014/main" id="{39882BC4-7320-49FC-B1BE-AEB377EFC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669"/>
          <a:stretch>
            <a:fillRect/>
          </a:stretch>
        </p:blipFill>
        <p:spPr>
          <a:xfrm rot="7221508" flipH="1" flipV="1">
            <a:off x="-969671" y="-447427"/>
            <a:ext cx="4694967" cy="3313930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20037" y="3367132"/>
            <a:ext cx="2753120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/>
            </a:lvl1pPr>
            <a:lvl2pPr>
              <a:lnSpc>
                <a:spcPts val="1350"/>
              </a:lnSpc>
              <a:buClr>
                <a:schemeClr val="accent3"/>
              </a:buClr>
              <a:defRPr sz="1200"/>
            </a:lvl2pPr>
            <a:lvl3pPr>
              <a:lnSpc>
                <a:spcPts val="1200"/>
              </a:lnSpc>
              <a:buClr>
                <a:schemeClr val="accent3"/>
              </a:buClr>
              <a:defRPr sz="1050"/>
            </a:lvl3pPr>
            <a:lvl4pPr>
              <a:lnSpc>
                <a:spcPts val="1050"/>
              </a:lnSpc>
              <a:buClr>
                <a:schemeClr val="accent3"/>
              </a:buClr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1997757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3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900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STORAGE FUNDAMENTALS | Team Boost</a:t>
            </a:r>
            <a:endParaRPr lang="en-US" sz="900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4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7170245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0962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87" y="1903414"/>
            <a:ext cx="1089422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=""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41397" y="1903414"/>
            <a:ext cx="1089422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=""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8087" y="4379454"/>
            <a:ext cx="1089422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=""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41397" y="4379454"/>
            <a:ext cx="1089422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55676" y="1903414"/>
            <a:ext cx="2807978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 marL="129779" indent="-126206">
              <a:lnSpc>
                <a:spcPts val="1050"/>
              </a:lnSpc>
              <a:buClr>
                <a:schemeClr val="accent1"/>
              </a:buClr>
              <a:defRPr sz="900">
                <a:solidFill>
                  <a:schemeClr val="tx1"/>
                </a:solidFill>
              </a:defRPr>
            </a:lvl2pPr>
            <a:lvl3pPr marL="260747" indent="-130969">
              <a:lnSpc>
                <a:spcPts val="1050"/>
              </a:lnSpc>
              <a:buClr>
                <a:schemeClr val="accent1"/>
              </a:buClr>
              <a:defRPr sz="900">
                <a:solidFill>
                  <a:schemeClr val="tx1"/>
                </a:solidFill>
              </a:defRPr>
            </a:lvl3pPr>
            <a:lvl4pPr marL="382191" indent="-121444">
              <a:lnSpc>
                <a:spcPts val="900"/>
              </a:lnSpc>
              <a:buClr>
                <a:schemeClr val="accent1"/>
              </a:buClr>
              <a:defRPr sz="8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30032" y="1903414"/>
            <a:ext cx="2807978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 marL="129779" indent="-126206">
              <a:lnSpc>
                <a:spcPts val="1050"/>
              </a:lnSpc>
              <a:buClr>
                <a:schemeClr val="accent1"/>
              </a:buClr>
              <a:defRPr sz="900">
                <a:solidFill>
                  <a:schemeClr val="tx1"/>
                </a:solidFill>
              </a:defRPr>
            </a:lvl2pPr>
            <a:lvl3pPr marL="260747" indent="-130969">
              <a:lnSpc>
                <a:spcPts val="1050"/>
              </a:lnSpc>
              <a:buClr>
                <a:schemeClr val="accent1"/>
              </a:buClr>
              <a:defRPr sz="900">
                <a:solidFill>
                  <a:schemeClr val="tx1"/>
                </a:solidFill>
              </a:defRPr>
            </a:lvl3pPr>
            <a:lvl4pPr marL="382191" indent="-121444">
              <a:lnSpc>
                <a:spcPts val="900"/>
              </a:lnSpc>
              <a:buClr>
                <a:schemeClr val="accent1"/>
              </a:buClr>
              <a:defRPr sz="8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55676" y="4379454"/>
            <a:ext cx="2807978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 marL="129779" indent="-126206">
              <a:lnSpc>
                <a:spcPts val="1050"/>
              </a:lnSpc>
              <a:buClr>
                <a:schemeClr val="accent1"/>
              </a:buClr>
              <a:defRPr sz="900">
                <a:solidFill>
                  <a:schemeClr val="tx1"/>
                </a:solidFill>
              </a:defRPr>
            </a:lvl2pPr>
            <a:lvl3pPr marL="260747" indent="-130969">
              <a:lnSpc>
                <a:spcPts val="1050"/>
              </a:lnSpc>
              <a:buClr>
                <a:schemeClr val="accent1"/>
              </a:buClr>
              <a:defRPr sz="900">
                <a:solidFill>
                  <a:schemeClr val="tx1"/>
                </a:solidFill>
              </a:defRPr>
            </a:lvl3pPr>
            <a:lvl4pPr marL="382191" indent="-121444">
              <a:lnSpc>
                <a:spcPts val="900"/>
              </a:lnSpc>
              <a:buClr>
                <a:schemeClr val="accent1"/>
              </a:buClr>
              <a:defRPr sz="8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30032" y="4379454"/>
            <a:ext cx="2807978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 marL="129779" indent="-126206">
              <a:lnSpc>
                <a:spcPts val="1050"/>
              </a:lnSpc>
              <a:buClr>
                <a:schemeClr val="accent1"/>
              </a:buClr>
              <a:defRPr sz="900">
                <a:solidFill>
                  <a:schemeClr val="tx1"/>
                </a:solidFill>
              </a:defRPr>
            </a:lvl2pPr>
            <a:lvl3pPr marL="260747" indent="-130969">
              <a:lnSpc>
                <a:spcPts val="1050"/>
              </a:lnSpc>
              <a:buClr>
                <a:schemeClr val="accent1"/>
              </a:buClr>
              <a:defRPr sz="900">
                <a:solidFill>
                  <a:schemeClr val="tx1"/>
                </a:solidFill>
              </a:defRPr>
            </a:lvl3pPr>
            <a:lvl4pPr marL="382191" indent="-121444">
              <a:lnSpc>
                <a:spcPts val="900"/>
              </a:lnSpc>
              <a:buClr>
                <a:schemeClr val="accent1"/>
              </a:buClr>
              <a:defRPr sz="8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7142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8EB8B05-1295-4FBE-8D2F-3BFEB534AE5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78586" y="662160"/>
            <a:ext cx="3662752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2250"/>
              </a:lnSpc>
              <a:defRPr sz="1950" b="0">
                <a:solidFill>
                  <a:srgbClr val="12ABDB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89F369BB-997D-4351-8E94-506F593BC82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78586" y="4374298"/>
            <a:ext cx="3662752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2250"/>
              </a:lnSpc>
              <a:defRPr sz="1950" b="0">
                <a:solidFill>
                  <a:srgbClr val="12ABDB"/>
                </a:solidFill>
              </a:defRPr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1DC896E0-16D3-438F-B293-ED80E1183A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78585" y="4810700"/>
            <a:ext cx="3662753" cy="1717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00"/>
              </a:lnSpc>
              <a:defRPr sz="1050"/>
            </a:lvl1pPr>
            <a:lvl2pPr marL="129779" indent="-126206">
              <a:lnSpc>
                <a:spcPts val="1050"/>
              </a:lnSpc>
              <a:defRPr sz="900"/>
            </a:lvl2pPr>
            <a:lvl3pPr marL="260747" indent="-130969">
              <a:lnSpc>
                <a:spcPts val="900"/>
              </a:lnSpc>
              <a:defRPr sz="825"/>
            </a:lvl3pPr>
            <a:lvl4pPr marL="303610" indent="-86916">
              <a:lnSpc>
                <a:spcPts val="825"/>
              </a:lnSpc>
              <a:defRPr sz="7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766AF42E-C565-4CFD-A0C6-69ADC5ED724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78585" y="1265729"/>
            <a:ext cx="1486236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050"/>
              </a:lnSpc>
              <a:defRPr sz="9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EEE7B4B-7781-4178-8912-CB53DC7910B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104822" y="1265729"/>
            <a:ext cx="1486236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050"/>
              </a:lnSpc>
              <a:defRPr sz="9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5D71B9F-4F61-41D4-A7CC-FD63E71DC5A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78585" y="2455545"/>
            <a:ext cx="1486236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050"/>
              </a:lnSpc>
              <a:defRPr sz="9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BD170B4-C089-4F45-8016-02293706DE3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04822" y="2455545"/>
            <a:ext cx="1486236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050"/>
              </a:lnSpc>
              <a:defRPr sz="9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E1D38B64-120F-4B33-BFE3-9536C55688C0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4735698" cy="6858000"/>
          </a:xfrm>
          <a:custGeom>
            <a:avLst/>
            <a:gdLst>
              <a:gd name="connsiteX0" fmla="*/ 0 w 6314264"/>
              <a:gd name="connsiteY0" fmla="*/ 0 h 6850062"/>
              <a:gd name="connsiteX1" fmla="*/ 2371778 w 6314264"/>
              <a:gd name="connsiteY1" fmla="*/ 0 h 6850062"/>
              <a:gd name="connsiteX2" fmla="*/ 5821131 w 6314264"/>
              <a:gd name="connsiteY2" fmla="*/ 4462172 h 6850062"/>
              <a:gd name="connsiteX3" fmla="*/ 5967979 w 6314264"/>
              <a:gd name="connsiteY3" fmla="*/ 6737018 h 6850062"/>
              <a:gd name="connsiteX4" fmla="*/ 5901053 w 6314264"/>
              <a:gd name="connsiteY4" fmla="*/ 6850062 h 6850062"/>
              <a:gd name="connsiteX5" fmla="*/ 0 w 6314264"/>
              <a:gd name="connsiteY5" fmla="*/ 6850062 h 6850062"/>
              <a:gd name="connsiteX6" fmla="*/ 0 w 6314264"/>
              <a:gd name="connsiteY6" fmla="*/ 6791481 h 6850062"/>
              <a:gd name="connsiteX7" fmla="*/ 0 w 6314264"/>
              <a:gd name="connsiteY7" fmla="*/ 0 h 68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4264" h="6850062">
                <a:moveTo>
                  <a:pt x="0" y="0"/>
                </a:moveTo>
                <a:cubicBezTo>
                  <a:pt x="0" y="0"/>
                  <a:pt x="0" y="0"/>
                  <a:pt x="2371778" y="0"/>
                </a:cubicBezTo>
                <a:cubicBezTo>
                  <a:pt x="2402328" y="4520519"/>
                  <a:pt x="6334924" y="5918074"/>
                  <a:pt x="5821131" y="4462172"/>
                </a:cubicBezTo>
                <a:cubicBezTo>
                  <a:pt x="6272436" y="4633046"/>
                  <a:pt x="6588349" y="5598554"/>
                  <a:pt x="5967979" y="6737018"/>
                </a:cubicBezTo>
                <a:lnTo>
                  <a:pt x="5901053" y="6850062"/>
                </a:lnTo>
                <a:lnTo>
                  <a:pt x="0" y="6850062"/>
                </a:lnTo>
                <a:lnTo>
                  <a:pt x="0" y="6791481"/>
                </a:lnTo>
                <a:cubicBezTo>
                  <a:pt x="0" y="5305461"/>
                  <a:pt x="0" y="3143977"/>
                  <a:pt x="0" y="0"/>
                </a:cubicBezTo>
                <a:close/>
              </a:path>
            </a:pathLst>
          </a:custGeom>
          <a:solidFill>
            <a:srgbClr val="2C004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pt-PT" sz="1350">
              <a:solidFill>
                <a:srgbClr val="000000"/>
              </a:solidFill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="" xmlns:a16="http://schemas.microsoft.com/office/drawing/2014/main" id="{B017E329-98D6-4441-B449-FBAD88FAA377}"/>
              </a:ext>
            </a:extLst>
          </p:cNvPr>
          <p:cNvSpPr>
            <a:spLocks/>
          </p:cNvSpPr>
          <p:nvPr userDrawn="1"/>
        </p:nvSpPr>
        <p:spPr bwMode="auto">
          <a:xfrm>
            <a:off x="4266306" y="4703083"/>
            <a:ext cx="310754" cy="339383"/>
          </a:xfrm>
          <a:custGeom>
            <a:avLst/>
            <a:gdLst>
              <a:gd name="T0" fmla="*/ 99 w 149"/>
              <a:gd name="T1" fmla="*/ 85 h 122"/>
              <a:gd name="T2" fmla="*/ 149 w 149"/>
              <a:gd name="T3" fmla="*/ 34 h 122"/>
              <a:gd name="T4" fmla="*/ 112 w 149"/>
              <a:gd name="T5" fmla="*/ 0 h 122"/>
              <a:gd name="T6" fmla="*/ 39 w 149"/>
              <a:gd name="T7" fmla="*/ 78 h 122"/>
              <a:gd name="T8" fmla="*/ 0 w 149"/>
              <a:gd name="T9" fmla="*/ 114 h 122"/>
              <a:gd name="T10" fmla="*/ 29 w 149"/>
              <a:gd name="T11" fmla="*/ 122 h 122"/>
              <a:gd name="T12" fmla="*/ 99 w 149"/>
              <a:gd name="T13" fmla="*/ 99 h 122"/>
              <a:gd name="T14" fmla="*/ 64 w 149"/>
              <a:gd name="T15" fmla="*/ 68 h 122"/>
              <a:gd name="T16" fmla="*/ 99 w 149"/>
              <a:gd name="T17" fmla="*/ 8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22">
                <a:moveTo>
                  <a:pt x="99" y="85"/>
                </a:moveTo>
                <a:cubicBezTo>
                  <a:pt x="127" y="85"/>
                  <a:pt x="149" y="62"/>
                  <a:pt x="149" y="34"/>
                </a:cubicBezTo>
                <a:cubicBezTo>
                  <a:pt x="147" y="22"/>
                  <a:pt x="143" y="0"/>
                  <a:pt x="112" y="0"/>
                </a:cubicBezTo>
                <a:cubicBezTo>
                  <a:pt x="78" y="0"/>
                  <a:pt x="67" y="48"/>
                  <a:pt x="39" y="78"/>
                </a:cubicBezTo>
                <a:cubicBezTo>
                  <a:pt x="37" y="96"/>
                  <a:pt x="20" y="111"/>
                  <a:pt x="0" y="114"/>
                </a:cubicBezTo>
                <a:cubicBezTo>
                  <a:pt x="5" y="119"/>
                  <a:pt x="16" y="122"/>
                  <a:pt x="29" y="122"/>
                </a:cubicBezTo>
                <a:cubicBezTo>
                  <a:pt x="54" y="122"/>
                  <a:pt x="84" y="115"/>
                  <a:pt x="99" y="99"/>
                </a:cubicBezTo>
                <a:cubicBezTo>
                  <a:pt x="78" y="100"/>
                  <a:pt x="65" y="86"/>
                  <a:pt x="64" y="68"/>
                </a:cubicBezTo>
                <a:cubicBezTo>
                  <a:pt x="74" y="80"/>
                  <a:pt x="85" y="85"/>
                  <a:pt x="99" y="85"/>
                </a:cubicBezTo>
              </a:path>
            </a:pathLst>
          </a:custGeom>
          <a:solidFill>
            <a:srgbClr val="00B9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PT" sz="1350" b="1">
              <a:solidFill>
                <a:srgbClr val="000000"/>
              </a:solidFill>
            </a:endParaRPr>
          </a:p>
        </p:txBody>
      </p:sp>
      <p:sp>
        <p:nvSpPr>
          <p:cNvPr id="24" name="Freeform 27">
            <a:extLst>
              <a:ext uri="{FF2B5EF4-FFF2-40B4-BE49-F238E27FC236}">
                <a16:creationId xmlns="" xmlns:a16="http://schemas.microsoft.com/office/drawing/2014/main" id="{8015E310-A729-4C80-936F-71D663EE6DA7}"/>
              </a:ext>
            </a:extLst>
          </p:cNvPr>
          <p:cNvSpPr>
            <a:spLocks/>
          </p:cNvSpPr>
          <p:nvPr userDrawn="1"/>
        </p:nvSpPr>
        <p:spPr bwMode="auto">
          <a:xfrm>
            <a:off x="4103902" y="4458435"/>
            <a:ext cx="473158" cy="536142"/>
          </a:xfrm>
          <a:custGeom>
            <a:avLst/>
            <a:gdLst>
              <a:gd name="T0" fmla="*/ 227 w 227"/>
              <a:gd name="T1" fmla="*/ 120 h 193"/>
              <a:gd name="T2" fmla="*/ 188 w 227"/>
              <a:gd name="T3" fmla="*/ 40 h 193"/>
              <a:gd name="T4" fmla="*/ 127 w 227"/>
              <a:gd name="T5" fmla="*/ 3 h 193"/>
              <a:gd name="T6" fmla="*/ 122 w 227"/>
              <a:gd name="T7" fmla="*/ 0 h 193"/>
              <a:gd name="T8" fmla="*/ 122 w 227"/>
              <a:gd name="T9" fmla="*/ 0 h 193"/>
              <a:gd name="T10" fmla="*/ 0 w 227"/>
              <a:gd name="T11" fmla="*/ 125 h 193"/>
              <a:gd name="T12" fmla="*/ 42 w 227"/>
              <a:gd name="T13" fmla="*/ 187 h 193"/>
              <a:gd name="T14" fmla="*/ 85 w 227"/>
              <a:gd name="T15" fmla="*/ 188 h 193"/>
              <a:gd name="T16" fmla="*/ 117 w 227"/>
              <a:gd name="T17" fmla="*/ 166 h 193"/>
              <a:gd name="T18" fmla="*/ 190 w 227"/>
              <a:gd name="T19" fmla="*/ 88 h 193"/>
              <a:gd name="T20" fmla="*/ 227 w 227"/>
              <a:gd name="T21" fmla="*/ 122 h 193"/>
              <a:gd name="T22" fmla="*/ 227 w 227"/>
              <a:gd name="T23" fmla="*/ 12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93">
                <a:moveTo>
                  <a:pt x="227" y="120"/>
                </a:moveTo>
                <a:cubicBezTo>
                  <a:pt x="226" y="89"/>
                  <a:pt x="211" y="62"/>
                  <a:pt x="188" y="40"/>
                </a:cubicBezTo>
                <a:cubicBezTo>
                  <a:pt x="170" y="24"/>
                  <a:pt x="149" y="12"/>
                  <a:pt x="127" y="3"/>
                </a:cubicBezTo>
                <a:cubicBezTo>
                  <a:pt x="125" y="2"/>
                  <a:pt x="123" y="1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4" y="33"/>
                  <a:pt x="0" y="57"/>
                  <a:pt x="0" y="125"/>
                </a:cubicBezTo>
                <a:cubicBezTo>
                  <a:pt x="0" y="152"/>
                  <a:pt x="17" y="177"/>
                  <a:pt x="42" y="187"/>
                </a:cubicBezTo>
                <a:cubicBezTo>
                  <a:pt x="56" y="193"/>
                  <a:pt x="71" y="193"/>
                  <a:pt x="85" y="188"/>
                </a:cubicBezTo>
                <a:cubicBezTo>
                  <a:pt x="98" y="184"/>
                  <a:pt x="108" y="176"/>
                  <a:pt x="117" y="166"/>
                </a:cubicBezTo>
                <a:cubicBezTo>
                  <a:pt x="145" y="136"/>
                  <a:pt x="156" y="88"/>
                  <a:pt x="190" y="88"/>
                </a:cubicBezTo>
                <a:cubicBezTo>
                  <a:pt x="221" y="88"/>
                  <a:pt x="225" y="110"/>
                  <a:pt x="227" y="122"/>
                </a:cubicBezTo>
                <a:cubicBezTo>
                  <a:pt x="227" y="122"/>
                  <a:pt x="227" y="121"/>
                  <a:pt x="227" y="120"/>
                </a:cubicBezTo>
              </a:path>
            </a:pathLst>
          </a:custGeom>
          <a:solidFill>
            <a:srgbClr val="007D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PT" sz="1350" b="1">
              <a:solidFill>
                <a:srgbClr val="000000"/>
              </a:solidFill>
            </a:endParaRP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BBB56F29-6918-4BD4-9377-61503A92646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09520" y="4869077"/>
            <a:ext cx="2508065" cy="10888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1200"/>
              </a:lnSpc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750" kern="0" dirty="0" smtClean="0">
                <a:solidFill>
                  <a:prstClr val="white"/>
                </a:solidFill>
                <a:cs typeface="Arial" panose="020B0604020202020204" pitchFamily="34" charset="0"/>
              </a:rPr>
              <a:t>STORAGE FUNDAMENTALS  </a:t>
            </a:r>
            <a:r>
              <a:rPr lang="en-US" sz="750" kern="0" dirty="0">
                <a:solidFill>
                  <a:prstClr val="white"/>
                </a:solidFill>
                <a:cs typeface="Arial" panose="020B0604020202020204" pitchFamily="34" charset="0"/>
              </a:rPr>
              <a:t>| </a:t>
            </a:r>
            <a:r>
              <a:rPr lang="en-US" sz="750" kern="0" dirty="0" smtClean="0">
                <a:solidFill>
                  <a:prstClr val="white"/>
                </a:solidFill>
                <a:cs typeface="Arial" panose="020B0604020202020204" pitchFamily="34" charset="0"/>
              </a:rPr>
              <a:t>Team Boost</a:t>
            </a:r>
            <a:endParaRPr lang="en-US" sz="750" kern="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7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prstClr val="white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1466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9816AFFC-77B8-4D07-A4F8-5D71746F9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9060"/>
          <a:stretch/>
        </p:blipFill>
        <p:spPr>
          <a:xfrm flipH="1">
            <a:off x="0" y="0"/>
            <a:ext cx="5046119" cy="6236668"/>
          </a:xfrm>
          <a:prstGeom prst="rect">
            <a:avLst/>
          </a:prstGeom>
        </p:spPr>
      </p:pic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F44B07A7-FBF2-491D-B0F6-7A5448F53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5991" y="2439343"/>
            <a:ext cx="3705134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350"/>
              </a:lnSpc>
              <a:spcAft>
                <a:spcPts val="450"/>
              </a:spcAft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6956FD36-565A-4468-BCC4-CB77852669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922150" y="1404921"/>
            <a:ext cx="2915860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="" xmlns:a16="http://schemas.microsoft.com/office/drawing/2014/main" id="{16278310-82AA-4E47-A510-E54DC245FB2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22150" y="5918247"/>
            <a:ext cx="2915860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="" xmlns:a16="http://schemas.microsoft.com/office/drawing/2014/main" id="{ABF327CC-2917-45F5-82B2-75A9F742E63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22150" y="5015581"/>
            <a:ext cx="2915860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169195DA-4761-45A5-B68F-E20845F04F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22150" y="4112916"/>
            <a:ext cx="2915860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343313FC-7C2A-4C39-A322-E5328A14AE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22150" y="3210251"/>
            <a:ext cx="2915860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C9E896F1-84B5-4E7A-BD88-FFAFED8559E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922150" y="2307586"/>
            <a:ext cx="2915860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200"/>
              </a:lnSpc>
              <a:defRPr sz="105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1447298"/>
            <a:ext cx="4103991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4842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 with signature circ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6919663-CB01-46C8-8B1A-7D7C5FFB79D0}"/>
              </a:ext>
            </a:extLst>
          </p:cNvPr>
          <p:cNvSpPr/>
          <p:nvPr userDrawn="1"/>
        </p:nvSpPr>
        <p:spPr>
          <a:xfrm>
            <a:off x="748580" y="2708996"/>
            <a:ext cx="226314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7A11129-008D-4898-86B9-B6C83562FA3A}"/>
              </a:ext>
            </a:extLst>
          </p:cNvPr>
          <p:cNvSpPr/>
          <p:nvPr userDrawn="1"/>
        </p:nvSpPr>
        <p:spPr>
          <a:xfrm>
            <a:off x="3450950" y="2744280"/>
            <a:ext cx="226314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2D1F7AF-5F53-4627-A1CF-B58FCC387FCC}"/>
              </a:ext>
            </a:extLst>
          </p:cNvPr>
          <p:cNvSpPr/>
          <p:nvPr userDrawn="1"/>
        </p:nvSpPr>
        <p:spPr>
          <a:xfrm>
            <a:off x="6153319" y="2744280"/>
            <a:ext cx="226314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>
              <a:solidFill>
                <a:prstClr val="white"/>
              </a:solidFill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="" xmlns:a16="http://schemas.microsoft.com/office/drawing/2014/main" id="{C5DBDB28-88AB-4F14-9F73-9D7C1E6EE4B1}"/>
              </a:ext>
            </a:extLst>
          </p:cNvPr>
          <p:cNvSpPr/>
          <p:nvPr userDrawn="1"/>
        </p:nvSpPr>
        <p:spPr>
          <a:xfrm>
            <a:off x="6506126" y="1772817"/>
            <a:ext cx="1557527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>
              <a:solidFill>
                <a:prstClr val="white"/>
              </a:solidFill>
            </a:endParaRP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2F532516-8DF9-44A4-935A-3131E96D437E}"/>
              </a:ext>
            </a:extLst>
          </p:cNvPr>
          <p:cNvSpPr/>
          <p:nvPr userDrawn="1"/>
        </p:nvSpPr>
        <p:spPr>
          <a:xfrm>
            <a:off x="3803757" y="1772817"/>
            <a:ext cx="1557527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350">
              <a:solidFill>
                <a:prstClr val="white"/>
              </a:solidFill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="" xmlns:a16="http://schemas.microsoft.com/office/drawing/2014/main" id="{41ACABC2-6590-4E4B-9507-376785C34C7E}"/>
              </a:ext>
            </a:extLst>
          </p:cNvPr>
          <p:cNvSpPr/>
          <p:nvPr userDrawn="1"/>
        </p:nvSpPr>
        <p:spPr>
          <a:xfrm>
            <a:off x="1101387" y="1772817"/>
            <a:ext cx="1557527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100" b="1">
              <a:solidFill>
                <a:prstClr val="white"/>
              </a:solidFill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EE342E13-99A8-4C50-9113-E5C3E8EF2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9239" y="2492376"/>
            <a:ext cx="124182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2250"/>
              </a:lnSpc>
              <a:defRPr sz="19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28BE06D5-C195-451B-AC35-95E3C649BB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1609" y="2492897"/>
            <a:ext cx="124182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2250"/>
              </a:lnSpc>
              <a:defRPr sz="19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303436BB-C15C-4765-BFF1-9337F7680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3978" y="2465856"/>
            <a:ext cx="124182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2250"/>
              </a:lnSpc>
              <a:defRPr sz="19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1162E3C5-6092-4641-B639-FF818E2DB5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831" y="4005263"/>
            <a:ext cx="2052638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B4C4A495-4C6A-49E0-8118-A975B2E883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201" y="4005064"/>
            <a:ext cx="2052638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8C784D9E-AFE4-47BA-87D1-E386C20ED6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8570" y="4005064"/>
            <a:ext cx="2052638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38EBB49C-19EA-4D54-98F7-9E9FF53FD1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570" y="4941889"/>
            <a:ext cx="2052638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="" xmlns:a16="http://schemas.microsoft.com/office/drawing/2014/main" id="{914F5F94-C619-4353-985D-517B9A1ED5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6201" y="4919316"/>
            <a:ext cx="2052638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="" xmlns:a16="http://schemas.microsoft.com/office/drawing/2014/main" id="{43904984-B2AA-40BC-977A-39D263DD91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831" y="4919316"/>
            <a:ext cx="2052638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3006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CBFCF213-9AB8-422B-8F8D-9F6A01ED1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13305" b="8553"/>
          <a:stretch>
            <a:fillRect/>
          </a:stretch>
        </p:blipFill>
        <p:spPr>
          <a:xfrm rot="19314106">
            <a:off x="7568554" y="-166653"/>
            <a:ext cx="2641971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cxnSp>
        <p:nvCxnSpPr>
          <p:cNvPr id="1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41001" y="652403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788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STORAGE FUNDAMENTALS </a:t>
            </a:r>
            <a:r>
              <a:rPr lang="en-US" sz="788" kern="0" dirty="0">
                <a:solidFill>
                  <a:srgbClr val="00458D"/>
                </a:solidFill>
                <a:cs typeface="Arial" panose="020B0604020202020204" pitchFamily="34" charset="0"/>
              </a:rPr>
              <a:t>| </a:t>
            </a:r>
            <a:r>
              <a:rPr lang="en-US" sz="788" kern="0" dirty="0" smtClean="0">
                <a:solidFill>
                  <a:srgbClr val="00458D"/>
                </a:solidFill>
                <a:cs typeface="Arial" panose="020B0604020202020204" pitchFamily="34" charset="0"/>
              </a:rPr>
              <a:t>Team Boost</a:t>
            </a:r>
            <a:endParaRPr lang="en-US" sz="788" kern="0" dirty="0">
              <a:solidFill>
                <a:srgbClr val="00458D"/>
              </a:solidFill>
              <a:cs typeface="Arial" panose="020B0604020202020204" pitchFamily="34" charset="0"/>
            </a:endParaRP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7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5889F4BD-9B8F-420C-96FD-C732EE0EE6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063" y="5733255"/>
            <a:ext cx="1454943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 sz="900" b="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E26F6CC5-0FBD-4B39-8067-DA4CA3D08DF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95623" y="5737641"/>
            <a:ext cx="1454943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 sz="900" b="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6D83DCD9-FC24-4ACE-8B52-269E78EA515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695605" y="5737641"/>
            <a:ext cx="1454943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 sz="900" b="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75441542-8C67-4120-B77E-FF0148E22F4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95150" y="5733156"/>
            <a:ext cx="1454943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 sz="900" b="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B4323275-6F19-499D-9A1B-2C56B8029E9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894695" y="5733156"/>
            <a:ext cx="1454943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 sz="900" b="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5AAEF36F-2753-4DC6-898C-49B56113E4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35796" y="1958081"/>
            <a:ext cx="1080120" cy="1152128"/>
          </a:xfrm>
          <a:prstGeom prst="rect">
            <a:avLst/>
          </a:prstGeom>
          <a:solidFill>
            <a:srgbClr val="0070AD"/>
          </a:solidFill>
        </p:spPr>
        <p:txBody>
          <a:bodyPr rIns="0" anchor="ctr">
            <a:noAutofit/>
          </a:bodyPr>
          <a:lstStyle>
            <a:lvl1pPr algn="ctr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="" xmlns:a16="http://schemas.microsoft.com/office/drawing/2014/main" id="{AD94FF36-F4B8-4ED6-BB44-FDBFDBFA2A1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88024" y="3428999"/>
            <a:ext cx="108012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04E50B0-1D58-4F15-A351-E3515806816D}"/>
              </a:ext>
            </a:extLst>
          </p:cNvPr>
          <p:cNvSpPr/>
          <p:nvPr/>
        </p:nvSpPr>
        <p:spPr>
          <a:xfrm>
            <a:off x="2692461" y="1916832"/>
            <a:ext cx="3759080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E59D603-4EF9-47FC-B148-3573A831D791}"/>
              </a:ext>
            </a:extLst>
          </p:cNvPr>
          <p:cNvSpPr/>
          <p:nvPr/>
        </p:nvSpPr>
        <p:spPr>
          <a:xfrm>
            <a:off x="4753363" y="3389316"/>
            <a:ext cx="3759080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AC5158-E8A1-44A7-8617-AC56F0DD1719}"/>
              </a:ext>
            </a:extLst>
          </p:cNvPr>
          <p:cNvSpPr/>
          <p:nvPr/>
        </p:nvSpPr>
        <p:spPr>
          <a:xfrm>
            <a:off x="629842" y="3389316"/>
            <a:ext cx="3759080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61E736-25EA-4914-A717-28A039625E8C}"/>
              </a:ext>
            </a:extLst>
          </p:cNvPr>
          <p:cNvSpPr txBox="1"/>
          <p:nvPr/>
        </p:nvSpPr>
        <p:spPr>
          <a:xfrm>
            <a:off x="662507" y="3711981"/>
            <a:ext cx="929813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200" b="1" kern="0" dirty="0">
                <a:solidFill>
                  <a:prstClr val="white"/>
                </a:solidFill>
                <a:ea typeface="Georgia" charset="0"/>
                <a:cs typeface="Georgia" charset="0"/>
                <a:sym typeface="Arial"/>
              </a:rPr>
              <a:t>Group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898D83E-9F4A-4269-9BEB-326164B60B7C}"/>
              </a:ext>
            </a:extLst>
          </p:cNvPr>
          <p:cNvCxnSpPr>
            <a:cxnSpLocks/>
          </p:cNvCxnSpPr>
          <p:nvPr userDrawn="1"/>
        </p:nvCxnSpPr>
        <p:spPr>
          <a:xfrm>
            <a:off x="3275856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87D369E-74E6-4DE1-ADB0-EB6EF05664B8}"/>
              </a:ext>
            </a:extLst>
          </p:cNvPr>
          <p:cNvCxnSpPr>
            <a:cxnSpLocks/>
          </p:cNvCxnSpPr>
          <p:nvPr userDrawn="1"/>
        </p:nvCxnSpPr>
        <p:spPr>
          <a:xfrm>
            <a:off x="5328084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37AB8857-3B0E-4067-BC64-A4C0AE330199}"/>
              </a:ext>
            </a:extLst>
          </p:cNvPr>
          <p:cNvCxnSpPr>
            <a:cxnSpLocks/>
          </p:cNvCxnSpPr>
          <p:nvPr userDrawn="1"/>
        </p:nvCxnSpPr>
        <p:spPr>
          <a:xfrm>
            <a:off x="4409982" y="4004369"/>
            <a:ext cx="3240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38843B7-B08D-445C-8E69-55E9ADD60136}"/>
              </a:ext>
            </a:extLst>
          </p:cNvPr>
          <p:cNvCxnSpPr>
            <a:cxnSpLocks/>
          </p:cNvCxnSpPr>
          <p:nvPr userDrawn="1"/>
        </p:nvCxnSpPr>
        <p:spPr>
          <a:xfrm>
            <a:off x="2033718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5716183-FC6B-4383-8EF6-37E5349AAF9A}"/>
              </a:ext>
            </a:extLst>
          </p:cNvPr>
          <p:cNvCxnSpPr>
            <a:cxnSpLocks/>
          </p:cNvCxnSpPr>
          <p:nvPr userDrawn="1"/>
        </p:nvCxnSpPr>
        <p:spPr>
          <a:xfrm>
            <a:off x="1209340" y="5226817"/>
            <a:ext cx="6441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480400D-CA47-444B-970B-5A484E54E6A1}"/>
              </a:ext>
            </a:extLst>
          </p:cNvPr>
          <p:cNvCxnSpPr>
            <a:cxnSpLocks/>
          </p:cNvCxnSpPr>
          <p:nvPr userDrawn="1"/>
        </p:nvCxnSpPr>
        <p:spPr>
          <a:xfrm>
            <a:off x="1223768" y="5229101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13536BE-88C6-4525-9D18-D74E0DCB4682}"/>
              </a:ext>
            </a:extLst>
          </p:cNvPr>
          <p:cNvCxnSpPr>
            <a:cxnSpLocks/>
          </p:cNvCxnSpPr>
          <p:nvPr userDrawn="1"/>
        </p:nvCxnSpPr>
        <p:spPr>
          <a:xfrm>
            <a:off x="2823313" y="52292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1B274A1-2898-403F-9A81-C1625F15BF58}"/>
              </a:ext>
            </a:extLst>
          </p:cNvPr>
          <p:cNvCxnSpPr>
            <a:cxnSpLocks/>
          </p:cNvCxnSpPr>
          <p:nvPr userDrawn="1"/>
        </p:nvCxnSpPr>
        <p:spPr>
          <a:xfrm>
            <a:off x="4422858" y="52292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CC25A9B7-5673-4E49-ABD6-8D0E06EDD927}"/>
              </a:ext>
            </a:extLst>
          </p:cNvPr>
          <p:cNvCxnSpPr>
            <a:cxnSpLocks/>
          </p:cNvCxnSpPr>
          <p:nvPr userDrawn="1"/>
        </p:nvCxnSpPr>
        <p:spPr>
          <a:xfrm>
            <a:off x="6022403" y="52292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026C540-9EA3-4699-A6BC-DF9BDF921E83}"/>
              </a:ext>
            </a:extLst>
          </p:cNvPr>
          <p:cNvCxnSpPr>
            <a:cxnSpLocks/>
          </p:cNvCxnSpPr>
          <p:nvPr userDrawn="1"/>
        </p:nvCxnSpPr>
        <p:spPr>
          <a:xfrm>
            <a:off x="7634450" y="5219675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="" xmlns:a16="http://schemas.microsoft.com/office/drawing/2014/main" id="{0853CDE9-3036-46C6-AB9B-6C5E6B531E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68129" y="2091773"/>
            <a:ext cx="2486069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 sz="9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="" xmlns:a16="http://schemas.microsoft.com/office/drawing/2014/main" id="{41BEF085-D952-4028-B6B4-18F2CB2BE5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93881" y="3564257"/>
            <a:ext cx="2486069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 sz="9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="" xmlns:a16="http://schemas.microsoft.com/office/drawing/2014/main" id="{25AB3DC5-A8F4-44C0-B0E0-2B42559A08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22466" y="3564257"/>
            <a:ext cx="2486069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050"/>
              </a:lnSpc>
              <a:spcBef>
                <a:spcPts val="0"/>
              </a:spcBef>
              <a:spcAft>
                <a:spcPts val="0"/>
              </a:spcAft>
              <a:defRPr sz="900"/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="" xmlns:a16="http://schemas.microsoft.com/office/drawing/2014/main" id="{C9C72BE0-AF43-4AA8-8142-178566D9F14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0797" y="3428106"/>
            <a:ext cx="108012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105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Insert Group Name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4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5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3998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/>
          <p:cNvSpPr>
            <a:spLocks/>
          </p:cNvSpPr>
          <p:nvPr userDrawn="1"/>
        </p:nvSpPr>
        <p:spPr bwMode="auto">
          <a:xfrm>
            <a:off x="-234534" y="0"/>
            <a:ext cx="6570222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0000"/>
              </a:solidFill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81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Text2 (fix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BEB011C7-5067-4A7D-A5A2-FB9132A5D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45009" r="3903"/>
          <a:stretch>
            <a:fillRect/>
          </a:stretch>
        </p:blipFill>
        <p:spPr>
          <a:xfrm rot="20633129">
            <a:off x="4967593" y="-854950"/>
            <a:ext cx="4284024" cy="3331781"/>
          </a:xfrm>
          <a:custGeom>
            <a:avLst/>
            <a:gdLst>
              <a:gd name="connsiteX0" fmla="*/ 0 w 6455155"/>
              <a:gd name="connsiteY0" fmla="*/ 0 h 3765238"/>
              <a:gd name="connsiteX1" fmla="*/ 6455155 w 6455155"/>
              <a:gd name="connsiteY1" fmla="*/ 1864957 h 3765238"/>
              <a:gd name="connsiteX2" fmla="*/ 5906145 w 6455155"/>
              <a:gd name="connsiteY2" fmla="*/ 3765238 h 3765238"/>
              <a:gd name="connsiteX3" fmla="*/ 2661149 w 6455155"/>
              <a:gd name="connsiteY3" fmla="*/ 3765238 h 3765238"/>
              <a:gd name="connsiteX4" fmla="*/ 0 w 6455155"/>
              <a:gd name="connsiteY4" fmla="*/ 2996406 h 37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155" h="3765238">
                <a:moveTo>
                  <a:pt x="0" y="0"/>
                </a:moveTo>
                <a:lnTo>
                  <a:pt x="6455155" y="1864957"/>
                </a:lnTo>
                <a:lnTo>
                  <a:pt x="5906145" y="3765238"/>
                </a:lnTo>
                <a:lnTo>
                  <a:pt x="2661149" y="3765238"/>
                </a:lnTo>
                <a:lnTo>
                  <a:pt x="0" y="2996406"/>
                </a:lnTo>
                <a:close/>
              </a:path>
            </a:pathLst>
          </a:custGeom>
        </p:spPr>
      </p:pic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8745357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7">
            <a:hlinkClick r:id="rId5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DEDED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5238117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2256227" cy="50110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8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6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5991" y="404814"/>
            <a:ext cx="1714500" cy="510013"/>
          </a:xfrm>
          <a:prstGeom prst="rect">
            <a:avLst/>
          </a:prstGeom>
        </p:spPr>
      </p:pic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05991" y="2276872"/>
            <a:ext cx="4049985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2250"/>
              </a:lnSpc>
              <a:defRPr sz="195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5991" y="3261834"/>
            <a:ext cx="4049985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350"/>
              </a:lnSpc>
              <a:defRPr sz="12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3983355" y="804672"/>
            <a:ext cx="6353908" cy="4744568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18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6E6A4B5-BB44-4F86-B0D4-36E09679F500}" type="datetimeFigureOut">
              <a:rPr lang="en-US" smtClean="0">
                <a:solidFill>
                  <a:srgbClr val="000000"/>
                </a:solidFill>
              </a:rPr>
              <a:pPr/>
              <a:t>7/26/2018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265B221-E14A-4B7B-AB7C-6797992AA9D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2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4.sv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A4B5-BB44-4F86-B0D4-36E09679F500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B221-E14A-4B7B-AB7C-6797992A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91" y="404814"/>
            <a:ext cx="8262453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9372601" y="1590548"/>
            <a:ext cx="446303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Capgemini Blue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0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112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8903" y="1590548"/>
            <a:ext cx="446303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Vibrant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Blue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18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171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65206" y="1590548"/>
            <a:ext cx="446303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Deep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Purple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43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10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1508" y="1590548"/>
            <a:ext cx="446303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Tech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Red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255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48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57811" y="1590548"/>
            <a:ext cx="446303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Zest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Green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149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230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72601" y="2468608"/>
            <a:ext cx="446303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Capgemini Blue</a:t>
            </a:r>
            <a:r>
              <a:rPr lang="en-US" sz="450" dirty="0">
                <a:solidFill>
                  <a:prstClr val="white"/>
                </a:solidFill>
              </a:rPr>
              <a:t> (-50%)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128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184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8903" y="2468608"/>
            <a:ext cx="446303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44054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Vibrant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Blue</a:t>
            </a:r>
            <a:r>
              <a:rPr lang="en-US" sz="450" dirty="0">
                <a:solidFill>
                  <a:prstClr val="white"/>
                </a:solidFill>
              </a:rPr>
              <a:t> (-50%)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136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213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5206" y="2468608"/>
            <a:ext cx="446303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Bright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Purple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109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100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11508" y="2468608"/>
            <a:ext cx="446303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Orange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255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99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57811" y="2468608"/>
            <a:ext cx="446303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Bright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Green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200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255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65206" y="3089931"/>
            <a:ext cx="446303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Purple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126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57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57811" y="3089931"/>
            <a:ext cx="446303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Green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0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195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157811" y="4948918"/>
            <a:ext cx="446303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Dark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Green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21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99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157811" y="4330086"/>
            <a:ext cx="446303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Aqua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15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153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157811" y="3711254"/>
            <a:ext cx="446303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Bright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Aqua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1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209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11508" y="3089931"/>
            <a:ext cx="446303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Peach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255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126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711508" y="3711254"/>
            <a:ext cx="446303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Light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Claret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203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41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711508" y="4330086"/>
            <a:ext cx="446303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Claret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134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8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72601" y="1425206"/>
            <a:ext cx="314189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rgbClr val="0070AD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372601" y="2304636"/>
            <a:ext cx="452047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rgbClr val="0070AD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265206" y="1425206"/>
            <a:ext cx="413575" cy="115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750" b="1" dirty="0">
                <a:solidFill>
                  <a:srgbClr val="0070AD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65206" y="3711254"/>
            <a:ext cx="446303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300"/>
              </a:spcAft>
            </a:pPr>
            <a:r>
              <a:rPr lang="en-US" sz="450" b="1" dirty="0">
                <a:solidFill>
                  <a:prstClr val="white"/>
                </a:solidFill>
              </a:rPr>
              <a:t>Dark</a:t>
            </a:r>
            <a:br>
              <a:rPr lang="en-US" sz="450" b="1" dirty="0">
                <a:solidFill>
                  <a:prstClr val="white"/>
                </a:solidFill>
              </a:rPr>
            </a:br>
            <a:r>
              <a:rPr lang="en-US" sz="450" b="1" dirty="0">
                <a:solidFill>
                  <a:prstClr val="white"/>
                </a:solidFill>
              </a:rPr>
              <a:t>Purple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R 71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G 1</a:t>
            </a:r>
          </a:p>
          <a:p>
            <a:pPr marL="128588"/>
            <a:r>
              <a:rPr lang="en-US" sz="450" dirty="0">
                <a:solidFill>
                  <a:prstClr val="white"/>
                </a:solidFill>
              </a:rPr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8971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195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50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67879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ct val="90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55">
          <p15:clr>
            <a:srgbClr val="F26B43"/>
          </p15:clr>
        </p15:guide>
        <p15:guide id="4294967295" pos="7423">
          <p15:clr>
            <a:srgbClr val="F26B43"/>
          </p15:clr>
        </p15:guide>
        <p15:guide id="4294967295" pos="257">
          <p15:clr>
            <a:srgbClr val="F26B43"/>
          </p15:clr>
        </p15:guide>
        <p15:guide id="4294967295" orient="horz" pos="406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  <p15:guide id="4294967295" pos="3840">
          <p15:clr>
            <a:srgbClr val="F26B43"/>
          </p15:clr>
        </p15:guide>
        <p15:guide id="4294967295" pos="3749">
          <p15:clr>
            <a:srgbClr val="F26B43"/>
          </p15:clr>
        </p15:guide>
        <p15:guide id="4294967295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SAN?</a:t>
            </a:r>
            <a:endParaRPr 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0"/>
            <a:ext cx="5886450" cy="3371850"/>
          </a:xfrm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Storage Area Network (SAN) is a high-speed network of storage devices that also connects those storage devices with servers. It provides block-level storage that can be accessed by the applications running on any networked servers. 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SANs are particularly helpful in backup and disaster recovery settings. </a:t>
            </a:r>
          </a:p>
          <a:p>
            <a:pPr lvl="1" algn="just">
              <a:buFont typeface="Wingdings" pitchFamily="2" charset="2"/>
              <a:buChar char="Ø"/>
            </a:pPr>
            <a:endParaRPr lang="en-US" sz="15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Within a SAN, data can be transferred from one storage device to another without interacting with a server. This speeds up the backup process and eliminates the need to use server CPU cycles for backup.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485901"/>
            <a:ext cx="6057900" cy="3394472"/>
          </a:xfrm>
        </p:spPr>
        <p:txBody>
          <a:bodyPr/>
          <a:lstStyle/>
          <a:p>
            <a:pPr lvl="1" algn="just"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SANs utilize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Fibre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Channel technology or other networking protocols that allow the networks to span longer distances geographically. That makes it more feasible for companies to keep their backup data in remote locations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Ø"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Fibre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Channel is currently the most widely used communication protocol for SANs.</a:t>
            </a:r>
          </a:p>
          <a:p>
            <a:pPr lvl="1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3371850"/>
            <a:ext cx="4114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39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63228"/>
            <a:ext cx="6172200" cy="594122"/>
          </a:xfrm>
        </p:spPr>
        <p:txBody>
          <a:bodyPr>
            <a:normAutofit/>
          </a:bodyPr>
          <a:lstStyle/>
          <a:p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SAN Software Architecture</a:t>
            </a:r>
            <a:endParaRPr lang="en-US" sz="2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1771650"/>
            <a:ext cx="291465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29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28700"/>
            <a:ext cx="6172200" cy="685800"/>
          </a:xfrm>
        </p:spPr>
        <p:txBody>
          <a:bodyPr/>
          <a:lstStyle/>
          <a:p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LOGICAL UNIT NUMBER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0"/>
            <a:ext cx="6057900" cy="3943350"/>
          </a:xfrm>
        </p:spPr>
        <p:txBody>
          <a:bodyPr>
            <a:normAutofit/>
          </a:bodyPr>
          <a:lstStyle/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In computer storage, a logical unit number, or LUN, is a number used to identify a logical unit, which is a device addressed by the Storage Area Network protocols which encapsulate SCSI, such as </a:t>
            </a:r>
            <a:r>
              <a:rPr lang="en-US" sz="1500" dirty="0" err="1">
                <a:latin typeface="Times New Roman" pitchFamily="18" charset="0"/>
                <a:ea typeface="Calibri"/>
                <a:cs typeface="Times New Roman" pitchFamily="18" charset="0"/>
              </a:rPr>
              <a:t>Fibre</a:t>
            </a: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 Channel or </a:t>
            </a:r>
            <a:r>
              <a:rPr lang="en-US" sz="1500" dirty="0" err="1">
                <a:latin typeface="Times New Roman" pitchFamily="18" charset="0"/>
                <a:ea typeface="Calibri"/>
                <a:cs typeface="Times New Roman" pitchFamily="18" charset="0"/>
              </a:rPr>
              <a:t>iSCSI</a:t>
            </a: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endParaRPr lang="en-US" sz="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A LUN may be used with any device which supports read/write operations, such as a tape drive, but is most often used to refer to a logical disk as created on a SAN.</a:t>
            </a:r>
            <a:endParaRPr lang="en-US" sz="15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endParaRPr lang="en-US" sz="525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The logical unit may be a part of a storage drive, an entire storage drive, or all of parts of several storage drives such as hard disks, solid-state drives or tapes, in one or more storage systems.</a:t>
            </a:r>
          </a:p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endParaRPr lang="en-US" sz="525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The capacity limit of a LUN varies by system.</a:t>
            </a:r>
          </a:p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endParaRPr lang="en-US" sz="15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4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063228"/>
            <a:ext cx="6172200" cy="708422"/>
          </a:xfrm>
        </p:spPr>
        <p:txBody>
          <a:bodyPr>
            <a:normAutofit/>
          </a:bodyPr>
          <a:lstStyle/>
          <a:p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TYPES OF LUNs</a:t>
            </a:r>
            <a:endParaRPr 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43100"/>
            <a:ext cx="5886450" cy="3714750"/>
          </a:xfrm>
        </p:spPr>
        <p:txBody>
          <a:bodyPr>
            <a:normAutofit fontScale="92500"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Mirrored LUN: </a:t>
            </a:r>
          </a:p>
          <a:p>
            <a:pPr algn="just">
              <a:buFont typeface="Wingdings" pitchFamily="2" charset="2"/>
              <a:buChar char="Ø"/>
            </a:pPr>
            <a:endParaRPr lang="en-US" sz="375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Fault-tolerant LUN with identical copies on two physical drives for data redundancy.</a:t>
            </a:r>
          </a:p>
          <a:p>
            <a:pPr algn="just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Concatenated LUN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buFont typeface="Wingdings" pitchFamily="2" charset="2"/>
              <a:buChar char="Ø"/>
            </a:pPr>
            <a:endParaRPr lang="en-US" sz="375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			Consolidates several LUNs into a single logical unit or volume.</a:t>
            </a:r>
          </a:p>
          <a:p>
            <a:pPr algn="just">
              <a:buNone/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Striped LUN: </a:t>
            </a:r>
          </a:p>
          <a:p>
            <a:pPr algn="just">
              <a:buFont typeface="Wingdings" pitchFamily="2" charset="2"/>
              <a:buChar char="Ø"/>
            </a:pPr>
            <a:endParaRPr lang="en-US" sz="375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Writes data across multiple physical drives, potentially enhancing performance by distributing I/O requests across the drives.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ZONING</a:t>
            </a:r>
            <a:endParaRPr 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5772150" cy="3394472"/>
          </a:xfrm>
        </p:spPr>
        <p:txBody>
          <a:bodyPr>
            <a:norm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SAN zoning is a method of arranging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Fibre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Channel devices into logical groups over the physical configuration of the fabric.</a:t>
            </a:r>
          </a:p>
          <a:p>
            <a:pPr algn="just">
              <a:buFont typeface="Wingdings" pitchFamily="2" charset="2"/>
              <a:buChar char="Ø"/>
            </a:pPr>
            <a:endParaRPr lang="en-US" sz="825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SAN zoning may be utilized to implement compartmentalization of data for security purposes.</a:t>
            </a:r>
          </a:p>
          <a:p>
            <a:pPr algn="just">
              <a:buFont typeface="Wingdings" pitchFamily="2" charset="2"/>
              <a:buChar char="Ø"/>
            </a:pPr>
            <a:endParaRPr lang="en-US" sz="825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Each device in a SAN may be placed into multiple zones.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4000500"/>
            <a:ext cx="4972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34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143000"/>
            <a:ext cx="6172200" cy="628650"/>
          </a:xfrm>
        </p:spPr>
        <p:txBody>
          <a:bodyPr>
            <a:normAutofit/>
          </a:bodyPr>
          <a:lstStyle/>
          <a:p>
            <a:r>
              <a:rPr 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iSCSI</a:t>
            </a:r>
            <a:endParaRPr 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00250"/>
            <a:ext cx="5829300" cy="3600450"/>
          </a:xfrm>
        </p:spPr>
        <p:txBody>
          <a:bodyPr>
            <a:normAutofit/>
          </a:bodyPr>
          <a:lstStyle/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In computing, </a:t>
            </a:r>
            <a:r>
              <a:rPr lang="en-US" sz="1500" dirty="0" err="1">
                <a:latin typeface="Times New Roman" pitchFamily="18" charset="0"/>
                <a:ea typeface="Calibri"/>
                <a:cs typeface="Times New Roman" pitchFamily="18" charset="0"/>
              </a:rPr>
              <a:t>iSCSI</a:t>
            </a: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 is an acronym for Internet Small Computer Systems Interface, an Internet Protocol (IP)-based storage networking standard for linking data storage facilities. It provides block-level access to storage devices by carrying SCSI commands over a TCP/IP network.</a:t>
            </a:r>
          </a:p>
          <a:p>
            <a:pPr marL="300038" lvl="1" algn="just">
              <a:lnSpc>
                <a:spcPct val="115000"/>
              </a:lnSpc>
              <a:spcAft>
                <a:spcPts val="750"/>
              </a:spcAft>
              <a:buNone/>
            </a:pPr>
            <a:endParaRPr lang="en-US" sz="45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The protocol allows clients to send SCSI commands to storage devices on remote servers. </a:t>
            </a:r>
          </a:p>
          <a:p>
            <a:pPr marL="300038" lvl="1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endParaRPr lang="en-US" sz="45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600075" lvl="2" algn="just">
              <a:lnSpc>
                <a:spcPct val="115000"/>
              </a:lnSpc>
              <a:spcAft>
                <a:spcPts val="750"/>
              </a:spcAft>
              <a:buFont typeface="Wingdings" pitchFamily="2" charset="2"/>
              <a:buChar char="Ø"/>
            </a:pP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It mainly competes with </a:t>
            </a:r>
            <a:r>
              <a:rPr lang="en-US" sz="1500" dirty="0" err="1">
                <a:latin typeface="Times New Roman" pitchFamily="18" charset="0"/>
                <a:ea typeface="Calibri"/>
                <a:cs typeface="Times New Roman" pitchFamily="18" charset="0"/>
              </a:rPr>
              <a:t>Fibre</a:t>
            </a: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 Channel, but unlike traditional </a:t>
            </a:r>
            <a:r>
              <a:rPr lang="en-US" sz="1500" dirty="0" err="1">
                <a:latin typeface="Times New Roman" pitchFamily="18" charset="0"/>
                <a:ea typeface="Calibri"/>
                <a:cs typeface="Times New Roman" pitchFamily="18" charset="0"/>
              </a:rPr>
              <a:t>Fibre</a:t>
            </a: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 Channel which usually requires dedicated cabling, </a:t>
            </a:r>
            <a:r>
              <a:rPr lang="en-US" sz="1500" dirty="0" err="1">
                <a:latin typeface="Times New Roman" pitchFamily="18" charset="0"/>
                <a:ea typeface="Calibri"/>
                <a:cs typeface="Times New Roman" pitchFamily="18" charset="0"/>
              </a:rPr>
              <a:t>iSCSI</a:t>
            </a:r>
            <a:r>
              <a:rPr lang="en-US" sz="1500" dirty="0">
                <a:latin typeface="Times New Roman" pitchFamily="18" charset="0"/>
                <a:ea typeface="Calibri"/>
                <a:cs typeface="Times New Roman" pitchFamily="18" charset="0"/>
              </a:rPr>
              <a:t> can be run over long distances using existing network infrastructure.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ustom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Georgia</vt:lpstr>
      <vt:lpstr>Times New Roman</vt:lpstr>
      <vt:lpstr>Verdana</vt:lpstr>
      <vt:lpstr>Wingdings</vt:lpstr>
      <vt:lpstr>Office Theme</vt:lpstr>
      <vt:lpstr>Content Layouts</vt:lpstr>
      <vt:lpstr>WHAT IS SAN?</vt:lpstr>
      <vt:lpstr>PowerPoint Presentation</vt:lpstr>
      <vt:lpstr>SAN Software Architecture</vt:lpstr>
      <vt:lpstr>LOGICAL UNIT NUMBER</vt:lpstr>
      <vt:lpstr>TYPES OF LUNs</vt:lpstr>
      <vt:lpstr>ZONING</vt:lpstr>
      <vt:lpstr>iSCSI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Verma, Aastha</cp:lastModifiedBy>
  <cp:revision>28</cp:revision>
  <dcterms:created xsi:type="dcterms:W3CDTF">2018-07-18T13:59:23Z</dcterms:created>
  <dcterms:modified xsi:type="dcterms:W3CDTF">2018-07-26T04:40:56Z</dcterms:modified>
</cp:coreProperties>
</file>