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3" r:id="rId9"/>
    <p:sldId id="264"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24C471-5E09-43FC-9466-1C8AD781F3C8}" type="datetimeFigureOut">
              <a:rPr lang="en-US" smtClean="0"/>
              <a:pPr/>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4EF82-C661-4F04-A8AD-042D5FBCFB8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24C471-5E09-43FC-9466-1C8AD781F3C8}" type="datetimeFigureOut">
              <a:rPr lang="en-US" smtClean="0"/>
              <a:pPr/>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4EF82-C661-4F04-A8AD-042D5FBCFB8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24C471-5E09-43FC-9466-1C8AD781F3C8}" type="datetimeFigureOut">
              <a:rPr lang="en-US" smtClean="0"/>
              <a:pPr/>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4EF82-C661-4F04-A8AD-042D5FBCFB8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24C471-5E09-43FC-9466-1C8AD781F3C8}" type="datetimeFigureOut">
              <a:rPr lang="en-US" smtClean="0"/>
              <a:pPr/>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4EF82-C661-4F04-A8AD-042D5FBCFB8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24C471-5E09-43FC-9466-1C8AD781F3C8}" type="datetimeFigureOut">
              <a:rPr lang="en-US" smtClean="0"/>
              <a:pPr/>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4EF82-C661-4F04-A8AD-042D5FBCFB8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24C471-5E09-43FC-9466-1C8AD781F3C8}" type="datetimeFigureOut">
              <a:rPr lang="en-US" smtClean="0"/>
              <a:pPr/>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4EF82-C661-4F04-A8AD-042D5FBCFB8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24C471-5E09-43FC-9466-1C8AD781F3C8}" type="datetimeFigureOut">
              <a:rPr lang="en-US" smtClean="0"/>
              <a:pPr/>
              <a:t>7/19/2018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C4EF82-C661-4F04-A8AD-042D5FBCFB8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24C471-5E09-43FC-9466-1C8AD781F3C8}" type="datetimeFigureOut">
              <a:rPr lang="en-US" smtClean="0"/>
              <a:pPr/>
              <a:t>7/19/2018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C4EF82-C661-4F04-A8AD-042D5FBCFB8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24C471-5E09-43FC-9466-1C8AD781F3C8}" type="datetimeFigureOut">
              <a:rPr lang="en-US" smtClean="0"/>
              <a:pPr/>
              <a:t>7/19/2018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C4EF82-C661-4F04-A8AD-042D5FBCFB8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24C471-5E09-43FC-9466-1C8AD781F3C8}" type="datetimeFigureOut">
              <a:rPr lang="en-US" smtClean="0"/>
              <a:pPr/>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4EF82-C661-4F04-A8AD-042D5FBCFB8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24C471-5E09-43FC-9466-1C8AD781F3C8}" type="datetimeFigureOut">
              <a:rPr lang="en-US" smtClean="0"/>
              <a:pPr/>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4EF82-C661-4F04-A8AD-042D5FBCFB8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24C471-5E09-43FC-9466-1C8AD781F3C8}" type="datetimeFigureOut">
              <a:rPr lang="en-US" smtClean="0"/>
              <a:pPr/>
              <a:t>7/19/2018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C4EF82-C661-4F04-A8AD-042D5FBCFB8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tx2">
              <a:lumMod val="75000"/>
            </a:schemeClr>
          </a:solidFill>
          <a:effectLst>
            <a:reflection blurRad="6350" stA="52000" endA="300" endPos="35000" dir="5400000" sy="-100000" algn="bl" rotWithShape="0"/>
          </a:effectLst>
        </p:spPr>
        <p:txBody>
          <a:bodyPr/>
          <a:lstStyle/>
          <a:p>
            <a:r>
              <a:rPr lang="en-US" b="1" dirty="0" smtClean="0">
                <a:solidFill>
                  <a:schemeClr val="bg1"/>
                </a:solidFill>
                <a:effectLst>
                  <a:outerShdw blurRad="38100" dist="38100" dir="2700000" algn="tl">
                    <a:srgbClr val="000000">
                      <a:alpha val="43137"/>
                    </a:srgbClr>
                  </a:outerShdw>
                </a:effectLst>
                <a:latin typeface="Algerian" pitchFamily="82" charset="0"/>
                <a:cs typeface="Times New Roman" pitchFamily="18" charset="0"/>
              </a:rPr>
              <a:t>ENTERPRISE APPLICATIONS</a:t>
            </a:r>
            <a:endParaRPr lang="en-US" dirty="0">
              <a:solidFill>
                <a:schemeClr val="bg1"/>
              </a:solidFill>
              <a:latin typeface="Algerian"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buNone/>
            </a:pPr>
            <a:r>
              <a:rPr lang="en-US" sz="2000" b="1" dirty="0" smtClean="0">
                <a:latin typeface="Times New Roman" pitchFamily="18" charset="0"/>
                <a:cs typeface="Times New Roman" pitchFamily="18" charset="0"/>
              </a:rPr>
              <a:t>	2. Access Patterns:</a:t>
            </a:r>
          </a:p>
          <a:p>
            <a:pPr algn="just">
              <a:buNone/>
            </a:pPr>
            <a:endParaRPr lang="en-US" sz="900" b="1"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EAI </a:t>
            </a:r>
            <a:r>
              <a:rPr lang="en-US" sz="2000" dirty="0" smtClean="0">
                <a:latin typeface="Times New Roman" pitchFamily="18" charset="0"/>
                <a:cs typeface="Times New Roman" pitchFamily="18" charset="0"/>
              </a:rPr>
              <a:t>supports both asynchronous and synchronous access patterns, the former being typical in the mediation case and the latter in the federation case.</a:t>
            </a:r>
          </a:p>
          <a:p>
            <a:pPr algn="just">
              <a:buNone/>
            </a:pPr>
            <a:endParaRPr lang="en-US" sz="2000" dirty="0" smtClean="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	3. Lifetime Patterns:</a:t>
            </a:r>
          </a:p>
          <a:p>
            <a:pPr algn="just">
              <a:buNone/>
            </a:pPr>
            <a:endParaRPr lang="en-US" sz="900" b="1"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An </a:t>
            </a:r>
            <a:r>
              <a:rPr lang="en-US" sz="2000" dirty="0" smtClean="0">
                <a:latin typeface="Times New Roman" pitchFamily="18" charset="0"/>
                <a:cs typeface="Times New Roman" pitchFamily="18" charset="0"/>
              </a:rPr>
              <a:t>integration operation could be short-lived (e.g. keeping data in sync across two applications could be completed within a second) or long-lived (e.g. interacting with a human work flow application for approval of a loan that takes hours or days to complete)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effectLst>
                  <a:outerShdw blurRad="38100" dist="38100" dir="2700000" algn="tl">
                    <a:srgbClr val="000000">
                      <a:alpha val="43137"/>
                    </a:srgbClr>
                  </a:outerShdw>
                </a:effectLst>
                <a:latin typeface="Times New Roman" pitchFamily="18" charset="0"/>
                <a:cs typeface="Times New Roman" pitchFamily="18" charset="0"/>
              </a:rPr>
              <a:t>ENTERPRISE </a:t>
            </a:r>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APPLICATIONS</a:t>
            </a: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7924800" cy="4525963"/>
          </a:xfrm>
        </p:spPr>
        <p:txBody>
          <a:bodyPr>
            <a:normAutofit/>
          </a:bodyPr>
          <a:lstStyle/>
          <a:p>
            <a:pPr lvl="1" algn="just">
              <a:buFont typeface="Wingdings" pitchFamily="2" charset="2"/>
              <a:buChar char="Ø"/>
            </a:pPr>
            <a:r>
              <a:rPr lang="en-US" sz="2000" dirty="0">
                <a:latin typeface="Times New Roman" pitchFamily="18" charset="0"/>
                <a:cs typeface="Times New Roman" pitchFamily="18" charset="0"/>
              </a:rPr>
              <a:t>An </a:t>
            </a:r>
            <a:r>
              <a:rPr lang="en-US" sz="2000" dirty="0" smtClean="0">
                <a:latin typeface="Times New Roman" pitchFamily="18" charset="0"/>
                <a:cs typeface="Times New Roman" pitchFamily="18" charset="0"/>
              </a:rPr>
              <a:t>Enterprise Application </a:t>
            </a:r>
            <a:r>
              <a:rPr lang="en-US" sz="2000" dirty="0">
                <a:latin typeface="Times New Roman" pitchFamily="18" charset="0"/>
                <a:cs typeface="Times New Roman" pitchFamily="18" charset="0"/>
              </a:rPr>
              <a:t>is the phrase used to describe applications (or software) that a business would use to assist the organization in solving enterprise problems. </a:t>
            </a:r>
            <a:endParaRPr lang="en-US" sz="2000" dirty="0" smtClean="0">
              <a:latin typeface="Times New Roman" pitchFamily="18" charset="0"/>
              <a:cs typeface="Times New Roman" pitchFamily="18" charset="0"/>
            </a:endParaRPr>
          </a:p>
          <a:p>
            <a:pPr lvl="1" algn="just">
              <a:buNone/>
            </a:pPr>
            <a:endParaRPr lang="en-US" sz="2000" dirty="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pitchFamily="18" charset="0"/>
                <a:cs typeface="Times New Roman" pitchFamily="18" charset="0"/>
              </a:rPr>
              <a:t>When </a:t>
            </a:r>
            <a:r>
              <a:rPr lang="en-US" sz="2000" dirty="0">
                <a:latin typeface="Times New Roman" pitchFamily="18" charset="0"/>
                <a:cs typeface="Times New Roman" pitchFamily="18" charset="0"/>
              </a:rPr>
              <a:t>the word "enterprise" is combined with "application," it usually refers to a software platform that is too large and too complex for individual or small business use</a:t>
            </a:r>
            <a:r>
              <a:rPr lang="en-US" sz="2000" dirty="0" smtClean="0">
                <a:latin typeface="Times New Roman" pitchFamily="18" charset="0"/>
                <a:cs typeface="Times New Roman" pitchFamily="18" charset="0"/>
              </a:rPr>
              <a:t>.</a:t>
            </a:r>
          </a:p>
          <a:p>
            <a:pPr lvl="1" algn="just">
              <a:buFont typeface="Wingdings" pitchFamily="2" charset="2"/>
              <a:buChar char="Ø"/>
            </a:pPr>
            <a:endParaRPr lang="en-US" sz="2000" dirty="0">
              <a:latin typeface="Times New Roman" pitchFamily="18" charset="0"/>
              <a:cs typeface="Times New Roman" pitchFamily="18" charset="0"/>
            </a:endParaRPr>
          </a:p>
          <a:p>
            <a:pPr lvl="1" algn="just">
              <a:buFont typeface="Wingdings" pitchFamily="2" charset="2"/>
              <a:buChar char="Ø"/>
            </a:pPr>
            <a:r>
              <a:rPr lang="en-US" sz="2000" dirty="0">
                <a:latin typeface="Times New Roman" pitchFamily="18" charset="0"/>
                <a:cs typeface="Times New Roman" pitchFamily="18" charset="0"/>
              </a:rPr>
              <a:t>EA software is a critical component of any computer-based information system. EA software ultimately enhances efficiency and productivity through business level support functionality.</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CHARACTERISTICS OF AN ENTERPRISE APPLICATION</a:t>
            </a: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229600" cy="4297363"/>
          </a:xfrm>
        </p:spPr>
        <p:txBody>
          <a:bodyPr>
            <a:normAutofit/>
          </a:bodyPr>
          <a:lstStyle/>
          <a:p>
            <a:pPr lvl="1" algn="just">
              <a:buFont typeface="Wingdings" pitchFamily="2" charset="2"/>
              <a:buChar char="Ø"/>
            </a:pPr>
            <a:r>
              <a:rPr lang="en-US" sz="2000" dirty="0">
                <a:latin typeface="Times New Roman" pitchFamily="18" charset="0"/>
                <a:cs typeface="Times New Roman" pitchFamily="18" charset="0"/>
              </a:rPr>
              <a:t>Enterprise applications are inherently complex. Thus, it is imperative to understand the characteristics of a good enterprise application. These characteristics may vary based on the domain of the application.</a:t>
            </a:r>
          </a:p>
          <a:p>
            <a:pPr algn="just">
              <a:buFont typeface="Wingdings" pitchFamily="2" charset="2"/>
              <a:buChar char="Ø"/>
            </a:pPr>
            <a:endParaRPr lang="en-US" sz="2000" dirty="0">
              <a:latin typeface="Times New Roman" pitchFamily="18" charset="0"/>
              <a:cs typeface="Times New Roman" pitchFamily="18" charset="0"/>
            </a:endParaRPr>
          </a:p>
          <a:p>
            <a:pPr lvl="1" algn="just">
              <a:buFont typeface="Wingdings" pitchFamily="2" charset="2"/>
              <a:buChar char="Ø"/>
            </a:pPr>
            <a:r>
              <a:rPr lang="en-US" sz="2000" dirty="0">
                <a:latin typeface="Times New Roman" pitchFamily="18" charset="0"/>
                <a:cs typeface="Times New Roman" pitchFamily="18" charset="0"/>
              </a:rPr>
              <a:t>The characteristics of a good enterprise application are:</a:t>
            </a:r>
          </a:p>
          <a:p>
            <a:pPr algn="just">
              <a:buNone/>
            </a:pPr>
            <a:endParaRPr lang="en-US" sz="2000" dirty="0" smtClean="0">
              <a:latin typeface="Times New Roman" pitchFamily="18" charset="0"/>
              <a:cs typeface="Times New Roman" pitchFamily="18" charset="0"/>
            </a:endParaRPr>
          </a:p>
          <a:p>
            <a:pPr marL="2743200" lvl="5" indent="-457200" algn="just">
              <a:buNone/>
            </a:pPr>
            <a:r>
              <a:rPr lang="en-US" dirty="0" smtClean="0">
                <a:latin typeface="Times New Roman" pitchFamily="18" charset="0"/>
                <a:cs typeface="Times New Roman" pitchFamily="18" charset="0"/>
              </a:rPr>
              <a:t>1.Reliability </a:t>
            </a:r>
            <a:r>
              <a:rPr lang="en-US" dirty="0">
                <a:latin typeface="Times New Roman" pitchFamily="18" charset="0"/>
                <a:cs typeface="Times New Roman" pitchFamily="18" charset="0"/>
              </a:rPr>
              <a:t>and </a:t>
            </a:r>
            <a:r>
              <a:rPr lang="en-US" dirty="0" smtClean="0">
                <a:latin typeface="Times New Roman" pitchFamily="18" charset="0"/>
                <a:cs typeface="Times New Roman" pitchFamily="18" charset="0"/>
              </a:rPr>
              <a:t>Availability</a:t>
            </a:r>
          </a:p>
          <a:p>
            <a:pPr marL="2743200" lvl="5" indent="-457200" algn="just">
              <a:buAutoNum type="arabicPeriod"/>
            </a:pPr>
            <a:endParaRPr lang="en-US" sz="800" dirty="0">
              <a:latin typeface="Times New Roman" pitchFamily="18" charset="0"/>
              <a:cs typeface="Times New Roman" pitchFamily="18" charset="0"/>
            </a:endParaRPr>
          </a:p>
          <a:p>
            <a:pPr lvl="5" algn="just">
              <a:buNone/>
            </a:pPr>
            <a:r>
              <a:rPr lang="en-US" dirty="0">
                <a:latin typeface="Times New Roman" pitchFamily="18" charset="0"/>
                <a:cs typeface="Times New Roman" pitchFamily="18" charset="0"/>
              </a:rPr>
              <a:t>2. </a:t>
            </a:r>
            <a:r>
              <a:rPr lang="en-US" dirty="0" smtClean="0">
                <a:latin typeface="Times New Roman" pitchFamily="18" charset="0"/>
                <a:cs typeface="Times New Roman" pitchFamily="18" charset="0"/>
              </a:rPr>
              <a:t>Security</a:t>
            </a:r>
          </a:p>
          <a:p>
            <a:pPr lvl="5" algn="just">
              <a:buNone/>
            </a:pPr>
            <a:endParaRPr lang="en-US" sz="800" dirty="0">
              <a:latin typeface="Times New Roman" pitchFamily="18" charset="0"/>
              <a:cs typeface="Times New Roman" pitchFamily="18" charset="0"/>
            </a:endParaRPr>
          </a:p>
          <a:p>
            <a:pPr lvl="5" algn="just">
              <a:buNone/>
            </a:pPr>
            <a:r>
              <a:rPr lang="en-US" dirty="0">
                <a:latin typeface="Times New Roman" pitchFamily="18" charset="0"/>
                <a:cs typeface="Times New Roman" pitchFamily="18" charset="0"/>
              </a:rPr>
              <a:t>3. </a:t>
            </a:r>
            <a:r>
              <a:rPr lang="en-US" dirty="0" smtClean="0">
                <a:latin typeface="Times New Roman" pitchFamily="18" charset="0"/>
                <a:cs typeface="Times New Roman" pitchFamily="18" charset="0"/>
              </a:rPr>
              <a:t>Scalability</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normAutofit/>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ENTERPRISE APPLICATION ARCHITECTURE</a:t>
            </a: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533400" y="5410200"/>
            <a:ext cx="7924800" cy="1020763"/>
          </a:xfrm>
        </p:spPr>
        <p:txBody>
          <a:bodyPr>
            <a:normAutofit/>
          </a:bodyPr>
          <a:lstStyle/>
          <a:p>
            <a:pPr lvl="1" algn="just">
              <a:buFont typeface="Wingdings" pitchFamily="2" charset="2"/>
              <a:buChar char="Ø"/>
            </a:pPr>
            <a:r>
              <a:rPr lang="en-US" sz="2000" dirty="0" smtClean="0">
                <a:latin typeface="Times New Roman" pitchFamily="18" charset="0"/>
                <a:cs typeface="Times New Roman" pitchFamily="18" charset="0"/>
              </a:rPr>
              <a:t>Vector illustration of Real time request process and Security. http or https Request coming through fire wall and load balancer, the request are handled by Web servers </a:t>
            </a:r>
            <a:r>
              <a:rPr lang="en-US" sz="2000" dirty="0" smtClean="0">
                <a:latin typeface="Times New Roman" pitchFamily="18" charset="0"/>
                <a:cs typeface="Times New Roman" pitchFamily="18" charset="0"/>
              </a:rPr>
              <a:t>cluster </a:t>
            </a:r>
            <a:r>
              <a:rPr lang="en-US" sz="2000" dirty="0" smtClean="0">
                <a:latin typeface="Times New Roman" pitchFamily="18" charset="0"/>
                <a:cs typeface="Times New Roman" pitchFamily="18" charset="0"/>
              </a:rPr>
              <a:t>in round robin</a:t>
            </a:r>
            <a:endParaRPr lang="en-US" sz="20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1295400" y="1219200"/>
            <a:ext cx="6533934"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COMPONENTS AND LAYERS</a:t>
            </a: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334000"/>
          </a:xfrm>
        </p:spPr>
        <p:txBody>
          <a:bodyPr>
            <a:normAutofit/>
          </a:bodyPr>
          <a:lstStyle/>
          <a:p>
            <a:pPr algn="just">
              <a:buNone/>
            </a:pPr>
            <a:r>
              <a:rPr lang="en-US" sz="2000" b="1" dirty="0" smtClean="0">
                <a:latin typeface="Times New Roman" pitchFamily="18" charset="0"/>
                <a:cs typeface="Times New Roman" pitchFamily="18" charset="0"/>
              </a:rPr>
              <a:t>COMPONENTS:</a:t>
            </a:r>
          </a:p>
          <a:p>
            <a:pPr algn="just">
              <a:buNone/>
            </a:pPr>
            <a:endParaRPr lang="en-US" sz="2000" b="1" dirty="0" smtClean="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centralized broker that handles security, access, and communication. This can be accomplished through integration servers or through similar software like the enterprise service bus (ESB) model that acts as a services manager</a:t>
            </a:r>
            <a:r>
              <a:rPr lang="en-US" sz="2000" dirty="0" smtClean="0">
                <a:latin typeface="Times New Roman" pitchFamily="18" charset="0"/>
                <a:cs typeface="Times New Roman" pitchFamily="18" charset="0"/>
              </a:rPr>
              <a:t>.</a:t>
            </a:r>
          </a:p>
          <a:p>
            <a:pPr lvl="1" algn="just">
              <a:buFont typeface="Wingdings" pitchFamily="2" charset="2"/>
              <a:buChar char="Ø"/>
            </a:pPr>
            <a:endParaRPr lang="en-US" sz="1100" dirty="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connector, or agent model where each vendor, application, or interface can build a single component that can speak natively to that application and communicate with the centralized broker</a:t>
            </a:r>
            <a:r>
              <a:rPr lang="en-US" sz="2000" dirty="0" smtClean="0">
                <a:latin typeface="Times New Roman" pitchFamily="18" charset="0"/>
                <a:cs typeface="Times New Roman" pitchFamily="18" charset="0"/>
              </a:rPr>
              <a:t>.</a:t>
            </a:r>
          </a:p>
          <a:p>
            <a:pPr lvl="1" algn="just">
              <a:buFont typeface="Wingdings" pitchFamily="2" charset="2"/>
              <a:buChar char="Ø"/>
            </a:pPr>
            <a:endParaRPr lang="en-US" sz="1100" dirty="0">
              <a:latin typeface="Times New Roman" pitchFamily="18" charset="0"/>
              <a:cs typeface="Times New Roman" pitchFamily="18" charset="0"/>
            </a:endParaRPr>
          </a:p>
          <a:p>
            <a:pPr lvl="1" algn="just">
              <a:buFont typeface="Wingdings" pitchFamily="2" charset="2"/>
              <a:buChar char="Ø"/>
            </a:pPr>
            <a:r>
              <a:rPr lang="en-US" sz="2000" dirty="0">
                <a:latin typeface="Times New Roman" pitchFamily="18" charset="0"/>
                <a:cs typeface="Times New Roman" pitchFamily="18" charset="0"/>
              </a:rPr>
              <a:t>A system model that defines the APIs, data flow and rules of engagement to the system such that components can be built to interface with it in a standardized way.</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848600" cy="715962"/>
          </a:xfrm>
        </p:spPr>
        <p:txBody>
          <a:bodyPr>
            <a:normAutofit/>
          </a:bodyPr>
          <a:lstStyle/>
          <a:p>
            <a:pPr algn="l"/>
            <a:r>
              <a:rPr lang="en-US" sz="2400" b="1" dirty="0" smtClean="0">
                <a:latin typeface="Times New Roman" pitchFamily="18" charset="0"/>
                <a:cs typeface="Times New Roman" pitchFamily="18" charset="0"/>
              </a:rPr>
              <a:t>LAYERS:</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943600"/>
          </a:xfrm>
        </p:spPr>
        <p:txBody>
          <a:bodyPr>
            <a:normAutofit fontScale="92500" lnSpcReduction="10000"/>
          </a:bodyPr>
          <a:lstStyle/>
          <a:p>
            <a:pPr algn="just">
              <a:buFont typeface="Wingdings" pitchFamily="2" charset="2"/>
              <a:buChar char="Ø"/>
            </a:pPr>
            <a:r>
              <a:rPr lang="en-US" sz="2200" b="1" dirty="0">
                <a:latin typeface="Times New Roman" pitchFamily="18" charset="0"/>
                <a:cs typeface="Times New Roman" pitchFamily="18" charset="0"/>
              </a:rPr>
              <a:t>Presentation Layer - </a:t>
            </a:r>
            <a:r>
              <a:rPr lang="en-US" sz="2200" dirty="0">
                <a:latin typeface="Times New Roman" pitchFamily="18" charset="0"/>
                <a:cs typeface="Times New Roman" pitchFamily="18" charset="0"/>
              </a:rPr>
              <a:t>Contains user related functionality for managing user interaction with the system, and generally consists of service calls for communicating with business logic through service layer</a:t>
            </a:r>
            <a:r>
              <a:rPr lang="en-US" sz="22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gn="just">
              <a:buNone/>
            </a:pPr>
            <a:endParaRPr lang="en-US" sz="1100" dirty="0">
              <a:latin typeface="Times New Roman" pitchFamily="18" charset="0"/>
              <a:cs typeface="Times New Roman" pitchFamily="18" charset="0"/>
            </a:endParaRPr>
          </a:p>
          <a:p>
            <a:pPr algn="just">
              <a:buFont typeface="Wingdings" pitchFamily="2" charset="2"/>
              <a:buChar char="Ø"/>
            </a:pPr>
            <a:r>
              <a:rPr lang="en-US" sz="2200" b="1" dirty="0">
                <a:latin typeface="Times New Roman" pitchFamily="18" charset="0"/>
                <a:cs typeface="Times New Roman" pitchFamily="18" charset="0"/>
              </a:rPr>
              <a:t>Service Layer - </a:t>
            </a:r>
            <a:r>
              <a:rPr lang="en-US" sz="2200" dirty="0">
                <a:latin typeface="Times New Roman" pitchFamily="18" charset="0"/>
                <a:cs typeface="Times New Roman" pitchFamily="18" charset="0"/>
              </a:rPr>
              <a:t>Consists of service contracts and message types to communicate with the business logic to separate the business layer as an independent layer. Also this layer can be located on different tiers, or they may reside on the same tier</a:t>
            </a:r>
            <a:r>
              <a:rPr lang="en-US" sz="22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gn="just">
              <a:buFont typeface="Wingdings" pitchFamily="2" charset="2"/>
              <a:buChar char="Ø"/>
            </a:pPr>
            <a:endParaRPr lang="en-US" sz="1100" dirty="0">
              <a:latin typeface="Times New Roman" pitchFamily="18" charset="0"/>
              <a:cs typeface="Times New Roman" pitchFamily="18" charset="0"/>
            </a:endParaRPr>
          </a:p>
          <a:p>
            <a:pPr algn="just">
              <a:buFont typeface="Wingdings" pitchFamily="2" charset="2"/>
              <a:buChar char="Ø"/>
            </a:pPr>
            <a:r>
              <a:rPr lang="en-US" sz="2200" b="1" dirty="0">
                <a:latin typeface="Times New Roman" pitchFamily="18" charset="0"/>
                <a:cs typeface="Times New Roman" pitchFamily="18" charset="0"/>
              </a:rPr>
              <a:t>Business Layer - </a:t>
            </a:r>
            <a:r>
              <a:rPr lang="en-US" sz="2200" dirty="0">
                <a:latin typeface="Times New Roman" pitchFamily="18" charset="0"/>
                <a:cs typeface="Times New Roman" pitchFamily="18" charset="0"/>
              </a:rPr>
              <a:t>This layer implements the core functionality of the system, and encapsulates the relevant business logic. It generally consists of components, some of which may expose service interfaces that other callers can use</a:t>
            </a:r>
            <a:r>
              <a:rPr lang="en-US" sz="2200" dirty="0" smtClean="0">
                <a:latin typeface="Times New Roman" pitchFamily="18" charset="0"/>
                <a:cs typeface="Times New Roman" pitchFamily="18" charset="0"/>
              </a:rPr>
              <a:t>.</a:t>
            </a:r>
          </a:p>
          <a:p>
            <a:pPr algn="just">
              <a:buFont typeface="Wingdings" pitchFamily="2" charset="2"/>
              <a:buChar char="Ø"/>
            </a:pPr>
            <a:endParaRPr lang="en-US" sz="1100" dirty="0">
              <a:latin typeface="Times New Roman" pitchFamily="18" charset="0"/>
              <a:cs typeface="Times New Roman" pitchFamily="18" charset="0"/>
            </a:endParaRPr>
          </a:p>
          <a:p>
            <a:pPr algn="just">
              <a:buFont typeface="Wingdings" pitchFamily="2" charset="2"/>
              <a:buChar char="Ø"/>
            </a:pPr>
            <a:r>
              <a:rPr lang="en-US" sz="2200" b="1" dirty="0">
                <a:latin typeface="Times New Roman" pitchFamily="18" charset="0"/>
                <a:cs typeface="Times New Roman" pitchFamily="18" charset="0"/>
              </a:rPr>
              <a:t>Data Access Layer </a:t>
            </a:r>
            <a:r>
              <a:rPr lang="en-US" sz="2200" b="1"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This layer communicate with database to retrieve and save the data in database using its own context. This data access layer exposes generic interfaces that the components in the business layer can consume</a:t>
            </a:r>
            <a:r>
              <a:rPr lang="en-US" sz="2200" dirty="0" smtClean="0">
                <a:latin typeface="Times New Roman" pitchFamily="18" charset="0"/>
                <a:cs typeface="Times New Roman" pitchFamily="18" charset="0"/>
              </a:rPr>
              <a:t>.</a:t>
            </a:r>
          </a:p>
          <a:p>
            <a:pPr algn="just">
              <a:buFont typeface="Wingdings" pitchFamily="2" charset="2"/>
              <a:buChar char="Ø"/>
            </a:pPr>
            <a:endParaRPr lang="en-US" sz="1100" dirty="0">
              <a:latin typeface="Times New Roman" pitchFamily="18" charset="0"/>
              <a:cs typeface="Times New Roman" pitchFamily="18" charset="0"/>
            </a:endParaRPr>
          </a:p>
          <a:p>
            <a:pPr algn="just">
              <a:buFont typeface="Wingdings" pitchFamily="2" charset="2"/>
              <a:buChar char="Ø"/>
            </a:pPr>
            <a:r>
              <a:rPr lang="en-US" sz="2200" b="1" dirty="0">
                <a:latin typeface="Times New Roman" pitchFamily="18" charset="0"/>
                <a:cs typeface="Times New Roman" pitchFamily="18" charset="0"/>
              </a:rPr>
              <a:t>Data Layer </a:t>
            </a:r>
            <a:r>
              <a:rPr lang="en-US" sz="2200" b="1"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This layer contains the actual business raw data. DBA can design and maintain this layer.</a:t>
            </a:r>
            <a:endParaRPr lang="en-US" sz="2400" dirty="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438400" y="0"/>
            <a:ext cx="44196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PATTERNS</a:t>
            </a: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229600" cy="4648200"/>
          </a:xfrm>
        </p:spPr>
        <p:txBody>
          <a:bodyPr>
            <a:noAutofit/>
          </a:bodyPr>
          <a:lstStyle/>
          <a:p>
            <a:pPr>
              <a:buNone/>
            </a:pPr>
            <a:r>
              <a:rPr lang="en-US" sz="2000" dirty="0" smtClean="0"/>
              <a:t>	</a:t>
            </a:r>
            <a:r>
              <a:rPr lang="en-US" sz="2000" dirty="0" smtClean="0">
                <a:latin typeface="Times New Roman" pitchFamily="18" charset="0"/>
                <a:cs typeface="Times New Roman" pitchFamily="18" charset="0"/>
              </a:rPr>
              <a:t>Enterprise Applications are of Three types. They are:</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1. Integration patterns</a:t>
            </a:r>
          </a:p>
          <a:p>
            <a:pPr>
              <a:buNone/>
            </a:pPr>
            <a:endParaRPr lang="en-US" sz="800" dirty="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1.1 Mediation </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intra-communication)</a:t>
            </a:r>
            <a:endParaRPr lang="en-US" sz="2000" dirty="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1.2 Federation </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inter-communication)</a:t>
            </a:r>
          </a:p>
          <a:p>
            <a:pPr>
              <a:buNone/>
            </a:pPr>
            <a:endParaRPr lang="en-US" sz="8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2.</a:t>
            </a:r>
            <a:r>
              <a:rPr lang="en-US" sz="2000" dirty="0">
                <a:latin typeface="Times New Roman" pitchFamily="18" charset="0"/>
                <a:cs typeface="Times New Roman" pitchFamily="18" charset="0"/>
              </a:rPr>
              <a:t> Access patterns</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3.</a:t>
            </a:r>
            <a:r>
              <a:rPr lang="en-US" sz="2000" dirty="0">
                <a:latin typeface="Times New Roman" pitchFamily="18" charset="0"/>
                <a:cs typeface="Times New Roman" pitchFamily="18" charset="0"/>
              </a:rPr>
              <a:t> Lifetime patterns</a:t>
            </a:r>
          </a:p>
          <a:p>
            <a:pPr>
              <a:buNone/>
            </a:pPr>
            <a:endParaRPr lang="en-US" sz="2000" dirty="0"/>
          </a:p>
          <a:p>
            <a:pPr>
              <a:buNone/>
            </a:pP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smtClean="0">
                <a:latin typeface="Times New Roman" pitchFamily="18" charset="0"/>
                <a:cs typeface="Times New Roman" pitchFamily="18" charset="0"/>
              </a:rPr>
              <a:t>1. Integration </a:t>
            </a:r>
            <a:r>
              <a:rPr lang="en-US" sz="2400" b="1" dirty="0" smtClean="0">
                <a:latin typeface="Times New Roman" pitchFamily="18" charset="0"/>
                <a:cs typeface="Times New Roman" pitchFamily="18" charset="0"/>
              </a:rPr>
              <a:t>patterns:</a:t>
            </a:r>
            <a:endParaRPr lang="en-US" sz="2400" b="1" dirty="0"/>
          </a:p>
        </p:txBody>
      </p:sp>
      <p:sp>
        <p:nvSpPr>
          <p:cNvPr id="3" name="Content Placeholder 2"/>
          <p:cNvSpPr>
            <a:spLocks noGrp="1"/>
          </p:cNvSpPr>
          <p:nvPr>
            <p:ph idx="1"/>
          </p:nvPr>
        </p:nvSpPr>
        <p:spPr>
          <a:xfrm>
            <a:off x="457200" y="1219200"/>
            <a:ext cx="8229600" cy="5334000"/>
          </a:xfrm>
        </p:spPr>
        <p:txBody>
          <a:bodyPr>
            <a:normAutofit/>
          </a:bodyPr>
          <a:lstStyle/>
          <a:p>
            <a:pPr>
              <a:buNone/>
            </a:pPr>
            <a:r>
              <a:rPr lang="en-US" sz="2000" b="1" dirty="0" smtClean="0">
                <a:latin typeface="Times New Roman" pitchFamily="18" charset="0"/>
                <a:cs typeface="Times New Roman" pitchFamily="18" charset="0"/>
              </a:rPr>
              <a:t>		1.1 Mediation: </a:t>
            </a:r>
          </a:p>
          <a:p>
            <a:pPr algn="just">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Here, the EAI system acts as the go-between or broker between multiple applications. </a:t>
            </a:r>
            <a:r>
              <a:rPr lang="en-US" sz="2000" dirty="0" smtClean="0">
                <a:latin typeface="Times New Roman" pitchFamily="18" charset="0"/>
                <a:cs typeface="Times New Roman" pitchFamily="18" charset="0"/>
              </a:rPr>
              <a:t>Whenever </a:t>
            </a:r>
            <a:r>
              <a:rPr lang="en-US" sz="2000" dirty="0" smtClean="0">
                <a:latin typeface="Times New Roman" pitchFamily="18" charset="0"/>
                <a:cs typeface="Times New Roman" pitchFamily="18" charset="0"/>
              </a:rPr>
              <a:t>an interesting event occurs in an application (for instance, new information is created or a new transaction completed</a:t>
            </a:r>
            <a:r>
              <a:rPr lang="en-US" sz="2000" dirty="0" smtClean="0">
                <a:latin typeface="Times New Roman" pitchFamily="18" charset="0"/>
                <a:cs typeface="Times New Roman" pitchFamily="18" charset="0"/>
              </a:rPr>
              <a:t>).</a:t>
            </a:r>
          </a:p>
          <a:p>
            <a:pPr algn="just">
              <a:buNone/>
            </a:pPr>
            <a:endParaRPr lang="en-US" sz="9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1.2 </a:t>
            </a:r>
            <a:r>
              <a:rPr lang="en-US" sz="2000" b="1" dirty="0" smtClean="0">
                <a:latin typeface="Times New Roman" pitchFamily="18" charset="0"/>
                <a:cs typeface="Times New Roman" pitchFamily="18" charset="0"/>
              </a:rPr>
              <a:t>Federation:</a:t>
            </a:r>
          </a:p>
          <a:p>
            <a:pPr algn="just">
              <a:buNone/>
            </a:pPr>
            <a:r>
              <a:rPr lang="en-US" sz="2000" dirty="0" smtClean="0">
                <a:latin typeface="Times New Roman" pitchFamily="18" charset="0"/>
                <a:cs typeface="Times New Roman" pitchFamily="18" charset="0"/>
              </a:rPr>
              <a:t>			Here, </a:t>
            </a:r>
            <a:r>
              <a:rPr lang="en-US" sz="2000" dirty="0" smtClean="0">
                <a:latin typeface="Times New Roman" pitchFamily="18" charset="0"/>
                <a:cs typeface="Times New Roman" pitchFamily="18" charset="0"/>
              </a:rPr>
              <a:t>the EAI system acts as the overarching facade across multiple applications. All event calls from the 'outside world' to any of the applications are front-ended by the EAI system. </a:t>
            </a: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Both </a:t>
            </a:r>
            <a:r>
              <a:rPr lang="en-US" sz="2000" dirty="0" smtClean="0">
                <a:latin typeface="Times New Roman" pitchFamily="18" charset="0"/>
                <a:cs typeface="Times New Roman" pitchFamily="18" charset="0"/>
              </a:rPr>
              <a:t>patterns are often used concurrently. The same EAI system could be keeping multiple applications in sync (mediation), while servicing requests from external users against these applications (federation</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lgn="just">
              <a:buNone/>
            </a:pP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472</Words>
  <Application>Microsoft Office PowerPoint</Application>
  <PresentationFormat>On-screen Show (4:3)</PresentationFormat>
  <Paragraphs>63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ENTERPRISE APPLICATIONS</vt:lpstr>
      <vt:lpstr>ENTERPRISE APPLICATIONS</vt:lpstr>
      <vt:lpstr>CHARACTERISTICS OF AN ENTERPRISE APPLICATION</vt:lpstr>
      <vt:lpstr>ENTERPRISE APPLICATION ARCHITECTURE</vt:lpstr>
      <vt:lpstr>COMPONENTS AND LAYERS</vt:lpstr>
      <vt:lpstr>LAYERS:</vt:lpstr>
      <vt:lpstr>Slide 7</vt:lpstr>
      <vt:lpstr>PATTERNS</vt:lpstr>
      <vt:lpstr>1. Integration patterns:</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17</cp:revision>
  <dcterms:created xsi:type="dcterms:W3CDTF">2018-07-19T12:30:50Z</dcterms:created>
  <dcterms:modified xsi:type="dcterms:W3CDTF">2018-07-19T17:06:01Z</dcterms:modified>
</cp:coreProperties>
</file>