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sldIdLst>
    <p:sldId id="256" r:id="rId3"/>
    <p:sldId id="258" r:id="rId4"/>
    <p:sldId id="259" r:id="rId5"/>
    <p:sldId id="260" r:id="rId6"/>
    <p:sldId id="261" r:id="rId7"/>
    <p:sldId id="274" r:id="rId8"/>
    <p:sldId id="263" r:id="rId9"/>
    <p:sldId id="262" r:id="rId10"/>
    <p:sldId id="264" r:id="rId11"/>
    <p:sldId id="265" r:id="rId12"/>
    <p:sldId id="266" r:id="rId13"/>
    <p:sldId id="267" r:id="rId14"/>
    <p:sldId id="268" r:id="rId15"/>
    <p:sldId id="269" r:id="rId16"/>
    <p:sldId id="270" r:id="rId17"/>
    <p:sldId id="271" r:id="rId18"/>
    <p:sldId id="272" r:id="rId19"/>
    <p:sldId id="273" r:id="rId20"/>
    <p:sldId id="275" r:id="rId21"/>
    <p:sldId id="277" r:id="rId22"/>
    <p:sldId id="279" r:id="rId23"/>
    <p:sldId id="281" r:id="rId24"/>
    <p:sldId id="282" r:id="rId25"/>
    <p:sldId id="283"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smtClean="0"/>
              <a:t>Click to edit Master title style</a:t>
            </a:r>
            <a:endParaRPr lang="en-US"/>
          </a:p>
        </p:txBody>
      </p:sp>
      <p:sp>
        <p:nvSpPr>
          <p:cNvPr id="1048663" name="Date Placeholder 2"/>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64" name="Footer Placeholder 3"/>
          <p:cNvSpPr>
            <a:spLocks noGrp="1"/>
          </p:cNvSpPr>
          <p:nvPr>
            <p:ph type="ftr" sz="quarter" idx="11"/>
          </p:nvPr>
        </p:nvSpPr>
        <p:spPr/>
        <p:txBody>
          <a:bodyPr/>
          <a:lstStyle/>
          <a:p>
            <a:endParaRPr lang="en-US"/>
          </a:p>
        </p:txBody>
      </p:sp>
      <p:sp>
        <p:nvSpPr>
          <p:cNvPr id="104866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1" name="Date Placeholder 1"/>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72" name="Footer Placeholder 2"/>
          <p:cNvSpPr>
            <a:spLocks noGrp="1"/>
          </p:cNvSpPr>
          <p:nvPr>
            <p:ph type="ftr" sz="quarter" idx="11"/>
          </p:nvPr>
        </p:nvSpPr>
        <p:spPr/>
        <p:txBody>
          <a:bodyPr/>
          <a:lstStyle/>
          <a:p>
            <a:endParaRPr lang="en-US"/>
          </a:p>
        </p:txBody>
      </p:sp>
      <p:sp>
        <p:nvSpPr>
          <p:cNvPr id="1048673"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457206" y="273055"/>
            <a:ext cx="3008313" cy="1162049"/>
          </a:xfrm>
        </p:spPr>
        <p:txBody>
          <a:bodyPr anchor="b"/>
          <a:lstStyle>
            <a:lvl1pPr algn="l">
              <a:defRPr sz="2000" b="1"/>
            </a:lvl1pPr>
          </a:lstStyle>
          <a:p>
            <a:r>
              <a:rPr lang="en-US" smtClean="0"/>
              <a:t>Click to edit Master title style</a:t>
            </a:r>
            <a:endParaRPr lang="en-US"/>
          </a:p>
        </p:txBody>
      </p:sp>
      <p:sp>
        <p:nvSpPr>
          <p:cNvPr id="1048646" name="Content Placeholder 2"/>
          <p:cNvSpPr>
            <a:spLocks noGrp="1"/>
          </p:cNvSpPr>
          <p:nvPr>
            <p:ph idx="1"/>
          </p:nvPr>
        </p:nvSpPr>
        <p:spPr>
          <a:xfrm>
            <a:off x="3575050" y="273055"/>
            <a:ext cx="5111751" cy="5852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Text Placeholder 3"/>
          <p:cNvSpPr>
            <a:spLocks noGrp="1"/>
          </p:cNvSpPr>
          <p:nvPr>
            <p:ph type="body" sz="half" idx="2"/>
          </p:nvPr>
        </p:nvSpPr>
        <p:spPr>
          <a:xfrm>
            <a:off x="457206" y="1435100"/>
            <a:ext cx="3008313" cy="4690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48" name="Date Placeholder 4"/>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49" name="Footer Placeholder 5"/>
          <p:cNvSpPr>
            <a:spLocks noGrp="1"/>
          </p:cNvSpPr>
          <p:nvPr>
            <p:ph type="ftr" sz="quarter" idx="11"/>
          </p:nvPr>
        </p:nvSpPr>
        <p:spPr/>
        <p:txBody>
          <a:bodyPr/>
          <a:lstStyle/>
          <a:p>
            <a:endParaRPr lang="en-US"/>
          </a:p>
        </p:txBody>
      </p:sp>
      <p:sp>
        <p:nvSpPr>
          <p:cNvPr id="1048650"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1792288" y="4800602"/>
            <a:ext cx="5486400" cy="567267"/>
          </a:xfrm>
        </p:spPr>
        <p:txBody>
          <a:bodyPr anchor="b"/>
          <a:lstStyle>
            <a:lvl1pPr algn="l">
              <a:defRPr sz="2000" b="1"/>
            </a:lvl1pPr>
          </a:lstStyle>
          <a:p>
            <a:r>
              <a:rPr lang="en-US" smtClean="0"/>
              <a:t>Click to edit Master title style</a:t>
            </a:r>
            <a:endParaRPr lang="en-US"/>
          </a:p>
        </p:txBody>
      </p:sp>
      <p:sp>
        <p:nvSpPr>
          <p:cNvPr id="1048640" name="Picture Placeholder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048641" name="Text Placeholder 3"/>
          <p:cNvSpPr>
            <a:spLocks noGrp="1"/>
          </p:cNvSpPr>
          <p:nvPr>
            <p:ph type="body" sz="half" idx="2"/>
          </p:nvPr>
        </p:nvSpPr>
        <p:spPr>
          <a:xfrm>
            <a:off x="1792288" y="5367869"/>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42" name="Date Placeholder 4"/>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smtClean="0"/>
              <a:t>Click to edit Master title style</a:t>
            </a:r>
            <a:endParaRPr lang="en-US"/>
          </a:p>
        </p:txBody>
      </p:sp>
      <p:sp>
        <p:nvSpPr>
          <p:cNvPr id="1048658"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Date Placeholder 3"/>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60" name="Footer Placeholder 4"/>
          <p:cNvSpPr>
            <a:spLocks noGrp="1"/>
          </p:cNvSpPr>
          <p:nvPr>
            <p:ph type="ftr" sz="quarter" idx="11"/>
          </p:nvPr>
        </p:nvSpPr>
        <p:spPr/>
        <p:txBody>
          <a:bodyPr/>
          <a:lstStyle/>
          <a:p>
            <a:endParaRPr lang="en-US"/>
          </a:p>
        </p:txBody>
      </p:sp>
      <p:sp>
        <p:nvSpPr>
          <p:cNvPr id="1048661"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6629400" y="275170"/>
            <a:ext cx="2057400" cy="5850467"/>
          </a:xfrm>
        </p:spPr>
        <p:txBody>
          <a:bodyPr vert="eaVert"/>
          <a:lstStyle/>
          <a:p>
            <a:r>
              <a:rPr lang="en-US" smtClean="0"/>
              <a:t>Click to edit Master title style</a:t>
            </a:r>
            <a:endParaRPr lang="en-US"/>
          </a:p>
        </p:txBody>
      </p:sp>
      <p:sp>
        <p:nvSpPr>
          <p:cNvPr id="1048667" name="Vertical Text Placeholder 2"/>
          <p:cNvSpPr>
            <a:spLocks noGrp="1"/>
          </p:cNvSpPr>
          <p:nvPr>
            <p:ph type="body" orient="vert" idx="1"/>
          </p:nvPr>
        </p:nvSpPr>
        <p:spPr>
          <a:xfrm>
            <a:off x="457200" y="275170"/>
            <a:ext cx="60198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8" name="Date Placeholder 3"/>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80" name="Title 1"/>
          <p:cNvSpPr>
            <a:spLocks noGrp="1"/>
          </p:cNvSpPr>
          <p:nvPr>
            <p:ph type="title" hasCustomPrompt="1"/>
          </p:nvPr>
        </p:nvSpPr>
        <p:spPr>
          <a:xfrm>
            <a:off x="0" y="0"/>
            <a:ext cx="9144000" cy="1179288"/>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1048581" name="Content Placeholder 2"/>
          <p:cNvSpPr>
            <a:spLocks noGrp="1"/>
          </p:cNvSpPr>
          <p:nvPr>
            <p:ph idx="1"/>
          </p:nvPr>
        </p:nvSpPr>
        <p:spPr>
          <a:xfrm>
            <a:off x="395536" y="1508788"/>
            <a:ext cx="8496944" cy="614197"/>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smtClean="0"/>
              <a:t>Click to edit Master text styles</a:t>
            </a:r>
          </a:p>
        </p:txBody>
      </p:sp>
      <p:sp>
        <p:nvSpPr>
          <p:cNvPr id="1048582" name="Content Placeholder 2"/>
          <p:cNvSpPr>
            <a:spLocks noGrp="1"/>
          </p:cNvSpPr>
          <p:nvPr>
            <p:ph idx="10"/>
          </p:nvPr>
        </p:nvSpPr>
        <p:spPr>
          <a:xfrm>
            <a:off x="405880" y="2411016"/>
            <a:ext cx="8496944" cy="3994316"/>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76" name="Title 1"/>
          <p:cNvSpPr>
            <a:spLocks noGrp="1"/>
          </p:cNvSpPr>
          <p:nvPr>
            <p:ph type="title" hasCustomPrompt="1"/>
          </p:nvPr>
        </p:nvSpPr>
        <p:spPr>
          <a:xfrm>
            <a:off x="1619672" y="0"/>
            <a:ext cx="7524328" cy="1179288"/>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1048577" name="Content Placeholder 2"/>
          <p:cNvSpPr>
            <a:spLocks noGrp="1"/>
          </p:cNvSpPr>
          <p:nvPr>
            <p:ph idx="1"/>
          </p:nvPr>
        </p:nvSpPr>
        <p:spPr>
          <a:xfrm>
            <a:off x="1979712" y="1316767"/>
            <a:ext cx="6912768" cy="614197"/>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smtClean="0"/>
              <a:t>Click to edit Master text styles</a:t>
            </a:r>
          </a:p>
        </p:txBody>
      </p:sp>
      <p:sp>
        <p:nvSpPr>
          <p:cNvPr id="1048578" name="Content Placeholder 2"/>
          <p:cNvSpPr>
            <a:spLocks noGrp="1"/>
          </p:cNvSpPr>
          <p:nvPr>
            <p:ph idx="10"/>
          </p:nvPr>
        </p:nvSpPr>
        <p:spPr>
          <a:xfrm>
            <a:off x="1990056" y="2218995"/>
            <a:ext cx="6912768" cy="3994316"/>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a:prstGeom prst="rect">
            <a:avLst/>
          </a:prstGeo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a:prstGeom prst="rect">
            <a:avLst/>
          </a:prstGeo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a:xfrm>
            <a:off x="3581400" y="6305550"/>
            <a:ext cx="2133600" cy="476250"/>
          </a:xfrm>
          <a:prstGeom prst="rect">
            <a:avLst/>
          </a:prstGeom>
        </p:spPr>
        <p:txBody>
          <a:bodyPr/>
          <a:lstStyle>
            <a:extLst/>
          </a:lstStyle>
          <a:p>
            <a:fld id="{C4F876B6-8359-4ED0-A1DC-4A3E4F8EC024}" type="datetimeFigureOut">
              <a:rPr lang="en-US" smtClean="0"/>
              <a:pPr/>
              <a:t>7/13/2018</a:t>
            </a:fld>
            <a:endParaRPr lang="en-US"/>
          </a:p>
        </p:txBody>
      </p:sp>
      <p:sp>
        <p:nvSpPr>
          <p:cNvPr id="20" name="Footer Placeholder 19"/>
          <p:cNvSpPr>
            <a:spLocks noGrp="1"/>
          </p:cNvSpPr>
          <p:nvPr>
            <p:ph type="ftr" sz="quarter" idx="11"/>
          </p:nvPr>
        </p:nvSpPr>
        <p:spPr>
          <a:xfrm>
            <a:off x="5715000" y="6305550"/>
            <a:ext cx="2895600" cy="476250"/>
          </a:xfrm>
          <a:prstGeom prst="rect">
            <a:avLst/>
          </a:prstGeom>
        </p:spPr>
        <p:txBody>
          <a:bodyPr/>
          <a:lstStyle>
            <a:extLst/>
          </a:lstStyle>
          <a:p>
            <a:endParaRPr lang="en-US"/>
          </a:p>
        </p:txBody>
      </p:sp>
      <p:sp>
        <p:nvSpPr>
          <p:cNvPr id="10" name="Slide Number Placeholder 9"/>
          <p:cNvSpPr>
            <a:spLocks noGrp="1"/>
          </p:cNvSpPr>
          <p:nvPr>
            <p:ph type="sldNum" sz="quarter" idx="12"/>
          </p:nvPr>
        </p:nvSpPr>
        <p:spPr>
          <a:xfrm>
            <a:off x="8613648" y="6305550"/>
            <a:ext cx="457200" cy="476250"/>
          </a:xfrm>
          <a:prstGeom prst="rect">
            <a:avLst/>
          </a:prstGeom>
        </p:spPr>
        <p:txBody>
          <a:bodyPr/>
          <a:lstStyle>
            <a:extLst/>
          </a:lstStyle>
          <a:p>
            <a:fld id="{91C144FA-907F-41D8-B219-08B40228A5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4" name="Title 1"/>
          <p:cNvSpPr>
            <a:spLocks noGrp="1"/>
          </p:cNvSpPr>
          <p:nvPr>
            <p:ph type="ctrTitle"/>
          </p:nvPr>
        </p:nvSpPr>
        <p:spPr>
          <a:xfrm>
            <a:off x="685800" y="2131488"/>
            <a:ext cx="7772400" cy="1468967"/>
          </a:xfrm>
        </p:spPr>
        <p:txBody>
          <a:bodyPr/>
          <a:lstStyle/>
          <a:p>
            <a:r>
              <a:rPr lang="en-US" smtClean="0"/>
              <a:t>Click to edit Master title style</a:t>
            </a:r>
            <a:endParaRPr lang="en-US"/>
          </a:p>
        </p:txBody>
      </p:sp>
      <p:sp>
        <p:nvSpPr>
          <p:cNvPr id="1048625"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626" name="Date Placeholder 3"/>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27" name="Footer Placeholder 4"/>
          <p:cNvSpPr>
            <a:spLocks noGrp="1"/>
          </p:cNvSpPr>
          <p:nvPr>
            <p:ph type="ftr" sz="quarter" idx="11"/>
          </p:nvPr>
        </p:nvSpPr>
        <p:spPr/>
        <p:txBody>
          <a:bodyPr/>
          <a:lstStyle/>
          <a:p>
            <a:endParaRPr lang="en-US"/>
          </a:p>
        </p:txBody>
      </p:sp>
      <p:sp>
        <p:nvSpPr>
          <p:cNvPr id="1048628"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smtClean="0"/>
              <a:t>Click to edit Master title style</a:t>
            </a:r>
            <a:endParaRPr lang="en-US"/>
          </a:p>
        </p:txBody>
      </p:sp>
      <p:sp>
        <p:nvSpPr>
          <p:cNvPr id="1048630"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Date Placeholder 3"/>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722313" y="4406901"/>
            <a:ext cx="7772400" cy="1363133"/>
          </a:xfrm>
        </p:spPr>
        <p:txBody>
          <a:bodyPr anchor="t"/>
          <a:lstStyle>
            <a:lvl1pPr algn="l">
              <a:defRPr sz="4000" b="1" cap="all"/>
            </a:lvl1pPr>
          </a:lstStyle>
          <a:p>
            <a:r>
              <a:rPr lang="en-US" smtClean="0"/>
              <a:t>Click to edit Master title style</a:t>
            </a:r>
            <a:endParaRPr lang="en-US"/>
          </a:p>
        </p:txBody>
      </p:sp>
      <p:sp>
        <p:nvSpPr>
          <p:cNvPr id="1048635" name="Text Placeholder 2"/>
          <p:cNvSpPr>
            <a:spLocks noGrp="1"/>
          </p:cNvSpPr>
          <p:nvPr>
            <p:ph type="body" idx="1"/>
          </p:nvPr>
        </p:nvSpPr>
        <p:spPr>
          <a:xfrm>
            <a:off x="722313" y="2906188"/>
            <a:ext cx="7772400" cy="15007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36" name="Date Placeholder 3"/>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smtClean="0"/>
              <a:t>Click to edit Master title style</a:t>
            </a:r>
            <a:endParaRPr lang="en-US"/>
          </a:p>
        </p:txBody>
      </p:sp>
      <p:sp>
        <p:nvSpPr>
          <p:cNvPr id="1048652" name="Content Placeholder 2"/>
          <p:cNvSpPr>
            <a:spLocks noGrp="1"/>
          </p:cNvSpPr>
          <p:nvPr>
            <p:ph sz="half" idx="1"/>
          </p:nvPr>
        </p:nvSpPr>
        <p:spPr>
          <a:xfrm>
            <a:off x="457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Content Placeholder 3"/>
          <p:cNvSpPr>
            <a:spLocks noGrp="1"/>
          </p:cNvSpPr>
          <p:nvPr>
            <p:ph sz="half" idx="2"/>
          </p:nvPr>
        </p:nvSpPr>
        <p:spPr>
          <a:xfrm>
            <a:off x="4648200" y="1600205"/>
            <a:ext cx="4038600" cy="45254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Date Placeholder 4"/>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55" name="Footer Placeholder 5"/>
          <p:cNvSpPr>
            <a:spLocks noGrp="1"/>
          </p:cNvSpPr>
          <p:nvPr>
            <p:ph type="ftr" sz="quarter" idx="11"/>
          </p:nvPr>
        </p:nvSpPr>
        <p:spPr/>
        <p:txBody>
          <a:bodyPr/>
          <a:lstStyle/>
          <a:p>
            <a:endParaRPr lang="en-US"/>
          </a:p>
        </p:txBody>
      </p:sp>
      <p:sp>
        <p:nvSpPr>
          <p:cNvPr id="1048656"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smtClean="0"/>
              <a:t>Click to edit Master title style</a:t>
            </a:r>
            <a:endParaRPr lang="en-US"/>
          </a:p>
        </p:txBody>
      </p:sp>
      <p:sp>
        <p:nvSpPr>
          <p:cNvPr id="1048675" name="Text Placeholder 2"/>
          <p:cNvSpPr>
            <a:spLocks noGrp="1"/>
          </p:cNvSpPr>
          <p:nvPr>
            <p:ph type="body" idx="1"/>
          </p:nvPr>
        </p:nvSpPr>
        <p:spPr>
          <a:xfrm>
            <a:off x="457201" y="1534585"/>
            <a:ext cx="4040188"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76" name="Content Placeholder 3"/>
          <p:cNvSpPr>
            <a:spLocks noGrp="1"/>
          </p:cNvSpPr>
          <p:nvPr>
            <p:ph sz="half" idx="2"/>
          </p:nvPr>
        </p:nvSpPr>
        <p:spPr>
          <a:xfrm>
            <a:off x="457201" y="2175936"/>
            <a:ext cx="4040188"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7" name="Text Placeholder 4"/>
          <p:cNvSpPr>
            <a:spLocks noGrp="1"/>
          </p:cNvSpPr>
          <p:nvPr>
            <p:ph type="body" sz="quarter" idx="3"/>
          </p:nvPr>
        </p:nvSpPr>
        <p:spPr>
          <a:xfrm>
            <a:off x="4645031" y="1534585"/>
            <a:ext cx="4041775" cy="641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78" name="Content Placeholder 5"/>
          <p:cNvSpPr>
            <a:spLocks noGrp="1"/>
          </p:cNvSpPr>
          <p:nvPr>
            <p:ph sz="quarter" idx="4"/>
          </p:nvPr>
        </p:nvSpPr>
        <p:spPr>
          <a:xfrm>
            <a:off x="4645031" y="2175936"/>
            <a:ext cx="4041775" cy="394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9" name="Date Placeholder 6"/>
          <p:cNvSpPr>
            <a:spLocks noGrp="1"/>
          </p:cNvSpPr>
          <p:nvPr>
            <p:ph type="dt" sz="half" idx="10"/>
          </p:nvPr>
        </p:nvSpPr>
        <p:spPr/>
        <p:txBody>
          <a:bodyPr/>
          <a:lstStyle/>
          <a:p>
            <a:fld id="{63937D59-5EDB-4C39-B697-625748F703B6}" type="datetimeFigureOut">
              <a:rPr lang="en-US" smtClean="0"/>
              <a:pPr/>
              <a:t>7/13/2018</a:t>
            </a:fld>
            <a:endParaRPr lang="en-US"/>
          </a:p>
        </p:txBody>
      </p:sp>
      <p:sp>
        <p:nvSpPr>
          <p:cNvPr id="1048680" name="Footer Placeholder 7"/>
          <p:cNvSpPr>
            <a:spLocks noGrp="1"/>
          </p:cNvSpPr>
          <p:nvPr>
            <p:ph type="ftr" sz="quarter" idx="11"/>
          </p:nvPr>
        </p:nvSpPr>
        <p:spPr/>
        <p:txBody>
          <a:bodyPr/>
          <a:lstStyle/>
          <a:p>
            <a:endParaRPr lang="en-US"/>
          </a:p>
        </p:txBody>
      </p:sp>
      <p:sp>
        <p:nvSpPr>
          <p:cNvPr id="1048681"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19" name="Title Placeholder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620" name="Text Placeholder 2"/>
          <p:cNvSpPr>
            <a:spLocks noGrp="1"/>
          </p:cNvSpPr>
          <p:nvPr>
            <p:ph type="body" idx="1"/>
          </p:nvPr>
        </p:nvSpPr>
        <p:spPr>
          <a:xfrm>
            <a:off x="457200" y="1600203"/>
            <a:ext cx="82296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1" name="Date Placeholder 3"/>
          <p:cNvSpPr>
            <a:spLocks noGrp="1"/>
          </p:cNvSpPr>
          <p:nvPr>
            <p:ph type="dt" sz="half" idx="2"/>
          </p:nvPr>
        </p:nvSpPr>
        <p:spPr>
          <a:xfrm>
            <a:off x="457200" y="6356354"/>
            <a:ext cx="21336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7/13/2018</a:t>
            </a:fld>
            <a:endParaRPr lang="en-US"/>
          </a:p>
        </p:txBody>
      </p:sp>
      <p:sp>
        <p:nvSpPr>
          <p:cNvPr id="1048622" name="Footer Placeholder 4"/>
          <p:cNvSpPr>
            <a:spLocks noGrp="1"/>
          </p:cNvSpPr>
          <p:nvPr>
            <p:ph type="ftr" sz="quarter" idx="3"/>
          </p:nvPr>
        </p:nvSpPr>
        <p:spPr>
          <a:xfrm>
            <a:off x="3124200" y="6356354"/>
            <a:ext cx="28956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623" name="Slide Number Placeholder 5"/>
          <p:cNvSpPr>
            <a:spLocks noGrp="1"/>
          </p:cNvSpPr>
          <p:nvPr>
            <p:ph type="sldNum" sz="quarter" idx="4"/>
          </p:nvPr>
        </p:nvSpPr>
        <p:spPr>
          <a:xfrm>
            <a:off x="6553200" y="6356354"/>
            <a:ext cx="21336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fontScale="92500"/>
          </a:bodyPr>
          <a:lstStyle/>
          <a:p>
            <a:pPr algn="ctr">
              <a:buNone/>
            </a:pPr>
            <a:r>
              <a:rPr lang="en-US" sz="2600" b="1" dirty="0" smtClean="0">
                <a:effectLst>
                  <a:outerShdw blurRad="38100" dist="38100" dir="2700000" algn="tl">
                    <a:srgbClr val="000000">
                      <a:alpha val="43137"/>
                    </a:srgbClr>
                  </a:outerShdw>
                </a:effectLst>
                <a:latin typeface="Times New Roman" pitchFamily="18" charset="0"/>
                <a:cs typeface="Times New Roman" pitchFamily="18" charset="0"/>
              </a:rPr>
              <a:t>CHANGING DIRECTORIES</a:t>
            </a:r>
          </a:p>
          <a:p>
            <a:pPr algn="just">
              <a:buNone/>
            </a:pPr>
            <a:endParaRPr lang="en-US" sz="14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To change directories from your current working directory, use the command </a:t>
            </a:r>
            <a:r>
              <a:rPr lang="en-US" sz="2200" dirty="0" err="1" smtClean="0">
                <a:latin typeface="Times New Roman" pitchFamily="18" charset="0"/>
                <a:cs typeface="Times New Roman" pitchFamily="18" charset="0"/>
              </a:rPr>
              <a:t>cd</a:t>
            </a:r>
            <a:r>
              <a:rPr lang="en-US" sz="2200" dirty="0" smtClean="0">
                <a:latin typeface="Times New Roman" pitchFamily="18" charset="0"/>
                <a:cs typeface="Times New Roman" pitchFamily="18" charset="0"/>
              </a:rPr>
              <a:t>. The above command changes directories to the /</a:t>
            </a:r>
            <a:r>
              <a:rPr lang="en-US" sz="2200" dirty="0" err="1" smtClean="0">
                <a:latin typeface="Times New Roman" pitchFamily="18" charset="0"/>
                <a:cs typeface="Times New Roman" pitchFamily="18" charset="0"/>
              </a:rPr>
              <a:t>tmp</a:t>
            </a:r>
            <a:r>
              <a:rPr lang="en-US" sz="2200" dirty="0" smtClean="0">
                <a:latin typeface="Times New Roman" pitchFamily="18" charset="0"/>
                <a:cs typeface="Times New Roman" pitchFamily="18" charset="0"/>
              </a:rPr>
              <a:t>/ directory. The second word on the command line must be a path. It can either be relative or absolute, and can move one directory or many.</a:t>
            </a:r>
          </a:p>
          <a:p>
            <a:pPr algn="just">
              <a:buNone/>
            </a:pP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Syntax: </a:t>
            </a:r>
            <a:r>
              <a:rPr lang="en-US" sz="2200" b="1" i="1" dirty="0" smtClean="0">
                <a:latin typeface="Times New Roman" pitchFamily="18" charset="0"/>
                <a:cs typeface="Times New Roman" pitchFamily="18" charset="0"/>
              </a:rPr>
              <a:t>$ </a:t>
            </a:r>
            <a:r>
              <a:rPr lang="en-US" sz="2200" b="1" i="1" dirty="0" err="1" smtClean="0">
                <a:latin typeface="Times New Roman" pitchFamily="18" charset="0"/>
                <a:cs typeface="Times New Roman" pitchFamily="18" charset="0"/>
              </a:rPr>
              <a:t>cd</a:t>
            </a:r>
            <a:r>
              <a:rPr lang="en-US" sz="2200" b="1" i="1"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[option] [directory]</a:t>
            </a:r>
          </a:p>
          <a:p>
            <a:pPr algn="just">
              <a:buNone/>
            </a:pPr>
            <a:endParaRPr lang="en-US" sz="2000" dirty="0" smtClean="0">
              <a:latin typeface="Times New Roman" pitchFamily="18" charset="0"/>
              <a:cs typeface="Times New Roman" pitchFamily="18" charset="0"/>
            </a:endParaRPr>
          </a:p>
          <a:p>
            <a:pPr algn="just"/>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cd</a:t>
            </a:r>
            <a:r>
              <a:rPr lang="en-US" sz="1900" b="1"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Returns you to your login directory</a:t>
            </a:r>
          </a:p>
          <a:p>
            <a:pPr algn="just"/>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cd</a:t>
            </a:r>
            <a:r>
              <a:rPr lang="en-US" sz="1900" b="1" dirty="0" smtClean="0">
                <a:latin typeface="Times New Roman" pitchFamily="18" charset="0"/>
                <a:cs typeface="Times New Roman" pitchFamily="18" charset="0"/>
              </a:rPr>
              <a:t> - 	</a:t>
            </a:r>
            <a:r>
              <a:rPr lang="en-US" sz="1900" dirty="0" smtClean="0">
                <a:latin typeface="Times New Roman" pitchFamily="18" charset="0"/>
                <a:cs typeface="Times New Roman" pitchFamily="18" charset="0"/>
              </a:rPr>
              <a:t>Returns you to your previous working directory</a:t>
            </a:r>
          </a:p>
          <a:p>
            <a:pPr algn="just"/>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cd</a:t>
            </a:r>
            <a:r>
              <a:rPr lang="en-US" sz="1900" b="1" dirty="0" smtClean="0">
                <a:latin typeface="Times New Roman" pitchFamily="18" charset="0"/>
                <a:cs typeface="Times New Roman" pitchFamily="18" charset="0"/>
              </a:rPr>
              <a:t> ~ 	</a:t>
            </a:r>
            <a:r>
              <a:rPr lang="en-US" sz="1900" dirty="0" smtClean="0">
                <a:latin typeface="Times New Roman" pitchFamily="18" charset="0"/>
                <a:cs typeface="Times New Roman" pitchFamily="18" charset="0"/>
              </a:rPr>
              <a:t>Also returns you to your login directory</a:t>
            </a:r>
          </a:p>
          <a:p>
            <a:pPr algn="just"/>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cd</a:t>
            </a:r>
            <a:r>
              <a:rPr lang="en-US" sz="1900" b="1" dirty="0" smtClean="0">
                <a:latin typeface="Times New Roman" pitchFamily="18" charset="0"/>
                <a:cs typeface="Times New Roman" pitchFamily="18" charset="0"/>
              </a:rPr>
              <a:t> / 	</a:t>
            </a:r>
            <a:r>
              <a:rPr lang="en-US" sz="1900" dirty="0" smtClean="0">
                <a:latin typeface="Times New Roman" pitchFamily="18" charset="0"/>
                <a:cs typeface="Times New Roman" pitchFamily="18" charset="0"/>
              </a:rPr>
              <a:t>Takes you to the entire system's root directory.</a:t>
            </a:r>
          </a:p>
          <a:p>
            <a:pPr algn="just"/>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cd</a:t>
            </a:r>
            <a:r>
              <a:rPr lang="en-US" sz="1900" b="1" dirty="0" smtClean="0">
                <a:latin typeface="Times New Roman" pitchFamily="18" charset="0"/>
                <a:cs typeface="Times New Roman" pitchFamily="18" charset="0"/>
              </a:rPr>
              <a:t> /root 	</a:t>
            </a:r>
            <a:r>
              <a:rPr lang="en-US" sz="1900" dirty="0" smtClean="0">
                <a:latin typeface="Times New Roman" pitchFamily="18" charset="0"/>
                <a:cs typeface="Times New Roman" pitchFamily="18" charset="0"/>
              </a:rPr>
              <a:t>Takes you to the home directory of the root user. You must be the 		root user to access this directory.</a:t>
            </a:r>
          </a:p>
          <a:p>
            <a:pPr algn="just"/>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cd</a:t>
            </a:r>
            <a:r>
              <a:rPr lang="en-US" sz="1900" b="1" dirty="0" smtClean="0">
                <a:latin typeface="Times New Roman" pitchFamily="18" charset="0"/>
                <a:cs typeface="Times New Roman" pitchFamily="18" charset="0"/>
              </a:rPr>
              <a:t> /home 	</a:t>
            </a:r>
            <a:r>
              <a:rPr lang="en-US" sz="1900" dirty="0" smtClean="0">
                <a:latin typeface="Times New Roman" pitchFamily="18" charset="0"/>
                <a:cs typeface="Times New Roman" pitchFamily="18" charset="0"/>
              </a:rPr>
              <a:t>Takes you to the home directory, where user login directories are 		usually stored.</a:t>
            </a:r>
          </a:p>
          <a:p>
            <a:pPr algn="just"/>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cd</a:t>
            </a:r>
            <a:r>
              <a:rPr lang="en-US" sz="1900" b="1" dirty="0" smtClean="0">
                <a:latin typeface="Times New Roman" pitchFamily="18" charset="0"/>
                <a:cs typeface="Times New Roman" pitchFamily="18" charset="0"/>
              </a:rPr>
              <a:t> .. 	</a:t>
            </a:r>
            <a:r>
              <a:rPr lang="en-US" sz="1900" dirty="0" smtClean="0">
                <a:latin typeface="Times New Roman" pitchFamily="18" charset="0"/>
                <a:cs typeface="Times New Roman" pitchFamily="18" charset="0"/>
              </a:rPr>
              <a:t>Takes you to the directory one level up</a:t>
            </a:r>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516036"/>
          </a:xfrm>
        </p:spPr>
        <p:txBody>
          <a:bodyPr>
            <a:normAutofit/>
          </a:bodyPr>
          <a:lstStyle/>
          <a:p>
            <a:pPr algn="ctr">
              <a:buNone/>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LISTING DIRECTORY CONTENTS</a:t>
            </a:r>
          </a:p>
          <a:p>
            <a:pPr algn="just">
              <a:buNone/>
            </a:pPr>
            <a:endParaRPr lang="en-US" sz="2400" b="1" i="1" dirty="0" smtClean="0">
              <a:latin typeface="Times New Roman" pitchFamily="18" charset="0"/>
              <a:cs typeface="Times New Roman" pitchFamily="18" charset="0"/>
            </a:endParaRPr>
          </a:p>
          <a:p>
            <a:pPr algn="just">
              <a:buNone/>
            </a:pPr>
            <a:r>
              <a:rPr lang="en-US" sz="24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ls</a:t>
            </a:r>
            <a:r>
              <a:rPr lang="en-US" sz="2000" dirty="0" smtClean="0">
                <a:latin typeface="Times New Roman" pitchFamily="18" charset="0"/>
                <a:cs typeface="Times New Roman" pitchFamily="18" charset="0"/>
              </a:rPr>
              <a:t> is a Linux shell command that lists directory contents of files and directories.</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 </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ls</a:t>
            </a:r>
            <a:r>
              <a:rPr lang="en-US" sz="2000" b="1"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[options] [</a:t>
            </a:r>
            <a:r>
              <a:rPr lang="en-US" sz="2000" i="1" dirty="0" err="1" smtClean="0">
                <a:latin typeface="Times New Roman" pitchFamily="18" charset="0"/>
                <a:cs typeface="Times New Roman" pitchFamily="18" charset="0"/>
              </a:rPr>
              <a:t>file|dir</a:t>
            </a:r>
            <a:r>
              <a:rPr lang="en-US" sz="2000" i="1" dirty="0" smtClean="0">
                <a:latin typeface="Times New Roman" pitchFamily="18" charset="0"/>
                <a:cs typeface="Times New Roman" pitchFamily="18" charset="0"/>
              </a:rPr>
              <a:t>]</a:t>
            </a:r>
          </a:p>
          <a:p>
            <a:pPr algn="just">
              <a:buNone/>
            </a:pPr>
            <a:endParaRPr lang="en-US" sz="2000" i="1" dirty="0" smtClean="0">
              <a:latin typeface="Times New Roman" pitchFamily="18" charset="0"/>
              <a:cs typeface="Times New Roman" pitchFamily="18" charset="0"/>
            </a:endParaRPr>
          </a:p>
          <a:p>
            <a:pPr algn="just">
              <a:buNone/>
            </a:pPr>
            <a:r>
              <a:rPr lang="en-US" sz="2000" b="1" dirty="0" err="1" smtClean="0">
                <a:latin typeface="Times New Roman" pitchFamily="18" charset="0"/>
                <a:cs typeface="Times New Roman" pitchFamily="18" charset="0"/>
              </a:rPr>
              <a:t>Eg</a:t>
            </a:r>
            <a:r>
              <a:rPr lang="en-US" sz="2000" b="1"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ls</a:t>
            </a:r>
            <a:r>
              <a:rPr lang="en-US" sz="2000" b="1" dirty="0" smtClean="0">
                <a:latin typeface="Times New Roman" pitchFamily="18" charset="0"/>
                <a:cs typeface="Times New Roman" pitchFamily="18" charset="0"/>
              </a:rPr>
              <a:t> -a</a:t>
            </a:r>
            <a:r>
              <a:rPr lang="en-US" sz="2000" dirty="0" smtClean="0">
                <a:latin typeface="Times New Roman" pitchFamily="18" charset="0"/>
                <a:cs typeface="Times New Roman" pitchFamily="18" charset="0"/>
              </a:rPr>
              <a:t>	list all files including hidden file starting with '.'</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ls</a:t>
            </a:r>
            <a:r>
              <a:rPr lang="en-US" sz="2000" b="1" dirty="0" smtClean="0">
                <a:latin typeface="Times New Roman" pitchFamily="18" charset="0"/>
                <a:cs typeface="Times New Roman" pitchFamily="18" charset="0"/>
              </a:rPr>
              <a:t> -d</a:t>
            </a:r>
            <a:r>
              <a:rPr lang="en-US" sz="2000" dirty="0" smtClean="0">
                <a:latin typeface="Times New Roman" pitchFamily="18" charset="0"/>
                <a:cs typeface="Times New Roman" pitchFamily="18" charset="0"/>
              </a:rPr>
              <a:t>	list directories - with ' */'</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ls</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	List root directory.</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ls</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	List parent directory.</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ls</a:t>
            </a:r>
            <a:r>
              <a:rPr lang="en-US" sz="2000" b="1" dirty="0" smtClean="0">
                <a:latin typeface="Times New Roman" pitchFamily="18" charset="0"/>
                <a:cs typeface="Times New Roman" pitchFamily="18" charset="0"/>
              </a:rPr>
              <a:t> -la</a:t>
            </a:r>
            <a:r>
              <a:rPr lang="en-US" sz="2000" dirty="0" smtClean="0">
                <a:latin typeface="Times New Roman" pitchFamily="18" charset="0"/>
                <a:cs typeface="Times New Roman" pitchFamily="18" charset="0"/>
              </a:rPr>
              <a:t>	List with long format and show hidden files.</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ls</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	List all subdirectories.</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1"/>
            <a:ext cx="8915400" cy="5592236"/>
          </a:xfrm>
        </p:spPr>
        <p:txBody>
          <a:bodyPr>
            <a:normAutofit/>
          </a:bodyPr>
          <a:lstStyle/>
          <a:p>
            <a:pPr>
              <a:buNone/>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COPYING FILES &amp; DIRECTORIES AND THE DESTINATION</a:t>
            </a:r>
          </a:p>
          <a:p>
            <a:pPr algn="just">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cp command will copy files and directories or copy multiple sources</a:t>
            </a:r>
          </a:p>
          <a:p>
            <a:pPr>
              <a:buNone/>
            </a:pPr>
            <a:r>
              <a:rPr lang="en-US" sz="2000" dirty="0" smtClean="0">
                <a:latin typeface="Times New Roman" pitchFamily="18" charset="0"/>
                <a:cs typeface="Times New Roman" pitchFamily="18" charset="0"/>
              </a:rPr>
              <a:t> to a destination directory.</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pPr algn="just">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Copying Single file/dir:</a:t>
            </a:r>
          </a:p>
          <a:p>
            <a:pPr algn="just">
              <a:buNone/>
            </a:pPr>
            <a:endParaRPr lang="en-US" sz="11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cp </a:t>
            </a:r>
            <a:r>
              <a:rPr lang="en-US" sz="2000" i="1" dirty="0" smtClean="0">
                <a:latin typeface="Times New Roman" pitchFamily="18" charset="0"/>
                <a:cs typeface="Times New Roman" pitchFamily="18" charset="0"/>
              </a:rPr>
              <a:t>[options] &lt;source&gt; &lt;destination&gt;</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Copying Multiple files/dir:</a:t>
            </a:r>
          </a:p>
          <a:p>
            <a:pPr algn="just">
              <a:buNone/>
            </a:pPr>
            <a:endParaRPr lang="en-US" sz="16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cp </a:t>
            </a:r>
            <a:r>
              <a:rPr lang="en-US" sz="2000" i="1" dirty="0" smtClean="0">
                <a:latin typeface="Times New Roman" pitchFamily="18" charset="0"/>
                <a:cs typeface="Times New Roman" pitchFamily="18" charset="0"/>
              </a:rPr>
              <a:t>[options] &lt;source1 source2 [...]&gt; &lt;</a:t>
            </a:r>
            <a:r>
              <a:rPr lang="en-US" sz="2000" i="1" dirty="0" err="1" smtClean="0">
                <a:latin typeface="Times New Roman" pitchFamily="18" charset="0"/>
                <a:cs typeface="Times New Roman" pitchFamily="18" charset="0"/>
              </a:rPr>
              <a:t>destination_directory</a:t>
            </a:r>
            <a:r>
              <a:rPr lang="en-US" sz="2000" i="1" dirty="0" smtClean="0">
                <a:latin typeface="Times New Roman" pitchFamily="18" charset="0"/>
                <a:cs typeface="Times New Roman" pitchFamily="18" charset="0"/>
              </a:rPr>
              <a:t>&gt;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686800" cy="5592236"/>
          </a:xfrm>
        </p:spPr>
        <p:txBody>
          <a:bodyPr>
            <a:normAutofit/>
          </a:bodyPr>
          <a:lstStyle/>
          <a:p>
            <a:pPr>
              <a:buNone/>
            </a:pPr>
            <a:r>
              <a:rPr lang="en-US" sz="2000" b="1" dirty="0" smtClean="0">
                <a:latin typeface="Times New Roman" pitchFamily="18" charset="0"/>
                <a:cs typeface="Times New Roman" pitchFamily="18" charset="0"/>
              </a:rPr>
              <a:t>Common options used with the cp command:</a:t>
            </a:r>
          </a:p>
          <a:p>
            <a:pPr>
              <a:buNone/>
            </a:pPr>
            <a:endParaRPr lang="en-US" sz="16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rPr>
              <a:t>– archive, never follow symbolic links, preserve links, copy directories recursively.</a:t>
            </a:r>
          </a:p>
          <a:p>
            <a:pPr>
              <a:buNone/>
            </a:pPr>
            <a:r>
              <a:rPr lang="en-US" sz="2000" b="1" dirty="0" smtClean="0">
                <a:latin typeface="Times New Roman" pitchFamily="18" charset="0"/>
                <a:cs typeface="Times New Roman" pitchFamily="18" charset="0"/>
              </a:rPr>
              <a:t>-f </a:t>
            </a:r>
            <a:r>
              <a:rPr lang="en-US" sz="2000" dirty="0" smtClean="0">
                <a:latin typeface="Times New Roman" pitchFamily="18" charset="0"/>
                <a:cs typeface="Times New Roman" pitchFamily="18" charset="0"/>
              </a:rPr>
              <a:t>– if an existing destination file cannot be opened, remove it and try again.</a:t>
            </a:r>
          </a:p>
          <a:p>
            <a:pPr>
              <a:buNone/>
            </a:pP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prompt before overwriting an existing file.</a:t>
            </a:r>
          </a:p>
          <a:p>
            <a:pPr>
              <a:buNone/>
            </a:pPr>
            <a:r>
              <a:rPr lang="en-US" sz="2000" b="1" dirty="0" smtClean="0">
                <a:latin typeface="Times New Roman" pitchFamily="18" charset="0"/>
                <a:cs typeface="Times New Roman" pitchFamily="18" charset="0"/>
              </a:rPr>
              <a:t>-r</a:t>
            </a:r>
            <a:r>
              <a:rPr lang="en-US" sz="2000" dirty="0" smtClean="0">
                <a:latin typeface="Times New Roman" pitchFamily="18" charset="0"/>
                <a:cs typeface="Times New Roman" pitchFamily="18" charset="0"/>
              </a:rPr>
              <a:t> – copy directories recursively.</a:t>
            </a:r>
          </a:p>
          <a:p>
            <a:pPr>
              <a:buNone/>
            </a:pPr>
            <a:endParaRPr lang="en-US" sz="1600" dirty="0" smtClean="0">
              <a:latin typeface="Times New Roman" pitchFamily="18" charset="0"/>
              <a:cs typeface="Times New Roman" pitchFamily="18" charset="0"/>
            </a:endParaRPr>
          </a:p>
          <a:p>
            <a:pPr>
              <a:buNone/>
            </a:pPr>
            <a:r>
              <a:rPr lang="en-US" sz="2000" b="1" dirty="0" err="1" smtClean="0">
                <a:latin typeface="Times New Roman" pitchFamily="18" charset="0"/>
                <a:cs typeface="Times New Roman" pitchFamily="18" charset="0"/>
              </a:rPr>
              <a:t>Eg</a:t>
            </a:r>
            <a:r>
              <a:rPr lang="en-US" sz="2000" b="1" dirty="0" smtClean="0">
                <a:latin typeface="Times New Roman" pitchFamily="18" charset="0"/>
                <a:cs typeface="Times New Roman" pitchFamily="18" charset="0"/>
              </a:rPr>
              <a:t>:</a:t>
            </a:r>
          </a:p>
          <a:p>
            <a:pPr>
              <a:buNone/>
            </a:pPr>
            <a:endParaRPr lang="en-US" sz="16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cp data.txt /</a:t>
            </a:r>
            <a:r>
              <a:rPr lang="en-US" sz="2000" b="1" dirty="0" err="1" smtClean="0">
                <a:latin typeface="Times New Roman" pitchFamily="18" charset="0"/>
                <a:cs typeface="Times New Roman" pitchFamily="18" charset="0"/>
              </a:rPr>
              <a:t>var</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tmp</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Copying a single file to a destination directory.</a:t>
            </a:r>
          </a:p>
          <a:p>
            <a:pPr>
              <a:buNone/>
            </a:pPr>
            <a:endParaRPr lang="en-US" sz="18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cp data.txt file.csv /</a:t>
            </a:r>
            <a:r>
              <a:rPr lang="en-US" sz="2000" b="1" dirty="0" err="1" smtClean="0">
                <a:latin typeface="Times New Roman" pitchFamily="18" charset="0"/>
                <a:cs typeface="Times New Roman" pitchFamily="18" charset="0"/>
              </a:rPr>
              <a:t>var</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tmp</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Copying multiple files to a destination 					directory.</a:t>
            </a:r>
          </a:p>
          <a:p>
            <a:pPr>
              <a:buNone/>
            </a:pPr>
            <a:r>
              <a:rPr lang="en-US" sz="2000" b="1" dirty="0" smtClean="0">
                <a:latin typeface="Times New Roman" pitchFamily="18" charset="0"/>
                <a:cs typeface="Times New Roman" pitchFamily="18" charset="0"/>
              </a:rPr>
              <a:t>$ cp -r /etc/ /</a:t>
            </a:r>
            <a:r>
              <a:rPr lang="en-US" sz="2000" b="1" dirty="0" err="1" smtClean="0">
                <a:latin typeface="Times New Roman" pitchFamily="18" charset="0"/>
                <a:cs typeface="Times New Roman" pitchFamily="18" charset="0"/>
              </a:rPr>
              <a:t>var</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tmp</a:t>
            </a:r>
            <a:r>
              <a:rPr lang="en-US" sz="2000" b="1" dirty="0" smtClean="0">
                <a:latin typeface="Times New Roman" pitchFamily="18" charset="0"/>
                <a:cs typeface="Times New Roman" pitchFamily="18" charset="0"/>
              </a:rPr>
              <a:t>/backup/</a:t>
            </a:r>
            <a:r>
              <a:rPr lang="en-US" sz="2000" dirty="0" smtClean="0">
                <a:latin typeface="Times New Roman" pitchFamily="18" charset="0"/>
                <a:cs typeface="Times New Roman" pitchFamily="18" charset="0"/>
              </a:rPr>
              <a:t>	Copying a directory recursively.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lnSpcReduction="10000"/>
          </a:bodyPr>
          <a:lstStyle/>
          <a:p>
            <a:pPr algn="ctr">
              <a:buNone/>
            </a:pPr>
            <a:r>
              <a:rPr lang="en-US" sz="3100" b="1" dirty="0" smtClean="0">
                <a:effectLst>
                  <a:outerShdw blurRad="38100" dist="38100" dir="2700000" algn="tl">
                    <a:srgbClr val="000000">
                      <a:alpha val="43137"/>
                    </a:srgbClr>
                  </a:outerShdw>
                </a:effectLst>
                <a:latin typeface="Times New Roman" pitchFamily="18" charset="0"/>
                <a:cs typeface="Times New Roman" pitchFamily="18" charset="0"/>
              </a:rPr>
              <a:t>MOVING FILES &amp; DIRECTORIES</a:t>
            </a:r>
          </a:p>
          <a:p>
            <a:pPr>
              <a:buNone/>
            </a:pPr>
            <a:endParaRPr lang="en-US" sz="18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commands to move files and folders in the command line, are actually pretty easy to remember.</a:t>
            </a:r>
          </a:p>
          <a:p>
            <a:pPr algn="just">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mv</a:t>
            </a:r>
            <a:r>
              <a:rPr lang="en-US" sz="2000" b="1" dirty="0" smtClean="0">
                <a:latin typeface="Times New Roman" pitchFamily="18" charset="0"/>
                <a:cs typeface="Times New Roman" pitchFamily="18" charset="0"/>
              </a:rPr>
              <a:t> = move </a:t>
            </a:r>
            <a:r>
              <a:rPr lang="en-US" sz="2000" dirty="0" smtClean="0">
                <a:latin typeface="Times New Roman" pitchFamily="18" charset="0"/>
                <a:cs typeface="Times New Roman" pitchFamily="18" charset="0"/>
              </a:rPr>
              <a:t>(also used to rename items).</a:t>
            </a:r>
          </a:p>
          <a:p>
            <a:pPr algn="just">
              <a:buNone/>
            </a:pPr>
            <a:endParaRPr lang="en-US" sz="14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pPr algn="just">
              <a:buNone/>
            </a:pP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mv</a:t>
            </a:r>
            <a:r>
              <a:rPr lang="en-US" sz="2000" b="1"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[Option] &lt;source&gt; &lt;destination&gt;</a:t>
            </a:r>
          </a:p>
          <a:p>
            <a:pPr algn="just">
              <a:buNone/>
            </a:pPr>
            <a:endParaRPr lang="en-US" sz="14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Options for </a:t>
            </a:r>
            <a:r>
              <a:rPr lang="en-US" sz="2000" dirty="0" err="1" smtClean="0">
                <a:latin typeface="Times New Roman" pitchFamily="18" charset="0"/>
                <a:cs typeface="Times New Roman" pitchFamily="18" charset="0"/>
              </a:rPr>
              <a:t>mv</a:t>
            </a:r>
            <a:r>
              <a:rPr lang="en-US" sz="2000" dirty="0" smtClean="0">
                <a:latin typeface="Times New Roman" pitchFamily="18" charset="0"/>
                <a:cs typeface="Times New Roman" pitchFamily="18" charset="0"/>
              </a:rPr>
              <a:t> include:</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for interactive, asks you to confirm if an existing file should be over 	written.</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 	</a:t>
            </a:r>
            <a:r>
              <a:rPr lang="en-US" sz="2000" dirty="0" smtClean="0">
                <a:latin typeface="Times New Roman" pitchFamily="18" charset="0"/>
                <a:cs typeface="Times New Roman" pitchFamily="18" charset="0"/>
              </a:rPr>
              <a:t>for force, overrides all interactivity and executes the </a:t>
            </a:r>
            <a:r>
              <a:rPr lang="en-US" sz="2000" dirty="0" err="1" smtClean="0">
                <a:latin typeface="Times New Roman" pitchFamily="18" charset="0"/>
                <a:cs typeface="Times New Roman" pitchFamily="18" charset="0"/>
              </a:rPr>
              <a:t>mv</a:t>
            </a:r>
            <a:r>
              <a:rPr lang="en-US" sz="2000" dirty="0" smtClean="0">
                <a:latin typeface="Times New Roman" pitchFamily="18" charset="0"/>
                <a:cs typeface="Times New Roman" pitchFamily="18" charset="0"/>
              </a:rPr>
              <a:t> instruction 	without returning any prompts.</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-v 	</a:t>
            </a:r>
            <a:r>
              <a:rPr lang="en-US" sz="2000" dirty="0" smtClean="0">
                <a:latin typeface="Times New Roman" pitchFamily="18" charset="0"/>
                <a:cs typeface="Times New Roman" pitchFamily="18" charset="0"/>
              </a:rPr>
              <a:t>for verbose, to show the files being moved one by one.</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Eg</a:t>
            </a:r>
            <a:r>
              <a:rPr lang="en-US" sz="2000" b="1"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mv</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a.txt geek.txt</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229600" cy="5287436"/>
          </a:xfrm>
        </p:spPr>
        <p:txBody>
          <a:bodyPr/>
          <a:lstStyle/>
          <a:p>
            <a:pPr algn="ctr">
              <a:buNone/>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RENAMING FILE &amp; DIRECTORIES</a:t>
            </a:r>
          </a:p>
          <a:p>
            <a:pPr>
              <a:buNone/>
            </a:pPr>
            <a:endParaRPr lang="en-US" sz="24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a:t>
            </a:r>
            <a:r>
              <a:rPr lang="en-US" sz="2000" b="1" i="1" dirty="0" err="1" smtClean="0">
                <a:latin typeface="Times New Roman" pitchFamily="18" charset="0"/>
                <a:cs typeface="Times New Roman" pitchFamily="18" charset="0"/>
              </a:rPr>
              <a:t>mv</a:t>
            </a:r>
            <a:r>
              <a:rPr lang="en-US" sz="2000" b="1"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command is also used to rename items. You simply include the new file name in the location parameter.</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a:t>
            </a:r>
          </a:p>
          <a:p>
            <a:pPr algn="just">
              <a:buNone/>
            </a:pP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mv</a:t>
            </a:r>
            <a:r>
              <a:rPr lang="en-US" sz="2000" b="1"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[Option] &lt;</a:t>
            </a:r>
            <a:r>
              <a:rPr lang="en-US" sz="2000" i="1" dirty="0" err="1" smtClean="0">
                <a:latin typeface="Times New Roman" pitchFamily="18" charset="0"/>
                <a:cs typeface="Times New Roman" pitchFamily="18" charset="0"/>
              </a:rPr>
              <a:t>OldName</a:t>
            </a:r>
            <a:r>
              <a:rPr lang="en-US" sz="2000" i="1" dirty="0" smtClean="0">
                <a:latin typeface="Times New Roman" pitchFamily="18" charset="0"/>
                <a:cs typeface="Times New Roman" pitchFamily="18" charset="0"/>
              </a:rPr>
              <a:t>&gt;  &lt;</a:t>
            </a:r>
            <a:r>
              <a:rPr lang="en-US" sz="2000" i="1" dirty="0" err="1" smtClean="0">
                <a:latin typeface="Times New Roman" pitchFamily="18" charset="0"/>
                <a:cs typeface="Times New Roman" pitchFamily="18" charset="0"/>
              </a:rPr>
              <a:t>NewName</a:t>
            </a:r>
            <a:r>
              <a:rPr lang="en-US" sz="2000" i="1" dirty="0" smtClean="0">
                <a:latin typeface="Times New Roman" pitchFamily="18" charset="0"/>
                <a:cs typeface="Times New Roman" pitchFamily="18" charset="0"/>
              </a:rPr>
              <a:t>&gt;</a:t>
            </a:r>
          </a:p>
          <a:p>
            <a:pPr algn="just">
              <a:buNone/>
            </a:pPr>
            <a:endParaRPr lang="en-US" sz="2000" i="1"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Eg</a:t>
            </a:r>
            <a:r>
              <a:rPr lang="en-US" sz="2000" b="1"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mv</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test.txt testing.txt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91633"/>
          </a:xfrm>
        </p:spPr>
        <p:txBody>
          <a:bodyPr>
            <a:normAutofit/>
          </a:bodyPr>
          <a:lstStyle/>
          <a:p>
            <a:r>
              <a:rPr lang="en-US" sz="2700" b="1" dirty="0" smtClean="0">
                <a:effectLst>
                  <a:outerShdw blurRad="38100" dist="38100" dir="2700000" algn="tl">
                    <a:srgbClr val="000000">
                      <a:alpha val="43137"/>
                    </a:srgbClr>
                  </a:outerShdw>
                </a:effectLst>
                <a:latin typeface="Times New Roman" pitchFamily="18" charset="0"/>
                <a:cs typeface="Times New Roman" pitchFamily="18" charset="0"/>
              </a:rPr>
              <a:t>CREATING FILES &amp; DIRECTORIES</a:t>
            </a:r>
            <a:endParaRPr lang="en-US" dirty="0"/>
          </a:p>
        </p:txBody>
      </p:sp>
      <p:sp>
        <p:nvSpPr>
          <p:cNvPr id="3" name="Content Placeholder 2"/>
          <p:cNvSpPr>
            <a:spLocks noGrp="1"/>
          </p:cNvSpPr>
          <p:nvPr>
            <p:ph idx="1"/>
          </p:nvPr>
        </p:nvSpPr>
        <p:spPr>
          <a:xfrm>
            <a:off x="457200" y="1600201"/>
            <a:ext cx="8229600" cy="4525436"/>
          </a:xfrm>
        </p:spPr>
        <p:txBody>
          <a:bodyPr>
            <a:normAutofit/>
          </a:bodyPr>
          <a:lstStyle/>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Creating Directories:</a:t>
            </a:r>
          </a:p>
          <a:p>
            <a:pPr>
              <a:buNone/>
            </a:pPr>
            <a:endParaRPr lang="en-US" sz="12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a:t>
            </a:r>
            <a:r>
              <a:rPr lang="en-US" sz="2000" b="1" i="1" dirty="0" err="1" smtClean="0">
                <a:latin typeface="Times New Roman" pitchFamily="18" charset="0"/>
                <a:cs typeface="Times New Roman" pitchFamily="18" charset="0"/>
              </a:rPr>
              <a:t>mkdir</a:t>
            </a:r>
            <a:r>
              <a:rPr lang="en-US" sz="2000" dirty="0" smtClean="0">
                <a:latin typeface="Times New Roman" pitchFamily="18" charset="0"/>
                <a:cs typeface="Times New Roman" pitchFamily="18" charset="0"/>
              </a:rPr>
              <a:t> command in LINUX allows users to create directories as they are referred to in some operating systems. The </a:t>
            </a:r>
            <a:r>
              <a:rPr lang="en-US" sz="2000" dirty="0" err="1" smtClean="0">
                <a:latin typeface="Times New Roman" pitchFamily="18" charset="0"/>
                <a:cs typeface="Times New Roman" pitchFamily="18" charset="0"/>
              </a:rPr>
              <a:t>mkdir</a:t>
            </a:r>
            <a:r>
              <a:rPr lang="en-US" sz="2000" dirty="0" smtClean="0">
                <a:latin typeface="Times New Roman" pitchFamily="18" charset="0"/>
                <a:cs typeface="Times New Roman" pitchFamily="18" charset="0"/>
              </a:rPr>
              <a:t> command can create multiple directories at once and also set permissions when creating the directory.</a:t>
            </a:r>
          </a:p>
          <a:p>
            <a:pPr>
              <a:buNone/>
            </a:pPr>
            <a:endParaRPr lang="en-US" sz="16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 </a:t>
            </a:r>
          </a:p>
          <a:p>
            <a:pPr>
              <a:buNone/>
            </a:pP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mkdir</a:t>
            </a:r>
            <a:r>
              <a:rPr lang="en-US" sz="2000" b="1"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&lt;</a:t>
            </a:r>
            <a:r>
              <a:rPr lang="en-US" sz="2000" i="1" dirty="0" err="1" smtClean="0">
                <a:latin typeface="Times New Roman" pitchFamily="18" charset="0"/>
                <a:cs typeface="Times New Roman" pitchFamily="18" charset="0"/>
              </a:rPr>
              <a:t>directory_name</a:t>
            </a:r>
            <a:r>
              <a:rPr lang="en-US" sz="2000" i="1"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Eg</a:t>
            </a:r>
            <a:r>
              <a:rPr lang="en-US" sz="2000" b="1"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mkdir</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mydirectory</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1999"/>
            <a:ext cx="8229600" cy="5363637"/>
          </a:xfrm>
        </p:spPr>
        <p:txBody>
          <a:bodyPr>
            <a:normAutofit/>
          </a:bodyPr>
          <a:lstStyle/>
          <a:p>
            <a:pPr>
              <a:buNone/>
            </a:pPr>
            <a:r>
              <a:rPr lang="en-US" sz="2000" b="1" dirty="0" smtClean="0">
                <a:latin typeface="Times New Roman" pitchFamily="18" charset="0"/>
                <a:cs typeface="Times New Roman" pitchFamily="18" charset="0"/>
              </a:rPr>
              <a:t>	Creating Files:</a:t>
            </a:r>
          </a:p>
          <a:p>
            <a:pPr>
              <a:buNone/>
            </a:pPr>
            <a:endParaRPr lang="en-US" sz="16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a:t>
            </a:r>
            <a:r>
              <a:rPr lang="en-US" sz="2000" b="1" i="1" dirty="0" smtClean="0">
                <a:latin typeface="Times New Roman" pitchFamily="18" charset="0"/>
                <a:cs typeface="Times New Roman" pitchFamily="18" charset="0"/>
              </a:rPr>
              <a:t> cat </a:t>
            </a:r>
            <a:r>
              <a:rPr lang="en-US" sz="2000" dirty="0" smtClean="0">
                <a:latin typeface="Times New Roman" pitchFamily="18" charset="0"/>
                <a:cs typeface="Times New Roman" pitchFamily="18" charset="0"/>
              </a:rPr>
              <a:t>(“concatenate“) command is one of the most frequently used command in Linux/Unix like operating systems. cat command allows us to create single or multiple files, view contain of file, concatenate files and redirect output in terminal or files.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Syntax: </a:t>
            </a:r>
          </a:p>
          <a:p>
            <a:pPr>
              <a:buNone/>
            </a:pP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 cat </a:t>
            </a:r>
            <a:r>
              <a:rPr lang="en-US" sz="2000" i="1" dirty="0" smtClean="0">
                <a:latin typeface="Times New Roman" pitchFamily="18" charset="0"/>
                <a:cs typeface="Times New Roman" pitchFamily="18" charset="0"/>
              </a:rPr>
              <a:t>&lt;</a:t>
            </a:r>
            <a:r>
              <a:rPr lang="en-US" sz="2000" i="1" dirty="0" err="1" smtClean="0">
                <a:latin typeface="Times New Roman" pitchFamily="18" charset="0"/>
                <a:cs typeface="Times New Roman" pitchFamily="18" charset="0"/>
              </a:rPr>
              <a:t>File_name</a:t>
            </a:r>
            <a:r>
              <a:rPr lang="en-US" sz="2000" i="1" dirty="0" smtClean="0">
                <a:latin typeface="Times New Roman" pitchFamily="18" charset="0"/>
                <a:cs typeface="Times New Roman" pitchFamily="18" charset="0"/>
              </a:rPr>
              <a:t>&gt;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Eg</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cat </a:t>
            </a:r>
            <a:r>
              <a:rPr lang="en-US" sz="2000" dirty="0" err="1" smtClean="0">
                <a:latin typeface="Times New Roman" pitchFamily="18" charset="0"/>
                <a:cs typeface="Times New Roman" pitchFamily="18" charset="0"/>
              </a:rPr>
              <a:t>myfile</a:t>
            </a:r>
            <a:endParaRPr lang="en-US" sz="2000"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latin typeface="Times New Roman" pitchFamily="18" charset="0"/>
                <a:cs typeface="Times New Roman" pitchFamily="18" charset="0"/>
              </a:rPr>
              <a:t>NAUTILUS</a:t>
            </a:r>
            <a:endParaRPr lang="en-US" sz="32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1" algn="just">
              <a:buFont typeface="Wingdings" pitchFamily="2" charset="2"/>
              <a:buChar char="Ø"/>
            </a:pPr>
            <a:r>
              <a:rPr lang="en-US" sz="2000" dirty="0" smtClean="0">
                <a:latin typeface="Times New Roman" pitchFamily="18" charset="0"/>
                <a:cs typeface="Times New Roman" pitchFamily="18" charset="0"/>
              </a:rPr>
              <a:t>Nautilus is a very popular file manager so if it isn’t installed for your particular distribution you should be able to find it in the graphical package manager.</a:t>
            </a:r>
          </a:p>
          <a:p>
            <a:pPr lvl="1" algn="just">
              <a:buNone/>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Nautilus is the default file manager within </a:t>
            </a:r>
            <a:r>
              <a:rPr lang="en-US" sz="2000" dirty="0" err="1" smtClean="0">
                <a:latin typeface="Times New Roman" pitchFamily="18" charset="0"/>
                <a:cs typeface="Times New Roman" pitchFamily="18" charset="0"/>
              </a:rPr>
              <a:t>Ubuntu</a:t>
            </a:r>
            <a:r>
              <a:rPr lang="en-US" sz="2000" dirty="0" smtClean="0">
                <a:latin typeface="Times New Roman" pitchFamily="18" charset="0"/>
                <a:cs typeface="Times New Roman" pitchFamily="18" charset="0"/>
              </a:rPr>
              <a:t> Linux.</a:t>
            </a:r>
          </a:p>
          <a:p>
            <a:pPr lvl="1" algn="just">
              <a:buFont typeface="Wingdings" pitchFamily="2" charset="2"/>
              <a:buChar char="Ø"/>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Nautilus is an open source file manager for the GNOME desktop that gives users a way to manage their files and applications. Nautilus can be used to do things like create folders and documents, display files and folders, search and manage files, and more.</a:t>
            </a:r>
          </a:p>
          <a:p>
            <a:pPr lvl="1" algn="just">
              <a:buFont typeface="Wingdings" pitchFamily="2" charset="2"/>
              <a:buChar char="Ø"/>
            </a:pPr>
            <a:endParaRPr lang="en-US" sz="2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599"/>
            <a:ext cx="8229600" cy="5943601"/>
          </a:xfrm>
        </p:spPr>
        <p:txBody>
          <a:bodyPr>
            <a:normAutofit/>
          </a:bodyPr>
          <a:lstStyle/>
          <a:p>
            <a:pPr>
              <a:buNone/>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WHAT IS FILE?</a:t>
            </a:r>
          </a:p>
          <a:p>
            <a:pPr>
              <a:buNone/>
            </a:pPr>
            <a:endParaRPr lang="en-US" sz="18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 file is a collection of data stored in one unit, identified by a filename. It can be a document, picture, audio or video stream, data library, application, or other collection of data. Files can be opened, saved, deleted, and moved to different folders. They can also be transferred across network connections or downloaded from the Internet.</a:t>
            </a:r>
          </a:p>
          <a:p>
            <a:pPr>
              <a:buNone/>
            </a:pPr>
            <a:endParaRPr lang="en-US" sz="2000" dirty="0" smtClean="0">
              <a:latin typeface="Times New Roman" pitchFamily="18" charset="0"/>
              <a:cs typeface="Times New Roman" pitchFamily="18" charset="0"/>
            </a:endParaRPr>
          </a:p>
          <a:p>
            <a:pPr>
              <a:buNone/>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WHAT IS DIRECTORY?</a:t>
            </a:r>
          </a:p>
          <a:p>
            <a:pPr>
              <a:buNone/>
            </a:pPr>
            <a:endParaRPr lang="en-US" sz="18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 directory is another name for a folder. File systems use directories to organize files within a storage device.</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Directories are two types:</a:t>
            </a:r>
          </a:p>
          <a:p>
            <a:pPr lvl="4">
              <a:buFont typeface="Wingdings" pitchFamily="2" charset="2"/>
              <a:buChar char="Ø"/>
            </a:pPr>
            <a:r>
              <a:rPr lang="en-US" dirty="0" err="1" smtClean="0">
                <a:latin typeface="Times New Roman" pitchFamily="18" charset="0"/>
                <a:cs typeface="Times New Roman" pitchFamily="18" charset="0"/>
              </a:rPr>
              <a:t>Rootdirectory</a:t>
            </a:r>
            <a:r>
              <a:rPr lang="en-US" dirty="0" smtClean="0">
                <a:latin typeface="Times New Roman" pitchFamily="18" charset="0"/>
                <a:cs typeface="Times New Roman" pitchFamily="18" charset="0"/>
              </a:rPr>
              <a:t>,</a:t>
            </a:r>
          </a:p>
          <a:p>
            <a:pPr lvl="4">
              <a:buFont typeface="Wingdings" pitchFamily="2" charset="2"/>
              <a:buChar char="Ø"/>
            </a:pPr>
            <a:r>
              <a:rPr lang="en-US" dirty="0" smtClean="0">
                <a:latin typeface="Times New Roman" pitchFamily="18" charset="0"/>
                <a:cs typeface="Times New Roman" pitchFamily="18" charset="0"/>
              </a:rPr>
              <a:t>Subdirectory.</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599"/>
            <a:ext cx="7924800" cy="808567"/>
          </a:xfrm>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FILE STRUCTURE</a:t>
            </a:r>
            <a:endParaRPr lang="en-US" sz="2800" dirty="0"/>
          </a:p>
        </p:txBody>
      </p:sp>
      <p:sp>
        <p:nvSpPr>
          <p:cNvPr id="3" name="Content Placeholder 2"/>
          <p:cNvSpPr>
            <a:spLocks noGrp="1"/>
          </p:cNvSpPr>
          <p:nvPr>
            <p:ph idx="1"/>
          </p:nvPr>
        </p:nvSpPr>
        <p:spPr>
          <a:xfrm>
            <a:off x="457200" y="1752600"/>
            <a:ext cx="7848600" cy="4373036"/>
          </a:xfrm>
        </p:spPr>
        <p:txBody>
          <a:bodyPr>
            <a:normAutofit/>
          </a:bodyPr>
          <a:lstStyle/>
          <a:p>
            <a:pPr algn="just">
              <a:buNone/>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	INTRODUCTION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TO FILE STRUCTURE:</a:t>
            </a:r>
            <a:endParaRPr lang="en-US" sz="24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In </a:t>
            </a:r>
            <a:r>
              <a:rPr lang="en-US" sz="2000" dirty="0" smtClean="0">
                <a:latin typeface="Times New Roman" pitchFamily="18" charset="0"/>
                <a:cs typeface="Times New Roman" pitchFamily="18" charset="0"/>
              </a:rPr>
              <a:t>the Linux file structure files are grouped according to purpose.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Ex</a:t>
            </a:r>
            <a:r>
              <a:rPr lang="en-US" sz="2000" dirty="0" smtClean="0">
                <a:latin typeface="Times New Roman" pitchFamily="18" charset="0"/>
                <a:cs typeface="Times New Roman" pitchFamily="18" charset="0"/>
              </a:rPr>
              <a:t>: commands, data files, documentation. Parts of a Unix directory tree are listed below. All directories are grouped under the root entry "/". That part of the directory tree is left out of the below diagram.</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581400" y="5867400"/>
            <a:ext cx="3200400" cy="533400"/>
          </a:xfrm>
        </p:spPr>
        <p:txBody>
          <a:bodyPr/>
          <a:lstStyle/>
          <a:p>
            <a:pPr algn="ctr"/>
            <a:r>
              <a:rPr lang="en-US" dirty="0" smtClean="0"/>
              <a:t>Fig: File Structure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1600200" y="685800"/>
            <a:ext cx="577691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167"/>
            <a:ext cx="8229600" cy="944033"/>
          </a:xfrm>
        </p:spPr>
        <p:txBody>
          <a:bodyPr>
            <a:normAutofit/>
          </a:bodyPr>
          <a:lstStyle/>
          <a:p>
            <a:r>
              <a:rPr lang="en-US" dirty="0" smtClean="0"/>
              <a:t> </a:t>
            </a:r>
            <a:r>
              <a:rPr lang="en-US" sz="2700" b="1" dirty="0" smtClean="0">
                <a:effectLst>
                  <a:outerShdw blurRad="38100" dist="38100" dir="2700000" algn="tl">
                    <a:srgbClr val="000000">
                      <a:alpha val="43137"/>
                    </a:srgbClr>
                  </a:outerShdw>
                </a:effectLst>
                <a:latin typeface="Times New Roman" pitchFamily="18" charset="0"/>
                <a:cs typeface="Times New Roman" pitchFamily="18" charset="0"/>
              </a:rPr>
              <a:t>DIRECTORIES IN A FILE STRUCTURE</a:t>
            </a:r>
            <a:endParaRPr lang="en-US" sz="27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5"/>
            <a:ext cx="8077200" cy="4525433"/>
          </a:xfrm>
        </p:spPr>
        <p:txBody>
          <a:bodyPr>
            <a:normAutofit/>
          </a:bodyPr>
          <a:lstStyle/>
          <a:p>
            <a:pPr algn="just">
              <a:buNone/>
            </a:pPr>
            <a:r>
              <a:rPr lang="en-US" sz="2000" dirty="0" smtClean="0">
                <a:latin typeface="Times New Roman" pitchFamily="18" charset="0"/>
                <a:cs typeface="Times New Roman" pitchFamily="18" charset="0"/>
              </a:rPr>
              <a:t>		Generally </a:t>
            </a:r>
            <a:r>
              <a:rPr lang="en-US" sz="2000" dirty="0" smtClean="0">
                <a:latin typeface="Times New Roman" pitchFamily="18" charset="0"/>
                <a:cs typeface="Times New Roman" pitchFamily="18" charset="0"/>
              </a:rPr>
              <a:t>for arranging all the Files directories or Folders are used. A Folder or Directory is also called as the Container of the Files in which many Sub directors and Files are Stored. So that Files System Specifies the Arrangement of the Files in the System. There are following Directory Structures Available for organizing all the Files</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Available Directory Structures:</a:t>
            </a:r>
          </a:p>
          <a:p>
            <a:pPr algn="just">
              <a:buNone/>
            </a:pPr>
            <a:endParaRPr lang="en-US" sz="2000" dirty="0" smtClean="0">
              <a:latin typeface="Times New Roman" pitchFamily="18" charset="0"/>
              <a:cs typeface="Times New Roman" pitchFamily="18" charset="0"/>
            </a:endParaRPr>
          </a:p>
          <a:p>
            <a:pPr lvl="2" algn="just">
              <a:buFont typeface="Wingdings" pitchFamily="2" charset="2"/>
              <a:buChar char="Ø"/>
            </a:pPr>
            <a:r>
              <a:rPr lang="en-US" dirty="0" smtClean="0">
                <a:latin typeface="Times New Roman" pitchFamily="18" charset="0"/>
                <a:cs typeface="Times New Roman" pitchFamily="18" charset="0"/>
              </a:rPr>
              <a:t>Hierarchical</a:t>
            </a:r>
          </a:p>
          <a:p>
            <a:pPr lvl="2" algn="just">
              <a:buFont typeface="Wingdings" pitchFamily="2" charset="2"/>
              <a:buChar char="Ø"/>
            </a:pPr>
            <a:r>
              <a:rPr lang="en-US" dirty="0" smtClean="0">
                <a:latin typeface="Times New Roman" pitchFamily="18" charset="0"/>
                <a:cs typeface="Times New Roman" pitchFamily="18" charset="0"/>
              </a:rPr>
              <a:t>Single Level Directory</a:t>
            </a:r>
          </a:p>
          <a:p>
            <a:pPr lvl="2" algn="just">
              <a:buFont typeface="Wingdings" pitchFamily="2" charset="2"/>
              <a:buChar char="Ø"/>
            </a:pPr>
            <a:r>
              <a:rPr lang="en-US" dirty="0" smtClean="0">
                <a:latin typeface="Times New Roman" pitchFamily="18" charset="0"/>
                <a:cs typeface="Times New Roman" pitchFamily="18" charset="0"/>
              </a:rPr>
              <a:t>Two Level </a:t>
            </a:r>
            <a:r>
              <a:rPr lang="en-US" dirty="0" smtClean="0">
                <a:latin typeface="Times New Roman" pitchFamily="18" charset="0"/>
                <a:cs typeface="Times New Roman" pitchFamily="18" charset="0"/>
              </a:rPr>
              <a:t>Directory</a:t>
            </a:r>
            <a:endParaRPr lang="en-US" dirty="0" smtClean="0">
              <a:latin typeface="Times New Roman" pitchFamily="18" charset="0"/>
              <a:cs typeface="Times New Roman" pitchFamily="18" charset="0"/>
            </a:endParaRPr>
          </a:p>
          <a:p>
            <a:pPr lvl="2" algn="just">
              <a:buFont typeface="Wingdings" pitchFamily="2" charset="2"/>
              <a:buChar char="Ø"/>
            </a:pPr>
            <a:r>
              <a:rPr lang="en-US" dirty="0" smtClean="0">
                <a:latin typeface="Times New Roman" pitchFamily="18" charset="0"/>
                <a:cs typeface="Times New Roman" pitchFamily="18" charset="0"/>
              </a:rPr>
              <a:t>Acyclic Graph </a:t>
            </a:r>
            <a:r>
              <a:rPr lang="en-US" dirty="0" smtClean="0">
                <a:latin typeface="Times New Roman" pitchFamily="18" charset="0"/>
                <a:cs typeface="Times New Roman" pitchFamily="18" charset="0"/>
              </a:rPr>
              <a:t>Directory</a:t>
            </a:r>
            <a:endParaRPr lang="en-US" dirty="0" smtClean="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96200" cy="960967"/>
          </a:xfrm>
        </p:spPr>
        <p:txBody>
          <a:bodyPr>
            <a:normAutofit/>
          </a:bodyPr>
          <a:lstStyle/>
          <a:p>
            <a:pPr algn="l"/>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HIERARCHICAL:</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a:xfrm>
            <a:off x="762000" y="1676400"/>
            <a:ext cx="8001000" cy="2438395"/>
          </a:xfrm>
        </p:spPr>
        <p:txBody>
          <a:bodyPr>
            <a:normAutofit/>
          </a:bodyPr>
          <a:lstStyle/>
          <a:p>
            <a:pPr algn="just">
              <a:buNone/>
            </a:pPr>
            <a:r>
              <a:rPr lang="en-US" sz="2000" dirty="0" smtClean="0">
                <a:latin typeface="Times New Roman" pitchFamily="18" charset="0"/>
                <a:cs typeface="Times New Roman" pitchFamily="18" charset="0"/>
              </a:rPr>
              <a:t>			In </a:t>
            </a:r>
            <a:r>
              <a:rPr lang="en-US" sz="2000" dirty="0" smtClean="0">
                <a:latin typeface="Times New Roman" pitchFamily="18" charset="0"/>
                <a:cs typeface="Times New Roman" pitchFamily="18" charset="0"/>
              </a:rPr>
              <a:t>this all the Files are organized in the Form of Parent and Child Relationship. Means in this there is the Parent Directory which contains all the sub Files.</a:t>
            </a:r>
          </a:p>
          <a:p>
            <a:endParaRPr lang="en-US" dirty="0"/>
          </a:p>
        </p:txBody>
      </p:sp>
      <p:pic>
        <p:nvPicPr>
          <p:cNvPr id="7" name="Content Placeholder 6" descr="hierarchical-url-structure.jpg"/>
          <p:cNvPicPr>
            <a:picLocks noGrp="1" noChangeAspect="1"/>
          </p:cNvPicPr>
          <p:nvPr>
            <p:ph sz="half" idx="2"/>
          </p:nvPr>
        </p:nvPicPr>
        <p:blipFill>
          <a:blip r:embed="rId2"/>
          <a:stretch>
            <a:fillRect/>
          </a:stretch>
        </p:blipFill>
        <p:spPr>
          <a:xfrm>
            <a:off x="1905001" y="2895600"/>
            <a:ext cx="5429966" cy="323056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5167"/>
            <a:ext cx="7696200" cy="1143000"/>
          </a:xfrm>
        </p:spPr>
        <p:txBody>
          <a:bodyPr>
            <a:normAutofit/>
          </a:bodyPr>
          <a:lstStyle/>
          <a:p>
            <a:pPr algn="l"/>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SINGLE LEVEL DIRECTORY:</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a:xfrm>
            <a:off x="762000" y="1371600"/>
            <a:ext cx="7848600" cy="2895595"/>
          </a:xfrm>
        </p:spPr>
        <p:txBody>
          <a:bodyPr>
            <a:normAutofit/>
          </a:bodyPr>
          <a:lstStyle/>
          <a:p>
            <a:pPr algn="just">
              <a:buNone/>
            </a:pPr>
            <a:r>
              <a:rPr lang="en-US" sz="2000" dirty="0" smtClean="0">
                <a:latin typeface="Times New Roman" pitchFamily="18" charset="0"/>
                <a:cs typeface="Times New Roman" pitchFamily="18" charset="0"/>
              </a:rPr>
              <a:t>			In </a:t>
            </a:r>
            <a:r>
              <a:rPr lang="en-US" sz="2000" dirty="0" smtClean="0">
                <a:latin typeface="Times New Roman" pitchFamily="18" charset="0"/>
                <a:cs typeface="Times New Roman" pitchFamily="18" charset="0"/>
              </a:rPr>
              <a:t>this there is a single directory which contains all the Files into. But this is not the best way because all the Files are Stored into the Single Folder So this is very difficult for a user to search a File. There is Only one Directory Which contains the other files So that Many times this is not used because this will Contains Huge Amount of Files and this will Makes difficult for the users to Locate or Find a File.</a:t>
            </a:r>
          </a:p>
          <a:p>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2133600" y="3733801"/>
            <a:ext cx="5410200" cy="224869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599"/>
            <a:ext cx="7848600" cy="808567"/>
          </a:xfrm>
        </p:spPr>
        <p:txBody>
          <a:bodyPr>
            <a:normAutofit/>
          </a:bodyPr>
          <a:lstStyle/>
          <a:p>
            <a:pPr algn="l"/>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TWO LEVEL DIRECTORIES: </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a:xfrm>
            <a:off x="457200" y="1600205"/>
            <a:ext cx="7848600" cy="2209795"/>
          </a:xfrm>
        </p:spPr>
        <p:txBody>
          <a:bodyPr>
            <a:normAutofit lnSpcReduction="10000"/>
          </a:bodyPr>
          <a:lstStyle/>
          <a:p>
            <a:pPr algn="just">
              <a:buNone/>
            </a:pPr>
            <a:r>
              <a:rPr lang="en-US" sz="2200" dirty="0" smtClean="0">
                <a:latin typeface="Times New Roman" pitchFamily="18" charset="0"/>
                <a:cs typeface="Times New Roman" pitchFamily="18" charset="0"/>
              </a:rPr>
              <a:t>			In </a:t>
            </a:r>
            <a:r>
              <a:rPr lang="en-US" sz="2200" dirty="0" smtClean="0">
                <a:latin typeface="Times New Roman" pitchFamily="18" charset="0"/>
                <a:cs typeface="Times New Roman" pitchFamily="18" charset="0"/>
              </a:rPr>
              <a:t>this d</a:t>
            </a:r>
            <a:r>
              <a:rPr lang="en-US" sz="2200" dirty="0" smtClean="0">
                <a:latin typeface="Times New Roman" pitchFamily="18" charset="0"/>
                <a:cs typeface="Times New Roman" pitchFamily="18" charset="0"/>
              </a:rPr>
              <a:t>irectory </a:t>
            </a:r>
            <a:r>
              <a:rPr lang="en-US" sz="2200" dirty="0" smtClean="0">
                <a:latin typeface="Times New Roman" pitchFamily="18" charset="0"/>
                <a:cs typeface="Times New Roman" pitchFamily="18" charset="0"/>
              </a:rPr>
              <a:t>also contains a </a:t>
            </a:r>
            <a:r>
              <a:rPr lang="en-US" sz="2200" dirty="0" smtClean="0">
                <a:latin typeface="Times New Roman" pitchFamily="18" charset="0"/>
                <a:cs typeface="Times New Roman" pitchFamily="18" charset="0"/>
              </a:rPr>
              <a:t>another directory </a:t>
            </a:r>
            <a:r>
              <a:rPr lang="en-US" sz="2200" dirty="0" smtClean="0">
                <a:latin typeface="Times New Roman" pitchFamily="18" charset="0"/>
                <a:cs typeface="Times New Roman" pitchFamily="18" charset="0"/>
              </a:rPr>
              <a:t>and all the </a:t>
            </a:r>
            <a:r>
              <a:rPr lang="en-US" sz="2200" dirty="0" smtClean="0">
                <a:latin typeface="Times New Roman" pitchFamily="18" charset="0"/>
                <a:cs typeface="Times New Roman" pitchFamily="18" charset="0"/>
              </a:rPr>
              <a:t>files </a:t>
            </a:r>
            <a:r>
              <a:rPr lang="en-US" sz="2200" dirty="0" smtClean="0">
                <a:latin typeface="Times New Roman" pitchFamily="18" charset="0"/>
                <a:cs typeface="Times New Roman" pitchFamily="18" charset="0"/>
              </a:rPr>
              <a:t>are </a:t>
            </a:r>
            <a:r>
              <a:rPr lang="en-US" sz="2200" dirty="0" smtClean="0">
                <a:latin typeface="Times New Roman" pitchFamily="18" charset="0"/>
                <a:cs typeface="Times New Roman" pitchFamily="18" charset="0"/>
              </a:rPr>
              <a:t>organized </a:t>
            </a:r>
            <a:r>
              <a:rPr lang="en-US" sz="2200" dirty="0" smtClean="0">
                <a:latin typeface="Times New Roman" pitchFamily="18" charset="0"/>
                <a:cs typeface="Times New Roman" pitchFamily="18" charset="0"/>
              </a:rPr>
              <a:t>into the </a:t>
            </a:r>
            <a:r>
              <a:rPr lang="en-US" sz="2200" dirty="0" smtClean="0">
                <a:latin typeface="Times New Roman" pitchFamily="18" charset="0"/>
                <a:cs typeface="Times New Roman" pitchFamily="18" charset="0"/>
              </a:rPr>
              <a:t>sub directory</a:t>
            </a:r>
            <a:r>
              <a:rPr lang="en-US" sz="2200" dirty="0" smtClean="0">
                <a:latin typeface="Times New Roman" pitchFamily="18" charset="0"/>
                <a:cs typeface="Times New Roman" pitchFamily="18" charset="0"/>
              </a:rPr>
              <a:t>. In the </a:t>
            </a:r>
            <a:r>
              <a:rPr lang="en-US" sz="2200" dirty="0" smtClean="0">
                <a:latin typeface="Times New Roman" pitchFamily="18" charset="0"/>
                <a:cs typeface="Times New Roman" pitchFamily="18" charset="0"/>
              </a:rPr>
              <a:t>two level </a:t>
            </a:r>
            <a:r>
              <a:rPr lang="en-US" sz="2200" dirty="0" smtClean="0">
                <a:latin typeface="Times New Roman" pitchFamily="18" charset="0"/>
                <a:cs typeface="Times New Roman" pitchFamily="18" charset="0"/>
              </a:rPr>
              <a:t>a directory also </a:t>
            </a:r>
            <a:r>
              <a:rPr lang="en-US" sz="2200" dirty="0" smtClean="0">
                <a:latin typeface="Times New Roman" pitchFamily="18" charset="0"/>
                <a:cs typeface="Times New Roman" pitchFamily="18" charset="0"/>
              </a:rPr>
              <a:t>contains sub directory </a:t>
            </a:r>
            <a:r>
              <a:rPr lang="en-US" sz="2200" dirty="0" smtClean="0">
                <a:latin typeface="Times New Roman" pitchFamily="18" charset="0"/>
                <a:cs typeface="Times New Roman" pitchFamily="18" charset="0"/>
              </a:rPr>
              <a:t>and the </a:t>
            </a:r>
            <a:r>
              <a:rPr lang="en-US" sz="2200" dirty="0" smtClean="0">
                <a:latin typeface="Times New Roman" pitchFamily="18" charset="0"/>
                <a:cs typeface="Times New Roman" pitchFamily="18" charset="0"/>
              </a:rPr>
              <a:t>files</a:t>
            </a:r>
            <a:r>
              <a:rPr lang="en-US" sz="2200" dirty="0" smtClean="0">
                <a:latin typeface="Times New Roman" pitchFamily="18" charset="0"/>
                <a:cs typeface="Times New Roman" pitchFamily="18" charset="0"/>
              </a:rPr>
              <a:t>. W</a:t>
            </a:r>
            <a:r>
              <a:rPr lang="en-US" sz="2200" dirty="0" smtClean="0">
                <a:latin typeface="Times New Roman" pitchFamily="18" charset="0"/>
                <a:cs typeface="Times New Roman" pitchFamily="18" charset="0"/>
              </a:rPr>
              <a:t>e </a:t>
            </a:r>
            <a:r>
              <a:rPr lang="en-US" sz="2200" dirty="0" smtClean="0">
                <a:latin typeface="Times New Roman" pitchFamily="18" charset="0"/>
                <a:cs typeface="Times New Roman" pitchFamily="18" charset="0"/>
              </a:rPr>
              <a:t>can say that a </a:t>
            </a:r>
            <a:r>
              <a:rPr lang="en-US" sz="2200" dirty="0" smtClean="0">
                <a:latin typeface="Times New Roman" pitchFamily="18" charset="0"/>
                <a:cs typeface="Times New Roman" pitchFamily="18" charset="0"/>
              </a:rPr>
              <a:t>single directory </a:t>
            </a:r>
            <a:r>
              <a:rPr lang="en-US" sz="2200" dirty="0" smtClean="0">
                <a:latin typeface="Times New Roman" pitchFamily="18" charset="0"/>
                <a:cs typeface="Times New Roman" pitchFamily="18" charset="0"/>
              </a:rPr>
              <a:t>will be the </a:t>
            </a:r>
            <a:r>
              <a:rPr lang="en-US" sz="2200" dirty="0" smtClean="0">
                <a:latin typeface="Times New Roman" pitchFamily="18" charset="0"/>
                <a:cs typeface="Times New Roman" pitchFamily="18" charset="0"/>
              </a:rPr>
              <a:t>container </a:t>
            </a:r>
            <a:r>
              <a:rPr lang="en-US" sz="2200" dirty="0" smtClean="0">
                <a:latin typeface="Times New Roman" pitchFamily="18" charset="0"/>
                <a:cs typeface="Times New Roman" pitchFamily="18" charset="0"/>
              </a:rPr>
              <a:t>of </a:t>
            </a:r>
            <a:r>
              <a:rPr lang="en-US" sz="2200" dirty="0" smtClean="0">
                <a:latin typeface="Times New Roman" pitchFamily="18" charset="0"/>
                <a:cs typeface="Times New Roman" pitchFamily="18" charset="0"/>
              </a:rPr>
              <a:t>many </a:t>
            </a:r>
            <a:r>
              <a:rPr lang="en-US" sz="2200" dirty="0" smtClean="0">
                <a:latin typeface="Times New Roman" pitchFamily="18" charset="0"/>
                <a:cs typeface="Times New Roman" pitchFamily="18" charset="0"/>
              </a:rPr>
              <a:t>other files and the </a:t>
            </a:r>
            <a:r>
              <a:rPr lang="en-US" sz="2200" dirty="0" smtClean="0">
                <a:latin typeface="Times New Roman" pitchFamily="18" charset="0"/>
                <a:cs typeface="Times New Roman" pitchFamily="18" charset="0"/>
              </a:rPr>
              <a:t>directories so </a:t>
            </a:r>
            <a:r>
              <a:rPr lang="en-US" sz="2200" dirty="0" smtClean="0">
                <a:latin typeface="Times New Roman" pitchFamily="18" charset="0"/>
                <a:cs typeface="Times New Roman" pitchFamily="18" charset="0"/>
              </a:rPr>
              <a:t>that </a:t>
            </a:r>
            <a:r>
              <a:rPr lang="en-US" sz="2200" dirty="0" smtClean="0">
                <a:latin typeface="Times New Roman" pitchFamily="18" charset="0"/>
                <a:cs typeface="Times New Roman" pitchFamily="18" charset="0"/>
              </a:rPr>
              <a:t>when </a:t>
            </a:r>
            <a:r>
              <a:rPr lang="en-US" sz="2200" dirty="0" smtClean="0">
                <a:latin typeface="Times New Roman" pitchFamily="18" charset="0"/>
                <a:cs typeface="Times New Roman" pitchFamily="18" charset="0"/>
              </a:rPr>
              <a:t>a user wants to </a:t>
            </a:r>
            <a:r>
              <a:rPr lang="en-US" sz="2200" dirty="0" smtClean="0">
                <a:latin typeface="Times New Roman" pitchFamily="18" charset="0"/>
                <a:cs typeface="Times New Roman" pitchFamily="18" charset="0"/>
              </a:rPr>
              <a:t>access </a:t>
            </a:r>
            <a:r>
              <a:rPr lang="en-US" sz="2200" dirty="0" smtClean="0">
                <a:latin typeface="Times New Roman" pitchFamily="18" charset="0"/>
                <a:cs typeface="Times New Roman" pitchFamily="18" charset="0"/>
              </a:rPr>
              <a:t>any </a:t>
            </a:r>
            <a:r>
              <a:rPr lang="en-US" sz="2200" dirty="0" smtClean="0">
                <a:latin typeface="Times New Roman" pitchFamily="18" charset="0"/>
                <a:cs typeface="Times New Roman" pitchFamily="18" charset="0"/>
              </a:rPr>
              <a:t>directory </a:t>
            </a:r>
            <a:r>
              <a:rPr lang="en-US" sz="2200" dirty="0" smtClean="0">
                <a:latin typeface="Times New Roman" pitchFamily="18" charset="0"/>
                <a:cs typeface="Times New Roman" pitchFamily="18" charset="0"/>
              </a:rPr>
              <a:t>then he has </a:t>
            </a:r>
            <a:r>
              <a:rPr lang="en-US" sz="2200" dirty="0" smtClean="0">
                <a:latin typeface="Times New Roman" pitchFamily="18" charset="0"/>
                <a:cs typeface="Times New Roman" pitchFamily="18" charset="0"/>
              </a:rPr>
              <a:t>to travel </a:t>
            </a:r>
            <a:r>
              <a:rPr lang="en-US" sz="2200" dirty="0" smtClean="0">
                <a:latin typeface="Times New Roman" pitchFamily="18" charset="0"/>
                <a:cs typeface="Times New Roman" pitchFamily="18" charset="0"/>
              </a:rPr>
              <a:t>all the other </a:t>
            </a:r>
            <a:r>
              <a:rPr lang="en-US" sz="2200" dirty="0" smtClean="0">
                <a:latin typeface="Times New Roman" pitchFamily="18" charset="0"/>
                <a:cs typeface="Times New Roman" pitchFamily="18" charset="0"/>
              </a:rPr>
              <a:t>directories </a:t>
            </a:r>
            <a:r>
              <a:rPr lang="en-US" sz="2200" dirty="0" smtClean="0">
                <a:latin typeface="Times New Roman" pitchFamily="18" charset="0"/>
                <a:cs typeface="Times New Roman" pitchFamily="18" charset="0"/>
              </a:rPr>
              <a:t>and </a:t>
            </a:r>
            <a:r>
              <a:rPr lang="en-US" sz="2200" dirty="0" smtClean="0">
                <a:latin typeface="Times New Roman" pitchFamily="18" charset="0"/>
                <a:cs typeface="Times New Roman" pitchFamily="18" charset="0"/>
              </a:rPr>
              <a:t>files </a:t>
            </a:r>
            <a:r>
              <a:rPr lang="en-US" sz="2200" dirty="0" smtClean="0">
                <a:latin typeface="Times New Roman" pitchFamily="18" charset="0"/>
                <a:cs typeface="Times New Roman" pitchFamily="18" charset="0"/>
              </a:rPr>
              <a:t>from that </a:t>
            </a:r>
            <a:r>
              <a:rPr lang="en-US" sz="2200" dirty="0" smtClean="0">
                <a:latin typeface="Times New Roman" pitchFamily="18" charset="0"/>
                <a:cs typeface="Times New Roman" pitchFamily="18" charset="0"/>
              </a:rPr>
              <a:t>directory</a:t>
            </a:r>
            <a:r>
              <a:rPr lang="en-US" sz="2200" dirty="0" smtClean="0">
                <a:latin typeface="Times New Roman" pitchFamily="18" charset="0"/>
                <a:cs typeface="Times New Roman" pitchFamily="18" charset="0"/>
              </a:rPr>
              <a:t>.</a:t>
            </a:r>
          </a:p>
          <a:p>
            <a:endParaRPr lang="en-US" dirty="0"/>
          </a:p>
        </p:txBody>
      </p:sp>
      <p:pic>
        <p:nvPicPr>
          <p:cNvPr id="5" name="Content Placeholder 4" descr="Two_Level_Directories.jpg"/>
          <p:cNvPicPr>
            <a:picLocks noGrp="1" noChangeAspect="1"/>
          </p:cNvPicPr>
          <p:nvPr>
            <p:ph sz="half" idx="2"/>
          </p:nvPr>
        </p:nvPicPr>
        <p:blipFill>
          <a:blip r:embed="rId2"/>
          <a:stretch>
            <a:fillRect/>
          </a:stretch>
        </p:blipFill>
        <p:spPr>
          <a:xfrm>
            <a:off x="1981200" y="3810000"/>
            <a:ext cx="5181600" cy="3048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924800" cy="791633"/>
          </a:xfrm>
        </p:spPr>
        <p:txBody>
          <a:bodyPr>
            <a:normAutofit/>
          </a:bodyPr>
          <a:lstStyle/>
          <a:p>
            <a:pPr algn="l"/>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ACYCLIC GRAPH DIRECTORY: </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sz="half" idx="1"/>
          </p:nvPr>
        </p:nvSpPr>
        <p:spPr>
          <a:xfrm>
            <a:off x="533400" y="1371600"/>
            <a:ext cx="8001000" cy="2971795"/>
          </a:xfrm>
        </p:spPr>
        <p:txBody>
          <a:bodyPr>
            <a:normAutofit/>
          </a:bodyPr>
          <a:lstStyle/>
          <a:p>
            <a:pPr algn="just">
              <a:buNone/>
            </a:pPr>
            <a:r>
              <a:rPr lang="en-US" sz="2000" dirty="0" smtClean="0">
                <a:latin typeface="Times New Roman" pitchFamily="18" charset="0"/>
                <a:cs typeface="Times New Roman" pitchFamily="18" charset="0"/>
              </a:rPr>
              <a:t>			If a directory contains a directory and files then it is called as the acyclic directory in this a single directory contains both directory and files and all the directories are connected with some paths means a single folder or file can be accessible via another files.</a:t>
            </a:r>
          </a:p>
          <a:p>
            <a:pPr algn="just">
              <a:buNone/>
            </a:pPr>
            <a:endParaRPr lang="en-US" sz="12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In the acyclic graph a single file or a directory can be reached from any file because there are multiple path exists between that file.</a:t>
            </a:r>
          </a:p>
          <a:p>
            <a:endParaRPr lang="en-US" dirty="0"/>
          </a:p>
        </p:txBody>
      </p:sp>
      <p:pic>
        <p:nvPicPr>
          <p:cNvPr id="5" name="Content Placeholder 4" descr="Acyclic_Graph_Directory.jpg"/>
          <p:cNvPicPr>
            <a:picLocks noGrp="1" noChangeAspect="1"/>
          </p:cNvPicPr>
          <p:nvPr>
            <p:ph sz="half" idx="2"/>
          </p:nvPr>
        </p:nvPicPr>
        <p:blipFill>
          <a:blip r:embed="rId2"/>
          <a:stretch>
            <a:fillRect/>
          </a:stretch>
        </p:blipFill>
        <p:spPr>
          <a:xfrm>
            <a:off x="1676400" y="3731026"/>
            <a:ext cx="5334000" cy="312697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686800" cy="6019800"/>
          </a:xfrm>
        </p:spPr>
        <p:txBody>
          <a:bodyPr>
            <a:normAutofit/>
          </a:bodyPr>
          <a:lstStyle/>
          <a:p>
            <a:pPr>
              <a:buFont typeface="Wingdings" pitchFamily="2" charset="2"/>
              <a:buChar char="Ø"/>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ROOTDIRECTORY:</a:t>
            </a:r>
          </a:p>
          <a:p>
            <a:pPr>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The root directory is the top-level directory of a file system. </a:t>
            </a:r>
          </a:p>
          <a:p>
            <a:pPr algn="just">
              <a:buNone/>
            </a:pPr>
            <a:r>
              <a:rPr lang="en-US" sz="2000" dirty="0" smtClean="0">
                <a:latin typeface="Times New Roman" pitchFamily="18" charset="0"/>
                <a:cs typeface="Times New Roman" pitchFamily="18" charset="0"/>
              </a:rPr>
              <a:t>	The directory structure can be visually represented as an upside-down </a:t>
            </a:r>
          </a:p>
          <a:p>
            <a:pPr algn="just">
              <a:buNone/>
            </a:pPr>
            <a:r>
              <a:rPr lang="en-US" sz="2000" dirty="0" smtClean="0">
                <a:latin typeface="Times New Roman" pitchFamily="18" charset="0"/>
                <a:cs typeface="Times New Roman" pitchFamily="18" charset="0"/>
              </a:rPr>
              <a:t>	tree, so the term "root" represents the top level. All other directories </a:t>
            </a:r>
          </a:p>
          <a:p>
            <a:pPr algn="just">
              <a:buNone/>
            </a:pPr>
            <a:r>
              <a:rPr lang="en-US" sz="2000" dirty="0" smtClean="0">
                <a:latin typeface="Times New Roman" pitchFamily="18" charset="0"/>
                <a:cs typeface="Times New Roman" pitchFamily="18" charset="0"/>
              </a:rPr>
              <a:t>	within a volume are "branches" or subdirectories of the root directory. </a:t>
            </a:r>
          </a:p>
          <a:p>
            <a:pPr algn="just">
              <a:buNone/>
            </a:pPr>
            <a:r>
              <a:rPr lang="en-US" sz="2000" dirty="0" smtClean="0">
                <a:latin typeface="Times New Roman" pitchFamily="18" charset="0"/>
                <a:cs typeface="Times New Roman" pitchFamily="18" charset="0"/>
              </a:rPr>
              <a:t>	It is typically labeled simply / (a single forward slash).</a:t>
            </a:r>
          </a:p>
          <a:p>
            <a:pPr algn="just">
              <a:buNone/>
            </a:pPr>
            <a:endParaRPr lang="en-US" sz="2000" dirty="0" smtClean="0">
              <a:latin typeface="Times New Roman" pitchFamily="18" charset="0"/>
              <a:cs typeface="Times New Roman" pitchFamily="18" charset="0"/>
            </a:endParaRPr>
          </a:p>
          <a:p>
            <a:pPr>
              <a:buFont typeface="Wingdings" pitchFamily="2" charset="2"/>
              <a:buChar char="Ø"/>
            </a:pPr>
            <a:r>
              <a:rPr lang="en-US" sz="2400" dirty="0" smtClean="0">
                <a:effectLst>
                  <a:outerShdw blurRad="38100" dist="38100" dir="2700000" algn="tl">
                    <a:srgbClr val="000000">
                      <a:alpha val="43137"/>
                    </a:srgbClr>
                  </a:outerShdw>
                </a:effectLst>
                <a:latin typeface="Times New Roman" pitchFamily="18" charset="0"/>
                <a:cs typeface="Times New Roman" pitchFamily="18" charset="0"/>
              </a:rPr>
              <a:t>SUBDIRECTORY:</a:t>
            </a:r>
          </a:p>
          <a:p>
            <a:pPr>
              <a:buNone/>
            </a:pPr>
            <a:endParaRPr lang="en-US" sz="1400" dirty="0" smtClean="0">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Computers store data in a series of directories.</a:t>
            </a:r>
          </a:p>
          <a:p>
            <a:pPr algn="just">
              <a:buNone/>
            </a:pPr>
            <a:r>
              <a:rPr lang="en-US" sz="2000" dirty="0" smtClean="0">
                <a:latin typeface="Times New Roman" pitchFamily="18" charset="0"/>
                <a:cs typeface="Times New Roman" pitchFamily="18" charset="0"/>
              </a:rPr>
              <a:t>	 Each directory, or folder, may contain files or </a:t>
            </a:r>
          </a:p>
          <a:p>
            <a:pPr algn="just">
              <a:buNone/>
            </a:pPr>
            <a:r>
              <a:rPr lang="en-US" sz="2000" dirty="0" smtClean="0">
                <a:latin typeface="Times New Roman" pitchFamily="18" charset="0"/>
                <a:cs typeface="Times New Roman" pitchFamily="18" charset="0"/>
              </a:rPr>
              <a:t>	other directories. If a directory is located </a:t>
            </a:r>
          </a:p>
          <a:p>
            <a:pPr algn="just">
              <a:buNone/>
            </a:pPr>
            <a:r>
              <a:rPr lang="en-US" sz="2000" dirty="0" smtClean="0">
                <a:latin typeface="Times New Roman" pitchFamily="18" charset="0"/>
                <a:cs typeface="Times New Roman" pitchFamily="18" charset="0"/>
              </a:rPr>
              <a:t>	within another directory, it is called a subdirectory.</a:t>
            </a:r>
          </a:p>
          <a:p>
            <a:pPr algn="just">
              <a:buNone/>
            </a:pP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172200" y="3429000"/>
            <a:ext cx="29718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5516036"/>
          </a:xfrm>
        </p:spPr>
        <p:txBody>
          <a:bodyPr>
            <a:normAutofit/>
          </a:bodyPr>
          <a:lstStyle/>
          <a:p>
            <a:pPr>
              <a:buNone/>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WHAT IS LINUX FILE SYSTEM?</a:t>
            </a:r>
          </a:p>
          <a:p>
            <a:pPr>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 file system controls how data is stored and retrieved. Without a file system, information placed in a storage medium would be one large body of data with no way to tell where one piece of information stops and the next begins. By separating the data into pieces and giving each piece a name, the information is easily isolated and identified.</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File system contains:</a:t>
            </a:r>
          </a:p>
          <a:p>
            <a:pPr>
              <a:buNone/>
            </a:pPr>
            <a:endParaRPr lang="en-US" sz="2000" dirty="0" smtClean="0">
              <a:latin typeface="Times New Roman" pitchFamily="18" charset="0"/>
              <a:cs typeface="Times New Roman" pitchFamily="18" charset="0"/>
            </a:endParaRPr>
          </a:p>
          <a:p>
            <a:pPr lvl="2">
              <a:buFont typeface="Wingdings" pitchFamily="2" charset="2"/>
              <a:buChar char="Ø"/>
            </a:pPr>
            <a:r>
              <a:rPr lang="en-US" sz="2000" b="1" dirty="0" smtClean="0">
                <a:latin typeface="Times New Roman" pitchFamily="18" charset="0"/>
                <a:cs typeface="Times New Roman" pitchFamily="18" charset="0"/>
              </a:rPr>
              <a:t>The Boot Block</a:t>
            </a:r>
          </a:p>
          <a:p>
            <a:pPr>
              <a:buNone/>
            </a:pPr>
            <a:endParaRPr lang="en-US" sz="12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 boot block is usually a part of the disk label, a special set of blocks containing information on the disk layout. The boot block holds the loader to boot the operating system.</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92236"/>
          </a:xfrm>
        </p:spPr>
        <p:txBody>
          <a:bodyPr>
            <a:normAutofit lnSpcReduction="10000"/>
          </a:bodyPr>
          <a:lstStyle/>
          <a:p>
            <a:pPr lvl="1">
              <a:buFont typeface="Wingdings" pitchFamily="2" charset="2"/>
              <a:buChar char="Ø"/>
            </a:pPr>
            <a:r>
              <a:rPr lang="en-US" sz="2000" b="1" dirty="0" smtClean="0">
                <a:latin typeface="Times New Roman" pitchFamily="18" charset="0"/>
                <a:cs typeface="Times New Roman" pitchFamily="18" charset="0"/>
              </a:rPr>
              <a:t>The Super Block</a:t>
            </a:r>
          </a:p>
          <a:p>
            <a:pPr>
              <a:buNone/>
            </a:pPr>
            <a:endParaRPr lang="en-US" sz="14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Each UNIX partition usually contains a special block called the superblock. The superblock contains the basic information about the entire file system. </a:t>
            </a:r>
          </a:p>
          <a:p>
            <a:pPr>
              <a:buNone/>
            </a:pPr>
            <a:r>
              <a:rPr lang="en-US" sz="2000" dirty="0" smtClean="0">
                <a:latin typeface="Times New Roman" pitchFamily="18" charset="0"/>
                <a:cs typeface="Times New Roman" pitchFamily="18" charset="0"/>
              </a:rPr>
              <a:t> </a:t>
            </a:r>
          </a:p>
          <a:p>
            <a:pPr lvl="1">
              <a:buFont typeface="Wingdings" pitchFamily="2" charset="2"/>
              <a:buChar char="Ø"/>
            </a:pPr>
            <a:r>
              <a:rPr lang="en-US" sz="2000" b="1" dirty="0" smtClean="0">
                <a:latin typeface="Times New Roman" pitchFamily="18" charset="0"/>
                <a:cs typeface="Times New Roman" pitchFamily="18" charset="0"/>
              </a:rPr>
              <a:t>I-Node</a:t>
            </a:r>
            <a:endParaRPr lang="en-US" sz="1600" b="1"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Information about each file in the </a:t>
            </a:r>
            <a:r>
              <a:rPr lang="en-US" sz="2000" dirty="0" err="1" smtClean="0">
                <a:latin typeface="Times New Roman" pitchFamily="18" charset="0"/>
                <a:cs typeface="Times New Roman" pitchFamily="18" charset="0"/>
              </a:rPr>
              <a:t>filesystem</a:t>
            </a:r>
            <a:r>
              <a:rPr lang="en-US" sz="2000" dirty="0" smtClean="0">
                <a:latin typeface="Times New Roman" pitchFamily="18" charset="0"/>
                <a:cs typeface="Times New Roman" pitchFamily="18" charset="0"/>
              </a:rPr>
              <a:t> is kept in a special kernel structure called an </a:t>
            </a:r>
            <a:r>
              <a:rPr lang="en-US" sz="2000" dirty="0" err="1" smtClean="0">
                <a:latin typeface="Times New Roman" pitchFamily="18" charset="0"/>
                <a:cs typeface="Times New Roman" pitchFamily="18" charset="0"/>
              </a:rPr>
              <a:t>inode</a:t>
            </a:r>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inode</a:t>
            </a:r>
            <a:r>
              <a:rPr lang="en-US" sz="2000" dirty="0" smtClean="0">
                <a:latin typeface="Times New Roman" pitchFamily="18" charset="0"/>
                <a:cs typeface="Times New Roman" pitchFamily="18" charset="0"/>
              </a:rPr>
              <a:t> contains a pointer to the disk blocks containing the data in the file.</a:t>
            </a:r>
          </a:p>
          <a:p>
            <a:pPr>
              <a:buNone/>
            </a:pPr>
            <a:endParaRPr lang="en-US" sz="2000" dirty="0" smtClean="0">
              <a:latin typeface="Times New Roman" pitchFamily="18" charset="0"/>
              <a:cs typeface="Times New Roman" pitchFamily="18" charset="0"/>
            </a:endParaRPr>
          </a:p>
          <a:p>
            <a:pPr lvl="1">
              <a:buFont typeface="Wingdings" pitchFamily="2" charset="2"/>
              <a:buChar char="Ø"/>
            </a:pPr>
            <a:r>
              <a:rPr lang="en-US" sz="2000" b="1" dirty="0" smtClean="0">
                <a:latin typeface="Times New Roman" pitchFamily="18" charset="0"/>
                <a:cs typeface="Times New Roman" pitchFamily="18" charset="0"/>
              </a:rPr>
              <a:t>Data Block</a:t>
            </a:r>
          </a:p>
          <a:p>
            <a:pPr lvl="1">
              <a:buNone/>
            </a:pPr>
            <a:endParaRPr lang="en-US" sz="14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data blocks are where the data of a file is stored.  These blocks follow the </a:t>
            </a:r>
            <a:r>
              <a:rPr lang="en-US" sz="2000" dirty="0" err="1" smtClean="0">
                <a:latin typeface="Times New Roman" pitchFamily="18" charset="0"/>
                <a:cs typeface="Times New Roman" pitchFamily="18" charset="0"/>
              </a:rPr>
              <a:t>inode</a:t>
            </a:r>
            <a:r>
              <a:rPr lang="en-US" sz="2000" dirty="0" smtClean="0">
                <a:latin typeface="Times New Roman" pitchFamily="18" charset="0"/>
                <a:cs typeface="Times New Roman" pitchFamily="18" charset="0"/>
              </a:rPr>
              <a:t> table and occupy most of the storage device's space.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FILE SYSTEM HIERARCHY</a:t>
            </a:r>
            <a:endParaRPr lang="en-US" sz="28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File_system_hierarchy.jpg"/>
          <p:cNvPicPr>
            <a:picLocks noGrp="1" noChangeAspect="1"/>
          </p:cNvPicPr>
          <p:nvPr>
            <p:ph idx="1"/>
          </p:nvPr>
        </p:nvPicPr>
        <p:blipFill>
          <a:blip r:embed="rId2"/>
          <a:stretch>
            <a:fillRect/>
          </a:stretch>
        </p:blipFill>
        <p:spPr>
          <a:xfrm>
            <a:off x="742982" y="1524000"/>
            <a:ext cx="7562818" cy="4724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IMPORTANT DIRECTORIES</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2">
              <a:buFont typeface="Wingdings" pitchFamily="2" charset="2"/>
              <a:buChar char="§"/>
            </a:pPr>
            <a:r>
              <a:rPr lang="en-US" dirty="0" smtClean="0">
                <a:latin typeface="Times New Roman" pitchFamily="18" charset="0"/>
                <a:cs typeface="Times New Roman" pitchFamily="18" charset="0"/>
              </a:rPr>
              <a:t> /</a:t>
            </a:r>
          </a:p>
          <a:p>
            <a:pPr lvl="2">
              <a:buFont typeface="Wingdings" pitchFamily="2" charset="2"/>
              <a:buChar char="§"/>
            </a:pPr>
            <a:r>
              <a:rPr lang="en-US" dirty="0" smtClean="0">
                <a:latin typeface="Times New Roman" pitchFamily="18" charset="0"/>
                <a:cs typeface="Times New Roman" pitchFamily="18" charset="0"/>
              </a:rPr>
              <a:t> /root</a:t>
            </a:r>
          </a:p>
          <a:p>
            <a:pPr lvl="2">
              <a:buFont typeface="Wingdings" pitchFamily="2" charset="2"/>
              <a:buChar char="§"/>
            </a:pPr>
            <a:r>
              <a:rPr lang="en-US" dirty="0" smtClean="0">
                <a:latin typeface="Times New Roman" pitchFamily="18" charset="0"/>
                <a:cs typeface="Times New Roman" pitchFamily="18" charset="0"/>
              </a:rPr>
              <a:t> /boot</a:t>
            </a:r>
          </a:p>
          <a:p>
            <a:pPr lvl="2">
              <a:buFont typeface="Wingdings" pitchFamily="2" charset="2"/>
              <a:buChar char="§"/>
            </a:pPr>
            <a:r>
              <a:rPr lang="en-US" dirty="0" smtClean="0">
                <a:latin typeface="Times New Roman" pitchFamily="18" charset="0"/>
                <a:cs typeface="Times New Roman" pitchFamily="18" charset="0"/>
              </a:rPr>
              <a:t> /home</a:t>
            </a:r>
          </a:p>
          <a:p>
            <a:pPr lvl="2">
              <a:buFont typeface="Wingdings" pitchFamily="2" charset="2"/>
              <a:buChar char="§"/>
            </a:pPr>
            <a:r>
              <a:rPr lang="en-US" dirty="0" smtClean="0">
                <a:latin typeface="Times New Roman" pitchFamily="18" charset="0"/>
                <a:cs typeface="Times New Roman" pitchFamily="18" charset="0"/>
              </a:rPr>
              <a:t> /bin</a:t>
            </a:r>
          </a:p>
          <a:p>
            <a:pPr lvl="2">
              <a:buFont typeface="Wingdings" pitchFamily="2" charset="2"/>
              <a:buChar char="§"/>
            </a:pPr>
            <a:r>
              <a:rPr lang="en-US" dirty="0" smtClean="0">
                <a:latin typeface="Times New Roman" pitchFamily="18" charset="0"/>
                <a:cs typeface="Times New Roman" pitchFamily="18" charset="0"/>
              </a:rPr>
              <a:t> /lib</a:t>
            </a:r>
          </a:p>
          <a:p>
            <a:pPr lvl="2">
              <a:buFont typeface="Wingdings" pitchFamily="2" charset="2"/>
              <a:buChar char="§"/>
            </a:pPr>
            <a:r>
              <a:rPr lang="en-US" dirty="0" smtClean="0">
                <a:latin typeface="Times New Roman" pitchFamily="18" charset="0"/>
                <a:cs typeface="Times New Roman" pitchFamily="18" charset="0"/>
              </a:rPr>
              <a:t> /etc</a:t>
            </a:r>
          </a:p>
          <a:p>
            <a:pPr lvl="2">
              <a:buFont typeface="Wingdings" pitchFamily="2" charset="2"/>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tmp</a:t>
            </a:r>
            <a:endParaRPr lang="en-US" dirty="0" smtClean="0">
              <a:latin typeface="Times New Roman" pitchFamily="18" charset="0"/>
              <a:cs typeface="Times New Roman" pitchFamily="18" charset="0"/>
            </a:endParaRPr>
          </a:p>
          <a:p>
            <a:pPr lvl="2">
              <a:buFont typeface="Wingdings" pitchFamily="2" charset="2"/>
              <a:buChar char="§"/>
            </a:pPr>
            <a:r>
              <a:rPr lang="en-US" dirty="0" smtClean="0">
                <a:latin typeface="Times New Roman" pitchFamily="18" charset="0"/>
                <a:cs typeface="Times New Roman" pitchFamily="18" charset="0"/>
              </a:rPr>
              <a:t>/dev</a:t>
            </a:r>
          </a:p>
          <a:p>
            <a:pPr lvl="2">
              <a:buFont typeface="Wingdings" pitchFamily="2" charset="2"/>
              <a:buChar char="§"/>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usr</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2001"/>
            <a:ext cx="8229600" cy="5363636"/>
          </a:xfrm>
        </p:spPr>
        <p:txBody>
          <a:bodyPr>
            <a:normAutofit/>
          </a:bodyPr>
          <a:lstStyle/>
          <a:p>
            <a:pPr algn="ctr">
              <a:buNone/>
            </a:pPr>
            <a:r>
              <a:rPr lang="en-US" sz="2800" b="1" dirty="0" smtClean="0">
                <a:effectLst>
                  <a:outerShdw blurRad="38100" dist="38100" dir="2700000" algn="tl">
                    <a:srgbClr val="000000">
                      <a:alpha val="43137"/>
                    </a:srgbClr>
                  </a:outerShdw>
                </a:effectLst>
                <a:latin typeface="Times New Roman" pitchFamily="18" charset="0"/>
                <a:cs typeface="Times New Roman" pitchFamily="18" charset="0"/>
              </a:rPr>
              <a:t>FILE &amp; DIRECTORY NAMES</a:t>
            </a:r>
          </a:p>
          <a:p>
            <a:pPr>
              <a:buNone/>
            </a:pPr>
            <a:r>
              <a:rPr lang="en-US" dirty="0" smtClean="0"/>
              <a:t>	</a:t>
            </a:r>
          </a:p>
          <a:p>
            <a:pPr>
              <a:buNone/>
            </a:pPr>
            <a:r>
              <a:rPr lang="en-US" sz="2000" dirty="0" smtClean="0">
                <a:latin typeface="Times New Roman" pitchFamily="18" charset="0"/>
                <a:cs typeface="Times New Roman" pitchFamily="18" charset="0"/>
              </a:rPr>
              <a:t>		A filename is a name used to uniquely identify a computer file stored in a file system. Different file systems impose different restrictions on filename lengths and the allowed characters within filenames.</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In computing, a directory is a file system cataloging structure which contains references to other computer files, and possibly other directories. On many computers, directories are known as folders</a:t>
            </a:r>
            <a:r>
              <a:rPr lang="en-US" sz="2000"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3637"/>
          </a:xfrm>
        </p:spPr>
        <p:txBody>
          <a:bodyPr>
            <a:normAutofit/>
          </a:bodyPr>
          <a:lstStyle/>
          <a:p>
            <a:pPr algn="ctr">
              <a:buNone/>
            </a:pP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ABSOLUTE &amp; RELATIVE PATHNAME</a:t>
            </a:r>
          </a:p>
          <a:p>
            <a:pPr algn="just">
              <a:buNone/>
            </a:pPr>
            <a:r>
              <a:rPr lang="en-US" sz="2200" dirty="0" smtClean="0">
                <a:latin typeface="Times New Roman" pitchFamily="18" charset="0"/>
                <a:cs typeface="Times New Roman" pitchFamily="18" charset="0"/>
              </a:rPr>
              <a:t>	</a:t>
            </a:r>
          </a:p>
          <a:p>
            <a:pPr algn="just">
              <a:buNone/>
            </a:pPr>
            <a:r>
              <a:rPr lang="en-US" sz="2200" dirty="0" smtClean="0">
                <a:latin typeface="Times New Roman" pitchFamily="18" charset="0"/>
                <a:cs typeface="Times New Roman" pitchFamily="18" charset="0"/>
              </a:rPr>
              <a:t>		An absolute path is defined as specifying the location of a file or directory from the root directory (/). In other words, we can say that an absolute path is a complete path from start of actual file system from    / directory.</a:t>
            </a:r>
          </a:p>
          <a:p>
            <a:pPr algn="just">
              <a:buNone/>
            </a:pP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Relative path is defined as the path related to the present working directly (</a:t>
            </a:r>
            <a:r>
              <a:rPr lang="en-US" sz="2200" dirty="0" err="1" smtClean="0">
                <a:latin typeface="Times New Roman" pitchFamily="18" charset="0"/>
                <a:cs typeface="Times New Roman" pitchFamily="18" charset="0"/>
              </a:rPr>
              <a:t>pwd</a:t>
            </a:r>
            <a:r>
              <a:rPr lang="en-US" sz="2200" dirty="0" smtClean="0">
                <a:latin typeface="Times New Roman" pitchFamily="18" charset="0"/>
                <a:cs typeface="Times New Roman" pitchFamily="18" charset="0"/>
              </a:rPr>
              <a:t>). It starts at your current directory and never starts with a /.</a:t>
            </a:r>
          </a:p>
          <a:p>
            <a:endParaRPr lang="en-US" dirty="0"/>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494</TotalTime>
  <Words>256</Words>
  <Application>Microsoft Office PowerPoint</Application>
  <PresentationFormat>On-screen Show (4:3)</PresentationFormat>
  <Paragraphs>194</Paragraphs>
  <Slides>26</Slides>
  <Notes>0</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Theme1</vt:lpstr>
      <vt:lpstr>Custom Design</vt:lpstr>
      <vt:lpstr>Slide 1</vt:lpstr>
      <vt:lpstr>Slide 2</vt:lpstr>
      <vt:lpstr>Slide 3</vt:lpstr>
      <vt:lpstr>Slide 4</vt:lpstr>
      <vt:lpstr>Slide 5</vt:lpstr>
      <vt:lpstr>FILE SYSTEM HIERARCHY</vt:lpstr>
      <vt:lpstr>IMPORTANT DIRECTORIES</vt:lpstr>
      <vt:lpstr>Slide 8</vt:lpstr>
      <vt:lpstr>Slide 9</vt:lpstr>
      <vt:lpstr>Slide 10</vt:lpstr>
      <vt:lpstr>Slide 11</vt:lpstr>
      <vt:lpstr>Slide 12</vt:lpstr>
      <vt:lpstr>Slide 13</vt:lpstr>
      <vt:lpstr>Slide 14</vt:lpstr>
      <vt:lpstr>Slide 15</vt:lpstr>
      <vt:lpstr>CREATING FILES &amp; DIRECTORIES</vt:lpstr>
      <vt:lpstr>Slide 17</vt:lpstr>
      <vt:lpstr>NAUTILUS</vt:lpstr>
      <vt:lpstr>Slide 19</vt:lpstr>
      <vt:lpstr>FILE STRUCTURE</vt:lpstr>
      <vt:lpstr>Slide 21</vt:lpstr>
      <vt:lpstr> DIRECTORIES IN A FILE STRUCTURE</vt:lpstr>
      <vt:lpstr>HIERARCHICAL:</vt:lpstr>
      <vt:lpstr>SINGLE LEVEL DIRECTORY:</vt:lpstr>
      <vt:lpstr>TWO LEVEL DIRECTORIES: </vt:lpstr>
      <vt:lpstr>ACYCLIC GRAPH DIRECTORY: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41</cp:revision>
  <dcterms:created xsi:type="dcterms:W3CDTF">2018-07-12T16:45:05Z</dcterms:created>
  <dcterms:modified xsi:type="dcterms:W3CDTF">2018-07-13T18:55:36Z</dcterms:modified>
</cp:coreProperties>
</file>