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1" r:id="rId6"/>
    <p:sldId id="262" r:id="rId7"/>
    <p:sldId id="282" r:id="rId8"/>
    <p:sldId id="266" r:id="rId9"/>
    <p:sldId id="278" r:id="rId10"/>
    <p:sldId id="279" r:id="rId11"/>
    <p:sldId id="268" r:id="rId12"/>
    <p:sldId id="276" r:id="rId13"/>
    <p:sldId id="277" r:id="rId14"/>
    <p:sldId id="270" r:id="rId15"/>
    <p:sldId id="275" r:id="rId16"/>
    <p:sldId id="272" r:id="rId17"/>
    <p:sldId id="271" r:id="rId18"/>
    <p:sldId id="269"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D517C5-3E43-4A65-AD1C-408A13789C0F}"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BF11B-CB95-4152-A251-9DF35243D6A2}" type="slidenum">
              <a:rPr lang="en-US" smtClean="0"/>
              <a:t>‹#›</a:t>
            </a:fld>
            <a:endParaRPr lang="en-US"/>
          </a:p>
        </p:txBody>
      </p:sp>
    </p:spTree>
    <p:extLst>
      <p:ext uri="{BB962C8B-B14F-4D97-AF65-F5344CB8AC3E}">
        <p14:creationId xmlns:p14="http://schemas.microsoft.com/office/powerpoint/2010/main" val="3852860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517C5-3E43-4A65-AD1C-408A13789C0F}"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BF11B-CB95-4152-A251-9DF35243D6A2}" type="slidenum">
              <a:rPr lang="en-US" smtClean="0"/>
              <a:t>‹#›</a:t>
            </a:fld>
            <a:endParaRPr lang="en-US"/>
          </a:p>
        </p:txBody>
      </p:sp>
    </p:spTree>
    <p:extLst>
      <p:ext uri="{BB962C8B-B14F-4D97-AF65-F5344CB8AC3E}">
        <p14:creationId xmlns:p14="http://schemas.microsoft.com/office/powerpoint/2010/main" val="514473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517C5-3E43-4A65-AD1C-408A13789C0F}"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BF11B-CB95-4152-A251-9DF35243D6A2}" type="slidenum">
              <a:rPr lang="en-US" smtClean="0"/>
              <a:t>‹#›</a:t>
            </a:fld>
            <a:endParaRPr lang="en-US"/>
          </a:p>
        </p:txBody>
      </p:sp>
    </p:spTree>
    <p:extLst>
      <p:ext uri="{BB962C8B-B14F-4D97-AF65-F5344CB8AC3E}">
        <p14:creationId xmlns:p14="http://schemas.microsoft.com/office/powerpoint/2010/main" val="4069147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517C5-3E43-4A65-AD1C-408A13789C0F}"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BF11B-CB95-4152-A251-9DF35243D6A2}" type="slidenum">
              <a:rPr lang="en-US" smtClean="0"/>
              <a:t>‹#›</a:t>
            </a:fld>
            <a:endParaRPr lang="en-US"/>
          </a:p>
        </p:txBody>
      </p:sp>
    </p:spTree>
    <p:extLst>
      <p:ext uri="{BB962C8B-B14F-4D97-AF65-F5344CB8AC3E}">
        <p14:creationId xmlns:p14="http://schemas.microsoft.com/office/powerpoint/2010/main" val="1300314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D517C5-3E43-4A65-AD1C-408A13789C0F}"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BF11B-CB95-4152-A251-9DF35243D6A2}" type="slidenum">
              <a:rPr lang="en-US" smtClean="0"/>
              <a:t>‹#›</a:t>
            </a:fld>
            <a:endParaRPr lang="en-US"/>
          </a:p>
        </p:txBody>
      </p:sp>
    </p:spTree>
    <p:extLst>
      <p:ext uri="{BB962C8B-B14F-4D97-AF65-F5344CB8AC3E}">
        <p14:creationId xmlns:p14="http://schemas.microsoft.com/office/powerpoint/2010/main" val="2377829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D517C5-3E43-4A65-AD1C-408A13789C0F}" type="datetimeFigureOut">
              <a:rPr lang="en-US" smtClean="0"/>
              <a:t>7/16/2018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BF11B-CB95-4152-A251-9DF35243D6A2}" type="slidenum">
              <a:rPr lang="en-US" smtClean="0"/>
              <a:t>‹#›</a:t>
            </a:fld>
            <a:endParaRPr lang="en-US"/>
          </a:p>
        </p:txBody>
      </p:sp>
    </p:spTree>
    <p:extLst>
      <p:ext uri="{BB962C8B-B14F-4D97-AF65-F5344CB8AC3E}">
        <p14:creationId xmlns:p14="http://schemas.microsoft.com/office/powerpoint/2010/main" val="662571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D517C5-3E43-4A65-AD1C-408A13789C0F}" type="datetimeFigureOut">
              <a:rPr lang="en-US" smtClean="0"/>
              <a:t>7/16/2018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2BF11B-CB95-4152-A251-9DF35243D6A2}" type="slidenum">
              <a:rPr lang="en-US" smtClean="0"/>
              <a:t>‹#›</a:t>
            </a:fld>
            <a:endParaRPr lang="en-US"/>
          </a:p>
        </p:txBody>
      </p:sp>
    </p:spTree>
    <p:extLst>
      <p:ext uri="{BB962C8B-B14F-4D97-AF65-F5344CB8AC3E}">
        <p14:creationId xmlns:p14="http://schemas.microsoft.com/office/powerpoint/2010/main" val="138816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D517C5-3E43-4A65-AD1C-408A13789C0F}" type="datetimeFigureOut">
              <a:rPr lang="en-US" smtClean="0"/>
              <a:t>7/16/2018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2BF11B-CB95-4152-A251-9DF35243D6A2}" type="slidenum">
              <a:rPr lang="en-US" smtClean="0"/>
              <a:t>‹#›</a:t>
            </a:fld>
            <a:endParaRPr lang="en-US"/>
          </a:p>
        </p:txBody>
      </p:sp>
    </p:spTree>
    <p:extLst>
      <p:ext uri="{BB962C8B-B14F-4D97-AF65-F5344CB8AC3E}">
        <p14:creationId xmlns:p14="http://schemas.microsoft.com/office/powerpoint/2010/main" val="44104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D517C5-3E43-4A65-AD1C-408A13789C0F}" type="datetimeFigureOut">
              <a:rPr lang="en-US" smtClean="0"/>
              <a:t>7/16/2018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2BF11B-CB95-4152-A251-9DF35243D6A2}" type="slidenum">
              <a:rPr lang="en-US" smtClean="0"/>
              <a:t>‹#›</a:t>
            </a:fld>
            <a:endParaRPr lang="en-US"/>
          </a:p>
        </p:txBody>
      </p:sp>
    </p:spTree>
    <p:extLst>
      <p:ext uri="{BB962C8B-B14F-4D97-AF65-F5344CB8AC3E}">
        <p14:creationId xmlns:p14="http://schemas.microsoft.com/office/powerpoint/2010/main" val="368970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D517C5-3E43-4A65-AD1C-408A13789C0F}" type="datetimeFigureOut">
              <a:rPr lang="en-US" smtClean="0"/>
              <a:t>7/16/2018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BF11B-CB95-4152-A251-9DF35243D6A2}" type="slidenum">
              <a:rPr lang="en-US" smtClean="0"/>
              <a:t>‹#›</a:t>
            </a:fld>
            <a:endParaRPr lang="en-US"/>
          </a:p>
        </p:txBody>
      </p:sp>
    </p:spTree>
    <p:extLst>
      <p:ext uri="{BB962C8B-B14F-4D97-AF65-F5344CB8AC3E}">
        <p14:creationId xmlns:p14="http://schemas.microsoft.com/office/powerpoint/2010/main" val="278866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D517C5-3E43-4A65-AD1C-408A13789C0F}" type="datetimeFigureOut">
              <a:rPr lang="en-US" smtClean="0"/>
              <a:t>7/16/2018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BF11B-CB95-4152-A251-9DF35243D6A2}" type="slidenum">
              <a:rPr lang="en-US" smtClean="0"/>
              <a:t>‹#›</a:t>
            </a:fld>
            <a:endParaRPr lang="en-US"/>
          </a:p>
        </p:txBody>
      </p:sp>
    </p:spTree>
    <p:extLst>
      <p:ext uri="{BB962C8B-B14F-4D97-AF65-F5344CB8AC3E}">
        <p14:creationId xmlns:p14="http://schemas.microsoft.com/office/powerpoint/2010/main" val="370431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D517C5-3E43-4A65-AD1C-408A13789C0F}" type="datetimeFigureOut">
              <a:rPr lang="en-US" smtClean="0"/>
              <a:t>7/16/2018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2BF11B-CB95-4152-A251-9DF35243D6A2}" type="slidenum">
              <a:rPr lang="en-US" smtClean="0"/>
              <a:t>‹#›</a:t>
            </a:fld>
            <a:endParaRPr lang="en-US"/>
          </a:p>
        </p:txBody>
      </p:sp>
    </p:spTree>
    <p:extLst>
      <p:ext uri="{BB962C8B-B14F-4D97-AF65-F5344CB8AC3E}">
        <p14:creationId xmlns:p14="http://schemas.microsoft.com/office/powerpoint/2010/main" val="473536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layer roles &amp; services:</a:t>
            </a:r>
            <a:endParaRPr lang="en-US" dirty="0"/>
          </a:p>
        </p:txBody>
      </p:sp>
      <p:sp>
        <p:nvSpPr>
          <p:cNvPr id="3" name="Content Placeholder 2"/>
          <p:cNvSpPr>
            <a:spLocks noGrp="1"/>
          </p:cNvSpPr>
          <p:nvPr>
            <p:ph idx="1"/>
          </p:nvPr>
        </p:nvSpPr>
        <p:spPr>
          <a:xfrm>
            <a:off x="838200" y="1690688"/>
            <a:ext cx="10515600" cy="4351338"/>
          </a:xfrm>
        </p:spPr>
        <p:txBody>
          <a:bodyPr/>
          <a:lstStyle/>
          <a:p>
            <a:r>
              <a:rPr lang="en-US" dirty="0" smtClean="0"/>
              <a:t>Heart of </a:t>
            </a:r>
            <a:r>
              <a:rPr lang="en-US" dirty="0" smtClean="0"/>
              <a:t>OSI</a:t>
            </a:r>
            <a:endParaRPr lang="en-US" dirty="0" smtClean="0"/>
          </a:p>
          <a:p>
            <a:r>
              <a:rPr lang="en-US" dirty="0" smtClean="0"/>
              <a:t>Segmenting data/ Re assembling segments</a:t>
            </a:r>
          </a:p>
          <a:p>
            <a:r>
              <a:rPr lang="en-US" dirty="0" smtClean="0"/>
              <a:t>Handles errors and data losses.</a:t>
            </a:r>
          </a:p>
          <a:p>
            <a:r>
              <a:rPr lang="en-US" dirty="0" smtClean="0"/>
              <a:t>Protocols: TCP, SPX, NETBIOS,</a:t>
            </a:r>
          </a:p>
          <a:p>
            <a:pPr marL="0" indent="0">
              <a:buNone/>
            </a:pPr>
            <a:r>
              <a:rPr lang="en-US" dirty="0"/>
              <a:t> </a:t>
            </a:r>
            <a:r>
              <a:rPr lang="en-US" dirty="0" smtClean="0"/>
              <a:t>                     ATP ,NWLINK.</a:t>
            </a:r>
          </a:p>
          <a:p>
            <a:pPr marL="0" indent="0">
              <a:buNone/>
            </a:pPr>
            <a:r>
              <a:rPr lang="en-US" dirty="0" smtClean="0"/>
              <a:t>Network devices: Router,</a:t>
            </a:r>
          </a:p>
          <a:p>
            <a:pPr marL="0" indent="0">
              <a:buNone/>
            </a:pPr>
            <a:r>
              <a:rPr lang="en-US" dirty="0"/>
              <a:t> </a:t>
            </a:r>
            <a:r>
              <a:rPr lang="en-US" dirty="0" smtClean="0"/>
              <a:t>                               Gateway</a:t>
            </a:r>
            <a:endParaRPr lang="en-US" dirty="0"/>
          </a:p>
        </p:txBody>
      </p:sp>
      <p:pic>
        <p:nvPicPr>
          <p:cNvPr id="4" name="Picture 3"/>
          <p:cNvPicPr>
            <a:picLocks noChangeAspect="1"/>
          </p:cNvPicPr>
          <p:nvPr/>
        </p:nvPicPr>
        <p:blipFill>
          <a:blip r:embed="rId2"/>
          <a:stretch>
            <a:fillRect/>
          </a:stretch>
        </p:blipFill>
        <p:spPr>
          <a:xfrm>
            <a:off x="5638800" y="3368675"/>
            <a:ext cx="6553200" cy="2943225"/>
          </a:xfrm>
          <a:prstGeom prst="rect">
            <a:avLst/>
          </a:prstGeom>
        </p:spPr>
      </p:pic>
    </p:spTree>
    <p:extLst>
      <p:ext uri="{BB962C8B-B14F-4D97-AF65-F5344CB8AC3E}">
        <p14:creationId xmlns:p14="http://schemas.microsoft.com/office/powerpoint/2010/main" val="2986497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170" y="114467"/>
            <a:ext cx="10515600" cy="1325563"/>
          </a:xfrm>
        </p:spPr>
        <p:txBody>
          <a:bodyPr>
            <a:normAutofit fontScale="90000"/>
          </a:bodyPr>
          <a:lstStyle/>
          <a:p>
            <a:r>
              <a:rPr lang="en-US" dirty="0"/>
              <a:t>process specified by the UDP protocol to reassemble PDUs at the destination device </a:t>
            </a:r>
            <a:br>
              <a:rPr lang="en-US" dirty="0"/>
            </a:br>
            <a:endParaRPr lang="en-US" dirty="0"/>
          </a:p>
        </p:txBody>
      </p:sp>
      <p:pic>
        <p:nvPicPr>
          <p:cNvPr id="4" name="Picture 3"/>
          <p:cNvPicPr>
            <a:picLocks noChangeAspect="1"/>
          </p:cNvPicPr>
          <p:nvPr/>
        </p:nvPicPr>
        <p:blipFill>
          <a:blip r:embed="rId2"/>
          <a:stretch>
            <a:fillRect/>
          </a:stretch>
        </p:blipFill>
        <p:spPr>
          <a:xfrm>
            <a:off x="2278151" y="1440030"/>
            <a:ext cx="6734175" cy="4267200"/>
          </a:xfrm>
          <a:prstGeom prst="rect">
            <a:avLst/>
          </a:prstGeom>
        </p:spPr>
      </p:pic>
    </p:spTree>
    <p:extLst>
      <p:ext uri="{BB962C8B-B14F-4D97-AF65-F5344CB8AC3E}">
        <p14:creationId xmlns:p14="http://schemas.microsoft.com/office/powerpoint/2010/main" val="3711952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LAYER</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b="1" dirty="0" smtClean="0"/>
              <a:t>layer</a:t>
            </a:r>
            <a:r>
              <a:rPr lang="en-US" dirty="0"/>
              <a:t> that provides data routing paths for </a:t>
            </a:r>
            <a:r>
              <a:rPr lang="en-US" b="1" dirty="0" smtClean="0"/>
              <a:t>network </a:t>
            </a:r>
            <a:r>
              <a:rPr lang="en-US" dirty="0" smtClean="0"/>
              <a:t>communication</a:t>
            </a:r>
            <a:r>
              <a:rPr lang="en-US" dirty="0"/>
              <a:t>. Data is transferred in the form of packets via logical </a:t>
            </a:r>
            <a:r>
              <a:rPr lang="en-US" b="1" dirty="0"/>
              <a:t>network</a:t>
            </a:r>
            <a:r>
              <a:rPr lang="en-US" dirty="0"/>
              <a:t> paths in an ordered format controlled by the </a:t>
            </a:r>
            <a:r>
              <a:rPr lang="en-US" b="1" dirty="0"/>
              <a:t>network </a:t>
            </a:r>
            <a:r>
              <a:rPr lang="en-US" b="1" dirty="0" smtClean="0"/>
              <a:t>layer</a:t>
            </a:r>
            <a:r>
              <a:rPr lang="en-US" dirty="0" smtClean="0"/>
              <a:t>.</a:t>
            </a:r>
          </a:p>
          <a:p>
            <a:pPr marL="0" indent="0">
              <a:buNone/>
            </a:pPr>
            <a:r>
              <a:rPr lang="en-US" dirty="0"/>
              <a:t> </a:t>
            </a:r>
            <a:r>
              <a:rPr lang="en-US" dirty="0" smtClean="0"/>
              <a:t>  Network layer mainly responsible for:</a:t>
            </a:r>
          </a:p>
          <a:p>
            <a:r>
              <a:rPr lang="en-US" dirty="0" smtClean="0"/>
              <a:t>IP </a:t>
            </a:r>
            <a:r>
              <a:rPr lang="en-US" dirty="0"/>
              <a:t>(Internet protocol) </a:t>
            </a:r>
            <a:endParaRPr lang="en-US" dirty="0" smtClean="0"/>
          </a:p>
          <a:p>
            <a:r>
              <a:rPr lang="en-US" i="1" dirty="0" smtClean="0"/>
              <a:t>Routing</a:t>
            </a:r>
            <a:r>
              <a:rPr lang="en-US" dirty="0"/>
              <a:t>, which is moving </a:t>
            </a:r>
            <a:r>
              <a:rPr lang="en-US" i="1" dirty="0" smtClean="0"/>
              <a:t>packets</a:t>
            </a:r>
            <a:endParaRPr lang="en-US" dirty="0" smtClean="0"/>
          </a:p>
          <a:p>
            <a:r>
              <a:rPr lang="en-US" dirty="0" smtClean="0"/>
              <a:t>Other protocols include ICMP, IPsec, ARP, RIP, OSPF and BGP.</a:t>
            </a:r>
          </a:p>
          <a:p>
            <a:endParaRPr lang="en-US" dirty="0"/>
          </a:p>
        </p:txBody>
      </p:sp>
    </p:spTree>
    <p:extLst>
      <p:ext uri="{BB962C8B-B14F-4D97-AF65-F5344CB8AC3E}">
        <p14:creationId xmlns:p14="http://schemas.microsoft.com/office/powerpoint/2010/main" val="4176340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Ipv4 ipv6</a:t>
            </a:r>
            <a:endParaRPr lang="en-US" dirty="0"/>
          </a:p>
        </p:txBody>
      </p:sp>
      <p:sp>
        <p:nvSpPr>
          <p:cNvPr id="3" name="Content Placeholder 2"/>
          <p:cNvSpPr>
            <a:spLocks noGrp="1"/>
          </p:cNvSpPr>
          <p:nvPr>
            <p:ph idx="1"/>
          </p:nvPr>
        </p:nvSpPr>
        <p:spPr/>
        <p:txBody>
          <a:bodyPr>
            <a:normAutofit/>
          </a:bodyPr>
          <a:lstStyle/>
          <a:p>
            <a:r>
              <a:rPr lang="en-US" dirty="0" smtClean="0"/>
              <a:t>IPv4 </a:t>
            </a:r>
            <a:r>
              <a:rPr lang="en-US" dirty="0"/>
              <a:t>uses a 32-bit address scheme allowing for a total of 2^32 addresses (just over 4 billion addresses).  </a:t>
            </a:r>
            <a:endParaRPr lang="en-US" dirty="0" smtClean="0"/>
          </a:p>
          <a:p>
            <a:r>
              <a:rPr lang="en-US" dirty="0"/>
              <a:t>IPv6 is the successor to Internet Protocol Version 4 (IPv4). It was designed as an evolutionary upgrade to the Internet Protocol </a:t>
            </a:r>
            <a:r>
              <a:rPr lang="en-US" dirty="0" smtClean="0"/>
              <a:t>.</a:t>
            </a:r>
          </a:p>
          <a:p>
            <a:r>
              <a:rPr lang="en-US" dirty="0"/>
              <a:t>I</a:t>
            </a:r>
            <a:r>
              <a:rPr lang="en-US" dirty="0" smtClean="0"/>
              <a:t>n </a:t>
            </a:r>
            <a:r>
              <a:rPr lang="en-US" dirty="0"/>
              <a:t>fact, coexist with the older IPv4 for some time. IPv6 is designed to allow the Internet to grow steadily, both in terms of the number of hosts connected and the total amount of data traffic transmitted.</a:t>
            </a:r>
            <a:r>
              <a:rPr lang="en-US" dirty="0"/>
              <a:t/>
            </a:r>
            <a:br>
              <a:rPr lang="en-US" dirty="0"/>
            </a:br>
            <a:endParaRPr lang="en-US" dirty="0"/>
          </a:p>
        </p:txBody>
      </p:sp>
    </p:spTree>
    <p:extLst>
      <p:ext uri="{BB962C8B-B14F-4D97-AF65-F5344CB8AC3E}">
        <p14:creationId xmlns:p14="http://schemas.microsoft.com/office/powerpoint/2010/main" val="2686327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Ipv4 notation</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5419" y="1690688"/>
            <a:ext cx="5455544" cy="4391696"/>
          </a:xfrm>
        </p:spPr>
      </p:pic>
    </p:spTree>
    <p:extLst>
      <p:ext uri="{BB962C8B-B14F-4D97-AF65-F5344CB8AC3E}">
        <p14:creationId xmlns:p14="http://schemas.microsoft.com/office/powerpoint/2010/main" val="358072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outing</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i="1" dirty="0"/>
              <a:t>Routers </a:t>
            </a:r>
            <a:r>
              <a:rPr lang="en-US" dirty="0"/>
              <a:t>are devices that connect networks</a:t>
            </a:r>
            <a:r>
              <a:rPr lang="en-US" dirty="0" smtClean="0"/>
              <a:t>.</a:t>
            </a:r>
          </a:p>
          <a:p>
            <a:r>
              <a:rPr lang="en-US" b="1" i="1" dirty="0" smtClean="0"/>
              <a:t> Routing </a:t>
            </a:r>
            <a:r>
              <a:rPr lang="en-US" dirty="0" smtClean="0"/>
              <a:t>is </a:t>
            </a:r>
            <a:r>
              <a:rPr lang="en-US" dirty="0" err="1" smtClean="0"/>
              <a:t>theprocess</a:t>
            </a:r>
            <a:r>
              <a:rPr lang="en-US" dirty="0" smtClean="0"/>
              <a:t> </a:t>
            </a:r>
            <a:r>
              <a:rPr lang="en-US" dirty="0"/>
              <a:t>routers perform when receiving packets, analyzing the destination address </a:t>
            </a:r>
            <a:r>
              <a:rPr lang="en-US" dirty="0" smtClean="0"/>
              <a:t>information.</a:t>
            </a:r>
          </a:p>
          <a:p>
            <a:r>
              <a:rPr lang="en-US" dirty="0"/>
              <a:t>U</a:t>
            </a:r>
            <a:r>
              <a:rPr lang="en-US" dirty="0" smtClean="0"/>
              <a:t>sing </a:t>
            </a:r>
            <a:r>
              <a:rPr lang="en-US" dirty="0"/>
              <a:t>the address information to select a path for the packet, and then forwarding </a:t>
            </a:r>
            <a:r>
              <a:rPr lang="en-US" dirty="0" smtClean="0"/>
              <a:t>the packet </a:t>
            </a:r>
            <a:r>
              <a:rPr lang="en-US" dirty="0"/>
              <a:t>on to the next router on the selected network</a:t>
            </a:r>
            <a:r>
              <a:rPr lang="en-US" dirty="0" smtClean="0"/>
              <a:t>.</a:t>
            </a:r>
          </a:p>
          <a:p>
            <a:r>
              <a:rPr lang="en-US" dirty="0"/>
              <a:t>Each route that a packet takes to </a:t>
            </a:r>
            <a:r>
              <a:rPr lang="en-US" dirty="0" smtClean="0"/>
              <a:t>reach the </a:t>
            </a:r>
            <a:r>
              <a:rPr lang="en-US" dirty="0"/>
              <a:t>next device is called a </a:t>
            </a:r>
            <a:r>
              <a:rPr lang="en-US" b="1" i="1" dirty="0" smtClean="0"/>
              <a:t>hop</a:t>
            </a:r>
          </a:p>
          <a:p>
            <a:r>
              <a:rPr lang="en-US" b="1" i="1" dirty="0" smtClean="0"/>
              <a:t>Types:</a:t>
            </a:r>
          </a:p>
          <a:p>
            <a:r>
              <a:rPr lang="en-US" b="1" i="1" dirty="0" smtClean="0"/>
              <a:t>Static routing </a:t>
            </a:r>
          </a:p>
          <a:p>
            <a:r>
              <a:rPr lang="en-US" b="1" i="1" dirty="0" smtClean="0"/>
              <a:t>Dynamic routing</a:t>
            </a:r>
            <a:endParaRPr lang="en-US" dirty="0"/>
          </a:p>
        </p:txBody>
      </p:sp>
    </p:spTree>
    <p:extLst>
      <p:ext uri="{BB962C8B-B14F-4D97-AF65-F5344CB8AC3E}">
        <p14:creationId xmlns:p14="http://schemas.microsoft.com/office/powerpoint/2010/main" val="2915862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ROUTING</a:t>
            </a:r>
            <a:endParaRPr lang="en-US" dirty="0"/>
          </a:p>
        </p:txBody>
      </p:sp>
      <p:sp>
        <p:nvSpPr>
          <p:cNvPr id="3" name="Content Placeholder 2"/>
          <p:cNvSpPr>
            <a:spLocks noGrp="1"/>
          </p:cNvSpPr>
          <p:nvPr>
            <p:ph idx="1"/>
          </p:nvPr>
        </p:nvSpPr>
        <p:spPr/>
        <p:txBody>
          <a:bodyPr/>
          <a:lstStyle/>
          <a:p>
            <a:r>
              <a:rPr lang="en-US" b="1" dirty="0"/>
              <a:t>Static Routing</a:t>
            </a:r>
          </a:p>
          <a:p>
            <a:pPr marL="0" indent="0">
              <a:buNone/>
            </a:pPr>
            <a:r>
              <a:rPr lang="en-US" dirty="0"/>
              <a:t>The route information can be manually configured on the router, creating what is known </a:t>
            </a:r>
            <a:r>
              <a:rPr lang="en-US" dirty="0" smtClean="0"/>
              <a:t>as a </a:t>
            </a:r>
            <a:r>
              <a:rPr lang="en-US" dirty="0"/>
              <a:t>static </a:t>
            </a:r>
            <a:r>
              <a:rPr lang="en-US" dirty="0" smtClean="0"/>
              <a:t>route</a:t>
            </a:r>
          </a:p>
          <a:p>
            <a:r>
              <a:rPr lang="en-US" b="1" dirty="0" smtClean="0"/>
              <a:t>Dynamic </a:t>
            </a:r>
            <a:r>
              <a:rPr lang="en-US" b="1" dirty="0"/>
              <a:t>Routing</a:t>
            </a:r>
          </a:p>
          <a:p>
            <a:pPr marL="0" indent="0">
              <a:buNone/>
            </a:pPr>
            <a:r>
              <a:rPr lang="en-US" dirty="0"/>
              <a:t>Routers can also learn about routes automatically from other routers in the same </a:t>
            </a:r>
            <a:r>
              <a:rPr lang="en-US" dirty="0" err="1" smtClean="0"/>
              <a:t>internetwork,which</a:t>
            </a:r>
            <a:r>
              <a:rPr lang="en-US" dirty="0" smtClean="0"/>
              <a:t> </a:t>
            </a:r>
            <a:r>
              <a:rPr lang="en-US" dirty="0"/>
              <a:t>is known as dynamic routing.</a:t>
            </a:r>
            <a:endParaRPr lang="en-US" dirty="0"/>
          </a:p>
        </p:txBody>
      </p:sp>
    </p:spTree>
    <p:extLst>
      <p:ext uri="{BB962C8B-B14F-4D97-AF65-F5344CB8AC3E}">
        <p14:creationId xmlns:p14="http://schemas.microsoft.com/office/powerpoint/2010/main" val="437472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forwarding</a:t>
            </a:r>
            <a:endParaRPr lang="en-US" dirty="0"/>
          </a:p>
        </p:txBody>
      </p:sp>
      <p:sp>
        <p:nvSpPr>
          <p:cNvPr id="3" name="Content Placeholder 2"/>
          <p:cNvSpPr>
            <a:spLocks noGrp="1"/>
          </p:cNvSpPr>
          <p:nvPr>
            <p:ph idx="1"/>
          </p:nvPr>
        </p:nvSpPr>
        <p:spPr/>
        <p:txBody>
          <a:bodyPr>
            <a:normAutofit/>
          </a:bodyPr>
          <a:lstStyle/>
          <a:p>
            <a:r>
              <a:rPr lang="en-US" dirty="0" smtClean="0"/>
              <a:t>Routing </a:t>
            </a:r>
            <a:r>
              <a:rPr lang="en-US" dirty="0"/>
              <a:t>is performed packet by packet and hop by hop. Each packet is treated </a:t>
            </a:r>
            <a:r>
              <a:rPr lang="en-US" dirty="0" smtClean="0"/>
              <a:t>independently by </a:t>
            </a:r>
            <a:r>
              <a:rPr lang="en-US" dirty="0"/>
              <a:t>each router along the </a:t>
            </a:r>
            <a:r>
              <a:rPr lang="en-US" dirty="0" err="1" smtClean="0"/>
              <a:t>path.The</a:t>
            </a:r>
            <a:r>
              <a:rPr lang="en-US" dirty="0" smtClean="0"/>
              <a:t> router </a:t>
            </a:r>
            <a:r>
              <a:rPr lang="en-US" dirty="0"/>
              <a:t>will then do one of the following with the packet:</a:t>
            </a:r>
          </a:p>
          <a:p>
            <a:pPr marL="0" indent="0">
              <a:buNone/>
            </a:pPr>
            <a:r>
              <a:rPr lang="en-US" dirty="0"/>
              <a:t>■ Forward it to the next-hop router</a:t>
            </a:r>
          </a:p>
          <a:p>
            <a:pPr marL="0" indent="0">
              <a:buNone/>
            </a:pPr>
            <a:r>
              <a:rPr lang="en-US" dirty="0"/>
              <a:t>■ Forward it to the destination host</a:t>
            </a:r>
          </a:p>
          <a:p>
            <a:pPr marL="0" indent="0">
              <a:buNone/>
            </a:pPr>
            <a:r>
              <a:rPr lang="en-US" dirty="0"/>
              <a:t>■ Drop it</a:t>
            </a:r>
          </a:p>
        </p:txBody>
      </p:sp>
    </p:spTree>
    <p:extLst>
      <p:ext uri="{BB962C8B-B14F-4D97-AF65-F5344CB8AC3E}">
        <p14:creationId xmlns:p14="http://schemas.microsoft.com/office/powerpoint/2010/main" val="3082332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gateway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9188" y="1209822"/>
            <a:ext cx="6892812" cy="5303520"/>
          </a:xfrm>
        </p:spPr>
      </p:pic>
      <p:sp>
        <p:nvSpPr>
          <p:cNvPr id="5" name="TextBox 4"/>
          <p:cNvSpPr txBox="1"/>
          <p:nvPr/>
        </p:nvSpPr>
        <p:spPr>
          <a:xfrm>
            <a:off x="703385" y="1690688"/>
            <a:ext cx="4318781" cy="1569660"/>
          </a:xfrm>
          <a:prstGeom prst="rect">
            <a:avLst/>
          </a:prstGeom>
          <a:noFill/>
        </p:spPr>
        <p:txBody>
          <a:bodyPr wrap="square" rtlCol="0">
            <a:spAutoFit/>
          </a:bodyPr>
          <a:lstStyle/>
          <a:p>
            <a:r>
              <a:rPr lang="en-US" sz="2400" dirty="0" smtClean="0"/>
              <a:t>IP address of the interface on the router that connect to the network segment on which the source host is located.</a:t>
            </a:r>
            <a:endParaRPr lang="en-US" sz="2400" dirty="0"/>
          </a:p>
        </p:txBody>
      </p:sp>
    </p:spTree>
    <p:extLst>
      <p:ext uri="{BB962C8B-B14F-4D97-AF65-F5344CB8AC3E}">
        <p14:creationId xmlns:p14="http://schemas.microsoft.com/office/powerpoint/2010/main" val="3307786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5093032" y="2157577"/>
            <a:ext cx="6047756" cy="4700423"/>
          </a:xfrm>
          <a:prstGeom prst="rect">
            <a:avLst/>
          </a:prstGeom>
        </p:spPr>
      </p:pic>
      <p:sp>
        <p:nvSpPr>
          <p:cNvPr id="4" name="Rectangle 3"/>
          <p:cNvSpPr/>
          <p:nvPr/>
        </p:nvSpPr>
        <p:spPr>
          <a:xfrm>
            <a:off x="244698" y="661129"/>
            <a:ext cx="9144000" cy="1323439"/>
          </a:xfrm>
          <a:prstGeom prst="rect">
            <a:avLst/>
          </a:prstGeom>
        </p:spPr>
        <p:txBody>
          <a:bodyPr wrap="square">
            <a:spAutoFit/>
          </a:bodyPr>
          <a:lstStyle/>
          <a:p>
            <a:r>
              <a:rPr lang="en-US" sz="3200" b="1" dirty="0"/>
              <a:t>Host Routing Table</a:t>
            </a:r>
          </a:p>
          <a:p>
            <a:r>
              <a:rPr lang="en-US" sz="2400" dirty="0"/>
              <a:t>Hosts require a local routing table to ensure that network layer packets are directed to </a:t>
            </a:r>
            <a:r>
              <a:rPr lang="en-US" sz="2400" dirty="0" smtClean="0"/>
              <a:t>the correct </a:t>
            </a:r>
            <a:r>
              <a:rPr lang="en-US" sz="2400" dirty="0"/>
              <a:t>destination network.</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698" y="2820852"/>
            <a:ext cx="4520485" cy="1442055"/>
          </a:xfrm>
          <a:prstGeom prst="rect">
            <a:avLst/>
          </a:prstGeom>
        </p:spPr>
      </p:pic>
    </p:spTree>
    <p:extLst>
      <p:ext uri="{BB962C8B-B14F-4D97-AF65-F5344CB8AC3E}">
        <p14:creationId xmlns:p14="http://schemas.microsoft.com/office/powerpoint/2010/main" val="72892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routes</a:t>
            </a:r>
            <a:endParaRPr lang="en-US" dirty="0"/>
          </a:p>
        </p:txBody>
      </p:sp>
      <p:sp>
        <p:nvSpPr>
          <p:cNvPr id="3" name="Content Placeholder 2"/>
          <p:cNvSpPr>
            <a:spLocks noGrp="1"/>
          </p:cNvSpPr>
          <p:nvPr>
            <p:ph idx="1"/>
          </p:nvPr>
        </p:nvSpPr>
        <p:spPr/>
        <p:txBody>
          <a:bodyPr/>
          <a:lstStyle/>
          <a:p>
            <a:pPr marL="0" indent="0">
              <a:buNone/>
            </a:pPr>
            <a:r>
              <a:rPr lang="en-US" dirty="0"/>
              <a:t>Routes in a routing table have three main features:</a:t>
            </a:r>
          </a:p>
          <a:p>
            <a:pPr marL="0" indent="0">
              <a:buNone/>
            </a:pPr>
            <a:r>
              <a:rPr lang="en-US" dirty="0"/>
              <a:t>■ Destination network</a:t>
            </a:r>
          </a:p>
          <a:p>
            <a:pPr marL="0" indent="0">
              <a:buNone/>
            </a:pPr>
            <a:r>
              <a:rPr lang="en-US" dirty="0"/>
              <a:t>■ Next-hop</a:t>
            </a:r>
          </a:p>
          <a:p>
            <a:pPr marL="0" indent="0">
              <a:buNone/>
            </a:pPr>
            <a:r>
              <a:rPr lang="en-US" dirty="0"/>
              <a:t>■ Metric</a:t>
            </a:r>
          </a:p>
        </p:txBody>
      </p:sp>
    </p:spTree>
    <p:extLst>
      <p:ext uri="{BB962C8B-B14F-4D97-AF65-F5344CB8AC3E}">
        <p14:creationId xmlns:p14="http://schemas.microsoft.com/office/powerpoint/2010/main" val="3170034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 address &amp; Port number</a:t>
            </a:r>
            <a:endParaRPr lang="en-US" dirty="0"/>
          </a:p>
        </p:txBody>
      </p:sp>
      <p:sp>
        <p:nvSpPr>
          <p:cNvPr id="3" name="Content Placeholder 2"/>
          <p:cNvSpPr>
            <a:spLocks noGrp="1"/>
          </p:cNvSpPr>
          <p:nvPr>
            <p:ph idx="1"/>
          </p:nvPr>
        </p:nvSpPr>
        <p:spPr>
          <a:xfrm>
            <a:off x="838200" y="1690688"/>
            <a:ext cx="10515600" cy="4351338"/>
          </a:xfrm>
        </p:spPr>
        <p:txBody>
          <a:bodyPr/>
          <a:lstStyle/>
          <a:p>
            <a:pPr marL="0" indent="0">
              <a:buNone/>
            </a:pPr>
            <a:r>
              <a:rPr lang="en-US" dirty="0" smtClean="0"/>
              <a:t>An address is </a:t>
            </a:r>
            <a:r>
              <a:rPr lang="en-US" dirty="0" smtClean="0"/>
              <a:t>needed </a:t>
            </a:r>
            <a:r>
              <a:rPr lang="en-US" dirty="0" smtClean="0"/>
              <a:t>to choose among multiple processes running on the destination host called Port Number. </a:t>
            </a:r>
          </a:p>
          <a:p>
            <a:pPr marL="0" indent="0">
              <a:buNone/>
            </a:pPr>
            <a:endParaRPr lang="en-US" sz="2400" dirty="0" smtClean="0"/>
          </a:p>
          <a:p>
            <a:pPr marL="0" indent="0">
              <a:buNone/>
            </a:pPr>
            <a:r>
              <a:rPr lang="en-US" sz="2400" dirty="0" smtClean="0"/>
              <a:t>         It is a 16 bit unsigned integer ranging from 0-65535.</a:t>
            </a:r>
          </a:p>
          <a:p>
            <a:pPr>
              <a:buFont typeface="Wingdings" panose="05000000000000000000" pitchFamily="2" charset="2"/>
              <a:buChar char="ü"/>
            </a:pP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1633154072"/>
              </p:ext>
            </p:extLst>
          </p:nvPr>
        </p:nvGraphicFramePr>
        <p:xfrm>
          <a:off x="1207752" y="3866357"/>
          <a:ext cx="8128000" cy="1951403"/>
        </p:xfrm>
        <a:graphic>
          <a:graphicData uri="http://schemas.openxmlformats.org/drawingml/2006/table">
            <a:tbl>
              <a:tblPr firstRow="1" bandRow="1">
                <a:tableStyleId>{93296810-A885-4BE3-A3E7-6D5BEEA58F35}</a:tableStyleId>
              </a:tblPr>
              <a:tblGrid>
                <a:gridCol w="4064000"/>
                <a:gridCol w="4064000"/>
              </a:tblGrid>
              <a:tr h="577151">
                <a:tc>
                  <a:txBody>
                    <a:bodyPr/>
                    <a:lstStyle/>
                    <a:p>
                      <a:r>
                        <a:rPr lang="en-US" dirty="0" smtClean="0"/>
                        <a:t>Port number range</a:t>
                      </a:r>
                      <a:endParaRPr lang="en-US" dirty="0"/>
                    </a:p>
                  </a:txBody>
                  <a:tcPr/>
                </a:tc>
                <a:tc>
                  <a:txBody>
                    <a:bodyPr/>
                    <a:lstStyle/>
                    <a:p>
                      <a:r>
                        <a:rPr lang="en-US" dirty="0" smtClean="0"/>
                        <a:t>Port group</a:t>
                      </a:r>
                      <a:endParaRPr lang="en-US" dirty="0"/>
                    </a:p>
                  </a:txBody>
                  <a:tcPr/>
                </a:tc>
              </a:tr>
              <a:tr h="458084">
                <a:tc>
                  <a:txBody>
                    <a:bodyPr/>
                    <a:lstStyle/>
                    <a:p>
                      <a:r>
                        <a:rPr lang="en-US" dirty="0" smtClean="0"/>
                        <a:t>0-1023</a:t>
                      </a:r>
                      <a:endParaRPr lang="en-US" dirty="0"/>
                    </a:p>
                  </a:txBody>
                  <a:tcPr/>
                </a:tc>
                <a:tc>
                  <a:txBody>
                    <a:bodyPr/>
                    <a:lstStyle/>
                    <a:p>
                      <a:r>
                        <a:rPr lang="en-US" dirty="0" smtClean="0"/>
                        <a:t>Well known</a:t>
                      </a:r>
                      <a:r>
                        <a:rPr lang="en-US" baseline="0" dirty="0" smtClean="0"/>
                        <a:t> ports</a:t>
                      </a:r>
                      <a:endParaRPr lang="en-US" dirty="0"/>
                    </a:p>
                  </a:txBody>
                  <a:tcPr/>
                </a:tc>
              </a:tr>
              <a:tr h="458084">
                <a:tc>
                  <a:txBody>
                    <a:bodyPr/>
                    <a:lstStyle/>
                    <a:p>
                      <a:r>
                        <a:rPr lang="en-US" dirty="0" smtClean="0"/>
                        <a:t>1024-49151</a:t>
                      </a:r>
                      <a:endParaRPr lang="en-US" dirty="0"/>
                    </a:p>
                  </a:txBody>
                  <a:tcPr/>
                </a:tc>
                <a:tc>
                  <a:txBody>
                    <a:bodyPr/>
                    <a:lstStyle/>
                    <a:p>
                      <a:r>
                        <a:rPr lang="en-US" dirty="0" smtClean="0"/>
                        <a:t>Registered ports</a:t>
                      </a:r>
                      <a:endParaRPr lang="en-US" dirty="0"/>
                    </a:p>
                  </a:txBody>
                  <a:tcPr/>
                </a:tc>
              </a:tr>
              <a:tr h="458084">
                <a:tc>
                  <a:txBody>
                    <a:bodyPr/>
                    <a:lstStyle/>
                    <a:p>
                      <a:r>
                        <a:rPr lang="en-US" dirty="0" smtClean="0"/>
                        <a:t>49152-65535</a:t>
                      </a:r>
                      <a:endParaRPr lang="en-US" dirty="0"/>
                    </a:p>
                  </a:txBody>
                  <a:tcPr/>
                </a:tc>
                <a:tc>
                  <a:txBody>
                    <a:bodyPr/>
                    <a:lstStyle/>
                    <a:p>
                      <a:r>
                        <a:rPr lang="en-US" dirty="0" smtClean="0"/>
                        <a:t>Dynamic ports</a:t>
                      </a:r>
                      <a:endParaRPr lang="en-US" dirty="0"/>
                    </a:p>
                  </a:txBody>
                  <a:tcPr/>
                </a:tc>
              </a:tr>
            </a:tbl>
          </a:graphicData>
        </a:graphic>
      </p:graphicFrame>
    </p:spTree>
    <p:extLst>
      <p:ext uri="{BB962C8B-B14F-4D97-AF65-F5344CB8AC3E}">
        <p14:creationId xmlns:p14="http://schemas.microsoft.com/office/powerpoint/2010/main" val="1549263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TCP and UDP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1353799" cy="4892992"/>
          </a:xfrm>
        </p:spPr>
      </p:pic>
    </p:spTree>
    <p:extLst>
      <p:ext uri="{BB962C8B-B14F-4D97-AF65-F5344CB8AC3E}">
        <p14:creationId xmlns:p14="http://schemas.microsoft.com/office/powerpoint/2010/main" val="3167125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between </a:t>
            </a:r>
            <a:r>
              <a:rPr lang="en-US" dirty="0" smtClean="0"/>
              <a:t>TCP</a:t>
            </a:r>
            <a:r>
              <a:rPr lang="en-US" dirty="0" smtClean="0"/>
              <a:t> </a:t>
            </a:r>
            <a:r>
              <a:rPr lang="en-US" dirty="0" smtClean="0"/>
              <a:t>and </a:t>
            </a:r>
            <a:r>
              <a:rPr lang="en-US" dirty="0" smtClean="0"/>
              <a:t>UDP</a:t>
            </a:r>
            <a:endParaRPr lang="en-US" dirty="0"/>
          </a:p>
        </p:txBody>
      </p:sp>
      <p:sp>
        <p:nvSpPr>
          <p:cNvPr id="3" name="Text Placeholder 2"/>
          <p:cNvSpPr>
            <a:spLocks noGrp="1"/>
          </p:cNvSpPr>
          <p:nvPr>
            <p:ph type="body" idx="1"/>
          </p:nvPr>
        </p:nvSpPr>
        <p:spPr/>
        <p:txBody>
          <a:bodyPr/>
          <a:lstStyle/>
          <a:p>
            <a:r>
              <a:rPr lang="en-US" dirty="0" smtClean="0"/>
              <a:t>TCP</a:t>
            </a:r>
            <a:endParaRPr lang="en-US" dirty="0"/>
          </a:p>
        </p:txBody>
      </p:sp>
      <p:sp>
        <p:nvSpPr>
          <p:cNvPr id="4" name="Content Placeholder 3"/>
          <p:cNvSpPr>
            <a:spLocks noGrp="1"/>
          </p:cNvSpPr>
          <p:nvPr>
            <p:ph sz="half" idx="2"/>
          </p:nvPr>
        </p:nvSpPr>
        <p:spPr/>
        <p:txBody>
          <a:bodyPr>
            <a:normAutofit/>
          </a:bodyPr>
          <a:lstStyle/>
          <a:p>
            <a:r>
              <a:rPr lang="en-US" dirty="0"/>
              <a:t>User Datagram Protocol</a:t>
            </a:r>
            <a:r>
              <a:rPr lang="en-US" b="1" dirty="0"/>
              <a:t> </a:t>
            </a:r>
            <a:endParaRPr lang="en-US" b="1" dirty="0" smtClean="0"/>
          </a:p>
          <a:p>
            <a:r>
              <a:rPr lang="en-US" dirty="0" smtClean="0"/>
              <a:t>Slow </a:t>
            </a:r>
            <a:endParaRPr lang="en-US" dirty="0" smtClean="0"/>
          </a:p>
          <a:p>
            <a:r>
              <a:rPr lang="en-US" dirty="0" smtClean="0"/>
              <a:t>Reliable connection oriented(must be established prior to transmission)</a:t>
            </a:r>
          </a:p>
          <a:p>
            <a:r>
              <a:rPr lang="en-US" dirty="0" smtClean="0"/>
              <a:t>Stream based data sent by the application with no particular structure.</a:t>
            </a:r>
            <a:endParaRPr lang="en-US" dirty="0"/>
          </a:p>
        </p:txBody>
      </p:sp>
      <p:sp>
        <p:nvSpPr>
          <p:cNvPr id="5" name="Text Placeholder 4"/>
          <p:cNvSpPr>
            <a:spLocks noGrp="1"/>
          </p:cNvSpPr>
          <p:nvPr>
            <p:ph type="body" sz="quarter" idx="3"/>
          </p:nvPr>
        </p:nvSpPr>
        <p:spPr/>
        <p:txBody>
          <a:bodyPr/>
          <a:lstStyle/>
          <a:p>
            <a:r>
              <a:rPr lang="en-US" dirty="0" smtClean="0"/>
              <a:t>UDP</a:t>
            </a:r>
            <a:endParaRPr lang="en-US" dirty="0"/>
          </a:p>
        </p:txBody>
      </p:sp>
      <p:sp>
        <p:nvSpPr>
          <p:cNvPr id="6" name="Content Placeholder 5"/>
          <p:cNvSpPr>
            <a:spLocks noGrp="1"/>
          </p:cNvSpPr>
          <p:nvPr>
            <p:ph sz="quarter" idx="4"/>
          </p:nvPr>
        </p:nvSpPr>
        <p:spPr/>
        <p:txBody>
          <a:bodyPr>
            <a:normAutofit/>
          </a:bodyPr>
          <a:lstStyle/>
          <a:p>
            <a:r>
              <a:rPr lang="en-US" dirty="0"/>
              <a:t>Transmission Control Protocol </a:t>
            </a:r>
            <a:endParaRPr lang="en-US" dirty="0" smtClean="0"/>
          </a:p>
          <a:p>
            <a:r>
              <a:rPr lang="en-US" dirty="0" smtClean="0"/>
              <a:t>High speed</a:t>
            </a:r>
            <a:endParaRPr lang="en-US" dirty="0" smtClean="0"/>
          </a:p>
          <a:p>
            <a:r>
              <a:rPr lang="en-US" dirty="0" smtClean="0"/>
              <a:t>Un reliable</a:t>
            </a:r>
            <a:r>
              <a:rPr lang="en-US" dirty="0" smtClean="0"/>
              <a:t> [</a:t>
            </a:r>
            <a:r>
              <a:rPr lang="en-US" dirty="0" smtClean="0"/>
              <a:t>Connection </a:t>
            </a:r>
            <a:r>
              <a:rPr lang="en-US" dirty="0" smtClean="0"/>
              <a:t>less (data </a:t>
            </a:r>
            <a:r>
              <a:rPr lang="en-US" dirty="0" smtClean="0"/>
              <a:t>sent without </a:t>
            </a:r>
            <a:r>
              <a:rPr lang="en-US" dirty="0" smtClean="0"/>
              <a:t>setup</a:t>
            </a:r>
            <a:r>
              <a:rPr lang="en-US" dirty="0" smtClean="0"/>
              <a:t>)]</a:t>
            </a:r>
          </a:p>
          <a:p>
            <a:pPr marL="0" indent="0">
              <a:buNone/>
            </a:pPr>
            <a:endParaRPr lang="en-US" dirty="0" smtClean="0"/>
          </a:p>
          <a:p>
            <a:r>
              <a:rPr lang="en-US" dirty="0" smtClean="0"/>
              <a:t>Message based data sent in discrete packages by application</a:t>
            </a:r>
            <a:endParaRPr lang="en-US" dirty="0"/>
          </a:p>
        </p:txBody>
      </p:sp>
    </p:spTree>
    <p:extLst>
      <p:ext uri="{BB962C8B-B14F-4D97-AF65-F5344CB8AC3E}">
        <p14:creationId xmlns:p14="http://schemas.microsoft.com/office/powerpoint/2010/main" val="3206964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 </a:t>
            </a:r>
            <a:r>
              <a:rPr lang="en-US" dirty="0"/>
              <a:t>and Operation of TCP Mechanisms </a:t>
            </a:r>
            <a:br>
              <a:rPr lang="en-US" dirty="0"/>
            </a:br>
            <a:endParaRPr lang="en-US" dirty="0"/>
          </a:p>
        </p:txBody>
      </p:sp>
      <p:sp>
        <p:nvSpPr>
          <p:cNvPr id="3" name="Content Placeholder 2"/>
          <p:cNvSpPr>
            <a:spLocks noGrp="1"/>
          </p:cNvSpPr>
          <p:nvPr>
            <p:ph idx="1"/>
          </p:nvPr>
        </p:nvSpPr>
        <p:spPr>
          <a:xfrm>
            <a:off x="838200" y="1322363"/>
            <a:ext cx="10515600" cy="4854600"/>
          </a:xfrm>
        </p:spPr>
        <p:txBody>
          <a:bodyPr/>
          <a:lstStyle/>
          <a:p>
            <a:r>
              <a:rPr lang="en-US" dirty="0"/>
              <a:t>Transmission Control Protocol accepts data from a data stream, divides it into chunks, and adds a TCP header creating a TCP segment</a:t>
            </a:r>
            <a:r>
              <a:rPr lang="en-US" dirty="0" smtClean="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276" y="2647926"/>
            <a:ext cx="9859751" cy="3411414"/>
          </a:xfrm>
          <a:prstGeom prst="rect">
            <a:avLst/>
          </a:prstGeom>
        </p:spPr>
      </p:pic>
    </p:spTree>
    <p:extLst>
      <p:ext uri="{BB962C8B-B14F-4D97-AF65-F5344CB8AC3E}">
        <p14:creationId xmlns:p14="http://schemas.microsoft.com/office/powerpoint/2010/main" val="3454896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ESTABLISHMENT &amp; TERMINATION</a:t>
            </a:r>
            <a:endParaRPr lang="en-US" dirty="0"/>
          </a:p>
        </p:txBody>
      </p:sp>
      <p:pic>
        <p:nvPicPr>
          <p:cNvPr id="4" name="Content Placeholder 3"/>
          <p:cNvPicPr>
            <a:picLocks noGrp="1" noChangeAspect="1"/>
          </p:cNvPicPr>
          <p:nvPr>
            <p:ph idx="1"/>
          </p:nvPr>
        </p:nvPicPr>
        <p:blipFill>
          <a:blip r:embed="rId2"/>
          <a:stretch>
            <a:fillRect/>
          </a:stretch>
        </p:blipFill>
        <p:spPr>
          <a:xfrm>
            <a:off x="6683799" y="1936984"/>
            <a:ext cx="5057775" cy="3819525"/>
          </a:xfrm>
          <a:prstGeom prst="rect">
            <a:avLst/>
          </a:prstGeom>
        </p:spPr>
      </p:pic>
      <p:pic>
        <p:nvPicPr>
          <p:cNvPr id="5" name="Picture 4"/>
          <p:cNvPicPr>
            <a:picLocks noChangeAspect="1"/>
          </p:cNvPicPr>
          <p:nvPr/>
        </p:nvPicPr>
        <p:blipFill>
          <a:blip r:embed="rId3"/>
          <a:stretch>
            <a:fillRect/>
          </a:stretch>
        </p:blipFill>
        <p:spPr>
          <a:xfrm>
            <a:off x="1425305" y="1987658"/>
            <a:ext cx="4962574" cy="3768851"/>
          </a:xfrm>
          <a:prstGeom prst="rect">
            <a:avLst/>
          </a:prstGeom>
        </p:spPr>
      </p:pic>
    </p:spTree>
    <p:extLst>
      <p:ext uri="{BB962C8B-B14F-4D97-AF65-F5344CB8AC3E}">
        <p14:creationId xmlns:p14="http://schemas.microsoft.com/office/powerpoint/2010/main" val="3829429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54"/>
            <a:ext cx="10515600" cy="858368"/>
          </a:xfrm>
        </p:spPr>
        <p:txBody>
          <a:bodyPr/>
          <a:lstStyle/>
          <a:p>
            <a:r>
              <a:rPr lang="en-US" dirty="0" smtClean="0"/>
              <a:t>MANAGING TCP SESSIONS</a:t>
            </a:r>
            <a:endParaRPr lang="en-US" dirty="0"/>
          </a:p>
        </p:txBody>
      </p:sp>
      <p:pic>
        <p:nvPicPr>
          <p:cNvPr id="4" name="Content Placeholder 3"/>
          <p:cNvPicPr>
            <a:picLocks noGrp="1" noChangeAspect="1"/>
          </p:cNvPicPr>
          <p:nvPr>
            <p:ph idx="1"/>
          </p:nvPr>
        </p:nvPicPr>
        <p:blipFill>
          <a:blip r:embed="rId2"/>
          <a:stretch>
            <a:fillRect/>
          </a:stretch>
        </p:blipFill>
        <p:spPr>
          <a:xfrm>
            <a:off x="1438140" y="1639272"/>
            <a:ext cx="8010660" cy="4783104"/>
          </a:xfrm>
          <a:prstGeom prst="rect">
            <a:avLst/>
          </a:prstGeom>
        </p:spPr>
      </p:pic>
      <p:sp>
        <p:nvSpPr>
          <p:cNvPr id="6" name="Rectangle 5"/>
          <p:cNvSpPr/>
          <p:nvPr/>
        </p:nvSpPr>
        <p:spPr>
          <a:xfrm>
            <a:off x="103030" y="861330"/>
            <a:ext cx="11487956" cy="6001643"/>
          </a:xfrm>
          <a:prstGeom prst="rect">
            <a:avLst/>
          </a:prstGeom>
        </p:spPr>
        <p:txBody>
          <a:bodyPr wrap="square">
            <a:spAutoFit/>
          </a:bodyPr>
          <a:lstStyle/>
          <a:p>
            <a:r>
              <a:rPr lang="en-US" sz="2400" dirty="0"/>
              <a:t>TCP uses an end-to-end flow control protocol to avoid having the sender send data too fast for the TCP receiver to receive and process it reliably</a:t>
            </a:r>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smtClean="0"/>
              <a:t>       The </a:t>
            </a:r>
            <a:r>
              <a:rPr lang="en-US" sz="2400" dirty="0"/>
              <a:t>final main aspect of TCP is </a:t>
            </a:r>
            <a:r>
              <a:rPr lang="en-US" sz="2400" dirty="0" smtClean="0"/>
              <a:t>congestion control</a:t>
            </a:r>
            <a:r>
              <a:rPr lang="en-US" sz="2400" dirty="0"/>
              <a:t>. </a:t>
            </a:r>
          </a:p>
          <a:p>
            <a:endParaRPr lang="en-US" sz="2400" dirty="0"/>
          </a:p>
        </p:txBody>
      </p:sp>
    </p:spTree>
    <p:extLst>
      <p:ext uri="{BB962C8B-B14F-4D97-AF65-F5344CB8AC3E}">
        <p14:creationId xmlns:p14="http://schemas.microsoft.com/office/powerpoint/2010/main" val="3701154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Retransmission</a:t>
            </a:r>
            <a:endParaRPr lang="en-US" dirty="0"/>
          </a:p>
        </p:txBody>
      </p:sp>
      <p:sp>
        <p:nvSpPr>
          <p:cNvPr id="3" name="Content Placeholder 2"/>
          <p:cNvSpPr>
            <a:spLocks noGrp="1"/>
          </p:cNvSpPr>
          <p:nvPr>
            <p:ph idx="1"/>
          </p:nvPr>
        </p:nvSpPr>
        <p:spPr/>
        <p:txBody>
          <a:bodyPr/>
          <a:lstStyle/>
          <a:p>
            <a:r>
              <a:rPr lang="en-US" dirty="0"/>
              <a:t>TCP will judge the need for a retransmission based on the RTO or </a:t>
            </a:r>
            <a:r>
              <a:rPr lang="en-US" dirty="0" smtClean="0"/>
              <a:t>the retransmission</a:t>
            </a:r>
            <a:r>
              <a:rPr lang="en-US" dirty="0"/>
              <a:t> timeout. If the packet never receives an ACK in the time frame set, it's retransmitted</a:t>
            </a:r>
            <a:r>
              <a:rPr lang="en-US" dirty="0" smtClean="0"/>
              <a:t>.</a:t>
            </a:r>
          </a:p>
          <a:p>
            <a:r>
              <a:rPr lang="en-US" dirty="0" smtClean="0"/>
              <a:t> </a:t>
            </a:r>
            <a:r>
              <a:rPr lang="en-US" dirty="0"/>
              <a:t>The time between the two </a:t>
            </a:r>
            <a:r>
              <a:rPr lang="en-US" dirty="0" smtClean="0"/>
              <a:t>packets</a:t>
            </a:r>
          </a:p>
          <a:p>
            <a:pPr marL="0" indent="0">
              <a:buNone/>
            </a:pPr>
            <a:r>
              <a:rPr lang="en-US" dirty="0"/>
              <a:t> </a:t>
            </a:r>
            <a:r>
              <a:rPr lang="en-US" dirty="0" smtClean="0"/>
              <a:t> </a:t>
            </a:r>
            <a:r>
              <a:rPr lang="en-US" dirty="0" smtClean="0"/>
              <a:t> </a:t>
            </a:r>
            <a:r>
              <a:rPr lang="en-US" dirty="0"/>
              <a:t>is called the round-trip time. </a:t>
            </a:r>
            <a:endParaRPr lang="en-US" dirty="0" smtClean="0"/>
          </a:p>
          <a:p>
            <a:r>
              <a:rPr lang="en-US" dirty="0" smtClean="0"/>
              <a:t>Every </a:t>
            </a:r>
            <a:r>
              <a:rPr lang="en-US" dirty="0"/>
              <a:t>time a retransmit happens</a:t>
            </a:r>
            <a:r>
              <a:rPr lang="en-US" dirty="0" smtClean="0"/>
              <a:t>,</a:t>
            </a:r>
          </a:p>
          <a:p>
            <a:pPr marL="0" indent="0">
              <a:buNone/>
            </a:pPr>
            <a:r>
              <a:rPr lang="en-US" dirty="0" smtClean="0"/>
              <a:t>   </a:t>
            </a:r>
            <a:r>
              <a:rPr lang="en-US" dirty="0"/>
              <a:t>the RTO for that packet doubles.</a:t>
            </a:r>
          </a:p>
        </p:txBody>
      </p:sp>
      <p:pic>
        <p:nvPicPr>
          <p:cNvPr id="4" name="Picture 3"/>
          <p:cNvPicPr>
            <a:picLocks noChangeAspect="1"/>
          </p:cNvPicPr>
          <p:nvPr/>
        </p:nvPicPr>
        <p:blipFill>
          <a:blip r:embed="rId2"/>
          <a:stretch>
            <a:fillRect/>
          </a:stretch>
        </p:blipFill>
        <p:spPr>
          <a:xfrm>
            <a:off x="6572519" y="3102110"/>
            <a:ext cx="5364922" cy="2944602"/>
          </a:xfrm>
          <a:prstGeom prst="rect">
            <a:avLst/>
          </a:prstGeom>
        </p:spPr>
      </p:pic>
    </p:spTree>
    <p:extLst>
      <p:ext uri="{BB962C8B-B14F-4D97-AF65-F5344CB8AC3E}">
        <p14:creationId xmlns:p14="http://schemas.microsoft.com/office/powerpoint/2010/main" val="329554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UDP protocol</a:t>
            </a:r>
            <a:endParaRPr lang="en-US" dirty="0"/>
          </a:p>
        </p:txBody>
      </p:sp>
      <p:sp>
        <p:nvSpPr>
          <p:cNvPr id="3" name="Content Placeholder 2"/>
          <p:cNvSpPr>
            <a:spLocks noGrp="1"/>
          </p:cNvSpPr>
          <p:nvPr>
            <p:ph idx="1"/>
          </p:nvPr>
        </p:nvSpPr>
        <p:spPr/>
        <p:txBody>
          <a:bodyPr/>
          <a:lstStyle/>
          <a:p>
            <a:pPr marL="0" indent="0">
              <a:buNone/>
            </a:pPr>
            <a:r>
              <a:rPr lang="en-US" dirty="0" smtClean="0"/>
              <a:t>The </a:t>
            </a:r>
            <a:r>
              <a:rPr lang="en-US" dirty="0"/>
              <a:t>main characteristics of the UDP service are :</a:t>
            </a:r>
          </a:p>
          <a:p>
            <a:endParaRPr lang="en-US" dirty="0"/>
          </a:p>
          <a:p>
            <a:r>
              <a:rPr lang="en-US" dirty="0" smtClean="0"/>
              <a:t>The </a:t>
            </a:r>
            <a:r>
              <a:rPr lang="en-US" dirty="0"/>
              <a:t>UDP service cannot deliver SDUs that are larger than 65467 bytes </a:t>
            </a:r>
          </a:p>
          <a:p>
            <a:r>
              <a:rPr lang="en-US" dirty="0" smtClean="0"/>
              <a:t>The </a:t>
            </a:r>
            <a:r>
              <a:rPr lang="en-US" dirty="0"/>
              <a:t>UDP service does not guarantee the delivery of SDUs (losses and </a:t>
            </a:r>
            <a:r>
              <a:rPr lang="en-US" dirty="0" err="1"/>
              <a:t>desquencing</a:t>
            </a:r>
            <a:r>
              <a:rPr lang="en-US" dirty="0"/>
              <a:t> can occur)</a:t>
            </a:r>
          </a:p>
          <a:p>
            <a:r>
              <a:rPr lang="en-US" dirty="0" smtClean="0"/>
              <a:t>The </a:t>
            </a:r>
            <a:r>
              <a:rPr lang="en-US" dirty="0"/>
              <a:t>UDP service will not deliver a corrupted SDU to the destination</a:t>
            </a:r>
          </a:p>
        </p:txBody>
      </p:sp>
    </p:spTree>
    <p:extLst>
      <p:ext uri="{BB962C8B-B14F-4D97-AF65-F5344CB8AC3E}">
        <p14:creationId xmlns:p14="http://schemas.microsoft.com/office/powerpoint/2010/main" val="2121851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547</Words>
  <Application>Microsoft Office PowerPoint</Application>
  <PresentationFormat>Widescreen</PresentationFormat>
  <Paragraphs>102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Transport layer roles &amp; services:</vt:lpstr>
      <vt:lpstr>Port address &amp; Port number</vt:lpstr>
      <vt:lpstr>TCP and UDP</vt:lpstr>
      <vt:lpstr>Differences between TCP and UDP</vt:lpstr>
      <vt:lpstr>Application and Operation of TCP Mechanisms  </vt:lpstr>
      <vt:lpstr>CONNECTION ESTABLISHMENT &amp; TERMINATION</vt:lpstr>
      <vt:lpstr>MANAGING TCP SESSIONS</vt:lpstr>
      <vt:lpstr>TCP Retransmission</vt:lpstr>
      <vt:lpstr>UDP protocol</vt:lpstr>
      <vt:lpstr>process specified by the UDP protocol to reassemble PDUs at the destination device  </vt:lpstr>
      <vt:lpstr>NETWORK LAYER</vt:lpstr>
      <vt:lpstr>Ipv4 ipv6</vt:lpstr>
      <vt:lpstr>Ipv4 notation</vt:lpstr>
      <vt:lpstr>Routing</vt:lpstr>
      <vt:lpstr>TYPES OF ROUTING</vt:lpstr>
      <vt:lpstr>Packet forwarding</vt:lpstr>
      <vt:lpstr>Default gateway</vt:lpstr>
      <vt:lpstr>PowerPoint Presentation</vt:lpstr>
      <vt:lpstr>Default routes</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Jabbireddy, Gireesha</dc:creator>
  <cp:lastModifiedBy>Jabbireddy, Gireesha</cp:lastModifiedBy>
  <cp:revision>29</cp:revision>
  <dcterms:created xsi:type="dcterms:W3CDTF">2018-07-13T04:56:33Z</dcterms:created>
  <dcterms:modified xsi:type="dcterms:W3CDTF">2018-07-16T11:21:11Z</dcterms:modified>
</cp:coreProperties>
</file>