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67909-B831-4E97-BB6D-0BE01E28B6FC}" type="datetimeFigureOut">
              <a:rPr lang="en-US" smtClean="0"/>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E4C40B-F36F-4A50-9E12-F15ED857D0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E4C40B-F36F-4A50-9E12-F15ED857D0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E6A4B5-BB44-4F86-B0D4-36E09679F500}"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6A4B5-BB44-4F86-B0D4-36E09679F500}"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6A4B5-BB44-4F86-B0D4-36E09679F500}"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6A4B5-BB44-4F86-B0D4-36E09679F500}"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6A4B5-BB44-4F86-B0D4-36E09679F500}"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E6A4B5-BB44-4F86-B0D4-36E09679F500}"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E6A4B5-BB44-4F86-B0D4-36E09679F500}" type="datetimeFigureOut">
              <a:rPr lang="en-US" smtClean="0"/>
              <a:pPr/>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E6A4B5-BB44-4F86-B0D4-36E09679F500}" type="datetimeFigureOut">
              <a:rPr lang="en-US" smtClean="0"/>
              <a:pPr/>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6A4B5-BB44-4F86-B0D4-36E09679F500}" type="datetimeFigureOut">
              <a:rPr lang="en-US" smtClean="0"/>
              <a:pPr/>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6A4B5-BB44-4F86-B0D4-36E09679F500}"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6A4B5-BB44-4F86-B0D4-36E09679F500}"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5B221-E14A-4B7B-AB7C-6797992AA9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6A4B5-BB44-4F86-B0D4-36E09679F500}" type="datetimeFigureOut">
              <a:rPr lang="en-US" smtClean="0"/>
              <a:pPr/>
              <a:t>7/19/2018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5B221-E14A-4B7B-AB7C-6797992AA9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50000"/>
                  </a:schemeClr>
                </a:solidFill>
                <a:effectLst>
                  <a:outerShdw blurRad="38100" dist="38100" dir="2700000" algn="tl">
                    <a:srgbClr val="000000">
                      <a:alpha val="43137"/>
                    </a:srgbClr>
                  </a:outerShdw>
                </a:effectLst>
                <a:latin typeface="Algerian" pitchFamily="82" charset="0"/>
              </a:rPr>
              <a:t>STORAGE TYPES</a:t>
            </a:r>
            <a:endParaRPr lang="en-US" b="1" dirty="0">
              <a:solidFill>
                <a:schemeClr val="accent6">
                  <a:lumMod val="50000"/>
                </a:schemeClr>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TYPES OF LUNs</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7848600" cy="4953000"/>
          </a:xfrm>
        </p:spPr>
        <p:txBody>
          <a:bodyPr>
            <a:normAutofit/>
          </a:bodyPr>
          <a:lstStyle/>
          <a:p>
            <a:pPr lvl="1" algn="just">
              <a:buFont typeface="Wingdings" pitchFamily="2" charset="2"/>
              <a:buChar char="Ø"/>
            </a:pPr>
            <a:r>
              <a:rPr lang="en-US" sz="2000" b="1" dirty="0" smtClean="0">
                <a:latin typeface="Times New Roman" pitchFamily="18" charset="0"/>
                <a:cs typeface="Times New Roman" pitchFamily="18" charset="0"/>
              </a:rPr>
              <a:t>Mirrored LUN: </a:t>
            </a:r>
          </a:p>
          <a:p>
            <a:pPr algn="just">
              <a:buFont typeface="Wingdings" pitchFamily="2" charset="2"/>
              <a:buChar char="Ø"/>
            </a:pPr>
            <a:endParaRPr lang="en-US" sz="5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Fault-tolerant LUN with identical copies on two physical drives for data redundancy.</a:t>
            </a:r>
          </a:p>
          <a:p>
            <a:pPr algn="just">
              <a:buNone/>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Concatenated LUN</a:t>
            </a:r>
            <a:r>
              <a:rPr lang="en-US" sz="2000" dirty="0" smtClean="0">
                <a:latin typeface="Times New Roman" pitchFamily="18" charset="0"/>
                <a:cs typeface="Times New Roman" pitchFamily="18" charset="0"/>
              </a:rPr>
              <a:t>: </a:t>
            </a:r>
          </a:p>
          <a:p>
            <a:pPr algn="just">
              <a:buFont typeface="Wingdings" pitchFamily="2" charset="2"/>
              <a:buChar char="Ø"/>
            </a:pPr>
            <a:endParaRPr lang="en-US" sz="5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Consolidates several LUNs into a single logical unit or volume.</a:t>
            </a:r>
          </a:p>
          <a:p>
            <a:pPr algn="just">
              <a:buNone/>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Striped LUN: </a:t>
            </a:r>
          </a:p>
          <a:p>
            <a:pPr algn="just">
              <a:buFont typeface="Wingdings" pitchFamily="2" charset="2"/>
              <a:buChar char="Ø"/>
            </a:pPr>
            <a:endParaRPr lang="en-US" sz="500" b="1"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Writes data across multiple physical drives, potentially enhancing performance by distributing I/O requests across the drives.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ZONING</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696200" cy="4525963"/>
          </a:xfrm>
        </p:spPr>
        <p:txBody>
          <a:bodyPr>
            <a:normAutofit/>
          </a:bodyPr>
          <a:lstStyle/>
          <a:p>
            <a:pPr lvl="1" algn="just">
              <a:buFont typeface="Wingdings" pitchFamily="2" charset="2"/>
              <a:buChar char="Ø"/>
            </a:pPr>
            <a:r>
              <a:rPr lang="en-US" sz="2000" dirty="0" smtClean="0">
                <a:latin typeface="Times New Roman" pitchFamily="18" charset="0"/>
                <a:cs typeface="Times New Roman" pitchFamily="18" charset="0"/>
              </a:rPr>
              <a:t>SAN zoning is a method of arranging </a:t>
            </a:r>
            <a:r>
              <a:rPr lang="en-US" sz="2000" dirty="0" err="1" smtClean="0">
                <a:latin typeface="Times New Roman" pitchFamily="18" charset="0"/>
                <a:cs typeface="Times New Roman" pitchFamily="18" charset="0"/>
              </a:rPr>
              <a:t>Fibre</a:t>
            </a:r>
            <a:r>
              <a:rPr lang="en-US" sz="2000" dirty="0" smtClean="0">
                <a:latin typeface="Times New Roman" pitchFamily="18" charset="0"/>
                <a:cs typeface="Times New Roman" pitchFamily="18" charset="0"/>
              </a:rPr>
              <a:t> Channel devices into logical groups over the physical configuration of the fabric.</a:t>
            </a:r>
          </a:p>
          <a:p>
            <a:pPr algn="just">
              <a:buFont typeface="Wingdings" pitchFamily="2" charset="2"/>
              <a:buChar char="Ø"/>
            </a:pPr>
            <a:endParaRPr lang="en-US" sz="11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SAN zoning may be utilized to implement compartmentalization of data for security purposes.</a:t>
            </a:r>
          </a:p>
          <a:p>
            <a:pPr algn="just">
              <a:buFont typeface="Wingdings" pitchFamily="2" charset="2"/>
              <a:buChar char="Ø"/>
            </a:pPr>
            <a:endParaRPr lang="en-US" sz="11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Each device in a SAN may be placed into multiple zones.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4191000"/>
            <a:ext cx="6629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sz="2800" b="1" dirty="0" err="1" smtClean="0">
                <a:effectLst>
                  <a:outerShdw blurRad="38100" dist="38100" dir="2700000" algn="tl">
                    <a:srgbClr val="000000">
                      <a:alpha val="43137"/>
                    </a:srgbClr>
                  </a:outerShdw>
                </a:effectLst>
                <a:latin typeface="Times New Roman" pitchFamily="18" charset="0"/>
                <a:cs typeface="Times New Roman" pitchFamily="18" charset="0"/>
              </a:rPr>
              <a:t>iSCSI</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7772400" cy="4800600"/>
          </a:xfrm>
        </p:spPr>
        <p:txBody>
          <a:bodyPr>
            <a:normAutofit/>
          </a:bodyPr>
          <a:lstStyle/>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ea typeface="Calibri"/>
                <a:cs typeface="Times New Roman" pitchFamily="18" charset="0"/>
              </a:rPr>
              <a:t>In computing, </a:t>
            </a:r>
            <a:r>
              <a:rPr lang="en-US" sz="2000" dirty="0" err="1" smtClean="0">
                <a:latin typeface="Times New Roman" pitchFamily="18" charset="0"/>
                <a:ea typeface="Calibri"/>
                <a:cs typeface="Times New Roman" pitchFamily="18" charset="0"/>
              </a:rPr>
              <a:t>iSCSI</a:t>
            </a:r>
            <a:r>
              <a:rPr lang="en-US" sz="2000" dirty="0" smtClean="0">
                <a:latin typeface="Times New Roman" pitchFamily="18" charset="0"/>
                <a:ea typeface="Calibri"/>
                <a:cs typeface="Times New Roman" pitchFamily="18" charset="0"/>
              </a:rPr>
              <a:t> is an acronym for Internet Small Computer Systems Interface, an Internet Protocol (IP)-based storage networking standard for linking data storage facilities. It provides block-level access to storage devices by carrying SCSI commands over a TCP/IP network.</a:t>
            </a:r>
          </a:p>
          <a:p>
            <a:pPr marL="400050" lvl="1" algn="just">
              <a:lnSpc>
                <a:spcPct val="115000"/>
              </a:lnSpc>
              <a:spcBef>
                <a:spcPts val="0"/>
              </a:spcBef>
              <a:spcAft>
                <a:spcPts val="1000"/>
              </a:spcAft>
              <a:buNone/>
            </a:pPr>
            <a:endParaRPr lang="en-US" sz="6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ea typeface="Calibri"/>
                <a:cs typeface="Times New Roman" pitchFamily="18" charset="0"/>
              </a:rPr>
              <a:t>The protocol allows clients to send SCSI commands to storage devices on remote servers. </a:t>
            </a:r>
          </a:p>
          <a:p>
            <a:pPr marL="400050" lvl="1" algn="just">
              <a:lnSpc>
                <a:spcPct val="115000"/>
              </a:lnSpc>
              <a:spcBef>
                <a:spcPts val="0"/>
              </a:spcBef>
              <a:spcAft>
                <a:spcPts val="1000"/>
              </a:spcAft>
              <a:buFont typeface="Wingdings" pitchFamily="2" charset="2"/>
              <a:buChar char="Ø"/>
            </a:pPr>
            <a:endParaRPr lang="en-US" sz="6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ea typeface="Calibri"/>
                <a:cs typeface="Times New Roman" pitchFamily="18" charset="0"/>
              </a:rPr>
              <a:t>It mainly competes with </a:t>
            </a:r>
            <a:r>
              <a:rPr lang="en-US" sz="2000" dirty="0" err="1" smtClean="0">
                <a:latin typeface="Times New Roman" pitchFamily="18" charset="0"/>
                <a:ea typeface="Calibri"/>
                <a:cs typeface="Times New Roman" pitchFamily="18" charset="0"/>
              </a:rPr>
              <a:t>Fibre</a:t>
            </a:r>
            <a:r>
              <a:rPr lang="en-US" sz="2000" dirty="0" smtClean="0">
                <a:latin typeface="Times New Roman" pitchFamily="18" charset="0"/>
                <a:ea typeface="Calibri"/>
                <a:cs typeface="Times New Roman" pitchFamily="18" charset="0"/>
              </a:rPr>
              <a:t> Channel, but unlike traditional </a:t>
            </a:r>
            <a:r>
              <a:rPr lang="en-US" sz="2000" dirty="0" err="1" smtClean="0">
                <a:latin typeface="Times New Roman" pitchFamily="18" charset="0"/>
                <a:ea typeface="Calibri"/>
                <a:cs typeface="Times New Roman" pitchFamily="18" charset="0"/>
              </a:rPr>
              <a:t>Fibre</a:t>
            </a:r>
            <a:r>
              <a:rPr lang="en-US" sz="2000" dirty="0" smtClean="0">
                <a:latin typeface="Times New Roman" pitchFamily="18" charset="0"/>
                <a:ea typeface="Calibri"/>
                <a:cs typeface="Times New Roman" pitchFamily="18" charset="0"/>
              </a:rPr>
              <a:t> Channel which usually requires dedicated cabling, </a:t>
            </a:r>
            <a:r>
              <a:rPr lang="en-US" sz="2000" dirty="0" err="1" smtClean="0">
                <a:latin typeface="Times New Roman" pitchFamily="18" charset="0"/>
                <a:ea typeface="Calibri"/>
                <a:cs typeface="Times New Roman" pitchFamily="18" charset="0"/>
              </a:rPr>
              <a:t>iSCSI</a:t>
            </a:r>
            <a:r>
              <a:rPr lang="en-US" sz="2000" dirty="0" smtClean="0">
                <a:latin typeface="Times New Roman" pitchFamily="18" charset="0"/>
                <a:ea typeface="Calibri"/>
                <a:cs typeface="Times New Roman" pitchFamily="18" charset="0"/>
              </a:rPr>
              <a:t> can be run over long distances using existing network infrastructure.</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WHAT IS DAS?</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001000" cy="4525963"/>
          </a:xfrm>
        </p:spPr>
        <p:txBody>
          <a:bodyPr>
            <a:normAutofit/>
          </a:bodyPr>
          <a:lstStyle/>
          <a:p>
            <a:pPr lvl="1" algn="just">
              <a:buFont typeface="Wingdings" pitchFamily="2" charset="2"/>
              <a:buChar char="Ø"/>
            </a:pPr>
            <a:r>
              <a:rPr lang="en-US" sz="2000" dirty="0">
                <a:latin typeface="Times New Roman" pitchFamily="18" charset="0"/>
                <a:cs typeface="Times New Roman" pitchFamily="18" charset="0"/>
              </a:rPr>
              <a:t>Direct attached storage (DAS), also called direct attach storage, is digital storage that is attached directly to a computer or a server. In other words, DAS isn't part of a storage network. </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most familiar example of DAS is the internal hard drive in a laptop or desktop PC</a:t>
            </a:r>
            <a:r>
              <a:rPr lang="en-US" sz="1600" dirty="0" smtClean="0">
                <a:latin typeface="Times New Roman" pitchFamily="18" charset="0"/>
                <a:cs typeface="Times New Roman" pitchFamily="18" charset="0"/>
              </a:rPr>
              <a:t>.</a:t>
            </a:r>
          </a:p>
          <a:p>
            <a:pPr lvl="1" algn="just">
              <a:buFont typeface="Wingdings" pitchFamily="2" charset="2"/>
              <a:buChar char="Ø"/>
            </a:pPr>
            <a:endParaRPr lang="en-US" sz="16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a:ea typeface="Calibri"/>
              </a:rPr>
              <a:t>DAS can refer to a single drive or a group of drives that are connected together. In addition, DAS devices can be housed inside a PC or server or outside the PC or server.</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1600" dirty="0" smtClean="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DAS creates data islands, because data cannot be shared with other servers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a:buFont typeface="Wingdings" pitchFamily="2" charset="2"/>
              <a:buChar char="Ø"/>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lvl="1" algn="just">
              <a:buFont typeface="Wingdings" pitchFamily="2" charset="2"/>
              <a:buChar char="Ø"/>
            </a:pPr>
            <a:r>
              <a:rPr lang="en-US" sz="2000" dirty="0" smtClean="0">
                <a:latin typeface="Times New Roman" pitchFamily="18" charset="0"/>
                <a:cs typeface="Times New Roman" pitchFamily="18" charset="0"/>
              </a:rPr>
              <a:t>Most PCs and many servers come with DAS already installed, and if you want to add more direct attached storage, generally all you need to purchase is a storage device and possibly a cable.</a:t>
            </a: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Connecting </a:t>
            </a:r>
            <a:r>
              <a:rPr lang="en-US" sz="2000" dirty="0">
                <a:latin typeface="Times New Roman" pitchFamily="18" charset="0"/>
                <a:cs typeface="Times New Roman" pitchFamily="18" charset="0"/>
              </a:rPr>
              <a:t>additional DAS devices to servers is a little more complicated than adding DAS to a PC, but it is generally simpler than connecting SAN or NAS devices because it doesn't require you to design a network or purchase hardware like routers and switches</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447800" y="3733800"/>
            <a:ext cx="6248400"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normAutofit/>
          </a:bodyPr>
          <a:lstStyle/>
          <a:p>
            <a:pPr algn="l"/>
            <a:r>
              <a:rPr lang="en-US" sz="2800" b="1" dirty="0">
                <a:effectLst>
                  <a:outerShdw blurRad="38100" dist="38100" dir="2700000" algn="tl">
                    <a:srgbClr val="000000">
                      <a:alpha val="43137"/>
                    </a:srgbClr>
                  </a:outerShdw>
                </a:effectLst>
                <a:latin typeface="Times New Roman" pitchFamily="18" charset="0"/>
                <a:cs typeface="Times New Roman" pitchFamily="18" charset="0"/>
              </a:rPr>
              <a:t>DAS Technology</a:t>
            </a: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gn="just">
              <a:buFont typeface="Wingdings" pitchFamily="2" charset="2"/>
              <a:buChar char="Ø"/>
            </a:pPr>
            <a:r>
              <a:rPr lang="en-US" sz="2000" dirty="0">
                <a:latin typeface="Times New Roman" pitchFamily="18" charset="0"/>
                <a:cs typeface="Times New Roman" pitchFamily="18" charset="0"/>
              </a:rPr>
              <a:t>DAS devices can utilize traditional spinning hard disk drives or solid state media. Hard disk drives (HDDs) are less expensive than solid state drives (SDDs) on a per gigabyte basis. However, they aren't as fast as SDDs. </a:t>
            </a: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majority of DAS devices sold today use hard disk drives, although SSDs and hybrid devices are becoming more popular, particularly for applications where performance is paramount, such as Big Data analytics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752600" y="4572000"/>
            <a:ext cx="6019800" cy="17526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DAS Software Architecture</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DAS-architecture.jpg"/>
          <p:cNvPicPr>
            <a:picLocks noGrp="1" noChangeAspect="1"/>
          </p:cNvPicPr>
          <p:nvPr>
            <p:ph idx="1"/>
          </p:nvPr>
        </p:nvPicPr>
        <p:blipFill>
          <a:blip r:embed="rId2"/>
          <a:stretch>
            <a:fillRect/>
          </a:stretch>
        </p:blipFill>
        <p:spPr>
          <a:xfrm>
            <a:off x="2960203" y="1600200"/>
            <a:ext cx="3223594"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WHAT IS SAN?</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495800"/>
          </a:xfrm>
        </p:spPr>
        <p:txBody>
          <a:bodyPr>
            <a:normAutofit/>
          </a:bodyPr>
          <a:lstStyle/>
          <a:p>
            <a:pPr lvl="1" algn="just">
              <a:buFont typeface="Wingdings" pitchFamily="2" charset="2"/>
              <a:buChar char="Ø"/>
            </a:pPr>
            <a:r>
              <a:rPr lang="en-US" sz="2000" dirty="0">
                <a:latin typeface="Times New Roman" pitchFamily="18" charset="0"/>
                <a:cs typeface="Times New Roman" pitchFamily="18" charset="0"/>
              </a:rPr>
              <a:t>Storage Area Network (SAN) is a high-speed network of storage devices that also connects those storage devices with servers. It provides block-level storage that can be accessed by the applications running on any networked servers. </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ea typeface="Calibri"/>
                <a:cs typeface="Times New Roman" pitchFamily="18" charset="0"/>
              </a:rPr>
              <a:t>SANs are particularly helpful in backup and disaster recovery settings. </a:t>
            </a:r>
          </a:p>
          <a:p>
            <a:pPr lvl="1" algn="just">
              <a:buFont typeface="Wingdings" pitchFamily="2" charset="2"/>
              <a:buChar char="Ø"/>
            </a:pPr>
            <a:endParaRPr lang="en-US" sz="2000" dirty="0">
              <a:latin typeface="Times New Roman" pitchFamily="18" charset="0"/>
              <a:ea typeface="Calibri"/>
              <a:cs typeface="Times New Roman" pitchFamily="18" charset="0"/>
            </a:endParaRPr>
          </a:p>
          <a:p>
            <a:pPr lvl="1" algn="just">
              <a:buFont typeface="Wingdings" pitchFamily="2" charset="2"/>
              <a:buChar char="Ø"/>
            </a:pPr>
            <a:r>
              <a:rPr lang="en-US" sz="2000" dirty="0" smtClean="0">
                <a:latin typeface="Times New Roman" pitchFamily="18" charset="0"/>
                <a:ea typeface="Calibri"/>
                <a:cs typeface="Times New Roman" pitchFamily="18" charset="0"/>
              </a:rPr>
              <a:t>Within a SAN, data can be transferred from one storage device to another without interacting with a server. This speeds up the backup process and eliminates the need to use server CPU cycles for backup.</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077200" cy="4525963"/>
          </a:xfrm>
        </p:spPr>
        <p:txBody>
          <a:bodyPr/>
          <a:lstStyle/>
          <a:p>
            <a:pPr lvl="1" algn="just">
              <a:buFont typeface="Wingdings" pitchFamily="2" charset="2"/>
              <a:buChar char="Ø"/>
            </a:pPr>
            <a:r>
              <a:rPr lang="en-US" sz="2000" dirty="0">
                <a:latin typeface="Times New Roman" pitchFamily="18" charset="0"/>
                <a:cs typeface="Times New Roman" pitchFamily="18" charset="0"/>
              </a:rPr>
              <a:t>SANs utilize </a:t>
            </a:r>
            <a:r>
              <a:rPr lang="en-US" sz="2000" dirty="0" err="1">
                <a:latin typeface="Times New Roman" pitchFamily="18" charset="0"/>
                <a:cs typeface="Times New Roman" pitchFamily="18" charset="0"/>
              </a:rPr>
              <a:t>Fibre</a:t>
            </a:r>
            <a:r>
              <a:rPr lang="en-US" sz="2000" dirty="0">
                <a:latin typeface="Times New Roman" pitchFamily="18" charset="0"/>
                <a:cs typeface="Times New Roman" pitchFamily="18" charset="0"/>
              </a:rPr>
              <a:t> Channel technology or other networking protocols that allow the networks to span longer distances geographically. That makes it more feasible for companies to keep their backup data in remote locations</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2000" dirty="0">
              <a:latin typeface="Times New Roman" pitchFamily="18" charset="0"/>
              <a:cs typeface="Times New Roman" pitchFamily="18" charset="0"/>
            </a:endParaRPr>
          </a:p>
          <a:p>
            <a:pPr lvl="1" algn="just">
              <a:buFont typeface="Wingdings" pitchFamily="2" charset="2"/>
              <a:buChar char="Ø"/>
            </a:pPr>
            <a:r>
              <a:rPr lang="en-US" sz="2000" dirty="0" err="1">
                <a:latin typeface="Times New Roman" pitchFamily="18" charset="0"/>
                <a:cs typeface="Times New Roman" pitchFamily="18" charset="0"/>
              </a:rPr>
              <a:t>Fibre</a:t>
            </a:r>
            <a:r>
              <a:rPr lang="en-US" sz="2000" dirty="0">
                <a:latin typeface="Times New Roman" pitchFamily="18" charset="0"/>
                <a:cs typeface="Times New Roman" pitchFamily="18" charset="0"/>
              </a:rPr>
              <a:t> Channel is currently the most widely used communication protocol for SANs.</a:t>
            </a:r>
          </a:p>
          <a:p>
            <a:pPr lvl="1">
              <a:buNone/>
            </a:pPr>
            <a:endParaRPr lang="en-US" sz="2000" dirty="0">
              <a:latin typeface="Times New Roman" pitchFamily="18" charset="0"/>
              <a:cs typeface="Times New Roman" pitchFamily="18" charset="0"/>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1905000" y="3352800"/>
            <a:ext cx="54864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SAN Software Architecture</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2590800" y="1219200"/>
            <a:ext cx="3886200" cy="5181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LOGICAL UNIT NUMBER</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077200" cy="5257800"/>
          </a:xfrm>
        </p:spPr>
        <p:txBody>
          <a:bodyPr>
            <a:normAutofit/>
          </a:bodyPr>
          <a:lstStyle/>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ea typeface="Calibri"/>
                <a:cs typeface="Times New Roman" pitchFamily="18" charset="0"/>
              </a:rPr>
              <a:t>In computer storage, a logical unit number, or LUN, is a number used to identify a logical unit, which is a device addressed by the Storage Area Network protocols which encapsulate SCSI, such as </a:t>
            </a:r>
            <a:r>
              <a:rPr lang="en-US" sz="2000" dirty="0" err="1" smtClean="0">
                <a:latin typeface="Times New Roman" pitchFamily="18" charset="0"/>
                <a:ea typeface="Calibri"/>
                <a:cs typeface="Times New Roman" pitchFamily="18" charset="0"/>
              </a:rPr>
              <a:t>Fibre</a:t>
            </a:r>
            <a:r>
              <a:rPr lang="en-US" sz="2000" dirty="0" smtClean="0">
                <a:latin typeface="Times New Roman" pitchFamily="18" charset="0"/>
                <a:ea typeface="Calibri"/>
                <a:cs typeface="Times New Roman" pitchFamily="18" charset="0"/>
              </a:rPr>
              <a:t> Channel or </a:t>
            </a:r>
            <a:r>
              <a:rPr lang="en-US" sz="2000" dirty="0" err="1" smtClean="0">
                <a:latin typeface="Times New Roman" pitchFamily="18" charset="0"/>
                <a:ea typeface="Calibri"/>
                <a:cs typeface="Times New Roman" pitchFamily="18" charset="0"/>
              </a:rPr>
              <a:t>iSCSI</a:t>
            </a:r>
            <a:r>
              <a:rPr lang="en-US" sz="2000" dirty="0" smtClean="0">
                <a:latin typeface="Times New Roman" pitchFamily="18" charset="0"/>
                <a:ea typeface="Calibri"/>
                <a:cs typeface="Times New Roman" pitchFamily="18" charset="0"/>
              </a:rPr>
              <a:t>.</a:t>
            </a:r>
          </a:p>
          <a:p>
            <a:pPr marL="800100" lvl="2" algn="just">
              <a:lnSpc>
                <a:spcPct val="115000"/>
              </a:lnSpc>
              <a:spcBef>
                <a:spcPts val="0"/>
              </a:spcBef>
              <a:spcAft>
                <a:spcPts val="1000"/>
              </a:spcAft>
              <a:buFont typeface="Wingdings" pitchFamily="2" charset="2"/>
              <a:buChar char="Ø"/>
            </a:pPr>
            <a:endParaRPr lang="en-US" sz="8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cs typeface="Times New Roman" pitchFamily="18" charset="0"/>
              </a:rPr>
              <a:t>A LUN may be used with any device which supports read/write operations, such as a tape drive, but is most often used to refer to a logical disk as created on a SAN.</a:t>
            </a:r>
            <a:endParaRPr lang="en-US" sz="20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endParaRPr lang="en-US" sz="7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cs typeface="Times New Roman" pitchFamily="18" charset="0"/>
              </a:rPr>
              <a:t>The logical unit may be a part of a storage drive, an entire storage drive, or all of parts of several storage drives such as hard disks, solid-state drives or tapes, in one or more storage systems.</a:t>
            </a:r>
          </a:p>
          <a:p>
            <a:pPr marL="800100" lvl="2" algn="just">
              <a:lnSpc>
                <a:spcPct val="115000"/>
              </a:lnSpc>
              <a:spcBef>
                <a:spcPts val="0"/>
              </a:spcBef>
              <a:spcAft>
                <a:spcPts val="1000"/>
              </a:spcAft>
              <a:buFont typeface="Wingdings" pitchFamily="2" charset="2"/>
              <a:buChar char="Ø"/>
            </a:pPr>
            <a:endParaRPr lang="en-US" sz="700" dirty="0" smtClean="0">
              <a:latin typeface="Times New Roman" pitchFamily="18" charset="0"/>
              <a:ea typeface="Calibri"/>
              <a:cs typeface="Times New Roman" pitchFamily="18" charset="0"/>
            </a:endParaRPr>
          </a:p>
          <a:p>
            <a:pPr marL="800100" lvl="2" algn="just">
              <a:lnSpc>
                <a:spcPct val="115000"/>
              </a:lnSpc>
              <a:spcBef>
                <a:spcPts val="0"/>
              </a:spcBef>
              <a:spcAft>
                <a:spcPts val="1000"/>
              </a:spcAft>
              <a:buFont typeface="Wingdings" pitchFamily="2" charset="2"/>
              <a:buChar char="Ø"/>
            </a:pPr>
            <a:r>
              <a:rPr lang="en-US" sz="2000" dirty="0" smtClean="0">
                <a:latin typeface="Times New Roman" pitchFamily="18" charset="0"/>
                <a:cs typeface="Times New Roman" pitchFamily="18" charset="0"/>
              </a:rPr>
              <a:t>The capacity limit of a LUN varies by system.</a:t>
            </a:r>
          </a:p>
          <a:p>
            <a:pPr marL="800100" lvl="2" algn="just">
              <a:lnSpc>
                <a:spcPct val="115000"/>
              </a:lnSpc>
              <a:spcBef>
                <a:spcPts val="0"/>
              </a:spcBef>
              <a:spcAft>
                <a:spcPts val="1000"/>
              </a:spcAft>
              <a:buFont typeface="Wingdings" pitchFamily="2" charset="2"/>
              <a:buChar char="Ø"/>
            </a:pPr>
            <a:endParaRPr lang="en-US" sz="2000" dirty="0" smtClean="0">
              <a:latin typeface="Times New Roman" pitchFamily="18" charset="0"/>
              <a:ea typeface="Calibri"/>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708</Words>
  <Application>Microsoft Office PowerPoint</Application>
  <PresentationFormat>On-screen Show (4:3)</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STORAGE TYPES</vt:lpstr>
      <vt:lpstr>WHAT IS DAS?</vt:lpstr>
      <vt:lpstr>Slide 3</vt:lpstr>
      <vt:lpstr>DAS Technology:</vt:lpstr>
      <vt:lpstr>DAS Software Architecture</vt:lpstr>
      <vt:lpstr>WHAT IS SAN?</vt:lpstr>
      <vt:lpstr>Slide 7</vt:lpstr>
      <vt:lpstr>SAN Software Architecture</vt:lpstr>
      <vt:lpstr>LOGICAL UNIT NUMBER</vt:lpstr>
      <vt:lpstr>TYPES OF LUNs</vt:lpstr>
      <vt:lpstr>ZONING</vt:lpstr>
      <vt:lpstr>iSCSI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27</cp:revision>
  <dcterms:created xsi:type="dcterms:W3CDTF">2018-07-18T13:59:23Z</dcterms:created>
  <dcterms:modified xsi:type="dcterms:W3CDTF">2018-07-19T15:25:58Z</dcterms:modified>
</cp:coreProperties>
</file>