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1" r:id="rId2"/>
    <p:sldId id="257" r:id="rId3"/>
    <p:sldId id="260" r:id="rId4"/>
    <p:sldId id="259" r:id="rId5"/>
    <p:sldId id="262" r:id="rId6"/>
    <p:sldId id="266" r:id="rId7"/>
    <p:sldId id="267"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0711951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F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5023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91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08309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a16="http://schemas.microsoft.com/office/drawing/2014/main" xmlns=""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r="32420"/>
          <a:stretch/>
        </p:blipFill>
        <p:spPr>
          <a:xfrm>
            <a:off x="4253790" y="-2148"/>
            <a:ext cx="7938210" cy="6898276"/>
          </a:xfrm>
          <a:prstGeom prst="rect">
            <a:avLst/>
          </a:prstGeom>
        </p:spPr>
      </p:pic>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8"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xmlns="" id="{57798370-07F4-412F-86CE-30C026EA6825}"/>
              </a:ext>
            </a:extLst>
          </p:cNvPr>
          <p:cNvSpPr>
            <a:spLocks noGrp="1"/>
          </p:cNvSpPr>
          <p:nvPr>
            <p:ph type="title" hasCustomPrompt="1"/>
          </p:nvPr>
        </p:nvSpPr>
        <p:spPr>
          <a:xfrm>
            <a:off x="407988"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110397495"/>
      </p:ext>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82875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0857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xmlns=""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xmlns=""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xmlns=""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xmlns=""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xmlns=""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xmlns=""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xmlns=""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xmlns=""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xmlns=""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xmlns=""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xmlns=""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xmlns=""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xmlns=""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xmlns=""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xmlns=""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xmlns=""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xmlns=""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3511677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xmlns=""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xmlns=""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xmlns=""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xmlns=""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xmlns=""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xmlns=""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xmlns=""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xmlns=""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xmlns=""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xmlns=""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xmlns=""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xmlns=""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xmlns=""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xmlns=""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853837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xmlns="" id="{F28BC1D5-366F-454F-B964-C24C14979142}"/>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rot="16200000">
            <a:off x="8823521" y="-1667562"/>
            <a:ext cx="1706401" cy="5030555"/>
          </a:xfrm>
          <a:prstGeom prst="rect">
            <a:avLst/>
          </a:prstGeom>
        </p:spPr>
      </p:pic>
      <p:pic>
        <p:nvPicPr>
          <p:cNvPr id="15" name="Graphic 14">
            <a:extLst>
              <a:ext uri="{FF2B5EF4-FFF2-40B4-BE49-F238E27FC236}">
                <a16:creationId xmlns:a16="http://schemas.microsoft.com/office/drawing/2014/main" xmlns="" id="{CA70D5E4-F0EE-4368-A09C-60021E85A04E}"/>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4675" y="441645"/>
            <a:ext cx="6477232"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4052582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0398806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a:duotone>
              <a:schemeClr val="accent4">
                <a:shade val="45000"/>
                <a:satMod val="135000"/>
              </a:schemeClr>
              <a:prstClr val="white"/>
            </a:duotone>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8500793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197063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xmlns="" id="{39882BC4-7320-49FC-B1BE-AEB377EFC01A}"/>
              </a:ext>
            </a:extLst>
          </p:cNvPr>
          <p:cNvPicPr>
            <a:picLocks noChangeAspect="1"/>
          </p:cNvPicPr>
          <p:nvPr userDrawn="1"/>
        </p:nvPicPr>
        <p:blipFill>
          <a:blip r:embed="rId2">
            <a:duotone>
              <a:schemeClr val="accent5">
                <a:shade val="45000"/>
                <a:satMod val="135000"/>
              </a:schemeClr>
              <a:prstClr val="white"/>
            </a:duotone>
            <a:extLst>
              <a:ext uri="{96DAC541-7B7A-43D3-8B79-37D633B846F1}">
                <asvg:svgBlip xmlns=""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xmlns=""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5352839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21975003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a:duotone>
              <a:schemeClr val="accent4">
                <a:shade val="45000"/>
                <a:satMod val="135000"/>
              </a:schemeClr>
              <a:prstClr val="white"/>
            </a:duotone>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52423158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a:duotone>
              <a:schemeClr val="accent5">
                <a:shade val="45000"/>
                <a:satMod val="135000"/>
              </a:schemeClr>
              <a:prstClr val="white"/>
            </a:duotone>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solidFill>
                  <a:srgbClr val="0070C0"/>
                </a:solidFill>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18391312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510715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1544645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D1183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3718060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act details">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xmlns="" id="{89F369BB-997D-4351-8E94-506F593BC826}"/>
              </a:ext>
            </a:extLst>
          </p:cNvPr>
          <p:cNvSpPr>
            <a:spLocks noGrp="1"/>
          </p:cNvSpPr>
          <p:nvPr>
            <p:ph type="body" sz="quarter" idx="30"/>
          </p:nvPr>
        </p:nvSpPr>
        <p:spPr>
          <a:xfrm>
            <a:off x="2971800" y="671945"/>
            <a:ext cx="9220200" cy="2743200"/>
          </a:xfrm>
          <a:prstGeom prst="rect">
            <a:avLst/>
          </a:prstGeom>
          <a:noFill/>
        </p:spPr>
        <p:txBody>
          <a:bodyPr anchor="ctr">
            <a:noAutofit/>
          </a:bodyPr>
          <a:lstStyle>
            <a:lvl1pPr algn="l">
              <a:lnSpc>
                <a:spcPct val="100000"/>
              </a:lnSpc>
              <a:defRPr sz="7200" b="1">
                <a:solidFill>
                  <a:srgbClr val="0070C0"/>
                </a:solidFill>
              </a:defRPr>
            </a:lvl1pPr>
            <a:lvl2pPr>
              <a:defRPr sz="1400"/>
            </a:lvl2pPr>
            <a:lvl3pPr>
              <a:defRPr sz="1200"/>
            </a:lvl3pPr>
            <a:lvl4pPr>
              <a:defRPr sz="1100"/>
            </a:lvl4pPr>
            <a:lvl5pPr>
              <a:defRPr sz="1100"/>
            </a:lvl5pPr>
          </a:lstStyle>
          <a:p>
            <a:pPr lvl="0"/>
            <a:r>
              <a:rPr lang="en-US" dirty="0"/>
              <a:t>Edit Master text styles</a:t>
            </a:r>
          </a:p>
        </p:txBody>
      </p:sp>
      <p:sp>
        <p:nvSpPr>
          <p:cNvPr id="22" name="Freeform: Shape 21">
            <a:extLst>
              <a:ext uri="{FF2B5EF4-FFF2-40B4-BE49-F238E27FC236}">
                <a16:creationId xmlns:a16="http://schemas.microsoft.com/office/drawing/2014/main" xmlns=""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78C0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xmlns=""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xmlns=""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Tree>
    <p:extLst>
      <p:ext uri="{BB962C8B-B14F-4D97-AF65-F5344CB8AC3E}">
        <p14:creationId xmlns:p14="http://schemas.microsoft.com/office/powerpoint/2010/main" val="3754147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9816AFFC-77B8-4D07-A4F8-5D71746F909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19711201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xmlns=""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xmlns=""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xmlns=""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xmlns=""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xmlns=""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xmlns=""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xmlns=""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xmlns=""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xmlns=""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xmlns=""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xmlns=""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xmlns=""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xmlns=""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xmlns=""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235087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82141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xmlns="" id="{CBFCF213-9AB8-422B-8F8D-9F6A01ED15F1}"/>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3777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0032253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55884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113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1614542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021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6388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2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3311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a:off x="-3313" y="2728131"/>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F86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152400"/>
            <a:ext cx="1838255" cy="1616746"/>
          </a:xfrm>
          <a:prstGeom prst="rect">
            <a:avLst/>
          </a:prstGeom>
        </p:spPr>
      </p:pic>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2070532" y="762000"/>
            <a:ext cx="8376592" cy="863600"/>
          </a:xfrm>
          <a:prstGeom prst="rect">
            <a:avLst/>
          </a:prstGeom>
        </p:spPr>
        <p:txBody>
          <a:bodyPr vert="horz" lIns="0" tIns="0" rIns="0" bIns="0" rtlCol="0" anchor="t">
            <a:normAutofit/>
          </a:bodyPr>
          <a:lstStyle>
            <a:lvl1pPr>
              <a:defRPr lang="pt-PT" sz="5400" b="1" dirty="0">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30936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4">
            <a:extLst>
              <a:ext uri="{96DAC541-7B7A-43D3-8B79-37D633B846F1}">
                <asvg:svgBlip xmlns="" xmlns:asvg="http://schemas.microsoft.com/office/drawing/2016/SVG/main" r:embed="rId3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62443993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ipfs.io/ipfs/QmXoypizjW3WknFiJnKLwHCnL72vedxjQkDDP1mXWo6uco/wiki/Interrupt.html" TargetMode="Externa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DEVICE </a:t>
            </a:r>
            <a:r>
              <a:rPr lang="en-US" dirty="0" smtClean="0">
                <a:latin typeface="Times New Roman" panose="02020603050405020304" pitchFamily="18" charset="0"/>
                <a:cs typeface="Times New Roman" panose="02020603050405020304" pitchFamily="18" charset="0"/>
              </a:rPr>
              <a:t>FILES</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TextBox 2"/>
          <p:cNvSpPr txBox="1"/>
          <p:nvPr/>
        </p:nvSpPr>
        <p:spPr>
          <a:xfrm>
            <a:off x="726141" y="1613647"/>
            <a:ext cx="8364071" cy="3046988"/>
          </a:xfrm>
          <a:prstGeom prst="rect">
            <a:avLst/>
          </a:prstGeom>
          <a:noFill/>
        </p:spPr>
        <p:txBody>
          <a:bodyPr wrap="square" rtlCol="0">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Also called as Special File.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device file allows to accesses hardware devices so that end users do not need to get technical details about hardware.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an interface for a device driver that appears in a file system as if were an ordinary file.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Allows software to interact with the device driver using I/O system calls, which simplifies many tasks.</a:t>
            </a:r>
          </a:p>
          <a:p>
            <a:endParaRPr lang="en-US" sz="2400" dirty="0"/>
          </a:p>
        </p:txBody>
      </p:sp>
    </p:spTree>
    <p:extLst>
      <p:ext uri="{BB962C8B-B14F-4D97-AF65-F5344CB8AC3E}">
        <p14:creationId xmlns:p14="http://schemas.microsoft.com/office/powerpoint/2010/main" val="970309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18" y="732744"/>
            <a:ext cx="2663676" cy="1584027"/>
          </a:xfrm>
        </p:spPr>
        <p:txBody>
          <a:bodyPr>
            <a:noAutofit/>
          </a:bodyPr>
          <a:lstStyle/>
          <a:p>
            <a:r>
              <a:rPr lang="en-US" sz="8800" dirty="0"/>
              <a:t>LRU</a:t>
            </a:r>
            <a:endParaRPr lang="en-US" sz="8800" dirty="0"/>
          </a:p>
        </p:txBody>
      </p:sp>
      <p:sp>
        <p:nvSpPr>
          <p:cNvPr id="3" name="Rectangle 2"/>
          <p:cNvSpPr/>
          <p:nvPr/>
        </p:nvSpPr>
        <p:spPr>
          <a:xfrm>
            <a:off x="-969919" y="56634"/>
            <a:ext cx="20985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Types of device files</a:t>
            </a:r>
            <a:endParaRPr lang="en-US" dirty="0"/>
          </a:p>
        </p:txBody>
      </p:sp>
      <p:sp>
        <p:nvSpPr>
          <p:cNvPr id="5" name="TextBox 4"/>
          <p:cNvSpPr txBox="1"/>
          <p:nvPr/>
        </p:nvSpPr>
        <p:spPr>
          <a:xfrm>
            <a:off x="5217459" y="425966"/>
            <a:ext cx="6481482" cy="1569660"/>
          </a:xfrm>
          <a:prstGeom prst="rect">
            <a:avLst/>
          </a:prstGeom>
          <a:noFill/>
        </p:spPr>
        <p:txBody>
          <a:bodyPr wrap="square" rtlCol="0">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 least recently used page algorithm, keeps track of page usage over a short period of time.</a:t>
            </a:r>
            <a:r>
              <a:rPr lang="en-US" sz="3200" dirty="0"/>
              <a:t> </a:t>
            </a:r>
          </a:p>
        </p:txBody>
      </p:sp>
      <p:pic>
        <p:nvPicPr>
          <p:cNvPr id="6" name="Picture 5"/>
          <p:cNvPicPr>
            <a:picLocks noChangeAspect="1"/>
          </p:cNvPicPr>
          <p:nvPr/>
        </p:nvPicPr>
        <p:blipFill>
          <a:blip r:embed="rId2"/>
          <a:stretch>
            <a:fillRect/>
          </a:stretch>
        </p:blipFill>
        <p:spPr>
          <a:xfrm>
            <a:off x="4922487" y="2316771"/>
            <a:ext cx="6340390" cy="3938357"/>
          </a:xfrm>
          <a:prstGeom prst="rect">
            <a:avLst/>
          </a:prstGeom>
        </p:spPr>
      </p:pic>
    </p:spTree>
    <p:extLst>
      <p:ext uri="{BB962C8B-B14F-4D97-AF65-F5344CB8AC3E}">
        <p14:creationId xmlns:p14="http://schemas.microsoft.com/office/powerpoint/2010/main" val="406840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388" y="425966"/>
            <a:ext cx="2663676" cy="1584027"/>
          </a:xfrm>
        </p:spPr>
        <p:txBody>
          <a:bodyPr>
            <a:noAutofit/>
          </a:bodyPr>
          <a:lstStyle/>
          <a:p>
            <a:r>
              <a:rPr lang="en-US" altLang="en-US" sz="4400" dirty="0"/>
              <a:t>Buddy Algorithm</a:t>
            </a:r>
            <a:endParaRPr lang="en-US" sz="4400" dirty="0"/>
          </a:p>
        </p:txBody>
      </p:sp>
      <p:sp>
        <p:nvSpPr>
          <p:cNvPr id="3" name="Rectangle 2"/>
          <p:cNvSpPr/>
          <p:nvPr/>
        </p:nvSpPr>
        <p:spPr>
          <a:xfrm>
            <a:off x="-969919" y="56634"/>
            <a:ext cx="20985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Types of device files</a:t>
            </a:r>
            <a:endParaRPr lang="en-US" dirty="0"/>
          </a:p>
        </p:txBody>
      </p:sp>
      <p:sp>
        <p:nvSpPr>
          <p:cNvPr id="5" name="TextBox 4"/>
          <p:cNvSpPr txBox="1"/>
          <p:nvPr/>
        </p:nvSpPr>
        <p:spPr>
          <a:xfrm>
            <a:off x="4922487" y="56634"/>
            <a:ext cx="6481482" cy="2246769"/>
          </a:xfrm>
          <a:prstGeom prst="rect">
            <a:avLst/>
          </a:prstGeom>
          <a:noFill/>
        </p:spPr>
        <p:txBody>
          <a:bodyPr wrap="square" rtlCol="0">
            <a:sp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Invented in 1963 by Harry Markowitz.</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memory allocation algorithm that divides memory into partitions to try to satisfy a memory request as suitably as possible.</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45106" y="2267327"/>
            <a:ext cx="6858863" cy="4371384"/>
          </a:xfrm>
          <a:prstGeom prst="rect">
            <a:avLst/>
          </a:prstGeom>
        </p:spPr>
      </p:pic>
    </p:spTree>
    <p:extLst>
      <p:ext uri="{BB962C8B-B14F-4D97-AF65-F5344CB8AC3E}">
        <p14:creationId xmlns:p14="http://schemas.microsoft.com/office/powerpoint/2010/main" val="164255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539283"/>
            <a:ext cx="2663676" cy="1584027"/>
          </a:xfrm>
        </p:spPr>
        <p:txBody>
          <a:bodyPr>
            <a:noAutofit/>
          </a:bodyPr>
          <a:lstStyle/>
          <a:p>
            <a:r>
              <a:rPr lang="en-US" sz="4800" dirty="0"/>
              <a:t>Memory Swapping</a:t>
            </a:r>
            <a:endParaRPr lang="en-US" sz="4800" dirty="0"/>
          </a:p>
        </p:txBody>
      </p:sp>
      <p:sp>
        <p:nvSpPr>
          <p:cNvPr id="3" name="TextBox 2"/>
          <p:cNvSpPr txBox="1"/>
          <p:nvPr/>
        </p:nvSpPr>
        <p:spPr>
          <a:xfrm>
            <a:off x="5056095" y="228637"/>
            <a:ext cx="6750423" cy="298543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Interchanging the pages between physical memory and disk is called as Swapping.</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exact state or "page" of memory is copied to the disk to make the data contiguous and easy to restore later.</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sz="2000" dirty="0"/>
          </a:p>
        </p:txBody>
      </p:sp>
      <p:pic>
        <p:nvPicPr>
          <p:cNvPr id="4" name="Picture 3"/>
          <p:cNvPicPr>
            <a:picLocks noChangeAspect="1"/>
          </p:cNvPicPr>
          <p:nvPr/>
        </p:nvPicPr>
        <p:blipFill>
          <a:blip r:embed="rId2"/>
          <a:stretch>
            <a:fillRect/>
          </a:stretch>
        </p:blipFill>
        <p:spPr>
          <a:xfrm>
            <a:off x="5532066" y="2590994"/>
            <a:ext cx="5377138" cy="3773751"/>
          </a:xfrm>
          <a:prstGeom prst="rect">
            <a:avLst/>
          </a:prstGeom>
        </p:spPr>
      </p:pic>
    </p:spTree>
    <p:extLst>
      <p:ext uri="{BB962C8B-B14F-4D97-AF65-F5344CB8AC3E}">
        <p14:creationId xmlns:p14="http://schemas.microsoft.com/office/powerpoint/2010/main" val="1447046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407988" y="1268413"/>
            <a:ext cx="10031506" cy="2308324"/>
          </a:xfrm>
          <a:prstGeom prst="rect">
            <a:avLst/>
          </a:prstGeom>
          <a:noFill/>
        </p:spPr>
        <p:txBody>
          <a:bodyPr wrap="square" rtlCol="0">
            <a:sp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Swap-in</a:t>
            </a:r>
          </a:p>
          <a:p>
            <a:r>
              <a:rPr lang="en-US" sz="2400" dirty="0">
                <a:latin typeface="Times New Roman" panose="02020603050405020304" pitchFamily="18" charset="0"/>
                <a:cs typeface="Times New Roman" panose="02020603050405020304" pitchFamily="18" charset="0"/>
              </a:rPr>
              <a:t>	The process of writing pages out from physical memory to disk is called as  	Swap-in.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Swap-out</a:t>
            </a:r>
          </a:p>
          <a:p>
            <a:r>
              <a:rPr lang="en-US" sz="2400" dirty="0">
                <a:latin typeface="Times New Roman" panose="02020603050405020304" pitchFamily="18" charset="0"/>
                <a:cs typeface="Times New Roman" panose="02020603050405020304" pitchFamily="18" charset="0"/>
              </a:rPr>
              <a:t>	The process of loading pages from disk to physical memory is called as 	Swap-out.</a:t>
            </a:r>
          </a:p>
        </p:txBody>
      </p:sp>
      <p:pic>
        <p:nvPicPr>
          <p:cNvPr id="4" name="Picture 3"/>
          <p:cNvPicPr>
            <a:picLocks noChangeAspect="1"/>
          </p:cNvPicPr>
          <p:nvPr/>
        </p:nvPicPr>
        <p:blipFill>
          <a:blip r:embed="rId2"/>
          <a:stretch>
            <a:fillRect/>
          </a:stretch>
        </p:blipFill>
        <p:spPr>
          <a:xfrm>
            <a:off x="948889" y="3711027"/>
            <a:ext cx="8949704" cy="1731414"/>
          </a:xfrm>
          <a:prstGeom prst="rect">
            <a:avLst/>
          </a:prstGeom>
        </p:spPr>
      </p:pic>
    </p:spTree>
    <p:extLst>
      <p:ext uri="{BB962C8B-B14F-4D97-AF65-F5344CB8AC3E}">
        <p14:creationId xmlns:p14="http://schemas.microsoft.com/office/powerpoint/2010/main" val="367695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Times New Roman" panose="02020603050405020304" pitchFamily="18" charset="0"/>
                <a:cs typeface="Times New Roman" panose="02020603050405020304" pitchFamily="18" charset="0"/>
              </a:rPr>
              <a:t>Types of device files</a:t>
            </a:r>
            <a:endParaRPr lang="en-US" sz="4400" dirty="0"/>
          </a:p>
        </p:txBody>
      </p:sp>
      <p:sp>
        <p:nvSpPr>
          <p:cNvPr id="3" name="Rectangle 2"/>
          <p:cNvSpPr/>
          <p:nvPr/>
        </p:nvSpPr>
        <p:spPr>
          <a:xfrm>
            <a:off x="-969919" y="56634"/>
            <a:ext cx="20985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Types of device files</a:t>
            </a:r>
            <a:endParaRPr lang="en-US" dirty="0"/>
          </a:p>
        </p:txBody>
      </p:sp>
      <p:sp>
        <p:nvSpPr>
          <p:cNvPr id="5" name="TextBox 4"/>
          <p:cNvSpPr txBox="1"/>
          <p:nvPr/>
        </p:nvSpPr>
        <p:spPr>
          <a:xfrm>
            <a:off x="5163671" y="1237129"/>
            <a:ext cx="6481482" cy="4678204"/>
          </a:xfrm>
          <a:prstGeom prst="rect">
            <a:avLst/>
          </a:prstGeom>
          <a:noFill/>
        </p:spPr>
        <p:txBody>
          <a:bodyPr wrap="square" rtlCol="0">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Block device</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Designed to operate in terms of block.</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Has an associated  block device driver that performs I/O by using file system block-sized buffers from a buffer cache supplied by kernel.</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 Hard disks, USB cameras, Disk-On-Key</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Character device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Designed to operate on a stream of characters, read from or written to it.</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Has a character device driver associated with it, that can be used for a device like line printer that handles one character at a time. </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Ex: Serial ports, parallel ports, sounds cards.</a:t>
            </a:r>
          </a:p>
          <a:p>
            <a:endParaRPr lang="en-US" dirty="0"/>
          </a:p>
        </p:txBody>
      </p:sp>
    </p:spTree>
    <p:extLst>
      <p:ext uri="{BB962C8B-B14F-4D97-AF65-F5344CB8AC3E}">
        <p14:creationId xmlns:p14="http://schemas.microsoft.com/office/powerpoint/2010/main" val="207211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a:t>
            </a:r>
            <a:r>
              <a:rPr lang="en-US" dirty="0" err="1">
                <a:latin typeface="Times New Roman" panose="02020603050405020304" pitchFamily="18" charset="0"/>
                <a:cs typeface="Times New Roman" panose="02020603050405020304" pitchFamily="18" charset="0"/>
              </a:rPr>
              <a:t>vs</a:t>
            </a:r>
            <a:r>
              <a:rPr lang="en-US" dirty="0">
                <a:latin typeface="Times New Roman" panose="02020603050405020304" pitchFamily="18" charset="0"/>
                <a:cs typeface="Times New Roman" panose="02020603050405020304" pitchFamily="18" charset="0"/>
              </a:rPr>
              <a:t> Character devices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80560472"/>
              </p:ext>
            </p:extLst>
          </p:nvPr>
        </p:nvGraphicFramePr>
        <p:xfrm>
          <a:off x="1198283" y="1526490"/>
          <a:ext cx="8128000" cy="3134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Block device </a:t>
                      </a:r>
                      <a:endParaRPr lang="en-US" dirty="0"/>
                    </a:p>
                  </a:txBody>
                  <a:tcPr/>
                </a:tc>
                <a:tc>
                  <a:txBody>
                    <a:bodyPr/>
                    <a:lstStyle/>
                    <a:p>
                      <a:r>
                        <a:rPr lang="en-US" dirty="0" smtClean="0"/>
                        <a:t>Character device</a:t>
                      </a:r>
                      <a:endParaRPr lang="en-US" dirty="0"/>
                    </a:p>
                  </a:txBody>
                  <a:tcPr/>
                </a:tc>
              </a:tr>
              <a:tr h="370840">
                <a:tc>
                  <a:txBody>
                    <a:bodyPr/>
                    <a:lstStyle/>
                    <a:p>
                      <a:pPr marL="285750" indent="-285750">
                        <a:buFont typeface="Wingdings" panose="05000000000000000000" pitchFamily="2" charset="2"/>
                        <a:buChar char="v"/>
                      </a:pPr>
                      <a:r>
                        <a:rPr lang="en-US" dirty="0" smtClean="0"/>
                        <a:t>Accessed by block-by-block.</a:t>
                      </a:r>
                      <a:endParaRPr lang="en-US" dirty="0"/>
                    </a:p>
                  </a:txBody>
                  <a:tcPr/>
                </a:tc>
                <a:tc>
                  <a:txBody>
                    <a:bodyPr/>
                    <a:lstStyle/>
                    <a:p>
                      <a:pPr marL="285750" indent="-285750">
                        <a:buFont typeface="Wingdings" panose="05000000000000000000" pitchFamily="2" charset="2"/>
                        <a:buChar char="v"/>
                      </a:pPr>
                      <a:r>
                        <a:rPr lang="en-US" dirty="0" smtClean="0"/>
                        <a:t>Accessed</a:t>
                      </a:r>
                      <a:r>
                        <a:rPr lang="en-US" baseline="0" dirty="0" smtClean="0"/>
                        <a:t> in sequential order i.e., character-by-character.</a:t>
                      </a:r>
                      <a:endParaRPr lang="en-US" dirty="0"/>
                    </a:p>
                  </a:txBody>
                  <a:tcPr/>
                </a:tc>
              </a:tr>
              <a:tr h="370840">
                <a:tc>
                  <a:txBody>
                    <a:bodyPr/>
                    <a:lstStyle/>
                    <a:p>
                      <a:pPr marL="285750" indent="-285750">
                        <a:buFont typeface="Wingdings" panose="05000000000000000000" pitchFamily="2" charset="2"/>
                        <a:buChar char="v"/>
                      </a:pPr>
                      <a:r>
                        <a:rPr lang="en-US" dirty="0" smtClean="0"/>
                        <a:t>Addressable in device specified blocks.</a:t>
                      </a:r>
                      <a:endParaRPr lang="en-US" dirty="0"/>
                    </a:p>
                  </a:txBody>
                  <a:tcPr/>
                </a:tc>
                <a:tc>
                  <a:txBody>
                    <a:bodyPr/>
                    <a:lstStyle/>
                    <a:p>
                      <a:pPr marL="285750" indent="-285750">
                        <a:buFont typeface="Wingdings" panose="05000000000000000000" pitchFamily="2" charset="2"/>
                        <a:buChar char="v"/>
                      </a:pPr>
                      <a:r>
                        <a:rPr lang="en-US" dirty="0" smtClean="0"/>
                        <a:t>Not</a:t>
                      </a:r>
                      <a:r>
                        <a:rPr lang="en-US" baseline="0" dirty="0" smtClean="0"/>
                        <a:t> addressable.</a:t>
                      </a:r>
                      <a:endParaRPr lang="en-US" dirty="0"/>
                    </a:p>
                  </a:txBody>
                  <a:tcPr/>
                </a:tc>
              </a:tr>
              <a:tr h="370840">
                <a:tc>
                  <a:txBody>
                    <a:bodyPr/>
                    <a:lstStyle/>
                    <a:p>
                      <a:pPr marL="285750" indent="-285750">
                        <a:buFont typeface="Wingdings" panose="05000000000000000000" pitchFamily="2" charset="2"/>
                        <a:buChar char="v"/>
                      </a:pPr>
                      <a:r>
                        <a:rPr lang="en-US" dirty="0" smtClean="0"/>
                        <a:t>Seeking is possible.</a:t>
                      </a:r>
                      <a:endParaRPr lang="en-US" dirty="0"/>
                    </a:p>
                  </a:txBody>
                  <a:tcPr/>
                </a:tc>
                <a:tc>
                  <a:txBody>
                    <a:bodyPr/>
                    <a:lstStyle/>
                    <a:p>
                      <a:pPr marL="285750" indent="-285750">
                        <a:buFont typeface="Wingdings" panose="05000000000000000000" pitchFamily="2" charset="2"/>
                        <a:buChar char="v"/>
                      </a:pPr>
                      <a:r>
                        <a:rPr lang="en-US" dirty="0" smtClean="0"/>
                        <a:t>Seeking is not allowed.</a:t>
                      </a:r>
                    </a:p>
                  </a:txBody>
                  <a:tcPr/>
                </a:tc>
              </a:tr>
              <a:tr h="370840">
                <a:tc>
                  <a:txBody>
                    <a:bodyPr/>
                    <a:lstStyle/>
                    <a:p>
                      <a:pPr marL="285750" indent="-285750">
                        <a:buFont typeface="Wingdings" panose="05000000000000000000" pitchFamily="2" charset="2"/>
                        <a:buChar char="v"/>
                      </a:pPr>
                      <a:r>
                        <a:rPr lang="en-US" dirty="0" smtClean="0"/>
                        <a:t>Accessed through cache, so buffering is required.</a:t>
                      </a:r>
                      <a:endParaRPr lang="en-US" dirty="0"/>
                    </a:p>
                  </a:txBody>
                  <a:tcPr/>
                </a:tc>
                <a:tc>
                  <a:txBody>
                    <a:bodyPr/>
                    <a:lstStyle/>
                    <a:p>
                      <a:pPr marL="285750" indent="-285750">
                        <a:buFont typeface="Wingdings" panose="05000000000000000000" pitchFamily="2" charset="2"/>
                        <a:buChar char="v"/>
                      </a:pPr>
                      <a:r>
                        <a:rPr lang="en-US" dirty="0" smtClean="0"/>
                        <a:t>No buffering. </a:t>
                      </a:r>
                      <a:endParaRPr lang="en-US" dirty="0"/>
                    </a:p>
                  </a:txBody>
                  <a:tcPr/>
                </a:tc>
              </a:tr>
              <a:tr h="370840">
                <a:tc>
                  <a:txBody>
                    <a:bodyPr/>
                    <a:lstStyle/>
                    <a:p>
                      <a:pPr marL="285750" indent="-285750">
                        <a:buFont typeface="Wingdings" panose="05000000000000000000" pitchFamily="2" charset="2"/>
                        <a:buChar char="v"/>
                      </a:pPr>
                      <a:r>
                        <a:rPr lang="en-US" dirty="0" smtClean="0"/>
                        <a:t>More complex.</a:t>
                      </a:r>
                      <a:endParaRPr lang="en-US" dirty="0"/>
                    </a:p>
                  </a:txBody>
                  <a:tcPr/>
                </a:tc>
                <a:tc>
                  <a:txBody>
                    <a:bodyPr/>
                    <a:lstStyle/>
                    <a:p>
                      <a:pPr marL="285750" indent="-285750">
                        <a:buFont typeface="Wingdings" panose="05000000000000000000" pitchFamily="2" charset="2"/>
                        <a:buChar char="v"/>
                      </a:pPr>
                      <a:r>
                        <a:rPr lang="en-US" dirty="0" smtClean="0"/>
                        <a:t>Less complex.</a:t>
                      </a:r>
                      <a:endParaRPr lang="en-US" dirty="0"/>
                    </a:p>
                  </a:txBody>
                  <a:tcPr/>
                </a:tc>
              </a:tr>
              <a:tr h="370840">
                <a:tc>
                  <a:txBody>
                    <a:bodyPr/>
                    <a:lstStyle/>
                    <a:p>
                      <a:pPr marL="285750" indent="-285750">
                        <a:buFont typeface="Wingdings" panose="05000000000000000000" pitchFamily="2" charset="2"/>
                        <a:buChar char="v"/>
                      </a:pPr>
                      <a:r>
                        <a:rPr lang="en-US" dirty="0" smtClean="0"/>
                        <a:t>Hard</a:t>
                      </a:r>
                      <a:r>
                        <a:rPr lang="en-US" baseline="0" dirty="0" smtClean="0"/>
                        <a:t> drive, Pen drives.</a:t>
                      </a:r>
                      <a:endParaRPr lang="en-US" dirty="0"/>
                    </a:p>
                  </a:txBody>
                  <a:tcPr/>
                </a:tc>
                <a:tc>
                  <a:txBody>
                    <a:bodyPr/>
                    <a:lstStyle/>
                    <a:p>
                      <a:pPr marL="285750" indent="-285750">
                        <a:buFont typeface="Wingdings" panose="05000000000000000000" pitchFamily="2" charset="2"/>
                        <a:buChar char="v"/>
                      </a:pPr>
                      <a:r>
                        <a:rPr lang="en-US" dirty="0" smtClean="0"/>
                        <a:t>Keyboard, Serial port.</a:t>
                      </a:r>
                      <a:endParaRPr lang="en-US" dirty="0"/>
                    </a:p>
                  </a:txBody>
                  <a:tcPr/>
                </a:tc>
              </a:tr>
            </a:tbl>
          </a:graphicData>
        </a:graphic>
      </p:graphicFrame>
    </p:spTree>
    <p:extLst>
      <p:ext uri="{BB962C8B-B14F-4D97-AF65-F5344CB8AC3E}">
        <p14:creationId xmlns:p14="http://schemas.microsoft.com/office/powerpoint/2010/main" val="174043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539283"/>
            <a:ext cx="2663676" cy="1584027"/>
          </a:xfrm>
        </p:spPr>
        <p:txBody>
          <a:bodyPr>
            <a:noAutofit/>
          </a:bodyPr>
          <a:lstStyle/>
          <a:p>
            <a:r>
              <a:rPr lang="en-US" sz="4800" dirty="0">
                <a:cs typeface="Times New Roman" panose="02020603050405020304" pitchFamily="18" charset="0"/>
              </a:rPr>
              <a:t>Interrupt </a:t>
            </a:r>
            <a:r>
              <a:rPr lang="en-US" sz="4800" dirty="0" smtClean="0">
                <a:cs typeface="Times New Roman" panose="02020603050405020304" pitchFamily="18" charset="0"/>
              </a:rPr>
              <a:t>ReQuests (IRQ)</a:t>
            </a:r>
            <a:endParaRPr lang="en-US" sz="4800" dirty="0"/>
          </a:p>
        </p:txBody>
      </p:sp>
      <p:sp>
        <p:nvSpPr>
          <p:cNvPr id="3" name="TextBox 2"/>
          <p:cNvSpPr txBox="1"/>
          <p:nvPr/>
        </p:nvSpPr>
        <p:spPr>
          <a:xfrm>
            <a:off x="5136777" y="579358"/>
            <a:ext cx="6750423" cy="6617196"/>
          </a:xfrm>
          <a:prstGeom prst="rect">
            <a:avLst/>
          </a:prstGeom>
          <a:noFill/>
        </p:spPr>
        <p:txBody>
          <a:bodyPr wrap="square" rtlCol="0">
            <a:sp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hardware signal sent to the processor that temporarily stops a running program and allows a special program to run instead</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Auto-detecting IRQ number</a:t>
            </a:r>
          </a:p>
          <a:p>
            <a:pPr>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Probing</a:t>
            </a: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Way for driver to determine which IRQ line to be used by device.</a:t>
            </a: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Driver tells device to generate interrupts.</a:t>
            </a:r>
          </a:p>
          <a:p>
            <a:pPr lvl="1">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Only one line should be activated.</a:t>
            </a:r>
          </a:p>
          <a:p>
            <a:pPr lvl="1">
              <a:buFont typeface="Wingdings" panose="05000000000000000000" pitchFamily="2" charset="2"/>
              <a:buChar char="v"/>
            </a:pPr>
            <a:r>
              <a:rPr lang="en-US" altLang="en-US" sz="2000" b="1" dirty="0" err="1">
                <a:latin typeface="Times New Roman" panose="02020603050405020304" pitchFamily="18" charset="0"/>
                <a:cs typeface="Times New Roman" panose="02020603050405020304" pitchFamily="18" charset="0"/>
              </a:rPr>
              <a:t>probe_irq_on</a:t>
            </a:r>
            <a:r>
              <a:rPr lang="en-US" altLang="en-US" sz="2000" dirty="0">
                <a:latin typeface="Times New Roman" panose="02020603050405020304" pitchFamily="18" charset="0"/>
                <a:cs typeface="Times New Roman" panose="02020603050405020304" pitchFamily="18" charset="0"/>
              </a:rPr>
              <a:t>(void);</a:t>
            </a:r>
          </a:p>
          <a:p>
            <a:pPr lvl="1">
              <a:buFont typeface="Wingdings" panose="05000000000000000000" pitchFamily="2" charset="2"/>
              <a:buChar char="v"/>
            </a:pPr>
            <a:r>
              <a:rPr lang="en-US" altLang="en-US" sz="2000" b="1" dirty="0" err="1">
                <a:latin typeface="Times New Roman" panose="02020603050405020304" pitchFamily="18" charset="0"/>
                <a:cs typeface="Times New Roman" panose="02020603050405020304" pitchFamily="18" charset="0"/>
              </a:rPr>
              <a:t>probe_irq_off</a:t>
            </a:r>
            <a:r>
              <a:rPr lang="en-US" altLang="en-US" sz="2000" dirty="0">
                <a:latin typeface="Times New Roman" panose="02020603050405020304" pitchFamily="18" charset="0"/>
                <a:cs typeface="Times New Roman" panose="02020603050405020304" pitchFamily="18" charset="0"/>
              </a:rPr>
              <a:t>(unsigned long);</a:t>
            </a:r>
          </a:p>
          <a:p>
            <a:pPr>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These functions are used by the driver when it has to probe to determine what interrupt line is being used by a device.  The result of </a:t>
            </a:r>
            <a:r>
              <a:rPr lang="en-US" altLang="en-US" sz="2400" b="1" i="1" dirty="0" err="1">
                <a:latin typeface="Times New Roman" panose="02020603050405020304" pitchFamily="18" charset="0"/>
                <a:cs typeface="Times New Roman" panose="02020603050405020304" pitchFamily="18" charset="0"/>
              </a:rPr>
              <a:t>probe_irq_on</a:t>
            </a:r>
            <a:r>
              <a:rPr lang="en-US" altLang="en-US" sz="2400" i="1" dirty="0">
                <a:latin typeface="Times New Roman" panose="02020603050405020304" pitchFamily="18" charset="0"/>
                <a:cs typeface="Times New Roman" panose="02020603050405020304" pitchFamily="18" charset="0"/>
              </a:rPr>
              <a:t> must be passed back to </a:t>
            </a:r>
            <a:r>
              <a:rPr lang="en-US" altLang="en-US" sz="2400" b="1" i="1" dirty="0" err="1">
                <a:latin typeface="Times New Roman" panose="02020603050405020304" pitchFamily="18" charset="0"/>
                <a:cs typeface="Times New Roman" panose="02020603050405020304" pitchFamily="18" charset="0"/>
              </a:rPr>
              <a:t>probe_irq_off</a:t>
            </a:r>
            <a:r>
              <a:rPr lang="en-US" altLang="en-US" sz="2400" i="1" dirty="0">
                <a:latin typeface="Times New Roman" panose="02020603050405020304" pitchFamily="18" charset="0"/>
                <a:cs typeface="Times New Roman" panose="02020603050405020304" pitchFamily="18" charset="0"/>
              </a:rPr>
              <a:t> after the interrupt has been generated.  The return value of </a:t>
            </a:r>
            <a:r>
              <a:rPr lang="en-US" altLang="en-US" sz="2400" b="1" i="1" dirty="0" err="1">
                <a:latin typeface="Times New Roman" panose="02020603050405020304" pitchFamily="18" charset="0"/>
                <a:cs typeface="Times New Roman" panose="02020603050405020304" pitchFamily="18" charset="0"/>
              </a:rPr>
              <a:t>probe_irq_off</a:t>
            </a:r>
            <a:r>
              <a:rPr lang="en-US" altLang="en-US" sz="2400" i="1" dirty="0">
                <a:latin typeface="Times New Roman" panose="02020603050405020304" pitchFamily="18" charset="0"/>
                <a:cs typeface="Times New Roman" panose="02020603050405020304" pitchFamily="18" charset="0"/>
              </a:rPr>
              <a:t> is the detected interrupt number.</a:t>
            </a:r>
            <a:r>
              <a:rPr lang="en-US" altLang="en-US" sz="24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3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Handler</a:t>
            </a:r>
            <a:endParaRPr lang="en-US" dirty="0"/>
          </a:p>
        </p:txBody>
      </p:sp>
      <p:sp>
        <p:nvSpPr>
          <p:cNvPr id="3" name="TextBox 2"/>
          <p:cNvSpPr txBox="1"/>
          <p:nvPr/>
        </p:nvSpPr>
        <p:spPr>
          <a:xfrm>
            <a:off x="407988" y="1268413"/>
            <a:ext cx="10031506" cy="4308872"/>
          </a:xfrm>
          <a:prstGeom prst="rect">
            <a:avLst/>
          </a:prstGeom>
          <a:noFill/>
        </p:spPr>
        <p:txBody>
          <a:bodyPr wrap="square" rtlCol="0">
            <a:spAutoFit/>
          </a:bodyPr>
          <a:lstStyle/>
          <a:p>
            <a:r>
              <a:rPr lang="en-US" alt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callback function in an operating system, or a device driver whose execution is triggered by the reception of an </a:t>
            </a:r>
            <a:r>
              <a:rPr lang="en-US" sz="2000" dirty="0">
                <a:latin typeface="Times New Roman" panose="02020603050405020304" pitchFamily="18" charset="0"/>
                <a:cs typeface="Times New Roman" panose="02020603050405020304" pitchFamily="18" charset="0"/>
                <a:hlinkClick r:id="rId2" tooltip="Interrupt"/>
              </a:rPr>
              <a:t>interrupt</a:t>
            </a:r>
            <a:r>
              <a:rPr lang="en-US" dirty="0">
                <a:latin typeface="Times New Roman" panose="02020603050405020304" pitchFamily="18" charset="0"/>
                <a:cs typeface="Times New Roman" panose="02020603050405020304" pitchFamily="18" charset="0"/>
              </a:rPr>
              <a:t>.</a:t>
            </a:r>
            <a:r>
              <a:rPr lang="en-US" dirty="0"/>
              <a:t> </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Initializing the IRQ interface</a:t>
            </a:r>
          </a:p>
          <a:p>
            <a:pPr>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request_irq</a:t>
            </a:r>
            <a:r>
              <a:rPr lang="en-US" altLang="en-US" dirty="0">
                <a:latin typeface="Times New Roman" panose="02020603050405020304" pitchFamily="18" charset="0"/>
                <a:cs typeface="Times New Roman" panose="02020603050405020304" pitchFamily="18" charset="0"/>
              </a:rPr>
              <a:t>(unsigned </a:t>
            </a: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irq</a:t>
            </a:r>
            <a:r>
              <a:rPr lang="en-US" altLang="en-US" dirty="0">
                <a:latin typeface="Times New Roman" panose="02020603050405020304" pitchFamily="18" charset="0"/>
                <a:cs typeface="Times New Roman" panose="02020603050405020304" pitchFamily="18" charset="0"/>
              </a:rPr>
              <a:t>, void (*handler)(), unsigned long flags, </a:t>
            </a:r>
            <a:r>
              <a:rPr lang="en-US" altLang="en-US" dirty="0" err="1">
                <a:latin typeface="Times New Roman" panose="02020603050405020304" pitchFamily="18" charset="0"/>
                <a:cs typeface="Times New Roman" panose="02020603050405020304" pitchFamily="18" charset="0"/>
              </a:rPr>
              <a:t>const</a:t>
            </a:r>
            <a:r>
              <a:rPr lang="en-US" altLang="en-US" dirty="0">
                <a:latin typeface="Times New Roman" panose="02020603050405020304" pitchFamily="18" charset="0"/>
                <a:cs typeface="Times New Roman" panose="02020603050405020304" pitchFamily="18" charset="0"/>
              </a:rPr>
              <a:t> char *device, void *</a:t>
            </a:r>
            <a:r>
              <a:rPr lang="en-US" altLang="en-US" dirty="0" err="1">
                <a:latin typeface="Times New Roman" panose="02020603050405020304" pitchFamily="18" charset="0"/>
                <a:cs typeface="Times New Roman" panose="02020603050405020304" pitchFamily="18" charset="0"/>
              </a:rPr>
              <a:t>dev_id</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free_irq</a:t>
            </a:r>
            <a:r>
              <a:rPr lang="en-US" altLang="en-US" dirty="0">
                <a:latin typeface="Times New Roman" panose="02020603050405020304" pitchFamily="18" charset="0"/>
                <a:cs typeface="Times New Roman" panose="02020603050405020304" pitchFamily="18" charset="0"/>
              </a:rPr>
              <a:t>(unsigned </a:t>
            </a:r>
            <a:r>
              <a:rPr lang="en-US" altLang="en-US" dirty="0" err="1">
                <a:latin typeface="Times New Roman" panose="02020603050405020304" pitchFamily="18" charset="0"/>
                <a:cs typeface="Times New Roman" panose="02020603050405020304" pitchFamily="18" charset="0"/>
              </a:rPr>
              <a:t>int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irq</a:t>
            </a:r>
            <a:r>
              <a:rPr lang="en-US" altLang="en-US" dirty="0">
                <a:latin typeface="Times New Roman" panose="02020603050405020304" pitchFamily="18" charset="0"/>
                <a:cs typeface="Times New Roman" panose="02020603050405020304" pitchFamily="18" charset="0"/>
              </a:rPr>
              <a:t>, void *</a:t>
            </a:r>
            <a:r>
              <a:rPr lang="en-US" altLang="en-US" dirty="0" err="1">
                <a:latin typeface="Times New Roman" panose="02020603050405020304" pitchFamily="18" charset="0"/>
                <a:cs typeface="Times New Roman" panose="02020603050405020304" pitchFamily="18" charset="0"/>
              </a:rPr>
              <a:t>dev_id</a:t>
            </a:r>
            <a:r>
              <a:rPr lang="en-US" altLang="en-US"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en-US" b="1" i="1"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These calls are used to register and unregister and interrupt handler.</a:t>
            </a:r>
          </a:p>
          <a:p>
            <a:pPr>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Disabling Interrupts</a:t>
            </a:r>
          </a:p>
          <a:p>
            <a:pPr lvl="1">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When kernel doesn’t want to be interrupted</a:t>
            </a:r>
          </a:p>
          <a:p>
            <a:pPr lvl="1">
              <a:buFont typeface="Wingdings" panose="05000000000000000000" pitchFamily="2" charset="2"/>
              <a:buChar char="ü"/>
            </a:pPr>
            <a:r>
              <a:rPr lang="en-US" altLang="en-US" b="1" dirty="0">
                <a:latin typeface="Times New Roman" panose="02020603050405020304" pitchFamily="18" charset="0"/>
                <a:cs typeface="Times New Roman" panose="02020603050405020304" pitchFamily="18" charset="0"/>
              </a:rPr>
              <a:t>cli</a:t>
            </a:r>
            <a:r>
              <a:rPr lang="en-US" altLang="en-US" dirty="0">
                <a:latin typeface="Times New Roman" panose="02020603050405020304" pitchFamily="18" charset="0"/>
                <a:cs typeface="Times New Roman" panose="02020603050405020304" pitchFamily="18" charset="0"/>
              </a:rPr>
              <a:t>(void);</a:t>
            </a:r>
          </a:p>
          <a:p>
            <a:pPr>
              <a:buFont typeface="Wingdings" panose="05000000000000000000" pitchFamily="2" charset="2"/>
              <a:buNone/>
            </a:pPr>
            <a:r>
              <a:rPr lang="en-US" altLang="en-US" i="1" dirty="0">
                <a:latin typeface="Times New Roman" panose="02020603050405020304" pitchFamily="18" charset="0"/>
                <a:cs typeface="Times New Roman" panose="02020603050405020304" pitchFamily="18" charset="0"/>
              </a:rPr>
              <a:t>	                 “Clear the Interrupts flag” – disable interrupts</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altLang="en-US" b="1" dirty="0" err="1">
                <a:latin typeface="Times New Roman" panose="02020603050405020304" pitchFamily="18" charset="0"/>
                <a:cs typeface="Times New Roman" panose="02020603050405020304" pitchFamily="18" charset="0"/>
              </a:rPr>
              <a:t>sti</a:t>
            </a:r>
            <a:r>
              <a:rPr lang="en-US" altLang="en-US" dirty="0">
                <a:latin typeface="Times New Roman" panose="02020603050405020304" pitchFamily="18" charset="0"/>
                <a:cs typeface="Times New Roman" panose="02020603050405020304" pitchFamily="18" charset="0"/>
              </a:rPr>
              <a:t>(void);</a:t>
            </a:r>
          </a:p>
          <a:p>
            <a:pPr>
              <a:buFont typeface="Wingdings" panose="05000000000000000000" pitchFamily="2" charset="2"/>
              <a:buNone/>
            </a:pPr>
            <a:r>
              <a:rPr lang="en-US" altLang="en-US" i="1" dirty="0">
                <a:latin typeface="Times New Roman" panose="02020603050405020304" pitchFamily="18" charset="0"/>
                <a:cs typeface="Times New Roman" panose="02020603050405020304" pitchFamily="18" charset="0"/>
              </a:rPr>
              <a:t>	                  “Set the Interrupts flag” – enable interrupts</a:t>
            </a:r>
            <a:r>
              <a:rPr lang="en-US" altLang="en-US"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5445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Box 2"/>
          <p:cNvSpPr txBox="1"/>
          <p:nvPr/>
        </p:nvSpPr>
        <p:spPr>
          <a:xfrm>
            <a:off x="407988" y="1268413"/>
            <a:ext cx="10031506" cy="4062651"/>
          </a:xfrm>
          <a:prstGeom prst="rect">
            <a:avLst/>
          </a:prstGeom>
          <a:noFill/>
        </p:spPr>
        <p:txBody>
          <a:bodyPr wrap="square" rtlCol="0">
            <a:spAutoFit/>
          </a:bodyPr>
          <a:lstStyle/>
          <a:p>
            <a:r>
              <a:rPr lang="en-US" altLang="en-US" sz="2400" dirty="0">
                <a:latin typeface="Times New Roman" panose="02020603050405020304" pitchFamily="18" charset="0"/>
                <a:cs typeface="Times New Roman" panose="02020603050405020304" pitchFamily="18" charset="0"/>
              </a:rPr>
              <a:t>Interrupt Handler split into two halves</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“Top Half”</a:t>
            </a:r>
          </a:p>
          <a:p>
            <a:pPr lvl="2"/>
            <a:r>
              <a:rPr lang="en-US" altLang="en-US" sz="2400" dirty="0">
                <a:latin typeface="Times New Roman" panose="02020603050405020304" pitchFamily="18" charset="0"/>
                <a:cs typeface="Times New Roman" panose="02020603050405020304" pitchFamily="18" charset="0"/>
              </a:rPr>
              <a:t>Scheduled immediately when an interrupt occurs.</a:t>
            </a:r>
          </a:p>
          <a:p>
            <a:pPr lvl="2"/>
            <a:r>
              <a:rPr lang="en-US" sz="2400" dirty="0">
                <a:latin typeface="Times New Roman" panose="02020603050405020304" pitchFamily="18" charset="0"/>
                <a:cs typeface="Times New Roman" panose="02020603050405020304" pitchFamily="18" charset="0"/>
              </a:rPr>
              <a:t>Performs only the work that is time-critical, such as acknowledging receipt of the interrupt or resetting the hardware.</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“Bottom Half”</a:t>
            </a:r>
          </a:p>
          <a:p>
            <a:pPr lvl="2"/>
            <a:r>
              <a:rPr lang="en-US" altLang="en-US" sz="2400" dirty="0">
                <a:latin typeface="Times New Roman" panose="02020603050405020304" pitchFamily="18" charset="0"/>
                <a:cs typeface="Times New Roman" panose="02020603050405020304" pitchFamily="18" charset="0"/>
              </a:rPr>
              <a:t>Scheduled after the top half.</a:t>
            </a:r>
          </a:p>
          <a:p>
            <a:pPr lvl="2"/>
            <a:r>
              <a:rPr lang="en-US" altLang="en-US" sz="2400" dirty="0">
                <a:latin typeface="Times New Roman" panose="02020603050405020304" pitchFamily="18" charset="0"/>
                <a:cs typeface="Times New Roman" panose="02020603050405020304" pitchFamily="18" charset="0"/>
              </a:rPr>
              <a:t>Executed at a safer time (because interrupts enabled).</a:t>
            </a:r>
          </a:p>
          <a:p>
            <a:pPr eaLnBrk="0" hangingPunct="0">
              <a:lnSpc>
                <a:spcPct val="100000"/>
              </a:lnSpc>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mark_bh</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nr);</a:t>
            </a:r>
          </a:p>
          <a:p>
            <a:pPr eaLnBrk="0" hangingPunct="0">
              <a:lnSpc>
                <a:spcPct val="100000"/>
              </a:lnSpc>
              <a:spcBef>
                <a:spcPct val="0"/>
              </a:spcBef>
              <a:buClrTx/>
              <a:buSzTx/>
              <a:buFontTx/>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This function marks a bottom half for execution</a:t>
            </a:r>
            <a:endParaRPr lang="en-US" alt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487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VIRTUAL MEMORY</a:t>
            </a:r>
            <a:endParaRPr lang="en-US" sz="4400" dirty="0"/>
          </a:p>
        </p:txBody>
      </p:sp>
      <p:sp>
        <p:nvSpPr>
          <p:cNvPr id="3" name="Rectangle 2"/>
          <p:cNvSpPr/>
          <p:nvPr/>
        </p:nvSpPr>
        <p:spPr>
          <a:xfrm>
            <a:off x="-969919" y="56634"/>
            <a:ext cx="20985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Types of device files</a:t>
            </a:r>
            <a:endParaRPr lang="en-US" dirty="0"/>
          </a:p>
        </p:txBody>
      </p:sp>
      <p:sp>
        <p:nvSpPr>
          <p:cNvPr id="5" name="TextBox 4"/>
          <p:cNvSpPr txBox="1"/>
          <p:nvPr/>
        </p:nvSpPr>
        <p:spPr>
          <a:xfrm>
            <a:off x="5163671" y="1237129"/>
            <a:ext cx="6481482" cy="3539430"/>
          </a:xfrm>
          <a:prstGeom prst="rect">
            <a:avLst/>
          </a:prstGeom>
          <a:noFill/>
        </p:spPr>
        <p:txBody>
          <a:bodyPr wrap="square" rtlCol="0">
            <a:spAutoFit/>
          </a:bodyPr>
          <a:lstStyle/>
          <a:p>
            <a:pPr>
              <a:buFont typeface="Wingdings" panose="05000000000000000000" pitchFamily="2" charset="2"/>
              <a:buChar char="Ø"/>
            </a:pPr>
            <a:r>
              <a:rPr lang="en-US" sz="3200" dirty="0"/>
              <a:t>The term ‘Virtual memory’ refers to something which appears to be present but actually it is not.</a:t>
            </a:r>
          </a:p>
          <a:p>
            <a:pPr>
              <a:buFont typeface="Wingdings" panose="05000000000000000000" pitchFamily="2" charset="2"/>
              <a:buChar char="Ø"/>
            </a:pPr>
            <a:r>
              <a:rPr lang="en-US" sz="3200" dirty="0"/>
              <a:t>The virtual memory technique allows users to use more memory for a program than the real memory of a computer. </a:t>
            </a:r>
            <a:endParaRPr lang="en-US" sz="2800" dirty="0"/>
          </a:p>
        </p:txBody>
      </p:sp>
      <p:pic>
        <p:nvPicPr>
          <p:cNvPr id="4" name="Picture 3"/>
          <p:cNvPicPr>
            <a:picLocks noChangeAspect="1"/>
          </p:cNvPicPr>
          <p:nvPr/>
        </p:nvPicPr>
        <p:blipFill>
          <a:blip r:embed="rId2"/>
          <a:stretch>
            <a:fillRect/>
          </a:stretch>
        </p:blipFill>
        <p:spPr>
          <a:xfrm>
            <a:off x="79375" y="3454541"/>
            <a:ext cx="4359018" cy="2261812"/>
          </a:xfrm>
          <a:prstGeom prst="rect">
            <a:avLst/>
          </a:prstGeom>
        </p:spPr>
      </p:pic>
    </p:spTree>
    <p:extLst>
      <p:ext uri="{BB962C8B-B14F-4D97-AF65-F5344CB8AC3E}">
        <p14:creationId xmlns:p14="http://schemas.microsoft.com/office/powerpoint/2010/main" val="279461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0342"/>
            <a:ext cx="11016604" cy="8636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TextBox 2"/>
          <p:cNvSpPr txBox="1"/>
          <p:nvPr/>
        </p:nvSpPr>
        <p:spPr>
          <a:xfrm>
            <a:off x="188260" y="327025"/>
            <a:ext cx="8364071" cy="1938992"/>
          </a:xfrm>
          <a:prstGeom prst="rect">
            <a:avLst/>
          </a:prstGeom>
          <a:noFill/>
        </p:spPr>
        <p:txBody>
          <a:bodyPr wrap="square" rtlCol="0">
            <a:sp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Page</a:t>
            </a:r>
            <a:r>
              <a:rPr lang="en-US" sz="2400" dirty="0"/>
              <a:t>: </a:t>
            </a:r>
            <a:r>
              <a:rPr lang="en-US" sz="2400" dirty="0">
                <a:latin typeface="Times New Roman" panose="02020603050405020304" pitchFamily="18" charset="0"/>
                <a:cs typeface="Times New Roman" panose="02020603050405020304" pitchFamily="18" charset="0"/>
              </a:rPr>
              <a:t>Memory is divided into chunks of equal size called Page.</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Page tables</a:t>
            </a:r>
            <a:r>
              <a:rPr lang="en-US" sz="2400" dirty="0">
                <a:latin typeface="Times New Roman" panose="02020603050405020304" pitchFamily="18" charset="0"/>
                <a:cs typeface="Times New Roman" panose="02020603050405020304" pitchFamily="18" charset="0"/>
              </a:rPr>
              <a:t>: The data structure used by a virtual memory system to store the mapping between virtual addresses and physical addresses.</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83692" y="2266017"/>
            <a:ext cx="6356927" cy="3852441"/>
          </a:xfrm>
          <a:prstGeom prst="rect">
            <a:avLst/>
          </a:prstGeom>
        </p:spPr>
      </p:pic>
    </p:spTree>
    <p:extLst>
      <p:ext uri="{BB962C8B-B14F-4D97-AF65-F5344CB8AC3E}">
        <p14:creationId xmlns:p14="http://schemas.microsoft.com/office/powerpoint/2010/main" val="271438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Page Replacement Algorithms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969919" y="56634"/>
            <a:ext cx="20985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Types of device files</a:t>
            </a:r>
            <a:endParaRPr lang="en-US" dirty="0"/>
          </a:p>
        </p:txBody>
      </p:sp>
      <p:sp>
        <p:nvSpPr>
          <p:cNvPr id="5" name="TextBox 4"/>
          <p:cNvSpPr txBox="1"/>
          <p:nvPr/>
        </p:nvSpPr>
        <p:spPr>
          <a:xfrm>
            <a:off x="5163671" y="1237129"/>
            <a:ext cx="6481482" cy="4216539"/>
          </a:xfrm>
          <a:prstGeom prst="rect">
            <a:avLst/>
          </a:prstGeom>
          <a:noFill/>
        </p:spPr>
        <p:txBody>
          <a:bodyPr wrap="square" rtlCol="0">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Needed to decide which page needed to be replaced when new page comes in.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Whenever a new page is referred and not present in memory, page fault occurs and Operating System replaces one of the existing pages with newly needed page</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Type</a:t>
            </a:r>
            <a:r>
              <a:rPr lang="en-US" sz="2800" dirty="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LRU</a:t>
            </a:r>
          </a:p>
          <a:p>
            <a:pPr lvl="1">
              <a:buFont typeface="Wingdings" panose="05000000000000000000" pitchFamily="2" charset="2"/>
              <a:buChar char="ü"/>
            </a:pPr>
            <a:r>
              <a:rPr lang="en-US" sz="3600" dirty="0">
                <a:latin typeface="Times New Roman" panose="02020603050405020304" pitchFamily="18" charset="0"/>
                <a:cs typeface="Times New Roman" panose="02020603050405020304" pitchFamily="18" charset="0"/>
              </a:rPr>
              <a:t>Buddy</a:t>
            </a:r>
          </a:p>
        </p:txBody>
      </p:sp>
    </p:spTree>
    <p:extLst>
      <p:ext uri="{BB962C8B-B14F-4D97-AF65-F5344CB8AC3E}">
        <p14:creationId xmlns:p14="http://schemas.microsoft.com/office/powerpoint/2010/main" val="3383391809"/>
      </p:ext>
    </p:extLst>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docProps/app.xml><?xml version="1.0" encoding="utf-8"?>
<Properties xmlns="http://schemas.openxmlformats.org/officeDocument/2006/extended-properties" xmlns:vt="http://schemas.openxmlformats.org/officeDocument/2006/docPropsVTypes">
  <TotalTime>42</TotalTime>
  <Words>571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Times New Roman</vt:lpstr>
      <vt:lpstr>Verdana</vt:lpstr>
      <vt:lpstr>Wingdings</vt:lpstr>
      <vt:lpstr>Content Layouts</vt:lpstr>
      <vt:lpstr>DEVICE FILES  </vt:lpstr>
      <vt:lpstr>Types of device files</vt:lpstr>
      <vt:lpstr>Block vs Character devices </vt:lpstr>
      <vt:lpstr>Interrupt ReQuests (IRQ)</vt:lpstr>
      <vt:lpstr>Interrupt Handler</vt:lpstr>
      <vt:lpstr>PowerPoint Presentation</vt:lpstr>
      <vt:lpstr>VIRTUAL MEMORY</vt:lpstr>
      <vt:lpstr>  </vt:lpstr>
      <vt:lpstr>Page Replacement Algorithms</vt:lpstr>
      <vt:lpstr>LRU</vt:lpstr>
      <vt:lpstr>Buddy Algorithm</vt:lpstr>
      <vt:lpstr>Memory Swapping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Aastha Verma</dc:creator>
  <cp:lastModifiedBy>Samiti, Rahul</cp:lastModifiedBy>
  <cp:revision>6</cp:revision>
  <dcterms:created xsi:type="dcterms:W3CDTF">2018-07-22T17:20:45Z</dcterms:created>
  <dcterms:modified xsi:type="dcterms:W3CDTF">2018-07-23T06:11:25Z</dcterms:modified>
</cp:coreProperties>
</file>