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C555-949A-40EC-830F-977E71E5EEF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700B-BDA8-4170-8EF4-4571BD53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18" y="365125"/>
            <a:ext cx="7651844" cy="57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1" y="801666"/>
            <a:ext cx="4638675" cy="418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1874" y="5373666"/>
            <a:ext cx="439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600" b="1" dirty="0" smtClean="0"/>
              <a:t>Star Topology</a:t>
            </a:r>
            <a:endParaRPr lang="en-US" sz="3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51" y="522893"/>
            <a:ext cx="5661764" cy="558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2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309" y="0"/>
            <a:ext cx="10515600" cy="1325563"/>
          </a:xfrm>
        </p:spPr>
        <p:txBody>
          <a:bodyPr/>
          <a:lstStyle/>
          <a:p>
            <a:r>
              <a:rPr lang="en-US" dirty="0" smtClean="0"/>
              <a:t>Logical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674" y="1124167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Defines how the data is transmitted between the nodes.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Types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b="1" dirty="0" smtClean="0"/>
              <a:t>Broadcast topology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method of transferring a message to all recipients simultaneously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All-to-All communication.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00" y="2842727"/>
            <a:ext cx="7102256" cy="28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3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504" y="363255"/>
            <a:ext cx="94070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b="1" dirty="0" smtClean="0"/>
              <a:t>Token Passing</a:t>
            </a:r>
          </a:p>
          <a:p>
            <a:pPr lvl="1"/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channel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access method where a signal called a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passed between nodes to authorize that node to communicate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token is a 24-bit packet that circulates throughout the network from NIC to NIC in an orderly fashion.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733135"/>
            <a:ext cx="2857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8FF65C-8A50-4949-801B-FABBF92B1D12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51200" y="228600"/>
            <a:ext cx="660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4000" b="1" dirty="0">
                <a:latin typeface="Arial" charset="0"/>
                <a:ea typeface="ＭＳ Ｐゴシック" charset="0"/>
              </a:rPr>
              <a:t> Layer of Models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0360" name="Group 8"/>
          <p:cNvGraphicFramePr>
            <a:graphicFrameLocks noGrp="1"/>
          </p:cNvGraphicFramePr>
          <p:nvPr/>
        </p:nvGraphicFramePr>
        <p:xfrm>
          <a:off x="711200" y="2514600"/>
          <a:ext cx="4470400" cy="3810000"/>
        </p:xfrm>
        <a:graphic>
          <a:graphicData uri="http://schemas.openxmlformats.org/drawingml/2006/table">
            <a:tbl>
              <a:tblPr/>
              <a:tblGrid>
                <a:gridCol w="4470400"/>
              </a:tblGrid>
              <a:tr h="1753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2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Transport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6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Interface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t="19011" r="28572" b="23763"/>
          <a:stretch>
            <a:fillRect/>
          </a:stretch>
        </p:blipFill>
        <p:spPr bwMode="auto">
          <a:xfrm>
            <a:off x="6299200" y="2438400"/>
            <a:ext cx="5276851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AutoShape 43"/>
          <p:cNvSpPr>
            <a:spLocks noChangeArrowheads="1"/>
          </p:cNvSpPr>
          <p:nvPr/>
        </p:nvSpPr>
        <p:spPr bwMode="auto">
          <a:xfrm>
            <a:off x="5486400" y="2819400"/>
            <a:ext cx="609600" cy="11430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AutoShape 44"/>
          <p:cNvSpPr>
            <a:spLocks noChangeArrowheads="1"/>
          </p:cNvSpPr>
          <p:nvPr/>
        </p:nvSpPr>
        <p:spPr bwMode="auto">
          <a:xfrm>
            <a:off x="5486400" y="4267200"/>
            <a:ext cx="609600" cy="4572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auto">
          <a:xfrm>
            <a:off x="5486400" y="4800600"/>
            <a:ext cx="609600" cy="4572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AutoShape 46"/>
          <p:cNvSpPr>
            <a:spLocks noChangeArrowheads="1"/>
          </p:cNvSpPr>
          <p:nvPr/>
        </p:nvSpPr>
        <p:spPr bwMode="auto">
          <a:xfrm>
            <a:off x="5486400" y="5410200"/>
            <a:ext cx="609600" cy="7620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6" name="TextBox 6"/>
          <p:cNvSpPr txBox="1">
            <a:spLocks noChangeArrowheads="1"/>
          </p:cNvSpPr>
          <p:nvPr/>
        </p:nvSpPr>
        <p:spPr bwMode="auto">
          <a:xfrm>
            <a:off x="1877485" y="1820864"/>
            <a:ext cx="1860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b="1"/>
              <a:t>TCP/IP 4-layers</a:t>
            </a:r>
            <a:endParaRPr lang="en-US" sz="1800"/>
          </a:p>
        </p:txBody>
      </p:sp>
      <p:sp>
        <p:nvSpPr>
          <p:cNvPr id="39957" name="TextBox 7"/>
          <p:cNvSpPr txBox="1">
            <a:spLocks noChangeArrowheads="1"/>
          </p:cNvSpPr>
          <p:nvPr/>
        </p:nvSpPr>
        <p:spPr bwMode="auto">
          <a:xfrm>
            <a:off x="7924800" y="182880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b="1"/>
              <a:t>OSI 7-layers</a:t>
            </a:r>
          </a:p>
        </p:txBody>
      </p:sp>
    </p:spTree>
    <p:extLst>
      <p:ext uri="{BB962C8B-B14F-4D97-AF65-F5344CB8AC3E}">
        <p14:creationId xmlns:p14="http://schemas.microsoft.com/office/powerpoint/2010/main" val="22316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3251200" y="204716"/>
            <a:ext cx="6502400" cy="117581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2000" dirty="0" smtClean="0">
                <a:solidFill>
                  <a:srgbClr val="090E16"/>
                </a:solidFill>
                <a:latin typeface="Times New Roman"/>
                <a:cs typeface="Times New Roman"/>
              </a:rPr>
              <a:t/>
            </a:r>
            <a:br>
              <a:rPr lang="en-US" sz="2000" dirty="0" smtClean="0">
                <a:solidFill>
                  <a:srgbClr val="090E16"/>
                </a:solidFill>
                <a:latin typeface="Times New Roman"/>
                <a:cs typeface="Times New Roman"/>
              </a:rPr>
            </a:br>
            <a:r>
              <a:rPr lang="en-US" sz="5400" dirty="0">
                <a:solidFill>
                  <a:srgbClr val="090E16"/>
                </a:solidFill>
                <a:cs typeface="+mj-cs"/>
              </a:rPr>
              <a:t/>
            </a:r>
            <a:br>
              <a:rPr lang="en-US" sz="5400" dirty="0">
                <a:solidFill>
                  <a:srgbClr val="090E16"/>
                </a:solidFill>
                <a:cs typeface="+mj-cs"/>
              </a:rPr>
            </a:br>
            <a:endParaRPr lang="en-US" sz="1600" b="0" dirty="0">
              <a:solidFill>
                <a:srgbClr val="090E16"/>
              </a:solidFill>
              <a:latin typeface="Times New Roman"/>
              <a:cs typeface="Times New Roman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119718" y="1380529"/>
            <a:ext cx="9753600" cy="184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cs typeface="Times New Roman" pitchFamily="18" charset="0"/>
              </a:rPr>
              <a:t>Open Systems Interconnection (OSI) is a set of internationally recognized, non-proprietary standards for networking and for operating system involved in networking functions</a:t>
            </a:r>
            <a:r>
              <a:rPr lang="en-US" sz="2000" dirty="0" smtClean="0">
                <a:solidFill>
                  <a:srgbClr val="090E1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90E16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US" sz="1800" dirty="0">
                <a:solidFill>
                  <a:srgbClr val="090E1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rgbClr val="090E16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solidFill>
                <a:srgbClr val="090E16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3182" y="2302063"/>
            <a:ext cx="3962400" cy="3724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endParaRPr lang="en-US" sz="2000" b="1" dirty="0">
              <a:solidFill>
                <a:srgbClr val="090E16"/>
              </a:solidFill>
              <a:latin typeface="Arial" charset="0"/>
              <a:ea typeface="ＭＳ Ｐゴシック" charset="0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7.  Application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6.  Presentation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5.  Session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4.  Transport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3.  Network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2.  Data Link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1.  Physical Layer</a:t>
            </a:r>
            <a:endParaRPr lang="en-US" sz="2000" dirty="0">
              <a:solidFill>
                <a:srgbClr val="090E16"/>
              </a:solidFill>
              <a:latin typeface="Arial" charset="0"/>
              <a:ea typeface="ＭＳ Ｐゴシック" charset="0"/>
            </a:endParaRPr>
          </a:p>
          <a:p>
            <a:pPr algn="ctr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9364133" y="3429000"/>
            <a:ext cx="2523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5996518" y="340677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2744441" y="204716"/>
            <a:ext cx="5483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>
                <a:latin typeface="Times New Roman" pitchFamily="18" charset="0"/>
                <a:ea typeface="ＭＳ Ｐゴシック" pitchFamily="34" charset="-128"/>
              </a:rPr>
              <a:t>LAYER 7 – The APPLICATION Layer</a:t>
            </a:r>
            <a:br>
              <a:rPr lang="en-US" sz="3600" smtClean="0">
                <a:latin typeface="Times New Roman" pitchFamily="18" charset="0"/>
                <a:ea typeface="ＭＳ Ｐゴシック" pitchFamily="34" charset="-128"/>
              </a:rPr>
            </a:br>
            <a:endParaRPr lang="en-US" sz="360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The top layer of the OSI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model</a:t>
            </a:r>
            <a:r>
              <a:rPr lang="en-US" dirty="0" smtClean="0">
                <a:latin typeface="Times New Roman" charset="0"/>
              </a:rPr>
              <a:t>.</a:t>
            </a:r>
          </a:p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Provides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a set of interfaces for sending and receiving applications and to use network services, such as: message handling and database query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processing.</a:t>
            </a:r>
          </a:p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Responsibility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: </a:t>
            </a:r>
            <a:r>
              <a:rPr lang="en-US" dirty="0" smtClean="0"/>
              <a:t>Pr</a:t>
            </a:r>
            <a:r>
              <a:rPr lang="en-US" dirty="0" smtClean="0">
                <a:cs typeface="+mn-cs"/>
              </a:rPr>
              <a:t>oviding </a:t>
            </a:r>
            <a:r>
              <a:rPr lang="en-US" dirty="0">
                <a:cs typeface="+mn-cs"/>
              </a:rPr>
              <a:t>services to the user.</a:t>
            </a:r>
          </a:p>
          <a:p>
            <a:pPr marL="457200" indent="-45720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dirty="0" smtClean="0">
              <a:latin typeface="Times New Roman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9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LAYER 6 – The PRESENTATION Layer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Manages data-format information for networked communications (the network</a:t>
            </a:r>
            <a:r>
              <a:rPr lang="ja-JP" altLang="en-US" sz="2200" dirty="0" smtClean="0">
                <a:latin typeface="Times New Roman" pitchFamily="18" charset="0"/>
                <a:ea typeface="ＭＳ Ｐゴシック" pitchFamily="34" charset="-128"/>
              </a:rPr>
              <a:t>’</a:t>
            </a:r>
            <a:r>
              <a:rPr lang="en-US" altLang="ja-JP" sz="2200" dirty="0" smtClean="0">
                <a:latin typeface="Times New Roman" pitchFamily="18" charset="0"/>
                <a:ea typeface="ＭＳ Ｐゴシック" pitchFamily="34" charset="-128"/>
              </a:rPr>
              <a:t>s </a:t>
            </a:r>
            <a:r>
              <a:rPr lang="en-US" altLang="ja-JP" sz="2200" dirty="0" smtClean="0">
                <a:latin typeface="Times New Roman" pitchFamily="18" charset="0"/>
                <a:ea typeface="ＭＳ Ｐゴシック" pitchFamily="34" charset="-128"/>
              </a:rPr>
              <a:t>translator).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For </a:t>
            </a: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outgoing messages, it converts data into a generic format for network transmission; for incoming messages, it converts data from the generic network format to a </a:t>
            </a: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format.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Responsible: for </a:t>
            </a: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certain protocol conversions, data encryption/decryption, or data </a:t>
            </a: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compression/decompression.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A </a:t>
            </a:r>
            <a:r>
              <a:rPr lang="en-US" sz="2200" dirty="0" smtClean="0">
                <a:latin typeface="Times New Roman" pitchFamily="18" charset="0"/>
                <a:ea typeface="ＭＳ Ｐゴシック" pitchFamily="34" charset="-128"/>
              </a:rPr>
              <a:t>special software facility called a </a:t>
            </a:r>
            <a:r>
              <a:rPr lang="ja-JP" altLang="en-US" sz="2200" dirty="0" smtClean="0">
                <a:latin typeface="Times New Roman" pitchFamily="18" charset="0"/>
                <a:ea typeface="ＭＳ Ｐゴシック" pitchFamily="34" charset="-128"/>
              </a:rPr>
              <a:t>“</a:t>
            </a:r>
            <a:r>
              <a:rPr lang="en-US" altLang="ja-JP" sz="2200" i="1" dirty="0" smtClean="0">
                <a:latin typeface="Times New Roman" pitchFamily="18" charset="0"/>
                <a:ea typeface="ＭＳ Ｐゴシック" pitchFamily="34" charset="-128"/>
              </a:rPr>
              <a:t>redirector</a:t>
            </a:r>
            <a:r>
              <a:rPr lang="ja-JP" altLang="en-US" sz="2200" dirty="0" smtClean="0">
                <a:latin typeface="Times New Roman" pitchFamily="18" charset="0"/>
                <a:ea typeface="ＭＳ Ｐゴシック" pitchFamily="34" charset="-128"/>
              </a:rPr>
              <a:t>”</a:t>
            </a:r>
            <a:r>
              <a:rPr lang="en-US" altLang="ja-JP" sz="2200" dirty="0" smtClean="0">
                <a:latin typeface="Times New Roman" pitchFamily="18" charset="0"/>
                <a:ea typeface="ＭＳ Ｐゴシック" pitchFamily="34" charset="-128"/>
              </a:rPr>
              <a:t> operates at this layer to determine if a request is network related on not and forward network-related requests to an appropriate network resource 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sz="22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01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LAYER 5 – The SESSION Layer</a:t>
            </a:r>
            <a:b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</a:br>
            <a:endParaRPr lang="en-US" sz="36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charset="0"/>
                <a:ea typeface="+mn-ea"/>
                <a:cs typeface="+mn-cs"/>
              </a:rPr>
              <a:t>Enables two networked resources to hold ongoing communications (called a session)  across a </a:t>
            </a:r>
            <a:r>
              <a:rPr lang="en-US" sz="2400" dirty="0" smtClean="0">
                <a:latin typeface="Times New Roman" charset="0"/>
                <a:ea typeface="+mn-ea"/>
                <a:cs typeface="+mn-cs"/>
              </a:rPr>
              <a:t>network.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charset="0"/>
                <a:ea typeface="+mn-ea"/>
                <a:cs typeface="+mn-cs"/>
              </a:rPr>
              <a:t>Applications </a:t>
            </a:r>
            <a:r>
              <a:rPr lang="en-US" sz="2400" dirty="0" smtClean="0">
                <a:latin typeface="Times New Roman" charset="0"/>
                <a:ea typeface="+mn-ea"/>
                <a:cs typeface="+mn-cs"/>
              </a:rPr>
              <a:t>on either end of the session are able to ex </a:t>
            </a:r>
            <a:r>
              <a:rPr lang="en-US" sz="2400" dirty="0" err="1" smtClean="0">
                <a:latin typeface="Times New Roman" charset="0"/>
                <a:ea typeface="+mn-ea"/>
                <a:cs typeface="+mn-cs"/>
              </a:rPr>
              <a:t>hange</a:t>
            </a:r>
            <a:r>
              <a:rPr lang="en-US" sz="2400" dirty="0" smtClean="0">
                <a:latin typeface="Times New Roman" charset="0"/>
                <a:ea typeface="+mn-ea"/>
                <a:cs typeface="+mn-cs"/>
              </a:rPr>
              <a:t> data for the duration of the </a:t>
            </a:r>
            <a:r>
              <a:rPr lang="en-US" sz="2400" dirty="0" smtClean="0">
                <a:latin typeface="Times New Roman" charset="0"/>
                <a:ea typeface="+mn-ea"/>
                <a:cs typeface="+mn-cs"/>
              </a:rPr>
              <a:t>session.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charset="0"/>
                <a:ea typeface="+mn-ea"/>
                <a:cs typeface="+mn-cs"/>
              </a:rPr>
              <a:t>Responsible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: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Times New Roman" charset="0"/>
              </a:rPr>
              <a:t>F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or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initiating, maintaining and terminating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sessions.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For security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and access control to session information (via session participant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identification).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For synchronization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services, and for checkpoint services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68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LAYER 4 – The TRANSPORT  Layer</a:t>
            </a:r>
            <a:b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</a:br>
            <a:endParaRPr lang="en-US" sz="36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itchFamily="18" charset="0"/>
                <a:ea typeface="ＭＳ Ｐゴシック" pitchFamily="34" charset="-128"/>
              </a:rPr>
              <a:t> Manages </a:t>
            </a:r>
            <a:r>
              <a:rPr lang="en-US" sz="2500" dirty="0" smtClean="0">
                <a:latin typeface="Times New Roman" pitchFamily="18" charset="0"/>
                <a:ea typeface="ＭＳ Ｐゴシック" pitchFamily="34" charset="-128"/>
              </a:rPr>
              <a:t>the transmission of data across a </a:t>
            </a:r>
            <a:r>
              <a:rPr lang="en-US" sz="2500" dirty="0" smtClean="0">
                <a:latin typeface="Times New Roman" pitchFamily="18" charset="0"/>
                <a:ea typeface="ＭＳ Ｐゴシック" pitchFamily="34" charset="-128"/>
              </a:rPr>
              <a:t>network.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sz="2500" dirty="0" smtClean="0">
                <a:latin typeface="Times New Roman" pitchFamily="18" charset="0"/>
                <a:ea typeface="ＭＳ Ｐゴシック" pitchFamily="34" charset="-128"/>
              </a:rPr>
              <a:t>Provides </a:t>
            </a:r>
            <a:r>
              <a:rPr lang="en-US" sz="2500" dirty="0" smtClean="0">
                <a:latin typeface="Times New Roman" pitchFamily="18" charset="0"/>
                <a:ea typeface="ＭＳ Ｐゴシック" pitchFamily="34" charset="-128"/>
              </a:rPr>
              <a:t>acknowledgements of successful transmissions and requests resends </a:t>
            </a:r>
            <a:r>
              <a:rPr lang="en-US" sz="2500" dirty="0" smtClean="0">
                <a:latin typeface="Times New Roman" pitchFamily="18" charset="0"/>
                <a:ea typeface="ＭＳ Ｐゴシック" pitchFamily="34" charset="-128"/>
              </a:rPr>
              <a:t> for </a:t>
            </a:r>
            <a:r>
              <a:rPr lang="en-US" sz="2500" dirty="0" smtClean="0">
                <a:latin typeface="Times New Roman" pitchFamily="18" charset="0"/>
                <a:ea typeface="ＭＳ Ｐゴシック" pitchFamily="34" charset="-128"/>
              </a:rPr>
              <a:t>packets which arrive with </a:t>
            </a:r>
            <a:r>
              <a:rPr lang="en-US" sz="2500" dirty="0" smtClean="0">
                <a:latin typeface="Times New Roman" pitchFamily="18" charset="0"/>
                <a:ea typeface="ＭＳ Ｐゴシック" pitchFamily="34" charset="-128"/>
              </a:rPr>
              <a:t>errors.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ea typeface="ＭＳ Ｐゴシック" pitchFamily="34" charset="-128"/>
              </a:rPr>
              <a:t> R</a:t>
            </a:r>
            <a:r>
              <a:rPr lang="en-US" sz="2600" dirty="0" smtClean="0">
                <a:ea typeface="ＭＳ Ｐゴシック" pitchFamily="34" charset="-128"/>
              </a:rPr>
              <a:t>esponsible </a:t>
            </a:r>
            <a:r>
              <a:rPr lang="en-US" sz="2600" dirty="0" smtClean="0">
                <a:ea typeface="ＭＳ Ｐゴシック" pitchFamily="34" charset="-128"/>
              </a:rPr>
              <a:t>for the delivery </a:t>
            </a:r>
            <a:r>
              <a:rPr lang="en-US" sz="2600" dirty="0" smtClean="0">
                <a:ea typeface="ＭＳ Ｐゴシック" pitchFamily="34" charset="-128"/>
              </a:rPr>
              <a:t>of </a:t>
            </a:r>
            <a:r>
              <a:rPr lang="en-US" sz="2600" dirty="0" smtClean="0">
                <a:ea typeface="ＭＳ Ｐゴシック" pitchFamily="34" charset="-128"/>
              </a:rPr>
              <a:t>a message from one process to another.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</a:pPr>
            <a:endParaRPr lang="en-US" sz="2500" dirty="0" smtClean="0">
              <a:latin typeface="Times New Roman" pitchFamily="18" charset="0"/>
              <a:ea typeface="ＭＳ Ｐゴシック" pitchFamily="34" charset="-128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sz="25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405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LAYER 3 – The NETWORK Layer</a:t>
            </a:r>
            <a:b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</a:br>
            <a:endParaRPr lang="en-US" sz="36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 Handles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addressing messages for delivery, as well as translating logical network addresses and names into their physical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counterparts.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 Responsible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for deciding how to route transmissions between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computers.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</a:rPr>
              <a:t> H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andles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the decisions needed to get data from one point to the next point along a network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path.</a:t>
            </a:r>
            <a:endParaRPr lang="en-US" dirty="0" smtClean="0"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6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Local Area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group of networks that share a common communication line or wireless link.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Connectivity is only for smaller area.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5" y="3398292"/>
            <a:ext cx="7758800" cy="33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LAYER 2 – The DATA LINK Layer</a:t>
            </a:r>
            <a:br>
              <a:rPr lang="en-US" sz="3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</a:br>
            <a:endParaRPr lang="en-US" sz="36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Handles special data frames (packets) between the Network layer and the Physical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layer.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At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the receiving end, this layer packages raw data from the physical layer into data frames for delivery to the Network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layer.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At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the sending end this layer handles conversion of data into raw formats that can be handled by the Physical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Layer.</a:t>
            </a:r>
            <a:endParaRPr lang="en-US" dirty="0" smtClean="0">
              <a:latin typeface="Times New Roman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38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LAYER 1 – The PHYSICAL Layer</a:t>
            </a:r>
            <a:br>
              <a:rPr lang="en-US" sz="36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</a:br>
            <a:endParaRPr lang="en-US" sz="36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The bottom layer of the OSI </a:t>
            </a:r>
            <a:r>
              <a:rPr lang="en-US" dirty="0" smtClean="0">
                <a:latin typeface="Times New Roman" charset="0"/>
              </a:rPr>
              <a:t>model.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</a:rPr>
              <a:t> M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anages the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interface between the the computer and the network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medium.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 This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layer tells the driver software for the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MAU what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needs to be sent across the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medium.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</a:rPr>
              <a:t> For </a:t>
            </a:r>
            <a:r>
              <a:rPr lang="en-US" dirty="0">
                <a:latin typeface="Times New Roman" charset="0"/>
              </a:rPr>
              <a:t>outgoing </a:t>
            </a:r>
            <a:r>
              <a:rPr lang="en-US" dirty="0" smtClean="0">
                <a:latin typeface="Times New Roman" charset="0"/>
              </a:rPr>
              <a:t>messages:</a:t>
            </a:r>
            <a:r>
              <a:rPr lang="en-US" dirty="0">
                <a:latin typeface="Times New Roman" charset="0"/>
              </a:rPr>
              <a:t> Converts bits into electronic </a:t>
            </a:r>
            <a:r>
              <a:rPr lang="en-US" dirty="0" smtClean="0">
                <a:latin typeface="Times New Roman" charset="0"/>
              </a:rPr>
              <a:t>signals.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 For </a:t>
            </a:r>
            <a:r>
              <a:rPr lang="en-US" dirty="0">
                <a:latin typeface="Times New Roman" charset="0"/>
              </a:rPr>
              <a:t>incoming </a:t>
            </a:r>
            <a:r>
              <a:rPr lang="en-US" dirty="0" smtClean="0">
                <a:latin typeface="Times New Roman" charset="0"/>
              </a:rPr>
              <a:t>messages: </a:t>
            </a:r>
            <a:r>
              <a:rPr lang="en-US" dirty="0">
                <a:latin typeface="Times New Roman" charset="0"/>
              </a:rPr>
              <a:t>Converts electronic signals into </a:t>
            </a:r>
            <a:r>
              <a:rPr lang="en-US" dirty="0" smtClean="0">
                <a:latin typeface="Times New Roman" charset="0"/>
              </a:rPr>
              <a:t>bits. </a:t>
            </a:r>
            <a:endParaRPr lang="en-US" dirty="0">
              <a:latin typeface="Times New Roman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charset="0"/>
                <a:cs typeface="+mn-cs"/>
              </a:rPr>
              <a:t> </a:t>
            </a:r>
            <a:r>
              <a:rPr lang="en-US" dirty="0" smtClean="0">
                <a:latin typeface="Times New Roman" charset="0"/>
                <a:cs typeface="+mn-cs"/>
              </a:rPr>
              <a:t>R</a:t>
            </a:r>
            <a:r>
              <a:rPr lang="en-US" dirty="0" smtClean="0">
                <a:cs typeface="+mn-cs"/>
              </a:rPr>
              <a:t>esponsible: </a:t>
            </a:r>
            <a:r>
              <a:rPr lang="en-US" dirty="0"/>
              <a:t>F</a:t>
            </a:r>
            <a:r>
              <a:rPr lang="en-US" dirty="0" smtClean="0">
                <a:cs typeface="+mn-cs"/>
              </a:rPr>
              <a:t>or </a:t>
            </a:r>
            <a:r>
              <a:rPr lang="en-US" dirty="0" smtClean="0">
                <a:cs typeface="+mn-cs"/>
              </a:rPr>
              <a:t>movements </a:t>
            </a:r>
            <a:r>
              <a:rPr lang="en-US" dirty="0" smtClean="0">
                <a:cs typeface="+mn-cs"/>
              </a:rPr>
              <a:t>of individual </a:t>
            </a:r>
            <a:r>
              <a:rPr lang="en-US" dirty="0" smtClean="0">
                <a:cs typeface="+mn-cs"/>
              </a:rPr>
              <a:t>bits from one hop (node) to the </a:t>
            </a:r>
            <a:r>
              <a:rPr lang="en-US" dirty="0" smtClean="0">
                <a:cs typeface="+mn-cs"/>
              </a:rPr>
              <a:t> next</a:t>
            </a:r>
            <a:r>
              <a:rPr lang="en-US" dirty="0" smtClean="0">
                <a:cs typeface="+mn-cs"/>
              </a:rPr>
              <a:t>.</a:t>
            </a: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Times New Roman" charset="0"/>
                <a:ea typeface="+mn-ea"/>
                <a:cs typeface="+mn-cs"/>
              </a:rPr>
              <a:t> 	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9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r="-8"/>
          <a:stretch>
            <a:fillRect/>
          </a:stretch>
        </p:blipFill>
        <p:spPr>
          <a:xfrm>
            <a:off x="609600" y="1971676"/>
            <a:ext cx="10972800" cy="3783013"/>
          </a:xfrm>
        </p:spPr>
      </p:pic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1219200" y="842016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ransmission </a:t>
            </a:r>
            <a:r>
              <a:rPr lang="en-US" dirty="0"/>
              <a:t>Control Protocol/Internet </a:t>
            </a:r>
            <a:r>
              <a:rPr lang="en-US" dirty="0" smtClean="0"/>
              <a:t>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a computer uses to access the internet. It consists of a suite of protocols designed to establish a network of networks to provide a host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internet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Application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Transport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Network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Data link &amp; Physical Layer.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2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826DDF-CFF3-49F2-A900-44DB0F3A9651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08000" y="1180256"/>
            <a:ext cx="113792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3838" indent="-2238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4213" indent="-22701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61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efines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the rules when implementing specific network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ly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on the underlying layers to provide accurate and efficient data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delivery.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Typical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protocols: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FTP – File Transfer Protocol</a:t>
            </a:r>
          </a:p>
          <a:p>
            <a:pPr lvl="2"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For file transfer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Telnet – Remote terminal protocol</a:t>
            </a:r>
          </a:p>
          <a:p>
            <a:pPr lvl="2"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For remote login on any other computer on the network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SMTP – Simple Mail Transfer Protocol</a:t>
            </a:r>
          </a:p>
          <a:p>
            <a:pPr lvl="2"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For mail transfer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HTTP – Hypertext Transfer Protocol</a:t>
            </a:r>
          </a:p>
          <a:p>
            <a:pPr lvl="2"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For Web browsing</a:t>
            </a:r>
          </a:p>
        </p:txBody>
      </p:sp>
      <p:sp>
        <p:nvSpPr>
          <p:cNvPr id="40963" name="TextBox 1"/>
          <p:cNvSpPr txBox="1">
            <a:spLocks noChangeArrowheads="1"/>
          </p:cNvSpPr>
          <p:nvPr/>
        </p:nvSpPr>
        <p:spPr bwMode="auto">
          <a:xfrm>
            <a:off x="1178985" y="381001"/>
            <a:ext cx="637963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800" dirty="0"/>
              <a:t>Layer-1</a:t>
            </a:r>
            <a:r>
              <a:rPr lang="en-US" sz="2800" b="1" dirty="0"/>
              <a:t>   Application </a:t>
            </a:r>
            <a:r>
              <a:rPr lang="en-US" sz="28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5691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E0FE5E3-52C3-4900-BA26-5E7436A2A1B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711200" y="838200"/>
            <a:ext cx="9245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Layer-2</a:t>
            </a:r>
            <a:r>
              <a:rPr lang="en-US" sz="4000" b="1" dirty="0">
                <a:latin typeface="Arial" charset="0"/>
                <a:ea typeface="ＭＳ Ｐゴシック" charset="0"/>
              </a:rPr>
              <a:t> Transport </a:t>
            </a:r>
            <a:r>
              <a:rPr lang="en-US" sz="4000" dirty="0">
                <a:latin typeface="Arial" charset="0"/>
                <a:ea typeface="ＭＳ Ｐゴシック" charset="0"/>
              </a:rPr>
              <a:t>Layer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1397" name="Group 21"/>
          <p:cNvGraphicFramePr>
            <a:graphicFrameLocks noGrp="1"/>
          </p:cNvGraphicFramePr>
          <p:nvPr/>
        </p:nvGraphicFramePr>
        <p:xfrm>
          <a:off x="2641600" y="3276601"/>
          <a:ext cx="3454400" cy="2779713"/>
        </p:xfrm>
        <a:graphic>
          <a:graphicData uri="http://schemas.openxmlformats.org/drawingml/2006/table">
            <a:tbl>
              <a:tblPr/>
              <a:tblGrid>
                <a:gridCol w="3454400"/>
              </a:tblGrid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Transport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Interface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1999" name="Group 23"/>
          <p:cNvGrpSpPr>
            <a:grpSpLocks/>
          </p:cNvGrpSpPr>
          <p:nvPr/>
        </p:nvGrpSpPr>
        <p:grpSpPr bwMode="auto">
          <a:xfrm>
            <a:off x="8250767" y="3540125"/>
            <a:ext cx="914400" cy="457200"/>
            <a:chOff x="1296" y="2016"/>
            <a:chExt cx="528" cy="384"/>
          </a:xfrm>
        </p:grpSpPr>
        <p:sp>
          <p:nvSpPr>
            <p:cNvPr id="101400" name="AutoShape 24"/>
            <p:cNvSpPr>
              <a:spLocks noChangeArrowheads="1"/>
            </p:cNvSpPr>
            <p:nvPr/>
          </p:nvSpPr>
          <p:spPr bwMode="auto">
            <a:xfrm>
              <a:off x="1296" y="2016"/>
              <a:ext cx="528" cy="384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>
              <a:off x="1393" y="2112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>
              <a:off x="1393" y="220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>
              <a:off x="1393" y="2304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9448800" y="35052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Message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10187518" y="411480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Segments</a:t>
            </a:r>
          </a:p>
        </p:txBody>
      </p:sp>
      <p:sp>
        <p:nvSpPr>
          <p:cNvPr id="101409" name="AutoShape 33"/>
          <p:cNvSpPr>
            <a:spLocks noChangeArrowheads="1"/>
          </p:cNvSpPr>
          <p:nvPr/>
        </p:nvSpPr>
        <p:spPr bwMode="auto">
          <a:xfrm rot="2568234">
            <a:off x="7721600" y="4038600"/>
            <a:ext cx="2032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2003" name="Group 38"/>
          <p:cNvGrpSpPr>
            <a:grpSpLocks/>
          </p:cNvGrpSpPr>
          <p:nvPr/>
        </p:nvGrpSpPr>
        <p:grpSpPr bwMode="auto">
          <a:xfrm>
            <a:off x="6705600" y="4572000"/>
            <a:ext cx="1524000" cy="376238"/>
            <a:chOff x="3312" y="2928"/>
            <a:chExt cx="720" cy="237"/>
          </a:xfrm>
        </p:grpSpPr>
        <p:sp>
          <p:nvSpPr>
            <p:cNvPr id="101412" name="Text Box 36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1413" name="Text Box 37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8534400" y="4572000"/>
            <a:ext cx="1524000" cy="376238"/>
            <a:chOff x="3312" y="2928"/>
            <a:chExt cx="720" cy="237"/>
          </a:xfrm>
        </p:grpSpPr>
        <p:sp>
          <p:nvSpPr>
            <p:cNvPr id="101416" name="Text Box 40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1417" name="Text Box 41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2005" name="Group 42"/>
          <p:cNvGrpSpPr>
            <a:grpSpLocks/>
          </p:cNvGrpSpPr>
          <p:nvPr/>
        </p:nvGrpSpPr>
        <p:grpSpPr bwMode="auto">
          <a:xfrm>
            <a:off x="10363200" y="4572000"/>
            <a:ext cx="1524000" cy="376238"/>
            <a:chOff x="3312" y="2928"/>
            <a:chExt cx="720" cy="237"/>
          </a:xfrm>
        </p:grpSpPr>
        <p:sp>
          <p:nvSpPr>
            <p:cNvPr id="101419" name="Text Box 43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1420" name="Text Box 44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sp>
        <p:nvSpPr>
          <p:cNvPr id="101421" name="AutoShape 45"/>
          <p:cNvSpPr>
            <a:spLocks noChangeArrowheads="1"/>
          </p:cNvSpPr>
          <p:nvPr/>
        </p:nvSpPr>
        <p:spPr bwMode="auto">
          <a:xfrm>
            <a:off x="8737600" y="4114800"/>
            <a:ext cx="2032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1422" name="AutoShape 46"/>
          <p:cNvSpPr>
            <a:spLocks noChangeArrowheads="1"/>
          </p:cNvSpPr>
          <p:nvPr/>
        </p:nvSpPr>
        <p:spPr bwMode="auto">
          <a:xfrm rot="-2537388">
            <a:off x="9550400" y="3962400"/>
            <a:ext cx="2032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B2951D8-6E06-48E5-A953-19D7C8CA21B1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930400" y="762000"/>
            <a:ext cx="9245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Layer-3</a:t>
            </a:r>
            <a:r>
              <a:rPr lang="en-US" sz="4000" b="1" dirty="0">
                <a:latin typeface="Arial" charset="0"/>
                <a:ea typeface="ＭＳ Ｐゴシック" charset="0"/>
              </a:rPr>
              <a:t> Network</a:t>
            </a:r>
            <a:r>
              <a:rPr lang="en-US" sz="4000" dirty="0">
                <a:latin typeface="Arial" charset="0"/>
                <a:ea typeface="ＭＳ Ｐゴシック" charset="0"/>
              </a:rPr>
              <a:t> Layer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2457" name="Group 57"/>
          <p:cNvGraphicFramePr>
            <a:graphicFrameLocks noGrp="1"/>
          </p:cNvGraphicFramePr>
          <p:nvPr/>
        </p:nvGraphicFramePr>
        <p:xfrm>
          <a:off x="1625600" y="3276600"/>
          <a:ext cx="3454400" cy="3276600"/>
        </p:xfrm>
        <a:graphic>
          <a:graphicData uri="http://schemas.openxmlformats.org/drawingml/2006/table">
            <a:tbl>
              <a:tblPr/>
              <a:tblGrid>
                <a:gridCol w="34544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Transport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Interface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047" name="Group 31"/>
          <p:cNvGrpSpPr>
            <a:grpSpLocks/>
          </p:cNvGrpSpPr>
          <p:nvPr/>
        </p:nvGrpSpPr>
        <p:grpSpPr bwMode="auto">
          <a:xfrm>
            <a:off x="7539567" y="3540125"/>
            <a:ext cx="914400" cy="457200"/>
            <a:chOff x="1296" y="2016"/>
            <a:chExt cx="528" cy="384"/>
          </a:xfrm>
        </p:grpSpPr>
        <p:sp>
          <p:nvSpPr>
            <p:cNvPr id="102432" name="AutoShape 32"/>
            <p:cNvSpPr>
              <a:spLocks noChangeArrowheads="1"/>
            </p:cNvSpPr>
            <p:nvPr/>
          </p:nvSpPr>
          <p:spPr bwMode="auto">
            <a:xfrm>
              <a:off x="1296" y="2016"/>
              <a:ext cx="528" cy="384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>
              <a:off x="1393" y="2112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>
              <a:off x="1393" y="220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>
              <a:off x="1393" y="2304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436" name="Text Box 36"/>
          <p:cNvSpPr txBox="1">
            <a:spLocks noChangeArrowheads="1"/>
          </p:cNvSpPr>
          <p:nvPr/>
        </p:nvSpPr>
        <p:spPr bwMode="auto">
          <a:xfrm>
            <a:off x="8737600" y="35052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Message</a:t>
            </a:r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9635067" y="411480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Segments</a:t>
            </a:r>
          </a:p>
        </p:txBody>
      </p:sp>
      <p:sp>
        <p:nvSpPr>
          <p:cNvPr id="102438" name="AutoShape 38"/>
          <p:cNvSpPr>
            <a:spLocks noChangeArrowheads="1"/>
          </p:cNvSpPr>
          <p:nvPr/>
        </p:nvSpPr>
        <p:spPr bwMode="auto">
          <a:xfrm rot="2568234">
            <a:off x="7010400" y="4038600"/>
            <a:ext cx="2032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4051" name="Group 39"/>
          <p:cNvGrpSpPr>
            <a:grpSpLocks/>
          </p:cNvGrpSpPr>
          <p:nvPr/>
        </p:nvGrpSpPr>
        <p:grpSpPr bwMode="auto">
          <a:xfrm>
            <a:off x="5994400" y="4572000"/>
            <a:ext cx="1524000" cy="376238"/>
            <a:chOff x="3312" y="2928"/>
            <a:chExt cx="720" cy="237"/>
          </a:xfrm>
        </p:grpSpPr>
        <p:sp>
          <p:nvSpPr>
            <p:cNvPr id="102440" name="Text Box 40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41" name="Text Box 41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4052" name="Group 42"/>
          <p:cNvGrpSpPr>
            <a:grpSpLocks/>
          </p:cNvGrpSpPr>
          <p:nvPr/>
        </p:nvGrpSpPr>
        <p:grpSpPr bwMode="auto">
          <a:xfrm>
            <a:off x="7823200" y="4572000"/>
            <a:ext cx="1524000" cy="376238"/>
            <a:chOff x="3312" y="2928"/>
            <a:chExt cx="720" cy="237"/>
          </a:xfrm>
        </p:grpSpPr>
        <p:sp>
          <p:nvSpPr>
            <p:cNvPr id="102443" name="Text Box 43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44" name="Text Box 44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4053" name="Group 45"/>
          <p:cNvGrpSpPr>
            <a:grpSpLocks/>
          </p:cNvGrpSpPr>
          <p:nvPr/>
        </p:nvGrpSpPr>
        <p:grpSpPr bwMode="auto">
          <a:xfrm>
            <a:off x="9652000" y="4572000"/>
            <a:ext cx="1524000" cy="376238"/>
            <a:chOff x="3312" y="2928"/>
            <a:chExt cx="720" cy="237"/>
          </a:xfrm>
        </p:grpSpPr>
        <p:sp>
          <p:nvSpPr>
            <p:cNvPr id="102446" name="Text Box 46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47" name="Text Box 47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sp>
        <p:nvSpPr>
          <p:cNvPr id="102448" name="AutoShape 48"/>
          <p:cNvSpPr>
            <a:spLocks noChangeArrowheads="1"/>
          </p:cNvSpPr>
          <p:nvPr/>
        </p:nvSpPr>
        <p:spPr bwMode="auto">
          <a:xfrm>
            <a:off x="8026400" y="4114800"/>
            <a:ext cx="2032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49" name="AutoShape 49"/>
          <p:cNvSpPr>
            <a:spLocks noChangeArrowheads="1"/>
          </p:cNvSpPr>
          <p:nvPr/>
        </p:nvSpPr>
        <p:spPr bwMode="auto">
          <a:xfrm rot="-2537388">
            <a:off x="8839200" y="3962400"/>
            <a:ext cx="2032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4056" name="Group 59"/>
          <p:cNvGrpSpPr>
            <a:grpSpLocks/>
          </p:cNvGrpSpPr>
          <p:nvPr/>
        </p:nvGrpSpPr>
        <p:grpSpPr bwMode="auto">
          <a:xfrm>
            <a:off x="5486400" y="5334000"/>
            <a:ext cx="1930400" cy="376238"/>
            <a:chOff x="2736" y="3360"/>
            <a:chExt cx="912" cy="237"/>
          </a:xfrm>
        </p:grpSpPr>
        <p:sp>
          <p:nvSpPr>
            <p:cNvPr id="102451" name="Text Box 51"/>
            <p:cNvSpPr txBox="1">
              <a:spLocks noChangeArrowheads="1"/>
            </p:cNvSpPr>
            <p:nvPr/>
          </p:nvSpPr>
          <p:spPr bwMode="auto">
            <a:xfrm>
              <a:off x="2928" y="3360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52" name="Text Box 52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2458" name="Text Box 58"/>
            <p:cNvSpPr txBox="1">
              <a:spLocks noChangeArrowheads="1"/>
            </p:cNvSpPr>
            <p:nvPr/>
          </p:nvSpPr>
          <p:spPr bwMode="auto">
            <a:xfrm>
              <a:off x="2736" y="3360"/>
              <a:ext cx="154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grpSp>
        <p:nvGrpSpPr>
          <p:cNvPr id="44057" name="Group 60"/>
          <p:cNvGrpSpPr>
            <a:grpSpLocks/>
          </p:cNvGrpSpPr>
          <p:nvPr/>
        </p:nvGrpSpPr>
        <p:grpSpPr bwMode="auto">
          <a:xfrm>
            <a:off x="7721600" y="5334000"/>
            <a:ext cx="1930400" cy="376238"/>
            <a:chOff x="2736" y="3360"/>
            <a:chExt cx="912" cy="237"/>
          </a:xfrm>
        </p:grpSpPr>
        <p:sp>
          <p:nvSpPr>
            <p:cNvPr id="102461" name="Text Box 61"/>
            <p:cNvSpPr txBox="1">
              <a:spLocks noChangeArrowheads="1"/>
            </p:cNvSpPr>
            <p:nvPr/>
          </p:nvSpPr>
          <p:spPr bwMode="auto">
            <a:xfrm>
              <a:off x="2928" y="3360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62" name="Text Box 62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2463" name="Text Box 63"/>
            <p:cNvSpPr txBox="1">
              <a:spLocks noChangeArrowheads="1"/>
            </p:cNvSpPr>
            <p:nvPr/>
          </p:nvSpPr>
          <p:spPr bwMode="auto">
            <a:xfrm>
              <a:off x="2736" y="3360"/>
              <a:ext cx="154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grpSp>
        <p:nvGrpSpPr>
          <p:cNvPr id="44058" name="Group 64"/>
          <p:cNvGrpSpPr>
            <a:grpSpLocks/>
          </p:cNvGrpSpPr>
          <p:nvPr/>
        </p:nvGrpSpPr>
        <p:grpSpPr bwMode="auto">
          <a:xfrm>
            <a:off x="9956800" y="5334000"/>
            <a:ext cx="1930400" cy="376238"/>
            <a:chOff x="2736" y="3360"/>
            <a:chExt cx="912" cy="237"/>
          </a:xfrm>
        </p:grpSpPr>
        <p:sp>
          <p:nvSpPr>
            <p:cNvPr id="102465" name="Text Box 65"/>
            <p:cNvSpPr txBox="1">
              <a:spLocks noChangeArrowheads="1"/>
            </p:cNvSpPr>
            <p:nvPr/>
          </p:nvSpPr>
          <p:spPr bwMode="auto">
            <a:xfrm>
              <a:off x="2928" y="3360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66" name="Text Box 66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2467" name="Text Box 67"/>
            <p:cNvSpPr txBox="1">
              <a:spLocks noChangeArrowheads="1"/>
            </p:cNvSpPr>
            <p:nvPr/>
          </p:nvSpPr>
          <p:spPr bwMode="auto">
            <a:xfrm>
              <a:off x="2736" y="3360"/>
              <a:ext cx="154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sp>
        <p:nvSpPr>
          <p:cNvPr id="102468" name="AutoShape 68"/>
          <p:cNvSpPr>
            <a:spLocks noChangeArrowheads="1"/>
          </p:cNvSpPr>
          <p:nvPr/>
        </p:nvSpPr>
        <p:spPr bwMode="auto">
          <a:xfrm>
            <a:off x="6705600" y="4953000"/>
            <a:ext cx="203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69" name="AutoShape 69"/>
          <p:cNvSpPr>
            <a:spLocks noChangeArrowheads="1"/>
          </p:cNvSpPr>
          <p:nvPr/>
        </p:nvSpPr>
        <p:spPr bwMode="auto">
          <a:xfrm>
            <a:off x="8534400" y="4953000"/>
            <a:ext cx="203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70" name="AutoShape 70"/>
          <p:cNvSpPr>
            <a:spLocks noChangeArrowheads="1"/>
          </p:cNvSpPr>
          <p:nvPr/>
        </p:nvSpPr>
        <p:spPr bwMode="auto">
          <a:xfrm>
            <a:off x="10566400" y="4953000"/>
            <a:ext cx="203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71" name="Text Box 71"/>
          <p:cNvSpPr txBox="1">
            <a:spLocks noChangeArrowheads="1"/>
          </p:cNvSpPr>
          <p:nvPr/>
        </p:nvSpPr>
        <p:spPr bwMode="auto">
          <a:xfrm>
            <a:off x="8331201" y="5791200"/>
            <a:ext cx="2326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Datagrams / Packets</a:t>
            </a:r>
          </a:p>
        </p:txBody>
      </p:sp>
    </p:spTree>
    <p:extLst>
      <p:ext uri="{BB962C8B-B14F-4D97-AF65-F5344CB8AC3E}">
        <p14:creationId xmlns:p14="http://schemas.microsoft.com/office/powerpoint/2010/main" val="17878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4D3E57-491C-4BAE-B47D-926C18C198E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609600" y="685800"/>
            <a:ext cx="1127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Layer-4</a:t>
            </a:r>
            <a:r>
              <a:rPr lang="en-US" sz="3200" b="1" dirty="0">
                <a:latin typeface="Arial" charset="0"/>
                <a:ea typeface="ＭＳ Ｐゴシック" charset="0"/>
              </a:rPr>
              <a:t> Data Link and Physical </a:t>
            </a:r>
            <a:r>
              <a:rPr lang="en-US" sz="3200" dirty="0">
                <a:latin typeface="Arial" charset="0"/>
                <a:ea typeface="ＭＳ Ｐゴシック" charset="0"/>
              </a:rPr>
              <a:t>Layers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3494" name="Group 70"/>
          <p:cNvGraphicFramePr>
            <a:graphicFrameLocks noGrp="1"/>
          </p:cNvGraphicFramePr>
          <p:nvPr/>
        </p:nvGraphicFramePr>
        <p:xfrm>
          <a:off x="1625600" y="3276600"/>
          <a:ext cx="3454400" cy="3276600"/>
        </p:xfrm>
        <a:graphic>
          <a:graphicData uri="http://schemas.openxmlformats.org/drawingml/2006/table">
            <a:tbl>
              <a:tblPr/>
              <a:tblGrid>
                <a:gridCol w="34544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Transport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Interface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46095" name="Group 34"/>
          <p:cNvGrpSpPr>
            <a:grpSpLocks/>
          </p:cNvGrpSpPr>
          <p:nvPr/>
        </p:nvGrpSpPr>
        <p:grpSpPr bwMode="auto">
          <a:xfrm>
            <a:off x="7539567" y="3540125"/>
            <a:ext cx="914400" cy="457200"/>
            <a:chOff x="1296" y="2016"/>
            <a:chExt cx="528" cy="384"/>
          </a:xfrm>
        </p:grpSpPr>
        <p:sp>
          <p:nvSpPr>
            <p:cNvPr id="103459" name="AutoShape 35"/>
            <p:cNvSpPr>
              <a:spLocks noChangeArrowheads="1"/>
            </p:cNvSpPr>
            <p:nvPr/>
          </p:nvSpPr>
          <p:spPr bwMode="auto">
            <a:xfrm>
              <a:off x="1296" y="2016"/>
              <a:ext cx="528" cy="384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0" name="Line 36"/>
            <p:cNvSpPr>
              <a:spLocks noChangeShapeType="1"/>
            </p:cNvSpPr>
            <p:nvPr/>
          </p:nvSpPr>
          <p:spPr bwMode="auto">
            <a:xfrm>
              <a:off x="1393" y="2112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1" name="Line 37"/>
            <p:cNvSpPr>
              <a:spLocks noChangeShapeType="1"/>
            </p:cNvSpPr>
            <p:nvPr/>
          </p:nvSpPr>
          <p:spPr bwMode="auto">
            <a:xfrm>
              <a:off x="1393" y="220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1393" y="2304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3463" name="Text Box 39"/>
          <p:cNvSpPr txBox="1">
            <a:spLocks noChangeArrowheads="1"/>
          </p:cNvSpPr>
          <p:nvPr/>
        </p:nvSpPr>
        <p:spPr bwMode="auto">
          <a:xfrm>
            <a:off x="8737600" y="35052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Message</a:t>
            </a:r>
          </a:p>
        </p:txBody>
      </p:sp>
      <p:sp>
        <p:nvSpPr>
          <p:cNvPr id="103464" name="Text Box 40"/>
          <p:cNvSpPr txBox="1">
            <a:spLocks noChangeArrowheads="1"/>
          </p:cNvSpPr>
          <p:nvPr/>
        </p:nvSpPr>
        <p:spPr bwMode="auto">
          <a:xfrm>
            <a:off x="9635067" y="411480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Segments</a:t>
            </a:r>
          </a:p>
        </p:txBody>
      </p:sp>
      <p:sp>
        <p:nvSpPr>
          <p:cNvPr id="103465" name="AutoShape 41"/>
          <p:cNvSpPr>
            <a:spLocks noChangeArrowheads="1"/>
          </p:cNvSpPr>
          <p:nvPr/>
        </p:nvSpPr>
        <p:spPr bwMode="auto">
          <a:xfrm rot="2568234">
            <a:off x="7010400" y="4038600"/>
            <a:ext cx="2032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6099" name="Group 42"/>
          <p:cNvGrpSpPr>
            <a:grpSpLocks/>
          </p:cNvGrpSpPr>
          <p:nvPr/>
        </p:nvGrpSpPr>
        <p:grpSpPr bwMode="auto">
          <a:xfrm>
            <a:off x="5994400" y="4572000"/>
            <a:ext cx="1524000" cy="376238"/>
            <a:chOff x="3312" y="2928"/>
            <a:chExt cx="720" cy="237"/>
          </a:xfrm>
        </p:grpSpPr>
        <p:sp>
          <p:nvSpPr>
            <p:cNvPr id="103467" name="Text Box 43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68" name="Text Box 44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6100" name="Group 45"/>
          <p:cNvGrpSpPr>
            <a:grpSpLocks/>
          </p:cNvGrpSpPr>
          <p:nvPr/>
        </p:nvGrpSpPr>
        <p:grpSpPr bwMode="auto">
          <a:xfrm>
            <a:off x="7823200" y="4572000"/>
            <a:ext cx="1524000" cy="376238"/>
            <a:chOff x="3312" y="2928"/>
            <a:chExt cx="720" cy="237"/>
          </a:xfrm>
        </p:grpSpPr>
        <p:sp>
          <p:nvSpPr>
            <p:cNvPr id="103470" name="Text Box 46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71" name="Text Box 47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6101" name="Group 48"/>
          <p:cNvGrpSpPr>
            <a:grpSpLocks/>
          </p:cNvGrpSpPr>
          <p:nvPr/>
        </p:nvGrpSpPr>
        <p:grpSpPr bwMode="auto">
          <a:xfrm>
            <a:off x="9652000" y="4572000"/>
            <a:ext cx="1524000" cy="376238"/>
            <a:chOff x="3312" y="2928"/>
            <a:chExt cx="720" cy="237"/>
          </a:xfrm>
        </p:grpSpPr>
        <p:sp>
          <p:nvSpPr>
            <p:cNvPr id="103473" name="Text Box 49"/>
            <p:cNvSpPr txBox="1">
              <a:spLocks noChangeArrowheads="1"/>
            </p:cNvSpPr>
            <p:nvPr/>
          </p:nvSpPr>
          <p:spPr bwMode="auto">
            <a:xfrm>
              <a:off x="3312" y="2928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74" name="Text Box 50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sp>
        <p:nvSpPr>
          <p:cNvPr id="103475" name="AutoShape 51"/>
          <p:cNvSpPr>
            <a:spLocks noChangeArrowheads="1"/>
          </p:cNvSpPr>
          <p:nvPr/>
        </p:nvSpPr>
        <p:spPr bwMode="auto">
          <a:xfrm>
            <a:off x="8026400" y="4114800"/>
            <a:ext cx="2032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76" name="AutoShape 52"/>
          <p:cNvSpPr>
            <a:spLocks noChangeArrowheads="1"/>
          </p:cNvSpPr>
          <p:nvPr/>
        </p:nvSpPr>
        <p:spPr bwMode="auto">
          <a:xfrm rot="-2537388">
            <a:off x="8839200" y="3962400"/>
            <a:ext cx="2032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6104" name="Group 53"/>
          <p:cNvGrpSpPr>
            <a:grpSpLocks/>
          </p:cNvGrpSpPr>
          <p:nvPr/>
        </p:nvGrpSpPr>
        <p:grpSpPr bwMode="auto">
          <a:xfrm>
            <a:off x="5486400" y="5257800"/>
            <a:ext cx="1930400" cy="376238"/>
            <a:chOff x="2736" y="3360"/>
            <a:chExt cx="912" cy="237"/>
          </a:xfrm>
        </p:grpSpPr>
        <p:sp>
          <p:nvSpPr>
            <p:cNvPr id="103478" name="Text Box 54"/>
            <p:cNvSpPr txBox="1">
              <a:spLocks noChangeArrowheads="1"/>
            </p:cNvSpPr>
            <p:nvPr/>
          </p:nvSpPr>
          <p:spPr bwMode="auto">
            <a:xfrm>
              <a:off x="2928" y="3360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79" name="Text Box 55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3480" name="Text Box 56"/>
            <p:cNvSpPr txBox="1">
              <a:spLocks noChangeArrowheads="1"/>
            </p:cNvSpPr>
            <p:nvPr/>
          </p:nvSpPr>
          <p:spPr bwMode="auto">
            <a:xfrm>
              <a:off x="2736" y="3360"/>
              <a:ext cx="154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grpSp>
        <p:nvGrpSpPr>
          <p:cNvPr id="46105" name="Group 57"/>
          <p:cNvGrpSpPr>
            <a:grpSpLocks/>
          </p:cNvGrpSpPr>
          <p:nvPr/>
        </p:nvGrpSpPr>
        <p:grpSpPr bwMode="auto">
          <a:xfrm>
            <a:off x="7721600" y="5257800"/>
            <a:ext cx="1930400" cy="376238"/>
            <a:chOff x="2736" y="3360"/>
            <a:chExt cx="912" cy="237"/>
          </a:xfrm>
        </p:grpSpPr>
        <p:sp>
          <p:nvSpPr>
            <p:cNvPr id="103482" name="Text Box 58"/>
            <p:cNvSpPr txBox="1">
              <a:spLocks noChangeArrowheads="1"/>
            </p:cNvSpPr>
            <p:nvPr/>
          </p:nvSpPr>
          <p:spPr bwMode="auto">
            <a:xfrm>
              <a:off x="2928" y="3360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83" name="Text Box 59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3484" name="Text Box 60"/>
            <p:cNvSpPr txBox="1">
              <a:spLocks noChangeArrowheads="1"/>
            </p:cNvSpPr>
            <p:nvPr/>
          </p:nvSpPr>
          <p:spPr bwMode="auto">
            <a:xfrm>
              <a:off x="2736" y="3360"/>
              <a:ext cx="154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grpSp>
        <p:nvGrpSpPr>
          <p:cNvPr id="46106" name="Group 61"/>
          <p:cNvGrpSpPr>
            <a:grpSpLocks/>
          </p:cNvGrpSpPr>
          <p:nvPr/>
        </p:nvGrpSpPr>
        <p:grpSpPr bwMode="auto">
          <a:xfrm>
            <a:off x="9956800" y="5257800"/>
            <a:ext cx="1930400" cy="376238"/>
            <a:chOff x="2736" y="3360"/>
            <a:chExt cx="912" cy="237"/>
          </a:xfrm>
        </p:grpSpPr>
        <p:sp>
          <p:nvSpPr>
            <p:cNvPr id="103486" name="Text Box 62"/>
            <p:cNvSpPr txBox="1">
              <a:spLocks noChangeArrowheads="1"/>
            </p:cNvSpPr>
            <p:nvPr/>
          </p:nvSpPr>
          <p:spPr bwMode="auto">
            <a:xfrm>
              <a:off x="2928" y="3360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87" name="Text Box 63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3488" name="Text Box 64"/>
            <p:cNvSpPr txBox="1">
              <a:spLocks noChangeArrowheads="1"/>
            </p:cNvSpPr>
            <p:nvPr/>
          </p:nvSpPr>
          <p:spPr bwMode="auto">
            <a:xfrm>
              <a:off x="2736" y="3360"/>
              <a:ext cx="154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sp>
        <p:nvSpPr>
          <p:cNvPr id="103489" name="AutoShape 65"/>
          <p:cNvSpPr>
            <a:spLocks noChangeArrowheads="1"/>
          </p:cNvSpPr>
          <p:nvPr/>
        </p:nvSpPr>
        <p:spPr bwMode="auto">
          <a:xfrm>
            <a:off x="6705600" y="4953000"/>
            <a:ext cx="203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90" name="AutoShape 66"/>
          <p:cNvSpPr>
            <a:spLocks noChangeArrowheads="1"/>
          </p:cNvSpPr>
          <p:nvPr/>
        </p:nvSpPr>
        <p:spPr bwMode="auto">
          <a:xfrm>
            <a:off x="8534400" y="4953000"/>
            <a:ext cx="203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91" name="AutoShape 67"/>
          <p:cNvSpPr>
            <a:spLocks noChangeArrowheads="1"/>
          </p:cNvSpPr>
          <p:nvPr/>
        </p:nvSpPr>
        <p:spPr bwMode="auto">
          <a:xfrm>
            <a:off x="10566400" y="4953000"/>
            <a:ext cx="203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92" name="Text Box 68"/>
          <p:cNvSpPr txBox="1">
            <a:spLocks noChangeArrowheads="1"/>
          </p:cNvSpPr>
          <p:nvPr/>
        </p:nvSpPr>
        <p:spPr bwMode="auto">
          <a:xfrm>
            <a:off x="10464801" y="5562600"/>
            <a:ext cx="1005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Packets</a:t>
            </a:r>
          </a:p>
        </p:txBody>
      </p:sp>
      <p:sp>
        <p:nvSpPr>
          <p:cNvPr id="103496" name="Text Box 72"/>
          <p:cNvSpPr txBox="1">
            <a:spLocks noChangeArrowheads="1"/>
          </p:cNvSpPr>
          <p:nvPr/>
        </p:nvSpPr>
        <p:spPr bwMode="auto">
          <a:xfrm>
            <a:off x="6096001" y="6019800"/>
            <a:ext cx="325730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h</a:t>
            </a:r>
          </a:p>
        </p:txBody>
      </p:sp>
      <p:sp>
        <p:nvSpPr>
          <p:cNvPr id="103497" name="Text Box 73"/>
          <p:cNvSpPr txBox="1">
            <a:spLocks noChangeArrowheads="1"/>
          </p:cNvSpPr>
          <p:nvPr/>
        </p:nvSpPr>
        <p:spPr bwMode="auto">
          <a:xfrm>
            <a:off x="6502400" y="6019800"/>
            <a:ext cx="1117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103498" name="Text Box 74"/>
          <p:cNvSpPr txBox="1">
            <a:spLocks noChangeArrowheads="1"/>
          </p:cNvSpPr>
          <p:nvPr/>
        </p:nvSpPr>
        <p:spPr bwMode="auto">
          <a:xfrm>
            <a:off x="5689601" y="6019800"/>
            <a:ext cx="325730" cy="36933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h</a:t>
            </a:r>
          </a:p>
        </p:txBody>
      </p:sp>
      <p:grpSp>
        <p:nvGrpSpPr>
          <p:cNvPr id="46114" name="Group 75"/>
          <p:cNvGrpSpPr>
            <a:grpSpLocks/>
          </p:cNvGrpSpPr>
          <p:nvPr/>
        </p:nvGrpSpPr>
        <p:grpSpPr bwMode="auto">
          <a:xfrm>
            <a:off x="8432800" y="6019800"/>
            <a:ext cx="1930400" cy="376238"/>
            <a:chOff x="2736" y="3360"/>
            <a:chExt cx="912" cy="237"/>
          </a:xfrm>
        </p:grpSpPr>
        <p:sp>
          <p:nvSpPr>
            <p:cNvPr id="103500" name="Text Box 76"/>
            <p:cNvSpPr txBox="1">
              <a:spLocks noChangeArrowheads="1"/>
            </p:cNvSpPr>
            <p:nvPr/>
          </p:nvSpPr>
          <p:spPr bwMode="auto">
            <a:xfrm>
              <a:off x="2928" y="3360"/>
              <a:ext cx="154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501" name="Text Box 77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3502" name="Text Box 78"/>
            <p:cNvSpPr txBox="1">
              <a:spLocks noChangeArrowheads="1"/>
            </p:cNvSpPr>
            <p:nvPr/>
          </p:nvSpPr>
          <p:spPr bwMode="auto">
            <a:xfrm>
              <a:off x="2736" y="3360"/>
              <a:ext cx="154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sp>
        <p:nvSpPr>
          <p:cNvPr id="103503" name="Text Box 79"/>
          <p:cNvSpPr txBox="1">
            <a:spLocks noChangeArrowheads="1"/>
          </p:cNvSpPr>
          <p:nvPr/>
        </p:nvSpPr>
        <p:spPr bwMode="auto">
          <a:xfrm>
            <a:off x="5283201" y="6019800"/>
            <a:ext cx="325730" cy="36933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h</a:t>
            </a:r>
          </a:p>
        </p:txBody>
      </p:sp>
      <p:sp>
        <p:nvSpPr>
          <p:cNvPr id="103504" name="Text Box 80"/>
          <p:cNvSpPr txBox="1">
            <a:spLocks noChangeArrowheads="1"/>
          </p:cNvSpPr>
          <p:nvPr/>
        </p:nvSpPr>
        <p:spPr bwMode="auto">
          <a:xfrm>
            <a:off x="8026401" y="6019800"/>
            <a:ext cx="325730" cy="36933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h</a:t>
            </a:r>
          </a:p>
        </p:txBody>
      </p:sp>
      <p:sp>
        <p:nvSpPr>
          <p:cNvPr id="103505" name="Text Box 81"/>
          <p:cNvSpPr txBox="1">
            <a:spLocks noChangeArrowheads="1"/>
          </p:cNvSpPr>
          <p:nvPr/>
        </p:nvSpPr>
        <p:spPr bwMode="auto">
          <a:xfrm>
            <a:off x="9245600" y="6400800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Frames</a:t>
            </a:r>
          </a:p>
        </p:txBody>
      </p:sp>
      <p:sp>
        <p:nvSpPr>
          <p:cNvPr id="103506" name="AutoShape 82"/>
          <p:cNvSpPr>
            <a:spLocks noChangeArrowheads="1"/>
          </p:cNvSpPr>
          <p:nvPr/>
        </p:nvSpPr>
        <p:spPr bwMode="auto">
          <a:xfrm>
            <a:off x="6705600" y="5638800"/>
            <a:ext cx="2032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507" name="AutoShape 83"/>
          <p:cNvSpPr>
            <a:spLocks noChangeArrowheads="1"/>
          </p:cNvSpPr>
          <p:nvPr/>
        </p:nvSpPr>
        <p:spPr bwMode="auto">
          <a:xfrm>
            <a:off x="8534400" y="5638800"/>
            <a:ext cx="2032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WIDE AREA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0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4" y="1210973"/>
            <a:ext cx="9754111" cy="46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Metropolitan Area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mean the interconnection of several local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networks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bridging them with backbone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2" y="2783574"/>
            <a:ext cx="3686175" cy="32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66" y="1690688"/>
            <a:ext cx="4942296" cy="365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0" y="1778581"/>
            <a:ext cx="4884761" cy="34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3" y="2169994"/>
            <a:ext cx="4211438" cy="36030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45" y="1944385"/>
            <a:ext cx="5744855" cy="40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1" y="365125"/>
            <a:ext cx="10152797" cy="4708478"/>
          </a:xfrm>
        </p:spPr>
      </p:pic>
      <p:sp>
        <p:nvSpPr>
          <p:cNvPr id="5" name="TextBox 4"/>
          <p:cNvSpPr txBox="1"/>
          <p:nvPr/>
        </p:nvSpPr>
        <p:spPr>
          <a:xfrm>
            <a:off x="1282890" y="5322627"/>
            <a:ext cx="6673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Physical Topology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78" y="1349636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Defines how the nodes of network is physically connected.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Types</a:t>
            </a:r>
          </a:p>
          <a:p>
            <a:pPr lvl="1">
              <a:buFont typeface="Wingdings" pitchFamily="2" charset="2"/>
              <a:buChar char="ü"/>
            </a:pPr>
            <a:r>
              <a:rPr lang="en-US" sz="3600" dirty="0" smtClean="0"/>
              <a:t>Point-to-point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Simplest of all.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Two categories</a:t>
            </a:r>
          </a:p>
          <a:p>
            <a:pPr lvl="3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Permanent Topology</a:t>
            </a:r>
          </a:p>
          <a:p>
            <a:pPr lvl="3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Switched Topology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49" y="1933842"/>
            <a:ext cx="4764039" cy="3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7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5" y="399841"/>
            <a:ext cx="5883235" cy="5650230"/>
          </a:xfr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39" y="425884"/>
            <a:ext cx="5110663" cy="528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832</Words>
  <Application>Microsoft Office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Local Area Network</vt:lpstr>
      <vt:lpstr>WIDE AREA NETWORK</vt:lpstr>
      <vt:lpstr>Metropolitan Area Network</vt:lpstr>
      <vt:lpstr>PowerPoint Presentation</vt:lpstr>
      <vt:lpstr>PowerPoint Presentation</vt:lpstr>
      <vt:lpstr>PowerPoint Presentation</vt:lpstr>
      <vt:lpstr>Physical Topology</vt:lpstr>
      <vt:lpstr>PowerPoint Presentation</vt:lpstr>
      <vt:lpstr>top</vt:lpstr>
      <vt:lpstr>Logical Topology</vt:lpstr>
      <vt:lpstr>PowerPoint Presentation</vt:lpstr>
      <vt:lpstr>PowerPoint Presentation</vt:lpstr>
      <vt:lpstr>  </vt:lpstr>
      <vt:lpstr>LAYER 7 – The APPLICATION Layer </vt:lpstr>
      <vt:lpstr>LAYER 6 – The PRESENTATION Layer</vt:lpstr>
      <vt:lpstr>LAYER 5 – The SESSION Layer </vt:lpstr>
      <vt:lpstr>LAYER 4 – The TRANSPORT  Layer </vt:lpstr>
      <vt:lpstr>LAYER 3 – The NETWORK Layer </vt:lpstr>
      <vt:lpstr>LAYER 2 – The DATA LINK Layer </vt:lpstr>
      <vt:lpstr>LAYER 1 – The PHYSICAL Layer </vt:lpstr>
      <vt:lpstr>PowerPoint Presentation</vt:lpstr>
      <vt:lpstr>TCP/IP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TYPES</dc:title>
  <dc:creator>Samiti, Rahul</dc:creator>
  <cp:lastModifiedBy>Samiti, Rahul</cp:lastModifiedBy>
  <cp:revision>22</cp:revision>
  <dcterms:created xsi:type="dcterms:W3CDTF">2018-07-19T12:37:57Z</dcterms:created>
  <dcterms:modified xsi:type="dcterms:W3CDTF">2018-07-20T04:57:55Z</dcterms:modified>
</cp:coreProperties>
</file>