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304" r:id="rId2"/>
    <p:sldId id="306" r:id="rId3"/>
    <p:sldId id="307" r:id="rId4"/>
    <p:sldId id="308" r:id="rId5"/>
    <p:sldId id="309" r:id="rId6"/>
    <p:sldId id="310" r:id="rId7"/>
    <p:sldId id="311" r:id="rId8"/>
    <p:sldId id="312" r:id="rId9"/>
    <p:sldId id="31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3.png"/><Relationship Id="rId14" Type="http://schemas.openxmlformats.org/officeDocument/2006/relationships/hyperlink" Target="http://www.capgemini.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711951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F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55023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91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083098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10">
            <a:extLst>
              <a:ext uri="{FF2B5EF4-FFF2-40B4-BE49-F238E27FC236}">
                <a16:creationId xmlns="" xmlns:a16="http://schemas.microsoft.com/office/drawing/2014/main" id="{709E13E3-3323-4A67-80E2-F9198122983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839" r="32420"/>
          <a:stretch/>
        </p:blipFill>
        <p:spPr>
          <a:xfrm>
            <a:off x="4253790" y="-2148"/>
            <a:ext cx="7938210" cy="6898276"/>
          </a:xfrm>
          <a:prstGeom prst="rect">
            <a:avLst/>
          </a:prstGeom>
        </p:spPr>
      </p:pic>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8"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 xmlns:a16="http://schemas.microsoft.com/office/drawing/2014/main" id="{57798370-07F4-412F-86CE-30C026EA6825}"/>
              </a:ext>
            </a:extLst>
          </p:cNvPr>
          <p:cNvSpPr>
            <a:spLocks noGrp="1"/>
          </p:cNvSpPr>
          <p:nvPr>
            <p:ph type="title" hasCustomPrompt="1"/>
          </p:nvPr>
        </p:nvSpPr>
        <p:spPr>
          <a:xfrm>
            <a:off x="407988"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7"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110397495"/>
      </p:ext>
    </p:extLst>
  </p:cSld>
  <p:clrMapOvr>
    <a:masterClrMapping/>
  </p:clrMapOvr>
  <p:extLst mod="1">
    <p:ext uri="{DCECCB84-F9BA-43D5-87BE-67443E8EF086}">
      <p15:sldGuideLst xmlns:p15="http://schemas.microsoft.com/office/powerpoint/2012/main">
        <p15:guide id="1" orient="horz" pos="255">
          <p15:clr>
            <a:srgbClr val="FBAE40"/>
          </p15:clr>
        </p15:guide>
        <p15:guide id="2" pos="257">
          <p15:clr>
            <a:srgbClr val="FBAE40"/>
          </p15:clr>
        </p15:guide>
        <p15:guide id="3" pos="687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982875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08577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grpSp>
        <p:nvGrpSpPr>
          <p:cNvPr id="17" name="Group 4">
            <a:extLst>
              <a:ext uri="{FF2B5EF4-FFF2-40B4-BE49-F238E27FC236}">
                <a16:creationId xmlns="" xmlns:a16="http://schemas.microsoft.com/office/drawing/2014/main"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 xmlns:a16="http://schemas.microsoft.com/office/drawing/2014/main"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 xmlns:a16="http://schemas.microsoft.com/office/drawing/2014/main"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511677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853837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 xmlns:a16="http://schemas.microsoft.com/office/drawing/2014/main" id="{F28BC1D5-366F-454F-B964-C24C14979142}"/>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rot="16200000">
            <a:off x="8823521" y="-1667562"/>
            <a:ext cx="1706401" cy="5030555"/>
          </a:xfrm>
          <a:prstGeom prst="rect">
            <a:avLst/>
          </a:prstGeom>
        </p:spPr>
      </p:pic>
      <p:pic>
        <p:nvPicPr>
          <p:cNvPr id="15" name="Graphic 14">
            <a:extLst>
              <a:ext uri="{FF2B5EF4-FFF2-40B4-BE49-F238E27FC236}">
                <a16:creationId xmlns="" xmlns:a16="http://schemas.microsoft.com/office/drawing/2014/main" id="{CA70D5E4-F0EE-4368-A09C-60021E85A04E}"/>
              </a:ext>
            </a:extLst>
          </p:cNvPr>
          <p:cNvPicPr>
            <a:picLocks noChangeAspect="1"/>
          </p:cNvPicPr>
          <p:nvPr userDrawn="1"/>
        </p:nvPicPr>
        <p:blipFill rotWithShape="1">
          <a:blip r:embed="rId4" cstate="print">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4675" y="441645"/>
            <a:ext cx="6477232"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2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3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4052582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0398806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duotone>
              <a:schemeClr val="accent4">
                <a:shade val="45000"/>
                <a:satMod val="135000"/>
              </a:schemeClr>
              <a:prstClr val="white"/>
            </a:duotone>
            <a:extLst>
              <a:ext uri="{96DAC541-7B7A-43D3-8B79-37D633B846F1}">
                <asvg:svgBlip xmlns:asvg="http://schemas.microsoft.com/office/drawing/2016/SVG/main" xmlns=""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8500793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197063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duotone>
              <a:schemeClr val="accent5">
                <a:shade val="45000"/>
                <a:satMod val="135000"/>
              </a:schemeClr>
              <a:prstClr val="white"/>
            </a:duotone>
            <a:extLst>
              <a:ext uri="{96DAC541-7B7A-43D3-8B79-37D633B846F1}">
                <asvg:svgBlip xmlns:asvg="http://schemas.microsoft.com/office/drawing/2016/SVG/main" xmlns=""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352839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21975003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cstate="print">
            <a:duotone>
              <a:schemeClr val="accent4">
                <a:shade val="45000"/>
                <a:satMod val="135000"/>
              </a:schemeClr>
              <a:prstClr val="white"/>
            </a:duotone>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solidFill>
                  <a:srgbClr val="0070C0"/>
                </a:solidFill>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52423158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cstate="print">
            <a:duotone>
              <a:schemeClr val="accent5">
                <a:shade val="45000"/>
                <a:satMod val="135000"/>
              </a:schemeClr>
              <a:prstClr val="white"/>
            </a:duotone>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solidFill>
                  <a:srgbClr val="0070C0"/>
                </a:solidFill>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18391312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510715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6" name="Text Placeholder 4">
            <a:extLst>
              <a:ext uri="{FF2B5EF4-FFF2-40B4-BE49-F238E27FC236}">
                <a16:creationId xmlns="" xmlns:a16="http://schemas.microsoft.com/office/drawing/2014/main"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Tree>
    <p:extLst>
      <p:ext uri="{BB962C8B-B14F-4D97-AF65-F5344CB8AC3E}">
        <p14:creationId xmlns:p14="http://schemas.microsoft.com/office/powerpoint/2010/main" val="1544645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ntact details">
    <p:spTree>
      <p:nvGrpSpPr>
        <p:cNvPr id="1" name=""/>
        <p:cNvGrpSpPr/>
        <p:nvPr/>
      </p:nvGrpSpPr>
      <p:grpSpPr>
        <a:xfrm>
          <a:off x="0" y="0"/>
          <a:ext cx="0" cy="0"/>
          <a:chOff x="0" y="0"/>
          <a:chExt cx="0" cy="0"/>
        </a:xfrm>
      </p:grpSpPr>
      <p:sp>
        <p:nvSpPr>
          <p:cNvPr id="16" name="Text Placeholder 4">
            <a:extLst>
              <a:ext uri="{FF2B5EF4-FFF2-40B4-BE49-F238E27FC236}">
                <a16:creationId xmlns="" xmlns:a16="http://schemas.microsoft.com/office/drawing/2014/main"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D118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Tree>
    <p:extLst>
      <p:ext uri="{BB962C8B-B14F-4D97-AF65-F5344CB8AC3E}">
        <p14:creationId xmlns:p14="http://schemas.microsoft.com/office/powerpoint/2010/main" val="3718060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act details">
    <p:spTree>
      <p:nvGrpSpPr>
        <p:cNvPr id="1" name=""/>
        <p:cNvGrpSpPr/>
        <p:nvPr/>
      </p:nvGrpSpPr>
      <p:grpSpPr>
        <a:xfrm>
          <a:off x="0" y="0"/>
          <a:ext cx="0" cy="0"/>
          <a:chOff x="0" y="0"/>
          <a:chExt cx="0" cy="0"/>
        </a:xfrm>
      </p:grpSpPr>
      <p:sp>
        <p:nvSpPr>
          <p:cNvPr id="16" name="Text Placeholder 4">
            <a:extLst>
              <a:ext uri="{FF2B5EF4-FFF2-40B4-BE49-F238E27FC236}">
                <a16:creationId xmlns="" xmlns:a16="http://schemas.microsoft.com/office/drawing/2014/main"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78C01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Tree>
    <p:extLst>
      <p:ext uri="{BB962C8B-B14F-4D97-AF65-F5344CB8AC3E}">
        <p14:creationId xmlns:p14="http://schemas.microsoft.com/office/powerpoint/2010/main" val="3754147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 xmlns:a16="http://schemas.microsoft.com/office/drawing/2014/main" id="{9816AFFC-77B8-4D07-A4F8-5D71746F909B}"/>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19711201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2350877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482141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 Placeholder 7">
            <a:extLst>
              <a:ext uri="{FF2B5EF4-FFF2-40B4-BE49-F238E27FC236}">
                <a16:creationId xmlns=""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pic>
        <p:nvPicPr>
          <p:cNvPr id="14"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 xmlns:a16="http://schemas.microsoft.com/office/drawing/2014/main"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 xmlns:a16="http://schemas.microsoft.com/office/drawing/2014/main"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 xmlns:a16="http://schemas.microsoft.com/office/drawing/2014/main"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 xmlns:a16="http://schemas.microsoft.com/office/drawing/2014/main"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 xmlns:a16="http://schemas.microsoft.com/office/drawing/2014/main"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 xmlns:a16="http://schemas.microsoft.com/office/drawing/2014/main"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0" name="Text Placeholder 7">
            <a:extLst>
              <a:ext uri="{FF2B5EF4-FFF2-40B4-BE49-F238E27FC236}">
                <a16:creationId xmlns=""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cxnSp>
        <p:nvCxnSpPr>
          <p:cNvPr id="24" name="Straight Connector 23">
            <a:extLst>
              <a:ext uri="{FF2B5EF4-FFF2-40B4-BE49-F238E27FC236}">
                <a16:creationId xmlns=""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37777"/>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4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0032253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558840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8F5D73F-E634-4DF1-97E7-5A9670881543}" type="datetimeFigureOut">
              <a:rPr lang="en-US" smtClean="0"/>
              <a:pPr/>
              <a:t>8/1/2018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79F431D-8752-4670-865B-92868561A603}" type="slidenum">
              <a:rPr lang="en-US" smtClean="0"/>
              <a:pPr/>
              <a:t>‹#›</a:t>
            </a:fld>
            <a:endParaRPr lang="en-US"/>
          </a:p>
        </p:txBody>
      </p:sp>
    </p:spTree>
    <p:extLst>
      <p:ext uri="{BB962C8B-B14F-4D97-AF65-F5344CB8AC3E}">
        <p14:creationId xmlns:p14="http://schemas.microsoft.com/office/powerpoint/2010/main" val="21161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61134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1614542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0218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6388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00B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20"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3311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86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30936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35" cstate="print">
            <a:extLst>
              <a:ext uri="{96DAC541-7B7A-43D3-8B79-37D633B846F1}">
                <asvg:svgBlip xmlns:asvg="http://schemas.microsoft.com/office/drawing/2016/SVG/main" xmlns="" r:embed="rId38"/>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62443993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4" r:id="rId3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21C576F3-CA72-4646-9B19-F9736B372665}"/>
              </a:ext>
            </a:extLst>
          </p:cNvPr>
          <p:cNvSpPr>
            <a:spLocks noGrp="1"/>
          </p:cNvSpPr>
          <p:nvPr>
            <p:ph type="title"/>
          </p:nvPr>
        </p:nvSpPr>
        <p:spPr/>
        <p:txBody>
          <a:bodyPr>
            <a:normAutofit/>
          </a:bodyPr>
          <a:lstStyle/>
          <a:p>
            <a:r>
              <a:rPr lang="en-US" sz="3600" b="1" dirty="0">
                <a:solidFill>
                  <a:srgbClr val="7030A0"/>
                </a:solidFill>
              </a:rPr>
              <a:t>RDBMS</a:t>
            </a:r>
          </a:p>
        </p:txBody>
      </p:sp>
      <p:sp>
        <p:nvSpPr>
          <p:cNvPr id="3" name="Subtitle 2">
            <a:extLst>
              <a:ext uri="{FF2B5EF4-FFF2-40B4-BE49-F238E27FC236}">
                <a16:creationId xmlns:a16="http://schemas.microsoft.com/office/drawing/2014/main" xmlns="" id="{A1CBCA13-C1ED-664A-A814-00050E5EDF0A}"/>
              </a:ext>
            </a:extLst>
          </p:cNvPr>
          <p:cNvSpPr>
            <a:spLocks noGrp="1"/>
          </p:cNvSpPr>
          <p:nvPr>
            <p:ph idx="1"/>
          </p:nvPr>
        </p:nvSpPr>
        <p:spPr>
          <a:xfrm>
            <a:off x="407988" y="1268414"/>
            <a:ext cx="11370945" cy="5040313"/>
          </a:xfrm>
        </p:spPr>
        <p:txBody>
          <a:bodyPr>
            <a:normAutofit/>
          </a:bodyPr>
          <a:lstStyle/>
          <a:p>
            <a:pPr marL="457200" indent="-457200">
              <a:buFont typeface="Arial" panose="020B0604020202020204" pitchFamily="34" charset="0"/>
              <a:buChar char="•"/>
            </a:pPr>
            <a:r>
              <a:rPr lang="en-US" sz="2800" dirty="0"/>
              <a:t>Stands for Relational Data Base Management System. </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Data </a:t>
            </a:r>
            <a:r>
              <a:rPr lang="en-US" sz="2800" dirty="0"/>
              <a:t>is stored in the form of tables and there is relationship between these tables. </a:t>
            </a:r>
          </a:p>
          <a:p>
            <a:endParaRPr lang="en-US" sz="2800" dirty="0"/>
          </a:p>
          <a:p>
            <a:endParaRPr lang="en-US" sz="2800" dirty="0"/>
          </a:p>
        </p:txBody>
      </p:sp>
      <p:pic>
        <p:nvPicPr>
          <p:cNvPr id="9" name="Picture 9">
            <a:extLst>
              <a:ext uri="{FF2B5EF4-FFF2-40B4-BE49-F238E27FC236}">
                <a16:creationId xmlns:a16="http://schemas.microsoft.com/office/drawing/2014/main" xmlns="" id="{139ED0F9-F4E9-8F4D-9735-3A7DC03328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4335" y="2553173"/>
            <a:ext cx="4886739" cy="3694753"/>
          </a:xfrm>
          <a:prstGeom prst="rect">
            <a:avLst/>
          </a:prstGeom>
        </p:spPr>
      </p:pic>
    </p:spTree>
    <p:extLst>
      <p:ext uri="{BB962C8B-B14F-4D97-AF65-F5344CB8AC3E}">
        <p14:creationId xmlns:p14="http://schemas.microsoft.com/office/powerpoint/2010/main" val="942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6E7CA-2A38-7F44-A294-68C836969438}"/>
              </a:ext>
            </a:extLst>
          </p:cNvPr>
          <p:cNvSpPr>
            <a:spLocks noGrp="1"/>
          </p:cNvSpPr>
          <p:nvPr>
            <p:ph type="title"/>
          </p:nvPr>
        </p:nvSpPr>
        <p:spPr>
          <a:xfrm>
            <a:off x="612913" y="500062"/>
            <a:ext cx="10515600" cy="1325563"/>
          </a:xfrm>
        </p:spPr>
        <p:txBody>
          <a:bodyPr>
            <a:normAutofit/>
          </a:bodyPr>
          <a:lstStyle/>
          <a:p>
            <a:r>
              <a:rPr lang="en-US" sz="3200" b="1" dirty="0">
                <a:solidFill>
                  <a:srgbClr val="7030A0"/>
                </a:solidFill>
              </a:rPr>
              <a:t>RDBMS Terminologies </a:t>
            </a:r>
          </a:p>
        </p:txBody>
      </p:sp>
      <p:sp>
        <p:nvSpPr>
          <p:cNvPr id="3" name="Content Placeholder 2">
            <a:extLst>
              <a:ext uri="{FF2B5EF4-FFF2-40B4-BE49-F238E27FC236}">
                <a16:creationId xmlns:a16="http://schemas.microsoft.com/office/drawing/2014/main" xmlns="" id="{87516CE0-45D2-0149-9083-6E370E2A0EC6}"/>
              </a:ext>
            </a:extLst>
          </p:cNvPr>
          <p:cNvSpPr>
            <a:spLocks noGrp="1"/>
          </p:cNvSpPr>
          <p:nvPr>
            <p:ph idx="1"/>
          </p:nvPr>
        </p:nvSpPr>
        <p:spPr>
          <a:xfrm>
            <a:off x="612913" y="1317492"/>
            <a:ext cx="10515600" cy="4351338"/>
          </a:xfrm>
        </p:spPr>
        <p:txBody>
          <a:bodyPr>
            <a:normAutofit/>
          </a:bodyPr>
          <a:lstStyle/>
          <a:p>
            <a:pPr marL="285750" indent="-285750">
              <a:buFont typeface="Arial" panose="020B0604020202020204" pitchFamily="34" charset="0"/>
              <a:buChar char="•"/>
            </a:pPr>
            <a:r>
              <a:rPr lang="en-US" sz="2400" b="1" dirty="0"/>
              <a:t>Relation – </a:t>
            </a:r>
            <a:r>
              <a:rPr lang="en-US" sz="2400" dirty="0"/>
              <a:t>It is a table </a:t>
            </a:r>
            <a:r>
              <a:rPr lang="en-US" sz="2400" dirty="0" smtClean="0"/>
              <a:t>organized </a:t>
            </a:r>
            <a:r>
              <a:rPr lang="en-US" sz="2400" dirty="0"/>
              <a:t>in rows and </a:t>
            </a:r>
            <a:r>
              <a:rPr lang="en-US" sz="2400" dirty="0" smtClean="0"/>
              <a:t>columns.</a:t>
            </a:r>
          </a:p>
          <a:p>
            <a:pPr marL="285750" indent="-285750">
              <a:buFont typeface="Arial" panose="020B0604020202020204" pitchFamily="34" charset="0"/>
              <a:buChar char="•"/>
            </a:pPr>
            <a:r>
              <a:rPr lang="en-US" sz="2400" b="1" dirty="0" smtClean="0"/>
              <a:t>Tuple </a:t>
            </a:r>
            <a:r>
              <a:rPr lang="en-US" sz="2400" b="1" dirty="0"/>
              <a:t>– </a:t>
            </a:r>
            <a:r>
              <a:rPr lang="en-US" sz="2400" dirty="0"/>
              <a:t>It is a row of a relation and represents an instance of a relation. </a:t>
            </a:r>
            <a:endParaRPr lang="en-US" sz="2400" dirty="0" smtClean="0"/>
          </a:p>
          <a:p>
            <a:pPr marL="285750" indent="-285750">
              <a:buFont typeface="Arial" panose="020B0604020202020204" pitchFamily="34" charset="0"/>
              <a:buChar char="•"/>
            </a:pPr>
            <a:r>
              <a:rPr lang="en-US" sz="2400" b="1" dirty="0" smtClean="0"/>
              <a:t>Field </a:t>
            </a:r>
            <a:r>
              <a:rPr lang="en-US" sz="2400" b="1" dirty="0"/>
              <a:t>– </a:t>
            </a:r>
            <a:r>
              <a:rPr lang="en-US" sz="2400" dirty="0"/>
              <a:t>A field is a column in a table that is designed to maintain specific information about every record in a table. </a:t>
            </a:r>
            <a:endParaRPr lang="en-US" sz="2400" dirty="0" smtClean="0"/>
          </a:p>
          <a:p>
            <a:pPr marL="285750" indent="-285750">
              <a:buFont typeface="Arial" panose="020B0604020202020204" pitchFamily="34" charset="0"/>
              <a:buChar char="•"/>
            </a:pPr>
            <a:r>
              <a:rPr lang="en-US" sz="2400" b="1" dirty="0" smtClean="0"/>
              <a:t>Null </a:t>
            </a:r>
            <a:r>
              <a:rPr lang="en-US" sz="2400" b="1" dirty="0"/>
              <a:t>– </a:t>
            </a:r>
            <a:r>
              <a:rPr lang="en-US" sz="2400" dirty="0"/>
              <a:t>It signifies “no value”. </a:t>
            </a:r>
          </a:p>
          <a:p>
            <a:endParaRPr lang="en-US" sz="2400" dirty="0"/>
          </a:p>
          <a:p>
            <a:endParaRPr lang="en-US" sz="2400" dirty="0"/>
          </a:p>
          <a:p>
            <a:endParaRPr lang="en-US" sz="2400" dirty="0"/>
          </a:p>
          <a:p>
            <a:endParaRPr lang="en-US" sz="2400" dirty="0"/>
          </a:p>
          <a:p>
            <a:pPr marL="0" indent="0">
              <a:buNone/>
            </a:pPr>
            <a:endParaRPr lang="en-US" sz="2400" b="1" dirty="0"/>
          </a:p>
          <a:p>
            <a:pPr marL="0" indent="0">
              <a:buNone/>
            </a:pPr>
            <a:endParaRPr lang="en-US" sz="2400" b="1" dirty="0"/>
          </a:p>
        </p:txBody>
      </p:sp>
      <p:pic>
        <p:nvPicPr>
          <p:cNvPr id="4" name="Picture 4">
            <a:extLst>
              <a:ext uri="{FF2B5EF4-FFF2-40B4-BE49-F238E27FC236}">
                <a16:creationId xmlns:a16="http://schemas.microsoft.com/office/drawing/2014/main" xmlns="" id="{77324376-21D9-FE45-A970-56E0904775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1907" y="3305209"/>
            <a:ext cx="6481032" cy="2565504"/>
          </a:xfrm>
          <a:prstGeom prst="rect">
            <a:avLst/>
          </a:prstGeom>
        </p:spPr>
      </p:pic>
    </p:spTree>
    <p:extLst>
      <p:ext uri="{BB962C8B-B14F-4D97-AF65-F5344CB8AC3E}">
        <p14:creationId xmlns:p14="http://schemas.microsoft.com/office/powerpoint/2010/main" val="56716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17B97-F4A2-C744-99E0-46C322F84284}"/>
              </a:ext>
            </a:extLst>
          </p:cNvPr>
          <p:cNvSpPr>
            <a:spLocks noGrp="1"/>
          </p:cNvSpPr>
          <p:nvPr>
            <p:ph type="title"/>
          </p:nvPr>
        </p:nvSpPr>
        <p:spPr/>
        <p:txBody>
          <a:bodyPr>
            <a:normAutofit/>
          </a:bodyPr>
          <a:lstStyle/>
          <a:p>
            <a:r>
              <a:rPr lang="en-US" sz="4000" b="1" dirty="0">
                <a:solidFill>
                  <a:srgbClr val="7030A0"/>
                </a:solidFill>
              </a:rPr>
              <a:t>Relationship </a:t>
            </a:r>
          </a:p>
        </p:txBody>
      </p:sp>
      <p:sp>
        <p:nvSpPr>
          <p:cNvPr id="3" name="Content Placeholder 2">
            <a:extLst>
              <a:ext uri="{FF2B5EF4-FFF2-40B4-BE49-F238E27FC236}">
                <a16:creationId xmlns:a16="http://schemas.microsoft.com/office/drawing/2014/main" xmlns="" id="{956643D5-8935-6E47-8A23-0E5C573F4325}"/>
              </a:ext>
            </a:extLst>
          </p:cNvPr>
          <p:cNvSpPr>
            <a:spLocks noGrp="1"/>
          </p:cNvSpPr>
          <p:nvPr>
            <p:ph idx="1"/>
          </p:nvPr>
        </p:nvSpPr>
        <p:spPr>
          <a:xfrm>
            <a:off x="407988" y="1268414"/>
            <a:ext cx="11370945" cy="5040313"/>
          </a:xfrm>
        </p:spPr>
        <p:txBody>
          <a:bodyPr>
            <a:normAutofit/>
          </a:bodyPr>
          <a:lstStyle/>
          <a:p>
            <a:pPr marL="0" indent="0">
              <a:buNone/>
            </a:pPr>
            <a:endParaRPr lang="en-US" sz="3200" dirty="0" smtClean="0"/>
          </a:p>
          <a:p>
            <a:pPr marL="0" indent="0">
              <a:buNone/>
            </a:pPr>
            <a:r>
              <a:rPr lang="en-US" sz="3200" dirty="0" smtClean="0"/>
              <a:t>Relationship </a:t>
            </a:r>
            <a:r>
              <a:rPr lang="en-US" sz="3200" dirty="0"/>
              <a:t>defines how two tables are linked to each other. </a:t>
            </a:r>
          </a:p>
        </p:txBody>
      </p:sp>
      <p:pic>
        <p:nvPicPr>
          <p:cNvPr id="4" name="Picture 4">
            <a:extLst>
              <a:ext uri="{FF2B5EF4-FFF2-40B4-BE49-F238E27FC236}">
                <a16:creationId xmlns:a16="http://schemas.microsoft.com/office/drawing/2014/main" xmlns="" id="{17F8A786-7503-714E-8DE2-376FB4013D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512" y="2366963"/>
            <a:ext cx="7389506" cy="3810000"/>
          </a:xfrm>
          <a:prstGeom prst="rect">
            <a:avLst/>
          </a:prstGeom>
        </p:spPr>
      </p:pic>
    </p:spTree>
    <p:extLst>
      <p:ext uri="{BB962C8B-B14F-4D97-AF65-F5344CB8AC3E}">
        <p14:creationId xmlns:p14="http://schemas.microsoft.com/office/powerpoint/2010/main" val="247130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AC1C4F-BD2C-8949-8737-9B9A792BECFA}"/>
              </a:ext>
            </a:extLst>
          </p:cNvPr>
          <p:cNvSpPr>
            <a:spLocks noGrp="1"/>
          </p:cNvSpPr>
          <p:nvPr>
            <p:ph type="title"/>
          </p:nvPr>
        </p:nvSpPr>
        <p:spPr/>
        <p:txBody>
          <a:bodyPr>
            <a:normAutofit/>
          </a:bodyPr>
          <a:lstStyle/>
          <a:p>
            <a:r>
              <a:rPr lang="en-US" sz="3600" b="1" dirty="0">
                <a:solidFill>
                  <a:srgbClr val="7030A0"/>
                </a:solidFill>
              </a:rPr>
              <a:t>Relationship Types </a:t>
            </a:r>
          </a:p>
        </p:txBody>
      </p:sp>
      <p:sp>
        <p:nvSpPr>
          <p:cNvPr id="3" name="Content Placeholder 2">
            <a:extLst>
              <a:ext uri="{FF2B5EF4-FFF2-40B4-BE49-F238E27FC236}">
                <a16:creationId xmlns:a16="http://schemas.microsoft.com/office/drawing/2014/main" xmlns="" id="{B195F7EE-7AF4-E648-B714-8630C58FA7C2}"/>
              </a:ext>
            </a:extLst>
          </p:cNvPr>
          <p:cNvSpPr>
            <a:spLocks noGrp="1"/>
          </p:cNvSpPr>
          <p:nvPr>
            <p:ph idx="1"/>
          </p:nvPr>
        </p:nvSpPr>
        <p:spPr/>
        <p:txBody>
          <a:bodyPr>
            <a:normAutofit/>
          </a:bodyPr>
          <a:lstStyle/>
          <a:p>
            <a:pPr marL="0" indent="0">
              <a:buNone/>
            </a:pPr>
            <a:endParaRPr lang="en-US" sz="3200" dirty="0" smtClean="0"/>
          </a:p>
          <a:p>
            <a:pPr marL="0" indent="0">
              <a:buNone/>
            </a:pPr>
            <a:r>
              <a:rPr lang="en-US" sz="3200" dirty="0" smtClean="0"/>
              <a:t>There </a:t>
            </a:r>
            <a:r>
              <a:rPr lang="en-US" sz="3200" dirty="0"/>
              <a:t>are 3 types of relationship  :</a:t>
            </a:r>
          </a:p>
          <a:p>
            <a:pPr marL="0" indent="0">
              <a:buNone/>
            </a:pPr>
            <a:endParaRPr lang="en-US" sz="3200" dirty="0"/>
          </a:p>
          <a:p>
            <a:pPr marL="457200" indent="-457200">
              <a:buFont typeface="Arial" panose="020B0604020202020204" pitchFamily="34" charset="0"/>
              <a:buChar char="•"/>
            </a:pPr>
            <a:r>
              <a:rPr lang="en-US" sz="3200" dirty="0"/>
              <a:t>One-to-one</a:t>
            </a:r>
          </a:p>
          <a:p>
            <a:pPr marL="457200" indent="-457200">
              <a:buFont typeface="Arial" panose="020B0604020202020204" pitchFamily="34" charset="0"/>
              <a:buChar char="•"/>
            </a:pPr>
            <a:endParaRPr lang="en-US" sz="3200" dirty="0" smtClean="0"/>
          </a:p>
          <a:p>
            <a:pPr marL="457200" indent="-457200">
              <a:buFont typeface="Arial" panose="020B0604020202020204" pitchFamily="34" charset="0"/>
              <a:buChar char="•"/>
            </a:pPr>
            <a:r>
              <a:rPr lang="en-US" sz="3200" dirty="0" smtClean="0"/>
              <a:t>One-to-many</a:t>
            </a:r>
            <a:endParaRPr lang="en-US" sz="3200" dirty="0"/>
          </a:p>
          <a:p>
            <a:pPr marL="457200" indent="-457200">
              <a:buFont typeface="Arial" panose="020B0604020202020204" pitchFamily="34" charset="0"/>
              <a:buChar char="•"/>
            </a:pPr>
            <a:endParaRPr lang="en-US" sz="3200" dirty="0" smtClean="0"/>
          </a:p>
          <a:p>
            <a:pPr marL="457200" indent="-457200">
              <a:buFont typeface="Arial" panose="020B0604020202020204" pitchFamily="34" charset="0"/>
              <a:buChar char="•"/>
            </a:pPr>
            <a:r>
              <a:rPr lang="en-US" sz="3200" dirty="0" smtClean="0"/>
              <a:t>Many-to-many</a:t>
            </a:r>
            <a:endParaRPr lang="en-US" sz="3200" dirty="0"/>
          </a:p>
        </p:txBody>
      </p:sp>
      <p:pic>
        <p:nvPicPr>
          <p:cNvPr id="4" name="Picture 4">
            <a:extLst>
              <a:ext uri="{FF2B5EF4-FFF2-40B4-BE49-F238E27FC236}">
                <a16:creationId xmlns:a16="http://schemas.microsoft.com/office/drawing/2014/main" xmlns="" id="{38C351C1-64AB-1040-9E48-6173865018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772" y="2877833"/>
            <a:ext cx="7011820" cy="3575355"/>
          </a:xfrm>
          <a:prstGeom prst="rect">
            <a:avLst/>
          </a:prstGeom>
        </p:spPr>
      </p:pic>
    </p:spTree>
    <p:extLst>
      <p:ext uri="{BB962C8B-B14F-4D97-AF65-F5344CB8AC3E}">
        <p14:creationId xmlns:p14="http://schemas.microsoft.com/office/powerpoint/2010/main" val="146907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86504-D2DF-4E4A-ADDC-5E14DBF45022}"/>
              </a:ext>
            </a:extLst>
          </p:cNvPr>
          <p:cNvSpPr>
            <a:spLocks noGrp="1"/>
          </p:cNvSpPr>
          <p:nvPr>
            <p:ph type="title"/>
          </p:nvPr>
        </p:nvSpPr>
        <p:spPr/>
        <p:txBody>
          <a:bodyPr>
            <a:normAutofit/>
          </a:bodyPr>
          <a:lstStyle/>
          <a:p>
            <a:r>
              <a:rPr lang="en-US" sz="3600" b="1" dirty="0">
                <a:solidFill>
                  <a:srgbClr val="7030A0"/>
                </a:solidFill>
              </a:rPr>
              <a:t>Keys in RDBMS</a:t>
            </a:r>
          </a:p>
        </p:txBody>
      </p:sp>
      <p:sp>
        <p:nvSpPr>
          <p:cNvPr id="3" name="Content Placeholder 2">
            <a:extLst>
              <a:ext uri="{FF2B5EF4-FFF2-40B4-BE49-F238E27FC236}">
                <a16:creationId xmlns:a16="http://schemas.microsoft.com/office/drawing/2014/main" xmlns="" id="{A142BC89-62EA-B241-AF11-B36C72F401CA}"/>
              </a:ext>
            </a:extLst>
          </p:cNvPr>
          <p:cNvSpPr>
            <a:spLocks noGrp="1"/>
          </p:cNvSpPr>
          <p:nvPr>
            <p:ph idx="1"/>
          </p:nvPr>
        </p:nvSpPr>
        <p:spPr>
          <a:xfrm>
            <a:off x="407988" y="1105101"/>
            <a:ext cx="11370945" cy="5040313"/>
          </a:xfrm>
        </p:spPr>
        <p:txBody>
          <a:bodyPr>
            <a:normAutofit/>
          </a:bodyPr>
          <a:lstStyle/>
          <a:p>
            <a:r>
              <a:rPr lang="en-US" sz="2800" b="1" dirty="0"/>
              <a:t> </a:t>
            </a:r>
            <a:endParaRPr lang="en-US" sz="2800" b="1" dirty="0" smtClean="0"/>
          </a:p>
          <a:p>
            <a:pPr marL="457200" indent="-457200">
              <a:buFont typeface="Arial" panose="020B0604020202020204" pitchFamily="34" charset="0"/>
              <a:buChar char="•"/>
            </a:pPr>
            <a:r>
              <a:rPr lang="en-US" sz="2800" b="1" dirty="0" smtClean="0"/>
              <a:t>Primary </a:t>
            </a:r>
            <a:r>
              <a:rPr lang="en-US" sz="2800" b="1" dirty="0"/>
              <a:t>key - </a:t>
            </a:r>
            <a:r>
              <a:rPr lang="en-US" sz="2800" dirty="0"/>
              <a:t>It is a column or group of columns in a table that uniquely </a:t>
            </a:r>
            <a:endParaRPr lang="en-US" sz="2800" dirty="0" smtClean="0"/>
          </a:p>
          <a:p>
            <a:r>
              <a:rPr lang="en-US" sz="2800" dirty="0"/>
              <a:t> </a:t>
            </a:r>
            <a:r>
              <a:rPr lang="en-US" sz="2800" dirty="0" smtClean="0"/>
              <a:t>     identifies </a:t>
            </a:r>
            <a:r>
              <a:rPr lang="en-US" sz="2800" dirty="0"/>
              <a:t>rows in that table. </a:t>
            </a:r>
          </a:p>
          <a:p>
            <a:pPr marL="457200" indent="-457200">
              <a:buFont typeface="Arial" panose="020B0604020202020204" pitchFamily="34" charset="0"/>
              <a:buChar char="•"/>
            </a:pPr>
            <a:endParaRPr lang="en-US" sz="2800" b="1" dirty="0" smtClean="0"/>
          </a:p>
          <a:p>
            <a:pPr marL="457200" indent="-457200">
              <a:buFont typeface="Arial" panose="020B0604020202020204" pitchFamily="34" charset="0"/>
              <a:buChar char="•"/>
            </a:pPr>
            <a:r>
              <a:rPr lang="en-US" sz="2800" b="1" dirty="0" smtClean="0"/>
              <a:t>Foreign </a:t>
            </a:r>
            <a:r>
              <a:rPr lang="en-US" sz="2800" b="1" dirty="0"/>
              <a:t>key –</a:t>
            </a:r>
            <a:r>
              <a:rPr lang="en-US" sz="2800" dirty="0"/>
              <a:t> It is a field in a table that is primary key in another table. It is </a:t>
            </a:r>
            <a:endParaRPr lang="en-US" sz="2800" dirty="0" smtClean="0"/>
          </a:p>
          <a:p>
            <a:r>
              <a:rPr lang="en-US" sz="2800" dirty="0"/>
              <a:t> </a:t>
            </a:r>
            <a:r>
              <a:rPr lang="en-US" sz="2800" dirty="0" smtClean="0"/>
              <a:t>     used </a:t>
            </a:r>
            <a:r>
              <a:rPr lang="en-US" sz="2800" dirty="0"/>
              <a:t>to link two tables. </a:t>
            </a:r>
            <a:endParaRPr lang="en-US" sz="2800" b="1" dirty="0"/>
          </a:p>
        </p:txBody>
      </p:sp>
      <p:pic>
        <p:nvPicPr>
          <p:cNvPr id="6" name="Picture 6">
            <a:extLst>
              <a:ext uri="{FF2B5EF4-FFF2-40B4-BE49-F238E27FC236}">
                <a16:creationId xmlns:a16="http://schemas.microsoft.com/office/drawing/2014/main" xmlns="" id="{C94DBCB2-0C1E-0B4A-A03D-57D82D9001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4045" y="3452980"/>
            <a:ext cx="6494755" cy="3159855"/>
          </a:xfrm>
          <a:prstGeom prst="rect">
            <a:avLst/>
          </a:prstGeom>
        </p:spPr>
      </p:pic>
    </p:spTree>
    <p:extLst>
      <p:ext uri="{BB962C8B-B14F-4D97-AF65-F5344CB8AC3E}">
        <p14:creationId xmlns:p14="http://schemas.microsoft.com/office/powerpoint/2010/main" val="251460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ADFB5-8247-E346-8E30-3C61E32CFDCC}"/>
              </a:ext>
            </a:extLst>
          </p:cNvPr>
          <p:cNvSpPr>
            <a:spLocks noGrp="1"/>
          </p:cNvSpPr>
          <p:nvPr>
            <p:ph type="title"/>
          </p:nvPr>
        </p:nvSpPr>
        <p:spPr/>
        <p:txBody>
          <a:bodyPr>
            <a:normAutofit/>
          </a:bodyPr>
          <a:lstStyle/>
          <a:p>
            <a:r>
              <a:rPr lang="en-US" sz="4000" b="1" dirty="0">
                <a:solidFill>
                  <a:srgbClr val="7030A0"/>
                </a:solidFill>
              </a:rPr>
              <a:t>Constraints </a:t>
            </a:r>
          </a:p>
        </p:txBody>
      </p:sp>
      <p:sp>
        <p:nvSpPr>
          <p:cNvPr id="3" name="Content Placeholder 2">
            <a:extLst>
              <a:ext uri="{FF2B5EF4-FFF2-40B4-BE49-F238E27FC236}">
                <a16:creationId xmlns:a16="http://schemas.microsoft.com/office/drawing/2014/main" xmlns="" id="{30FEF188-ACBB-4C4E-B3FF-39FDD56BFA4E}"/>
              </a:ext>
            </a:extLst>
          </p:cNvPr>
          <p:cNvSpPr>
            <a:spLocks noGrp="1"/>
          </p:cNvSpPr>
          <p:nvPr>
            <p:ph idx="1"/>
          </p:nvPr>
        </p:nvSpPr>
        <p:spPr/>
        <p:txBody>
          <a:bodyPr>
            <a:normAutofit/>
          </a:bodyPr>
          <a:lstStyle/>
          <a:p>
            <a:pPr marL="457200" indent="-457200">
              <a:buFont typeface="Arial" panose="020B0604020202020204" pitchFamily="34" charset="0"/>
              <a:buChar char="•"/>
            </a:pPr>
            <a:r>
              <a:rPr lang="en-US" sz="2800" dirty="0"/>
              <a:t>Constraints enforce limits to the data or the type of data that can </a:t>
            </a:r>
            <a:endParaRPr lang="en-US" sz="2800" dirty="0" smtClean="0"/>
          </a:p>
          <a:p>
            <a:r>
              <a:rPr lang="en-US" sz="2800" dirty="0"/>
              <a:t> </a:t>
            </a:r>
            <a:r>
              <a:rPr lang="en-US" sz="2800" dirty="0" smtClean="0"/>
              <a:t>     be </a:t>
            </a:r>
            <a:r>
              <a:rPr lang="en-US" sz="2800" dirty="0"/>
              <a:t>inserted/updated/deleted from a table. </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The </a:t>
            </a:r>
            <a:r>
              <a:rPr lang="en-US" sz="2800" dirty="0"/>
              <a:t>purpose of constraints is to maintain the data integrity. </a:t>
            </a:r>
          </a:p>
          <a:p>
            <a:endParaRPr lang="en-US" sz="2800" dirty="0"/>
          </a:p>
          <a:p>
            <a:pPr marL="457200" indent="-457200">
              <a:buFont typeface="Arial" panose="020B0604020202020204" pitchFamily="34" charset="0"/>
              <a:buChar char="•"/>
            </a:pPr>
            <a:r>
              <a:rPr lang="en-US" sz="2800" b="1" dirty="0"/>
              <a:t>Commonly used constraints available in SQL :</a:t>
            </a:r>
          </a:p>
          <a:p>
            <a:pPr marL="690563" lvl="1" indent="-457200">
              <a:buFont typeface="Arial" panose="020B0604020202020204" pitchFamily="34" charset="0"/>
              <a:buChar char="•"/>
            </a:pPr>
            <a:endParaRPr lang="en-US" sz="2600" dirty="0" smtClean="0"/>
          </a:p>
          <a:p>
            <a:pPr marL="690563" lvl="1" indent="-457200">
              <a:buFont typeface="Arial" panose="020B0604020202020204" pitchFamily="34" charset="0"/>
              <a:buChar char="•"/>
            </a:pPr>
            <a:r>
              <a:rPr lang="en-US" sz="2600" dirty="0" smtClean="0"/>
              <a:t>NOTNULL </a:t>
            </a:r>
            <a:r>
              <a:rPr lang="en-US" sz="2600" dirty="0"/>
              <a:t>Constraints </a:t>
            </a:r>
            <a:endParaRPr lang="en-US" sz="2600" dirty="0" smtClean="0"/>
          </a:p>
          <a:p>
            <a:pPr marL="690563" lvl="1" indent="-457200">
              <a:buFont typeface="Arial" panose="020B0604020202020204" pitchFamily="34" charset="0"/>
              <a:buChar char="•"/>
            </a:pPr>
            <a:r>
              <a:rPr lang="en-US" sz="2800" dirty="0" smtClean="0"/>
              <a:t>Unique </a:t>
            </a:r>
            <a:r>
              <a:rPr lang="en-US" sz="2800" dirty="0"/>
              <a:t>Constraints </a:t>
            </a:r>
            <a:endParaRPr lang="en-US" sz="2800" dirty="0" smtClean="0"/>
          </a:p>
          <a:p>
            <a:pPr marL="690563" lvl="1" indent="-457200">
              <a:buFont typeface="Arial" panose="020B0604020202020204" pitchFamily="34" charset="0"/>
              <a:buChar char="•"/>
            </a:pPr>
            <a:r>
              <a:rPr lang="en-US" sz="2800" dirty="0" smtClean="0"/>
              <a:t>Primary </a:t>
            </a:r>
            <a:r>
              <a:rPr lang="en-US" sz="2800" dirty="0"/>
              <a:t>key </a:t>
            </a:r>
            <a:endParaRPr lang="en-US" sz="2800" dirty="0" smtClean="0"/>
          </a:p>
          <a:p>
            <a:pPr marL="690563" lvl="1" indent="-457200">
              <a:buFont typeface="Arial" panose="020B0604020202020204" pitchFamily="34" charset="0"/>
              <a:buChar char="•"/>
            </a:pPr>
            <a:r>
              <a:rPr lang="en-US" sz="2800" dirty="0" smtClean="0"/>
              <a:t>Foreign </a:t>
            </a:r>
            <a:r>
              <a:rPr lang="en-US" sz="2800" dirty="0"/>
              <a:t>key </a:t>
            </a:r>
          </a:p>
          <a:p>
            <a:pPr marL="0" indent="0">
              <a:buNone/>
            </a:pPr>
            <a:endParaRPr lang="en-US" sz="2800" b="1" dirty="0"/>
          </a:p>
        </p:txBody>
      </p:sp>
    </p:spTree>
    <p:extLst>
      <p:ext uri="{BB962C8B-B14F-4D97-AF65-F5344CB8AC3E}">
        <p14:creationId xmlns:p14="http://schemas.microsoft.com/office/powerpoint/2010/main" val="269954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6F91B-3A32-524B-9661-7124788075B7}"/>
              </a:ext>
            </a:extLst>
          </p:cNvPr>
          <p:cNvSpPr>
            <a:spLocks noGrp="1"/>
          </p:cNvSpPr>
          <p:nvPr>
            <p:ph type="title"/>
          </p:nvPr>
        </p:nvSpPr>
        <p:spPr/>
        <p:txBody>
          <a:bodyPr/>
          <a:lstStyle/>
          <a:p>
            <a:r>
              <a:rPr lang="en-US" b="1" dirty="0">
                <a:solidFill>
                  <a:srgbClr val="7030A0"/>
                </a:solidFill>
              </a:rPr>
              <a:t>EF Codd Rules</a:t>
            </a:r>
          </a:p>
        </p:txBody>
      </p:sp>
      <p:sp>
        <p:nvSpPr>
          <p:cNvPr id="3" name="Content Placeholder 2">
            <a:extLst>
              <a:ext uri="{FF2B5EF4-FFF2-40B4-BE49-F238E27FC236}">
                <a16:creationId xmlns:a16="http://schemas.microsoft.com/office/drawing/2014/main" xmlns="" id="{1F0D680B-F93D-7E44-AD4A-558217492F26}"/>
              </a:ext>
            </a:extLst>
          </p:cNvPr>
          <p:cNvSpPr>
            <a:spLocks noGrp="1"/>
          </p:cNvSpPr>
          <p:nvPr>
            <p:ph idx="1"/>
          </p:nvPr>
        </p:nvSpPr>
        <p:spPr>
          <a:xfrm>
            <a:off x="407988" y="1016622"/>
            <a:ext cx="11040471" cy="5476943"/>
          </a:xfrm>
        </p:spPr>
        <p:txBody>
          <a:bodyPr>
            <a:noAutofit/>
          </a:bodyPr>
          <a:lstStyle/>
          <a:p>
            <a:r>
              <a:rPr lang="en-US" sz="2400" dirty="0"/>
              <a:t>Dr. EF Codd proposed thirteen rules and said if DBMS meets these rules, it can be </a:t>
            </a:r>
            <a:endParaRPr lang="en-US" sz="2400" dirty="0" smtClean="0"/>
          </a:p>
          <a:p>
            <a:r>
              <a:rPr lang="en-US" sz="2400" dirty="0" smtClean="0"/>
              <a:t>called </a:t>
            </a:r>
            <a:r>
              <a:rPr lang="en-US" sz="2400" dirty="0"/>
              <a:t>as RDBMS. </a:t>
            </a:r>
          </a:p>
          <a:p>
            <a:pPr marL="342900" indent="-342900">
              <a:buFont typeface="Arial" panose="020B0604020202020204" pitchFamily="34" charset="0"/>
              <a:buChar char="•"/>
            </a:pPr>
            <a:r>
              <a:rPr lang="en-US" sz="2400" b="1" dirty="0"/>
              <a:t>Rule 0 – </a:t>
            </a:r>
            <a:r>
              <a:rPr lang="en-US" sz="2400" dirty="0"/>
              <a:t>Foundation rule </a:t>
            </a:r>
            <a:endParaRPr lang="en-US" sz="2400" b="1" dirty="0"/>
          </a:p>
          <a:p>
            <a:pPr marL="342900" indent="-342900">
              <a:buFont typeface="Arial" panose="020B0604020202020204" pitchFamily="34" charset="0"/>
              <a:buChar char="•"/>
            </a:pPr>
            <a:r>
              <a:rPr lang="en-US" sz="2400" b="1" dirty="0" smtClean="0"/>
              <a:t>Rule </a:t>
            </a:r>
            <a:r>
              <a:rPr lang="en-US" sz="2400" b="1" dirty="0"/>
              <a:t>1 – </a:t>
            </a:r>
            <a:r>
              <a:rPr lang="en-US" sz="2400" dirty="0"/>
              <a:t>The information rule </a:t>
            </a:r>
            <a:endParaRPr lang="en-US" sz="2400" dirty="0" smtClean="0"/>
          </a:p>
          <a:p>
            <a:pPr marL="342900" indent="-342900">
              <a:buFont typeface="Arial" panose="020B0604020202020204" pitchFamily="34" charset="0"/>
              <a:buChar char="•"/>
            </a:pPr>
            <a:r>
              <a:rPr lang="en-US" sz="2400" b="1" dirty="0" smtClean="0"/>
              <a:t>Rule </a:t>
            </a:r>
            <a:r>
              <a:rPr lang="en-US" sz="2400" b="1" dirty="0"/>
              <a:t>2 – </a:t>
            </a:r>
            <a:r>
              <a:rPr lang="en-US" sz="2400" dirty="0"/>
              <a:t>The guaranteed access rule </a:t>
            </a:r>
            <a:endParaRPr lang="en-US" sz="2400" dirty="0" smtClean="0"/>
          </a:p>
          <a:p>
            <a:pPr marL="342900" indent="-342900">
              <a:buFont typeface="Arial" panose="020B0604020202020204" pitchFamily="34" charset="0"/>
              <a:buChar char="•"/>
            </a:pPr>
            <a:r>
              <a:rPr lang="en-US" sz="2400" b="1" dirty="0" smtClean="0"/>
              <a:t>Rule </a:t>
            </a:r>
            <a:r>
              <a:rPr lang="en-US" sz="2400" b="1" dirty="0"/>
              <a:t>3 – </a:t>
            </a:r>
            <a:r>
              <a:rPr lang="en-US" sz="2400" dirty="0"/>
              <a:t>Systematic treatment of null values </a:t>
            </a:r>
            <a:endParaRPr lang="en-US" sz="2400" dirty="0" smtClean="0"/>
          </a:p>
          <a:p>
            <a:pPr marL="342900" indent="-342900">
              <a:buFont typeface="Arial" panose="020B0604020202020204" pitchFamily="34" charset="0"/>
              <a:buChar char="•"/>
            </a:pPr>
            <a:r>
              <a:rPr lang="en-US" sz="2400" b="1" dirty="0" smtClean="0"/>
              <a:t>Rule </a:t>
            </a:r>
            <a:r>
              <a:rPr lang="en-US" sz="2400" b="1" dirty="0"/>
              <a:t>4 – </a:t>
            </a:r>
            <a:r>
              <a:rPr lang="en-US" sz="2400" dirty="0"/>
              <a:t>Active online catalog based on relational model </a:t>
            </a:r>
            <a:endParaRPr lang="en-US" sz="2400" dirty="0" smtClean="0"/>
          </a:p>
          <a:p>
            <a:pPr marL="342900" indent="-342900">
              <a:buFont typeface="Arial" panose="020B0604020202020204" pitchFamily="34" charset="0"/>
              <a:buChar char="•"/>
            </a:pPr>
            <a:r>
              <a:rPr lang="en-US" sz="2400" b="1" dirty="0" smtClean="0"/>
              <a:t>Rule </a:t>
            </a:r>
            <a:r>
              <a:rPr lang="en-US" sz="2400" b="1" dirty="0"/>
              <a:t>5 – </a:t>
            </a:r>
            <a:r>
              <a:rPr lang="en-US" sz="2400" dirty="0"/>
              <a:t>The comprehensive data sub language </a:t>
            </a:r>
            <a:r>
              <a:rPr lang="en-US" sz="2400" dirty="0" smtClean="0"/>
              <a:t>rule</a:t>
            </a:r>
          </a:p>
          <a:p>
            <a:pPr marL="342900" indent="-342900">
              <a:buFont typeface="Arial" panose="020B0604020202020204" pitchFamily="34" charset="0"/>
              <a:buChar char="•"/>
            </a:pPr>
            <a:r>
              <a:rPr lang="en-US" sz="2400" b="1" dirty="0" smtClean="0"/>
              <a:t>Rule </a:t>
            </a:r>
            <a:r>
              <a:rPr lang="en-US" sz="2400" b="1" dirty="0"/>
              <a:t>6 – </a:t>
            </a:r>
            <a:r>
              <a:rPr lang="en-US" sz="2400" dirty="0"/>
              <a:t>The view updating </a:t>
            </a:r>
            <a:r>
              <a:rPr lang="en-US" sz="2400" dirty="0" smtClean="0"/>
              <a:t>rule</a:t>
            </a:r>
          </a:p>
          <a:p>
            <a:pPr marL="342900" indent="-342900">
              <a:buFont typeface="Arial" panose="020B0604020202020204" pitchFamily="34" charset="0"/>
              <a:buChar char="•"/>
            </a:pPr>
            <a:r>
              <a:rPr lang="en-US" sz="2400" b="1" dirty="0" smtClean="0"/>
              <a:t>Rule </a:t>
            </a:r>
            <a:r>
              <a:rPr lang="en-US" sz="2400" b="1" dirty="0"/>
              <a:t>7 – </a:t>
            </a:r>
            <a:r>
              <a:rPr lang="en-US" sz="2400" dirty="0"/>
              <a:t>High level insert, update and </a:t>
            </a:r>
            <a:r>
              <a:rPr lang="en-US" sz="2400" dirty="0" smtClean="0"/>
              <a:t>delete</a:t>
            </a:r>
            <a:endParaRPr lang="en-US" sz="2400" b="1" dirty="0"/>
          </a:p>
          <a:p>
            <a:pPr marL="342900" indent="-342900">
              <a:buFont typeface="Arial" panose="020B0604020202020204" pitchFamily="34" charset="0"/>
              <a:buChar char="•"/>
            </a:pPr>
            <a:r>
              <a:rPr lang="en-US" sz="2400" b="1" dirty="0" smtClean="0"/>
              <a:t>Rule  </a:t>
            </a:r>
            <a:r>
              <a:rPr lang="en-US" sz="2400" b="1" dirty="0"/>
              <a:t>8 – </a:t>
            </a:r>
            <a:r>
              <a:rPr lang="en-US" sz="2400" dirty="0"/>
              <a:t>Physical data independence </a:t>
            </a:r>
            <a:endParaRPr lang="en-US" sz="2400" dirty="0" smtClean="0"/>
          </a:p>
          <a:p>
            <a:pPr marL="342900" indent="-342900">
              <a:buFont typeface="Arial" panose="020B0604020202020204" pitchFamily="34" charset="0"/>
              <a:buChar char="•"/>
            </a:pPr>
            <a:r>
              <a:rPr lang="en-US" sz="2400" b="1" dirty="0" smtClean="0"/>
              <a:t>Rule </a:t>
            </a:r>
            <a:r>
              <a:rPr lang="en-US" sz="2400" b="1" dirty="0"/>
              <a:t>9 – </a:t>
            </a:r>
            <a:r>
              <a:rPr lang="en-US" sz="2400" dirty="0"/>
              <a:t>Logical data independence </a:t>
            </a:r>
            <a:endParaRPr lang="en-US" sz="2400" dirty="0" smtClean="0"/>
          </a:p>
          <a:p>
            <a:pPr marL="342900" indent="-342900">
              <a:buFont typeface="Arial" panose="020B0604020202020204" pitchFamily="34" charset="0"/>
              <a:buChar char="•"/>
            </a:pPr>
            <a:r>
              <a:rPr lang="en-US" sz="2400" b="1" dirty="0" smtClean="0"/>
              <a:t>Rule </a:t>
            </a:r>
            <a:r>
              <a:rPr lang="en-US" sz="2400" b="1" dirty="0"/>
              <a:t>10 – </a:t>
            </a:r>
            <a:r>
              <a:rPr lang="en-US" sz="2400" dirty="0"/>
              <a:t>Integrity independence </a:t>
            </a:r>
            <a:endParaRPr lang="en-US" sz="2400" dirty="0" smtClean="0"/>
          </a:p>
          <a:p>
            <a:pPr marL="342900" indent="-342900">
              <a:buFont typeface="Arial" panose="020B0604020202020204" pitchFamily="34" charset="0"/>
              <a:buChar char="•"/>
            </a:pPr>
            <a:r>
              <a:rPr lang="en-US" sz="2400" b="1" dirty="0" smtClean="0"/>
              <a:t>Rule </a:t>
            </a:r>
            <a:r>
              <a:rPr lang="en-US" sz="2400" b="1" dirty="0"/>
              <a:t>11 – </a:t>
            </a:r>
            <a:r>
              <a:rPr lang="en-US" sz="2400" dirty="0"/>
              <a:t>Distribution  independence </a:t>
            </a:r>
            <a:endParaRPr lang="en-US" sz="2400" dirty="0" smtClean="0"/>
          </a:p>
          <a:p>
            <a:pPr marL="342900" indent="-342900">
              <a:buFont typeface="Arial" panose="020B0604020202020204" pitchFamily="34" charset="0"/>
              <a:buChar char="•"/>
            </a:pPr>
            <a:r>
              <a:rPr lang="en-US" sz="2400" b="1" dirty="0" smtClean="0"/>
              <a:t>Rule </a:t>
            </a:r>
            <a:r>
              <a:rPr lang="en-US" sz="2400" b="1" dirty="0"/>
              <a:t>12 – </a:t>
            </a:r>
            <a:r>
              <a:rPr lang="en-US" sz="2400" dirty="0"/>
              <a:t>The non subversion rule </a:t>
            </a:r>
          </a:p>
          <a:p>
            <a:endParaRPr lang="en-US" sz="2400" dirty="0"/>
          </a:p>
          <a:p>
            <a:endParaRPr lang="en-US" sz="2400" b="1" dirty="0"/>
          </a:p>
          <a:p>
            <a:pPr marL="0" indent="0">
              <a:buNone/>
            </a:pPr>
            <a:endParaRPr lang="en-US" sz="2400" b="1" dirty="0"/>
          </a:p>
        </p:txBody>
      </p:sp>
    </p:spTree>
    <p:extLst>
      <p:ext uri="{BB962C8B-B14F-4D97-AF65-F5344CB8AC3E}">
        <p14:creationId xmlns:p14="http://schemas.microsoft.com/office/powerpoint/2010/main" val="371995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AFA0C7-9C6F-F946-B645-9C594E057EFA}"/>
              </a:ext>
            </a:extLst>
          </p:cNvPr>
          <p:cNvSpPr>
            <a:spLocks noGrp="1"/>
          </p:cNvSpPr>
          <p:nvPr>
            <p:ph type="title"/>
          </p:nvPr>
        </p:nvSpPr>
        <p:spPr/>
        <p:txBody>
          <a:bodyPr>
            <a:normAutofit/>
          </a:bodyPr>
          <a:lstStyle/>
          <a:p>
            <a:r>
              <a:rPr lang="en-US" sz="3200" b="1" dirty="0">
                <a:solidFill>
                  <a:srgbClr val="7030A0"/>
                </a:solidFill>
              </a:rPr>
              <a:t>Database Layered Architecture </a:t>
            </a:r>
          </a:p>
        </p:txBody>
      </p:sp>
      <p:sp>
        <p:nvSpPr>
          <p:cNvPr id="4" name="Content Placeholder 3">
            <a:extLst>
              <a:ext uri="{FF2B5EF4-FFF2-40B4-BE49-F238E27FC236}">
                <a16:creationId xmlns:a16="http://schemas.microsoft.com/office/drawing/2014/main" xmlns="" id="{7BAEC475-7EB9-9F48-9DC1-7D41C017307C}"/>
              </a:ext>
            </a:extLst>
          </p:cNvPr>
          <p:cNvSpPr>
            <a:spLocks noGrp="1"/>
          </p:cNvSpPr>
          <p:nvPr>
            <p:ph idx="1"/>
          </p:nvPr>
        </p:nvSpPr>
        <p:spPr>
          <a:xfrm>
            <a:off x="407988" y="1268414"/>
            <a:ext cx="11370945" cy="5379762"/>
          </a:xfrm>
        </p:spPr>
        <p:txBody>
          <a:bodyPr>
            <a:normAutofit/>
          </a:bodyPr>
          <a:lstStyle/>
          <a:p>
            <a:pPr marL="0" indent="0">
              <a:buNone/>
            </a:pPr>
            <a:r>
              <a:rPr lang="en-US" sz="2800" dirty="0" smtClean="0"/>
              <a:t>All </a:t>
            </a:r>
            <a:r>
              <a:rPr lang="en-US" sz="2800" dirty="0"/>
              <a:t>database systems, can be viewed as a three layered architecture at the </a:t>
            </a:r>
            <a:endParaRPr lang="en-US" sz="2800" dirty="0" smtClean="0"/>
          </a:p>
          <a:p>
            <a:pPr marL="0" indent="0">
              <a:buNone/>
            </a:pPr>
            <a:r>
              <a:rPr lang="en-US" sz="2800" dirty="0" smtClean="0"/>
              <a:t>highest </a:t>
            </a:r>
            <a:r>
              <a:rPr lang="en-US" sz="2800" dirty="0"/>
              <a:t>level of abstraction. It has three main components :</a:t>
            </a:r>
          </a:p>
        </p:txBody>
      </p:sp>
      <p:pic>
        <p:nvPicPr>
          <p:cNvPr id="5" name="Picture 5">
            <a:extLst>
              <a:ext uri="{FF2B5EF4-FFF2-40B4-BE49-F238E27FC236}">
                <a16:creationId xmlns:a16="http://schemas.microsoft.com/office/drawing/2014/main" xmlns="" id="{60F6347B-64D9-E541-9206-40B3B29F19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4302" y="2249682"/>
            <a:ext cx="5003975" cy="4117987"/>
          </a:xfrm>
          <a:prstGeom prst="rect">
            <a:avLst/>
          </a:prstGeom>
        </p:spPr>
      </p:pic>
    </p:spTree>
    <p:extLst>
      <p:ext uri="{BB962C8B-B14F-4D97-AF65-F5344CB8AC3E}">
        <p14:creationId xmlns:p14="http://schemas.microsoft.com/office/powerpoint/2010/main" val="2004846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F2BF86-F1E1-1444-807A-E649B2E75D2C}"/>
              </a:ext>
            </a:extLst>
          </p:cNvPr>
          <p:cNvSpPr>
            <a:spLocks noGrp="1"/>
          </p:cNvSpPr>
          <p:nvPr>
            <p:ph idx="1"/>
          </p:nvPr>
        </p:nvSpPr>
        <p:spPr>
          <a:xfrm>
            <a:off x="838200" y="686273"/>
            <a:ext cx="10515600" cy="5490690"/>
          </a:xfrm>
        </p:spPr>
        <p:txBody>
          <a:bodyPr>
            <a:normAutofit/>
          </a:bodyPr>
          <a:lstStyle/>
          <a:p>
            <a:pPr marL="342900" indent="-342900">
              <a:buFont typeface="Arial" panose="020B0604020202020204" pitchFamily="34" charset="0"/>
              <a:buChar char="•"/>
            </a:pPr>
            <a:r>
              <a:rPr lang="en-US" sz="2400" b="1" dirty="0"/>
              <a:t>Application Layer :  </a:t>
            </a:r>
            <a:r>
              <a:rPr lang="en-US" sz="2400" dirty="0"/>
              <a:t>It represents the interface for all users of the system; it </a:t>
            </a:r>
            <a:endParaRPr lang="en-US" sz="2400" dirty="0" smtClean="0"/>
          </a:p>
          <a:p>
            <a:r>
              <a:rPr lang="en-US" sz="2400" dirty="0"/>
              <a:t> </a:t>
            </a:r>
            <a:r>
              <a:rPr lang="en-US" sz="2400" dirty="0" smtClean="0"/>
              <a:t>    essentially </a:t>
            </a:r>
            <a:r>
              <a:rPr lang="en-US" sz="2400" dirty="0"/>
              <a:t>provides the means by which outside World can communicate with </a:t>
            </a:r>
            <a:endParaRPr lang="en-US" sz="2400" dirty="0" smtClean="0"/>
          </a:p>
          <a:p>
            <a:r>
              <a:rPr lang="en-US" sz="2400" dirty="0"/>
              <a:t> </a:t>
            </a:r>
            <a:r>
              <a:rPr lang="en-US" sz="2400" dirty="0" smtClean="0"/>
              <a:t>    database </a:t>
            </a:r>
            <a:r>
              <a:rPr lang="en-US" sz="2400" dirty="0"/>
              <a:t>server. </a:t>
            </a:r>
            <a:endParaRPr lang="en-US" sz="2400" dirty="0" smtClean="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smtClean="0"/>
              <a:t>Logical </a:t>
            </a:r>
            <a:r>
              <a:rPr lang="en-US" sz="2400" b="1" dirty="0"/>
              <a:t>Layer</a:t>
            </a:r>
            <a:r>
              <a:rPr lang="en-US" sz="2400" dirty="0"/>
              <a:t> : It is more detailed structure that defines what has to be done to </a:t>
            </a:r>
            <a:endParaRPr lang="en-US" sz="2400" dirty="0" smtClean="0"/>
          </a:p>
          <a:p>
            <a:r>
              <a:rPr lang="en-US" sz="2400" dirty="0"/>
              <a:t> </a:t>
            </a:r>
            <a:r>
              <a:rPr lang="en-US" sz="2400" dirty="0" smtClean="0"/>
              <a:t>    support </a:t>
            </a:r>
            <a:r>
              <a:rPr lang="en-US" sz="2400" dirty="0"/>
              <a:t>the user services. It defines the processes that perform functions and the </a:t>
            </a:r>
            <a:endParaRPr lang="en-US" sz="2400" dirty="0" smtClean="0"/>
          </a:p>
          <a:p>
            <a:r>
              <a:rPr lang="en-US" sz="2400" dirty="0"/>
              <a:t> </a:t>
            </a:r>
            <a:r>
              <a:rPr lang="en-US" sz="2400" dirty="0" smtClean="0"/>
              <a:t>    information </a:t>
            </a:r>
            <a:r>
              <a:rPr lang="en-US" sz="2400" dirty="0"/>
              <a:t>or data flows that are shared between these processes. </a:t>
            </a:r>
          </a:p>
          <a:p>
            <a:pPr marL="342900" indent="-342900">
              <a:buFont typeface="Arial" panose="020B0604020202020204" pitchFamily="34" charset="0"/>
              <a:buChar char="•"/>
            </a:pPr>
            <a:endParaRPr lang="en-US" sz="2400" b="1" dirty="0" smtClean="0"/>
          </a:p>
          <a:p>
            <a:pPr marL="342900" indent="-342900">
              <a:buFont typeface="Arial" panose="020B0604020202020204" pitchFamily="34" charset="0"/>
              <a:buChar char="•"/>
            </a:pPr>
            <a:r>
              <a:rPr lang="en-US" sz="2400" b="1" dirty="0" smtClean="0"/>
              <a:t>Physical </a:t>
            </a:r>
            <a:r>
              <a:rPr lang="en-US" sz="2400" b="1" dirty="0"/>
              <a:t>Layer : </a:t>
            </a:r>
            <a:r>
              <a:rPr lang="en-US" sz="2400" dirty="0"/>
              <a:t>Mainly deals with the storage of variety of information, which is </a:t>
            </a:r>
            <a:endParaRPr lang="en-US" sz="2400" dirty="0" smtClean="0"/>
          </a:p>
          <a:p>
            <a:r>
              <a:rPr lang="en-US" sz="2400" dirty="0"/>
              <a:t> </a:t>
            </a:r>
            <a:r>
              <a:rPr lang="en-US" sz="2400" dirty="0" smtClean="0"/>
              <a:t>    kept </a:t>
            </a:r>
            <a:r>
              <a:rPr lang="en-US" sz="2400" dirty="0"/>
              <a:t>in secondary storage and accessed via the storage manager. </a:t>
            </a:r>
            <a:endParaRPr lang="en-US" sz="2400" b="1" dirty="0"/>
          </a:p>
        </p:txBody>
      </p:sp>
    </p:spTree>
    <p:extLst>
      <p:ext uri="{BB962C8B-B14F-4D97-AF65-F5344CB8AC3E}">
        <p14:creationId xmlns:p14="http://schemas.microsoft.com/office/powerpoint/2010/main" val="2190904573"/>
      </p:ext>
    </p:extLst>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docProps/app.xml><?xml version="1.0" encoding="utf-8"?>
<Properties xmlns="http://schemas.openxmlformats.org/officeDocument/2006/extended-properties" xmlns:vt="http://schemas.openxmlformats.org/officeDocument/2006/docPropsVTypes">
  <TotalTime>192</TotalTime>
  <Words>458</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Georgia</vt:lpstr>
      <vt:lpstr>Verdana</vt:lpstr>
      <vt:lpstr>Wingdings</vt:lpstr>
      <vt:lpstr>Content Layouts</vt:lpstr>
      <vt:lpstr>RDBMS</vt:lpstr>
      <vt:lpstr>RDBMS Terminologies </vt:lpstr>
      <vt:lpstr>Relationship </vt:lpstr>
      <vt:lpstr>Relationship Types </vt:lpstr>
      <vt:lpstr>Keys in RDBMS</vt:lpstr>
      <vt:lpstr>Constraints </vt:lpstr>
      <vt:lpstr>EF Codd Rules</vt:lpstr>
      <vt:lpstr>Database Layered Architecture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Aastha Verma</dc:creator>
  <cp:lastModifiedBy>Verma, Aastha</cp:lastModifiedBy>
  <cp:revision>24</cp:revision>
  <dcterms:created xsi:type="dcterms:W3CDTF">2018-07-22T17:20:45Z</dcterms:created>
  <dcterms:modified xsi:type="dcterms:W3CDTF">2018-08-01T08:58:18Z</dcterms:modified>
</cp:coreProperties>
</file>