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7E82DB-2466-4DE8-818A-E5A7E865F4FC}" type="datetimeFigureOut">
              <a:rPr lang="en-US" smtClean="0"/>
              <a:t>6/30/2018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F43638-1352-41AA-BFC2-E71B8421C16E}" type="slidenum">
              <a:rPr lang="en-US" smtClean="0"/>
              <a:t>‹#›</a:t>
            </a:fld>
            <a:endParaRPr lang="en-US"/>
          </a:p>
        </p:txBody>
      </p:sp>
    </p:spTree>
    <p:extLst>
      <p:ext uri="{BB962C8B-B14F-4D97-AF65-F5344CB8AC3E}">
        <p14:creationId xmlns:p14="http://schemas.microsoft.com/office/powerpoint/2010/main" val="4164364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EF43638-1352-41AA-BFC2-E71B8421C16E}" type="slidenum">
              <a:rPr lang="en-US" smtClean="0"/>
              <a:t>15</a:t>
            </a:fld>
            <a:endParaRPr lang="en-US"/>
          </a:p>
        </p:txBody>
      </p:sp>
    </p:spTree>
    <p:extLst>
      <p:ext uri="{BB962C8B-B14F-4D97-AF65-F5344CB8AC3E}">
        <p14:creationId xmlns:p14="http://schemas.microsoft.com/office/powerpoint/2010/main" val="1055517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5E9DCCC-801D-410C-A08E-F64FFFA1ED70}" type="datetimeFigureOut">
              <a:rPr lang="en-US" smtClean="0"/>
              <a:pPr/>
              <a:t>6/30/2018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76E23AB-A03D-4C18-912F-D40FE959BED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E9DCCC-801D-410C-A08E-F64FFFA1ED70}" type="datetimeFigureOut">
              <a:rPr lang="en-US" smtClean="0"/>
              <a:pPr/>
              <a:t>6/30/2018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E23AB-A03D-4C18-912F-D40FE959BE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E9DCCC-801D-410C-A08E-F64FFFA1ED70}" type="datetimeFigureOut">
              <a:rPr lang="en-US" smtClean="0"/>
              <a:pPr/>
              <a:t>6/30/2018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E23AB-A03D-4C18-912F-D40FE959BE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E9DCCC-801D-410C-A08E-F64FFFA1ED70}" type="datetimeFigureOut">
              <a:rPr lang="en-US" smtClean="0"/>
              <a:pPr/>
              <a:t>6/30/2018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E23AB-A03D-4C18-912F-D40FE959BE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5E9DCCC-801D-410C-A08E-F64FFFA1ED70}" type="datetimeFigureOut">
              <a:rPr lang="en-US" smtClean="0"/>
              <a:pPr/>
              <a:t>6/30/2018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E23AB-A03D-4C18-912F-D40FE959BED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E9DCCC-801D-410C-A08E-F64FFFA1ED70}" type="datetimeFigureOut">
              <a:rPr lang="en-US" smtClean="0"/>
              <a:pPr/>
              <a:t>6/30/2018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E23AB-A03D-4C18-912F-D40FE959BE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5E9DCCC-801D-410C-A08E-F64FFFA1ED70}" type="datetimeFigureOut">
              <a:rPr lang="en-US" smtClean="0"/>
              <a:pPr/>
              <a:t>6/30/2018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6E23AB-A03D-4C18-912F-D40FE959BE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5E9DCCC-801D-410C-A08E-F64FFFA1ED70}" type="datetimeFigureOut">
              <a:rPr lang="en-US" smtClean="0"/>
              <a:pPr/>
              <a:t>6/30/2018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6E23AB-A03D-4C18-912F-D40FE959BE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E9DCCC-801D-410C-A08E-F64FFFA1ED70}" type="datetimeFigureOut">
              <a:rPr lang="en-US" smtClean="0"/>
              <a:pPr/>
              <a:t>6/30/2018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6E23AB-A03D-4C18-912F-D40FE959BE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E9DCCC-801D-410C-A08E-F64FFFA1ED70}" type="datetimeFigureOut">
              <a:rPr lang="en-US" smtClean="0"/>
              <a:pPr/>
              <a:t>6/30/2018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E23AB-A03D-4C18-912F-D40FE959BE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5E9DCCC-801D-410C-A08E-F64FFFA1ED70}" type="datetimeFigureOut">
              <a:rPr lang="en-US" smtClean="0"/>
              <a:pPr/>
              <a:t>6/30/2018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76E23AB-A03D-4C18-912F-D40FE959BED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5E9DCCC-801D-410C-A08E-F64FFFA1ED70}" type="datetimeFigureOut">
              <a:rPr lang="en-US" smtClean="0"/>
              <a:pPr/>
              <a:t>6/30/2018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76E23AB-A03D-4C18-912F-D40FE959BED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4.jp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7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33400" y="228600"/>
            <a:ext cx="8305800" cy="1143000"/>
          </a:xfrm>
        </p:spPr>
        <p:txBody>
          <a:bodyPr>
            <a:normAutofit/>
          </a:bodyPr>
          <a:lstStyle/>
          <a:p>
            <a:r>
              <a:rPr lang="en-US" dirty="0" smtClean="0"/>
              <a:t>Central </a:t>
            </a:r>
            <a:r>
              <a:rPr lang="en-US" dirty="0"/>
              <a:t>P</a:t>
            </a:r>
            <a:r>
              <a:rPr lang="en-US" dirty="0" smtClean="0"/>
              <a:t>rocessing Unit</a:t>
            </a:r>
            <a:endParaRPr lang="en-US" dirty="0"/>
          </a:p>
        </p:txBody>
      </p:sp>
      <p:sp>
        <p:nvSpPr>
          <p:cNvPr id="5" name="TextBox 4"/>
          <p:cNvSpPr txBox="1"/>
          <p:nvPr/>
        </p:nvSpPr>
        <p:spPr>
          <a:xfrm>
            <a:off x="990600" y="2057400"/>
            <a:ext cx="5663025" cy="923330"/>
          </a:xfrm>
          <a:prstGeom prst="rect">
            <a:avLst/>
          </a:prstGeom>
          <a:noFill/>
        </p:spPr>
        <p:txBody>
          <a:bodyPr wrap="none" rtlCol="0">
            <a:spAutoFit/>
          </a:bodyPr>
          <a:lstStyle/>
          <a:p>
            <a:pPr marL="285750" indent="-285750">
              <a:buFont typeface="Arial" panose="020B0604020202020204" pitchFamily="34" charset="0"/>
              <a:buChar char="•"/>
            </a:pPr>
            <a:r>
              <a:rPr lang="en-US" dirty="0" smtClean="0"/>
              <a:t>It is a brain of a </a:t>
            </a:r>
            <a:r>
              <a:rPr lang="en-US" dirty="0" smtClean="0"/>
              <a:t>computer</a:t>
            </a:r>
          </a:p>
          <a:p>
            <a:pPr marL="285750" indent="-285750">
              <a:buFont typeface="Arial" panose="020B0604020202020204" pitchFamily="34" charset="0"/>
              <a:buChar char="•"/>
            </a:pPr>
            <a:r>
              <a:rPr lang="en-US" dirty="0" smtClean="0"/>
              <a:t>It performs all actions according to set of instruction</a:t>
            </a:r>
            <a:endParaRPr lang="en-US" dirty="0" smtClean="0"/>
          </a:p>
          <a:p>
            <a:endParaRPr lang="en-US" dirty="0"/>
          </a:p>
        </p:txBody>
      </p:sp>
      <p:pic>
        <p:nvPicPr>
          <p:cNvPr id="6" name="Picture 5" descr="13.jpg"/>
          <p:cNvPicPr>
            <a:picLocks noChangeAspect="1"/>
          </p:cNvPicPr>
          <p:nvPr/>
        </p:nvPicPr>
        <p:blipFill>
          <a:blip r:embed="rId2"/>
          <a:stretch>
            <a:fillRect/>
          </a:stretch>
        </p:blipFill>
        <p:spPr>
          <a:xfrm>
            <a:off x="685800" y="2971800"/>
            <a:ext cx="7366000" cy="3505200"/>
          </a:xfrm>
          <a:prstGeom prst="rect">
            <a:avLst/>
          </a:prstGeom>
        </p:spPr>
      </p:pic>
      <p:sp>
        <p:nvSpPr>
          <p:cNvPr id="2" name="TextBox 1"/>
          <p:cNvSpPr txBox="1"/>
          <p:nvPr/>
        </p:nvSpPr>
        <p:spPr>
          <a:xfrm>
            <a:off x="685800" y="1534180"/>
            <a:ext cx="1837554" cy="523220"/>
          </a:xfrm>
          <a:prstGeom prst="rect">
            <a:avLst/>
          </a:prstGeom>
          <a:noFill/>
        </p:spPr>
        <p:txBody>
          <a:bodyPr wrap="none" rtlCol="0">
            <a:spAutoFit/>
          </a:bodyPr>
          <a:lstStyle/>
          <a:p>
            <a:r>
              <a:rPr lang="en-US" sz="2800" b="1" dirty="0" smtClean="0">
                <a:solidFill>
                  <a:schemeClr val="tx2"/>
                </a:solidFill>
              </a:rPr>
              <a:t>Processor</a:t>
            </a:r>
            <a:endParaRPr lang="en-US" sz="2800" b="1" dirty="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762000"/>
            <a:ext cx="4009752" cy="707886"/>
          </a:xfrm>
          <a:prstGeom prst="rect">
            <a:avLst/>
          </a:prstGeom>
          <a:noFill/>
        </p:spPr>
        <p:txBody>
          <a:bodyPr wrap="none" rtlCol="0">
            <a:spAutoFit/>
          </a:bodyPr>
          <a:lstStyle/>
          <a:p>
            <a:r>
              <a:rPr lang="en-US" sz="4000" b="1" dirty="0" smtClean="0">
                <a:solidFill>
                  <a:schemeClr val="bg2">
                    <a:lumMod val="50000"/>
                  </a:schemeClr>
                </a:solidFill>
                <a:latin typeface="Times New Roman" pitchFamily="18" charset="0"/>
                <a:cs typeface="Times New Roman" pitchFamily="18" charset="0"/>
              </a:rPr>
              <a:t>MultiThreading :</a:t>
            </a:r>
            <a:endParaRPr lang="en-US" sz="4000" b="1" dirty="0">
              <a:solidFill>
                <a:schemeClr val="bg2">
                  <a:lumMod val="50000"/>
                </a:schemeClr>
              </a:solidFill>
              <a:latin typeface="Times New Roman" pitchFamily="18" charset="0"/>
              <a:cs typeface="Times New Roman" pitchFamily="18" charset="0"/>
            </a:endParaRPr>
          </a:p>
        </p:txBody>
      </p:sp>
      <p:sp>
        <p:nvSpPr>
          <p:cNvPr id="5" name="TextBox 4"/>
          <p:cNvSpPr txBox="1"/>
          <p:nvPr/>
        </p:nvSpPr>
        <p:spPr>
          <a:xfrm>
            <a:off x="609600" y="1600200"/>
            <a:ext cx="7848600" cy="4154984"/>
          </a:xfrm>
          <a:prstGeom prst="rect">
            <a:avLst/>
          </a:prstGeom>
          <a:noFill/>
        </p:spPr>
        <p:txBody>
          <a:bodyPr wrap="square" rtlCol="0">
            <a:spAutoFit/>
          </a:bodyPr>
          <a:lstStyle/>
          <a:p>
            <a:pPr algn="just"/>
            <a:r>
              <a:rPr lang="en-US" sz="2400" dirty="0" smtClean="0"/>
              <a:t>Multithreading is the ability of a program or an operating System Process to manage its use by more than one user at a time and to even manage multiple requests by the same user without having to have multiple copies of the programming running in the computer. </a:t>
            </a:r>
          </a:p>
          <a:p>
            <a:pPr algn="just"/>
            <a:r>
              <a:rPr lang="en-US" sz="2400" dirty="0" smtClean="0"/>
              <a:t>Each user request for a program or system service (and here a user can also be another program) is kept track of as a Thread with a separate identity. As programs work on behalf of the initial request for that thread and are interrupted by other requests, the status of work on behalf of that thread is kept track of until the work is completed.</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143000"/>
            <a:ext cx="4417491" cy="769441"/>
          </a:xfrm>
          <a:prstGeom prst="rect">
            <a:avLst/>
          </a:prstGeom>
          <a:noFill/>
        </p:spPr>
        <p:txBody>
          <a:bodyPr wrap="none" rtlCol="0">
            <a:spAutoFit/>
          </a:bodyPr>
          <a:lstStyle/>
          <a:p>
            <a:r>
              <a:rPr lang="en-US" sz="4400" b="1" dirty="0" smtClean="0">
                <a:solidFill>
                  <a:schemeClr val="bg2">
                    <a:lumMod val="50000"/>
                  </a:schemeClr>
                </a:solidFill>
                <a:latin typeface="Times New Roman" pitchFamily="18" charset="0"/>
                <a:cs typeface="Times New Roman" pitchFamily="18" charset="0"/>
              </a:rPr>
              <a:t>Hyper-Threading</a:t>
            </a:r>
            <a:endParaRPr lang="en-US" sz="4400" b="1" dirty="0">
              <a:solidFill>
                <a:schemeClr val="bg2">
                  <a:lumMod val="50000"/>
                </a:schemeClr>
              </a:solidFill>
              <a:latin typeface="Times New Roman" pitchFamily="18" charset="0"/>
              <a:cs typeface="Times New Roman" pitchFamily="18" charset="0"/>
            </a:endParaRPr>
          </a:p>
        </p:txBody>
      </p:sp>
      <p:sp>
        <p:nvSpPr>
          <p:cNvPr id="3" name="TextBox 2"/>
          <p:cNvSpPr txBox="1"/>
          <p:nvPr/>
        </p:nvSpPr>
        <p:spPr>
          <a:xfrm>
            <a:off x="685800" y="2133600"/>
            <a:ext cx="7696200" cy="3416320"/>
          </a:xfrm>
          <a:prstGeom prst="rect">
            <a:avLst/>
          </a:prstGeom>
          <a:noFill/>
        </p:spPr>
        <p:txBody>
          <a:bodyPr wrap="square" rtlCol="0">
            <a:spAutoFit/>
          </a:bodyPr>
          <a:lstStyle/>
          <a:p>
            <a:pPr algn="just">
              <a:buFont typeface="Arial" pitchFamily="34" charset="0"/>
              <a:buChar char="•"/>
            </a:pPr>
            <a:r>
              <a:rPr lang="en-US" sz="2400" dirty="0" smtClean="0">
                <a:latin typeface="Times New Roman" pitchFamily="18" charset="0"/>
                <a:cs typeface="Times New Roman" pitchFamily="18" charset="0"/>
              </a:rPr>
              <a:t>Hyper-threading is a technology developed by Intel Corporation. It is used in certain Pentium 4 processors and all Intel Xeon processors. Hyper-threading technology, commonly referred to as "HT Technology," enables the processor to execute two threads, or sets of instructions, at the same time. </a:t>
            </a:r>
          </a:p>
          <a:p>
            <a:pPr algn="just">
              <a:buFont typeface="Arial" pitchFamily="34" charset="0"/>
              <a:buChar char="•"/>
            </a:pPr>
            <a:r>
              <a:rPr lang="en-US" sz="2400" dirty="0" smtClean="0">
                <a:latin typeface="Times New Roman" pitchFamily="18" charset="0"/>
                <a:cs typeface="Times New Roman" pitchFamily="18" charset="0"/>
              </a:rPr>
              <a:t>Since hyper-threading allows two streams to be executed in parallel, it is almost like having two separate processors working together.</a:t>
            </a: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022775"/>
            <a:ext cx="8229600" cy="707886"/>
          </a:xfrm>
          <a:prstGeom prst="rect">
            <a:avLst/>
          </a:prstGeom>
          <a:noFill/>
        </p:spPr>
        <p:txBody>
          <a:bodyPr wrap="square" rtlCol="0">
            <a:spAutoFit/>
          </a:bodyPr>
          <a:lstStyle/>
          <a:p>
            <a:r>
              <a:rPr lang="en-US" sz="4000" b="1" dirty="0" smtClean="0">
                <a:solidFill>
                  <a:schemeClr val="bg2">
                    <a:lumMod val="50000"/>
                  </a:schemeClr>
                </a:solidFill>
                <a:latin typeface="Times New Roman" pitchFamily="18" charset="0"/>
                <a:cs typeface="Times New Roman" pitchFamily="18" charset="0"/>
              </a:rPr>
              <a:t>Integrated Device Electronics (IDE)</a:t>
            </a:r>
            <a:endParaRPr lang="en-US" sz="4000" b="1" dirty="0">
              <a:solidFill>
                <a:schemeClr val="bg2">
                  <a:lumMod val="50000"/>
                </a:schemeClr>
              </a:solidFill>
              <a:latin typeface="Times New Roman" pitchFamily="18" charset="0"/>
              <a:cs typeface="Times New Roman" pitchFamily="18" charset="0"/>
            </a:endParaRPr>
          </a:p>
        </p:txBody>
      </p:sp>
      <p:pic>
        <p:nvPicPr>
          <p:cNvPr id="3" name="Picture 2" descr="ide-controller2.jpg"/>
          <p:cNvPicPr>
            <a:picLocks noChangeAspect="1"/>
          </p:cNvPicPr>
          <p:nvPr/>
        </p:nvPicPr>
        <p:blipFill>
          <a:blip r:embed="rId2"/>
          <a:stretch>
            <a:fillRect/>
          </a:stretch>
        </p:blipFill>
        <p:spPr>
          <a:xfrm>
            <a:off x="2667000" y="3124200"/>
            <a:ext cx="5080000" cy="3136900"/>
          </a:xfrm>
          <a:prstGeom prst="rect">
            <a:avLst/>
          </a:prstGeom>
        </p:spPr>
      </p:pic>
      <p:sp>
        <p:nvSpPr>
          <p:cNvPr id="4" name="TextBox 3"/>
          <p:cNvSpPr txBox="1"/>
          <p:nvPr/>
        </p:nvSpPr>
        <p:spPr>
          <a:xfrm>
            <a:off x="838200" y="1981200"/>
            <a:ext cx="6477000" cy="1200329"/>
          </a:xfrm>
          <a:prstGeom prst="rect">
            <a:avLst/>
          </a:prstGeom>
          <a:noFill/>
        </p:spPr>
        <p:txBody>
          <a:bodyPr wrap="square" rtlCol="0">
            <a:spAutoFit/>
          </a:bodyPr>
          <a:lstStyle/>
          <a:p>
            <a:r>
              <a:rPr lang="en-US" dirty="0" smtClean="0"/>
              <a:t>Floppy drive ,Hard drive ,CD-ROM drive Usually, these devices connect to the computer through an </a:t>
            </a:r>
            <a:r>
              <a:rPr lang="en-US" b="1" dirty="0" smtClean="0"/>
              <a:t>Integrated Drive Electronics</a:t>
            </a:r>
            <a:r>
              <a:rPr lang="en-US" dirty="0" smtClean="0"/>
              <a:t> (</a:t>
            </a:r>
            <a:r>
              <a:rPr lang="en-US" b="1" dirty="0" smtClean="0"/>
              <a:t>IDE</a:t>
            </a:r>
            <a:r>
              <a:rPr lang="en-US" dirty="0" smtClean="0"/>
              <a:t>) interface.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935953"/>
            <a:ext cx="8028480" cy="984885"/>
          </a:xfrm>
          <a:prstGeom prst="rect">
            <a:avLst/>
          </a:prstGeom>
          <a:noFill/>
        </p:spPr>
        <p:txBody>
          <a:bodyPr wrap="none" rtlCol="0">
            <a:spAutoFit/>
          </a:bodyPr>
          <a:lstStyle/>
          <a:p>
            <a:r>
              <a:rPr lang="en-US" sz="4000" b="1" dirty="0" smtClean="0">
                <a:solidFill>
                  <a:schemeClr val="bg2">
                    <a:lumMod val="50000"/>
                  </a:schemeClr>
                </a:solidFill>
                <a:latin typeface="Times New Roman" pitchFamily="18" charset="0"/>
                <a:cs typeface="Times New Roman" pitchFamily="18" charset="0"/>
              </a:rPr>
              <a:t>Integrated Device Electronics (IDE)</a:t>
            </a:r>
          </a:p>
          <a:p>
            <a:endParaRPr lang="en-US" dirty="0"/>
          </a:p>
        </p:txBody>
      </p:sp>
      <p:pic>
        <p:nvPicPr>
          <p:cNvPr id="3" name="Picture 2" descr="download.jpg"/>
          <p:cNvPicPr>
            <a:picLocks noChangeAspect="1"/>
          </p:cNvPicPr>
          <p:nvPr/>
        </p:nvPicPr>
        <p:blipFill>
          <a:blip r:embed="rId2"/>
          <a:stretch>
            <a:fillRect/>
          </a:stretch>
        </p:blipFill>
        <p:spPr>
          <a:xfrm>
            <a:off x="685800" y="2971800"/>
            <a:ext cx="2971800" cy="1809750"/>
          </a:xfrm>
          <a:prstGeom prst="rect">
            <a:avLst/>
          </a:prstGeom>
        </p:spPr>
      </p:pic>
      <p:pic>
        <p:nvPicPr>
          <p:cNvPr id="4" name="Picture 3" descr="images (1).jpg"/>
          <p:cNvPicPr>
            <a:picLocks noChangeAspect="1"/>
          </p:cNvPicPr>
          <p:nvPr/>
        </p:nvPicPr>
        <p:blipFill>
          <a:blip r:embed="rId3"/>
          <a:stretch>
            <a:fillRect/>
          </a:stretch>
        </p:blipFill>
        <p:spPr>
          <a:xfrm>
            <a:off x="5181600" y="2971800"/>
            <a:ext cx="2971800" cy="2286000"/>
          </a:xfrm>
          <a:prstGeom prst="rect">
            <a:avLst/>
          </a:prstGeom>
        </p:spPr>
      </p:pic>
      <p:sp>
        <p:nvSpPr>
          <p:cNvPr id="5" name="TextBox 4"/>
          <p:cNvSpPr txBox="1"/>
          <p:nvPr/>
        </p:nvSpPr>
        <p:spPr>
          <a:xfrm>
            <a:off x="762000" y="2209800"/>
            <a:ext cx="2132315"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IDE  Connector</a:t>
            </a:r>
            <a:endParaRPr lang="en-US" sz="2400" dirty="0">
              <a:latin typeface="Times New Roman" pitchFamily="18" charset="0"/>
              <a:cs typeface="Times New Roman" pitchFamily="18" charset="0"/>
            </a:endParaRPr>
          </a:p>
        </p:txBody>
      </p:sp>
      <p:sp>
        <p:nvSpPr>
          <p:cNvPr id="6" name="TextBox 5"/>
          <p:cNvSpPr txBox="1"/>
          <p:nvPr/>
        </p:nvSpPr>
        <p:spPr>
          <a:xfrm>
            <a:off x="5562600" y="2209800"/>
            <a:ext cx="1611339"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IDE Cables</a:t>
            </a:r>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914400"/>
            <a:ext cx="8332409" cy="646331"/>
          </a:xfrm>
          <a:prstGeom prst="rect">
            <a:avLst/>
          </a:prstGeom>
          <a:noFill/>
        </p:spPr>
        <p:txBody>
          <a:bodyPr wrap="none" rtlCol="0">
            <a:spAutoFit/>
          </a:bodyPr>
          <a:lstStyle/>
          <a:p>
            <a:r>
              <a:rPr lang="en-US" sz="3600" b="1" dirty="0" smtClean="0">
                <a:solidFill>
                  <a:schemeClr val="bg2">
                    <a:lumMod val="50000"/>
                  </a:schemeClr>
                </a:solidFill>
                <a:latin typeface="Times New Roman" pitchFamily="18" charset="0"/>
                <a:cs typeface="Times New Roman" pitchFamily="18" charset="0"/>
              </a:rPr>
              <a:t>Small Computer System Interface (SCSI)</a:t>
            </a:r>
            <a:endParaRPr lang="en-US" sz="3600" b="1" dirty="0">
              <a:solidFill>
                <a:schemeClr val="bg2">
                  <a:lumMod val="50000"/>
                </a:schemeClr>
              </a:solidFill>
              <a:latin typeface="Times New Roman" pitchFamily="18" charset="0"/>
              <a:cs typeface="Times New Roman" pitchFamily="18" charset="0"/>
            </a:endParaRPr>
          </a:p>
        </p:txBody>
      </p:sp>
      <p:sp>
        <p:nvSpPr>
          <p:cNvPr id="3" name="TextBox 2"/>
          <p:cNvSpPr txBox="1"/>
          <p:nvPr/>
        </p:nvSpPr>
        <p:spPr>
          <a:xfrm>
            <a:off x="609600" y="1905000"/>
            <a:ext cx="7239000" cy="1569660"/>
          </a:xfrm>
          <a:prstGeom prst="rect">
            <a:avLst/>
          </a:prstGeom>
          <a:noFill/>
        </p:spPr>
        <p:txBody>
          <a:bodyPr wrap="square" rtlCol="0">
            <a:spAutoFit/>
          </a:bodyPr>
          <a:lstStyle/>
          <a:p>
            <a:pPr algn="just"/>
            <a:r>
              <a:rPr lang="en-US" dirty="0" smtClean="0"/>
              <a:t> </a:t>
            </a:r>
            <a:r>
              <a:rPr lang="en-US" sz="2400" dirty="0" smtClean="0">
                <a:latin typeface="Times New Roman" pitchFamily="18" charset="0"/>
                <a:cs typeface="Times New Roman" pitchFamily="18" charset="0"/>
              </a:rPr>
              <a:t>It's a fast bus that can connect lots of devices to a computer at the same time, including hard drives, scanners, CD-ROM/RW drives, printers and tape drives</a:t>
            </a:r>
            <a:endParaRPr lang="en-US" sz="2400" dirty="0">
              <a:latin typeface="Times New Roman" pitchFamily="18" charset="0"/>
              <a:cs typeface="Times New Roman" pitchFamily="18" charset="0"/>
            </a:endParaRPr>
          </a:p>
        </p:txBody>
      </p:sp>
      <p:pic>
        <p:nvPicPr>
          <p:cNvPr id="4" name="Picture 3" descr="download (2).jpg"/>
          <p:cNvPicPr>
            <a:picLocks noChangeAspect="1"/>
          </p:cNvPicPr>
          <p:nvPr/>
        </p:nvPicPr>
        <p:blipFill>
          <a:blip r:embed="rId2"/>
          <a:stretch>
            <a:fillRect/>
          </a:stretch>
        </p:blipFill>
        <p:spPr>
          <a:xfrm>
            <a:off x="762000" y="3843950"/>
            <a:ext cx="2628900" cy="1733550"/>
          </a:xfrm>
          <a:prstGeom prst="rect">
            <a:avLst/>
          </a:prstGeom>
        </p:spPr>
      </p:pic>
      <p:sp>
        <p:nvSpPr>
          <p:cNvPr id="5" name="TextBox 4"/>
          <p:cNvSpPr txBox="1"/>
          <p:nvPr/>
        </p:nvSpPr>
        <p:spPr>
          <a:xfrm>
            <a:off x="1210572" y="5580912"/>
            <a:ext cx="1731756" cy="369332"/>
          </a:xfrm>
          <a:prstGeom prst="rect">
            <a:avLst/>
          </a:prstGeom>
          <a:noFill/>
        </p:spPr>
        <p:txBody>
          <a:bodyPr wrap="none" rtlCol="0">
            <a:spAutoFit/>
          </a:bodyPr>
          <a:lstStyle/>
          <a:p>
            <a:r>
              <a:rPr lang="en-US" dirty="0" smtClean="0"/>
              <a:t>SCSI Controller</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1004" y="3474660"/>
            <a:ext cx="2219325" cy="15335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0" y="3778167"/>
            <a:ext cx="1367908" cy="921960"/>
          </a:xfrm>
          <a:prstGeom prst="rect">
            <a:avLst/>
          </a:prstGeom>
        </p:spPr>
      </p:pic>
      <p:sp>
        <p:nvSpPr>
          <p:cNvPr id="8" name="TextBox 7"/>
          <p:cNvSpPr txBox="1"/>
          <p:nvPr/>
        </p:nvSpPr>
        <p:spPr>
          <a:xfrm>
            <a:off x="5300159" y="5580912"/>
            <a:ext cx="1362874" cy="369332"/>
          </a:xfrm>
          <a:prstGeom prst="rect">
            <a:avLst/>
          </a:prstGeom>
          <a:noFill/>
        </p:spPr>
        <p:txBody>
          <a:bodyPr wrap="none" rtlCol="0">
            <a:spAutoFit/>
          </a:bodyPr>
          <a:lstStyle/>
          <a:p>
            <a:r>
              <a:rPr lang="en-US" dirty="0" smtClean="0"/>
              <a:t>SCSI Cables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204436"/>
            <a:ext cx="8305800" cy="646331"/>
          </a:xfrm>
          <a:prstGeom prst="rect">
            <a:avLst/>
          </a:prstGeom>
          <a:noFill/>
        </p:spPr>
        <p:txBody>
          <a:bodyPr wrap="square" rtlCol="0">
            <a:spAutoFit/>
          </a:bodyPr>
          <a:lstStyle/>
          <a:p>
            <a:r>
              <a:rPr lang="en-US" sz="3600" b="1" dirty="0" smtClean="0">
                <a:solidFill>
                  <a:schemeClr val="bg2">
                    <a:lumMod val="50000"/>
                  </a:schemeClr>
                </a:solidFill>
                <a:latin typeface="Times New Roman" pitchFamily="18" charset="0"/>
                <a:cs typeface="Times New Roman" pitchFamily="18" charset="0"/>
              </a:rPr>
              <a:t>Small Computer System Interface (SCSI)</a:t>
            </a:r>
            <a:endParaRPr lang="en-US" sz="3600" b="1" dirty="0">
              <a:solidFill>
                <a:schemeClr val="bg2">
                  <a:lumMod val="50000"/>
                </a:schemeClr>
              </a:solidFill>
              <a:latin typeface="Times New Roman" pitchFamily="18" charset="0"/>
              <a:cs typeface="Times New Roman" pitchFamily="18" charset="0"/>
            </a:endParaRPr>
          </a:p>
        </p:txBody>
      </p:sp>
      <p:pic>
        <p:nvPicPr>
          <p:cNvPr id="4" name="Picture 3" descr="SCSI_DB50.jpg"/>
          <p:cNvPicPr>
            <a:picLocks noChangeAspect="1"/>
          </p:cNvPicPr>
          <p:nvPr/>
        </p:nvPicPr>
        <p:blipFill>
          <a:blip r:embed="rId3"/>
          <a:stretch>
            <a:fillRect/>
          </a:stretch>
        </p:blipFill>
        <p:spPr>
          <a:xfrm>
            <a:off x="5524500" y="2895600"/>
            <a:ext cx="2628900" cy="1371600"/>
          </a:xfrm>
          <a:prstGeom prst="rect">
            <a:avLst/>
          </a:prstGeom>
        </p:spPr>
      </p:pic>
      <p:sp>
        <p:nvSpPr>
          <p:cNvPr id="5" name="TextBox 4"/>
          <p:cNvSpPr txBox="1"/>
          <p:nvPr/>
        </p:nvSpPr>
        <p:spPr>
          <a:xfrm>
            <a:off x="759532" y="2208663"/>
            <a:ext cx="1561646"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SCSI </a:t>
            </a:r>
            <a:r>
              <a:rPr lang="en-US" sz="2400" dirty="0" smtClean="0">
                <a:latin typeface="Times New Roman" pitchFamily="18" charset="0"/>
                <a:cs typeface="Times New Roman" pitchFamily="18" charset="0"/>
              </a:rPr>
              <a:t>types</a:t>
            </a:r>
            <a:endParaRPr lang="en-US" sz="2400" dirty="0">
              <a:latin typeface="Times New Roman" pitchFamily="18" charset="0"/>
              <a:cs typeface="Times New Roman" pitchFamily="18" charset="0"/>
            </a:endParaRPr>
          </a:p>
        </p:txBody>
      </p:sp>
      <p:sp>
        <p:nvSpPr>
          <p:cNvPr id="6" name="TextBox 5"/>
          <p:cNvSpPr txBox="1"/>
          <p:nvPr/>
        </p:nvSpPr>
        <p:spPr>
          <a:xfrm>
            <a:off x="5334000" y="2209800"/>
            <a:ext cx="2193229"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SCSI Connector</a:t>
            </a:r>
            <a:endParaRPr lang="en-US" sz="2400" dirty="0">
              <a:latin typeface="Times New Roman" pitchFamily="18" charset="0"/>
              <a:cs typeface="Times New Roman" pitchFamily="18"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1862" y="3276600"/>
            <a:ext cx="1775460" cy="2907072"/>
          </a:xfrm>
          <a:prstGeom prst="rect">
            <a:avLst/>
          </a:prstGeom>
        </p:spPr>
      </p:pic>
      <p:sp>
        <p:nvSpPr>
          <p:cNvPr id="8" name="TextBox 7"/>
          <p:cNvSpPr txBox="1"/>
          <p:nvPr/>
        </p:nvSpPr>
        <p:spPr>
          <a:xfrm>
            <a:off x="3108660" y="6183672"/>
            <a:ext cx="1823641" cy="369332"/>
          </a:xfrm>
          <a:prstGeom prst="rect">
            <a:avLst/>
          </a:prstGeom>
          <a:noFill/>
        </p:spPr>
        <p:txBody>
          <a:bodyPr wrap="none" rtlCol="0">
            <a:spAutoFit/>
          </a:bodyPr>
          <a:lstStyle/>
          <a:p>
            <a:r>
              <a:rPr lang="en-US" dirty="0" smtClean="0"/>
              <a:t>SCSI Terminator</a:t>
            </a:r>
            <a:endParaRPr lang="en-US" dirty="0"/>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162" y="2971800"/>
            <a:ext cx="2076522" cy="236743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762000"/>
            <a:ext cx="1475853" cy="707886"/>
          </a:xfrm>
          <a:prstGeom prst="rect">
            <a:avLst/>
          </a:prstGeom>
          <a:noFill/>
        </p:spPr>
        <p:txBody>
          <a:bodyPr wrap="none" rtlCol="0">
            <a:spAutoFit/>
          </a:bodyPr>
          <a:lstStyle/>
          <a:p>
            <a:r>
              <a:rPr lang="en-US" sz="4000" b="1" dirty="0" smtClean="0">
                <a:solidFill>
                  <a:schemeClr val="bg2">
                    <a:lumMod val="50000"/>
                  </a:schemeClr>
                </a:solidFill>
                <a:latin typeface="Times New Roman" pitchFamily="18" charset="0"/>
                <a:cs typeface="Times New Roman" pitchFamily="18" charset="0"/>
              </a:rPr>
              <a:t>SATA</a:t>
            </a:r>
            <a:endParaRPr lang="en-US" sz="4000" b="1" dirty="0">
              <a:solidFill>
                <a:schemeClr val="bg2">
                  <a:lumMod val="50000"/>
                </a:schemeClr>
              </a:solidFill>
              <a:latin typeface="Times New Roman" pitchFamily="18" charset="0"/>
              <a:cs typeface="Times New Roman" pitchFamily="18" charset="0"/>
            </a:endParaRPr>
          </a:p>
        </p:txBody>
      </p:sp>
      <p:sp>
        <p:nvSpPr>
          <p:cNvPr id="3" name="TextBox 2"/>
          <p:cNvSpPr txBox="1"/>
          <p:nvPr/>
        </p:nvSpPr>
        <p:spPr>
          <a:xfrm>
            <a:off x="304800" y="1600200"/>
            <a:ext cx="8153400" cy="2031325"/>
          </a:xfrm>
          <a:prstGeom prst="rect">
            <a:avLst/>
          </a:prstGeom>
          <a:noFill/>
        </p:spPr>
        <p:txBody>
          <a:bodyPr wrap="square" rtlCol="0">
            <a:spAutoFit/>
          </a:bodyPr>
          <a:lstStyle/>
          <a:p>
            <a:pPr algn="just">
              <a:buFont typeface="Arial" pitchFamily="34" charset="0"/>
              <a:buChar char="•"/>
            </a:pPr>
            <a:r>
              <a:rPr lang="en-US" dirty="0" smtClean="0">
                <a:latin typeface="Times New Roman" pitchFamily="18" charset="0"/>
                <a:cs typeface="Times New Roman" pitchFamily="18" charset="0"/>
              </a:rPr>
              <a:t>The SATA ("Serial Advanced Technology Attachment) cable comes with every computer that has been released as of June 2010. These cables are known for transferring data at high rates (from 1.5 to 6 gigabytes per second) .</a:t>
            </a:r>
          </a:p>
          <a:p>
            <a:pPr algn="just">
              <a:buFont typeface="Arial" pitchFamily="34" charset="0"/>
              <a:buChar char="•"/>
            </a:pPr>
            <a:r>
              <a:rPr lang="en-US" dirty="0" smtClean="0">
                <a:latin typeface="Times New Roman" pitchFamily="18" charset="0"/>
                <a:cs typeface="Times New Roman" pitchFamily="18" charset="0"/>
              </a:rPr>
              <a:t>The cable comes with a few specific purposes that are used by every computer for some form of data access. </a:t>
            </a:r>
          </a:p>
          <a:p>
            <a:pPr algn="just">
              <a:buFont typeface="Arial" pitchFamily="34" charset="0"/>
              <a:buChar char="•"/>
            </a:pPr>
            <a:r>
              <a:rPr lang="en-US" dirty="0" smtClean="0">
                <a:latin typeface="Times New Roman" pitchFamily="18" charset="0"/>
                <a:cs typeface="Times New Roman" pitchFamily="18" charset="0"/>
              </a:rPr>
              <a:t> The SATA cable is used so that a motherboard can communicate with an internal hard drive, but there are other devices that can make use of the SATA cable as well.</a:t>
            </a:r>
            <a:endParaRPr lang="en-US" dirty="0">
              <a:latin typeface="Times New Roman" pitchFamily="18" charset="0"/>
              <a:cs typeface="Times New Roman" pitchFamily="18" charset="0"/>
            </a:endParaRPr>
          </a:p>
        </p:txBody>
      </p:sp>
      <p:pic>
        <p:nvPicPr>
          <p:cNvPr id="4" name="Picture 3" descr="images (2).jpg"/>
          <p:cNvPicPr>
            <a:picLocks noChangeAspect="1"/>
          </p:cNvPicPr>
          <p:nvPr/>
        </p:nvPicPr>
        <p:blipFill>
          <a:blip r:embed="rId2"/>
          <a:stretch>
            <a:fillRect/>
          </a:stretch>
        </p:blipFill>
        <p:spPr>
          <a:xfrm>
            <a:off x="1752600" y="3819182"/>
            <a:ext cx="2143125" cy="214312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0600" y="3988875"/>
            <a:ext cx="3124200" cy="180373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6785" y="858054"/>
            <a:ext cx="1475853" cy="707886"/>
          </a:xfrm>
          <a:prstGeom prst="rect">
            <a:avLst/>
          </a:prstGeom>
          <a:noFill/>
        </p:spPr>
        <p:txBody>
          <a:bodyPr wrap="none" rtlCol="0">
            <a:spAutoFit/>
          </a:bodyPr>
          <a:lstStyle/>
          <a:p>
            <a:r>
              <a:rPr lang="en-US" sz="4000" b="1" dirty="0" smtClean="0">
                <a:solidFill>
                  <a:schemeClr val="bg2">
                    <a:lumMod val="50000"/>
                  </a:schemeClr>
                </a:solidFill>
                <a:latin typeface="Times New Roman" pitchFamily="18" charset="0"/>
                <a:cs typeface="Times New Roman" pitchFamily="18" charset="0"/>
              </a:rPr>
              <a:t>SATA</a:t>
            </a:r>
            <a:endParaRPr lang="en-US" sz="4000" b="1" dirty="0">
              <a:solidFill>
                <a:schemeClr val="bg2">
                  <a:lumMod val="50000"/>
                </a:schemeClr>
              </a:solidFill>
              <a:latin typeface="Times New Roman" pitchFamily="18" charset="0"/>
              <a:cs typeface="Times New Roman" pitchFamily="18" charset="0"/>
            </a:endParaRPr>
          </a:p>
        </p:txBody>
      </p:sp>
      <p:pic>
        <p:nvPicPr>
          <p:cNvPr id="3" name="Picture 2" descr="images (3).jpg"/>
          <p:cNvPicPr>
            <a:picLocks noChangeAspect="1"/>
          </p:cNvPicPr>
          <p:nvPr/>
        </p:nvPicPr>
        <p:blipFill>
          <a:blip r:embed="rId2"/>
          <a:stretch>
            <a:fillRect/>
          </a:stretch>
        </p:blipFill>
        <p:spPr>
          <a:xfrm>
            <a:off x="2819400" y="2819400"/>
            <a:ext cx="2571750" cy="1781175"/>
          </a:xfrm>
          <a:prstGeom prst="rect">
            <a:avLst/>
          </a:prstGeom>
        </p:spPr>
      </p:pic>
      <p:sp>
        <p:nvSpPr>
          <p:cNvPr id="4" name="TextBox 3"/>
          <p:cNvSpPr txBox="1"/>
          <p:nvPr/>
        </p:nvSpPr>
        <p:spPr>
          <a:xfrm>
            <a:off x="762000" y="1600200"/>
            <a:ext cx="7239000" cy="830997"/>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Serial ATA is a better, more efficient interface than the dated PATA standard.</a:t>
            </a:r>
            <a:endParaRPr lang="en-US" sz="2400" dirty="0">
              <a:latin typeface="Times New Roman" pitchFamily="18" charset="0"/>
              <a:cs typeface="Times New Roman" pitchFamily="18" charset="0"/>
            </a:endParaRPr>
          </a:p>
        </p:txBody>
      </p:sp>
      <p:sp>
        <p:nvSpPr>
          <p:cNvPr id="5" name="TextBox 4"/>
          <p:cNvSpPr txBox="1"/>
          <p:nvPr/>
        </p:nvSpPr>
        <p:spPr>
          <a:xfrm>
            <a:off x="2971800" y="5029200"/>
            <a:ext cx="2271391"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SATA Connector</a:t>
            </a:r>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838200"/>
            <a:ext cx="3124200" cy="707886"/>
          </a:xfrm>
          <a:prstGeom prst="rect">
            <a:avLst/>
          </a:prstGeom>
          <a:solidFill>
            <a:schemeClr val="bg1"/>
          </a:solidFill>
        </p:spPr>
        <p:txBody>
          <a:bodyPr wrap="square" rtlCol="0">
            <a:spAutoFit/>
          </a:bodyPr>
          <a:lstStyle/>
          <a:p>
            <a:r>
              <a:rPr lang="en-US" sz="4000" b="1" dirty="0" smtClean="0">
                <a:solidFill>
                  <a:schemeClr val="bg2">
                    <a:lumMod val="50000"/>
                  </a:schemeClr>
                </a:solidFill>
                <a:latin typeface="Times New Roman" pitchFamily="18" charset="0"/>
                <a:cs typeface="Times New Roman" pitchFamily="18" charset="0"/>
              </a:rPr>
              <a:t>Processor</a:t>
            </a:r>
            <a:endParaRPr lang="en-US" sz="4000" b="1" dirty="0">
              <a:solidFill>
                <a:schemeClr val="bg2">
                  <a:lumMod val="50000"/>
                </a:schemeClr>
              </a:solidFill>
              <a:latin typeface="Times New Roman" pitchFamily="18" charset="0"/>
              <a:cs typeface="Times New Roman" pitchFamily="18" charset="0"/>
            </a:endParaRPr>
          </a:p>
        </p:txBody>
      </p:sp>
      <p:sp>
        <p:nvSpPr>
          <p:cNvPr id="4" name="TextBox 3"/>
          <p:cNvSpPr txBox="1"/>
          <p:nvPr/>
        </p:nvSpPr>
        <p:spPr>
          <a:xfrm>
            <a:off x="533400" y="1905000"/>
            <a:ext cx="7848600" cy="2985433"/>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Central Processing Unit Architecture operates the capacity to work from “Instruction Set Architecture” to where it was designed. </a:t>
            </a:r>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There are two  </a:t>
            </a:r>
            <a:r>
              <a:rPr lang="en-US" sz="2800" dirty="0">
                <a:latin typeface="Times New Roman" pitchFamily="18" charset="0"/>
                <a:cs typeface="Times New Roman" pitchFamily="18" charset="0"/>
              </a:rPr>
              <a:t>architectural designs of CPU </a:t>
            </a:r>
            <a:r>
              <a:rPr lang="en-US" sz="2800" dirty="0" smtClean="0">
                <a:latin typeface="Times New Roman" pitchFamily="18" charset="0"/>
                <a:cs typeface="Times New Roman" pitchFamily="18" charset="0"/>
              </a:rPr>
              <a:t>they </a:t>
            </a:r>
            <a:r>
              <a:rPr lang="en-US" sz="2800" dirty="0" smtClean="0">
                <a:latin typeface="Times New Roman" pitchFamily="18" charset="0"/>
                <a:cs typeface="Times New Roman" pitchFamily="18" charset="0"/>
              </a:rPr>
              <a:t>are</a:t>
            </a:r>
            <a:endParaRPr lang="en-US" sz="2800" dirty="0" smtClean="0">
              <a:latin typeface="Times New Roman" pitchFamily="18" charset="0"/>
              <a:cs typeface="Times New Roman" pitchFamily="18" charset="0"/>
            </a:endParaRPr>
          </a:p>
          <a:p>
            <a:r>
              <a:rPr lang="en-US" dirty="0" smtClean="0"/>
              <a:t>    -</a:t>
            </a:r>
            <a:r>
              <a:rPr lang="en-US" sz="2400" dirty="0" smtClean="0">
                <a:latin typeface="Times New Roman" pitchFamily="18" charset="0"/>
                <a:cs typeface="Times New Roman" pitchFamily="18" charset="0"/>
              </a:rPr>
              <a:t>RISC </a:t>
            </a:r>
            <a:r>
              <a:rPr lang="en-US" sz="2400" dirty="0">
                <a:latin typeface="Times New Roman" pitchFamily="18" charset="0"/>
                <a:cs typeface="Times New Roman" pitchFamily="18" charset="0"/>
              </a:rPr>
              <a:t>(Reduced instruction set computing) </a:t>
            </a:r>
            <a:r>
              <a:rPr lang="en-US" sz="2400" dirty="0" smtClean="0">
                <a:latin typeface="Times New Roman" pitchFamily="18" charset="0"/>
                <a:cs typeface="Times New Roman" pitchFamily="18" charset="0"/>
              </a:rPr>
              <a:t>and</a:t>
            </a:r>
          </a:p>
          <a:p>
            <a:r>
              <a:rPr lang="en-US" sz="2400" dirty="0" smtClean="0">
                <a:latin typeface="Times New Roman" pitchFamily="18" charset="0"/>
                <a:cs typeface="Times New Roman" pitchFamily="18" charset="0"/>
              </a:rPr>
              <a:t>   -CISC </a:t>
            </a:r>
            <a:r>
              <a:rPr lang="en-US" sz="2400" dirty="0">
                <a:latin typeface="Times New Roman" pitchFamily="18" charset="0"/>
                <a:cs typeface="Times New Roman" pitchFamily="18" charset="0"/>
              </a:rPr>
              <a:t>(Complex instruction set computing)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762000"/>
            <a:ext cx="4419600" cy="707886"/>
          </a:xfrm>
          <a:prstGeom prst="rect">
            <a:avLst/>
          </a:prstGeom>
          <a:noFill/>
        </p:spPr>
        <p:txBody>
          <a:bodyPr wrap="square" rtlCol="0">
            <a:spAutoFit/>
          </a:bodyPr>
          <a:lstStyle/>
          <a:p>
            <a:r>
              <a:rPr lang="en-US" sz="4000" b="1" dirty="0" smtClean="0">
                <a:solidFill>
                  <a:schemeClr val="bg2">
                    <a:lumMod val="50000"/>
                  </a:schemeClr>
                </a:solidFill>
                <a:latin typeface="Times New Roman" pitchFamily="18" charset="0"/>
                <a:cs typeface="Times New Roman" pitchFamily="18" charset="0"/>
              </a:rPr>
              <a:t>CISC</a:t>
            </a:r>
            <a:endParaRPr lang="en-US" sz="4000" b="1" dirty="0">
              <a:solidFill>
                <a:schemeClr val="bg2">
                  <a:lumMod val="50000"/>
                </a:schemeClr>
              </a:solidFill>
              <a:latin typeface="Times New Roman" pitchFamily="18" charset="0"/>
              <a:cs typeface="Times New Roman" pitchFamily="18" charset="0"/>
            </a:endParaRPr>
          </a:p>
        </p:txBody>
      </p:sp>
      <p:sp>
        <p:nvSpPr>
          <p:cNvPr id="4" name="TextBox 3"/>
          <p:cNvSpPr txBox="1"/>
          <p:nvPr/>
        </p:nvSpPr>
        <p:spPr>
          <a:xfrm>
            <a:off x="914400" y="1600200"/>
            <a:ext cx="7391400" cy="2308324"/>
          </a:xfrm>
          <a:prstGeom prst="rect">
            <a:avLst/>
          </a:prstGeom>
          <a:noFill/>
        </p:spPr>
        <p:txBody>
          <a:bodyPr wrap="square" rtlCol="0">
            <a:spAutoFit/>
          </a:bodyPr>
          <a:lstStyle/>
          <a:p>
            <a:pPr algn="just">
              <a:buFont typeface="Arial" pitchFamily="34" charset="0"/>
              <a:buChar char="•"/>
            </a:pPr>
            <a:r>
              <a:rPr lang="en-US" sz="2400" dirty="0">
                <a:latin typeface="Times New Roman" pitchFamily="18" charset="0"/>
                <a:cs typeface="Times New Roman" pitchFamily="18" charset="0"/>
              </a:rPr>
              <a:t>CISC has the ability to execute addressing modes or multi-step operations within one instruction </a:t>
            </a:r>
            <a:r>
              <a:rPr lang="en-US" sz="2400" dirty="0" smtClean="0">
                <a:latin typeface="Times New Roman" pitchFamily="18" charset="0"/>
                <a:cs typeface="Times New Roman" pitchFamily="18" charset="0"/>
              </a:rPr>
              <a:t>set.</a:t>
            </a:r>
          </a:p>
          <a:p>
            <a:pPr algn="just">
              <a:buFont typeface="Arial" pitchFamily="34" charset="0"/>
              <a:buChar char="•"/>
            </a:pPr>
            <a:r>
              <a:rPr lang="en-US" sz="2400" dirty="0" smtClean="0">
                <a:latin typeface="Times New Roman" pitchFamily="18" charset="0"/>
                <a:cs typeface="Times New Roman" pitchFamily="18" charset="0"/>
              </a:rPr>
              <a:t>It</a:t>
            </a:r>
            <a:r>
              <a:rPr lang="en-US" sz="2400" dirty="0">
                <a:latin typeface="Times New Roman" pitchFamily="18" charset="0"/>
                <a:cs typeface="Times New Roman" pitchFamily="18" charset="0"/>
              </a:rPr>
              <a:t>  is the design of the CPU where one instruction performs many low-level operations. </a:t>
            </a:r>
            <a:endParaRPr lang="en-US" sz="2400" dirty="0" smtClean="0">
              <a:latin typeface="Times New Roman" pitchFamily="18" charset="0"/>
              <a:cs typeface="Times New Roman" pitchFamily="18" charset="0"/>
            </a:endParaRPr>
          </a:p>
          <a:p>
            <a:pPr algn="just"/>
            <a:r>
              <a:rPr lang="en-US" sz="2400" dirty="0" smtClean="0"/>
              <a:t>For </a:t>
            </a:r>
            <a:r>
              <a:rPr lang="en-US" sz="2400" dirty="0"/>
              <a:t>example,  memory storage, an  arithmetic operation and loading from memory. </a:t>
            </a:r>
          </a:p>
        </p:txBody>
      </p:sp>
      <p:pic>
        <p:nvPicPr>
          <p:cNvPr id="5" name="Picture 4" descr="images.jpg"/>
          <p:cNvPicPr>
            <a:picLocks noChangeAspect="1"/>
          </p:cNvPicPr>
          <p:nvPr/>
        </p:nvPicPr>
        <p:blipFill>
          <a:blip r:embed="rId2"/>
          <a:stretch>
            <a:fillRect/>
          </a:stretch>
        </p:blipFill>
        <p:spPr>
          <a:xfrm>
            <a:off x="3124200" y="4114800"/>
            <a:ext cx="2143125" cy="21431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838200"/>
            <a:ext cx="5431295" cy="707886"/>
          </a:xfrm>
          <a:prstGeom prst="rect">
            <a:avLst/>
          </a:prstGeom>
          <a:noFill/>
        </p:spPr>
        <p:txBody>
          <a:bodyPr wrap="none" rtlCol="0">
            <a:spAutoFit/>
          </a:bodyPr>
          <a:lstStyle/>
          <a:p>
            <a:r>
              <a:rPr lang="en-US" sz="4000" b="1" dirty="0" smtClean="0">
                <a:solidFill>
                  <a:schemeClr val="bg2">
                    <a:lumMod val="50000"/>
                  </a:schemeClr>
                </a:solidFill>
                <a:latin typeface="Times New Roman" pitchFamily="18" charset="0"/>
                <a:cs typeface="Times New Roman" pitchFamily="18" charset="0"/>
              </a:rPr>
              <a:t>Characteristics of CISC</a:t>
            </a:r>
            <a:endParaRPr lang="en-US" sz="4000" b="1" dirty="0">
              <a:solidFill>
                <a:schemeClr val="bg2">
                  <a:lumMod val="50000"/>
                </a:schemeClr>
              </a:solidFill>
              <a:latin typeface="Times New Roman" pitchFamily="18" charset="0"/>
              <a:cs typeface="Times New Roman" pitchFamily="18" charset="0"/>
            </a:endParaRPr>
          </a:p>
        </p:txBody>
      </p:sp>
      <p:sp>
        <p:nvSpPr>
          <p:cNvPr id="3" name="TextBox 2"/>
          <p:cNvSpPr txBox="1"/>
          <p:nvPr/>
        </p:nvSpPr>
        <p:spPr>
          <a:xfrm>
            <a:off x="685800" y="1828800"/>
            <a:ext cx="7848600" cy="3416320"/>
          </a:xfrm>
          <a:prstGeom prst="rect">
            <a:avLst/>
          </a:prstGeom>
          <a:noFill/>
        </p:spPr>
        <p:txBody>
          <a:bodyPr wrap="square" rtlCol="0">
            <a:spAutoFit/>
          </a:bodyPr>
          <a:lstStyle/>
          <a:p>
            <a:pPr algn="just">
              <a:buFont typeface="Arial" pitchFamily="34" charset="0"/>
              <a:buChar char="•"/>
            </a:pPr>
            <a:r>
              <a:rPr lang="en-US" sz="2400" dirty="0">
                <a:latin typeface="Times New Roman" pitchFamily="18" charset="0"/>
                <a:cs typeface="Times New Roman" pitchFamily="18" charset="0"/>
              </a:rPr>
              <a:t>Instruction-decoding logic will be Complex.</a:t>
            </a:r>
          </a:p>
          <a:p>
            <a:pPr algn="just">
              <a:buFont typeface="Arial" pitchFamily="34" charset="0"/>
              <a:buChar char="•"/>
            </a:pPr>
            <a:r>
              <a:rPr lang="en-US" sz="2400" dirty="0">
                <a:latin typeface="Times New Roman" pitchFamily="18" charset="0"/>
                <a:cs typeface="Times New Roman" pitchFamily="18" charset="0"/>
              </a:rPr>
              <a:t>One instruction is required to support multiple addressing modes.</a:t>
            </a:r>
          </a:p>
          <a:p>
            <a:pPr algn="just">
              <a:buFont typeface="Arial" pitchFamily="34" charset="0"/>
              <a:buChar char="•"/>
            </a:pPr>
            <a:r>
              <a:rPr lang="en-US" sz="2400" dirty="0">
                <a:latin typeface="Times New Roman" pitchFamily="18" charset="0"/>
                <a:cs typeface="Times New Roman" pitchFamily="18" charset="0"/>
              </a:rPr>
              <a:t>Less chip space is enough for general purpose registers for the instructions that are </a:t>
            </a:r>
            <a:r>
              <a:rPr lang="en-US" sz="2400" dirty="0" smtClean="0">
                <a:latin typeface="Times New Roman" pitchFamily="18" charset="0"/>
                <a:cs typeface="Times New Roman" pitchFamily="18" charset="0"/>
              </a:rPr>
              <a:t>operated </a:t>
            </a:r>
            <a:r>
              <a:rPr lang="en-US" sz="2400" dirty="0">
                <a:latin typeface="Times New Roman" pitchFamily="18" charset="0"/>
                <a:cs typeface="Times New Roman" pitchFamily="18" charset="0"/>
              </a:rPr>
              <a:t>directly on memory.</a:t>
            </a:r>
          </a:p>
          <a:p>
            <a:pPr algn="just">
              <a:buFont typeface="Arial" pitchFamily="34" charset="0"/>
              <a:buChar char="•"/>
            </a:pPr>
            <a:r>
              <a:rPr lang="en-US" sz="2400" dirty="0">
                <a:latin typeface="Times New Roman" pitchFamily="18" charset="0"/>
                <a:cs typeface="Times New Roman" pitchFamily="18" charset="0"/>
              </a:rPr>
              <a:t>Various CISC designs are set up two special registers for the stack pointer, handling interrupts,  etc.</a:t>
            </a:r>
          </a:p>
          <a:p>
            <a:pPr algn="just">
              <a:buFont typeface="Arial" pitchFamily="34" charset="0"/>
              <a:buChar char="•"/>
            </a:pPr>
            <a:r>
              <a:rPr lang="en-US" sz="2400" dirty="0">
                <a:latin typeface="Times New Roman" pitchFamily="18" charset="0"/>
                <a:cs typeface="Times New Roman" pitchFamily="18" charset="0"/>
              </a:rPr>
              <a:t>MUL is referred to as a “complex instruction” and requires the programmer for storing functions.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838200"/>
            <a:ext cx="1410964" cy="707886"/>
          </a:xfrm>
          <a:prstGeom prst="rect">
            <a:avLst/>
          </a:prstGeom>
          <a:noFill/>
        </p:spPr>
        <p:txBody>
          <a:bodyPr wrap="none" rtlCol="0">
            <a:spAutoFit/>
          </a:bodyPr>
          <a:lstStyle/>
          <a:p>
            <a:r>
              <a:rPr lang="en-US" sz="4000" b="1" dirty="0" smtClean="0">
                <a:solidFill>
                  <a:schemeClr val="bg2">
                    <a:lumMod val="50000"/>
                  </a:schemeClr>
                </a:solidFill>
                <a:latin typeface="Times New Roman" pitchFamily="18" charset="0"/>
                <a:cs typeface="Times New Roman" pitchFamily="18" charset="0"/>
              </a:rPr>
              <a:t>RISC</a:t>
            </a:r>
            <a:endParaRPr lang="en-US" sz="4000" b="1" dirty="0">
              <a:solidFill>
                <a:schemeClr val="bg2">
                  <a:lumMod val="50000"/>
                </a:schemeClr>
              </a:solidFill>
              <a:latin typeface="Times New Roman" pitchFamily="18" charset="0"/>
              <a:cs typeface="Times New Roman" pitchFamily="18" charset="0"/>
            </a:endParaRPr>
          </a:p>
        </p:txBody>
      </p:sp>
      <p:sp>
        <p:nvSpPr>
          <p:cNvPr id="3" name="TextBox 2"/>
          <p:cNvSpPr txBox="1"/>
          <p:nvPr/>
        </p:nvSpPr>
        <p:spPr>
          <a:xfrm>
            <a:off x="838200" y="1752600"/>
            <a:ext cx="6934200" cy="1938992"/>
          </a:xfrm>
          <a:prstGeom prst="rect">
            <a:avLst/>
          </a:prstGeom>
          <a:noFill/>
        </p:spPr>
        <p:txBody>
          <a:bodyPr wrap="square" rtlCol="0">
            <a:spAutoFit/>
          </a:bodyPr>
          <a:lstStyle/>
          <a:p>
            <a:pPr algn="just">
              <a:buFont typeface="Arial" pitchFamily="34" charset="0"/>
              <a:buChar char="•"/>
            </a:pPr>
            <a:r>
              <a:rPr lang="en-US" sz="2400" dirty="0">
                <a:latin typeface="Times New Roman" pitchFamily="18" charset="0"/>
                <a:cs typeface="Times New Roman" pitchFamily="18" charset="0"/>
              </a:rPr>
              <a:t>RISC  </a:t>
            </a:r>
            <a:r>
              <a:rPr lang="en-US" sz="2400" dirty="0" smtClean="0">
                <a:latin typeface="Times New Roman" pitchFamily="18" charset="0"/>
                <a:cs typeface="Times New Roman" pitchFamily="18" charset="0"/>
              </a:rPr>
              <a:t>was designed with a strategy that simple </a:t>
            </a:r>
            <a:r>
              <a:rPr lang="en-US" sz="2400" dirty="0">
                <a:latin typeface="Times New Roman" pitchFamily="18" charset="0"/>
                <a:cs typeface="Times New Roman" pitchFamily="18" charset="0"/>
              </a:rPr>
              <a:t>instruction set gives higher performance when combined with a microprocessor </a:t>
            </a:r>
            <a:r>
              <a:rPr lang="en-US" sz="2400" dirty="0" smtClean="0">
                <a:latin typeface="Times New Roman" pitchFamily="18" charset="0"/>
                <a:cs typeface="Times New Roman" pitchFamily="18" charset="0"/>
              </a:rPr>
              <a:t>architecture.</a:t>
            </a:r>
          </a:p>
          <a:p>
            <a:pPr algn="just">
              <a:buFont typeface="Arial" pitchFamily="34" charset="0"/>
              <a:buChar char="•"/>
            </a:pPr>
            <a:r>
              <a:rPr lang="en-US" sz="2400" dirty="0" smtClean="0">
                <a:latin typeface="Times New Roman" pitchFamily="18" charset="0"/>
                <a:cs typeface="Times New Roman" pitchFamily="18" charset="0"/>
              </a:rPr>
              <a:t> It </a:t>
            </a:r>
            <a:r>
              <a:rPr lang="en-US" sz="2400" dirty="0">
                <a:latin typeface="Times New Roman" pitchFamily="18" charset="0"/>
                <a:cs typeface="Times New Roman" pitchFamily="18" charset="0"/>
              </a:rPr>
              <a:t>has the ability to execute the instructions by using some microprocessor cycles per instruction.</a:t>
            </a:r>
          </a:p>
        </p:txBody>
      </p:sp>
      <p:pic>
        <p:nvPicPr>
          <p:cNvPr id="4" name="Picture 3" descr="Ic-photo-Sun--STP1030ABGA-200--(UltraSPARC-CPU).JPG"/>
          <p:cNvPicPr>
            <a:picLocks noChangeAspect="1"/>
          </p:cNvPicPr>
          <p:nvPr/>
        </p:nvPicPr>
        <p:blipFill>
          <a:blip r:embed="rId2" cstate="print"/>
          <a:stretch>
            <a:fillRect/>
          </a:stretch>
        </p:blipFill>
        <p:spPr>
          <a:xfrm>
            <a:off x="2286000" y="3962400"/>
            <a:ext cx="3276600" cy="2057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914400"/>
            <a:ext cx="5059398" cy="707886"/>
          </a:xfrm>
          <a:prstGeom prst="rect">
            <a:avLst/>
          </a:prstGeom>
          <a:noFill/>
        </p:spPr>
        <p:txBody>
          <a:bodyPr wrap="none" rtlCol="0">
            <a:spAutoFit/>
          </a:bodyPr>
          <a:lstStyle/>
          <a:p>
            <a:r>
              <a:rPr lang="en-US" sz="4000" dirty="0" smtClean="0">
                <a:solidFill>
                  <a:schemeClr val="bg2">
                    <a:lumMod val="50000"/>
                  </a:schemeClr>
                </a:solidFill>
                <a:latin typeface="Times New Roman" pitchFamily="18" charset="0"/>
                <a:cs typeface="Times New Roman" pitchFamily="18" charset="0"/>
              </a:rPr>
              <a:t>Characteristics of RISC</a:t>
            </a:r>
            <a:endParaRPr lang="en-US" sz="4000" dirty="0">
              <a:solidFill>
                <a:schemeClr val="bg2">
                  <a:lumMod val="50000"/>
                </a:schemeClr>
              </a:solidFill>
              <a:latin typeface="Times New Roman" pitchFamily="18" charset="0"/>
              <a:cs typeface="Times New Roman" pitchFamily="18" charset="0"/>
            </a:endParaRPr>
          </a:p>
        </p:txBody>
      </p:sp>
      <p:sp>
        <p:nvSpPr>
          <p:cNvPr id="3" name="TextBox 2"/>
          <p:cNvSpPr txBox="1"/>
          <p:nvPr/>
        </p:nvSpPr>
        <p:spPr>
          <a:xfrm>
            <a:off x="838200" y="1905000"/>
            <a:ext cx="7543800" cy="3416320"/>
          </a:xfrm>
          <a:prstGeom prst="rect">
            <a:avLst/>
          </a:prstGeom>
          <a:noFill/>
        </p:spPr>
        <p:txBody>
          <a:bodyPr wrap="square" rtlCol="0">
            <a:spAutoFit/>
          </a:bodyPr>
          <a:lstStyle/>
          <a:p>
            <a:pPr algn="just">
              <a:buFont typeface="Arial" pitchFamily="34" charset="0"/>
              <a:buChar char="•"/>
            </a:pPr>
            <a:r>
              <a:rPr lang="en-US" sz="2400" dirty="0">
                <a:latin typeface="Times New Roman" pitchFamily="18" charset="0"/>
                <a:cs typeface="Times New Roman" pitchFamily="18" charset="0"/>
              </a:rPr>
              <a:t>Simple Instructions are used in RISC architecture.</a:t>
            </a:r>
          </a:p>
          <a:p>
            <a:pPr algn="just">
              <a:buFont typeface="Arial" pitchFamily="34" charset="0"/>
              <a:buChar char="•"/>
            </a:pPr>
            <a:r>
              <a:rPr lang="en-US" sz="2400" dirty="0">
                <a:latin typeface="Times New Roman" pitchFamily="18" charset="0"/>
                <a:cs typeface="Times New Roman" pitchFamily="18" charset="0"/>
              </a:rPr>
              <a:t>RISC helps and supports few simple data types and synthesize complex data types.</a:t>
            </a:r>
          </a:p>
          <a:p>
            <a:pPr algn="just">
              <a:buFont typeface="Arial" pitchFamily="34" charset="0"/>
              <a:buChar char="•"/>
            </a:pPr>
            <a:r>
              <a:rPr lang="en-US" sz="2400" dirty="0">
                <a:latin typeface="Times New Roman" pitchFamily="18" charset="0"/>
                <a:cs typeface="Times New Roman" pitchFamily="18" charset="0"/>
              </a:rPr>
              <a:t>RISC utilizes simple addressing modes and fixed length instructions for pipelining.</a:t>
            </a:r>
          </a:p>
          <a:p>
            <a:pPr algn="just">
              <a:buFont typeface="Arial" pitchFamily="34" charset="0"/>
              <a:buChar char="•"/>
            </a:pPr>
            <a:r>
              <a:rPr lang="en-US" sz="2400" dirty="0">
                <a:latin typeface="Times New Roman" pitchFamily="18" charset="0"/>
                <a:cs typeface="Times New Roman" pitchFamily="18" charset="0"/>
              </a:rPr>
              <a:t>RISC permits any register to use in any context.</a:t>
            </a:r>
          </a:p>
          <a:p>
            <a:pPr algn="just">
              <a:buFont typeface="Arial" pitchFamily="34" charset="0"/>
              <a:buChar char="•"/>
            </a:pPr>
            <a:r>
              <a:rPr lang="en-US" sz="2400" dirty="0">
                <a:latin typeface="Times New Roman" pitchFamily="18" charset="0"/>
                <a:cs typeface="Times New Roman" pitchFamily="18" charset="0"/>
              </a:rPr>
              <a:t>One Cycle Execution Time</a:t>
            </a:r>
          </a:p>
          <a:p>
            <a:pPr algn="just">
              <a:buFont typeface="Arial" pitchFamily="34" charset="0"/>
              <a:buChar char="•"/>
            </a:pPr>
            <a:r>
              <a:rPr lang="en-US" sz="2400" dirty="0">
                <a:latin typeface="Times New Roman" pitchFamily="18" charset="0"/>
                <a:cs typeface="Times New Roman" pitchFamily="18" charset="0"/>
              </a:rPr>
              <a:t>The amount of work that a computer can perform is reduced by separating “LOAD” and “STORE” instructions.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990600"/>
            <a:ext cx="7611699" cy="707886"/>
          </a:xfrm>
          <a:prstGeom prst="rect">
            <a:avLst/>
          </a:prstGeom>
          <a:noFill/>
        </p:spPr>
        <p:txBody>
          <a:bodyPr wrap="none" rtlCol="0">
            <a:spAutoFit/>
          </a:bodyPr>
          <a:lstStyle/>
          <a:p>
            <a:r>
              <a:rPr lang="en-US" sz="4000" dirty="0" smtClean="0">
                <a:solidFill>
                  <a:schemeClr val="bg2">
                    <a:lumMod val="50000"/>
                  </a:schemeClr>
                </a:solidFill>
                <a:latin typeface="Times New Roman" pitchFamily="18" charset="0"/>
                <a:cs typeface="Times New Roman" pitchFamily="18" charset="0"/>
              </a:rPr>
              <a:t>Difference between RISC and CISC</a:t>
            </a:r>
            <a:endParaRPr lang="en-US" sz="4000" dirty="0">
              <a:solidFill>
                <a:schemeClr val="bg2">
                  <a:lumMod val="50000"/>
                </a:schemeClr>
              </a:solidFill>
              <a:latin typeface="Times New Roman" pitchFamily="18" charset="0"/>
              <a:cs typeface="Times New Roman" pitchFamily="18" charset="0"/>
            </a:endParaRPr>
          </a:p>
        </p:txBody>
      </p:sp>
      <p:pic>
        <p:nvPicPr>
          <p:cNvPr id="3" name="Picture 2" descr="Comparison-between-CISC-RISC.jpg"/>
          <p:cNvPicPr>
            <a:picLocks noChangeAspect="1"/>
          </p:cNvPicPr>
          <p:nvPr/>
        </p:nvPicPr>
        <p:blipFill>
          <a:blip r:embed="rId2"/>
          <a:stretch>
            <a:fillRect/>
          </a:stretch>
        </p:blipFill>
        <p:spPr>
          <a:xfrm>
            <a:off x="1143000" y="1981200"/>
            <a:ext cx="6858000" cy="3733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219200"/>
            <a:ext cx="3755644" cy="769441"/>
          </a:xfrm>
          <a:prstGeom prst="rect">
            <a:avLst/>
          </a:prstGeom>
          <a:noFill/>
        </p:spPr>
        <p:txBody>
          <a:bodyPr wrap="none" rtlCol="0">
            <a:spAutoFit/>
          </a:bodyPr>
          <a:lstStyle/>
          <a:p>
            <a:r>
              <a:rPr lang="en-US" sz="4400" b="1" dirty="0" smtClean="0">
                <a:solidFill>
                  <a:schemeClr val="bg2">
                    <a:lumMod val="50000"/>
                  </a:schemeClr>
                </a:solidFill>
                <a:latin typeface="Times New Roman" pitchFamily="18" charset="0"/>
                <a:cs typeface="Times New Roman" pitchFamily="18" charset="0"/>
              </a:rPr>
              <a:t>Multitasking :</a:t>
            </a:r>
            <a:endParaRPr lang="en-US" sz="4400" b="1" dirty="0">
              <a:solidFill>
                <a:schemeClr val="bg2">
                  <a:lumMod val="50000"/>
                </a:schemeClr>
              </a:solidFill>
              <a:latin typeface="Times New Roman" pitchFamily="18" charset="0"/>
              <a:cs typeface="Times New Roman" pitchFamily="18" charset="0"/>
            </a:endParaRPr>
          </a:p>
        </p:txBody>
      </p:sp>
      <p:sp>
        <p:nvSpPr>
          <p:cNvPr id="3" name="TextBox 2"/>
          <p:cNvSpPr txBox="1"/>
          <p:nvPr/>
        </p:nvSpPr>
        <p:spPr>
          <a:xfrm>
            <a:off x="685800" y="2590800"/>
            <a:ext cx="7848600" cy="2677656"/>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Multitasking, in an operating system, is allowing a user to perform more than one </a:t>
            </a:r>
            <a:r>
              <a:rPr lang="en-US" sz="2400" dirty="0" smtClean="0">
                <a:latin typeface="Times New Roman" pitchFamily="18" charset="0"/>
                <a:cs typeface="Times New Roman" pitchFamily="18" charset="0"/>
              </a:rPr>
              <a:t>computer task.(such </a:t>
            </a:r>
            <a:r>
              <a:rPr lang="en-US" sz="2400" dirty="0">
                <a:latin typeface="Times New Roman" pitchFamily="18" charset="0"/>
                <a:cs typeface="Times New Roman" pitchFamily="18" charset="0"/>
              </a:rPr>
              <a:t>as the operation of </a:t>
            </a:r>
            <a:r>
              <a:rPr lang="en-US" sz="2400" dirty="0" smtClean="0">
                <a:latin typeface="Times New Roman" pitchFamily="18" charset="0"/>
                <a:cs typeface="Times New Roman" pitchFamily="18" charset="0"/>
              </a:rPr>
              <a:t>an application program) </a:t>
            </a:r>
            <a:r>
              <a:rPr lang="en-US" sz="2400" dirty="0">
                <a:latin typeface="Times New Roman" pitchFamily="18" charset="0"/>
                <a:cs typeface="Times New Roman" pitchFamily="18" charset="0"/>
              </a:rPr>
              <a:t>at a time.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operating system is able to keep track of where you are in these tasks and go from one to the other without losing information.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295400"/>
            <a:ext cx="5204695" cy="769441"/>
          </a:xfrm>
          <a:prstGeom prst="rect">
            <a:avLst/>
          </a:prstGeom>
          <a:noFill/>
        </p:spPr>
        <p:txBody>
          <a:bodyPr wrap="none" rtlCol="0">
            <a:spAutoFit/>
          </a:bodyPr>
          <a:lstStyle/>
          <a:p>
            <a:pPr algn="just"/>
            <a:r>
              <a:rPr lang="en-US" sz="4400" b="1" dirty="0" smtClean="0">
                <a:solidFill>
                  <a:schemeClr val="bg2">
                    <a:lumMod val="50000"/>
                  </a:schemeClr>
                </a:solidFill>
                <a:latin typeface="Times New Roman" pitchFamily="18" charset="0"/>
                <a:cs typeface="Times New Roman" pitchFamily="18" charset="0"/>
              </a:rPr>
              <a:t>Multiprogramming :</a:t>
            </a:r>
            <a:endParaRPr lang="en-US" sz="4400" b="1" dirty="0">
              <a:solidFill>
                <a:schemeClr val="bg2">
                  <a:lumMod val="50000"/>
                </a:schemeClr>
              </a:solidFill>
              <a:latin typeface="Times New Roman" pitchFamily="18" charset="0"/>
              <a:cs typeface="Times New Roman" pitchFamily="18" charset="0"/>
            </a:endParaRPr>
          </a:p>
        </p:txBody>
      </p:sp>
      <p:sp>
        <p:nvSpPr>
          <p:cNvPr id="3" name="TextBox 2"/>
          <p:cNvSpPr txBox="1"/>
          <p:nvPr/>
        </p:nvSpPr>
        <p:spPr>
          <a:xfrm>
            <a:off x="705134" y="2209800"/>
            <a:ext cx="7391400"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latin typeface="Times New Roman" pitchFamily="18" charset="0"/>
                <a:cs typeface="Times New Roman" pitchFamily="18" charset="0"/>
              </a:rPr>
              <a:t>Multiprogramming </a:t>
            </a:r>
            <a:r>
              <a:rPr lang="en-US" sz="2400" dirty="0">
                <a:latin typeface="Times New Roman" pitchFamily="18" charset="0"/>
                <a:cs typeface="Times New Roman" pitchFamily="18" charset="0"/>
              </a:rPr>
              <a:t>is a rudimentary form </a:t>
            </a:r>
            <a:r>
              <a:rPr lang="en-US" sz="2400" dirty="0" smtClean="0">
                <a:latin typeface="Times New Roman" pitchFamily="18" charset="0"/>
                <a:cs typeface="Times New Roman" pitchFamily="18" charset="0"/>
              </a:rPr>
              <a:t>of parallel processing</a:t>
            </a:r>
            <a:r>
              <a:rPr lang="en-US" sz="2400" dirty="0">
                <a:latin typeface="Times New Roman" pitchFamily="18" charset="0"/>
                <a:cs typeface="Times New Roman" pitchFamily="18" charset="0"/>
              </a:rPr>
              <a:t> in which several programs are run at the same time on a uniprocessor. </a:t>
            </a:r>
            <a:endParaRPr lang="en-US" sz="2400" dirty="0" smtClean="0">
              <a:latin typeface="Times New Roman" pitchFamily="18" charset="0"/>
              <a:cs typeface="Times New Roman" pitchFamily="18" charset="0"/>
            </a:endParaRPr>
          </a:p>
          <a:p>
            <a:pPr marL="342900" indent="-342900" algn="just">
              <a:buFont typeface="Arial" panose="020B0604020202020204" pitchFamily="34" charset="0"/>
              <a:buChar char="•"/>
            </a:pPr>
            <a:r>
              <a:rPr lang="en-US" sz="2400" dirty="0" smtClean="0">
                <a:latin typeface="Times New Roman" pitchFamily="18" charset="0"/>
                <a:cs typeface="Times New Roman" pitchFamily="18" charset="0"/>
              </a:rPr>
              <a:t>Since </a:t>
            </a:r>
            <a:r>
              <a:rPr lang="en-US" sz="2400" dirty="0">
                <a:latin typeface="Times New Roman" pitchFamily="18" charset="0"/>
                <a:cs typeface="Times New Roman" pitchFamily="18" charset="0"/>
              </a:rPr>
              <a:t>there is only </a:t>
            </a:r>
            <a:r>
              <a:rPr lang="en-US" sz="2400" dirty="0" smtClean="0">
                <a:latin typeface="Times New Roman" pitchFamily="18" charset="0"/>
                <a:cs typeface="Times New Roman" pitchFamily="18" charset="0"/>
              </a:rPr>
              <a:t>one processor  </a:t>
            </a:r>
            <a:r>
              <a:rPr lang="en-US" sz="2400" dirty="0">
                <a:latin typeface="Times New Roman" pitchFamily="18" charset="0"/>
                <a:cs typeface="Times New Roman" pitchFamily="18" charset="0"/>
              </a:rPr>
              <a:t>there can be no true simultaneous execution of different programs. </a:t>
            </a:r>
            <a:endParaRPr lang="en-US" sz="2400" dirty="0" smtClean="0">
              <a:latin typeface="Times New Roman" pitchFamily="18" charset="0"/>
              <a:cs typeface="Times New Roman" pitchFamily="18" charset="0"/>
            </a:endParaRPr>
          </a:p>
          <a:p>
            <a:pPr marL="342900" indent="-342900" algn="just">
              <a:buFont typeface="Arial" panose="020B0604020202020204" pitchFamily="34" charset="0"/>
              <a:buChar char="•"/>
            </a:pPr>
            <a:r>
              <a:rPr lang="en-US" sz="2400" dirty="0" smtClean="0">
                <a:latin typeface="Times New Roman" pitchFamily="18" charset="0"/>
                <a:cs typeface="Times New Roman" pitchFamily="18" charset="0"/>
              </a:rPr>
              <a:t>Instead</a:t>
            </a:r>
            <a:r>
              <a:rPr lang="en-US" sz="2400" dirty="0">
                <a:latin typeface="Times New Roman" pitchFamily="18" charset="0"/>
                <a:cs typeface="Times New Roman" pitchFamily="18" charset="0"/>
              </a:rPr>
              <a:t>, the operating system executes part of one program, then part of another, and so on. To the user it appears that all programs are executing at the same time.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254</TotalTime>
  <Words>552</Words>
  <Application>Microsoft Office PowerPoint</Application>
  <PresentationFormat>On-screen Show (4:3)</PresentationFormat>
  <Paragraphs>66</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Constantia</vt:lpstr>
      <vt:lpstr>Times New Roman</vt:lpstr>
      <vt:lpstr>Wingdings 2</vt:lpstr>
      <vt:lpstr>Flow</vt:lpstr>
      <vt:lpstr>Central Processing Unit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 processing unit</dc:title>
  <dc:creator>ssvvvv</dc:creator>
  <cp:lastModifiedBy>Gangavamshi, Naredla</cp:lastModifiedBy>
  <cp:revision>19</cp:revision>
  <dcterms:created xsi:type="dcterms:W3CDTF">2018-06-28T13:52:22Z</dcterms:created>
  <dcterms:modified xsi:type="dcterms:W3CDTF">2018-06-30T06:24:32Z</dcterms:modified>
</cp:coreProperties>
</file>