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E1278-B7E3-454B-81EB-40399FF771FC}" type="doc">
      <dgm:prSet loTypeId="urn:microsoft.com/office/officeart/2005/8/layout/chart3" loCatId="cycle" qsTypeId="urn:microsoft.com/office/officeart/2005/8/quickstyle/simple4" qsCatId="simple" csTypeId="urn:microsoft.com/office/officeart/2005/8/colors/accent1_2" csCatId="accent1" phldr="1"/>
      <dgm:spPr/>
    </dgm:pt>
    <dgm:pt modelId="{CEAB8194-F48E-4367-BF15-E53684027BE3}">
      <dgm:prSet phldrT="[Text]"/>
      <dgm:spPr/>
      <dgm:t>
        <a:bodyPr/>
        <a:lstStyle/>
        <a:p>
          <a:r>
            <a:rPr lang="en-US" dirty="0" smtClean="0"/>
            <a:t>BOOTP</a:t>
          </a:r>
          <a:endParaRPr lang="en-US" dirty="0"/>
        </a:p>
      </dgm:t>
    </dgm:pt>
    <dgm:pt modelId="{B9E30D33-7B9A-48A1-8E59-102D419C57A1}" type="parTrans" cxnId="{259C5E66-85ED-4AED-A2BE-877952A98493}">
      <dgm:prSet/>
      <dgm:spPr/>
      <dgm:t>
        <a:bodyPr/>
        <a:lstStyle/>
        <a:p>
          <a:endParaRPr lang="en-US"/>
        </a:p>
      </dgm:t>
    </dgm:pt>
    <dgm:pt modelId="{DE8D5939-22F4-4044-A5BC-7B11CCD09BA1}" type="sibTrans" cxnId="{259C5E66-85ED-4AED-A2BE-877952A98493}">
      <dgm:prSet/>
      <dgm:spPr/>
      <dgm:t>
        <a:bodyPr/>
        <a:lstStyle/>
        <a:p>
          <a:endParaRPr lang="en-US"/>
        </a:p>
      </dgm:t>
    </dgm:pt>
    <dgm:pt modelId="{E3750745-0241-4D39-951E-7189E850D3C6}">
      <dgm:prSet phldrT="[Text]"/>
      <dgm:spPr/>
      <dgm:t>
        <a:bodyPr/>
        <a:lstStyle/>
        <a:p>
          <a:r>
            <a:rPr lang="en-US" dirty="0" smtClean="0"/>
            <a:t>RARP</a:t>
          </a:r>
          <a:endParaRPr lang="en-US" dirty="0"/>
        </a:p>
      </dgm:t>
    </dgm:pt>
    <dgm:pt modelId="{89D3D2CA-A872-4900-A833-C4D232F5FC7B}" type="parTrans" cxnId="{90DECFAF-A75F-43A3-BAC6-4E74AB07090C}">
      <dgm:prSet/>
      <dgm:spPr/>
      <dgm:t>
        <a:bodyPr/>
        <a:lstStyle/>
        <a:p>
          <a:endParaRPr lang="en-US"/>
        </a:p>
      </dgm:t>
    </dgm:pt>
    <dgm:pt modelId="{82D45AB1-BA70-4EB1-A451-E9BCFE0E3065}" type="sibTrans" cxnId="{90DECFAF-A75F-43A3-BAC6-4E74AB07090C}">
      <dgm:prSet/>
      <dgm:spPr/>
      <dgm:t>
        <a:bodyPr/>
        <a:lstStyle/>
        <a:p>
          <a:endParaRPr lang="en-US"/>
        </a:p>
      </dgm:t>
    </dgm:pt>
    <dgm:pt modelId="{99B11657-BD3A-468B-BD22-B84A914E76CE}">
      <dgm:prSet phldrT="[Text]"/>
      <dgm:spPr/>
      <dgm:t>
        <a:bodyPr/>
        <a:lstStyle/>
        <a:p>
          <a:r>
            <a:rPr lang="en-US" dirty="0" smtClean="0"/>
            <a:t>ARP</a:t>
          </a:r>
          <a:endParaRPr lang="en-US" dirty="0"/>
        </a:p>
      </dgm:t>
    </dgm:pt>
    <dgm:pt modelId="{C158B612-B51C-4CF9-B509-EB74B9F378EA}" type="parTrans" cxnId="{B0391CE2-8973-43AC-A37D-98620954E825}">
      <dgm:prSet/>
      <dgm:spPr/>
      <dgm:t>
        <a:bodyPr/>
        <a:lstStyle/>
        <a:p>
          <a:endParaRPr lang="en-US"/>
        </a:p>
      </dgm:t>
    </dgm:pt>
    <dgm:pt modelId="{B28A82E7-5C39-48A3-A4F0-8CB673DE11D1}" type="sibTrans" cxnId="{B0391CE2-8973-43AC-A37D-98620954E825}">
      <dgm:prSet/>
      <dgm:spPr/>
      <dgm:t>
        <a:bodyPr/>
        <a:lstStyle/>
        <a:p>
          <a:endParaRPr lang="en-US"/>
        </a:p>
      </dgm:t>
    </dgm:pt>
    <dgm:pt modelId="{3B02CA49-186E-4C8C-A329-1C839FF6097B}" type="pres">
      <dgm:prSet presAssocID="{A3BE1278-B7E3-454B-81EB-40399FF771FC}" presName="compositeShape" presStyleCnt="0">
        <dgm:presLayoutVars>
          <dgm:chMax val="7"/>
          <dgm:dir/>
          <dgm:resizeHandles val="exact"/>
        </dgm:presLayoutVars>
      </dgm:prSet>
      <dgm:spPr/>
    </dgm:pt>
    <dgm:pt modelId="{E7C1E084-ED87-4D7A-8487-66D7EA7A472A}" type="pres">
      <dgm:prSet presAssocID="{A3BE1278-B7E3-454B-81EB-40399FF771FC}" presName="wedge1" presStyleLbl="node1" presStyleIdx="0" presStyleCnt="3"/>
      <dgm:spPr/>
      <dgm:t>
        <a:bodyPr/>
        <a:lstStyle/>
        <a:p>
          <a:endParaRPr lang="en-US"/>
        </a:p>
      </dgm:t>
    </dgm:pt>
    <dgm:pt modelId="{97C0E982-0DBF-416C-922D-391FE27F1561}" type="pres">
      <dgm:prSet presAssocID="{A3BE1278-B7E3-454B-81EB-40399FF771F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D7F7B-1027-4B5C-9E04-3F876EC7D6E1}" type="pres">
      <dgm:prSet presAssocID="{A3BE1278-B7E3-454B-81EB-40399FF771FC}" presName="wedge2" presStyleLbl="node1" presStyleIdx="1" presStyleCnt="3"/>
      <dgm:spPr/>
      <dgm:t>
        <a:bodyPr/>
        <a:lstStyle/>
        <a:p>
          <a:endParaRPr lang="en-US"/>
        </a:p>
      </dgm:t>
    </dgm:pt>
    <dgm:pt modelId="{6111FC1D-F7CA-4B56-A63F-0E0E74486E0D}" type="pres">
      <dgm:prSet presAssocID="{A3BE1278-B7E3-454B-81EB-40399FF771F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A041-B930-4A7E-AA51-C96C10F1DA0F}" type="pres">
      <dgm:prSet presAssocID="{A3BE1278-B7E3-454B-81EB-40399FF771FC}" presName="wedge3" presStyleLbl="node1" presStyleIdx="2" presStyleCnt="3"/>
      <dgm:spPr/>
      <dgm:t>
        <a:bodyPr/>
        <a:lstStyle/>
        <a:p>
          <a:endParaRPr lang="en-US"/>
        </a:p>
      </dgm:t>
    </dgm:pt>
    <dgm:pt modelId="{282AE57E-B99B-43D8-B731-1599E8FEFA0D}" type="pres">
      <dgm:prSet presAssocID="{A3BE1278-B7E3-454B-81EB-40399FF771F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DECFAF-A75F-43A3-BAC6-4E74AB07090C}" srcId="{A3BE1278-B7E3-454B-81EB-40399FF771FC}" destId="{E3750745-0241-4D39-951E-7189E850D3C6}" srcOrd="1" destOrd="0" parTransId="{89D3D2CA-A872-4900-A833-C4D232F5FC7B}" sibTransId="{82D45AB1-BA70-4EB1-A451-E9BCFE0E3065}"/>
    <dgm:cxn modelId="{EA315644-8ACB-4B46-8889-931F3837F7F7}" type="presOf" srcId="{99B11657-BD3A-468B-BD22-B84A914E76CE}" destId="{282AE57E-B99B-43D8-B731-1599E8FEFA0D}" srcOrd="1" destOrd="0" presId="urn:microsoft.com/office/officeart/2005/8/layout/chart3"/>
    <dgm:cxn modelId="{CF8AE4C6-1187-4059-9CBD-F66E377EF57B}" type="presOf" srcId="{E3750745-0241-4D39-951E-7189E850D3C6}" destId="{185D7F7B-1027-4B5C-9E04-3F876EC7D6E1}" srcOrd="0" destOrd="0" presId="urn:microsoft.com/office/officeart/2005/8/layout/chart3"/>
    <dgm:cxn modelId="{259C5E66-85ED-4AED-A2BE-877952A98493}" srcId="{A3BE1278-B7E3-454B-81EB-40399FF771FC}" destId="{CEAB8194-F48E-4367-BF15-E53684027BE3}" srcOrd="0" destOrd="0" parTransId="{B9E30D33-7B9A-48A1-8E59-102D419C57A1}" sibTransId="{DE8D5939-22F4-4044-A5BC-7B11CCD09BA1}"/>
    <dgm:cxn modelId="{3CB83152-862E-412E-9A62-201AEC581008}" type="presOf" srcId="{CEAB8194-F48E-4367-BF15-E53684027BE3}" destId="{97C0E982-0DBF-416C-922D-391FE27F1561}" srcOrd="1" destOrd="0" presId="urn:microsoft.com/office/officeart/2005/8/layout/chart3"/>
    <dgm:cxn modelId="{38A17492-3CC6-4CD0-A1DC-36A97D6E7CEB}" type="presOf" srcId="{CEAB8194-F48E-4367-BF15-E53684027BE3}" destId="{E7C1E084-ED87-4D7A-8487-66D7EA7A472A}" srcOrd="0" destOrd="0" presId="urn:microsoft.com/office/officeart/2005/8/layout/chart3"/>
    <dgm:cxn modelId="{B0391CE2-8973-43AC-A37D-98620954E825}" srcId="{A3BE1278-B7E3-454B-81EB-40399FF771FC}" destId="{99B11657-BD3A-468B-BD22-B84A914E76CE}" srcOrd="2" destOrd="0" parTransId="{C158B612-B51C-4CF9-B509-EB74B9F378EA}" sibTransId="{B28A82E7-5C39-48A3-A4F0-8CB673DE11D1}"/>
    <dgm:cxn modelId="{D8BBCCF6-A97F-44DC-A3FE-E1A4F5C80A31}" type="presOf" srcId="{99B11657-BD3A-468B-BD22-B84A914E76CE}" destId="{EBB8A041-B930-4A7E-AA51-C96C10F1DA0F}" srcOrd="0" destOrd="0" presId="urn:microsoft.com/office/officeart/2005/8/layout/chart3"/>
    <dgm:cxn modelId="{C3344233-1279-45F9-8894-C556179ABCCD}" type="presOf" srcId="{E3750745-0241-4D39-951E-7189E850D3C6}" destId="{6111FC1D-F7CA-4B56-A63F-0E0E74486E0D}" srcOrd="1" destOrd="0" presId="urn:microsoft.com/office/officeart/2005/8/layout/chart3"/>
    <dgm:cxn modelId="{95833523-9D3E-48F5-88DA-B819666BD186}" type="presOf" srcId="{A3BE1278-B7E3-454B-81EB-40399FF771FC}" destId="{3B02CA49-186E-4C8C-A329-1C839FF6097B}" srcOrd="0" destOrd="0" presId="urn:microsoft.com/office/officeart/2005/8/layout/chart3"/>
    <dgm:cxn modelId="{23267A6E-247B-428E-838B-2342233F0465}" type="presParOf" srcId="{3B02CA49-186E-4C8C-A329-1C839FF6097B}" destId="{E7C1E084-ED87-4D7A-8487-66D7EA7A472A}" srcOrd="0" destOrd="0" presId="urn:microsoft.com/office/officeart/2005/8/layout/chart3"/>
    <dgm:cxn modelId="{59DD7D8C-22F9-412E-8A7D-CD147E1774AF}" type="presParOf" srcId="{3B02CA49-186E-4C8C-A329-1C839FF6097B}" destId="{97C0E982-0DBF-416C-922D-391FE27F1561}" srcOrd="1" destOrd="0" presId="urn:microsoft.com/office/officeart/2005/8/layout/chart3"/>
    <dgm:cxn modelId="{A6E46FD6-A799-4180-A222-08E8ECE39BD2}" type="presParOf" srcId="{3B02CA49-186E-4C8C-A329-1C839FF6097B}" destId="{185D7F7B-1027-4B5C-9E04-3F876EC7D6E1}" srcOrd="2" destOrd="0" presId="urn:microsoft.com/office/officeart/2005/8/layout/chart3"/>
    <dgm:cxn modelId="{47AF727F-121B-4EFA-A782-579D59F8F8AD}" type="presParOf" srcId="{3B02CA49-186E-4C8C-A329-1C839FF6097B}" destId="{6111FC1D-F7CA-4B56-A63F-0E0E74486E0D}" srcOrd="3" destOrd="0" presId="urn:microsoft.com/office/officeart/2005/8/layout/chart3"/>
    <dgm:cxn modelId="{1A9F95A7-58B7-4CF8-A327-AD16287F01AD}" type="presParOf" srcId="{3B02CA49-186E-4C8C-A329-1C839FF6097B}" destId="{EBB8A041-B930-4A7E-AA51-C96C10F1DA0F}" srcOrd="4" destOrd="0" presId="urn:microsoft.com/office/officeart/2005/8/layout/chart3"/>
    <dgm:cxn modelId="{7BD6F58E-54EC-4CF1-8E4A-3366BE96CAF9}" type="presParOf" srcId="{3B02CA49-186E-4C8C-A329-1C839FF6097B}" destId="{282AE57E-B99B-43D8-B731-1599E8FEFA0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1E084-ED87-4D7A-8487-66D7EA7A472A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BOOTP</a:t>
          </a:r>
          <a:endParaRPr lang="en-US" sz="3900" kern="1200" dirty="0"/>
        </a:p>
      </dsp:txBody>
      <dsp:txXfrm>
        <a:off x="4380179" y="1205653"/>
        <a:ext cx="1544320" cy="1517226"/>
      </dsp:txXfrm>
    </dsp:sp>
    <dsp:sp modelId="{185D7F7B-1027-4B5C-9E04-3F876EC7D6E1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RARP</a:t>
          </a:r>
          <a:endParaRPr lang="en-US" sz="3900" kern="1200" dirty="0"/>
        </a:p>
      </dsp:txBody>
      <dsp:txXfrm>
        <a:off x="2917139" y="3373120"/>
        <a:ext cx="2059093" cy="1408853"/>
      </dsp:txXfrm>
    </dsp:sp>
    <dsp:sp modelId="{EBB8A041-B930-4A7E-AA51-C96C10F1DA0F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ARP</a:t>
          </a:r>
          <a:endParaRPr lang="en-US" sz="39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0075B3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rgbClr val="0075B3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974" y="354885"/>
            <a:ext cx="8392262" cy="71001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lnSpc>
                <a:spcPts val="3000"/>
              </a:lnSpc>
              <a:defRPr sz="5400" b="1">
                <a:solidFill>
                  <a:srgbClr val="0075B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4974" y="1541217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Graphic 14">
            <a:extLst>
              <a:ext uri="{FF2B5EF4-FFF2-40B4-BE49-F238E27FC236}">
                <a16:creationId xmlns:a16="http://schemas.microsoft.com/office/drawing/2014/main" xmlns="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25073"/>
            <a:ext cx="424356" cy="459624"/>
          </a:xfrm>
          <a:prstGeom prst="rect">
            <a:avLst/>
          </a:prstGeom>
        </p:spPr>
      </p:pic>
      <p:sp>
        <p:nvSpPr>
          <p:cNvPr id="8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M1 Assessment | Network Service | Aastha Verma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7339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55">
          <p15:clr>
            <a:srgbClr val="FBAE40"/>
          </p15:clr>
        </p15:guide>
        <p15:guide id="4294967295" pos="257">
          <p15:clr>
            <a:srgbClr val="FBAE40"/>
          </p15:clr>
        </p15:guide>
        <p15:guide id="4294967295" pos="687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chnolog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30671"/>
          <a:stretch/>
        </p:blipFill>
        <p:spPr>
          <a:xfrm flipH="1">
            <a:off x="5229046" y="1790163"/>
            <a:ext cx="6962954" cy="5067837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310" y="358931"/>
            <a:ext cx="8392262" cy="71001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lnSpc>
                <a:spcPts val="3000"/>
              </a:lnSpc>
              <a:defRPr sz="5400" b="1">
                <a:solidFill>
                  <a:srgbClr val="0075B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7960190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14974" y="1541217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M1 Assessment | Network Service | Aastha Verma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85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M1 Assessment | Network Service | Aastha Verma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0880" b="30671"/>
          <a:stretch/>
        </p:blipFill>
        <p:spPr>
          <a:xfrm flipH="1">
            <a:off x="5229046" y="1790163"/>
            <a:ext cx="6962954" cy="506783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310" y="358931"/>
            <a:ext cx="8392262" cy="71001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lnSpc>
                <a:spcPts val="3000"/>
              </a:lnSpc>
              <a:defRPr sz="5400" b="1">
                <a:solidFill>
                  <a:srgbClr val="0075B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4974" y="1541217"/>
            <a:ext cx="6172200" cy="487362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Graphic 14">
            <a:extLst>
              <a:ext uri="{FF2B5EF4-FFF2-40B4-BE49-F238E27FC236}">
                <a16:creationId xmlns:a16="http://schemas.microsoft.com/office/drawing/2014/main" xmlns="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7" name="Graphic 14">
            <a:extLst>
              <a:ext uri="{FF2B5EF4-FFF2-40B4-BE49-F238E27FC236}">
                <a16:creationId xmlns:a16="http://schemas.microsoft.com/office/drawing/2014/main" xmlns="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25073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310" y="358931"/>
            <a:ext cx="8392262" cy="71001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lnSpc>
                <a:spcPts val="3000"/>
              </a:lnSpc>
              <a:defRPr sz="5400" b="1">
                <a:solidFill>
                  <a:srgbClr val="0075B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14974" y="1541217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M1 Assessment | Network Service | Aastha Verma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1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469A-19F8-4B4E-AAF3-63ED8EA3A96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373A-4370-4092-A6EE-91B62EE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9539288" cy="709613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prior to DHCP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59026"/>
            <a:ext cx="6719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 algn="just">
              <a:buClr>
                <a:srgbClr val="0075B3"/>
              </a:buClr>
              <a:buFont typeface="+mj-lt"/>
              <a:buAutoNum type="arabicPeriod"/>
            </a:pPr>
            <a:r>
              <a:rPr lang="en-US" sz="2400" b="1" dirty="0" smtClean="0"/>
              <a:t>ARP (RFC826)</a:t>
            </a:r>
            <a:endParaRPr lang="en-US" sz="2200" dirty="0" smtClean="0"/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Address Resolution Protocol</a:t>
            </a:r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Maps known IP address to </a:t>
            </a:r>
          </a:p>
          <a:p>
            <a:pPr lvl="1" algn="just">
              <a:buClr>
                <a:srgbClr val="0075B3"/>
              </a:buClr>
            </a:pPr>
            <a:r>
              <a:rPr lang="en-US" sz="2200" dirty="0" smtClean="0"/>
              <a:t>       unknown MAC address</a:t>
            </a:r>
          </a:p>
          <a:p>
            <a:pPr lvl="1" algn="just">
              <a:buClr>
                <a:srgbClr val="0075B3"/>
              </a:buClr>
            </a:pPr>
            <a:endParaRPr lang="en-US" sz="2200" b="1" dirty="0"/>
          </a:p>
          <a:p>
            <a:pPr marL="457200" indent="-457200" algn="just">
              <a:buClr>
                <a:srgbClr val="0075B3"/>
              </a:buClr>
              <a:buFont typeface="+mj-lt"/>
              <a:buAutoNum type="arabicPeriod"/>
            </a:pPr>
            <a:r>
              <a:rPr lang="en-US" sz="2400" b="1" dirty="0" smtClean="0"/>
              <a:t>RARP (RFC903)</a:t>
            </a:r>
            <a:endParaRPr lang="en-US" sz="2200" dirty="0" smtClean="0"/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Reverse ARP</a:t>
            </a:r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Early protocol for dynamic IP address assignment </a:t>
            </a:r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Very limited – does not support assigning name servers and default gateway.</a:t>
            </a:r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5149298" y="7139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5138920"/>
            <a:ext cx="63176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75B3"/>
              </a:buClr>
              <a:buFont typeface="+mj-lt"/>
              <a:buAutoNum type="arabicPeriod" startAt="3"/>
            </a:pPr>
            <a:r>
              <a:rPr lang="en-US" sz="2400" b="1" dirty="0" smtClean="0"/>
              <a:t>BOOTP (</a:t>
            </a:r>
            <a:r>
              <a:rPr lang="en-US" sz="2400" b="1" dirty="0" err="1" smtClean="0"/>
              <a:t>BOOTstrap</a:t>
            </a:r>
            <a:r>
              <a:rPr lang="en-US" sz="2400" b="1" dirty="0" smtClean="0"/>
              <a:t> Protocol)</a:t>
            </a:r>
            <a:endParaRPr lang="en-US" sz="2400" dirty="0" smtClean="0"/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Defined to overcome the limitations of RARP.</a:t>
            </a:r>
          </a:p>
          <a:p>
            <a:pPr marL="914400" lvl="1" indent="-457200" algn="just">
              <a:buClr>
                <a:srgbClr val="0075B3"/>
              </a:buCl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030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8393113" cy="709613"/>
          </a:xfrm>
        </p:spPr>
        <p:txBody>
          <a:bodyPr>
            <a:normAutofit/>
          </a:bodyPr>
          <a:lstStyle/>
          <a:p>
            <a:r>
              <a:rPr lang="en-US" dirty="0" smtClean="0"/>
              <a:t>BOOTP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r="1260" b="2185"/>
          <a:stretch/>
        </p:blipFill>
        <p:spPr>
          <a:xfrm>
            <a:off x="0" y="1384065"/>
            <a:ext cx="7564582" cy="4961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77199" y="2842599"/>
            <a:ext cx="40039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Client Creates Request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Client Sends Request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Server Receives Request and Processes it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Server Creates Reply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Server Sends Reply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Client Processes Reply</a:t>
            </a:r>
          </a:p>
          <a:p>
            <a:pPr marL="342900" lvl="0" indent="-342900">
              <a:buAutoNum type="arabicPeriod"/>
              <a:defRPr/>
            </a:pPr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</a:rPr>
              <a:t>Client Completes Boot Process</a:t>
            </a:r>
            <a:endParaRPr lang="en-US" sz="24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81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8393113" cy="709613"/>
          </a:xfrm>
        </p:spPr>
        <p:txBody>
          <a:bodyPr/>
          <a:lstStyle/>
          <a:p>
            <a:r>
              <a:rPr lang="en-US" dirty="0" smtClean="0"/>
              <a:t>Leasing an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1463"/>
            <a:ext cx="6172200" cy="4873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An IP Address is leased during the boot process.</a:t>
            </a:r>
          </a:p>
          <a:p>
            <a:pPr marL="457200" indent="-457200">
              <a:lnSpc>
                <a:spcPct val="100000"/>
              </a:lnSpc>
              <a:buClr>
                <a:srgbClr val="0075B3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The overall process is composed of 4 broadcast packets :</a:t>
            </a:r>
          </a:p>
          <a:p>
            <a:pPr marL="690563" lvl="1" indent="-457200">
              <a:buClr>
                <a:srgbClr val="0075B3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buClr>
                <a:srgbClr val="0075B3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DHCP</a:t>
            </a:r>
            <a:r>
              <a:rPr lang="en-US" dirty="0"/>
              <a:t>DISCOVER (1)</a:t>
            </a:r>
          </a:p>
          <a:p>
            <a:pPr marL="800100" lvl="1" indent="-342900" algn="just">
              <a:buClr>
                <a:srgbClr val="0075B3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DHCP</a:t>
            </a:r>
            <a:r>
              <a:rPr lang="en-US" dirty="0"/>
              <a:t>OFFER (2)</a:t>
            </a:r>
          </a:p>
          <a:p>
            <a:pPr marL="800100" lvl="1" indent="-342900" algn="just">
              <a:buClr>
                <a:srgbClr val="0075B3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DHCP</a:t>
            </a:r>
            <a:r>
              <a:rPr lang="en-US" dirty="0"/>
              <a:t>REQUEST (3</a:t>
            </a:r>
            <a:r>
              <a:rPr lang="en-US" dirty="0" smtClean="0"/>
              <a:t>)</a:t>
            </a:r>
          </a:p>
          <a:p>
            <a:pPr marL="800100" lvl="1" indent="-342900" algn="just">
              <a:buClr>
                <a:srgbClr val="0075B3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DHCP</a:t>
            </a:r>
            <a:r>
              <a:rPr lang="en-US" dirty="0"/>
              <a:t>ACK (5)</a:t>
            </a:r>
          </a:p>
          <a:p>
            <a:pPr lvl="2" indent="0">
              <a:buClr>
                <a:srgbClr val="0075B3"/>
              </a:buClr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8"/>
          <a:stretch/>
        </p:blipFill>
        <p:spPr>
          <a:xfrm>
            <a:off x="4975237" y="2466109"/>
            <a:ext cx="6833397" cy="380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9365" y="1305862"/>
            <a:ext cx="2427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DORA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2953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93113" cy="709613"/>
          </a:xfrm>
        </p:spPr>
        <p:txBody>
          <a:bodyPr>
            <a:normAutofit/>
          </a:bodyPr>
          <a:lstStyle/>
          <a:p>
            <a:r>
              <a:rPr lang="en-US" dirty="0" smtClean="0"/>
              <a:t>Overview : SMTP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97"/>
            <a:ext cx="7367679" cy="4725477"/>
          </a:xfrm>
          <a:prstGeom prst="rect">
            <a:avLst/>
          </a:prstGeom>
          <a:ln w="28575">
            <a:solidFill>
              <a:srgbClr val="0D588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22" y="1310611"/>
            <a:ext cx="6595628" cy="3561639"/>
          </a:xfrm>
          <a:prstGeom prst="rect">
            <a:avLst/>
          </a:prstGeom>
          <a:ln w="28575">
            <a:solidFill>
              <a:srgbClr val="D943DC"/>
            </a:solidFill>
          </a:ln>
        </p:spPr>
      </p:pic>
    </p:spTree>
    <p:extLst>
      <p:ext uri="{BB962C8B-B14F-4D97-AF65-F5344CB8AC3E}">
        <p14:creationId xmlns:p14="http://schemas.microsoft.com/office/powerpoint/2010/main" val="2995004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93113" cy="709613"/>
          </a:xfrm>
        </p:spPr>
        <p:txBody>
          <a:bodyPr>
            <a:normAutofit/>
          </a:bodyPr>
          <a:lstStyle/>
          <a:p>
            <a:r>
              <a:rPr lang="en-US" dirty="0" smtClean="0"/>
              <a:t>Overview : POP3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" y="1214650"/>
            <a:ext cx="9510971" cy="53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1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93113" cy="709613"/>
          </a:xfrm>
        </p:spPr>
        <p:txBody>
          <a:bodyPr>
            <a:normAutofit/>
          </a:bodyPr>
          <a:lstStyle/>
          <a:p>
            <a:r>
              <a:rPr lang="en-US" dirty="0" smtClean="0"/>
              <a:t>Overview : IMAP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5" y="1323833"/>
            <a:ext cx="9307773" cy="52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5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Technologies prior to DHCP</vt:lpstr>
      <vt:lpstr>BOOTP</vt:lpstr>
      <vt:lpstr>Leasing an IP Address</vt:lpstr>
      <vt:lpstr>Overview : SMTP</vt:lpstr>
      <vt:lpstr>Overview : POP3</vt:lpstr>
      <vt:lpstr>Overview : IMAP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prior to DHCP</dc:title>
  <dc:creator>Verma, Aastha</dc:creator>
  <cp:lastModifiedBy>Verma, Aastha</cp:lastModifiedBy>
  <cp:revision>1</cp:revision>
  <dcterms:created xsi:type="dcterms:W3CDTF">2018-08-01T08:27:43Z</dcterms:created>
  <dcterms:modified xsi:type="dcterms:W3CDTF">2018-08-01T08:28:01Z</dcterms:modified>
</cp:coreProperties>
</file>