
<file path=[Content_Types].xml><?xml version="1.0" encoding="utf-8"?>
<Types xmlns="http://schemas.openxmlformats.org/package/2006/content-types">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87F6A0-B6B1-400B-9D44-5F5565B69EB1}"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151470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7F6A0-B6B1-400B-9D44-5F5565B69EB1}"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323441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7F6A0-B6B1-400B-9D44-5F5565B69EB1}"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300454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87F6A0-B6B1-400B-9D44-5F5565B69EB1}"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129902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87F6A0-B6B1-400B-9D44-5F5565B69EB1}" type="datetimeFigureOut">
              <a:rPr lang="en-US" smtClean="0"/>
              <a:t>8/1/2018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252060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87F6A0-B6B1-400B-9D44-5F5565B69EB1}"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37137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87F6A0-B6B1-400B-9D44-5F5565B69EB1}" type="datetimeFigureOut">
              <a:rPr lang="en-US" smtClean="0"/>
              <a:t>8/1/2018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255652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87F6A0-B6B1-400B-9D44-5F5565B69EB1}" type="datetimeFigureOut">
              <a:rPr lang="en-US" smtClean="0"/>
              <a:t>8/1/2018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10188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7F6A0-B6B1-400B-9D44-5F5565B69EB1}" type="datetimeFigureOut">
              <a:rPr lang="en-US" smtClean="0"/>
              <a:t>8/1/2018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54846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7F6A0-B6B1-400B-9D44-5F5565B69EB1}"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817055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87F6A0-B6B1-400B-9D44-5F5565B69EB1}" type="datetimeFigureOut">
              <a:rPr lang="en-US" smtClean="0"/>
              <a:t>8/1/2018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598EF-EAF6-4D29-8995-D361B94F7930}" type="slidenum">
              <a:rPr lang="en-US" smtClean="0"/>
              <a:t>‹#›</a:t>
            </a:fld>
            <a:endParaRPr lang="en-US"/>
          </a:p>
        </p:txBody>
      </p:sp>
    </p:spTree>
    <p:extLst>
      <p:ext uri="{BB962C8B-B14F-4D97-AF65-F5344CB8AC3E}">
        <p14:creationId xmlns:p14="http://schemas.microsoft.com/office/powerpoint/2010/main" val="10195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87F6A0-B6B1-400B-9D44-5F5565B69EB1}" type="datetimeFigureOut">
              <a:rPr lang="en-US" smtClean="0"/>
              <a:t>8/1/2018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598EF-EAF6-4D29-8995-D361B94F7930}" type="slidenum">
              <a:rPr lang="en-US" smtClean="0"/>
              <a:t>‹#›</a:t>
            </a:fld>
            <a:endParaRPr lang="en-US"/>
          </a:p>
        </p:txBody>
      </p:sp>
    </p:spTree>
    <p:extLst>
      <p:ext uri="{BB962C8B-B14F-4D97-AF65-F5344CB8AC3E}">
        <p14:creationId xmlns:p14="http://schemas.microsoft.com/office/powerpoint/2010/main" val="400398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Microsoft_Excel_97-2003_Worksheet11.xls"/><Relationship Id="rId3" Type="http://schemas.openxmlformats.org/officeDocument/2006/relationships/oleObject" Target="../embeddings/oleObject8.bin"/><Relationship Id="rId7" Type="http://schemas.openxmlformats.org/officeDocument/2006/relationships/oleObject" Target="../embeddings/Microsoft_Excel_97-2003_Worksheet9.xls"/><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image" Target="../media/image10.emf"/><Relationship Id="rId5" Type="http://schemas.openxmlformats.org/officeDocument/2006/relationships/image" Target="../media/image8.emf"/><Relationship Id="rId10" Type="http://schemas.openxmlformats.org/officeDocument/2006/relationships/oleObject" Target="../embeddings/Microsoft_Excel_97-2003_Worksheet10.xls"/><Relationship Id="rId4" Type="http://schemas.openxmlformats.org/officeDocument/2006/relationships/oleObject" Target="../embeddings/Microsoft_Excel_97-2003_Worksheet8.xls"/><Relationship Id="rId9" Type="http://schemas.openxmlformats.org/officeDocument/2006/relationships/oleObject" Target="../embeddings/oleObject10.bin"/><Relationship Id="rId1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oleObject" Target="../embeddings/Microsoft_Excel_97-2003_Worksheet12.xls"/></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13.bin"/><Relationship Id="rId7" Type="http://schemas.openxmlformats.org/officeDocument/2006/relationships/oleObject" Target="../embeddings/Microsoft_Excel_97-2003_Worksheet14.xls"/><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15.emf"/><Relationship Id="rId5" Type="http://schemas.openxmlformats.org/officeDocument/2006/relationships/image" Target="../media/image13.emf"/><Relationship Id="rId10" Type="http://schemas.openxmlformats.org/officeDocument/2006/relationships/oleObject" Target="../embeddings/Microsoft_Excel_97-2003_Worksheet15.xls"/><Relationship Id="rId4" Type="http://schemas.openxmlformats.org/officeDocument/2006/relationships/oleObject" Target="../embeddings/Microsoft_Excel_97-2003_Worksheet13.xls"/><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Excel_97-2003_Worksheet1.xls"/></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2.bin"/><Relationship Id="rId7" Type="http://schemas.openxmlformats.org/officeDocument/2006/relationships/oleObject" Target="../embeddings/Microsoft_Excel_97-2003_Worksheet3.xls"/><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Microsoft_Excel_97-2003_Worksheet2.xls"/></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Microsoft_Excel_97-2003_Worksheet4.xls"/></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5.bin"/><Relationship Id="rId7" Type="http://schemas.openxmlformats.org/officeDocument/2006/relationships/oleObject" Target="../embeddings/Microsoft_Excel_97-2003_Worksheet6.xls"/><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5.emf"/><Relationship Id="rId4" Type="http://schemas.openxmlformats.org/officeDocument/2006/relationships/oleObject" Target="../embeddings/Microsoft_Excel_97-2003_Worksheet5.xls"/></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Excel_97-2003_Worksheet7.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144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93913" y="1889747"/>
            <a:ext cx="4621833" cy="1691653"/>
            <a:chOff x="513" y="2051"/>
            <a:chExt cx="4149" cy="1508"/>
          </a:xfrm>
        </p:grpSpPr>
        <p:grpSp>
          <p:nvGrpSpPr>
            <p:cNvPr id="3" name="Group 4"/>
            <p:cNvGrpSpPr>
              <a:grpSpLocks/>
            </p:cNvGrpSpPr>
            <p:nvPr/>
          </p:nvGrpSpPr>
          <p:grpSpPr bwMode="auto">
            <a:xfrm>
              <a:off x="615" y="2051"/>
              <a:ext cx="4032" cy="1508"/>
              <a:chOff x="615" y="2051"/>
              <a:chExt cx="4032" cy="1508"/>
            </a:xfrm>
          </p:grpSpPr>
          <p:graphicFrame>
            <p:nvGraphicFramePr>
              <p:cNvPr id="6" name="Object 5"/>
              <p:cNvGraphicFramePr>
                <a:graphicFrameLocks noChangeAspect="1"/>
              </p:cNvGraphicFramePr>
              <p:nvPr>
                <p:extLst/>
              </p:nvPr>
            </p:nvGraphicFramePr>
            <p:xfrm>
              <a:off x="615" y="2051"/>
              <a:ext cx="4032" cy="1508"/>
            </p:xfrm>
            <a:graphic>
              <a:graphicData uri="http://schemas.openxmlformats.org/presentationml/2006/ole">
                <mc:AlternateContent xmlns:mc="http://schemas.openxmlformats.org/markup-compatibility/2006">
                  <mc:Choice xmlns:v="urn:schemas-microsoft-com:vml" Requires="v">
                    <p:oleObj spid="_x0000_s6146" name="Worksheet" r:id="rId4" imgW="3133760" imgH="1171623" progId="Excel.Sheet.8">
                      <p:embed/>
                    </p:oleObj>
                  </mc:Choice>
                  <mc:Fallback>
                    <p:oleObj name="Worksheet" r:id="rId4" imgW="3133760" imgH="117162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 y="2051"/>
                            <a:ext cx="4032" cy="150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7" name="Group 6"/>
              <p:cNvGrpSpPr>
                <a:grpSpLocks/>
              </p:cNvGrpSpPr>
              <p:nvPr/>
            </p:nvGrpSpPr>
            <p:grpSpPr bwMode="auto">
              <a:xfrm>
                <a:off x="2751" y="2445"/>
                <a:ext cx="816" cy="144"/>
                <a:chOff x="1200" y="2448"/>
                <a:chExt cx="816" cy="144"/>
              </a:xfrm>
            </p:grpSpPr>
            <p:sp>
              <p:nvSpPr>
                <p:cNvPr id="13" name="Line 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4" name="Line 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5"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sp>
            <p:nvSpPr>
              <p:cNvPr id="8" name="Line 10"/>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dirty="0"/>
              </a:p>
            </p:txBody>
          </p:sp>
          <p:grpSp>
            <p:nvGrpSpPr>
              <p:cNvPr id="9" name="Group 11"/>
              <p:cNvGrpSpPr>
                <a:grpSpLocks/>
              </p:cNvGrpSpPr>
              <p:nvPr/>
            </p:nvGrpSpPr>
            <p:grpSpPr bwMode="auto">
              <a:xfrm>
                <a:off x="726" y="2448"/>
                <a:ext cx="816" cy="144"/>
                <a:chOff x="1200" y="2448"/>
                <a:chExt cx="816" cy="144"/>
              </a:xfrm>
            </p:grpSpPr>
            <p:sp>
              <p:nvSpPr>
                <p:cNvPr id="10" name="Line 12"/>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1" name="Line 13"/>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2"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4" name="Oval 15"/>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dirty="0"/>
            </a:p>
          </p:txBody>
        </p:sp>
        <p:sp>
          <p:nvSpPr>
            <p:cNvPr id="5" name="Oval 16"/>
            <p:cNvSpPr>
              <a:spLocks noChangeArrowheads="1"/>
            </p:cNvSpPr>
            <p:nvPr/>
          </p:nvSpPr>
          <p:spPr bwMode="auto">
            <a:xfrm>
              <a:off x="2571" y="2274"/>
              <a:ext cx="2091" cy="912"/>
            </a:xfrm>
            <a:prstGeom prst="ellipse">
              <a:avLst/>
            </a:prstGeom>
            <a:noFill/>
            <a:ln w="28575">
              <a:solidFill>
                <a:schemeClr val="tx2"/>
              </a:solidFill>
              <a:round/>
              <a:headEnd/>
              <a:tailEnd/>
            </a:ln>
          </p:spPr>
          <p:txBody>
            <a:bodyPr wrap="none" anchor="ctr"/>
            <a:lstStyle/>
            <a:p>
              <a:endParaRPr lang="en-US" dirty="0"/>
            </a:p>
          </p:txBody>
        </p:sp>
      </p:grpSp>
      <p:graphicFrame>
        <p:nvGraphicFramePr>
          <p:cNvPr id="258065" name="Object 17"/>
          <p:cNvGraphicFramePr>
            <a:graphicFrameLocks noChangeAspect="1"/>
          </p:cNvGraphicFramePr>
          <p:nvPr/>
        </p:nvGraphicFramePr>
        <p:xfrm>
          <a:off x="6604000" y="1143000"/>
          <a:ext cx="3903133" cy="2438400"/>
        </p:xfrm>
        <a:graphic>
          <a:graphicData uri="http://schemas.openxmlformats.org/presentationml/2006/ole">
            <mc:AlternateContent xmlns:mc="http://schemas.openxmlformats.org/markup-compatibility/2006">
              <mc:Choice xmlns:v="urn:schemas-microsoft-com:vml" Requires="v">
                <p:oleObj spid="_x0000_s6147" name="Worksheet" r:id="rId7" imgW="1665000" imgH="1383840" progId="Excel.Sheet.8">
                  <p:embed/>
                </p:oleObj>
              </mc:Choice>
              <mc:Fallback>
                <p:oleObj name="Worksheet" r:id="rId7" imgW="1665000" imgH="138384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4000" y="1143000"/>
                        <a:ext cx="3903133" cy="243840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aphicFrame>
        <p:nvGraphicFramePr>
          <p:cNvPr id="17" name="Object 25"/>
          <p:cNvGraphicFramePr>
            <a:graphicFrameLocks noChangeAspect="1"/>
          </p:cNvGraphicFramePr>
          <p:nvPr/>
        </p:nvGraphicFramePr>
        <p:xfrm>
          <a:off x="1219201" y="4043364"/>
          <a:ext cx="3706284" cy="2344737"/>
        </p:xfrm>
        <a:graphic>
          <a:graphicData uri="http://schemas.openxmlformats.org/presentationml/2006/ole">
            <mc:AlternateContent xmlns:mc="http://schemas.openxmlformats.org/markup-compatibility/2006">
              <mc:Choice xmlns:v="urn:schemas-microsoft-com:vml" Requires="v">
                <p:oleObj spid="_x0000_s6148" name="Worksheet" r:id="rId10" imgW="1371689" imgH="1171623" progId="Excel.Sheet.8">
                  <p:embed/>
                </p:oleObj>
              </mc:Choice>
              <mc:Fallback>
                <p:oleObj name="Worksheet" r:id="rId10" imgW="1371689" imgH="1171623"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1" y="4043364"/>
                        <a:ext cx="3706284" cy="2344737"/>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aphicFrame>
        <p:nvGraphicFramePr>
          <p:cNvPr id="19" name="Object 19"/>
          <p:cNvGraphicFramePr>
            <a:graphicFrameLocks noChangeAspect="1"/>
          </p:cNvGraphicFramePr>
          <p:nvPr/>
        </p:nvGraphicFramePr>
        <p:xfrm>
          <a:off x="5994400" y="3962401"/>
          <a:ext cx="4910667" cy="2430463"/>
        </p:xfrm>
        <a:graphic>
          <a:graphicData uri="http://schemas.openxmlformats.org/presentationml/2006/ole">
            <mc:AlternateContent xmlns:mc="http://schemas.openxmlformats.org/markup-compatibility/2006">
              <mc:Choice xmlns:v="urn:schemas-microsoft-com:vml" Requires="v">
                <p:oleObj spid="_x0000_s6149" name="Worksheet" r:id="rId13" imgW="2092680" imgH="1383840" progId="Excel.Sheet.8">
                  <p:embed/>
                </p:oleObj>
              </mc:Choice>
              <mc:Fallback>
                <p:oleObj name="Worksheet" r:id="rId13" imgW="2092680" imgH="1383840" progId="Excel.Shee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94400" y="3962401"/>
                        <a:ext cx="4910667" cy="243046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20" name="TextBox 19"/>
          <p:cNvSpPr txBox="1"/>
          <p:nvPr/>
        </p:nvSpPr>
        <p:spPr>
          <a:xfrm>
            <a:off x="718756" y="496669"/>
            <a:ext cx="4206729" cy="646331"/>
          </a:xfrm>
          <a:prstGeom prst="rect">
            <a:avLst/>
          </a:prstGeom>
          <a:noFill/>
        </p:spPr>
        <p:txBody>
          <a:bodyPr wrap="none" rtlCol="0">
            <a:spAutoFit/>
          </a:bodyPr>
          <a:lstStyle/>
          <a:p>
            <a:r>
              <a:rPr lang="en-US" sz="3600" b="1" dirty="0" smtClean="0">
                <a:solidFill>
                  <a:srgbClr val="7030A0"/>
                </a:solidFill>
              </a:rPr>
              <a:t>Second Normal Form</a:t>
            </a:r>
            <a:endParaRPr lang="en-US" sz="3600" b="1" dirty="0">
              <a:solidFill>
                <a:srgbClr val="7030A0"/>
              </a:solidFill>
            </a:endParaRPr>
          </a:p>
        </p:txBody>
      </p:sp>
    </p:spTree>
    <p:extLst>
      <p:ext uri="{BB962C8B-B14F-4D97-AF65-F5344CB8AC3E}">
        <p14:creationId xmlns:p14="http://schemas.microsoft.com/office/powerpoint/2010/main" val="187536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8065"/>
                                        </p:tgtEl>
                                        <p:attrNameLst>
                                          <p:attrName>style.visibility</p:attrName>
                                        </p:attrNameLst>
                                      </p:cBhvr>
                                      <p:to>
                                        <p:strVal val="visible"/>
                                      </p:to>
                                    </p:set>
                                    <p:anim calcmode="lin" valueType="num">
                                      <p:cBhvr additive="base">
                                        <p:cTn id="13" dur="500" fill="hold"/>
                                        <p:tgtEl>
                                          <p:spTgt spid="258065"/>
                                        </p:tgtEl>
                                        <p:attrNameLst>
                                          <p:attrName>ppt_x</p:attrName>
                                        </p:attrNameLst>
                                      </p:cBhvr>
                                      <p:tavLst>
                                        <p:tav tm="0">
                                          <p:val>
                                            <p:strVal val="0-#ppt_w/2"/>
                                          </p:val>
                                        </p:tav>
                                        <p:tav tm="100000">
                                          <p:val>
                                            <p:strVal val="#ppt_x"/>
                                          </p:val>
                                        </p:tav>
                                      </p:tavLst>
                                    </p:anim>
                                    <p:anim calcmode="lin" valueType="num">
                                      <p:cBhvr additive="base">
                                        <p:cTn id="14" dur="500" fill="hold"/>
                                        <p:tgtEl>
                                          <p:spTgt spid="2580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279" y="406618"/>
            <a:ext cx="3414333" cy="584775"/>
          </a:xfrm>
          <a:prstGeom prst="rect">
            <a:avLst/>
          </a:prstGeom>
          <a:noFill/>
        </p:spPr>
        <p:txBody>
          <a:bodyPr wrap="none" rtlCol="0">
            <a:spAutoFit/>
          </a:bodyPr>
          <a:lstStyle/>
          <a:p>
            <a:r>
              <a:rPr lang="en-US" sz="3200" b="1" dirty="0" smtClean="0">
                <a:solidFill>
                  <a:srgbClr val="7030A0"/>
                </a:solidFill>
              </a:rPr>
              <a:t>Third Normal Form</a:t>
            </a:r>
            <a:endParaRPr lang="en-US" sz="3200" b="1" dirty="0">
              <a:solidFill>
                <a:srgbClr val="7030A0"/>
              </a:solidFill>
            </a:endParaRPr>
          </a:p>
        </p:txBody>
      </p:sp>
      <p:sp>
        <p:nvSpPr>
          <p:cNvPr id="3" name="TextBox 2"/>
          <p:cNvSpPr txBox="1"/>
          <p:nvPr/>
        </p:nvSpPr>
        <p:spPr>
          <a:xfrm>
            <a:off x="745481" y="1172337"/>
            <a:ext cx="10361554" cy="523220"/>
          </a:xfrm>
          <a:prstGeom prst="rect">
            <a:avLst/>
          </a:prstGeom>
          <a:noFill/>
        </p:spPr>
        <p:txBody>
          <a:bodyPr wrap="none" rtlCol="0">
            <a:spAutoFit/>
          </a:bodyPr>
          <a:lstStyle/>
          <a:p>
            <a:pPr marL="342900" indent="-342900">
              <a:buFont typeface="Arial" panose="020B0604020202020204" pitchFamily="34" charset="0"/>
              <a:buChar char="•"/>
            </a:pPr>
            <a:r>
              <a:rPr lang="en-US" sz="2800" dirty="0" smtClean="0"/>
              <a:t>A relation said to be 3NF ,if it in 2NF and no transistion dependency</a:t>
            </a:r>
            <a:endParaRPr lang="en-US" sz="2800" dirty="0"/>
          </a:p>
        </p:txBody>
      </p:sp>
      <p:graphicFrame>
        <p:nvGraphicFramePr>
          <p:cNvPr id="4" name="Object 5"/>
          <p:cNvGraphicFramePr>
            <a:graphicFrameLocks noChangeAspect="1"/>
          </p:cNvGraphicFramePr>
          <p:nvPr>
            <p:extLst/>
          </p:nvPr>
        </p:nvGraphicFramePr>
        <p:xfrm>
          <a:off x="914401" y="3061252"/>
          <a:ext cx="10172700" cy="2928731"/>
        </p:xfrm>
        <a:graphic>
          <a:graphicData uri="http://schemas.openxmlformats.org/presentationml/2006/ole">
            <mc:AlternateContent xmlns:mc="http://schemas.openxmlformats.org/markup-compatibility/2006">
              <mc:Choice xmlns:v="urn:schemas-microsoft-com:vml" Requires="v">
                <p:oleObj spid="_x0000_s7170" name="Worksheet" r:id="rId4" imgW="3752757" imgH="961937" progId="Excel.Sheet.8">
                  <p:embed/>
                </p:oleObj>
              </mc:Choice>
              <mc:Fallback>
                <p:oleObj name="Worksheet" r:id="rId4" imgW="3752757" imgH="96193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1" y="3061252"/>
                        <a:ext cx="10172700" cy="2928731"/>
                      </a:xfrm>
                      <a:prstGeom prst="rect">
                        <a:avLst/>
                      </a:prstGeom>
                      <a:noFill/>
                      <a:ln>
                        <a:noFill/>
                      </a:ln>
                      <a:effectLst/>
                    </p:spPr>
                  </p:pic>
                </p:oleObj>
              </mc:Fallback>
            </mc:AlternateContent>
          </a:graphicData>
        </a:graphic>
      </p:graphicFrame>
      <p:sp>
        <p:nvSpPr>
          <p:cNvPr id="5" name="TextBox 4"/>
          <p:cNvSpPr txBox="1"/>
          <p:nvPr/>
        </p:nvSpPr>
        <p:spPr>
          <a:xfrm>
            <a:off x="745481" y="2037289"/>
            <a:ext cx="1630575" cy="584775"/>
          </a:xfrm>
          <a:prstGeom prst="rect">
            <a:avLst/>
          </a:prstGeom>
          <a:noFill/>
        </p:spPr>
        <p:txBody>
          <a:bodyPr wrap="none" rtlCol="0">
            <a:spAutoFit/>
          </a:bodyPr>
          <a:lstStyle/>
          <a:p>
            <a:r>
              <a:rPr lang="en-US" sz="3200" b="1" dirty="0" smtClean="0"/>
              <a:t>Example</a:t>
            </a:r>
            <a:endParaRPr lang="en-US" sz="3200" b="1" dirty="0"/>
          </a:p>
        </p:txBody>
      </p:sp>
      <p:cxnSp>
        <p:nvCxnSpPr>
          <p:cNvPr id="7" name="Straight Connector 6"/>
          <p:cNvCxnSpPr/>
          <p:nvPr/>
        </p:nvCxnSpPr>
        <p:spPr>
          <a:xfrm>
            <a:off x="2133600" y="3733800"/>
            <a:ext cx="558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7569200" y="3885936"/>
            <a:ext cx="3048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5842000" y="3885936"/>
            <a:ext cx="3048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810000" y="3885936"/>
            <a:ext cx="3048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81200" y="3885936"/>
            <a:ext cx="3048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31200" y="3657600"/>
            <a:ext cx="162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8141759" y="3847042"/>
            <a:ext cx="3810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9765374" y="3847968"/>
            <a:ext cx="381794" cy="10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28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711201" y="437322"/>
            <a:ext cx="4248151" cy="1543878"/>
            <a:chOff x="414" y="993"/>
            <a:chExt cx="4806" cy="1299"/>
          </a:xfrm>
        </p:grpSpPr>
        <p:grpSp>
          <p:nvGrpSpPr>
            <p:cNvPr id="3" name="Group 19"/>
            <p:cNvGrpSpPr>
              <a:grpSpLocks/>
            </p:cNvGrpSpPr>
            <p:nvPr/>
          </p:nvGrpSpPr>
          <p:grpSpPr bwMode="auto">
            <a:xfrm>
              <a:off x="414" y="993"/>
              <a:ext cx="4806" cy="1299"/>
              <a:chOff x="486" y="2352"/>
              <a:chExt cx="4752" cy="1218"/>
            </a:xfrm>
          </p:grpSpPr>
          <p:graphicFrame>
            <p:nvGraphicFramePr>
              <p:cNvPr id="5" name="Object 20"/>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8194" name="Worksheet" r:id="rId4" imgW="3752757" imgH="961937" progId="Excel.Sheet.8">
                      <p:embed/>
                    </p:oleObj>
                  </mc:Choice>
                  <mc:Fallback>
                    <p:oleObj name="Worksheet" r:id="rId4" imgW="3752757" imgH="96193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6" name="Group 21"/>
              <p:cNvGrpSpPr>
                <a:grpSpLocks/>
              </p:cNvGrpSpPr>
              <p:nvPr/>
            </p:nvGrpSpPr>
            <p:grpSpPr bwMode="auto">
              <a:xfrm>
                <a:off x="588" y="2592"/>
                <a:ext cx="3255" cy="192"/>
                <a:chOff x="534" y="2592"/>
                <a:chExt cx="3255" cy="192"/>
              </a:xfrm>
            </p:grpSpPr>
            <p:grpSp>
              <p:nvGrpSpPr>
                <p:cNvPr id="7" name="Group 22"/>
                <p:cNvGrpSpPr>
                  <a:grpSpLocks/>
                </p:cNvGrpSpPr>
                <p:nvPr/>
              </p:nvGrpSpPr>
              <p:grpSpPr bwMode="auto">
                <a:xfrm>
                  <a:off x="534" y="2592"/>
                  <a:ext cx="816" cy="192"/>
                  <a:chOff x="1200" y="2448"/>
                  <a:chExt cx="816" cy="144"/>
                </a:xfrm>
              </p:grpSpPr>
              <p:sp>
                <p:nvSpPr>
                  <p:cNvPr id="20" name="Line 23"/>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21" name="Line 24"/>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22" name="Line 25"/>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11" name="Group 26"/>
                <p:cNvGrpSpPr>
                  <a:grpSpLocks/>
                </p:cNvGrpSpPr>
                <p:nvPr/>
              </p:nvGrpSpPr>
              <p:grpSpPr bwMode="auto">
                <a:xfrm>
                  <a:off x="2973" y="2592"/>
                  <a:ext cx="816" cy="192"/>
                  <a:chOff x="1200" y="2448"/>
                  <a:chExt cx="816" cy="144"/>
                </a:xfrm>
              </p:grpSpPr>
              <p:sp>
                <p:nvSpPr>
                  <p:cNvPr id="17" name="Line 27"/>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8" name="Line 28"/>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9"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nvGrpSpPr>
                <p:cNvPr id="12" name="Group 30"/>
                <p:cNvGrpSpPr>
                  <a:grpSpLocks/>
                </p:cNvGrpSpPr>
                <p:nvPr/>
              </p:nvGrpSpPr>
              <p:grpSpPr bwMode="auto">
                <a:xfrm>
                  <a:off x="1542" y="2592"/>
                  <a:ext cx="816" cy="192"/>
                  <a:chOff x="1200" y="2448"/>
                  <a:chExt cx="816" cy="144"/>
                </a:xfrm>
              </p:grpSpPr>
              <p:sp>
                <p:nvSpPr>
                  <p:cNvPr id="14" name="Line 31"/>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15" name="Line 32"/>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6" name="Line 33"/>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grpSp>
            <p:nvGrpSpPr>
              <p:cNvPr id="13" name="Group 34"/>
              <p:cNvGrpSpPr>
                <a:grpSpLocks/>
              </p:cNvGrpSpPr>
              <p:nvPr/>
            </p:nvGrpSpPr>
            <p:grpSpPr bwMode="auto">
              <a:xfrm>
                <a:off x="3965" y="2592"/>
                <a:ext cx="816" cy="192"/>
                <a:chOff x="1200" y="2448"/>
                <a:chExt cx="816" cy="144"/>
              </a:xfrm>
            </p:grpSpPr>
            <p:sp>
              <p:nvSpPr>
                <p:cNvPr id="8" name="Line 35"/>
                <p:cNvSpPr>
                  <a:spLocks noChangeShapeType="1"/>
                </p:cNvSpPr>
                <p:nvPr/>
              </p:nvSpPr>
              <p:spPr bwMode="auto">
                <a:xfrm flipV="1">
                  <a:off x="1200" y="2448"/>
                  <a:ext cx="0" cy="144"/>
                </a:xfrm>
                <a:prstGeom prst="line">
                  <a:avLst/>
                </a:prstGeom>
                <a:noFill/>
                <a:ln w="28575">
                  <a:solidFill>
                    <a:schemeClr val="tx1"/>
                  </a:solidFill>
                  <a:round/>
                  <a:headEnd/>
                  <a:tailEnd/>
                </a:ln>
              </p:spPr>
              <p:txBody>
                <a:bodyPr anchor="b"/>
                <a:lstStyle/>
                <a:p>
                  <a:endParaRPr lang="en-US" dirty="0"/>
                </a:p>
              </p:txBody>
            </p:sp>
            <p:sp>
              <p:nvSpPr>
                <p:cNvPr id="9" name="Line 36"/>
                <p:cNvSpPr>
                  <a:spLocks noChangeShapeType="1"/>
                </p:cNvSpPr>
                <p:nvPr/>
              </p:nvSpPr>
              <p:spPr bwMode="auto">
                <a:xfrm flipH="1">
                  <a:off x="1200" y="2448"/>
                  <a:ext cx="816" cy="0"/>
                </a:xfrm>
                <a:prstGeom prst="line">
                  <a:avLst/>
                </a:prstGeom>
                <a:noFill/>
                <a:ln w="28575">
                  <a:solidFill>
                    <a:schemeClr val="tx1"/>
                  </a:solidFill>
                  <a:round/>
                  <a:headEnd/>
                  <a:tailEnd/>
                </a:ln>
              </p:spPr>
              <p:txBody>
                <a:bodyPr anchor="b"/>
                <a:lstStyle/>
                <a:p>
                  <a:endParaRPr lang="en-US" dirty="0"/>
                </a:p>
              </p:txBody>
            </p:sp>
            <p:sp>
              <p:nvSpPr>
                <p:cNvPr id="10" name="Line 37"/>
                <p:cNvSpPr>
                  <a:spLocks noChangeShapeType="1"/>
                </p:cNvSpPr>
                <p:nvPr/>
              </p:nvSpPr>
              <p:spPr bwMode="auto">
                <a:xfrm>
                  <a:off x="2016" y="2448"/>
                  <a:ext cx="0" cy="144"/>
                </a:xfrm>
                <a:prstGeom prst="line">
                  <a:avLst/>
                </a:prstGeom>
                <a:noFill/>
                <a:ln w="28575">
                  <a:solidFill>
                    <a:schemeClr val="tx1"/>
                  </a:solidFill>
                  <a:round/>
                  <a:headEnd/>
                  <a:tailEnd type="triangle" w="med" len="med"/>
                </a:ln>
              </p:spPr>
              <p:txBody>
                <a:bodyPr anchor="b"/>
                <a:lstStyle/>
                <a:p>
                  <a:endParaRPr lang="en-US" dirty="0"/>
                </a:p>
              </p:txBody>
            </p:sp>
          </p:grpSp>
        </p:grpSp>
        <p:sp>
          <p:nvSpPr>
            <p:cNvPr id="4" name="Oval 38"/>
            <p:cNvSpPr>
              <a:spLocks noChangeArrowheads="1"/>
            </p:cNvSpPr>
            <p:nvPr/>
          </p:nvSpPr>
          <p:spPr bwMode="auto">
            <a:xfrm>
              <a:off x="3621" y="1059"/>
              <a:ext cx="1248" cy="576"/>
            </a:xfrm>
            <a:prstGeom prst="ellipse">
              <a:avLst/>
            </a:prstGeom>
            <a:noFill/>
            <a:ln w="28575">
              <a:solidFill>
                <a:schemeClr val="tx2"/>
              </a:solidFill>
              <a:round/>
              <a:headEnd/>
              <a:tailEnd/>
            </a:ln>
          </p:spPr>
          <p:txBody>
            <a:bodyPr wrap="none" anchor="ctr"/>
            <a:lstStyle/>
            <a:p>
              <a:endParaRPr lang="en-US" dirty="0"/>
            </a:p>
          </p:txBody>
        </p:sp>
      </p:grpSp>
      <p:graphicFrame>
        <p:nvGraphicFramePr>
          <p:cNvPr id="24" name="Object 4"/>
          <p:cNvGraphicFramePr>
            <a:graphicFrameLocks noChangeAspect="1"/>
          </p:cNvGraphicFramePr>
          <p:nvPr>
            <p:extLst/>
          </p:nvPr>
        </p:nvGraphicFramePr>
        <p:xfrm>
          <a:off x="2646019" y="2388807"/>
          <a:ext cx="7829551" cy="1947863"/>
        </p:xfrm>
        <a:graphic>
          <a:graphicData uri="http://schemas.openxmlformats.org/presentationml/2006/ole">
            <mc:AlternateContent xmlns:mc="http://schemas.openxmlformats.org/markup-compatibility/2006">
              <mc:Choice xmlns:v="urn:schemas-microsoft-com:vml" Requires="v">
                <p:oleObj spid="_x0000_s8195" name="Worksheet" r:id="rId7" imgW="2895630" imgH="961937" progId="Excel.Sheet.8">
                  <p:embed/>
                </p:oleObj>
              </mc:Choice>
              <mc:Fallback>
                <p:oleObj name="Worksheet" r:id="rId7" imgW="2895630" imgH="96193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6019" y="2388807"/>
                        <a:ext cx="7829551" cy="1947863"/>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cxnSp>
        <p:nvCxnSpPr>
          <p:cNvPr id="39" name="Straight Connector 38"/>
          <p:cNvCxnSpPr/>
          <p:nvPr/>
        </p:nvCxnSpPr>
        <p:spPr>
          <a:xfrm>
            <a:off x="3744425" y="2716594"/>
            <a:ext cx="568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9323963" y="2869524"/>
            <a:ext cx="3048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527235" y="2748982"/>
            <a:ext cx="34281" cy="299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a:off x="5622787" y="2831423"/>
            <a:ext cx="3810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3558804" y="2900322"/>
            <a:ext cx="304800" cy="2117"/>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1" name="Object 40"/>
          <p:cNvGraphicFramePr>
            <a:graphicFrameLocks noChangeAspect="1"/>
          </p:cNvGraphicFramePr>
          <p:nvPr>
            <p:extLst/>
          </p:nvPr>
        </p:nvGraphicFramePr>
        <p:xfrm>
          <a:off x="802386" y="4744278"/>
          <a:ext cx="3996267" cy="1678748"/>
        </p:xfrm>
        <a:graphic>
          <a:graphicData uri="http://schemas.openxmlformats.org/presentationml/2006/ole">
            <mc:AlternateContent xmlns:mc="http://schemas.openxmlformats.org/markup-compatibility/2006">
              <mc:Choice xmlns:v="urn:schemas-microsoft-com:vml" Requires="v">
                <p:oleObj spid="_x0000_s8196" name="Worksheet" r:id="rId10" imgW="1743840" imgH="1068840" progId="Excel.Sheet.8">
                  <p:embed/>
                </p:oleObj>
              </mc:Choice>
              <mc:Fallback>
                <p:oleObj name="Worksheet" r:id="rId10" imgW="1743840" imgH="1068840"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386" y="4744278"/>
                        <a:ext cx="3996267" cy="16787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6859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9062" y="513522"/>
            <a:ext cx="1316386" cy="707886"/>
          </a:xfrm>
          <a:prstGeom prst="rect">
            <a:avLst/>
          </a:prstGeom>
          <a:noFill/>
        </p:spPr>
        <p:txBody>
          <a:bodyPr wrap="none" rtlCol="0">
            <a:spAutoFit/>
          </a:bodyPr>
          <a:lstStyle/>
          <a:p>
            <a:r>
              <a:rPr lang="en-US" sz="4000" b="1" dirty="0" smtClean="0">
                <a:solidFill>
                  <a:srgbClr val="7030A0"/>
                </a:solidFill>
              </a:rPr>
              <a:t>BCNF</a:t>
            </a:r>
            <a:endParaRPr lang="en-US" sz="4000" b="1" dirty="0">
              <a:solidFill>
                <a:srgbClr val="7030A0"/>
              </a:solidFill>
            </a:endParaRPr>
          </a:p>
        </p:txBody>
      </p:sp>
      <p:sp>
        <p:nvSpPr>
          <p:cNvPr id="3" name="TextBox 2"/>
          <p:cNvSpPr txBox="1"/>
          <p:nvPr/>
        </p:nvSpPr>
        <p:spPr>
          <a:xfrm>
            <a:off x="879062" y="1497497"/>
            <a:ext cx="965200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smtClean="0"/>
              <a:t>When </a:t>
            </a:r>
            <a:r>
              <a:rPr lang="en-US" sz="2400" dirty="0"/>
              <a:t>a relation has more than one candidate key, anomalies may result even though the relation is in 3NF</a:t>
            </a:r>
            <a:r>
              <a:rPr lang="en-US" sz="2400" dirty="0" smtClean="0"/>
              <a:t>.</a:t>
            </a:r>
            <a:endParaRPr lang="en-US" sz="2400" dirty="0"/>
          </a:p>
          <a:p>
            <a:pPr algn="just">
              <a:buFont typeface="Wingdings" pitchFamily="2" charset="2"/>
              <a:buChar char="Ø"/>
            </a:pPr>
            <a:r>
              <a:rPr lang="en-US" sz="2400" dirty="0" smtClean="0"/>
              <a:t> 3NF </a:t>
            </a:r>
            <a:r>
              <a:rPr lang="en-US" sz="2400" dirty="0"/>
              <a:t>does not deal satisfactorily with the case of a relation with </a:t>
            </a:r>
            <a:r>
              <a:rPr lang="en-US" sz="2400" dirty="0" smtClean="0"/>
              <a:t>  </a:t>
            </a:r>
          </a:p>
          <a:p>
            <a:pPr algn="just"/>
            <a:r>
              <a:rPr lang="en-US" sz="2400" dirty="0"/>
              <a:t> </a:t>
            </a:r>
            <a:r>
              <a:rPr lang="en-US" sz="2400" dirty="0" smtClean="0"/>
              <a:t>    overlapping </a:t>
            </a:r>
            <a:r>
              <a:rPr lang="en-US" sz="2400" dirty="0"/>
              <a:t>candidate </a:t>
            </a:r>
            <a:r>
              <a:rPr lang="en-US" sz="2400" dirty="0" smtClean="0"/>
              <a:t>keys</a:t>
            </a:r>
          </a:p>
          <a:p>
            <a:pPr marL="342900" indent="-342900" algn="just">
              <a:buFont typeface="Wingdings" panose="05000000000000000000" pitchFamily="2" charset="2"/>
              <a:buChar char="Ø"/>
            </a:pPr>
            <a:r>
              <a:rPr lang="en-US" sz="2400" dirty="0" smtClean="0"/>
              <a:t>i.e</a:t>
            </a:r>
            <a:r>
              <a:rPr lang="en-US" sz="2400" dirty="0"/>
              <a:t>. composite candidate keys with at least one attribute in common.</a:t>
            </a:r>
          </a:p>
          <a:p>
            <a:pPr algn="just">
              <a:buFont typeface="Wingdings" pitchFamily="2" charset="2"/>
              <a:buChar char="Ø"/>
            </a:pPr>
            <a:r>
              <a:rPr lang="en-US" sz="2400" dirty="0" smtClean="0"/>
              <a:t> BCNF </a:t>
            </a:r>
            <a:r>
              <a:rPr lang="en-US" sz="2400" dirty="0"/>
              <a:t>is based on the concept of a </a:t>
            </a:r>
            <a:r>
              <a:rPr lang="en-US" sz="2400" i="1" dirty="0"/>
              <a:t>determinant</a:t>
            </a:r>
            <a:r>
              <a:rPr lang="en-US" sz="2400" dirty="0"/>
              <a:t>.</a:t>
            </a:r>
          </a:p>
          <a:p>
            <a:pPr algn="just">
              <a:buFont typeface="Wingdings" pitchFamily="2" charset="2"/>
              <a:buChar char="Ø"/>
            </a:pPr>
            <a:r>
              <a:rPr lang="en-US" sz="2400" dirty="0" smtClean="0"/>
              <a:t> A </a:t>
            </a:r>
            <a:r>
              <a:rPr lang="en-US" sz="2400" dirty="0"/>
              <a:t>determinant is any attribute (simple or composite) on which some </a:t>
            </a:r>
            <a:endParaRPr lang="en-US" sz="2400" dirty="0" smtClean="0"/>
          </a:p>
          <a:p>
            <a:pPr algn="just"/>
            <a:r>
              <a:rPr lang="en-US" sz="2400" dirty="0"/>
              <a:t> </a:t>
            </a:r>
            <a:r>
              <a:rPr lang="en-US" sz="2400" dirty="0" smtClean="0"/>
              <a:t>   other </a:t>
            </a:r>
            <a:r>
              <a:rPr lang="en-US" sz="2400" dirty="0"/>
              <a:t>attribute is fully functionally dependent.</a:t>
            </a:r>
          </a:p>
          <a:p>
            <a:pPr algn="just">
              <a:buFont typeface="Wingdings" pitchFamily="2" charset="2"/>
              <a:buChar char="Ø"/>
            </a:pPr>
            <a:r>
              <a:rPr lang="en-US" sz="2400" dirty="0" smtClean="0"/>
              <a:t> A </a:t>
            </a:r>
            <a:r>
              <a:rPr lang="en-US" sz="2400" dirty="0"/>
              <a:t>relation is in BCNF is, and only if, every determinant is a candidate key</a:t>
            </a:r>
            <a:r>
              <a:rPr lang="en-US" sz="2400" dirty="0" smtClean="0"/>
              <a:t>.</a:t>
            </a:r>
          </a:p>
          <a:p>
            <a:pPr algn="just">
              <a:buFont typeface="Wingdings" pitchFamily="2" charset="2"/>
              <a:buChar char="Ø"/>
            </a:pPr>
            <a:endParaRPr lang="en-US" sz="2400" dirty="0"/>
          </a:p>
          <a:p>
            <a:pPr algn="just">
              <a:buFont typeface="Wingdings" pitchFamily="2" charset="2"/>
              <a:buChar char="Ø"/>
            </a:pPr>
            <a:endParaRPr lang="en-US" sz="2400" dirty="0" smtClean="0"/>
          </a:p>
          <a:p>
            <a:pPr algn="just">
              <a:buFont typeface="Wingdings" pitchFamily="2" charset="2"/>
              <a:buChar char="Ø"/>
            </a:pPr>
            <a:endParaRPr lang="en-US" sz="2400" dirty="0"/>
          </a:p>
          <a:p>
            <a:pPr algn="just">
              <a:buFont typeface="Wingdings" pitchFamily="2" charset="2"/>
              <a:buChar char="Ø"/>
            </a:pPr>
            <a:endParaRPr lang="en-US" sz="2400" dirty="0"/>
          </a:p>
        </p:txBody>
      </p:sp>
    </p:spTree>
    <p:extLst>
      <p:ext uri="{BB962C8B-B14F-4D97-AF65-F5344CB8AC3E}">
        <p14:creationId xmlns:p14="http://schemas.microsoft.com/office/powerpoint/2010/main" val="138413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008" y="1414669"/>
            <a:ext cx="91440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Database Normalization is a technique of organizing the data in the database.</a:t>
            </a:r>
          </a:p>
          <a:p>
            <a:pPr marL="342900" indent="-342900" algn="just">
              <a:buFont typeface="Arial" panose="020B0604020202020204" pitchFamily="34" charset="0"/>
              <a:buChar char="•"/>
            </a:pPr>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Normalization is a systematic approach of decomposing tables to eliminate data redundancy and undesirable characteristics like Insertion, Update and Deletion anomalies. It is a multi-step process that puts data into tabular form by removing duplicated data from the relation tables.</a:t>
            </a:r>
          </a:p>
          <a:p>
            <a:pPr algn="just"/>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Normalization is used for mainly two purpose,</a:t>
            </a:r>
          </a:p>
          <a:p>
            <a:pPr algn="just"/>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Eliminating redundant (useless) data.</a:t>
            </a:r>
          </a:p>
          <a:p>
            <a:pPr marL="342900" indent="-342900" algn="just">
              <a:buFont typeface="Arial" panose="020B0604020202020204" pitchFamily="34" charset="0"/>
              <a:buChar char="•"/>
            </a:pPr>
            <a:endParaRPr lang="en-US" sz="20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US" sz="2000" dirty="0" smtClean="0">
                <a:latin typeface="Times New Roman" pitchFamily="18" charset="0"/>
                <a:cs typeface="Times New Roman" pitchFamily="18" charset="0"/>
              </a:rPr>
              <a:t>Ensuring data dependencies make sense i.e data is logically stored.</a:t>
            </a:r>
            <a:endParaRPr lang="en-US" sz="2000" dirty="0">
              <a:latin typeface="Times New Roman" pitchFamily="18" charset="0"/>
              <a:cs typeface="Times New Roman" pitchFamily="18" charset="0"/>
            </a:endParaRPr>
          </a:p>
        </p:txBody>
      </p:sp>
      <p:sp>
        <p:nvSpPr>
          <p:cNvPr id="3" name="TextBox 2"/>
          <p:cNvSpPr txBox="1"/>
          <p:nvPr/>
        </p:nvSpPr>
        <p:spPr>
          <a:xfrm>
            <a:off x="561008" y="394253"/>
            <a:ext cx="2902846" cy="646331"/>
          </a:xfrm>
          <a:prstGeom prst="rect">
            <a:avLst/>
          </a:prstGeom>
          <a:noFill/>
        </p:spPr>
        <p:txBody>
          <a:bodyPr wrap="none" rtlCol="0">
            <a:spAutoFit/>
          </a:bodyPr>
          <a:lstStyle/>
          <a:p>
            <a:r>
              <a:rPr lang="en-US" sz="3600" b="1" dirty="0" smtClean="0">
                <a:solidFill>
                  <a:srgbClr val="7030A0"/>
                </a:solidFill>
              </a:rPr>
              <a:t>Normalization</a:t>
            </a:r>
            <a:endParaRPr lang="en-US" sz="3600" b="1" dirty="0">
              <a:solidFill>
                <a:srgbClr val="7030A0"/>
              </a:solidFill>
            </a:endParaRPr>
          </a:p>
        </p:txBody>
      </p:sp>
    </p:spTree>
    <p:extLst>
      <p:ext uri="{BB962C8B-B14F-4D97-AF65-F5344CB8AC3E}">
        <p14:creationId xmlns:p14="http://schemas.microsoft.com/office/powerpoint/2010/main" val="3038129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1200" y="1143000"/>
            <a:ext cx="10566400" cy="1015663"/>
          </a:xfrm>
          <a:prstGeom prst="rect">
            <a:avLst/>
          </a:prstGeom>
          <a:noFill/>
        </p:spPr>
        <p:txBody>
          <a:bodyPr wrap="square" rtlCol="0">
            <a:spAutoFit/>
          </a:bodyPr>
          <a:lstStyle/>
          <a:p>
            <a:pPr algn="just"/>
            <a:r>
              <a:rPr lang="en-US" sz="2000" dirty="0" smtClean="0"/>
              <a:t>Without Normalization, it becomes difficult to handle and update the database, without facing data loss. Insertion, Updation and Deletion anamolies are very frequent if Database is not Normalized. Lets look at Student table.</a:t>
            </a:r>
            <a:endParaRPr lang="en-US" sz="2000" dirty="0"/>
          </a:p>
        </p:txBody>
      </p:sp>
      <p:graphicFrame>
        <p:nvGraphicFramePr>
          <p:cNvPr id="5" name="Table 4"/>
          <p:cNvGraphicFramePr>
            <a:graphicFrameLocks noGrp="1"/>
          </p:cNvGraphicFramePr>
          <p:nvPr>
            <p:extLst/>
          </p:nvPr>
        </p:nvGraphicFramePr>
        <p:xfrm>
          <a:off x="1117600" y="2667000"/>
          <a:ext cx="9753600" cy="3283225"/>
        </p:xfrm>
        <a:graphic>
          <a:graphicData uri="http://schemas.openxmlformats.org/drawingml/2006/table">
            <a:tbl>
              <a:tblPr firstRow="1" bandRow="1">
                <a:tableStyleId>{5C22544A-7EE6-4342-B048-85BDC9FD1C3A}</a:tableStyleId>
              </a:tblPr>
              <a:tblGrid>
                <a:gridCol w="2438400"/>
                <a:gridCol w="2438400"/>
                <a:gridCol w="2438400"/>
                <a:gridCol w="2438400"/>
              </a:tblGrid>
              <a:tr h="656645">
                <a:tc>
                  <a:txBody>
                    <a:bodyPr/>
                    <a:lstStyle/>
                    <a:p>
                      <a:r>
                        <a:rPr lang="en-US" dirty="0" err="1" smtClean="0"/>
                        <a:t>sid</a:t>
                      </a:r>
                      <a:endParaRPr lang="en-US" dirty="0"/>
                    </a:p>
                  </a:txBody>
                  <a:tcPr marL="121920" marR="121920"/>
                </a:tc>
                <a:tc>
                  <a:txBody>
                    <a:bodyPr/>
                    <a:lstStyle/>
                    <a:p>
                      <a:r>
                        <a:rPr lang="en-US" dirty="0" smtClean="0"/>
                        <a:t>Student</a:t>
                      </a:r>
                      <a:r>
                        <a:rPr lang="en-US" baseline="0" dirty="0" smtClean="0"/>
                        <a:t> name</a:t>
                      </a:r>
                      <a:endParaRPr lang="en-US" dirty="0"/>
                    </a:p>
                  </a:txBody>
                  <a:tcPr marL="121920" marR="121920"/>
                </a:tc>
                <a:tc>
                  <a:txBody>
                    <a:bodyPr/>
                    <a:lstStyle/>
                    <a:p>
                      <a:r>
                        <a:rPr lang="en-US" dirty="0" smtClean="0"/>
                        <a:t>location</a:t>
                      </a:r>
                      <a:endParaRPr lang="en-US" dirty="0"/>
                    </a:p>
                  </a:txBody>
                  <a:tcPr marL="121920" marR="121920"/>
                </a:tc>
                <a:tc>
                  <a:txBody>
                    <a:bodyPr/>
                    <a:lstStyle/>
                    <a:p>
                      <a:r>
                        <a:rPr lang="en-US" dirty="0" smtClean="0"/>
                        <a:t>Subject</a:t>
                      </a:r>
                      <a:endParaRPr lang="en-US" dirty="0"/>
                    </a:p>
                  </a:txBody>
                  <a:tcPr marL="121920" marR="121920"/>
                </a:tc>
              </a:tr>
              <a:tr h="656645">
                <a:tc>
                  <a:txBody>
                    <a:bodyPr/>
                    <a:lstStyle/>
                    <a:p>
                      <a:r>
                        <a:rPr lang="en-US" dirty="0" smtClean="0"/>
                        <a:t>101</a:t>
                      </a:r>
                      <a:endParaRPr lang="en-US" dirty="0"/>
                    </a:p>
                  </a:txBody>
                  <a:tcPr marL="121920" marR="121920"/>
                </a:tc>
                <a:tc>
                  <a:txBody>
                    <a:bodyPr/>
                    <a:lstStyle/>
                    <a:p>
                      <a:r>
                        <a:rPr lang="en-US" dirty="0" smtClean="0"/>
                        <a:t>Ravi</a:t>
                      </a:r>
                      <a:endParaRPr lang="en-US" dirty="0"/>
                    </a:p>
                  </a:txBody>
                  <a:tcPr marL="121920" marR="121920"/>
                </a:tc>
                <a:tc>
                  <a:txBody>
                    <a:bodyPr/>
                    <a:lstStyle/>
                    <a:p>
                      <a:r>
                        <a:rPr lang="en-US" dirty="0" smtClean="0"/>
                        <a:t>Hyderabad</a:t>
                      </a:r>
                      <a:endParaRPr lang="en-US" dirty="0"/>
                    </a:p>
                  </a:txBody>
                  <a:tcPr marL="121920" marR="121920"/>
                </a:tc>
                <a:tc>
                  <a:txBody>
                    <a:bodyPr/>
                    <a:lstStyle/>
                    <a:p>
                      <a:r>
                        <a:rPr lang="en-US" dirty="0" smtClean="0"/>
                        <a:t>maths</a:t>
                      </a:r>
                      <a:endParaRPr lang="en-US" dirty="0"/>
                    </a:p>
                  </a:txBody>
                  <a:tcPr marL="121920" marR="121920"/>
                </a:tc>
              </a:tr>
              <a:tr h="656645">
                <a:tc>
                  <a:txBody>
                    <a:bodyPr/>
                    <a:lstStyle/>
                    <a:p>
                      <a:r>
                        <a:rPr lang="en-US" dirty="0" smtClean="0"/>
                        <a:t>102</a:t>
                      </a:r>
                      <a:endParaRPr lang="en-US" dirty="0"/>
                    </a:p>
                  </a:txBody>
                  <a:tcPr marL="121920" marR="121920"/>
                </a:tc>
                <a:tc>
                  <a:txBody>
                    <a:bodyPr/>
                    <a:lstStyle/>
                    <a:p>
                      <a:r>
                        <a:rPr lang="en-US" dirty="0" smtClean="0"/>
                        <a:t>Subbu</a:t>
                      </a:r>
                      <a:endParaRPr lang="en-US" dirty="0"/>
                    </a:p>
                  </a:txBody>
                  <a:tcPr marL="121920" marR="121920"/>
                </a:tc>
                <a:tc>
                  <a:txBody>
                    <a:bodyPr/>
                    <a:lstStyle/>
                    <a:p>
                      <a:r>
                        <a:rPr lang="en-US" dirty="0" smtClean="0"/>
                        <a:t>Bangalore</a:t>
                      </a:r>
                      <a:endParaRPr lang="en-US" dirty="0"/>
                    </a:p>
                  </a:txBody>
                  <a:tcPr marL="121920" marR="121920"/>
                </a:tc>
                <a:tc>
                  <a:txBody>
                    <a:bodyPr/>
                    <a:lstStyle/>
                    <a:p>
                      <a:r>
                        <a:rPr lang="en-US" dirty="0" smtClean="0"/>
                        <a:t>economics</a:t>
                      </a:r>
                      <a:endParaRPr lang="en-US" dirty="0"/>
                    </a:p>
                  </a:txBody>
                  <a:tcPr marL="121920" marR="121920"/>
                </a:tc>
              </a:tr>
              <a:tr h="656645">
                <a:tc>
                  <a:txBody>
                    <a:bodyPr/>
                    <a:lstStyle/>
                    <a:p>
                      <a:r>
                        <a:rPr lang="en-US" dirty="0" smtClean="0"/>
                        <a:t>103</a:t>
                      </a:r>
                      <a:endParaRPr lang="en-US" dirty="0"/>
                    </a:p>
                  </a:txBody>
                  <a:tcPr marL="121920" marR="121920"/>
                </a:tc>
                <a:tc>
                  <a:txBody>
                    <a:bodyPr/>
                    <a:lstStyle/>
                    <a:p>
                      <a:r>
                        <a:rPr lang="en-US" dirty="0" smtClean="0"/>
                        <a:t>Archana</a:t>
                      </a:r>
                      <a:endParaRPr lang="en-US" dirty="0"/>
                    </a:p>
                  </a:txBody>
                  <a:tcPr marL="121920" marR="121920"/>
                </a:tc>
                <a:tc>
                  <a:txBody>
                    <a:bodyPr/>
                    <a:lstStyle/>
                    <a:p>
                      <a:r>
                        <a:rPr lang="en-US" dirty="0" smtClean="0"/>
                        <a:t>Chennai</a:t>
                      </a:r>
                      <a:endParaRPr lang="en-US" dirty="0"/>
                    </a:p>
                  </a:txBody>
                  <a:tcPr marL="121920" marR="121920"/>
                </a:tc>
                <a:tc>
                  <a:txBody>
                    <a:bodyPr/>
                    <a:lstStyle/>
                    <a:p>
                      <a:r>
                        <a:rPr lang="en-US" dirty="0" smtClean="0"/>
                        <a:t>maths</a:t>
                      </a:r>
                      <a:endParaRPr lang="en-US" dirty="0"/>
                    </a:p>
                  </a:txBody>
                  <a:tcPr marL="121920" marR="121920"/>
                </a:tc>
              </a:tr>
              <a:tr h="656645">
                <a:tc>
                  <a:txBody>
                    <a:bodyPr/>
                    <a:lstStyle/>
                    <a:p>
                      <a:r>
                        <a:rPr lang="en-US" dirty="0" smtClean="0"/>
                        <a:t>101</a:t>
                      </a:r>
                      <a:endParaRPr lang="en-US" dirty="0"/>
                    </a:p>
                  </a:txBody>
                  <a:tcPr marL="121920" marR="121920"/>
                </a:tc>
                <a:tc>
                  <a:txBody>
                    <a:bodyPr/>
                    <a:lstStyle/>
                    <a:p>
                      <a:r>
                        <a:rPr lang="en-US" dirty="0" smtClean="0"/>
                        <a:t>Ravi</a:t>
                      </a:r>
                      <a:endParaRPr lang="en-US" dirty="0"/>
                    </a:p>
                  </a:txBody>
                  <a:tcPr marL="121920" marR="121920"/>
                </a:tc>
                <a:tc>
                  <a:txBody>
                    <a:bodyPr/>
                    <a:lstStyle/>
                    <a:p>
                      <a:r>
                        <a:rPr lang="en-US" dirty="0" smtClean="0"/>
                        <a:t>Hyderabad</a:t>
                      </a:r>
                      <a:endParaRPr lang="en-US" dirty="0"/>
                    </a:p>
                  </a:txBody>
                  <a:tcPr marL="121920" marR="121920"/>
                </a:tc>
                <a:tc>
                  <a:txBody>
                    <a:bodyPr/>
                    <a:lstStyle/>
                    <a:p>
                      <a:r>
                        <a:rPr lang="en-US" dirty="0" smtClean="0"/>
                        <a:t>physics</a:t>
                      </a:r>
                      <a:endParaRPr lang="en-US" dirty="0"/>
                    </a:p>
                  </a:txBody>
                  <a:tcPr marL="121920" marR="121920"/>
                </a:tc>
              </a:tr>
            </a:tbl>
          </a:graphicData>
        </a:graphic>
      </p:graphicFrame>
      <p:sp>
        <p:nvSpPr>
          <p:cNvPr id="6" name="TextBox 5"/>
          <p:cNvSpPr txBox="1"/>
          <p:nvPr/>
        </p:nvSpPr>
        <p:spPr>
          <a:xfrm>
            <a:off x="711200" y="365612"/>
            <a:ext cx="7416800" cy="646331"/>
          </a:xfrm>
          <a:prstGeom prst="rect">
            <a:avLst/>
          </a:prstGeom>
          <a:noFill/>
        </p:spPr>
        <p:txBody>
          <a:bodyPr wrap="square" rtlCol="0">
            <a:spAutoFit/>
          </a:bodyPr>
          <a:lstStyle/>
          <a:p>
            <a:r>
              <a:rPr lang="en-US" sz="3600" b="1" dirty="0" smtClean="0">
                <a:solidFill>
                  <a:srgbClr val="7030A0"/>
                </a:solidFill>
              </a:rPr>
              <a:t>Problems without normalization</a:t>
            </a:r>
            <a:endParaRPr lang="en-US" sz="3600" b="1" dirty="0">
              <a:solidFill>
                <a:srgbClr val="7030A0"/>
              </a:solidFill>
            </a:endParaRPr>
          </a:p>
        </p:txBody>
      </p:sp>
    </p:spTree>
    <p:extLst>
      <p:ext uri="{BB962C8B-B14F-4D97-AF65-F5344CB8AC3E}">
        <p14:creationId xmlns:p14="http://schemas.microsoft.com/office/powerpoint/2010/main" val="188716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0" y="1371601"/>
            <a:ext cx="10261600"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Updation Anamoly</a:t>
            </a:r>
            <a:r>
              <a:rPr lang="en-US" sz="2400" dirty="0" smtClean="0"/>
              <a:t>: To update address of a student who occurs twice or more than twice in a table, we will have to update S_Address column in all the rows, else data will become inconsistent.</a:t>
            </a:r>
          </a:p>
          <a:p>
            <a:pPr>
              <a:buNone/>
            </a:pPr>
            <a:endParaRPr lang="en-US" sz="2400" dirty="0" smtClean="0"/>
          </a:p>
          <a:p>
            <a:pPr marL="342900" indent="-342900">
              <a:buFont typeface="Arial" panose="020B0604020202020204" pitchFamily="34" charset="0"/>
              <a:buChar char="•"/>
            </a:pPr>
            <a:r>
              <a:rPr lang="en-US" sz="2400" b="1" dirty="0" smtClean="0"/>
              <a:t>Insertion Anamoly: </a:t>
            </a:r>
            <a:r>
              <a:rPr lang="en-US" sz="2400" dirty="0" smtClean="0"/>
              <a:t>Suppose for a new admission, we have a Student id (S_id), name and address of a student but if student has not opted for any subjects yet then we have to insert NULL there, leading to Insertion Anamoly.</a:t>
            </a:r>
          </a:p>
          <a:p>
            <a:pPr>
              <a:buNone/>
            </a:pPr>
            <a:endParaRPr lang="en-US" sz="2400" dirty="0" smtClean="0"/>
          </a:p>
          <a:p>
            <a:pPr marL="342900" indent="-342900">
              <a:buFont typeface="Arial" panose="020B0604020202020204" pitchFamily="34" charset="0"/>
              <a:buChar char="•"/>
            </a:pPr>
            <a:r>
              <a:rPr lang="en-US" sz="2400" b="1" dirty="0" smtClean="0"/>
              <a:t>Deletion Anamoly: </a:t>
            </a:r>
            <a:r>
              <a:rPr lang="en-US" sz="2400" dirty="0" smtClean="0"/>
              <a:t>If (S_id) 102 has only one subject and temporarily he drops it, when we delete that row, entire student record will be deleted along with it.</a:t>
            </a:r>
            <a:endParaRPr lang="en-US" sz="2400" dirty="0"/>
          </a:p>
        </p:txBody>
      </p:sp>
      <p:sp>
        <p:nvSpPr>
          <p:cNvPr id="3" name="TextBox 2"/>
          <p:cNvSpPr txBox="1"/>
          <p:nvPr/>
        </p:nvSpPr>
        <p:spPr>
          <a:xfrm>
            <a:off x="812800" y="437323"/>
            <a:ext cx="9448800" cy="584775"/>
          </a:xfrm>
          <a:prstGeom prst="rect">
            <a:avLst/>
          </a:prstGeom>
          <a:noFill/>
        </p:spPr>
        <p:txBody>
          <a:bodyPr wrap="square" rtlCol="0">
            <a:spAutoFit/>
          </a:bodyPr>
          <a:lstStyle/>
          <a:p>
            <a:r>
              <a:rPr lang="en-US" sz="3200" b="1" dirty="0" smtClean="0">
                <a:solidFill>
                  <a:srgbClr val="7030A0"/>
                </a:solidFill>
              </a:rPr>
              <a:t>Problems without normalization</a:t>
            </a:r>
            <a:endParaRPr lang="en-US" sz="3200" b="1" dirty="0">
              <a:solidFill>
                <a:srgbClr val="7030A0"/>
              </a:solidFill>
            </a:endParaRPr>
          </a:p>
        </p:txBody>
      </p:sp>
    </p:spTree>
    <p:extLst>
      <p:ext uri="{BB962C8B-B14F-4D97-AF65-F5344CB8AC3E}">
        <p14:creationId xmlns:p14="http://schemas.microsoft.com/office/powerpoint/2010/main" val="399713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9548" y="1514405"/>
            <a:ext cx="10160000" cy="1421928"/>
          </a:xfrm>
          <a:prstGeom prst="rect">
            <a:avLst/>
          </a:prstGeom>
          <a:noFill/>
        </p:spPr>
        <p:txBody>
          <a:bodyPr wrap="square" rtlCol="0">
            <a:spAutoFit/>
          </a:bodyPr>
          <a:lstStyle/>
          <a:p>
            <a:pPr algn="just">
              <a:lnSpc>
                <a:spcPct val="90000"/>
              </a:lnSpc>
            </a:pPr>
            <a:r>
              <a:rPr lang="en-US" sz="2400" b="1" i="1" dirty="0" smtClean="0"/>
              <a:t>Multivalued Attributes</a:t>
            </a:r>
            <a:r>
              <a:rPr lang="en-US" sz="2400" dirty="0" smtClean="0"/>
              <a:t> (or </a:t>
            </a:r>
            <a:r>
              <a:rPr lang="en-US" sz="2400" b="1" i="1" dirty="0" smtClean="0"/>
              <a:t>repeating groups</a:t>
            </a:r>
            <a:r>
              <a:rPr lang="en-US" sz="2400" dirty="0" smtClean="0"/>
              <a:t>): non-key attributes or groups of non-key attributes the values of which are not uniquely identified  by (directly or indirectly) (not functionally dependent on) the value of the Primary Key (or its part).</a:t>
            </a:r>
          </a:p>
        </p:txBody>
      </p:sp>
      <p:graphicFrame>
        <p:nvGraphicFramePr>
          <p:cNvPr id="3" name="Object 5"/>
          <p:cNvGraphicFramePr>
            <a:graphicFrameLocks noChangeAspect="1"/>
          </p:cNvGraphicFramePr>
          <p:nvPr>
            <p:extLst/>
          </p:nvPr>
        </p:nvGraphicFramePr>
        <p:xfrm>
          <a:off x="1612348" y="3352800"/>
          <a:ext cx="8534400" cy="2417762"/>
        </p:xfrm>
        <a:graphic>
          <a:graphicData uri="http://schemas.openxmlformats.org/presentationml/2006/ole">
            <mc:AlternateContent xmlns:mc="http://schemas.openxmlformats.org/markup-compatibility/2006">
              <mc:Choice xmlns:v="urn:schemas-microsoft-com:vml" Requires="v">
                <p:oleObj spid="_x0000_s1026" name="Worksheet" r:id="rId4" imgW="3133760" imgH="1171623" progId="Excel.Sheet.8">
                  <p:embed/>
                </p:oleObj>
              </mc:Choice>
              <mc:Fallback>
                <p:oleObj name="Worksheet" r:id="rId4" imgW="3133760" imgH="117162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348" y="3352800"/>
                        <a:ext cx="8534400" cy="2417762"/>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4" name="TextBox 3"/>
          <p:cNvSpPr txBox="1"/>
          <p:nvPr/>
        </p:nvSpPr>
        <p:spPr>
          <a:xfrm>
            <a:off x="799548" y="390052"/>
            <a:ext cx="4673600" cy="707886"/>
          </a:xfrm>
          <a:prstGeom prst="rect">
            <a:avLst/>
          </a:prstGeom>
          <a:noFill/>
        </p:spPr>
        <p:txBody>
          <a:bodyPr wrap="square" rtlCol="0">
            <a:spAutoFit/>
          </a:bodyPr>
          <a:lstStyle/>
          <a:p>
            <a:r>
              <a:rPr lang="en-US" sz="4000" b="1" dirty="0" smtClean="0">
                <a:solidFill>
                  <a:srgbClr val="7030A0"/>
                </a:solidFill>
              </a:rPr>
              <a:t>Dependencies </a:t>
            </a:r>
            <a:endParaRPr lang="en-US" sz="4000" b="1" dirty="0">
              <a:solidFill>
                <a:srgbClr val="7030A0"/>
              </a:solidFill>
            </a:endParaRPr>
          </a:p>
        </p:txBody>
      </p:sp>
    </p:spTree>
    <p:extLst>
      <p:ext uri="{BB962C8B-B14F-4D97-AF65-F5344CB8AC3E}">
        <p14:creationId xmlns:p14="http://schemas.microsoft.com/office/powerpoint/2010/main" val="413071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41396"/>
            <a:ext cx="9448800"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1" dirty="0" smtClean="0"/>
              <a:t>Partial Dependency</a:t>
            </a:r>
            <a:r>
              <a:rPr lang="en-US" sz="2400" dirty="0" smtClean="0"/>
              <a:t> – when an non-key attribute is determined by a part, but not the whole, of a </a:t>
            </a:r>
            <a:r>
              <a:rPr lang="en-US" sz="2400" b="1" dirty="0" smtClean="0"/>
              <a:t>COMPOSITE</a:t>
            </a:r>
            <a:r>
              <a:rPr lang="en-US" sz="2400" dirty="0" smtClean="0"/>
              <a:t> primary key.</a:t>
            </a:r>
          </a:p>
        </p:txBody>
      </p:sp>
      <p:graphicFrame>
        <p:nvGraphicFramePr>
          <p:cNvPr id="263172" name="Object 4"/>
          <p:cNvGraphicFramePr>
            <a:graphicFrameLocks noChangeAspect="1"/>
          </p:cNvGraphicFramePr>
          <p:nvPr>
            <p:extLst/>
          </p:nvPr>
        </p:nvGraphicFramePr>
        <p:xfrm>
          <a:off x="1998363" y="1531997"/>
          <a:ext cx="7082114" cy="1769597"/>
        </p:xfrm>
        <a:graphic>
          <a:graphicData uri="http://schemas.openxmlformats.org/presentationml/2006/ole">
            <mc:AlternateContent xmlns:mc="http://schemas.openxmlformats.org/markup-compatibility/2006">
              <mc:Choice xmlns:v="urn:schemas-microsoft-com:vml" Requires="v">
                <p:oleObj spid="_x0000_s2050" name="Worksheet" r:id="rId4" imgW="1838435" imgH="1171623" progId="Excel.Sheet.8">
                  <p:embed/>
                </p:oleObj>
              </mc:Choice>
              <mc:Fallback>
                <p:oleObj name="Worksheet" r:id="rId4" imgW="1838435" imgH="117162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8363" y="1531997"/>
                        <a:ext cx="7082114" cy="1769597"/>
                      </a:xfrm>
                      <a:prstGeom prst="rect">
                        <a:avLst/>
                      </a:prstGeom>
                      <a:noFill/>
                      <a:ln>
                        <a:noFill/>
                      </a:ln>
                      <a:effectLst/>
                    </p:spPr>
                  </p:pic>
                </p:oleObj>
              </mc:Fallback>
            </mc:AlternateContent>
          </a:graphicData>
        </a:graphic>
      </p:graphicFrame>
      <p:sp>
        <p:nvSpPr>
          <p:cNvPr id="4" name="TextBox 3"/>
          <p:cNvSpPr txBox="1"/>
          <p:nvPr/>
        </p:nvSpPr>
        <p:spPr>
          <a:xfrm>
            <a:off x="609600" y="3733800"/>
            <a:ext cx="9956800" cy="830997"/>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1" dirty="0" smtClean="0"/>
              <a:t>Transitive Dependency</a:t>
            </a:r>
            <a:r>
              <a:rPr lang="en-US" sz="2400" dirty="0" smtClean="0"/>
              <a:t> – when a non-key attribute determines another non-key attribute.</a:t>
            </a:r>
          </a:p>
        </p:txBody>
      </p:sp>
      <p:graphicFrame>
        <p:nvGraphicFramePr>
          <p:cNvPr id="14" name="Object 4"/>
          <p:cNvGraphicFramePr>
            <a:graphicFrameLocks noChangeAspect="1"/>
          </p:cNvGraphicFramePr>
          <p:nvPr>
            <p:extLst/>
          </p:nvPr>
        </p:nvGraphicFramePr>
        <p:xfrm>
          <a:off x="2095522" y="4876800"/>
          <a:ext cx="6984955" cy="1552575"/>
        </p:xfrm>
        <a:graphic>
          <a:graphicData uri="http://schemas.openxmlformats.org/presentationml/2006/ole">
            <mc:AlternateContent xmlns:mc="http://schemas.openxmlformats.org/markup-compatibility/2006">
              <mc:Choice xmlns:v="urn:schemas-microsoft-com:vml" Requires="v">
                <p:oleObj spid="_x0000_s2051" name="Worksheet" r:id="rId7" imgW="3752757" imgH="961937" progId="Excel.Sheet.8">
                  <p:embed/>
                </p:oleObj>
              </mc:Choice>
              <mc:Fallback>
                <p:oleObj name="Worksheet" r:id="rId7" imgW="3752757" imgH="96193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22" y="4876800"/>
                        <a:ext cx="6984955" cy="15525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6692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3172"/>
                                        </p:tgtEl>
                                        <p:attrNameLst>
                                          <p:attrName>style.visibility</p:attrName>
                                        </p:attrNameLst>
                                      </p:cBhvr>
                                      <p:to>
                                        <p:strVal val="visible"/>
                                      </p:to>
                                    </p:set>
                                    <p:anim calcmode="lin" valueType="num">
                                      <p:cBhvr additive="base">
                                        <p:cTn id="7" dur="500" fill="hold"/>
                                        <p:tgtEl>
                                          <p:spTgt spid="263172"/>
                                        </p:tgtEl>
                                        <p:attrNameLst>
                                          <p:attrName>ppt_x</p:attrName>
                                        </p:attrNameLst>
                                      </p:cBhvr>
                                      <p:tavLst>
                                        <p:tav tm="0">
                                          <p:val>
                                            <p:strVal val="0-#ppt_w/2"/>
                                          </p:val>
                                        </p:tav>
                                        <p:tav tm="100000">
                                          <p:val>
                                            <p:strVal val="#ppt_x"/>
                                          </p:val>
                                        </p:tav>
                                      </p:tavLst>
                                    </p:anim>
                                    <p:anim calcmode="lin" valueType="num">
                                      <p:cBhvr additive="base">
                                        <p:cTn id="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4939" y="393412"/>
            <a:ext cx="8839200" cy="646331"/>
          </a:xfrm>
          <a:prstGeom prst="rect">
            <a:avLst/>
          </a:prstGeom>
          <a:noFill/>
        </p:spPr>
        <p:txBody>
          <a:bodyPr wrap="square" rtlCol="0">
            <a:spAutoFit/>
          </a:bodyPr>
          <a:lstStyle/>
          <a:p>
            <a:r>
              <a:rPr lang="en-US" sz="3600" b="1" dirty="0" smtClean="0">
                <a:solidFill>
                  <a:srgbClr val="7030A0"/>
                </a:solidFill>
              </a:rPr>
              <a:t>First Normal form (1NF)</a:t>
            </a:r>
            <a:endParaRPr lang="en-US" sz="3600" b="1" dirty="0">
              <a:solidFill>
                <a:srgbClr val="7030A0"/>
              </a:solidFill>
            </a:endParaRPr>
          </a:p>
        </p:txBody>
      </p:sp>
      <p:sp>
        <p:nvSpPr>
          <p:cNvPr id="3" name="TextBox 2"/>
          <p:cNvSpPr txBox="1"/>
          <p:nvPr/>
        </p:nvSpPr>
        <p:spPr>
          <a:xfrm>
            <a:off x="682472" y="1147575"/>
            <a:ext cx="93472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 Relation is in 1NF ,if it contains no repeating Groups and all values in attributes are atomic and key attribute are identified</a:t>
            </a:r>
            <a:endParaRPr lang="en-US" sz="2000" dirty="0"/>
          </a:p>
        </p:txBody>
      </p:sp>
      <p:sp>
        <p:nvSpPr>
          <p:cNvPr id="4" name="TextBox 3"/>
          <p:cNvSpPr txBox="1"/>
          <p:nvPr/>
        </p:nvSpPr>
        <p:spPr>
          <a:xfrm>
            <a:off x="644939" y="1827973"/>
            <a:ext cx="3860800" cy="400110"/>
          </a:xfrm>
          <a:prstGeom prst="rect">
            <a:avLst/>
          </a:prstGeom>
          <a:noFill/>
        </p:spPr>
        <p:txBody>
          <a:bodyPr wrap="square" rtlCol="0">
            <a:spAutoFit/>
          </a:bodyPr>
          <a:lstStyle/>
          <a:p>
            <a:r>
              <a:rPr lang="en-US" sz="2000" b="1" dirty="0" smtClean="0"/>
              <a:t>Example</a:t>
            </a:r>
            <a:endParaRPr lang="en-US" sz="2000" b="1" dirty="0"/>
          </a:p>
        </p:txBody>
      </p:sp>
      <p:sp>
        <p:nvSpPr>
          <p:cNvPr id="5" name="TextBox 4"/>
          <p:cNvSpPr txBox="1"/>
          <p:nvPr/>
        </p:nvSpPr>
        <p:spPr>
          <a:xfrm>
            <a:off x="641619" y="2308178"/>
            <a:ext cx="8737600" cy="1015663"/>
          </a:xfrm>
          <a:prstGeom prst="rect">
            <a:avLst/>
          </a:prstGeom>
          <a:noFill/>
        </p:spPr>
        <p:txBody>
          <a:bodyPr wrap="square" rtlCol="0">
            <a:spAutoFit/>
          </a:bodyPr>
          <a:lstStyle/>
          <a:p>
            <a:pPr marL="457200" indent="-457200">
              <a:buFont typeface="Arial" panose="020B0604020202020204" pitchFamily="34" charset="0"/>
              <a:buChar char="•"/>
            </a:pPr>
            <a:r>
              <a:rPr lang="en-US" sz="2000" dirty="0" smtClean="0"/>
              <a:t>Bringing a Relation to 1NF</a:t>
            </a:r>
          </a:p>
          <a:p>
            <a:pPr marL="342900" indent="-342900">
              <a:buFont typeface="Arial" panose="020B0604020202020204" pitchFamily="34" charset="0"/>
              <a:buChar char="•"/>
            </a:pPr>
            <a:r>
              <a:rPr lang="en-US" sz="2000" dirty="0" smtClean="0"/>
              <a:t>Option 1: Make a determinant of the repeating group (or the multivalued attribute) a part of the primary key.</a:t>
            </a:r>
          </a:p>
        </p:txBody>
      </p:sp>
      <p:graphicFrame>
        <p:nvGraphicFramePr>
          <p:cNvPr id="6" name="Object 4"/>
          <p:cNvGraphicFramePr>
            <a:graphicFrameLocks noChangeAspect="1"/>
          </p:cNvGraphicFramePr>
          <p:nvPr>
            <p:extLst/>
          </p:nvPr>
        </p:nvGraphicFramePr>
        <p:xfrm>
          <a:off x="1425576" y="4075044"/>
          <a:ext cx="8534400" cy="2393950"/>
        </p:xfrm>
        <a:graphic>
          <a:graphicData uri="http://schemas.openxmlformats.org/presentationml/2006/ole">
            <mc:AlternateContent xmlns:mc="http://schemas.openxmlformats.org/markup-compatibility/2006">
              <mc:Choice xmlns:v="urn:schemas-microsoft-com:vml" Requires="v">
                <p:oleObj spid="_x0000_s3074" name="Worksheet" r:id="rId4" imgW="3133760" imgH="1171623" progId="Excel.Sheet.8">
                  <p:embed/>
                </p:oleObj>
              </mc:Choice>
              <mc:Fallback>
                <p:oleObj name="Worksheet" r:id="rId4" imgW="3133760" imgH="117162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576" y="4075044"/>
                        <a:ext cx="8534400" cy="2393950"/>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7" name="AutoShape 16"/>
          <p:cNvSpPr>
            <a:spLocks noChangeArrowheads="1"/>
          </p:cNvSpPr>
          <p:nvPr/>
        </p:nvSpPr>
        <p:spPr bwMode="auto">
          <a:xfrm>
            <a:off x="4108979" y="3259326"/>
            <a:ext cx="3257551" cy="698060"/>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Composite Primary Key</a:t>
            </a:r>
          </a:p>
        </p:txBody>
      </p:sp>
      <p:cxnSp>
        <p:nvCxnSpPr>
          <p:cNvPr id="11" name="Straight Connector 10"/>
          <p:cNvCxnSpPr/>
          <p:nvPr/>
        </p:nvCxnSpPr>
        <p:spPr>
          <a:xfrm flipV="1">
            <a:off x="2587531" y="4495801"/>
            <a:ext cx="1575951" cy="32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01341" y="4495007"/>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50241" y="4619328"/>
            <a:ext cx="2286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39741" y="4528537"/>
            <a:ext cx="0" cy="206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420170" y="4597517"/>
            <a:ext cx="2286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474290" y="4650856"/>
            <a:ext cx="2286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7" idx="8"/>
          </p:cNvCxnSpPr>
          <p:nvPr/>
        </p:nvCxnSpPr>
        <p:spPr>
          <a:xfrm flipV="1">
            <a:off x="2178578" y="4354988"/>
            <a:ext cx="3149571" cy="352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7" idx="8"/>
          </p:cNvCxnSpPr>
          <p:nvPr/>
        </p:nvCxnSpPr>
        <p:spPr>
          <a:xfrm rot="10800000">
            <a:off x="5328149" y="4354989"/>
            <a:ext cx="609629" cy="3521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
          <p:cNvGraphicFramePr>
            <a:graphicFrameLocks noChangeAspect="1"/>
          </p:cNvGraphicFramePr>
          <p:nvPr>
            <p:extLst/>
          </p:nvPr>
        </p:nvGraphicFramePr>
        <p:xfrm>
          <a:off x="2106084" y="1660013"/>
          <a:ext cx="6719864" cy="1973262"/>
        </p:xfrm>
        <a:graphic>
          <a:graphicData uri="http://schemas.openxmlformats.org/presentationml/2006/ole">
            <mc:AlternateContent xmlns:mc="http://schemas.openxmlformats.org/markup-compatibility/2006">
              <mc:Choice xmlns:v="urn:schemas-microsoft-com:vml" Requires="v">
                <p:oleObj spid="_x0000_s4098" name="Worksheet" r:id="rId4" imgW="1371689" imgH="961937" progId="Excel.Sheet.8">
                  <p:embed/>
                </p:oleObj>
              </mc:Choice>
              <mc:Fallback>
                <p:oleObj name="Worksheet" r:id="rId4" imgW="1371689" imgH="96193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084" y="1660013"/>
                        <a:ext cx="6719864" cy="1973262"/>
                      </a:xfrm>
                      <a:prstGeom prst="rect">
                        <a:avLst/>
                      </a:prstGeom>
                      <a:noFill/>
                      <a:ln>
                        <a:noFill/>
                      </a:ln>
                      <a:effectLst/>
                    </p:spPr>
                  </p:pic>
                </p:oleObj>
              </mc:Fallback>
            </mc:AlternateContent>
          </a:graphicData>
        </a:graphic>
      </p:graphicFrame>
      <p:graphicFrame>
        <p:nvGraphicFramePr>
          <p:cNvPr id="3" name="Object 4"/>
          <p:cNvGraphicFramePr>
            <a:graphicFrameLocks noChangeAspect="1"/>
          </p:cNvGraphicFramePr>
          <p:nvPr>
            <p:extLst/>
          </p:nvPr>
        </p:nvGraphicFramePr>
        <p:xfrm>
          <a:off x="2106084" y="4212949"/>
          <a:ext cx="6824133" cy="1944688"/>
        </p:xfrm>
        <a:graphic>
          <a:graphicData uri="http://schemas.openxmlformats.org/presentationml/2006/ole">
            <mc:AlternateContent xmlns:mc="http://schemas.openxmlformats.org/markup-compatibility/2006">
              <mc:Choice xmlns:v="urn:schemas-microsoft-com:vml" Requires="v">
                <p:oleObj spid="_x0000_s4099" name="Worksheet" r:id="rId7" imgW="2812680" imgH="1383840" progId="Excel.Sheet.8">
                  <p:embed/>
                </p:oleObj>
              </mc:Choice>
              <mc:Fallback>
                <p:oleObj name="Worksheet" r:id="rId7" imgW="2812680" imgH="1383840"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6084" y="4212949"/>
                        <a:ext cx="6824133" cy="1944688"/>
                      </a:xfrm>
                      <a:prstGeom prst="rect">
                        <a:avLst/>
                      </a:prstGeom>
                      <a:noFill/>
                      <a:ln>
                        <a:noFill/>
                      </a:ln>
                      <a:effectLst/>
                      <a:extLst>
                        <a:ext uri="{909E8E84-426E-40DD-AFC4-6F175D3DCCD1}">
                          <a14:hiddenFill xmlns:a14="http://schemas.microsoft.com/office/drawing/2010/main">
                            <a:solidFill>
                              <a:srgbClr val="B2B2B2">
                                <a:alpha val="50000"/>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4" name="TextBox 3"/>
          <p:cNvSpPr txBox="1"/>
          <p:nvPr/>
        </p:nvSpPr>
        <p:spPr>
          <a:xfrm>
            <a:off x="883479" y="579782"/>
            <a:ext cx="7213600" cy="646331"/>
          </a:xfrm>
          <a:prstGeom prst="rect">
            <a:avLst/>
          </a:prstGeom>
          <a:noFill/>
        </p:spPr>
        <p:txBody>
          <a:bodyPr wrap="square" rtlCol="0">
            <a:spAutoFit/>
          </a:bodyPr>
          <a:lstStyle/>
          <a:p>
            <a:r>
              <a:rPr lang="en-US" sz="3600" b="1" dirty="0" smtClean="0">
                <a:solidFill>
                  <a:srgbClr val="7030A0"/>
                </a:solidFill>
              </a:rPr>
              <a:t>Bringing a Relation to 1NF</a:t>
            </a:r>
            <a:endParaRPr lang="en-US" sz="3600" b="1" dirty="0">
              <a:solidFill>
                <a:srgbClr val="7030A0"/>
              </a:solidFill>
            </a:endParaRPr>
          </a:p>
        </p:txBody>
      </p:sp>
    </p:spTree>
    <p:extLst>
      <p:ext uri="{BB962C8B-B14F-4D97-AF65-F5344CB8AC3E}">
        <p14:creationId xmlns:p14="http://schemas.microsoft.com/office/powerpoint/2010/main" val="307403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739" y="443755"/>
            <a:ext cx="4310924" cy="646331"/>
          </a:xfrm>
          <a:prstGeom prst="rect">
            <a:avLst/>
          </a:prstGeom>
          <a:noFill/>
        </p:spPr>
        <p:txBody>
          <a:bodyPr wrap="none" rtlCol="0">
            <a:spAutoFit/>
          </a:bodyPr>
          <a:lstStyle/>
          <a:p>
            <a:r>
              <a:rPr lang="en-US" sz="3600" b="1" dirty="0" smtClean="0">
                <a:solidFill>
                  <a:srgbClr val="7030A0"/>
                </a:solidFill>
              </a:rPr>
              <a:t>Second  Normal Form</a:t>
            </a:r>
            <a:endParaRPr lang="en-US" sz="3600" b="1" dirty="0">
              <a:solidFill>
                <a:srgbClr val="7030A0"/>
              </a:solidFill>
            </a:endParaRPr>
          </a:p>
        </p:txBody>
      </p:sp>
      <p:sp>
        <p:nvSpPr>
          <p:cNvPr id="3" name="TextBox 2"/>
          <p:cNvSpPr txBox="1"/>
          <p:nvPr/>
        </p:nvSpPr>
        <p:spPr>
          <a:xfrm>
            <a:off x="714739" y="1259653"/>
            <a:ext cx="96520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A Relation is said to be 2NF ,if it is in 1NF and no partial Dependency</a:t>
            </a:r>
            <a:endParaRPr lang="en-US" sz="2000" dirty="0"/>
          </a:p>
        </p:txBody>
      </p:sp>
      <p:graphicFrame>
        <p:nvGraphicFramePr>
          <p:cNvPr id="254979" name="Object 3"/>
          <p:cNvGraphicFramePr>
            <a:graphicFrameLocks noChangeAspect="1"/>
          </p:cNvGraphicFramePr>
          <p:nvPr>
            <p:extLst/>
          </p:nvPr>
        </p:nvGraphicFramePr>
        <p:xfrm>
          <a:off x="1511300" y="3867776"/>
          <a:ext cx="8997673" cy="2393950"/>
        </p:xfrm>
        <a:graphic>
          <a:graphicData uri="http://schemas.openxmlformats.org/presentationml/2006/ole">
            <mc:AlternateContent xmlns:mc="http://schemas.openxmlformats.org/markup-compatibility/2006">
              <mc:Choice xmlns:v="urn:schemas-microsoft-com:vml" Requires="v">
                <p:oleObj spid="_x0000_s5122" name="Worksheet" r:id="rId4" imgW="3133760" imgH="1171623" progId="Excel.Sheet.8">
                  <p:embed/>
                </p:oleObj>
              </mc:Choice>
              <mc:Fallback>
                <p:oleObj name="Worksheet" r:id="rId4" imgW="3133760" imgH="1171623"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300" y="3867776"/>
                        <a:ext cx="8997673" cy="2393950"/>
                      </a:xfrm>
                      <a:prstGeom prst="rect">
                        <a:avLst/>
                      </a:prstGeom>
                      <a:noFill/>
                      <a:ln>
                        <a:noFill/>
                      </a:ln>
                      <a:effectLst/>
                    </p:spPr>
                  </p:pic>
                </p:oleObj>
              </mc:Fallback>
            </mc:AlternateContent>
          </a:graphicData>
        </a:graphic>
      </p:graphicFrame>
      <p:sp>
        <p:nvSpPr>
          <p:cNvPr id="5" name="TextBox 4"/>
          <p:cNvSpPr txBox="1"/>
          <p:nvPr/>
        </p:nvSpPr>
        <p:spPr>
          <a:xfrm>
            <a:off x="714739" y="1853268"/>
            <a:ext cx="1450205" cy="523220"/>
          </a:xfrm>
          <a:prstGeom prst="rect">
            <a:avLst/>
          </a:prstGeom>
          <a:noFill/>
        </p:spPr>
        <p:txBody>
          <a:bodyPr wrap="none" rtlCol="0">
            <a:spAutoFit/>
          </a:bodyPr>
          <a:lstStyle/>
          <a:p>
            <a:r>
              <a:rPr lang="en-US" sz="2800" b="1" dirty="0" smtClean="0"/>
              <a:t>Example</a:t>
            </a:r>
            <a:endParaRPr lang="en-US" sz="2800" b="1" dirty="0"/>
          </a:p>
        </p:txBody>
      </p:sp>
      <p:grpSp>
        <p:nvGrpSpPr>
          <p:cNvPr id="4" name="Group 4"/>
          <p:cNvGrpSpPr>
            <a:grpSpLocks/>
          </p:cNvGrpSpPr>
          <p:nvPr/>
        </p:nvGrpSpPr>
        <p:grpSpPr bwMode="auto">
          <a:xfrm>
            <a:off x="1422401" y="2590800"/>
            <a:ext cx="4889500" cy="1957388"/>
            <a:chOff x="549" y="1350"/>
            <a:chExt cx="2310" cy="1233"/>
          </a:xfrm>
        </p:grpSpPr>
        <p:sp>
          <p:nvSpPr>
            <p:cNvPr id="7" name="AutoShape 5"/>
            <p:cNvSpPr>
              <a:spLocks noChangeArrowheads="1"/>
            </p:cNvSpPr>
            <p:nvPr/>
          </p:nvSpPr>
          <p:spPr bwMode="auto">
            <a:xfrm>
              <a:off x="549" y="1350"/>
              <a:ext cx="1566" cy="546"/>
            </a:xfrm>
            <a:prstGeom prst="wedgeEllipseCallout">
              <a:avLst>
                <a:gd name="adj1" fmla="val 33907"/>
                <a:gd name="adj2" fmla="val 64102"/>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Composite Primary Key</a:t>
              </a:r>
            </a:p>
          </p:txBody>
        </p:sp>
        <p:sp>
          <p:nvSpPr>
            <p:cNvPr id="8" name="Line 6"/>
            <p:cNvSpPr>
              <a:spLocks noChangeShapeType="1"/>
            </p:cNvSpPr>
            <p:nvPr/>
          </p:nvSpPr>
          <p:spPr bwMode="auto">
            <a:xfrm flipH="1">
              <a:off x="1233" y="2007"/>
              <a:ext cx="657" cy="576"/>
            </a:xfrm>
            <a:prstGeom prst="line">
              <a:avLst/>
            </a:prstGeom>
            <a:noFill/>
            <a:ln w="38100">
              <a:solidFill>
                <a:schemeClr val="tx2"/>
              </a:solidFill>
              <a:round/>
              <a:headEnd/>
              <a:tailEnd type="triangle" w="med" len="med"/>
            </a:ln>
          </p:spPr>
          <p:txBody>
            <a:bodyPr anchor="b"/>
            <a:lstStyle/>
            <a:p>
              <a:endParaRPr lang="en-US" dirty="0"/>
            </a:p>
          </p:txBody>
        </p:sp>
        <p:sp>
          <p:nvSpPr>
            <p:cNvPr id="9" name="Line 7"/>
            <p:cNvSpPr>
              <a:spLocks noChangeShapeType="1"/>
            </p:cNvSpPr>
            <p:nvPr/>
          </p:nvSpPr>
          <p:spPr bwMode="auto">
            <a:xfrm>
              <a:off x="1887" y="2004"/>
              <a:ext cx="972" cy="576"/>
            </a:xfrm>
            <a:prstGeom prst="line">
              <a:avLst/>
            </a:prstGeom>
            <a:noFill/>
            <a:ln w="38100">
              <a:solidFill>
                <a:schemeClr val="tx2"/>
              </a:solidFill>
              <a:round/>
              <a:headEnd/>
              <a:tailEnd type="triangle" w="med" len="med"/>
            </a:ln>
          </p:spPr>
          <p:txBody>
            <a:bodyPr anchor="b"/>
            <a:lstStyle/>
            <a:p>
              <a:endParaRPr lang="en-US" dirty="0"/>
            </a:p>
          </p:txBody>
        </p:sp>
      </p:grpSp>
      <p:grpSp>
        <p:nvGrpSpPr>
          <p:cNvPr id="6" name="Group 21"/>
          <p:cNvGrpSpPr>
            <a:grpSpLocks/>
          </p:cNvGrpSpPr>
          <p:nvPr/>
        </p:nvGrpSpPr>
        <p:grpSpPr bwMode="auto">
          <a:xfrm>
            <a:off x="4267200" y="2438401"/>
            <a:ext cx="5715000" cy="1685925"/>
            <a:chOff x="1233" y="1350"/>
            <a:chExt cx="2178" cy="1233"/>
          </a:xfrm>
        </p:grpSpPr>
        <p:sp>
          <p:nvSpPr>
            <p:cNvPr id="11" name="AutoShape 22"/>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p:spPr>
          <p:txBody>
            <a:bodyPr anchor="b"/>
            <a:lstStyle/>
            <a:p>
              <a:pPr algn="ctr" eaLnBrk="1" hangingPunct="1"/>
              <a:r>
                <a:rPr lang="en-US" sz="1800" b="1" dirty="0">
                  <a:solidFill>
                    <a:schemeClr val="tx2"/>
                  </a:solidFill>
                </a:rPr>
                <a:t>Partial Dependencies</a:t>
              </a:r>
            </a:p>
          </p:txBody>
        </p:sp>
        <p:sp>
          <p:nvSpPr>
            <p:cNvPr id="12" name="Line 23"/>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p:spPr>
          <p:txBody>
            <a:bodyPr anchor="b"/>
            <a:lstStyle/>
            <a:p>
              <a:endParaRPr lang="en-US" dirty="0"/>
            </a:p>
          </p:txBody>
        </p:sp>
        <p:sp>
          <p:nvSpPr>
            <p:cNvPr id="13" name="Line 24"/>
            <p:cNvSpPr>
              <a:spLocks noChangeShapeType="1"/>
            </p:cNvSpPr>
            <p:nvPr/>
          </p:nvSpPr>
          <p:spPr bwMode="auto">
            <a:xfrm>
              <a:off x="2472" y="2184"/>
              <a:ext cx="387" cy="396"/>
            </a:xfrm>
            <a:prstGeom prst="line">
              <a:avLst/>
            </a:prstGeom>
            <a:noFill/>
            <a:ln w="38100">
              <a:solidFill>
                <a:schemeClr val="tx2"/>
              </a:solidFill>
              <a:round/>
              <a:headEnd/>
              <a:tailEnd type="triangle" w="med" len="med"/>
            </a:ln>
          </p:spPr>
          <p:txBody>
            <a:bodyPr anchor="b"/>
            <a:lstStyle/>
            <a:p>
              <a:endParaRPr lang="en-US" dirty="0"/>
            </a:p>
          </p:txBody>
        </p:sp>
      </p:grpSp>
      <p:grpSp>
        <p:nvGrpSpPr>
          <p:cNvPr id="10" name="Group 8"/>
          <p:cNvGrpSpPr>
            <a:grpSpLocks/>
          </p:cNvGrpSpPr>
          <p:nvPr/>
        </p:nvGrpSpPr>
        <p:grpSpPr bwMode="auto">
          <a:xfrm>
            <a:off x="1422401" y="4114800"/>
            <a:ext cx="8782049" cy="1452562"/>
            <a:chOff x="513" y="2193"/>
            <a:chExt cx="4149" cy="915"/>
          </a:xfrm>
        </p:grpSpPr>
        <p:sp>
          <p:nvSpPr>
            <p:cNvPr id="16" name="Line 13"/>
            <p:cNvSpPr>
              <a:spLocks noChangeShapeType="1"/>
            </p:cNvSpPr>
            <p:nvPr/>
          </p:nvSpPr>
          <p:spPr bwMode="auto">
            <a:xfrm>
              <a:off x="2631" y="2805"/>
              <a:ext cx="768" cy="0"/>
            </a:xfrm>
            <a:prstGeom prst="line">
              <a:avLst/>
            </a:prstGeom>
            <a:noFill/>
            <a:ln w="38100">
              <a:solidFill>
                <a:srgbClr val="000000"/>
              </a:solidFill>
              <a:round/>
              <a:headEnd/>
              <a:tailEnd/>
            </a:ln>
          </p:spPr>
          <p:txBody>
            <a:bodyPr anchor="b"/>
            <a:lstStyle/>
            <a:p>
              <a:endParaRPr lang="en-US" dirty="0"/>
            </a:p>
          </p:txBody>
        </p:sp>
        <p:sp>
          <p:nvSpPr>
            <p:cNvPr id="18" name="Oval 18"/>
            <p:cNvSpPr>
              <a:spLocks noChangeArrowheads="1"/>
            </p:cNvSpPr>
            <p:nvPr/>
          </p:nvSpPr>
          <p:spPr bwMode="auto">
            <a:xfrm>
              <a:off x="513" y="2196"/>
              <a:ext cx="1956" cy="912"/>
            </a:xfrm>
            <a:prstGeom prst="ellipse">
              <a:avLst/>
            </a:prstGeom>
            <a:noFill/>
            <a:ln w="28575">
              <a:solidFill>
                <a:schemeClr val="tx2"/>
              </a:solidFill>
              <a:round/>
              <a:headEnd/>
              <a:tailEnd/>
            </a:ln>
          </p:spPr>
          <p:txBody>
            <a:bodyPr wrap="none" anchor="ctr"/>
            <a:lstStyle/>
            <a:p>
              <a:endParaRPr lang="en-US" dirty="0"/>
            </a:p>
          </p:txBody>
        </p:sp>
        <p:sp>
          <p:nvSpPr>
            <p:cNvPr id="19" name="Oval 19"/>
            <p:cNvSpPr>
              <a:spLocks noChangeArrowheads="1"/>
            </p:cNvSpPr>
            <p:nvPr/>
          </p:nvSpPr>
          <p:spPr bwMode="auto">
            <a:xfrm>
              <a:off x="2571" y="2193"/>
              <a:ext cx="2091" cy="912"/>
            </a:xfrm>
            <a:prstGeom prst="ellipse">
              <a:avLst/>
            </a:prstGeom>
            <a:noFill/>
            <a:ln w="28575">
              <a:solidFill>
                <a:schemeClr val="tx2"/>
              </a:solidFill>
              <a:round/>
              <a:headEnd/>
              <a:tailEnd/>
            </a:ln>
          </p:spPr>
          <p:txBody>
            <a:bodyPr wrap="none" anchor="ctr"/>
            <a:lstStyle/>
            <a:p>
              <a:endParaRPr lang="en-US" dirty="0"/>
            </a:p>
          </p:txBody>
        </p:sp>
      </p:grpSp>
      <p:cxnSp>
        <p:nvCxnSpPr>
          <p:cNvPr id="27" name="Straight Connector 26"/>
          <p:cNvCxnSpPr/>
          <p:nvPr/>
        </p:nvCxnSpPr>
        <p:spPr>
          <a:xfrm>
            <a:off x="29464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356100" y="4381236"/>
            <a:ext cx="2286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908800" y="4343400"/>
            <a:ext cx="193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8724900" y="4457436"/>
            <a:ext cx="228600" cy="21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6794500" y="4457436"/>
            <a:ext cx="228600" cy="21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2871126" y="4343268"/>
            <a:ext cx="151606" cy="105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8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0-#ppt_w/2"/>
                                          </p:val>
                                        </p:tav>
                                        <p:tav tm="100000">
                                          <p:val>
                                            <p:strVal val="#ppt_x"/>
                                          </p:val>
                                        </p:tav>
                                      </p:tavLst>
                                    </p:anim>
                                    <p:anim calcmode="lin" valueType="num">
                                      <p:cBhvr additive="base">
                                        <p:cTn id="8"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Widescreen</PresentationFormat>
  <Paragraphs>69</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Gangavamshi, Naredla</dc:creator>
  <cp:lastModifiedBy>Gangavamshi, Naredla</cp:lastModifiedBy>
  <cp:revision>1</cp:revision>
  <dcterms:created xsi:type="dcterms:W3CDTF">2018-08-01T08:53:23Z</dcterms:created>
  <dcterms:modified xsi:type="dcterms:W3CDTF">2018-08-01T08:53:44Z</dcterms:modified>
</cp:coreProperties>
</file>