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D10477-E8EA-4B48-B953-02F9B44D2A16}"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357596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10477-E8EA-4B48-B953-02F9B44D2A16}"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29216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10477-E8EA-4B48-B953-02F9B44D2A16}"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48843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10477-E8EA-4B48-B953-02F9B44D2A16}"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293581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10477-E8EA-4B48-B953-02F9B44D2A16}"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13829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D10477-E8EA-4B48-B953-02F9B44D2A16}"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395596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D10477-E8EA-4B48-B953-02F9B44D2A16}" type="datetimeFigureOut">
              <a:rPr lang="en-US" smtClean="0"/>
              <a:t>7/16/2018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330306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10477-E8EA-4B48-B953-02F9B44D2A16}" type="datetimeFigureOut">
              <a:rPr lang="en-US" smtClean="0"/>
              <a:t>7/16/2018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106322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10477-E8EA-4B48-B953-02F9B44D2A16}" type="datetimeFigureOut">
              <a:rPr lang="en-US" smtClean="0"/>
              <a:t>7/16/2018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365227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10477-E8EA-4B48-B953-02F9B44D2A16}"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254468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10477-E8EA-4B48-B953-02F9B44D2A16}"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472C1-A43D-44BF-AA58-32AC7D1A9A9A}" type="slidenum">
              <a:rPr lang="en-US" smtClean="0"/>
              <a:t>‹#›</a:t>
            </a:fld>
            <a:endParaRPr lang="en-US"/>
          </a:p>
        </p:txBody>
      </p:sp>
    </p:spTree>
    <p:extLst>
      <p:ext uri="{BB962C8B-B14F-4D97-AF65-F5344CB8AC3E}">
        <p14:creationId xmlns:p14="http://schemas.microsoft.com/office/powerpoint/2010/main" val="29292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10477-E8EA-4B48-B953-02F9B44D2A16}" type="datetimeFigureOut">
              <a:rPr lang="en-US" smtClean="0"/>
              <a:t>7/16/2018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472C1-A43D-44BF-AA58-32AC7D1A9A9A}" type="slidenum">
              <a:rPr lang="en-US" smtClean="0"/>
              <a:t>‹#›</a:t>
            </a:fld>
            <a:endParaRPr lang="en-US"/>
          </a:p>
        </p:txBody>
      </p:sp>
    </p:spTree>
    <p:extLst>
      <p:ext uri="{BB962C8B-B14F-4D97-AF65-F5344CB8AC3E}">
        <p14:creationId xmlns:p14="http://schemas.microsoft.com/office/powerpoint/2010/main" val="43615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579549"/>
            <a:ext cx="7650051" cy="707886"/>
          </a:xfrm>
          <a:prstGeom prst="rect">
            <a:avLst/>
          </a:prstGeom>
          <a:noFill/>
        </p:spPr>
        <p:txBody>
          <a:bodyPr wrap="square" rtlCol="0">
            <a:spAutoFit/>
          </a:bodyPr>
          <a:lstStyle/>
          <a:p>
            <a:r>
              <a:rPr lang="en-US" sz="4000" b="1" dirty="0" smtClean="0">
                <a:solidFill>
                  <a:schemeClr val="accent1"/>
                </a:solidFill>
                <a:latin typeface="Times New Roman" panose="02020603050405020304" pitchFamily="18" charset="0"/>
                <a:cs typeface="Times New Roman" panose="02020603050405020304" pitchFamily="18" charset="0"/>
              </a:rPr>
              <a:t>SHELL</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78793" y="1390917"/>
            <a:ext cx="927279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A Shell is a computer program that interface between  user and Unix like operating System</a:t>
            </a:r>
          </a:p>
          <a:p>
            <a:pPr marL="342900" indent="-342900" algn="just">
              <a:buFont typeface="Arial" panose="020B0604020202020204" pitchFamily="34" charset="0"/>
              <a:buChar char="•"/>
            </a:pPr>
            <a:r>
              <a:rPr lang="en-US" sz="2400" dirty="0" smtClean="0"/>
              <a:t>The command you type in command line  is understood and interpreted by program and gives the desired output after execution of your command.</a:t>
            </a:r>
          </a:p>
          <a:p>
            <a:pPr marL="342900" indent="-342900" algn="just">
              <a:buFont typeface="Arial" panose="020B0604020202020204" pitchFamily="34" charset="0"/>
              <a:buChar char="•"/>
            </a:pPr>
            <a:r>
              <a:rPr lang="en-US" sz="2400" dirty="0" smtClean="0"/>
              <a:t> The program that understand your command is called Shell.</a:t>
            </a:r>
          </a:p>
          <a:p>
            <a:pPr algn="just"/>
            <a:endParaRPr lang="en-US" sz="2400" dirty="0"/>
          </a:p>
        </p:txBody>
      </p:sp>
      <p:sp>
        <p:nvSpPr>
          <p:cNvPr id="4" name="TextBox 3"/>
          <p:cNvSpPr txBox="1"/>
          <p:nvPr/>
        </p:nvSpPr>
        <p:spPr>
          <a:xfrm>
            <a:off x="708338" y="3710719"/>
            <a:ext cx="9543245" cy="2739211"/>
          </a:xfrm>
          <a:prstGeom prst="rect">
            <a:avLst/>
          </a:prstGeom>
          <a:noFill/>
        </p:spPr>
        <p:txBody>
          <a:bodyPr wrap="square" rtlCol="0">
            <a:spAutoFit/>
          </a:bodyPr>
          <a:lstStyle/>
          <a:p>
            <a:r>
              <a:rPr lang="en-US" sz="3200" b="1" dirty="0" smtClean="0">
                <a:solidFill>
                  <a:schemeClr val="accent1"/>
                </a:solidFill>
                <a:latin typeface="Times New Roman" panose="02020603050405020304" pitchFamily="18" charset="0"/>
                <a:cs typeface="Times New Roman" panose="02020603050405020304" pitchFamily="18" charset="0"/>
              </a:rPr>
              <a:t>Types of shells</a:t>
            </a:r>
          </a:p>
          <a:p>
            <a:pPr marL="914400" lvl="1"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Ash shell</a:t>
            </a:r>
          </a:p>
          <a:p>
            <a:pPr marL="914400" lvl="1"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Bash shell</a:t>
            </a:r>
          </a:p>
          <a:p>
            <a:pPr marL="914400" lvl="1"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Korn shell</a:t>
            </a:r>
          </a:p>
          <a:p>
            <a:pPr marL="914400" lvl="1"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T-shell</a:t>
            </a:r>
          </a:p>
          <a:p>
            <a:pPr marL="914400" lvl="1"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C-shell</a:t>
            </a:r>
          </a:p>
          <a:p>
            <a:pPr marL="914400" lvl="1"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Z-shell</a:t>
            </a:r>
          </a:p>
          <a:p>
            <a:pPr lvl="1"/>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86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8422" y="367763"/>
            <a:ext cx="10912411" cy="6093976"/>
          </a:xfrm>
          <a:prstGeom prst="rect">
            <a:avLst/>
          </a:prstGeom>
          <a:noFill/>
        </p:spPr>
        <p:txBody>
          <a:bodyPr wrap="square" rtlCol="0">
            <a:spAutoFit/>
          </a:bodyPr>
          <a:lstStyle/>
          <a:p>
            <a:pPr algn="just"/>
            <a:r>
              <a:rPr lang="en-US" sz="3200" b="1" dirty="0" smtClean="0">
                <a:solidFill>
                  <a:schemeClr val="accent1"/>
                </a:solidFill>
              </a:rPr>
              <a:t>Inter Process Management </a:t>
            </a:r>
          </a:p>
          <a:p>
            <a:pPr algn="just"/>
            <a:r>
              <a:rPr lang="en-US" dirty="0" smtClean="0"/>
              <a:t>   </a:t>
            </a:r>
            <a:r>
              <a:rPr lang="en-US" sz="2000" dirty="0" smtClean="0"/>
              <a:t>It is  a set of techniques for the exchange of data among multiple in one or more processes.</a:t>
            </a:r>
          </a:p>
          <a:p>
            <a:pPr algn="just"/>
            <a:endParaRPr lang="en-US" sz="2000" dirty="0" smtClean="0"/>
          </a:p>
          <a:p>
            <a:pPr algn="just"/>
            <a:r>
              <a:rPr lang="en-US" sz="2000" b="1" dirty="0" smtClean="0">
                <a:solidFill>
                  <a:schemeClr val="accent1"/>
                </a:solidFill>
              </a:rPr>
              <a:t>Types of Inter Process Management :</a:t>
            </a:r>
          </a:p>
          <a:p>
            <a:pPr algn="just"/>
            <a:endParaRPr lang="en-US" sz="2000" b="1" dirty="0" smtClean="0">
              <a:solidFill>
                <a:schemeClr val="accent1"/>
              </a:solidFill>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Signals : </a:t>
            </a:r>
            <a:r>
              <a:rPr lang="en-US" dirty="0" smtClean="0"/>
              <a:t>sent by other processes or the kernel to a specific process to indicate the various conditions</a:t>
            </a:r>
          </a:p>
          <a:p>
            <a:pPr algn="just"/>
            <a:endParaRPr lang="en-US" dirty="0" smtClean="0"/>
          </a:p>
          <a:p>
            <a:pPr algn="just"/>
            <a:r>
              <a:rPr lang="en-US" b="1" dirty="0" smtClean="0">
                <a:solidFill>
                  <a:schemeClr val="accent1"/>
                </a:solidFill>
                <a:latin typeface="Times New Roman" panose="02020603050405020304" pitchFamily="18" charset="0"/>
                <a:cs typeface="Times New Roman" panose="02020603050405020304" pitchFamily="18" charset="0"/>
              </a:rPr>
              <a:t>Pipes : </a:t>
            </a:r>
            <a:r>
              <a:rPr lang="en-US" dirty="0" smtClean="0"/>
              <a:t>It special character “|”  to route output of one program as input to other program </a:t>
            </a:r>
          </a:p>
          <a:p>
            <a:pPr algn="just"/>
            <a:endParaRPr lang="en-US" dirty="0" smtClean="0"/>
          </a:p>
          <a:p>
            <a:pPr algn="just"/>
            <a:r>
              <a:rPr lang="en-US" sz="2000" b="1" dirty="0" smtClean="0">
                <a:solidFill>
                  <a:schemeClr val="accent1"/>
                </a:solidFill>
                <a:latin typeface="Times New Roman" panose="02020603050405020304" pitchFamily="18" charset="0"/>
                <a:cs typeface="Times New Roman" panose="02020603050405020304" pitchFamily="18" charset="0"/>
              </a:rPr>
              <a:t>Socket : </a:t>
            </a:r>
            <a:r>
              <a:rPr lang="en-US" dirty="0" smtClean="0"/>
              <a:t>A socket is one end point to two way communication link between two programs running on the network</a:t>
            </a:r>
          </a:p>
          <a:p>
            <a:pPr algn="just"/>
            <a:endParaRPr lang="en-US" dirty="0" smtClean="0"/>
          </a:p>
          <a:p>
            <a:pPr algn="just"/>
            <a:r>
              <a:rPr lang="en-US" sz="2000" b="1" dirty="0" smtClean="0">
                <a:solidFill>
                  <a:schemeClr val="accent1"/>
                </a:solidFill>
                <a:latin typeface="Times New Roman" panose="02020603050405020304" pitchFamily="18" charset="0"/>
                <a:cs typeface="Times New Roman" panose="02020603050405020304" pitchFamily="18" charset="0"/>
              </a:rPr>
              <a:t>Message Queue : </a:t>
            </a:r>
            <a:r>
              <a:rPr lang="en-US" dirty="0" smtClean="0"/>
              <a:t>It is the mechanism that allows one  or more process to write the message that can viewed by one or more process</a:t>
            </a:r>
          </a:p>
          <a:p>
            <a:pPr algn="just"/>
            <a:endParaRPr lang="en-US" dirty="0" smtClean="0"/>
          </a:p>
          <a:p>
            <a:pPr algn="just"/>
            <a:r>
              <a:rPr lang="en-US" sz="2000" b="1" dirty="0" smtClean="0">
                <a:solidFill>
                  <a:schemeClr val="accent1"/>
                </a:solidFill>
                <a:latin typeface="Times New Roman" panose="02020603050405020304" pitchFamily="18" charset="0"/>
                <a:cs typeface="Times New Roman" panose="02020603050405020304" pitchFamily="18" charset="0"/>
              </a:rPr>
              <a:t>Semaphore </a:t>
            </a:r>
            <a:r>
              <a:rPr lang="en-US" dirty="0" smtClean="0"/>
              <a:t>:</a:t>
            </a:r>
            <a:r>
              <a:rPr lang="en-US" dirty="0"/>
              <a:t>A semaphore is a synchronization object that controls access by multiple processes to a common resource in a parallel programming environment. Semaphores are widely used to control access to files and shared memory. The three basic functionalities associated with semaphores are set, check and wait until it clears to set it again</a:t>
            </a:r>
            <a:r>
              <a:rPr lang="en-US" dirty="0" smtClean="0"/>
              <a:t>.</a:t>
            </a:r>
          </a:p>
          <a:p>
            <a:pPr algn="just"/>
            <a:r>
              <a:rPr lang="en-US" b="1" dirty="0" smtClean="0">
                <a:solidFill>
                  <a:schemeClr val="accent1"/>
                </a:solidFill>
                <a:latin typeface="Times New Roman" panose="02020603050405020304" pitchFamily="18" charset="0"/>
                <a:cs typeface="Times New Roman" panose="02020603050405020304" pitchFamily="18" charset="0"/>
              </a:rPr>
              <a:t>Shared Memory : </a:t>
            </a:r>
            <a:r>
              <a:rPr lang="en-US" dirty="0" smtClean="0"/>
              <a:t>The amount of mapping area is shared by multiple process.</a:t>
            </a:r>
          </a:p>
          <a:p>
            <a:endParaRPr lang="en-US" dirty="0"/>
          </a:p>
        </p:txBody>
      </p:sp>
    </p:spTree>
    <p:extLst>
      <p:ext uri="{BB962C8B-B14F-4D97-AF65-F5344CB8AC3E}">
        <p14:creationId xmlns:p14="http://schemas.microsoft.com/office/powerpoint/2010/main" val="331032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60323"/>
            <a:ext cx="4723344" cy="584775"/>
          </a:xfrm>
          <a:prstGeom prst="rect">
            <a:avLst/>
          </a:prstGeom>
          <a:noFill/>
        </p:spPr>
        <p:txBody>
          <a:bodyPr wrap="none" rtlCol="0">
            <a:spAutoFit/>
          </a:bodyPr>
          <a:lstStyle/>
          <a:p>
            <a:r>
              <a:rPr lang="en-US" sz="3200" b="1" dirty="0" smtClean="0">
                <a:solidFill>
                  <a:schemeClr val="accent1"/>
                </a:solidFill>
                <a:latin typeface="Times New Roman" panose="02020603050405020304" pitchFamily="18" charset="0"/>
                <a:cs typeface="Times New Roman" panose="02020603050405020304" pitchFamily="18" charset="0"/>
              </a:rPr>
              <a:t>Common features of Shell</a:t>
            </a: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319442" y="1641413"/>
            <a:ext cx="3986654" cy="369332"/>
          </a:xfrm>
          <a:prstGeom prst="rect">
            <a:avLst/>
          </a:prstGeom>
          <a:noFill/>
        </p:spPr>
        <p:txBody>
          <a:bodyPr wrap="square" rtlCol="0">
            <a:spAutoFit/>
          </a:bodyPr>
          <a:lstStyle/>
          <a:p>
            <a:r>
              <a:rPr lang="en-US" dirty="0" smtClean="0"/>
              <a:t>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997847121"/>
              </p:ext>
            </p:extLst>
          </p:nvPr>
        </p:nvGraphicFramePr>
        <p:xfrm>
          <a:off x="1573744" y="1107582"/>
          <a:ext cx="8128000" cy="5490208"/>
        </p:xfrm>
        <a:graphic>
          <a:graphicData uri="http://schemas.openxmlformats.org/drawingml/2006/table">
            <a:tbl>
              <a:tblPr firstRow="1" bandRow="1">
                <a:tableStyleId>{5C22544A-7EE6-4342-B048-85BDC9FD1C3A}</a:tableStyleId>
              </a:tblPr>
              <a:tblGrid>
                <a:gridCol w="2289918"/>
                <a:gridCol w="5838082"/>
              </a:tblGrid>
              <a:tr h="361018">
                <a:tc>
                  <a:txBody>
                    <a:bodyPr/>
                    <a:lstStyle/>
                    <a:p>
                      <a:r>
                        <a:rPr lang="en-US" dirty="0" smtClean="0"/>
                        <a:t>Command</a:t>
                      </a:r>
                      <a:endParaRPr lang="en-US" dirty="0"/>
                    </a:p>
                  </a:txBody>
                  <a:tcPr/>
                </a:tc>
                <a:tc>
                  <a:txBody>
                    <a:bodyPr/>
                    <a:lstStyle/>
                    <a:p>
                      <a:r>
                        <a:rPr lang="en-US" dirty="0" smtClean="0"/>
                        <a:t>Meaning</a:t>
                      </a:r>
                      <a:endParaRPr lang="en-US" dirty="0"/>
                    </a:p>
                  </a:txBody>
                  <a:tcPr/>
                </a:tc>
              </a:tr>
              <a:tr h="366032">
                <a:tc>
                  <a:txBody>
                    <a:bodyPr/>
                    <a:lstStyle/>
                    <a:p>
                      <a:r>
                        <a:rPr lang="en-US" dirty="0" smtClean="0"/>
                        <a:t>&gt;</a:t>
                      </a:r>
                      <a:endParaRPr lang="en-US" dirty="0"/>
                    </a:p>
                  </a:txBody>
                  <a:tcPr/>
                </a:tc>
                <a:tc>
                  <a:txBody>
                    <a:bodyPr/>
                    <a:lstStyle/>
                    <a:p>
                      <a:r>
                        <a:rPr lang="en-US" dirty="0" smtClean="0"/>
                        <a:t>Redirect output</a:t>
                      </a:r>
                      <a:endParaRPr lang="en-US" dirty="0"/>
                    </a:p>
                  </a:txBody>
                  <a:tcPr/>
                </a:tc>
              </a:tr>
              <a:tr h="366032">
                <a:tc>
                  <a:txBody>
                    <a:bodyPr/>
                    <a:lstStyle/>
                    <a:p>
                      <a:r>
                        <a:rPr lang="en-US" dirty="0" smtClean="0"/>
                        <a:t>&gt;&gt; </a:t>
                      </a:r>
                      <a:endParaRPr lang="en-US" dirty="0"/>
                    </a:p>
                  </a:txBody>
                  <a:tcPr/>
                </a:tc>
                <a:tc>
                  <a:txBody>
                    <a:bodyPr/>
                    <a:lstStyle/>
                    <a:p>
                      <a:r>
                        <a:rPr lang="en-US" dirty="0" smtClean="0"/>
                        <a:t>Append to file</a:t>
                      </a:r>
                      <a:endParaRPr lang="en-US" dirty="0"/>
                    </a:p>
                  </a:txBody>
                  <a:tcPr/>
                </a:tc>
              </a:tr>
              <a:tr h="366032">
                <a:tc>
                  <a:txBody>
                    <a:bodyPr/>
                    <a:lstStyle/>
                    <a:p>
                      <a:r>
                        <a:rPr lang="en-US" dirty="0" smtClean="0"/>
                        <a:t>&lt;</a:t>
                      </a:r>
                      <a:endParaRPr lang="en-US" dirty="0"/>
                    </a:p>
                  </a:txBody>
                  <a:tcPr/>
                </a:tc>
                <a:tc>
                  <a:txBody>
                    <a:bodyPr/>
                    <a:lstStyle/>
                    <a:p>
                      <a:r>
                        <a:rPr lang="en-US" dirty="0" smtClean="0"/>
                        <a:t>Redirect input</a:t>
                      </a:r>
                      <a:endParaRPr lang="en-US" dirty="0"/>
                    </a:p>
                  </a:txBody>
                  <a:tcPr/>
                </a:tc>
              </a:tr>
              <a:tr h="366032">
                <a:tc>
                  <a:txBody>
                    <a:bodyPr/>
                    <a:lstStyle/>
                    <a:p>
                      <a:r>
                        <a:rPr lang="en-US" dirty="0" smtClean="0"/>
                        <a:t>&lt;&lt;</a:t>
                      </a:r>
                      <a:endParaRPr lang="en-US" dirty="0"/>
                    </a:p>
                  </a:txBody>
                  <a:tcPr/>
                </a:tc>
                <a:tc>
                  <a:txBody>
                    <a:bodyPr/>
                    <a:lstStyle/>
                    <a:p>
                      <a:r>
                        <a:rPr lang="en-US" dirty="0" smtClean="0"/>
                        <a:t>“here” document (redirect input)</a:t>
                      </a:r>
                      <a:endParaRPr lang="en-US" dirty="0"/>
                    </a:p>
                  </a:txBody>
                  <a:tcPr/>
                </a:tc>
              </a:tr>
              <a:tr h="366032">
                <a:tc>
                  <a:txBody>
                    <a:bodyPr/>
                    <a:lstStyle/>
                    <a:p>
                      <a:r>
                        <a:rPr lang="en-US" dirty="0" smtClean="0"/>
                        <a:t>|</a:t>
                      </a:r>
                      <a:endParaRPr lang="en-US" dirty="0"/>
                    </a:p>
                  </a:txBody>
                  <a:tcPr/>
                </a:tc>
                <a:tc>
                  <a:txBody>
                    <a:bodyPr/>
                    <a:lstStyle/>
                    <a:p>
                      <a:r>
                        <a:rPr lang="en-US" dirty="0" smtClean="0"/>
                        <a:t>Pipe output</a:t>
                      </a:r>
                      <a:endParaRPr lang="en-US" dirty="0"/>
                    </a:p>
                  </a:txBody>
                  <a:tcPr/>
                </a:tc>
              </a:tr>
              <a:tr h="366032">
                <a:tc>
                  <a:txBody>
                    <a:bodyPr/>
                    <a:lstStyle/>
                    <a:p>
                      <a:r>
                        <a:rPr lang="en-US" dirty="0" smtClean="0"/>
                        <a:t>&amp;</a:t>
                      </a:r>
                      <a:endParaRPr lang="en-US" dirty="0"/>
                    </a:p>
                  </a:txBody>
                  <a:tcPr/>
                </a:tc>
                <a:tc>
                  <a:txBody>
                    <a:bodyPr/>
                    <a:lstStyle/>
                    <a:p>
                      <a:r>
                        <a:rPr lang="en-US" dirty="0" smtClean="0"/>
                        <a:t>Run process in background</a:t>
                      </a:r>
                      <a:endParaRPr lang="en-US" dirty="0"/>
                    </a:p>
                  </a:txBody>
                  <a:tcPr/>
                </a:tc>
              </a:tr>
              <a:tr h="366032">
                <a:tc>
                  <a:txBody>
                    <a:bodyPr/>
                    <a:lstStyle/>
                    <a:p>
                      <a:r>
                        <a:rPr lang="en-US" dirty="0" smtClean="0"/>
                        <a:t>;</a:t>
                      </a:r>
                      <a:endParaRPr lang="en-US" dirty="0"/>
                    </a:p>
                  </a:txBody>
                  <a:tcPr/>
                </a:tc>
                <a:tc>
                  <a:txBody>
                    <a:bodyPr/>
                    <a:lstStyle/>
                    <a:p>
                      <a:r>
                        <a:rPr lang="en-US" dirty="0" smtClean="0"/>
                        <a:t>Separate commands on same line</a:t>
                      </a:r>
                      <a:endParaRPr lang="en-US" dirty="0"/>
                    </a:p>
                  </a:txBody>
                  <a:tcPr/>
                </a:tc>
              </a:tr>
              <a:tr h="366032">
                <a:tc>
                  <a:txBody>
                    <a:bodyPr/>
                    <a:lstStyle/>
                    <a:p>
                      <a:r>
                        <a:rPr lang="en-US" dirty="0" smtClean="0"/>
                        <a:t>*</a:t>
                      </a:r>
                      <a:endParaRPr lang="en-US" dirty="0"/>
                    </a:p>
                  </a:txBody>
                  <a:tcPr/>
                </a:tc>
                <a:tc>
                  <a:txBody>
                    <a:bodyPr/>
                    <a:lstStyle/>
                    <a:p>
                      <a:r>
                        <a:rPr lang="en-US" dirty="0" smtClean="0"/>
                        <a:t>Match any</a:t>
                      </a:r>
                      <a:r>
                        <a:rPr lang="en-US" baseline="0" dirty="0" smtClean="0"/>
                        <a:t> character(s) in filename</a:t>
                      </a:r>
                      <a:endParaRPr lang="en-US" dirty="0"/>
                    </a:p>
                  </a:txBody>
                  <a:tcPr/>
                </a:tc>
              </a:tr>
              <a:tr h="366032">
                <a:tc>
                  <a:txBody>
                    <a:bodyPr/>
                    <a:lstStyle/>
                    <a:p>
                      <a:r>
                        <a:rPr lang="en-US" dirty="0" smtClean="0"/>
                        <a:t>?</a:t>
                      </a:r>
                      <a:endParaRPr lang="en-US" dirty="0"/>
                    </a:p>
                  </a:txBody>
                  <a:tcPr/>
                </a:tc>
                <a:tc>
                  <a:txBody>
                    <a:bodyPr/>
                    <a:lstStyle/>
                    <a:p>
                      <a:r>
                        <a:rPr lang="en-US" dirty="0" smtClean="0"/>
                        <a:t>Match single character in filename</a:t>
                      </a:r>
                      <a:endParaRPr lang="en-US" dirty="0"/>
                    </a:p>
                  </a:txBody>
                  <a:tcPr/>
                </a:tc>
              </a:tr>
              <a:tr h="366032">
                <a:tc>
                  <a:txBody>
                    <a:bodyPr/>
                    <a:lstStyle/>
                    <a:p>
                      <a:r>
                        <a:rPr lang="en-US" dirty="0" smtClean="0"/>
                        <a:t>[]</a:t>
                      </a:r>
                      <a:endParaRPr lang="en-US" dirty="0"/>
                    </a:p>
                  </a:txBody>
                  <a:tcPr/>
                </a:tc>
                <a:tc>
                  <a:txBody>
                    <a:bodyPr/>
                    <a:lstStyle/>
                    <a:p>
                      <a:r>
                        <a:rPr lang="en-US" dirty="0" smtClean="0"/>
                        <a:t>Match any</a:t>
                      </a:r>
                      <a:r>
                        <a:rPr lang="en-US" baseline="0" dirty="0" smtClean="0"/>
                        <a:t> characters enclosed </a:t>
                      </a:r>
                      <a:endParaRPr lang="en-US" dirty="0"/>
                    </a:p>
                  </a:txBody>
                  <a:tcPr/>
                </a:tc>
              </a:tr>
              <a:tr h="366032">
                <a:tc>
                  <a:txBody>
                    <a:bodyPr/>
                    <a:lstStyle/>
                    <a:p>
                      <a:r>
                        <a:rPr lang="en-US" dirty="0" smtClean="0"/>
                        <a:t>()</a:t>
                      </a:r>
                      <a:endParaRPr lang="en-US" dirty="0"/>
                    </a:p>
                  </a:txBody>
                  <a:tcPr/>
                </a:tc>
                <a:tc>
                  <a:txBody>
                    <a:bodyPr/>
                    <a:lstStyle/>
                    <a:p>
                      <a:r>
                        <a:rPr lang="en-US" dirty="0" smtClean="0"/>
                        <a:t>Execute</a:t>
                      </a:r>
                      <a:r>
                        <a:rPr lang="en-US" baseline="0" dirty="0" smtClean="0"/>
                        <a:t> the subshell</a:t>
                      </a:r>
                      <a:endParaRPr lang="en-US" dirty="0"/>
                    </a:p>
                  </a:txBody>
                  <a:tcPr/>
                </a:tc>
              </a:tr>
              <a:tr h="366032">
                <a:tc>
                  <a:txBody>
                    <a:bodyPr/>
                    <a:lstStyle/>
                    <a:p>
                      <a:r>
                        <a:rPr lang="en-US" dirty="0" smtClean="0"/>
                        <a:t>$var</a:t>
                      </a:r>
                      <a:endParaRPr lang="en-US" dirty="0"/>
                    </a:p>
                  </a:txBody>
                  <a:tcPr/>
                </a:tc>
                <a:tc>
                  <a:txBody>
                    <a:bodyPr/>
                    <a:lstStyle/>
                    <a:p>
                      <a:r>
                        <a:rPr lang="en-US" dirty="0" smtClean="0"/>
                        <a:t>Use the value of</a:t>
                      </a:r>
                      <a:r>
                        <a:rPr lang="en-US" baseline="0" dirty="0" smtClean="0"/>
                        <a:t> variable</a:t>
                      </a:r>
                      <a:endParaRPr lang="en-US" dirty="0"/>
                    </a:p>
                  </a:txBody>
                  <a:tcPr/>
                </a:tc>
              </a:tr>
              <a:tr h="366032">
                <a:tc>
                  <a:txBody>
                    <a:bodyPr/>
                    <a:lstStyle/>
                    <a:p>
                      <a:r>
                        <a:rPr lang="en-US" dirty="0" smtClean="0"/>
                        <a:t>$$</a:t>
                      </a:r>
                      <a:endParaRPr lang="en-US" dirty="0"/>
                    </a:p>
                  </a:txBody>
                  <a:tcPr/>
                </a:tc>
                <a:tc>
                  <a:txBody>
                    <a:bodyPr/>
                    <a:lstStyle/>
                    <a:p>
                      <a:r>
                        <a:rPr lang="en-US" dirty="0" smtClean="0"/>
                        <a:t>Process id</a:t>
                      </a:r>
                      <a:endParaRPr lang="en-US" dirty="0"/>
                    </a:p>
                  </a:txBody>
                  <a:tcPr/>
                </a:tc>
              </a:tr>
              <a:tr h="366032">
                <a:tc>
                  <a:txBody>
                    <a:bodyPr/>
                    <a:lstStyle/>
                    <a:p>
                      <a:r>
                        <a:rPr lang="en-US" dirty="0" smtClean="0"/>
                        <a:t>$0</a:t>
                      </a:r>
                      <a:endParaRPr lang="en-US" dirty="0"/>
                    </a:p>
                  </a:txBody>
                  <a:tcPr/>
                </a:tc>
                <a:tc>
                  <a:txBody>
                    <a:bodyPr/>
                    <a:lstStyle/>
                    <a:p>
                      <a:r>
                        <a:rPr lang="en-US" dirty="0" smtClean="0"/>
                        <a:t>Command name</a:t>
                      </a:r>
                      <a:endParaRPr lang="en-US" dirty="0"/>
                    </a:p>
                  </a:txBody>
                  <a:tcPr/>
                </a:tc>
              </a:tr>
            </a:tbl>
          </a:graphicData>
        </a:graphic>
      </p:graphicFrame>
    </p:spTree>
    <p:extLst>
      <p:ext uri="{BB962C8B-B14F-4D97-AF65-F5344CB8AC3E}">
        <p14:creationId xmlns:p14="http://schemas.microsoft.com/office/powerpoint/2010/main" val="200613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521" y="489397"/>
            <a:ext cx="4703211" cy="646331"/>
          </a:xfrm>
          <a:prstGeom prst="rect">
            <a:avLst/>
          </a:prstGeom>
          <a:noFill/>
        </p:spPr>
        <p:txBody>
          <a:bodyPr wrap="none" rtlCol="0">
            <a:spAutoFit/>
          </a:bodyPr>
          <a:lstStyle/>
          <a:p>
            <a:r>
              <a:rPr lang="en-US" sz="3600" b="1" dirty="0" smtClean="0">
                <a:solidFill>
                  <a:schemeClr val="accent1"/>
                </a:solidFill>
                <a:latin typeface="Times New Roman" panose="02020603050405020304" pitchFamily="18" charset="0"/>
                <a:cs typeface="Times New Roman" panose="02020603050405020304" pitchFamily="18" charset="0"/>
              </a:rPr>
              <a:t>Environment variables</a:t>
            </a:r>
            <a:endParaRPr lang="en-US" sz="36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62129" y="1313646"/>
            <a:ext cx="7727324"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Environment Variables are dynamic values which affect the processes or programs on a computer.</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exit in every operating System ,but types may vary.</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Environment variables can be created, edited, saved, and deleted and give information of system behavior.</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01521" y="3122780"/>
            <a:ext cx="7572778" cy="523220"/>
          </a:xfrm>
          <a:prstGeom prst="rect">
            <a:avLst/>
          </a:prstGeom>
          <a:noFill/>
        </p:spPr>
        <p:txBody>
          <a:bodyPr wrap="square" rtlCol="0">
            <a:sp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Some important environment variables in Linux</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62129" y="3823918"/>
            <a:ext cx="5318975" cy="2215991"/>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PATH</a:t>
            </a:r>
          </a:p>
          <a:p>
            <a:pPr marL="342900" indent="-342900">
              <a:buFont typeface="Arial" panose="020B0604020202020204" pitchFamily="34" charset="0"/>
              <a:buChar char="•"/>
            </a:pPr>
            <a:r>
              <a:rPr lang="en-US" sz="2000" b="1" dirty="0" smtClean="0"/>
              <a:t>PWD</a:t>
            </a:r>
          </a:p>
          <a:p>
            <a:pPr marL="342900" indent="-342900">
              <a:buFont typeface="Arial" panose="020B0604020202020204" pitchFamily="34" charset="0"/>
              <a:buChar char="•"/>
            </a:pPr>
            <a:r>
              <a:rPr lang="en-US" sz="2000" b="1" dirty="0" smtClean="0"/>
              <a:t>LANG</a:t>
            </a:r>
          </a:p>
          <a:p>
            <a:pPr marL="342900" indent="-342900">
              <a:buFont typeface="Arial" panose="020B0604020202020204" pitchFamily="34" charset="0"/>
              <a:buChar char="•"/>
            </a:pPr>
            <a:r>
              <a:rPr lang="en-US" sz="2000" b="1" dirty="0" smtClean="0"/>
              <a:t>USER</a:t>
            </a:r>
          </a:p>
          <a:p>
            <a:pPr marL="342900" indent="-342900">
              <a:buFont typeface="Arial" panose="020B0604020202020204" pitchFamily="34" charset="0"/>
              <a:buChar char="•"/>
            </a:pPr>
            <a:r>
              <a:rPr lang="en-US" sz="2000" b="1" dirty="0" smtClean="0"/>
              <a:t>HOME</a:t>
            </a:r>
          </a:p>
          <a:p>
            <a:pPr marL="342900" indent="-342900">
              <a:buFont typeface="Arial" panose="020B0604020202020204" pitchFamily="34" charset="0"/>
              <a:buChar char="•"/>
            </a:pPr>
            <a:r>
              <a:rPr lang="en-US" sz="2000" b="1" dirty="0" smtClean="0"/>
              <a:t>SHELL</a:t>
            </a:r>
          </a:p>
          <a:p>
            <a:endParaRPr lang="en-US" dirty="0"/>
          </a:p>
        </p:txBody>
      </p:sp>
    </p:spTree>
    <p:extLst>
      <p:ext uri="{BB962C8B-B14F-4D97-AF65-F5344CB8AC3E}">
        <p14:creationId xmlns:p14="http://schemas.microsoft.com/office/powerpoint/2010/main" val="31079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762" y="489397"/>
            <a:ext cx="4778063" cy="584775"/>
          </a:xfrm>
          <a:prstGeom prst="rect">
            <a:avLst/>
          </a:prstGeom>
          <a:noFill/>
        </p:spPr>
        <p:txBody>
          <a:bodyPr wrap="square" rtlCol="0">
            <a:spAutoFit/>
          </a:bodyPr>
          <a:lstStyle/>
          <a:p>
            <a:r>
              <a:rPr lang="en-US" sz="3200" b="1" dirty="0" smtClean="0">
                <a:solidFill>
                  <a:schemeClr val="accent1"/>
                </a:solidFill>
                <a:latin typeface="Times New Roman" panose="02020603050405020304" pitchFamily="18" charset="0"/>
                <a:cs typeface="Times New Roman" panose="02020603050405020304" pitchFamily="18" charset="0"/>
              </a:rPr>
              <a:t>Environment Variables</a:t>
            </a: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97734" y="1326524"/>
            <a:ext cx="9787945" cy="1200329"/>
          </a:xfrm>
          <a:prstGeom prst="rect">
            <a:avLst/>
          </a:prstGeom>
          <a:noFill/>
        </p:spPr>
        <p:txBody>
          <a:bodyPr wrap="square" rtlCol="0">
            <a:spAutoFit/>
          </a:bodyPr>
          <a:lstStyle/>
          <a:p>
            <a:r>
              <a:rPr lang="en-US" b="1" dirty="0" smtClean="0">
                <a:solidFill>
                  <a:schemeClr val="accent2">
                    <a:lumMod val="75000"/>
                  </a:schemeClr>
                </a:solidFill>
              </a:rPr>
              <a:t>PATH    :   </a:t>
            </a:r>
            <a:r>
              <a:rPr lang="en-US" dirty="0" smtClean="0">
                <a:latin typeface="Times New Roman" panose="02020603050405020304" pitchFamily="18" charset="0"/>
                <a:cs typeface="Times New Roman" panose="02020603050405020304" pitchFamily="18" charset="0"/>
              </a:rPr>
              <a:t>This variable contains a colon(:)- separated list of directories in which your system looks for executable files. When you enter a command on terminal, the shell looks for the command in different directories mentioned in the $PATH variable, if the command is found, it executes. Otherwise, it return with an error.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6" y="2526853"/>
            <a:ext cx="7763527" cy="1181265"/>
          </a:xfrm>
          <a:prstGeom prst="rect">
            <a:avLst/>
          </a:prstGeom>
        </p:spPr>
      </p:pic>
      <p:sp>
        <p:nvSpPr>
          <p:cNvPr id="5" name="TextBox 4"/>
          <p:cNvSpPr txBox="1"/>
          <p:nvPr/>
        </p:nvSpPr>
        <p:spPr>
          <a:xfrm>
            <a:off x="1197734" y="3732370"/>
            <a:ext cx="8126569" cy="369332"/>
          </a:xfrm>
          <a:prstGeom prst="rect">
            <a:avLst/>
          </a:prstGeom>
          <a:noFill/>
        </p:spPr>
        <p:txBody>
          <a:bodyPr wrap="square" rtlCol="0">
            <a:spAutoFit/>
          </a:bodyPr>
          <a:lstStyle/>
          <a:p>
            <a:r>
              <a:rPr lang="en-US" b="1" dirty="0" smtClean="0">
                <a:solidFill>
                  <a:schemeClr val="accent2">
                    <a:lumMod val="75000"/>
                  </a:schemeClr>
                </a:solidFill>
              </a:rPr>
              <a:t>HOME  : </a:t>
            </a:r>
            <a:r>
              <a:rPr lang="en-US" dirty="0" smtClean="0"/>
              <a:t>Default path for user home directory</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586" y="4265429"/>
            <a:ext cx="6770395" cy="362001"/>
          </a:xfrm>
          <a:prstGeom prst="rect">
            <a:avLst/>
          </a:prstGeom>
        </p:spPr>
      </p:pic>
      <p:sp>
        <p:nvSpPr>
          <p:cNvPr id="7" name="TextBox 6"/>
          <p:cNvSpPr txBox="1"/>
          <p:nvPr/>
        </p:nvSpPr>
        <p:spPr>
          <a:xfrm>
            <a:off x="1200604" y="4791157"/>
            <a:ext cx="3925434" cy="369332"/>
          </a:xfrm>
          <a:prstGeom prst="rect">
            <a:avLst/>
          </a:prstGeom>
          <a:noFill/>
        </p:spPr>
        <p:txBody>
          <a:bodyPr wrap="none" rtlCol="0">
            <a:spAutoFit/>
          </a:bodyPr>
          <a:lstStyle/>
          <a:p>
            <a:r>
              <a:rPr lang="en-US" b="1" dirty="0" smtClean="0">
                <a:solidFill>
                  <a:schemeClr val="accent2">
                    <a:lumMod val="75000"/>
                  </a:schemeClr>
                </a:solidFill>
              </a:rPr>
              <a:t>PWD   : </a:t>
            </a:r>
            <a:r>
              <a:rPr lang="en-US" dirty="0" smtClean="0"/>
              <a:t>Prints current working directory</a:t>
            </a:r>
            <a:endParaRPr lang="en-US" b="1" dirty="0">
              <a:solidFill>
                <a:schemeClr val="accent2">
                  <a:lumMod val="75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2586" y="5160489"/>
            <a:ext cx="5541725" cy="704948"/>
          </a:xfrm>
          <a:prstGeom prst="rect">
            <a:avLst/>
          </a:prstGeom>
        </p:spPr>
      </p:pic>
    </p:spTree>
    <p:extLst>
      <p:ext uri="{BB962C8B-B14F-4D97-AF65-F5344CB8AC3E}">
        <p14:creationId xmlns:p14="http://schemas.microsoft.com/office/powerpoint/2010/main" val="412711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111" y="707196"/>
            <a:ext cx="5403416" cy="584775"/>
          </a:xfrm>
          <a:prstGeom prst="rect">
            <a:avLst/>
          </a:prstGeom>
        </p:spPr>
        <p:txBody>
          <a:bodyPr wrap="square">
            <a:spAutoFit/>
          </a:bodyPr>
          <a:lstStyle/>
          <a:p>
            <a:r>
              <a:rPr lang="en-US" sz="3200" b="1" dirty="0" smtClean="0">
                <a:solidFill>
                  <a:schemeClr val="accent1"/>
                </a:solidFill>
                <a:latin typeface="Times New Roman" panose="02020603050405020304" pitchFamily="18" charset="0"/>
                <a:cs typeface="Times New Roman" panose="02020603050405020304" pitchFamily="18" charset="0"/>
              </a:rPr>
              <a:t>Environment Variables</a:t>
            </a: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48900" y="1416675"/>
            <a:ext cx="1055097" cy="400110"/>
          </a:xfrm>
          <a:prstGeom prst="rect">
            <a:avLst/>
          </a:prstGeom>
          <a:noFill/>
        </p:spPr>
        <p:txBody>
          <a:bodyPr wrap="none" rtlCol="0">
            <a:spAutoFit/>
          </a:bodyPr>
          <a:lstStyle/>
          <a:p>
            <a:r>
              <a:rPr lang="en-US" sz="2000" b="1" dirty="0" smtClean="0">
                <a:solidFill>
                  <a:schemeClr val="accent2">
                    <a:lumMod val="75000"/>
                  </a:schemeClr>
                </a:solidFill>
              </a:rPr>
              <a:t>SHELL :  </a:t>
            </a:r>
            <a:endParaRPr lang="en-US" sz="2000" b="1"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997" y="1464311"/>
            <a:ext cx="7297580" cy="352474"/>
          </a:xfrm>
          <a:prstGeom prst="rect">
            <a:avLst/>
          </a:prstGeom>
        </p:spPr>
      </p:pic>
      <p:sp>
        <p:nvSpPr>
          <p:cNvPr id="7" name="Rectangle 6"/>
          <p:cNvSpPr/>
          <p:nvPr/>
        </p:nvSpPr>
        <p:spPr>
          <a:xfrm>
            <a:off x="1078973" y="2239782"/>
            <a:ext cx="768159" cy="400110"/>
          </a:xfrm>
          <a:prstGeom prst="rect">
            <a:avLst/>
          </a:prstGeom>
        </p:spPr>
        <p:txBody>
          <a:bodyPr wrap="none">
            <a:spAutoFit/>
          </a:bodyPr>
          <a:lstStyle/>
          <a:p>
            <a:r>
              <a:rPr lang="en-US" sz="2000" b="1" dirty="0" smtClean="0">
                <a:solidFill>
                  <a:schemeClr val="accent2">
                    <a:lumMod val="75000"/>
                  </a:schemeClr>
                </a:solidFill>
              </a:rPr>
              <a:t>UID : </a:t>
            </a:r>
            <a:endParaRPr lang="en-US" sz="2000" b="1" dirty="0">
              <a:solidFill>
                <a:schemeClr val="accent2">
                  <a:lumMod val="7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634" y="2239782"/>
            <a:ext cx="6436269" cy="381053"/>
          </a:xfrm>
          <a:prstGeom prst="rect">
            <a:avLst/>
          </a:prstGeom>
        </p:spPr>
      </p:pic>
      <p:sp>
        <p:nvSpPr>
          <p:cNvPr id="9" name="TextBox 8"/>
          <p:cNvSpPr txBox="1"/>
          <p:nvPr/>
        </p:nvSpPr>
        <p:spPr>
          <a:xfrm>
            <a:off x="1048900" y="2862834"/>
            <a:ext cx="7330931" cy="400110"/>
          </a:xfrm>
          <a:prstGeom prst="rect">
            <a:avLst/>
          </a:prstGeom>
          <a:noFill/>
        </p:spPr>
        <p:txBody>
          <a:bodyPr wrap="square" rtlCol="0">
            <a:spAutoFit/>
          </a:bodyPr>
          <a:lstStyle/>
          <a:p>
            <a:r>
              <a:rPr lang="en-US" sz="2000" b="1" dirty="0" err="1" smtClean="0">
                <a:solidFill>
                  <a:schemeClr val="accent2">
                    <a:lumMod val="75000"/>
                  </a:schemeClr>
                </a:solidFill>
              </a:rPr>
              <a:t>Env</a:t>
            </a:r>
            <a:r>
              <a:rPr lang="en-US" sz="2000" b="1" dirty="0" smtClean="0">
                <a:solidFill>
                  <a:schemeClr val="accent2">
                    <a:lumMod val="75000"/>
                  </a:schemeClr>
                </a:solidFill>
              </a:rPr>
              <a:t> :   </a:t>
            </a:r>
            <a:r>
              <a:rPr lang="en-US" sz="2000" dirty="0" smtClean="0"/>
              <a:t>This command is used to display all environment variables</a:t>
            </a:r>
            <a:endParaRPr lang="en-US" sz="2000" b="1" dirty="0">
              <a:solidFill>
                <a:schemeClr val="accent2">
                  <a:lumMod val="75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111" y="3462999"/>
            <a:ext cx="9524655" cy="3063664"/>
          </a:xfrm>
          <a:prstGeom prst="rect">
            <a:avLst/>
          </a:prstGeom>
        </p:spPr>
      </p:pic>
    </p:spTree>
    <p:extLst>
      <p:ext uri="{BB962C8B-B14F-4D97-AF65-F5344CB8AC3E}">
        <p14:creationId xmlns:p14="http://schemas.microsoft.com/office/powerpoint/2010/main" val="209886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90" y="360608"/>
            <a:ext cx="4369786" cy="646331"/>
          </a:xfrm>
          <a:prstGeom prst="rect">
            <a:avLst/>
          </a:prstGeom>
          <a:noFill/>
        </p:spPr>
        <p:txBody>
          <a:bodyPr wrap="none" rtlCol="0">
            <a:spAutoFit/>
          </a:bodyPr>
          <a:lstStyle/>
          <a:p>
            <a:r>
              <a:rPr lang="en-US" sz="3600" b="1" dirty="0" smtClean="0">
                <a:solidFill>
                  <a:schemeClr val="accent1"/>
                </a:solidFill>
                <a:latin typeface="Times New Roman" panose="02020603050405020304" pitchFamily="18" charset="0"/>
                <a:cs typeface="Times New Roman" panose="02020603050405020304" pitchFamily="18" charset="0"/>
              </a:rPr>
              <a:t>Process Management</a:t>
            </a:r>
            <a:endParaRPr lang="en-US" sz="36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53791" y="1133341"/>
            <a:ext cx="11101589" cy="4647426"/>
          </a:xfrm>
          <a:prstGeom prst="rect">
            <a:avLst/>
          </a:prstGeom>
          <a:noFill/>
        </p:spPr>
        <p:txBody>
          <a:bodyPr wrap="square" rtlCol="0">
            <a:spAutoFit/>
          </a:bodyPr>
          <a:lstStyle/>
          <a:p>
            <a:pPr algn="just"/>
            <a:r>
              <a:rPr lang="en-US" sz="2800" b="1" dirty="0" smtClean="0">
                <a:solidFill>
                  <a:schemeClr val="accent1"/>
                </a:solidFill>
              </a:rPr>
              <a:t>Process : </a:t>
            </a:r>
            <a:r>
              <a:rPr lang="en-US" sz="2000" dirty="0" smtClean="0">
                <a:latin typeface="Times New Roman" panose="02020603050405020304" pitchFamily="18" charset="0"/>
                <a:cs typeface="Times New Roman" panose="02020603050405020304" pitchFamily="18" charset="0"/>
              </a:rPr>
              <a:t>An instance of program is called process. Any Command we execute on </a:t>
            </a: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inux terminal creates a  new process.</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 Operation System can trace the process using the process id (</a:t>
            </a:r>
            <a:r>
              <a:rPr lang="en-US" sz="2000" dirty="0" err="1" smtClean="0">
                <a:latin typeface="Times New Roman" panose="02020603050405020304" pitchFamily="18" charset="0"/>
                <a:cs typeface="Times New Roman" panose="02020603050405020304" pitchFamily="18" charset="0"/>
              </a:rPr>
              <a:t>pid</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Pid</a:t>
            </a:r>
            <a:r>
              <a:rPr lang="en-US" sz="2000" dirty="0" smtClean="0">
                <a:latin typeface="Times New Roman" panose="02020603050405020304" pitchFamily="18" charset="0"/>
                <a:cs typeface="Times New Roman" panose="02020603050405020304" pitchFamily="18" charset="0"/>
              </a:rPr>
              <a:t> is unique for each process in the Operating System.</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400" b="1" dirty="0" smtClean="0">
                <a:solidFill>
                  <a:schemeClr val="accent1"/>
                </a:solidFill>
                <a:latin typeface="Times New Roman" panose="02020603050405020304" pitchFamily="18" charset="0"/>
                <a:cs typeface="Times New Roman" panose="02020603050405020304" pitchFamily="18" charset="0"/>
              </a:rPr>
              <a:t>Types of Process :</a:t>
            </a:r>
          </a:p>
          <a:p>
            <a:endParaRPr lang="en-US" sz="2400" b="1" dirty="0" smtClean="0">
              <a:solidFill>
                <a:schemeClr val="accent1"/>
              </a:solidFill>
              <a:latin typeface="Times New Roman" panose="02020603050405020304" pitchFamily="18" charset="0"/>
              <a:cs typeface="Times New Roman" panose="02020603050405020304" pitchFamily="18" charset="0"/>
            </a:endParaRPr>
          </a:p>
          <a:p>
            <a:r>
              <a:rPr lang="en-US" sz="2000" b="1" dirty="0" smtClean="0">
                <a:solidFill>
                  <a:schemeClr val="accent1"/>
                </a:solidFill>
                <a:latin typeface="Times New Roman" panose="02020603050405020304" pitchFamily="18" charset="0"/>
                <a:cs typeface="Times New Roman" panose="02020603050405020304" pitchFamily="18" charset="0"/>
              </a:rPr>
              <a:t>Child Process :</a:t>
            </a:r>
            <a:r>
              <a:rPr lang="en-US" sz="2000" dirty="0" smtClean="0">
                <a:latin typeface="Times New Roman" panose="02020603050405020304" pitchFamily="18" charset="0"/>
                <a:cs typeface="Times New Roman" panose="02020603050405020304" pitchFamily="18" charset="0"/>
              </a:rPr>
              <a:t> Process that is created by another Process </a:t>
            </a:r>
            <a:r>
              <a:rPr lang="en-US" sz="2000" dirty="0" err="1" smtClean="0">
                <a:latin typeface="Times New Roman" panose="02020603050405020304" pitchFamily="18" charset="0"/>
                <a:cs typeface="Times New Roman" panose="02020603050405020304" pitchFamily="18" charset="0"/>
              </a:rPr>
              <a:t>ie</a:t>
            </a:r>
            <a:r>
              <a:rPr lang="en-US" sz="2000" dirty="0" smtClean="0">
                <a:latin typeface="Times New Roman" panose="02020603050405020304" pitchFamily="18" charset="0"/>
                <a:cs typeface="Times New Roman" panose="02020603050405020304" pitchFamily="18" charset="0"/>
              </a:rPr>
              <a:t> Parent process during runtime is called child process. Each child process is created to do specific operation . A process can have many child Process but child can have only one parent process.</a:t>
            </a:r>
          </a:p>
          <a:p>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Daemon Process : </a:t>
            </a:r>
            <a:r>
              <a:rPr lang="en-US" sz="2000" dirty="0">
                <a:latin typeface="Times New Roman" panose="02020603050405020304" pitchFamily="18" charset="0"/>
                <a:cs typeface="Times New Roman" panose="02020603050405020304" pitchFamily="18" charset="0"/>
              </a:rPr>
              <a:t>A </a:t>
            </a:r>
            <a:r>
              <a:rPr lang="en-US" sz="2000" i="1" dirty="0">
                <a:latin typeface="Times New Roman" panose="02020603050405020304" pitchFamily="18" charset="0"/>
                <a:cs typeface="Times New Roman" panose="02020603050405020304" pitchFamily="18" charset="0"/>
              </a:rPr>
              <a:t>D</a:t>
            </a:r>
            <a:r>
              <a:rPr lang="en-US" sz="2000" i="1" dirty="0" smtClean="0">
                <a:latin typeface="Times New Roman" panose="02020603050405020304" pitchFamily="18" charset="0"/>
                <a:cs typeface="Times New Roman" panose="02020603050405020304" pitchFamily="18" charset="0"/>
              </a:rPr>
              <a:t>aemon</a:t>
            </a:r>
            <a:r>
              <a:rPr lang="en-US" sz="2000" dirty="0">
                <a:latin typeface="Times New Roman" panose="02020603050405020304" pitchFamily="18" charset="0"/>
                <a:cs typeface="Times New Roman" panose="02020603050405020304" pitchFamily="18" charset="0"/>
              </a:rPr>
              <a:t> is a type of program on </a:t>
            </a:r>
            <a:r>
              <a:rPr lang="en-US" sz="2000" dirty="0" smtClean="0">
                <a:latin typeface="Times New Roman" panose="02020603050405020304" pitchFamily="18" charset="0"/>
                <a:cs typeface="Times New Roman" panose="02020603050405020304" pitchFamily="18" charset="0"/>
              </a:rPr>
              <a:t>Unix-like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operating systems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runs unobtrusively in the background, rather than under the direct control of a user, waiting to be activated by the </a:t>
            </a:r>
            <a:r>
              <a:rPr lang="en-US" sz="2000" dirty="0" smtClean="0">
                <a:latin typeface="Times New Roman" panose="02020603050405020304" pitchFamily="18" charset="0"/>
                <a:cs typeface="Times New Roman" panose="02020603050405020304" pitchFamily="18" charset="0"/>
              </a:rPr>
              <a:t>occurrence </a:t>
            </a:r>
            <a:r>
              <a:rPr lang="en-US" sz="2000" dirty="0">
                <a:latin typeface="Times New Roman" panose="02020603050405020304" pitchFamily="18" charset="0"/>
                <a:cs typeface="Times New Roman" panose="02020603050405020304" pitchFamily="18" charset="0"/>
              </a:rPr>
              <a:t>of a specific event or condition</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49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338" y="901521"/>
            <a:ext cx="10444766" cy="4708981"/>
          </a:xfrm>
          <a:prstGeom prst="rect">
            <a:avLst/>
          </a:prstGeom>
          <a:noFill/>
        </p:spPr>
        <p:txBody>
          <a:bodyPr wrap="square" rtlCol="0">
            <a:spAutoFit/>
          </a:bodyPr>
          <a:lstStyle/>
          <a:p>
            <a:pPr algn="just"/>
            <a:r>
              <a:rPr lang="en-US" sz="2000" b="1" dirty="0" smtClean="0">
                <a:solidFill>
                  <a:schemeClr val="accent1"/>
                </a:solidFill>
                <a:latin typeface="Times New Roman" panose="02020603050405020304" pitchFamily="18" charset="0"/>
                <a:cs typeface="Times New Roman" panose="02020603050405020304" pitchFamily="18" charset="0"/>
              </a:rPr>
              <a:t>Zombie Process : </a:t>
            </a:r>
            <a:r>
              <a:rPr lang="en-US" sz="2000" dirty="0" smtClean="0">
                <a:latin typeface="Times New Roman" panose="02020603050405020304" pitchFamily="18" charset="0"/>
                <a:cs typeface="Times New Roman" panose="02020603050405020304" pitchFamily="18" charset="0"/>
              </a:rPr>
              <a:t>A Zombie Process is a process that should be closed but still present in the process table due to parent process is busy in doing some other job . The process which is waiting in </a:t>
            </a:r>
          </a:p>
          <a:p>
            <a:pPr algn="just"/>
            <a:r>
              <a:rPr lang="en-US" sz="2000" dirty="0" smtClean="0">
                <a:latin typeface="Times New Roman" panose="02020603050405020304" pitchFamily="18" charset="0"/>
                <a:cs typeface="Times New Roman" panose="02020603050405020304" pitchFamily="18" charset="0"/>
              </a:rPr>
              <a:t>the process table to get confirmation by the Parent process is called a Zombie Process.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Orphan Process :</a:t>
            </a:r>
            <a:r>
              <a:rPr lang="en-US" sz="2000" b="1" dirty="0">
                <a:solidFill>
                  <a:schemeClr val="accent1"/>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Orphan Process is a process whose  parent process has finished or terminated but it still running itself. In Unix this process is adopted  immediately by the INIT system process. Though it as parent but its original parent is terminated it is called Orphan Process.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Interactive Process : </a:t>
            </a:r>
            <a:r>
              <a:rPr lang="en-US" sz="2000" dirty="0" smtClean="0">
                <a:latin typeface="Times New Roman" panose="02020603050405020304" pitchFamily="18" charset="0"/>
                <a:cs typeface="Times New Roman" panose="02020603050405020304" pitchFamily="18" charset="0"/>
              </a:rPr>
              <a:t>The process that interact instantly with user and therefore spending a lot of time for key passes and mouse operations.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Batch process : </a:t>
            </a:r>
            <a:r>
              <a:rPr lang="en-US" sz="2000" dirty="0" smtClean="0">
                <a:latin typeface="Times New Roman" panose="02020603050405020304" pitchFamily="18" charset="0"/>
                <a:cs typeface="Times New Roman" panose="02020603050405020304" pitchFamily="18" charset="0"/>
              </a:rPr>
              <a:t>The process that </a:t>
            </a:r>
            <a:r>
              <a:rPr lang="en-US" sz="2000" dirty="0">
                <a:latin typeface="Times New Roman" panose="02020603050405020304" pitchFamily="18" charset="0"/>
                <a:cs typeface="Times New Roman" panose="02020603050405020304" pitchFamily="18" charset="0"/>
              </a:rPr>
              <a:t>frequently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executed with minimum human interaction. Batch process jobs can run without any end-user interaction or can be scheduled to start up on their own as resources </a:t>
            </a:r>
            <a:r>
              <a:rPr lang="en-US" sz="2000" dirty="0" smtClean="0">
                <a:latin typeface="Times New Roman" panose="02020603050405020304" pitchFamily="18" charset="0"/>
                <a:cs typeface="Times New Roman" panose="02020603050405020304" pitchFamily="18" charset="0"/>
              </a:rPr>
              <a:t>permit</a:t>
            </a:r>
          </a:p>
          <a:p>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4222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30" y="146290"/>
            <a:ext cx="10959921" cy="6617196"/>
          </a:xfrm>
          <a:prstGeom prst="rect">
            <a:avLst/>
          </a:prstGeom>
          <a:noFill/>
        </p:spPr>
        <p:txBody>
          <a:bodyPr wrap="square" rtlCol="0">
            <a:spAutoFit/>
          </a:bodyPr>
          <a:lstStyle/>
          <a:p>
            <a:r>
              <a:rPr lang="en-US" sz="3200" b="1" dirty="0" smtClean="0">
                <a:solidFill>
                  <a:schemeClr val="accent1"/>
                </a:solidFill>
                <a:latin typeface="Times New Roman" panose="02020603050405020304" pitchFamily="18" charset="0"/>
                <a:cs typeface="Times New Roman" panose="02020603050405020304" pitchFamily="18" charset="0"/>
              </a:rPr>
              <a:t>Process Scheduling </a:t>
            </a:r>
          </a:p>
          <a:p>
            <a:r>
              <a:rPr lang="en-US" sz="3200" b="1" dirty="0">
                <a:solidFill>
                  <a:schemeClr val="accent1"/>
                </a:solidFill>
                <a:latin typeface="Times New Roman" panose="02020603050405020304" pitchFamily="18" charset="0"/>
                <a:cs typeface="Times New Roman" panose="02020603050405020304" pitchFamily="18" charset="0"/>
              </a:rPr>
              <a:t> </a:t>
            </a:r>
            <a:r>
              <a:rPr lang="en-US" sz="3200" b="1" dirty="0" smtClean="0">
                <a:solidFill>
                  <a:schemeClr val="accent1"/>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Scheduling refers to the way the process are allocated to run on  the available CPUs.</a:t>
            </a:r>
          </a:p>
          <a:p>
            <a:endParaRPr lang="en-US" sz="2000" b="1" dirty="0" smtClean="0">
              <a:solidFill>
                <a:schemeClr val="accent1"/>
              </a:solidFill>
              <a:latin typeface="Times New Roman" panose="02020603050405020304" pitchFamily="18" charset="0"/>
              <a:cs typeface="Times New Roman" panose="02020603050405020304" pitchFamily="18" charset="0"/>
            </a:endParaRPr>
          </a:p>
          <a:p>
            <a:r>
              <a:rPr lang="en-US" sz="2000" b="1" dirty="0" smtClean="0">
                <a:solidFill>
                  <a:schemeClr val="accent1"/>
                </a:solidFill>
                <a:latin typeface="Times New Roman" panose="02020603050405020304" pitchFamily="18" charset="0"/>
                <a:cs typeface="Times New Roman" panose="02020603050405020304" pitchFamily="18" charset="0"/>
              </a:rPr>
              <a:t>Functionality of Scheduler</a:t>
            </a:r>
          </a:p>
          <a:p>
            <a:endParaRPr lang="en-US" sz="2000" b="1" dirty="0">
              <a:solidFill>
                <a:schemeClr val="accent1"/>
              </a:solidFill>
              <a:latin typeface="Times New Roman" panose="02020603050405020304" pitchFamily="18" charset="0"/>
              <a:cs typeface="Times New Roman" panose="02020603050405020304" pitchFamily="18" charset="0"/>
            </a:endParaRPr>
          </a:p>
          <a:p>
            <a:r>
              <a:rPr lang="en-US" sz="2000" b="1" dirty="0" smtClean="0">
                <a:solidFill>
                  <a:schemeClr val="accent1"/>
                </a:solidFill>
                <a:latin typeface="Times New Roman" panose="02020603050405020304" pitchFamily="18" charset="0"/>
                <a:cs typeface="Times New Roman" panose="02020603050405020304" pitchFamily="18" charset="0"/>
              </a:rPr>
              <a:t>CPU Utilization : </a:t>
            </a:r>
            <a:r>
              <a:rPr lang="en-US" sz="2000" dirty="0" smtClean="0">
                <a:latin typeface="Times New Roman" panose="02020603050405020304" pitchFamily="18" charset="0"/>
                <a:cs typeface="Times New Roman" panose="02020603050405020304" pitchFamily="18" charset="0"/>
              </a:rPr>
              <a:t>The amount of time the cpu was in Use. Always make cpu as busy as possible.</a:t>
            </a:r>
          </a:p>
          <a:p>
            <a:endParaRPr lang="en-US" sz="2000" b="1" dirty="0">
              <a:solidFill>
                <a:schemeClr val="accent1"/>
              </a:solidFill>
              <a:latin typeface="Times New Roman" panose="02020603050405020304" pitchFamily="18" charset="0"/>
              <a:cs typeface="Times New Roman" panose="02020603050405020304" pitchFamily="18" charset="0"/>
            </a:endParaRPr>
          </a:p>
          <a:p>
            <a:r>
              <a:rPr lang="en-US" sz="2000" b="1" dirty="0" smtClean="0">
                <a:solidFill>
                  <a:schemeClr val="accent1"/>
                </a:solidFill>
                <a:latin typeface="Times New Roman" panose="02020603050405020304" pitchFamily="18" charset="0"/>
                <a:cs typeface="Times New Roman" panose="02020603050405020304" pitchFamily="18" charset="0"/>
              </a:rPr>
              <a:t>Throughput : </a:t>
            </a:r>
            <a:r>
              <a:rPr lang="en-US" sz="2000" dirty="0" smtClean="0">
                <a:latin typeface="Times New Roman" panose="02020603050405020304" pitchFamily="18" charset="0"/>
                <a:cs typeface="Times New Roman" panose="02020603050405020304" pitchFamily="18" charset="0"/>
              </a:rPr>
              <a:t>The number of process that completes the execution at a time is called throughput.</a:t>
            </a:r>
          </a:p>
          <a:p>
            <a:endParaRPr lang="en-US" sz="2000" dirty="0" smtClean="0">
              <a:latin typeface="Times New Roman" panose="02020603050405020304" pitchFamily="18" charset="0"/>
              <a:cs typeface="Times New Roman" panose="02020603050405020304" pitchFamily="18" charset="0"/>
            </a:endParaRPr>
          </a:p>
          <a:p>
            <a:r>
              <a:rPr lang="en-US" sz="2000" b="1" dirty="0" smtClean="0">
                <a:solidFill>
                  <a:schemeClr val="accent1"/>
                </a:solidFill>
                <a:latin typeface="Times New Roman" panose="02020603050405020304" pitchFamily="18" charset="0"/>
                <a:cs typeface="Times New Roman" panose="02020603050405020304" pitchFamily="18" charset="0"/>
              </a:rPr>
              <a:t>Turnaround Time : </a:t>
            </a:r>
            <a:r>
              <a:rPr lang="en-US" sz="2000" dirty="0" smtClean="0">
                <a:latin typeface="Times New Roman" panose="02020603050405020304" pitchFamily="18" charset="0"/>
                <a:cs typeface="Times New Roman" panose="02020603050405020304" pitchFamily="18" charset="0"/>
              </a:rPr>
              <a:t>The time  between the process enter the queue to complete its processing is called  Turnaround Time.</a:t>
            </a:r>
          </a:p>
          <a:p>
            <a:r>
              <a:rPr lang="en-US" sz="2000" b="1" dirty="0">
                <a:solidFill>
                  <a:schemeClr val="accent1"/>
                </a:solidFill>
                <a:latin typeface="Times New Roman" panose="02020603050405020304" pitchFamily="18" charset="0"/>
                <a:cs typeface="Times New Roman" panose="02020603050405020304" pitchFamily="18" charset="0"/>
              </a:rPr>
              <a:t> </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Turnaround Time = Complete </a:t>
            </a:r>
            <a:r>
              <a:rPr lang="en-US" sz="2000" b="1" dirty="0">
                <a:latin typeface="Times New Roman" panose="02020603050405020304" pitchFamily="18" charset="0"/>
                <a:cs typeface="Times New Roman" panose="02020603050405020304" pitchFamily="18" charset="0"/>
              </a:rPr>
              <a:t>T</a:t>
            </a:r>
            <a:r>
              <a:rPr lang="en-US" sz="2000" b="1" dirty="0" smtClean="0">
                <a:latin typeface="Times New Roman" panose="02020603050405020304" pitchFamily="18" charset="0"/>
                <a:cs typeface="Times New Roman" panose="02020603050405020304" pitchFamily="18" charset="0"/>
              </a:rPr>
              <a:t>ime – Arrival Time</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solidFill>
                  <a:schemeClr val="accent1"/>
                </a:solidFill>
                <a:latin typeface="Times New Roman" panose="02020603050405020304" pitchFamily="18" charset="0"/>
                <a:cs typeface="Times New Roman" panose="02020603050405020304" pitchFamily="18" charset="0"/>
              </a:rPr>
              <a:t>Wait Time : </a:t>
            </a:r>
            <a:r>
              <a:rPr lang="en-US" sz="2000" dirty="0" smtClean="0">
                <a:latin typeface="Times New Roman" panose="02020603050405020304" pitchFamily="18" charset="0"/>
                <a:cs typeface="Times New Roman" panose="02020603050405020304" pitchFamily="18" charset="0"/>
              </a:rPr>
              <a:t>The amount of time the process is waiting in the ready Queue.</a:t>
            </a:r>
          </a:p>
          <a:p>
            <a:r>
              <a:rPr lang="en-US" sz="2000" b="1" dirty="0">
                <a:solidFill>
                  <a:schemeClr val="accent1"/>
                </a:solidFill>
                <a:latin typeface="Times New Roman" panose="02020603050405020304" pitchFamily="18" charset="0"/>
                <a:cs typeface="Times New Roman" panose="02020603050405020304" pitchFamily="18" charset="0"/>
              </a:rPr>
              <a:t> </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Waiting Time= Turnaround Time- Burst Time</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solidFill>
                  <a:schemeClr val="accent1"/>
                </a:solidFill>
                <a:latin typeface="Times New Roman" panose="02020603050405020304" pitchFamily="18" charset="0"/>
                <a:cs typeface="Times New Roman" panose="02020603050405020304" pitchFamily="18" charset="0"/>
              </a:rPr>
              <a:t>Respond Time :</a:t>
            </a:r>
            <a:r>
              <a:rPr lang="en-US" sz="2000" dirty="0" smtClean="0">
                <a:latin typeface="Times New Roman" panose="02020603050405020304" pitchFamily="18" charset="0"/>
                <a:cs typeface="Times New Roman" panose="02020603050405020304" pitchFamily="18" charset="0"/>
              </a:rPr>
              <a:t> The Amount of time that takes from when request is  submitted to first response of the  process.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Respond Time = Starting Time – Arrival Time </a:t>
            </a:r>
          </a:p>
          <a:p>
            <a:r>
              <a:rPr lang="en-US" sz="2000" b="1" dirty="0" smtClean="0">
                <a:solidFill>
                  <a:schemeClr val="accent1"/>
                </a:solidFill>
                <a:latin typeface="Times New Roman" panose="02020603050405020304" pitchFamily="18" charset="0"/>
                <a:cs typeface="Times New Roman" panose="02020603050405020304" pitchFamily="18" charset="0"/>
              </a:rPr>
              <a:t>Fairness : </a:t>
            </a:r>
            <a:r>
              <a:rPr lang="en-US" sz="2000" dirty="0" smtClean="0">
                <a:latin typeface="Times New Roman" panose="02020603050405020304" pitchFamily="18" charset="0"/>
                <a:cs typeface="Times New Roman" panose="02020603050405020304" pitchFamily="18" charset="0"/>
              </a:rPr>
              <a:t>Equal Cpu time to each Thread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52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226" y="487966"/>
            <a:ext cx="3926075" cy="584775"/>
          </a:xfrm>
          <a:prstGeom prst="rect">
            <a:avLst/>
          </a:prstGeom>
          <a:noFill/>
        </p:spPr>
        <p:txBody>
          <a:bodyPr wrap="none" rtlCol="0">
            <a:spAutoFit/>
          </a:bodyPr>
          <a:lstStyle/>
          <a:p>
            <a:r>
              <a:rPr lang="en-US" sz="3200" b="1" dirty="0" smtClean="0">
                <a:solidFill>
                  <a:schemeClr val="accent1"/>
                </a:solidFill>
                <a:latin typeface="Times New Roman" panose="02020603050405020304" pitchFamily="18" charset="0"/>
                <a:cs typeface="Times New Roman" panose="02020603050405020304" pitchFamily="18" charset="0"/>
              </a:rPr>
              <a:t>Types of Scheduling :</a:t>
            </a: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57226" y="1242095"/>
            <a:ext cx="10679448" cy="4093428"/>
          </a:xfrm>
          <a:prstGeom prst="rect">
            <a:avLst/>
          </a:prstGeom>
          <a:noFill/>
        </p:spPr>
        <p:txBody>
          <a:bodyPr wrap="square" rtlCol="0">
            <a:spAutoFit/>
          </a:bodyPr>
          <a:lstStyle/>
          <a:p>
            <a:pPr algn="just"/>
            <a:r>
              <a:rPr lang="en-US" sz="2000" b="1" dirty="0" smtClean="0">
                <a:solidFill>
                  <a:schemeClr val="accent1"/>
                </a:solidFill>
                <a:latin typeface="Times New Roman" panose="02020603050405020304" pitchFamily="18" charset="0"/>
                <a:cs typeface="Times New Roman" panose="02020603050405020304" pitchFamily="18" charset="0"/>
              </a:rPr>
              <a:t>Normal : </a:t>
            </a:r>
            <a:r>
              <a:rPr lang="en-US" sz="2000" dirty="0" smtClean="0">
                <a:latin typeface="Times New Roman" panose="02020603050405020304" pitchFamily="18" charset="0"/>
                <a:cs typeface="Times New Roman" panose="02020603050405020304" pitchFamily="18" charset="0"/>
              </a:rPr>
              <a:t>It referred to as other, this is the scheduling type set for normal programs</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FIFO : </a:t>
            </a:r>
            <a:r>
              <a:rPr lang="en-US" sz="2000" dirty="0" smtClean="0">
                <a:latin typeface="Times New Roman" panose="02020603050405020304" pitchFamily="18" charset="0"/>
                <a:cs typeface="Times New Roman" panose="02020603050405020304" pitchFamily="18" charset="0"/>
              </a:rPr>
              <a:t>The term FIFO means First In First Out . The process which comes first is served first.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Round Robin : </a:t>
            </a:r>
            <a:r>
              <a:rPr lang="en-US" sz="2000" dirty="0" smtClean="0">
                <a:latin typeface="Times New Roman" panose="02020603050405020304" pitchFamily="18" charset="0"/>
                <a:cs typeface="Times New Roman" panose="02020603050405020304" pitchFamily="18" charset="0"/>
              </a:rPr>
              <a:t>In this Scheduling time slice will be there so each process run that time slice period and wait until total process completes the execution of time .the Process continue until total processes complete the execution</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SJF(shortest job first) : </a:t>
            </a:r>
            <a:r>
              <a:rPr lang="en-US" sz="2000" dirty="0" smtClean="0">
                <a:latin typeface="Times New Roman" panose="02020603050405020304" pitchFamily="18" charset="0"/>
                <a:cs typeface="Times New Roman" panose="02020603050405020304" pitchFamily="18" charset="0"/>
              </a:rPr>
              <a:t>In this Scheduling , the process which has shortest burst time will execute first.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solidFill>
                  <a:schemeClr val="accent1"/>
                </a:solidFill>
                <a:latin typeface="Times New Roman" panose="02020603050405020304" pitchFamily="18" charset="0"/>
                <a:cs typeface="Times New Roman" panose="02020603050405020304" pitchFamily="18" charset="0"/>
              </a:rPr>
              <a:t>Priority Based Scheduling : </a:t>
            </a:r>
            <a:r>
              <a:rPr lang="en-US" sz="2000" dirty="0" smtClean="0">
                <a:latin typeface="Times New Roman" panose="02020603050405020304" pitchFamily="18" charset="0"/>
                <a:cs typeface="Times New Roman" panose="02020603050405020304" pitchFamily="18" charset="0"/>
              </a:rPr>
              <a:t>In this Scheduling , the process which has highest priority execute first than the lowest priority Process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447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1014</Words>
  <Application>Microsoft Office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Gangavamshi, Naredla</dc:creator>
  <cp:lastModifiedBy>Gangavamshi, Naredla</cp:lastModifiedBy>
  <cp:revision>28</cp:revision>
  <dcterms:created xsi:type="dcterms:W3CDTF">2018-07-13T05:29:12Z</dcterms:created>
  <dcterms:modified xsi:type="dcterms:W3CDTF">2018-07-16T12:38:05Z</dcterms:modified>
</cp:coreProperties>
</file>