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E26-0C70-463B-87E3-051AC658954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ACA7-F61D-47F9-AC12-8D0BFAF3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E26-0C70-463B-87E3-051AC658954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ACA7-F61D-47F9-AC12-8D0BFAF3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E26-0C70-463B-87E3-051AC658954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ACA7-F61D-47F9-AC12-8D0BFAF3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E26-0C70-463B-87E3-051AC658954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ACA7-F61D-47F9-AC12-8D0BFAF3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8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E26-0C70-463B-87E3-051AC658954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ACA7-F61D-47F9-AC12-8D0BFAF3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E26-0C70-463B-87E3-051AC658954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ACA7-F61D-47F9-AC12-8D0BFAF3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E26-0C70-463B-87E3-051AC658954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ACA7-F61D-47F9-AC12-8D0BFAF3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E26-0C70-463B-87E3-051AC658954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ACA7-F61D-47F9-AC12-8D0BFAF3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4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E26-0C70-463B-87E3-051AC658954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ACA7-F61D-47F9-AC12-8D0BFAF3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E26-0C70-463B-87E3-051AC658954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ACA7-F61D-47F9-AC12-8D0BFAF3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4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E26-0C70-463B-87E3-051AC658954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ACA7-F61D-47F9-AC12-8D0BFAF3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BE26-0C70-463B-87E3-051AC658954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1ACA7-F61D-47F9-AC12-8D0BFAF3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368" y="347729"/>
            <a:ext cx="96591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IP  Address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An IP address, short for </a:t>
            </a:r>
            <a:r>
              <a:rPr lang="en-US" sz="2400" b="1" dirty="0" smtClean="0"/>
              <a:t>Internet Protocol </a:t>
            </a:r>
            <a:r>
              <a:rPr lang="en-US" sz="2400" dirty="0" smtClean="0"/>
              <a:t>address, is an identifying number for a piece of network hardware.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Having an IP address allows a device to communicate with other devices over an IP-based network like the internet.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  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Internet Protocol version 4 (IPv4) </a:t>
            </a:r>
          </a:p>
          <a:p>
            <a:pPr algn="just"/>
            <a:r>
              <a:rPr lang="en-US" sz="2400" dirty="0" smtClean="0"/>
              <a:t>                 An </a:t>
            </a:r>
            <a:r>
              <a:rPr lang="en-US" sz="2400" dirty="0"/>
              <a:t>IPv4 address is a 32-bit address that uniquely </a:t>
            </a:r>
            <a:r>
              <a:rPr lang="en-US" sz="2400" dirty="0" smtClean="0"/>
              <a:t>and universally </a:t>
            </a:r>
            <a:r>
              <a:rPr lang="en-US" sz="2400" dirty="0"/>
              <a:t>defines the connection of a device (for example, </a:t>
            </a:r>
            <a:r>
              <a:rPr lang="en-US" sz="2400" dirty="0" smtClean="0"/>
              <a:t>a computer </a:t>
            </a:r>
            <a:r>
              <a:rPr lang="en-US" sz="2400" dirty="0"/>
              <a:t>or a router) to the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Connectionless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Fragments (divides) packets where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Addressing via 32 bit Internet </a:t>
            </a:r>
            <a:r>
              <a:rPr lang="en-US" sz="2400" dirty="0" smtClean="0"/>
              <a:t>addresses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one of the core protocols of standards-based internetworking methods in the Internet, and was the first version deployed for production in the ARPANET in 1983</a:t>
            </a: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2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6168" y="738877"/>
            <a:ext cx="1033314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1"/>
                </a:solidFill>
                <a:latin typeface="Times New Roman" panose="02020603050405020304" pitchFamily="18" charset="0"/>
              </a:rPr>
              <a:t>The IP address can be classify into two classes:</a:t>
            </a:r>
          </a:p>
          <a:p>
            <a:r>
              <a:rPr lang="en-US" sz="2000" dirty="0" smtClean="0">
                <a:solidFill>
                  <a:srgbClr val="8DAEAF"/>
                </a:solidFill>
              </a:rPr>
              <a:t> </a:t>
            </a:r>
            <a:r>
              <a:rPr lang="en-US" sz="2000" b="1" dirty="0">
                <a:solidFill>
                  <a:srgbClr val="0070C1"/>
                </a:solidFill>
              </a:rPr>
              <a:t>Public address: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This address considered as any valid address assigned to </a:t>
            </a:r>
            <a:r>
              <a:rPr lang="en-US" sz="2000" dirty="0" smtClean="0">
                <a:solidFill>
                  <a:srgbClr val="000000"/>
                </a:solidFill>
              </a:rPr>
              <a:t>any user</a:t>
            </a:r>
            <a:r>
              <a:rPr lang="en-US" sz="2000" dirty="0">
                <a:solidFill>
                  <a:srgbClr val="000000"/>
                </a:solidFill>
              </a:rPr>
              <a:t>, and the organization who is responsible for registering </a:t>
            </a:r>
            <a:r>
              <a:rPr lang="en-US" sz="2000" dirty="0" smtClean="0">
                <a:solidFill>
                  <a:srgbClr val="000000"/>
                </a:solidFill>
              </a:rPr>
              <a:t>IP ranges </a:t>
            </a:r>
            <a:r>
              <a:rPr lang="en-US" sz="2000" dirty="0">
                <a:solidFill>
                  <a:srgbClr val="000000"/>
                </a:solidFill>
              </a:rPr>
              <a:t>called Internet Service Providers (ISPs), and this </a:t>
            </a:r>
            <a:r>
              <a:rPr lang="en-US" sz="2000" dirty="0" smtClean="0">
                <a:solidFill>
                  <a:srgbClr val="000000"/>
                </a:solidFill>
              </a:rPr>
              <a:t>address will </a:t>
            </a:r>
            <a:r>
              <a:rPr lang="en-US" sz="2000" dirty="0">
                <a:solidFill>
                  <a:srgbClr val="000000"/>
                </a:solidFill>
              </a:rPr>
              <a:t>be unique.</a:t>
            </a:r>
          </a:p>
          <a:p>
            <a:r>
              <a:rPr lang="en-US" sz="2000" dirty="0" smtClean="0">
                <a:solidFill>
                  <a:srgbClr val="8DAEAF"/>
                </a:solidFill>
              </a:rPr>
              <a:t> </a:t>
            </a:r>
            <a:r>
              <a:rPr lang="en-US" sz="2000" b="1" dirty="0">
                <a:solidFill>
                  <a:srgbClr val="0070C1"/>
                </a:solidFill>
              </a:rPr>
              <a:t>Private Address: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Any number or address assigned to a device on a private </a:t>
            </a:r>
            <a:r>
              <a:rPr lang="en-US" sz="2000" dirty="0" smtClean="0">
                <a:solidFill>
                  <a:srgbClr val="000000"/>
                </a:solidFill>
              </a:rPr>
              <a:t>TCP/IP Local </a:t>
            </a:r>
            <a:r>
              <a:rPr lang="en-US" sz="2000" dirty="0">
                <a:solidFill>
                  <a:srgbClr val="000000"/>
                </a:solidFill>
              </a:rPr>
              <a:t>Area Network that is accessible only within the Local </a:t>
            </a:r>
            <a:r>
              <a:rPr lang="en-US" sz="2000" dirty="0" smtClean="0">
                <a:solidFill>
                  <a:srgbClr val="000000"/>
                </a:solidFill>
              </a:rPr>
              <a:t>Area Network.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RFC1918 designates three ranges of IP addresses as private: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10.0.0.0 </a:t>
            </a:r>
            <a:r>
              <a:rPr lang="en-US" sz="2000" dirty="0"/>
              <a:t>through 10.255.255.255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172.16.0.0 </a:t>
            </a:r>
            <a:r>
              <a:rPr lang="en-US" sz="2000" dirty="0"/>
              <a:t>through 172.31.255.255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192.168.0.0 </a:t>
            </a:r>
            <a:r>
              <a:rPr lang="en-US" sz="2000" dirty="0"/>
              <a:t>through 192.168.255.255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88" y="4586084"/>
            <a:ext cx="9483144" cy="20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6" y="643943"/>
            <a:ext cx="89121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Internet Protocol version 6 (ipv6)</a:t>
            </a:r>
          </a:p>
          <a:p>
            <a:endParaRPr lang="en-US" sz="2000" b="1" dirty="0" smtClean="0">
              <a:solidFill>
                <a:schemeClr val="accent1"/>
              </a:solidFill>
            </a:endParaRPr>
          </a:p>
          <a:p>
            <a:r>
              <a:rPr lang="en-US" sz="2000" dirty="0"/>
              <a:t>Maintains good features of IPv4, discards bad ones.</a:t>
            </a:r>
          </a:p>
          <a:p>
            <a:r>
              <a:rPr lang="en-US" sz="2000" dirty="0" smtClean="0"/>
              <a:t>      • </a:t>
            </a:r>
            <a:r>
              <a:rPr lang="en-US" sz="2000" dirty="0"/>
              <a:t>Not compatible with IPv4</a:t>
            </a:r>
          </a:p>
          <a:p>
            <a:r>
              <a:rPr lang="en-US" sz="2000" dirty="0" smtClean="0"/>
              <a:t>      • </a:t>
            </a:r>
            <a:r>
              <a:rPr lang="en-US" sz="2000" dirty="0"/>
              <a:t>Compatible with all other Internet protocols including</a:t>
            </a:r>
          </a:p>
          <a:p>
            <a:r>
              <a:rPr lang="fr-FR" sz="2000" dirty="0" smtClean="0"/>
              <a:t>                TCP</a:t>
            </a:r>
            <a:r>
              <a:rPr lang="fr-FR" sz="2000" dirty="0"/>
              <a:t>, UDP, ICMP, DNS, etc.</a:t>
            </a:r>
          </a:p>
          <a:p>
            <a:endParaRPr lang="en-US" sz="2000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Main </a:t>
            </a:r>
            <a:r>
              <a:rPr lang="en-US" sz="2400" b="1" dirty="0">
                <a:solidFill>
                  <a:schemeClr val="accent1"/>
                </a:solidFill>
              </a:rPr>
              <a:t>features</a:t>
            </a:r>
            <a:r>
              <a:rPr lang="en-US" sz="2400" b="1" dirty="0" smtClean="0">
                <a:solidFill>
                  <a:schemeClr val="accent1"/>
                </a:solidFill>
              </a:rPr>
              <a:t>: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Long addresses (128 bits) ⇒ supports billions of hosts.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Simplified, fixed size header ⇒ routers can process packets faster.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Support for authentication and privacy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Better </a:t>
            </a:r>
            <a:r>
              <a:rPr lang="en-US" sz="2000" dirty="0"/>
              <a:t>support for type of service.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915" y="674400"/>
            <a:ext cx="967203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Addressing without Subnets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 have a class B with a Flat Network, the number of host will be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more than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=65536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hosts,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So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problem is here, that managing this network with this number of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host is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too tricky and the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problems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of this network will get down because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of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heavy load. In other word, any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single             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broadband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can slowdown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network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Therefore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the solution is the </a:t>
            </a:r>
            <a:r>
              <a:rPr lang="en-US" dirty="0">
                <a:solidFill>
                  <a:srgbClr val="0070C1"/>
                </a:solidFill>
                <a:latin typeface="Times New Roman" panose="02020603050405020304" pitchFamily="18" charset="0"/>
              </a:rPr>
              <a:t>subnetting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Subnetting means divide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or separate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single network into multiple networks that can reduce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loading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from one network.</a:t>
            </a:r>
          </a:p>
          <a:p>
            <a:r>
              <a:rPr lang="en-US" dirty="0" smtClean="0">
                <a:solidFill>
                  <a:srgbClr val="0070C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70C1"/>
                </a:solidFill>
                <a:latin typeface="Times New Roman" panose="02020603050405020304" pitchFamily="18" charset="0"/>
              </a:rPr>
              <a:t>advantage of using subnetting is:-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 Reduce the traffic and the increase the performance.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2. The smaller network can easier to manage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As the number of distinct local networks grows, </a:t>
            </a:r>
            <a:r>
              <a:rPr lang="en-US" dirty="0" smtClean="0"/>
              <a:t>managing them </a:t>
            </a:r>
            <a:r>
              <a:rPr lang="en-US" dirty="0"/>
              <a:t>become a serious headache. Every time a new network </a:t>
            </a:r>
            <a:r>
              <a:rPr lang="en-US" dirty="0" smtClean="0"/>
              <a:t>is installed </a:t>
            </a:r>
            <a:r>
              <a:rPr lang="en-US" dirty="0"/>
              <a:t>the system administrator must contact NIC to get </a:t>
            </a:r>
            <a:r>
              <a:rPr lang="en-US" dirty="0" smtClean="0"/>
              <a:t>a new </a:t>
            </a:r>
            <a:r>
              <a:rPr lang="en-US" dirty="0"/>
              <a:t>network number.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solution to the problem is to allow a network to be </a:t>
            </a:r>
            <a:r>
              <a:rPr lang="en-US" dirty="0" smtClean="0"/>
              <a:t>split into </a:t>
            </a:r>
            <a:r>
              <a:rPr lang="en-US" dirty="0"/>
              <a:t>several independent parts for internal use but still act like </a:t>
            </a:r>
            <a:r>
              <a:rPr lang="en-US" dirty="0" smtClean="0"/>
              <a:t>a single </a:t>
            </a:r>
            <a:r>
              <a:rPr lang="en-US" dirty="0"/>
              <a:t>network to the outside world. In the internet </a:t>
            </a:r>
            <a:r>
              <a:rPr lang="en-US" dirty="0" smtClean="0"/>
              <a:t>literature these </a:t>
            </a:r>
            <a:r>
              <a:rPr lang="en-US" dirty="0"/>
              <a:t>parts are called </a:t>
            </a:r>
            <a:r>
              <a:rPr lang="en-US" b="1" dirty="0"/>
              <a:t>subnets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95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106" y="700242"/>
            <a:ext cx="86460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accent1"/>
                </a:solidFill>
              </a:rPr>
              <a:t>   Subnet Mask</a:t>
            </a:r>
          </a:p>
          <a:p>
            <a:pPr algn="just"/>
            <a:r>
              <a:rPr lang="en-US" sz="2000" dirty="0" smtClean="0"/>
              <a:t>A </a:t>
            </a:r>
            <a:r>
              <a:rPr lang="en-US" sz="2000" dirty="0"/>
              <a:t>mask is a 32-bit binary number that is expressed in dotted </a:t>
            </a:r>
            <a:r>
              <a:rPr lang="en-US" sz="2000" dirty="0" smtClean="0"/>
              <a:t>decimal notation</a:t>
            </a:r>
            <a:r>
              <a:rPr lang="en-US" sz="2000" dirty="0"/>
              <a:t>. By default, a mask contains two fields, the network field and </a:t>
            </a:r>
            <a:r>
              <a:rPr lang="en-US" sz="2000" dirty="0" smtClean="0"/>
              <a:t>the host </a:t>
            </a:r>
            <a:r>
              <a:rPr lang="en-US" sz="2000" dirty="0"/>
              <a:t>field. These correspond to the network number and the </a:t>
            </a:r>
            <a:r>
              <a:rPr lang="en-US" sz="2000" dirty="0" smtClean="0"/>
              <a:t>locally administered </a:t>
            </a:r>
            <a:r>
              <a:rPr lang="en-US" sz="2000" dirty="0"/>
              <a:t>part of the network address. When an administrator </a:t>
            </a:r>
            <a:r>
              <a:rPr lang="en-US" sz="2000" dirty="0" smtClean="0"/>
              <a:t>subnets, they </a:t>
            </a:r>
            <a:r>
              <a:rPr lang="en-US" sz="2000" dirty="0"/>
              <a:t>are adjusting the way they view the IP address</a:t>
            </a:r>
            <a:r>
              <a:rPr lang="en-US" sz="2000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sz="2000" dirty="0"/>
              <a:t>Table 1: Default </a:t>
            </a:r>
            <a:r>
              <a:rPr lang="en-US" sz="2000" dirty="0" smtClean="0"/>
              <a:t>masks for </a:t>
            </a:r>
            <a:r>
              <a:rPr lang="en-US" sz="2000" dirty="0"/>
              <a:t>classful addressing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35" y="3513454"/>
            <a:ext cx="8238987" cy="196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099" y="768217"/>
            <a:ext cx="8139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Routers and hosts still assume class subnet masks by default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Class A /8 255.0.0.0</a:t>
            </a:r>
          </a:p>
          <a:p>
            <a:r>
              <a:rPr lang="en-US" sz="2000" dirty="0" smtClean="0"/>
              <a:t>Class </a:t>
            </a:r>
            <a:r>
              <a:rPr lang="en-US" sz="2000" dirty="0"/>
              <a:t>B /16 255.255.0.0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Class C /24 255.255.255.0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9099" y="2317055"/>
            <a:ext cx="575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figure below gives an example to class C mask address: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53" y="2911786"/>
            <a:ext cx="9298438" cy="290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248" y="618186"/>
            <a:ext cx="81265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Subnetting</a:t>
            </a:r>
          </a:p>
          <a:p>
            <a:r>
              <a:rPr lang="en-US" sz="2000" b="1" dirty="0" smtClean="0"/>
              <a:t>Example:   192.168.1.0/26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dirty="0" smtClean="0"/>
              <a:t>here address start with 192 , so</a:t>
            </a:r>
            <a:r>
              <a:rPr lang="en-US" sz="2000" dirty="0"/>
              <a:t> </a:t>
            </a:r>
            <a:r>
              <a:rPr lang="en-US" sz="2000" dirty="0" smtClean="0"/>
              <a:t> it is in class C .By seeing the first octet we can decide which it is.</a:t>
            </a:r>
          </a:p>
          <a:p>
            <a:endParaRPr lang="en-US" sz="2000" b="1" dirty="0"/>
          </a:p>
          <a:p>
            <a:r>
              <a:rPr lang="en-US" sz="2000" dirty="0" smtClean="0"/>
              <a:t>Default subnet mask for class C is 255.255.255.0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in binary   11111111.11111111.11111111.00000000 </a:t>
            </a:r>
          </a:p>
          <a:p>
            <a:endParaRPr lang="en-US" sz="2000" dirty="0"/>
          </a:p>
          <a:p>
            <a:r>
              <a:rPr lang="en-US" sz="2000" dirty="0" smtClean="0"/>
              <a:t>/26       =   111111111.11111111.11111111.11000000</a:t>
            </a:r>
          </a:p>
          <a:p>
            <a:endParaRPr lang="en-US" sz="2000" dirty="0"/>
          </a:p>
          <a:p>
            <a:r>
              <a:rPr lang="en-US" sz="2000" dirty="0" smtClean="0"/>
              <a:t>                                                  26 </a:t>
            </a:r>
          </a:p>
          <a:p>
            <a:r>
              <a:rPr lang="en-US" sz="2000" dirty="0" smtClean="0"/>
              <a:t>For 26 network bits we have borrowed two host bits as shown above</a:t>
            </a:r>
          </a:p>
          <a:p>
            <a:endParaRPr lang="en-US" sz="2000" dirty="0"/>
          </a:p>
          <a:p>
            <a:r>
              <a:rPr lang="en-US" sz="2000" dirty="0" smtClean="0"/>
              <a:t>  so now subnetting subnet mask will be 255.255.255.192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11111111.11111111.11111111.11000000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64 is the lower bit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09870" y="3567448"/>
            <a:ext cx="2253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009104" y="3567448"/>
            <a:ext cx="1300766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47763" y="5151549"/>
            <a:ext cx="115910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48529"/>
              </p:ext>
            </p:extLst>
          </p:nvPr>
        </p:nvGraphicFramePr>
        <p:xfrm>
          <a:off x="1164823" y="305074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 host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host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Broadband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88643" y="579549"/>
            <a:ext cx="868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11111111.11111111.11111111.11000000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No of subnet borrowed = 26-24(default class C)=2</a:t>
            </a:r>
          </a:p>
          <a:p>
            <a:r>
              <a:rPr lang="en-US" dirty="0" smtClean="0"/>
              <a:t>No of </a:t>
            </a:r>
            <a:r>
              <a:rPr lang="en-US" dirty="0"/>
              <a:t>S</a:t>
            </a:r>
            <a:r>
              <a:rPr lang="en-US" dirty="0" smtClean="0"/>
              <a:t>ubnet  Address =2^2 =4</a:t>
            </a:r>
          </a:p>
          <a:p>
            <a:r>
              <a:rPr lang="en-US" dirty="0" smtClean="0"/>
              <a:t>No of host remaining =8 (default)-2 (subnet)= 6</a:t>
            </a:r>
            <a:endParaRPr lang="en-US" dirty="0"/>
          </a:p>
          <a:p>
            <a:r>
              <a:rPr lang="en-US" dirty="0" smtClean="0"/>
              <a:t>No of Host Address possible =2^6=64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506050"/>
            <a:ext cx="10431887" cy="56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09" y="682580"/>
            <a:ext cx="9066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Testing of network Layer</a:t>
            </a:r>
          </a:p>
          <a:p>
            <a:endParaRPr lang="en-US" sz="2000" dirty="0" smtClean="0"/>
          </a:p>
          <a:p>
            <a:r>
              <a:rPr lang="en-US" sz="2000" dirty="0" smtClean="0"/>
              <a:t>1)Write in command prompt ipconfig</a:t>
            </a:r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          </a:t>
            </a:r>
            <a:r>
              <a:rPr lang="en-US" sz="2000" dirty="0"/>
              <a:t>T</a:t>
            </a:r>
            <a:r>
              <a:rPr lang="en-US" sz="2000" dirty="0" smtClean="0"/>
              <a:t>here will be three errors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Error 1 : windows IP configuration (NIC disabled)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Error 2: Media state disconnected (physical cable is not connected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Error 3: APIPA (configure manual IP address given by the ISP</a:t>
            </a:r>
          </a:p>
          <a:p>
            <a:r>
              <a:rPr lang="en-US" sz="2000" dirty="0" smtClean="0"/>
              <a:t>2) Ping to modem IP –if it is okay then </a:t>
            </a:r>
          </a:p>
          <a:p>
            <a:r>
              <a:rPr lang="en-US" sz="2000" dirty="0" smtClean="0"/>
              <a:t>3)Ping to DNS IP –if connection between </a:t>
            </a:r>
            <a:r>
              <a:rPr lang="en-US" sz="2000" dirty="0" err="1" smtClean="0"/>
              <a:t>isp</a:t>
            </a:r>
            <a:r>
              <a:rPr lang="en-US" sz="2000" dirty="0" smtClean="0"/>
              <a:t> and pc also okay then</a:t>
            </a:r>
          </a:p>
          <a:p>
            <a:r>
              <a:rPr lang="en-US" sz="2000" dirty="0" smtClean="0"/>
              <a:t>4)Ping to websites</a:t>
            </a:r>
          </a:p>
          <a:p>
            <a:r>
              <a:rPr lang="en-US" sz="2000" dirty="0" smtClean="0"/>
              <a:t>5) Check the pc  :Security setting ,proxy setting and Disable the Proxy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710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370" y="515154"/>
            <a:ext cx="1094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octets</a:t>
            </a: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1369" y="1128527"/>
            <a:ext cx="10058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computer and network technology, an </a:t>
            </a:r>
            <a:r>
              <a:rPr lang="en-US" sz="2000" i="1" dirty="0"/>
              <a:t>octet</a:t>
            </a:r>
            <a:r>
              <a:rPr lang="en-US" sz="2000" dirty="0"/>
              <a:t> represents any </a:t>
            </a:r>
            <a:r>
              <a:rPr lang="en-US" sz="2000" dirty="0" smtClean="0"/>
              <a:t>8-bit quantity</a:t>
            </a:r>
            <a:r>
              <a:rPr lang="en-US" sz="2000" dirty="0"/>
              <a:t>. Octets range in mathematical value from 0 to </a:t>
            </a:r>
            <a:r>
              <a:rPr lang="en-US" sz="2000" dirty="0" smtClean="0"/>
              <a:t>255.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Octet strings are most commonly found in Internet protocol (IP) </a:t>
            </a:r>
            <a:r>
              <a:rPr lang="en-US" sz="2000" dirty="0" smtClean="0"/>
              <a:t>addressing , </a:t>
            </a:r>
            <a:r>
              <a:rPr lang="en-US" sz="2000" dirty="0"/>
              <a:t>in which the 4 bytes of an IPv4 address consists of 4 octets. In dotted-decimal notation, an IP address appears as follows: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62141" y="3157672"/>
            <a:ext cx="3400021" cy="27699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1893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101010"/>
                </a:solidFill>
                <a:effectLst/>
                <a:latin typeface="Arial Unicode MS" panose="020B0604020202020204" pitchFamily="34" charset="-128"/>
              </a:rPr>
              <a:t>[ octet ] . [ octet ] . [ octet ] . [ octet 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63" y="3524825"/>
            <a:ext cx="8287513" cy="24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9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676" y="721217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to </a:t>
            </a: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ecimal Conversion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622738"/>
            <a:ext cx="8058620" cy="39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7584" y="553791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 to Binary Conversion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73" y="1200122"/>
            <a:ext cx="4187177" cy="44817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396" y="579549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4215 = 1000001110111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4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10" y="450760"/>
            <a:ext cx="510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Types of Communications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883" y="1197735"/>
            <a:ext cx="9865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ipv4 network  host can communicate in three different ways : </a:t>
            </a:r>
          </a:p>
          <a:p>
            <a:r>
              <a:rPr lang="en-US" sz="2000" b="1" dirty="0" smtClean="0"/>
              <a:t>Unicast</a:t>
            </a:r>
            <a:r>
              <a:rPr lang="en-US" sz="2000" dirty="0" smtClean="0"/>
              <a:t> –the process of sending a pocket from one host to an individual host</a:t>
            </a:r>
          </a:p>
          <a:p>
            <a:r>
              <a:rPr lang="en-US" sz="2000" b="1" dirty="0" smtClean="0"/>
              <a:t>Broadcast</a:t>
            </a:r>
            <a:r>
              <a:rPr lang="en-US" sz="2000" dirty="0" smtClean="0"/>
              <a:t>- the process of sending a packet from one host to all the hosts in the network</a:t>
            </a:r>
          </a:p>
          <a:p>
            <a:r>
              <a:rPr lang="en-US" sz="2000" b="1" dirty="0" smtClean="0"/>
              <a:t>Multicast</a:t>
            </a:r>
            <a:r>
              <a:rPr lang="en-US" sz="2000" dirty="0" smtClean="0"/>
              <a:t> – the process of sending a packet from one host to a selected group of hosts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67" y="2521174"/>
            <a:ext cx="3391443" cy="1801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1" y="2663201"/>
            <a:ext cx="2777520" cy="2832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96" y="2663200"/>
            <a:ext cx="4415149" cy="300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3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977" y="515155"/>
            <a:ext cx="1029307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Ipv4 address classes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</a:rPr>
              <a:t>       </a:t>
            </a:r>
            <a:r>
              <a:rPr lang="en-US" sz="2000" dirty="0" smtClean="0"/>
              <a:t>There are 5  address  class in ipv4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Class 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class A address uses</a:t>
            </a:r>
            <a:r>
              <a:rPr lang="en-US" sz="2000" b="1" dirty="0" smtClean="0"/>
              <a:t> </a:t>
            </a:r>
            <a:r>
              <a:rPr lang="en-US" sz="2000" dirty="0"/>
              <a:t>8 bits for the network Address and 24 bits for </a:t>
            </a:r>
            <a:r>
              <a:rPr lang="en-US" sz="2000" dirty="0" smtClean="0"/>
              <a:t>host addresses.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It as 128 networks and 16 million hosts.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IP address start from 1.0.0.0 to </a:t>
            </a:r>
            <a:r>
              <a:rPr lang="en-US" sz="2000" dirty="0" smtClean="0"/>
              <a:t>127.255.255.255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Ip address uses first octet for network address and remaining three octets for host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Default subnet mask is 255.0.0.0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57" y="3439032"/>
            <a:ext cx="9350062" cy="27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794" y="528034"/>
            <a:ext cx="107281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Class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class B</a:t>
            </a:r>
            <a:r>
              <a:rPr lang="en-US" sz="2000" dirty="0" smtClean="0"/>
              <a:t> </a:t>
            </a:r>
            <a:r>
              <a:rPr lang="en-US" sz="2000" dirty="0"/>
              <a:t>address uses</a:t>
            </a:r>
            <a:r>
              <a:rPr lang="en-US" sz="2000" b="1" dirty="0"/>
              <a:t> </a:t>
            </a:r>
            <a:r>
              <a:rPr lang="en-US" sz="2000" dirty="0" smtClean="0"/>
              <a:t>16 </a:t>
            </a:r>
            <a:r>
              <a:rPr lang="en-US" sz="2000" dirty="0"/>
              <a:t>bits for the network Address and </a:t>
            </a:r>
            <a:r>
              <a:rPr lang="en-US" sz="2000" dirty="0" smtClean="0"/>
              <a:t>16 </a:t>
            </a:r>
            <a:r>
              <a:rPr lang="en-US" sz="2000" dirty="0"/>
              <a:t>bits for host addresses.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It as 16,382</a:t>
            </a:r>
            <a:r>
              <a:rPr lang="en-US" sz="2000" dirty="0" smtClean="0"/>
              <a:t> </a:t>
            </a:r>
            <a:r>
              <a:rPr lang="en-US" sz="2000" dirty="0"/>
              <a:t>networks and </a:t>
            </a:r>
            <a:r>
              <a:rPr lang="en-US" sz="2000" dirty="0" smtClean="0"/>
              <a:t>65,534 hosts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IP address start from </a:t>
            </a:r>
            <a:r>
              <a:rPr lang="en-US" sz="2000" dirty="0" smtClean="0"/>
              <a:t>128.0.0.0 </a:t>
            </a:r>
            <a:r>
              <a:rPr lang="en-US" sz="2000" dirty="0"/>
              <a:t>to </a:t>
            </a:r>
            <a:r>
              <a:rPr lang="en-US" sz="2000" dirty="0" smtClean="0"/>
              <a:t>191.255.255.255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Ip address uses first </a:t>
            </a:r>
            <a:r>
              <a:rPr lang="en-US" sz="2000" dirty="0" smtClean="0"/>
              <a:t>two octet </a:t>
            </a:r>
            <a:r>
              <a:rPr lang="en-US" sz="2000" dirty="0"/>
              <a:t>for network address and remaining </a:t>
            </a:r>
            <a:r>
              <a:rPr lang="en-US" sz="2000" dirty="0" smtClean="0"/>
              <a:t>two </a:t>
            </a:r>
            <a:r>
              <a:rPr lang="en-US" sz="2000" dirty="0"/>
              <a:t>octets for host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Default subnet mask is </a:t>
            </a:r>
            <a:r>
              <a:rPr lang="en-US" sz="2000" dirty="0" smtClean="0"/>
              <a:t>255.255.0.0</a:t>
            </a:r>
            <a:endParaRPr lang="en-US" sz="2000" dirty="0"/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91" y="2807594"/>
            <a:ext cx="8851240" cy="30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676" y="708338"/>
            <a:ext cx="87833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Class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class C</a:t>
            </a:r>
            <a:r>
              <a:rPr lang="en-US" sz="2000" dirty="0" smtClean="0"/>
              <a:t> </a:t>
            </a:r>
            <a:r>
              <a:rPr lang="en-US" sz="2000" dirty="0"/>
              <a:t>address uses</a:t>
            </a:r>
            <a:r>
              <a:rPr lang="en-US" sz="2000" b="1" dirty="0"/>
              <a:t> </a:t>
            </a:r>
            <a:r>
              <a:rPr lang="en-US" sz="2000" dirty="0" smtClean="0"/>
              <a:t>24 bits </a:t>
            </a:r>
            <a:r>
              <a:rPr lang="en-US" sz="2000" dirty="0"/>
              <a:t>for the network Address and 8</a:t>
            </a:r>
            <a:r>
              <a:rPr lang="en-US" sz="2000" dirty="0" smtClean="0"/>
              <a:t> </a:t>
            </a:r>
            <a:r>
              <a:rPr lang="en-US" sz="2000" dirty="0"/>
              <a:t>bits for host addresses.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It as </a:t>
            </a:r>
            <a:r>
              <a:rPr lang="en-US" sz="2000" dirty="0" smtClean="0"/>
              <a:t>2 million </a:t>
            </a:r>
            <a:r>
              <a:rPr lang="en-US" sz="2000" dirty="0"/>
              <a:t>networks and </a:t>
            </a:r>
            <a:r>
              <a:rPr lang="en-US" sz="2000" dirty="0" smtClean="0"/>
              <a:t>254 </a:t>
            </a:r>
            <a:r>
              <a:rPr lang="en-US" sz="2000" dirty="0"/>
              <a:t>hosts.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IP address start from </a:t>
            </a:r>
            <a:r>
              <a:rPr lang="en-US" sz="2000" dirty="0" smtClean="0"/>
              <a:t>192.0.0.0 </a:t>
            </a:r>
            <a:r>
              <a:rPr lang="en-US" sz="2000" dirty="0"/>
              <a:t>to </a:t>
            </a:r>
            <a:r>
              <a:rPr lang="en-US" sz="2000" dirty="0" smtClean="0"/>
              <a:t>223.255.255.255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IP </a:t>
            </a:r>
            <a:r>
              <a:rPr lang="en-US" sz="2000" dirty="0"/>
              <a:t>address uses first </a:t>
            </a:r>
            <a:r>
              <a:rPr lang="en-US" sz="2000" dirty="0" smtClean="0"/>
              <a:t>three octets </a:t>
            </a:r>
            <a:r>
              <a:rPr lang="en-US" sz="2000" dirty="0"/>
              <a:t>for network address and </a:t>
            </a:r>
            <a:r>
              <a:rPr lang="en-US" sz="2000" dirty="0" smtClean="0"/>
              <a:t>last octet </a:t>
            </a:r>
            <a:r>
              <a:rPr lang="en-US" sz="2000" dirty="0"/>
              <a:t>for host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Default subnet mask is 255.255.0.0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6" y="3601438"/>
            <a:ext cx="10071772" cy="19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9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6067" y="553792"/>
            <a:ext cx="955612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Class D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  The class D address class was created to enable mulcasting in an IP address.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A mulcasting address is a unique network address that directs packets with that destination address to predefined groups of IP addresses.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Therefore , a single station can simultaneously transmit a single stream of data to multiple recipients.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Range 224-239</a:t>
            </a: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622738" y="3013656"/>
            <a:ext cx="1300766" cy="3477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3504" y="3013656"/>
            <a:ext cx="1300766" cy="34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24270" y="3013656"/>
            <a:ext cx="1416676" cy="34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40946" y="3013656"/>
            <a:ext cx="1493950" cy="34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56067" y="3820702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Class 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23504" y="3670479"/>
            <a:ext cx="1300766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40946" y="3670479"/>
            <a:ext cx="149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75829" y="3498692"/>
            <a:ext cx="136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portion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6067" y="4471511"/>
            <a:ext cx="7179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These class address is used for only Research and Development.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Range 240-255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880315" y="5486400"/>
            <a:ext cx="1236372" cy="4250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87" y="5486400"/>
            <a:ext cx="1249788" cy="4389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475" y="5486400"/>
            <a:ext cx="1249788" cy="4389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847" y="5486400"/>
            <a:ext cx="1249788" cy="43895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5640946" y="6143223"/>
            <a:ext cx="1211689" cy="2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16687" y="6168980"/>
            <a:ext cx="1249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66475" y="5971435"/>
            <a:ext cx="136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portion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1136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Gangavamshi, Naredla</dc:creator>
  <cp:lastModifiedBy>Gangavamshi, Naredla</cp:lastModifiedBy>
  <cp:revision>35</cp:revision>
  <dcterms:created xsi:type="dcterms:W3CDTF">2018-07-19T05:21:48Z</dcterms:created>
  <dcterms:modified xsi:type="dcterms:W3CDTF">2018-07-21T06:25:03Z</dcterms:modified>
</cp:coreProperties>
</file>