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90385a87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90385a87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915d4d3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915d4d3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90385a87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90385a87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90385a87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90385a87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90385a87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90385a87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915d4d3a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915d4d3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90385a8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90385a8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90385a87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90385a87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90385a87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790385a87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90385a87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790385a87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90385a87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790385a87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790385a87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790385a87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90385a87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90385a87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915d4d3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7915d4d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790385a87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790385a87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90385a87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90385a87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90385a87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90385a87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90385a87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90385a87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90385a87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90385a87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90385a87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90385a87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90385a87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90385a87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ACME Corp Case Study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  AASTHA AGGARWAL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311700" y="324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Analyze yearly sales patterns with a graphical representation.</a:t>
            </a:r>
            <a:endParaRPr sz="2200"/>
          </a:p>
        </p:txBody>
      </p:sp>
      <p:sp>
        <p:nvSpPr>
          <p:cNvPr id="173" name="Google Shape;173;p22"/>
          <p:cNvSpPr txBox="1"/>
          <p:nvPr>
            <p:ph idx="1" type="body"/>
          </p:nvPr>
        </p:nvSpPr>
        <p:spPr>
          <a:xfrm>
            <a:off x="311700" y="932425"/>
            <a:ext cx="85206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Firstly, we c</a:t>
            </a:r>
            <a:r>
              <a:rPr lang="en" sz="1700"/>
              <a:t>onvert ‘trans_dt’ to datetime format and extract the month. The ‘.dt.month’ accessor extracts the month from the datetime and creates a new column 'month' in the DataFrame.</a:t>
            </a:r>
            <a:endParaRPr sz="1700"/>
          </a:p>
          <a:p>
            <a:pPr indent="-336550" lvl="0" marL="457200" rtl="0" algn="l">
              <a:spcBef>
                <a:spcPts val="0"/>
              </a:spcBef>
              <a:spcAft>
                <a:spcPts val="0"/>
              </a:spcAft>
              <a:buSzPts val="1700"/>
              <a:buChar char="●"/>
            </a:pPr>
            <a:r>
              <a:rPr lang="en" sz="1700"/>
              <a:t>Secondly, we used </a:t>
            </a:r>
            <a:r>
              <a:rPr lang="en" sz="1700"/>
              <a:t>the .groupby() function to group the data by the 'month' column and then applying the .sum() function to calculate the total sales for each month.</a:t>
            </a:r>
            <a:endParaRPr sz="1700"/>
          </a:p>
          <a:p>
            <a:pPr indent="-336550" lvl="0" marL="457200" rtl="0" algn="l">
              <a:spcBef>
                <a:spcPts val="0"/>
              </a:spcBef>
              <a:spcAft>
                <a:spcPts val="0"/>
              </a:spcAft>
              <a:buSzPts val="1700"/>
              <a:buChar char="●"/>
            </a:pPr>
            <a:r>
              <a:rPr lang="en" sz="1700"/>
              <a:t>Results came out to be : </a:t>
            </a:r>
            <a:endParaRPr sz="1700"/>
          </a:p>
          <a:p>
            <a:pPr indent="0" lvl="0" marL="457200" rtl="0" algn="l">
              <a:spcBef>
                <a:spcPts val="1600"/>
              </a:spcBef>
              <a:spcAft>
                <a:spcPts val="0"/>
              </a:spcAft>
              <a:buNone/>
            </a:pPr>
            <a:r>
              <a:rPr lang="en" sz="1050">
                <a:solidFill>
                  <a:srgbClr val="000000"/>
                </a:solidFill>
                <a:latin typeface="Courier New"/>
                <a:ea typeface="Courier New"/>
                <a:cs typeface="Courier New"/>
                <a:sym typeface="Courier New"/>
              </a:rPr>
              <a:t>1 225892.78 , 2 9446.67 , 3 32365.08 , 4 767716.31 , 5 390961.83 , 6 433594.84 , 7 348517.58 , </a:t>
            </a:r>
            <a:endParaRPr sz="1050">
              <a:solidFill>
                <a:srgbClr val="000000"/>
              </a:solidFill>
              <a:latin typeface="Courier New"/>
              <a:ea typeface="Courier New"/>
              <a:cs typeface="Courier New"/>
              <a:sym typeface="Courier New"/>
            </a:endParaRPr>
          </a:p>
          <a:p>
            <a:pPr indent="0" lvl="0" marL="457200" rtl="0" algn="l">
              <a:spcBef>
                <a:spcPts val="1600"/>
              </a:spcBef>
              <a:spcAft>
                <a:spcPts val="0"/>
              </a:spcAft>
              <a:buNone/>
            </a:pPr>
            <a:r>
              <a:rPr lang="en" sz="1050">
                <a:solidFill>
                  <a:srgbClr val="000000"/>
                </a:solidFill>
                <a:latin typeface="Courier New"/>
                <a:ea typeface="Courier New"/>
                <a:cs typeface="Courier New"/>
                <a:sym typeface="Courier New"/>
              </a:rPr>
              <a:t>8 551143.66 , 9 371191.32 , 10 399373.14 , 11 354482.10 , 12 375796.67</a:t>
            </a:r>
            <a:endParaRPr sz="1700">
              <a:solidFill>
                <a:srgbClr val="000000"/>
              </a:solidFill>
            </a:endParaRPr>
          </a:p>
          <a:p>
            <a:pPr indent="0" lvl="0" marL="457200" rtl="0" algn="l">
              <a:spcBef>
                <a:spcPts val="1600"/>
              </a:spcBef>
              <a:spcAft>
                <a:spcPts val="160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311700" y="324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Analyze seasonal sales patterns with a graphical representation.</a:t>
            </a:r>
            <a:endParaRPr sz="2200"/>
          </a:p>
        </p:txBody>
      </p:sp>
      <p:sp>
        <p:nvSpPr>
          <p:cNvPr id="179" name="Google Shape;179;p23"/>
          <p:cNvSpPr txBox="1"/>
          <p:nvPr>
            <p:ph idx="1" type="body"/>
          </p:nvPr>
        </p:nvSpPr>
        <p:spPr>
          <a:xfrm>
            <a:off x="311700" y="932425"/>
            <a:ext cx="85206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Firstly, we convert ‘trans_dt’ to datetime format and extract the month. The ‘.dt.month’ accessor extracts the month from the datetime and creates a new column 'month' in the DataFrame.</a:t>
            </a:r>
            <a:endParaRPr sz="1700"/>
          </a:p>
          <a:p>
            <a:pPr indent="-336550" lvl="0" marL="457200" rtl="0" algn="l">
              <a:spcBef>
                <a:spcPts val="0"/>
              </a:spcBef>
              <a:spcAft>
                <a:spcPts val="0"/>
              </a:spcAft>
              <a:buSzPts val="1700"/>
              <a:buChar char="●"/>
            </a:pPr>
            <a:r>
              <a:rPr lang="en" sz="1700"/>
              <a:t>Secondly, we used the .groupby() function to group the data by the 'month' column and then applying the .sum() function to calculate the total sales for each month.</a:t>
            </a:r>
            <a:endParaRPr sz="1700"/>
          </a:p>
          <a:p>
            <a:pPr indent="-336550" lvl="0" marL="457200" rtl="0" algn="l">
              <a:spcBef>
                <a:spcPts val="0"/>
              </a:spcBef>
              <a:spcAft>
                <a:spcPts val="0"/>
              </a:spcAft>
              <a:buSzPts val="1700"/>
              <a:buChar char="●"/>
            </a:pPr>
            <a:r>
              <a:rPr lang="en" sz="1700"/>
              <a:t>Along with grouping data by sales, we also find to which season does the month belong to.</a:t>
            </a:r>
            <a:endParaRPr sz="1700"/>
          </a:p>
          <a:p>
            <a:pPr indent="-336550" lvl="0" marL="457200" rtl="0" algn="l">
              <a:spcBef>
                <a:spcPts val="0"/>
              </a:spcBef>
              <a:spcAft>
                <a:spcPts val="0"/>
              </a:spcAft>
              <a:buSzPts val="1700"/>
              <a:buChar char="●"/>
            </a:pPr>
            <a:r>
              <a:rPr lang="en" sz="1700"/>
              <a:t>Results came out to be : </a:t>
            </a:r>
            <a:endParaRPr sz="1700"/>
          </a:p>
          <a:p>
            <a:pPr indent="0" lvl="0" marL="457200" rtl="0" algn="l">
              <a:spcBef>
                <a:spcPts val="1600"/>
              </a:spcBef>
              <a:spcAft>
                <a:spcPts val="1600"/>
              </a:spcAft>
              <a:buNone/>
            </a:pPr>
            <a:r>
              <a:rPr lang="en" sz="1050">
                <a:solidFill>
                  <a:srgbClr val="000000"/>
                </a:solidFill>
                <a:latin typeface="Courier New"/>
                <a:ea typeface="Courier New"/>
                <a:cs typeface="Courier New"/>
                <a:sym typeface="Courier New"/>
              </a:rPr>
              <a:t>Fall 1125046.56  Spring 1191043.22  Summer 1333256.08  Winter 611136.12</a:t>
            </a:r>
            <a:endParaRPr sz="17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311700" y="324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Get the top contributing product categories.</a:t>
            </a:r>
            <a:endParaRPr sz="2200"/>
          </a:p>
        </p:txBody>
      </p:sp>
      <p:sp>
        <p:nvSpPr>
          <p:cNvPr id="185" name="Google Shape;185;p24"/>
          <p:cNvSpPr txBox="1"/>
          <p:nvPr>
            <p:ph idx="1" type="body"/>
          </p:nvPr>
        </p:nvSpPr>
        <p:spPr>
          <a:xfrm>
            <a:off x="311700" y="932425"/>
            <a:ext cx="85206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Firstly, we merged two data frames namely COMBINED_DF i.e. the merged file of all 10 trans files and PRODUCT i.e. file containing information about the products sold along with their IDs and categories.</a:t>
            </a:r>
            <a:endParaRPr sz="1700"/>
          </a:p>
          <a:p>
            <a:pPr indent="-336550" lvl="0" marL="457200" rtl="0" algn="l">
              <a:spcBef>
                <a:spcPts val="0"/>
              </a:spcBef>
              <a:spcAft>
                <a:spcPts val="0"/>
              </a:spcAft>
              <a:buSzPts val="1700"/>
              <a:buChar char="●"/>
            </a:pPr>
            <a:r>
              <a:rPr lang="en" sz="1700"/>
              <a:t>Second, we use groupby to aggregate the categories based on the total sum of sales.</a:t>
            </a:r>
            <a:endParaRPr sz="1700"/>
          </a:p>
          <a:p>
            <a:pPr indent="-336550" lvl="0" marL="457200" rtl="0" algn="l">
              <a:spcBef>
                <a:spcPts val="0"/>
              </a:spcBef>
              <a:spcAft>
                <a:spcPts val="0"/>
              </a:spcAft>
              <a:buSzPts val="1700"/>
              <a:buChar char="●"/>
            </a:pPr>
            <a:r>
              <a:rPr lang="en" sz="1700"/>
              <a:t>Third, we sort the values in descending order to get the top contributing product categories on the basis of total sum of sales.</a:t>
            </a:r>
            <a:endParaRPr sz="1700"/>
          </a:p>
          <a:p>
            <a:pPr indent="-336550" lvl="0" marL="457200" rtl="0" algn="l">
              <a:spcBef>
                <a:spcPts val="0"/>
              </a:spcBef>
              <a:spcAft>
                <a:spcPts val="0"/>
              </a:spcAft>
              <a:buSzPts val="1700"/>
              <a:buChar char="●"/>
            </a:pPr>
            <a:r>
              <a:rPr lang="en" sz="1700"/>
              <a:t>Results came out to be:</a:t>
            </a:r>
            <a:endParaRPr sz="1700"/>
          </a:p>
          <a:p>
            <a:pPr indent="0" lvl="0" marL="457200" rtl="0" algn="l">
              <a:spcBef>
                <a:spcPts val="1600"/>
              </a:spcBef>
              <a:spcAft>
                <a:spcPts val="0"/>
              </a:spcAft>
              <a:buNone/>
            </a:pPr>
            <a:r>
              <a:rPr lang="en" sz="1050">
                <a:solidFill>
                  <a:srgbClr val="000000"/>
                </a:solidFill>
                <a:latin typeface="Courier New"/>
                <a:ea typeface="Courier New"/>
                <a:cs typeface="Courier New"/>
                <a:sym typeface="Courier New"/>
              </a:rPr>
              <a:t>fe148072 57546.44 , ffcec4a7 48485.95 , cef3760b 42988.05 , e49d14f1 38208.15 , 687ed9e3 30999.53</a:t>
            </a:r>
            <a:endParaRPr sz="1700">
              <a:solidFill>
                <a:srgbClr val="000000"/>
              </a:solidFill>
            </a:endParaRPr>
          </a:p>
          <a:p>
            <a:pPr indent="0" lvl="0" marL="457200" rtl="0" algn="l">
              <a:spcBef>
                <a:spcPts val="1600"/>
              </a:spcBef>
              <a:spcAft>
                <a:spcPts val="16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Visualization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idx="1" type="body"/>
          </p:nvPr>
        </p:nvSpPr>
        <p:spPr>
          <a:xfrm>
            <a:off x="2589450" y="260125"/>
            <a:ext cx="3965100" cy="598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rgbClr val="000000"/>
                </a:solidFill>
              </a:rPr>
              <a:t>Line Plot for Yearly Sales Pattern.</a:t>
            </a:r>
            <a:endParaRPr>
              <a:solidFill>
                <a:srgbClr val="000000"/>
              </a:solidFill>
            </a:endParaRPr>
          </a:p>
        </p:txBody>
      </p:sp>
      <p:pic>
        <p:nvPicPr>
          <p:cNvPr id="196" name="Google Shape;196;p26"/>
          <p:cNvPicPr preferRelativeResize="0"/>
          <p:nvPr/>
        </p:nvPicPr>
        <p:blipFill>
          <a:blip r:embed="rId3">
            <a:alphaModFix/>
          </a:blip>
          <a:stretch>
            <a:fillRect/>
          </a:stretch>
        </p:blipFill>
        <p:spPr>
          <a:xfrm>
            <a:off x="1385275" y="1000650"/>
            <a:ext cx="6373461" cy="3979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idx="1" type="body"/>
          </p:nvPr>
        </p:nvSpPr>
        <p:spPr>
          <a:xfrm>
            <a:off x="2589450" y="260125"/>
            <a:ext cx="3965100" cy="598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rgbClr val="000000"/>
                </a:solidFill>
              </a:rPr>
              <a:t>Bar </a:t>
            </a:r>
            <a:r>
              <a:rPr lang="en">
                <a:solidFill>
                  <a:srgbClr val="000000"/>
                </a:solidFill>
              </a:rPr>
              <a:t>Plot for Seasonal Sales Pattern.</a:t>
            </a:r>
            <a:endParaRPr>
              <a:solidFill>
                <a:srgbClr val="000000"/>
              </a:solidFill>
            </a:endParaRPr>
          </a:p>
        </p:txBody>
      </p:sp>
      <p:pic>
        <p:nvPicPr>
          <p:cNvPr id="202" name="Google Shape;202;p27"/>
          <p:cNvPicPr preferRelativeResize="0"/>
          <p:nvPr/>
        </p:nvPicPr>
        <p:blipFill>
          <a:blip r:embed="rId3">
            <a:alphaModFix/>
          </a:blip>
          <a:stretch>
            <a:fillRect/>
          </a:stretch>
        </p:blipFill>
        <p:spPr>
          <a:xfrm>
            <a:off x="2058263" y="1054025"/>
            <a:ext cx="5027467" cy="3979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idx="1" type="body"/>
          </p:nvPr>
        </p:nvSpPr>
        <p:spPr>
          <a:xfrm>
            <a:off x="1410450" y="250225"/>
            <a:ext cx="68406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000000"/>
                </a:solidFill>
              </a:rPr>
              <a:t>Bubble Plot to show</a:t>
            </a:r>
            <a:r>
              <a:rPr lang="en" sz="1700">
                <a:solidFill>
                  <a:srgbClr val="000000"/>
                </a:solidFill>
              </a:rPr>
              <a:t> the stores with maximum and minimum sales.</a:t>
            </a:r>
            <a:endParaRPr sz="1700">
              <a:solidFill>
                <a:srgbClr val="000000"/>
              </a:solidFill>
            </a:endParaRPr>
          </a:p>
        </p:txBody>
      </p:sp>
      <p:pic>
        <p:nvPicPr>
          <p:cNvPr id="208" name="Google Shape;208;p28"/>
          <p:cNvPicPr preferRelativeResize="0"/>
          <p:nvPr/>
        </p:nvPicPr>
        <p:blipFill rotWithShape="1">
          <a:blip r:embed="rId3">
            <a:alphaModFix/>
          </a:blip>
          <a:srcRect b="3204" l="26078" r="23390" t="21031"/>
          <a:stretch/>
        </p:blipFill>
        <p:spPr>
          <a:xfrm>
            <a:off x="2230025" y="1028675"/>
            <a:ext cx="4683950" cy="3874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idx="1" type="body"/>
          </p:nvPr>
        </p:nvSpPr>
        <p:spPr>
          <a:xfrm>
            <a:off x="770450" y="239575"/>
            <a:ext cx="7736700" cy="598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600">
                <a:solidFill>
                  <a:srgbClr val="000000"/>
                </a:solidFill>
              </a:rPr>
              <a:t>W</a:t>
            </a:r>
            <a:r>
              <a:rPr lang="en" sz="1600">
                <a:solidFill>
                  <a:srgbClr val="000000"/>
                </a:solidFill>
              </a:rPr>
              <a:t>orld Map to </a:t>
            </a:r>
            <a:r>
              <a:rPr lang="en" sz="1600">
                <a:solidFill>
                  <a:srgbClr val="000000"/>
                </a:solidFill>
              </a:rPr>
              <a:t>pinpoint </a:t>
            </a:r>
            <a:r>
              <a:rPr lang="en" sz="1600">
                <a:solidFill>
                  <a:srgbClr val="000000"/>
                </a:solidFill>
              </a:rPr>
              <a:t>the cities with the number of stores present in them. It covers Canada and many of its important provinces.</a:t>
            </a:r>
            <a:endParaRPr sz="1600">
              <a:solidFill>
                <a:srgbClr val="000000"/>
              </a:solidFill>
            </a:endParaRPr>
          </a:p>
        </p:txBody>
      </p:sp>
      <p:pic>
        <p:nvPicPr>
          <p:cNvPr id="214" name="Google Shape;214;p29"/>
          <p:cNvPicPr preferRelativeResize="0"/>
          <p:nvPr/>
        </p:nvPicPr>
        <p:blipFill rotWithShape="1">
          <a:blip r:embed="rId3">
            <a:alphaModFix/>
          </a:blip>
          <a:srcRect b="4084" l="26497" r="0" t="20421"/>
          <a:stretch/>
        </p:blipFill>
        <p:spPr>
          <a:xfrm>
            <a:off x="1672863" y="943300"/>
            <a:ext cx="5931873" cy="38736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idx="1" type="body"/>
          </p:nvPr>
        </p:nvSpPr>
        <p:spPr>
          <a:xfrm>
            <a:off x="1071900" y="239575"/>
            <a:ext cx="7000200" cy="598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600">
                <a:solidFill>
                  <a:srgbClr val="000000"/>
                </a:solidFill>
              </a:rPr>
              <a:t>Pie chart depicting the top contributing product categories in </a:t>
            </a:r>
            <a:r>
              <a:rPr lang="en" sz="1600">
                <a:solidFill>
                  <a:srgbClr val="000000"/>
                </a:solidFill>
              </a:rPr>
              <a:t>ACME's</a:t>
            </a:r>
            <a:r>
              <a:rPr lang="en" sz="1600">
                <a:solidFill>
                  <a:srgbClr val="000000"/>
                </a:solidFill>
              </a:rPr>
              <a:t> sales.</a:t>
            </a:r>
            <a:endParaRPr sz="1600">
              <a:solidFill>
                <a:srgbClr val="000000"/>
              </a:solidFill>
            </a:endParaRPr>
          </a:p>
        </p:txBody>
      </p:sp>
      <p:pic>
        <p:nvPicPr>
          <p:cNvPr id="220" name="Google Shape;220;p30"/>
          <p:cNvPicPr preferRelativeResize="0"/>
          <p:nvPr/>
        </p:nvPicPr>
        <p:blipFill>
          <a:blip r:embed="rId3">
            <a:alphaModFix/>
          </a:blip>
          <a:stretch>
            <a:fillRect/>
          </a:stretch>
        </p:blipFill>
        <p:spPr>
          <a:xfrm>
            <a:off x="395363" y="894725"/>
            <a:ext cx="4176632" cy="4000326"/>
          </a:xfrm>
          <a:prstGeom prst="rect">
            <a:avLst/>
          </a:prstGeom>
          <a:noFill/>
          <a:ln cap="flat" cmpd="sng" w="9525">
            <a:solidFill>
              <a:schemeClr val="dk2"/>
            </a:solidFill>
            <a:prstDash val="solid"/>
            <a:round/>
            <a:headEnd len="sm" w="sm" type="none"/>
            <a:tailEnd len="sm" w="sm" type="none"/>
          </a:ln>
        </p:spPr>
      </p:pic>
      <p:pic>
        <p:nvPicPr>
          <p:cNvPr id="221" name="Google Shape;221;p30"/>
          <p:cNvPicPr preferRelativeResize="0"/>
          <p:nvPr/>
        </p:nvPicPr>
        <p:blipFill>
          <a:blip r:embed="rId4">
            <a:alphaModFix/>
          </a:blip>
          <a:stretch>
            <a:fillRect/>
          </a:stretch>
        </p:blipFill>
        <p:spPr>
          <a:xfrm>
            <a:off x="4828094" y="894725"/>
            <a:ext cx="4000326" cy="40003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idx="1" type="body"/>
          </p:nvPr>
        </p:nvSpPr>
        <p:spPr>
          <a:xfrm>
            <a:off x="1071900" y="239575"/>
            <a:ext cx="7232400" cy="598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600">
                <a:solidFill>
                  <a:srgbClr val="000000"/>
                </a:solidFill>
              </a:rPr>
              <a:t>Bar</a:t>
            </a:r>
            <a:r>
              <a:rPr lang="en" sz="1600">
                <a:solidFill>
                  <a:srgbClr val="000000"/>
                </a:solidFill>
              </a:rPr>
              <a:t> chart comparing different stores across the country based on </a:t>
            </a:r>
            <a:r>
              <a:rPr lang="en" sz="1600">
                <a:solidFill>
                  <a:srgbClr val="000000"/>
                </a:solidFill>
              </a:rPr>
              <a:t>total</a:t>
            </a:r>
            <a:r>
              <a:rPr lang="en" sz="1600">
                <a:solidFill>
                  <a:srgbClr val="000000"/>
                </a:solidFill>
              </a:rPr>
              <a:t> sales.</a:t>
            </a:r>
            <a:endParaRPr sz="1600">
              <a:solidFill>
                <a:srgbClr val="000000"/>
              </a:solidFill>
            </a:endParaRPr>
          </a:p>
        </p:txBody>
      </p:sp>
      <p:pic>
        <p:nvPicPr>
          <p:cNvPr id="227" name="Google Shape;227;p31"/>
          <p:cNvPicPr preferRelativeResize="0"/>
          <p:nvPr/>
        </p:nvPicPr>
        <p:blipFill>
          <a:blip r:embed="rId3">
            <a:alphaModFix/>
          </a:blip>
          <a:stretch>
            <a:fillRect/>
          </a:stretch>
        </p:blipFill>
        <p:spPr>
          <a:xfrm>
            <a:off x="1598125" y="990775"/>
            <a:ext cx="5947759" cy="4000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92" name="Google Shape;92;p1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3" name="Google Shape;93;p14"/>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94" name="Google Shape;94;p14"/>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Investigate, Ingest &amp; Clean the Data</a:t>
            </a:r>
            <a:endParaRPr b="1" sz="1600"/>
          </a:p>
          <a:p>
            <a:pPr indent="0" lvl="0" marL="0" rtl="0" algn="l">
              <a:spcBef>
                <a:spcPts val="1200"/>
              </a:spcBef>
              <a:spcAft>
                <a:spcPts val="0"/>
              </a:spcAft>
              <a:buNone/>
            </a:pPr>
            <a:r>
              <a:rPr lang="en" sz="1600"/>
              <a:t>Ingest and prepare the data by combining the 10 trans_fact files and replacing any null sales and null units with zero. Perform EDA as required.</a:t>
            </a:r>
            <a:endParaRPr sz="1600"/>
          </a:p>
          <a:p>
            <a:pPr indent="0" lvl="0" marL="0" rtl="0" algn="l">
              <a:spcBef>
                <a:spcPts val="1200"/>
              </a:spcBef>
              <a:spcAft>
                <a:spcPts val="800"/>
              </a:spcAft>
              <a:buNone/>
            </a:pPr>
            <a:r>
              <a:t/>
            </a:r>
            <a:endParaRPr sz="1600"/>
          </a:p>
        </p:txBody>
      </p:sp>
      <p:sp>
        <p:nvSpPr>
          <p:cNvPr id="95" name="Google Shape;95;p1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6" name="Google Shape;96;p1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97" name="Google Shape;97;p14"/>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Transform &amp; Analyze the Data </a:t>
            </a:r>
            <a:endParaRPr b="1" sz="1600"/>
          </a:p>
          <a:p>
            <a:pPr indent="0" lvl="0" marL="0" rtl="0" algn="l">
              <a:spcBef>
                <a:spcPts val="1200"/>
              </a:spcBef>
              <a:spcAft>
                <a:spcPts val="0"/>
              </a:spcAft>
              <a:buNone/>
            </a:pPr>
            <a:r>
              <a:rPr lang="en" sz="1600"/>
              <a:t>Analyze the data to measure how the company is performing. </a:t>
            </a:r>
            <a:endParaRPr sz="1600"/>
          </a:p>
          <a:p>
            <a:pPr indent="0" lvl="0" marL="0" rtl="0" algn="l">
              <a:spcBef>
                <a:spcPts val="1200"/>
              </a:spcBef>
              <a:spcAft>
                <a:spcPts val="800"/>
              </a:spcAft>
              <a:buNone/>
            </a:pPr>
            <a:r>
              <a:t/>
            </a:r>
            <a:endParaRPr sz="1600"/>
          </a:p>
        </p:txBody>
      </p:sp>
      <p:sp>
        <p:nvSpPr>
          <p:cNvPr id="98" name="Google Shape;98;p14"/>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4"/>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00" name="Google Shape;100;p14"/>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Summarize your Analysis </a:t>
            </a:r>
            <a:endParaRPr b="1" sz="1600"/>
          </a:p>
          <a:p>
            <a:pPr indent="0" lvl="0" marL="0" rtl="0" algn="l">
              <a:spcBef>
                <a:spcPts val="800"/>
              </a:spcBef>
              <a:spcAft>
                <a:spcPts val="800"/>
              </a:spcAft>
              <a:buNone/>
            </a:pPr>
            <a:r>
              <a:rPr lang="en" sz="1600"/>
              <a:t>Summarizing analysis for the president and his non-technical leadership team and recommending actions that ACME should consider based on the results.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Recommendations based on Data Analysis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for ACME Corp</a:t>
            </a:r>
            <a:endParaRPr/>
          </a:p>
        </p:txBody>
      </p:sp>
      <p:sp>
        <p:nvSpPr>
          <p:cNvPr id="238" name="Google Shape;238;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u="sng"/>
              <a:t>Invest in High-Performing Provinces and Stores</a:t>
            </a:r>
            <a:r>
              <a:rPr lang="en" sz="1700"/>
              <a:t>: Identify the provinces and stores that are performing well in terms of sales. Allocate additional resources, marketing efforts, and promotions to capitalize on these strong performing areas. Implement strategies to maintain and further enhance their performance. </a:t>
            </a:r>
            <a:endParaRPr sz="1700"/>
          </a:p>
          <a:p>
            <a:pPr indent="-336550" lvl="0" marL="457200" rtl="0" algn="l">
              <a:spcBef>
                <a:spcPts val="0"/>
              </a:spcBef>
              <a:spcAft>
                <a:spcPts val="0"/>
              </a:spcAft>
              <a:buSzPts val="1700"/>
              <a:buChar char="●"/>
            </a:pPr>
            <a:r>
              <a:rPr b="1" lang="en" sz="1700" u="sng"/>
              <a:t>Promote Top Stores within Each Province</a:t>
            </a:r>
            <a:r>
              <a:rPr lang="en" sz="1700"/>
              <a:t>: Analyze the performance of the top stores in each province compared to the provincial average. Encourage healthy competition among stores to achieve better-than-average sales. Provide incentives, recognition, or rewards to top-performing stores.</a:t>
            </a:r>
            <a:endParaRPr sz="1700"/>
          </a:p>
          <a:p>
            <a:pPr indent="0" lvl="0" marL="457200" rtl="0" algn="l">
              <a:spcBef>
                <a:spcPts val="1600"/>
              </a:spcBef>
              <a:spcAft>
                <a:spcPts val="1600"/>
              </a:spcAft>
              <a:buNone/>
            </a:pPr>
            <a:r>
              <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idx="1" type="body"/>
          </p:nvPr>
        </p:nvSpPr>
        <p:spPr>
          <a:xfrm>
            <a:off x="311700" y="473800"/>
            <a:ext cx="8520600" cy="4095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u="sng"/>
              <a:t>Strategic Product Category Focus: </a:t>
            </a:r>
            <a:r>
              <a:rPr b="1" lang="en" sz="1700"/>
              <a:t> </a:t>
            </a:r>
            <a:r>
              <a:rPr lang="en" sz="1700"/>
              <a:t>Identify the product categories contributing the most to ACME's sales.Allocate resources towards these high-performing categories, optimizing product offerings and marketing efforts.</a:t>
            </a:r>
            <a:endParaRPr sz="1700"/>
          </a:p>
          <a:p>
            <a:pPr indent="-336550" lvl="0" marL="457200" rtl="0" algn="l">
              <a:spcBef>
                <a:spcPts val="0"/>
              </a:spcBef>
              <a:spcAft>
                <a:spcPts val="0"/>
              </a:spcAft>
              <a:buSzPts val="1700"/>
              <a:buChar char="●"/>
            </a:pPr>
            <a:r>
              <a:rPr b="1" lang="en" sz="1700" u="sng"/>
              <a:t>Optimize Store Locations and Expansion</a:t>
            </a:r>
            <a:r>
              <a:rPr lang="en" sz="1700"/>
              <a:t>: Analyze regional and provincial sales distribution to identify underperforming areas. Consider relocating or closing stores in regions with consistently low sales.</a:t>
            </a:r>
            <a:endParaRPr sz="1700"/>
          </a:p>
          <a:p>
            <a:pPr indent="-336550" lvl="0" marL="457200" rtl="0" algn="l">
              <a:spcBef>
                <a:spcPts val="0"/>
              </a:spcBef>
              <a:spcAft>
                <a:spcPts val="0"/>
              </a:spcAft>
              <a:buSzPts val="1700"/>
              <a:buChar char="●"/>
            </a:pPr>
            <a:r>
              <a:rPr b="1" lang="en" sz="1700" u="sng"/>
              <a:t>Customer Segmentation and Targeting</a:t>
            </a:r>
            <a:r>
              <a:rPr lang="en" sz="1700"/>
              <a:t>: Utilize customer purchase patterns to segment customers based on their buying behavior.</a:t>
            </a:r>
            <a:endParaRPr sz="1700"/>
          </a:p>
          <a:p>
            <a:pPr indent="-336550" lvl="0" marL="457200" rtl="0" algn="l">
              <a:spcBef>
                <a:spcPts val="0"/>
              </a:spcBef>
              <a:spcAft>
                <a:spcPts val="0"/>
              </a:spcAft>
              <a:buSzPts val="1700"/>
              <a:buChar char="●"/>
            </a:pPr>
            <a:r>
              <a:rPr b="1" lang="en" sz="1700" u="sng"/>
              <a:t>Continuous Monitoring and Adaptation</a:t>
            </a:r>
            <a:r>
              <a:rPr lang="en" sz="1700"/>
              <a:t>: Establish a system to continuously monitor sales performance, customer behavior, and market trends. Regularly update strategies and tactics based on changing dynamics and new insights.</a:t>
            </a:r>
            <a:endParaRPr sz="1700"/>
          </a:p>
          <a:p>
            <a:pPr indent="0" lvl="0" marL="457200" rtl="0" algn="l">
              <a:spcBef>
                <a:spcPts val="1600"/>
              </a:spcBef>
              <a:spcAft>
                <a:spcPts val="1600"/>
              </a:spcAft>
              <a:buNone/>
            </a:pPr>
            <a:r>
              <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idx="1" type="body"/>
          </p:nvPr>
        </p:nvSpPr>
        <p:spPr>
          <a:xfrm>
            <a:off x="311700" y="303050"/>
            <a:ext cx="8520600" cy="4095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u="sng"/>
              <a:t>To improve low sales in some provinces and stores (shown in bubble plot)</a:t>
            </a:r>
            <a:r>
              <a:rPr lang="en" sz="1700"/>
              <a:t> : </a:t>
            </a:r>
            <a:endParaRPr sz="1700"/>
          </a:p>
          <a:p>
            <a:pPr indent="-336550" lvl="0" marL="457200" rtl="0" algn="l">
              <a:spcBef>
                <a:spcPts val="0"/>
              </a:spcBef>
              <a:spcAft>
                <a:spcPts val="0"/>
              </a:spcAft>
              <a:buSzPts val="1700"/>
              <a:buChar char="●"/>
            </a:pPr>
            <a:r>
              <a:rPr lang="en" sz="1700"/>
              <a:t>Investigate which product categories are performing poorly in those provinces/stores.</a:t>
            </a:r>
            <a:endParaRPr sz="1700"/>
          </a:p>
          <a:p>
            <a:pPr indent="-336550" lvl="0" marL="457200" rtl="0" algn="l">
              <a:spcBef>
                <a:spcPts val="0"/>
              </a:spcBef>
              <a:spcAft>
                <a:spcPts val="0"/>
              </a:spcAft>
              <a:buSzPts val="1700"/>
              <a:buChar char="●"/>
            </a:pPr>
            <a:r>
              <a:rPr lang="en" sz="1700"/>
              <a:t>Research if there are strong competitors in those regions impacting sales.</a:t>
            </a:r>
            <a:endParaRPr sz="1700"/>
          </a:p>
          <a:p>
            <a:pPr indent="-336550" lvl="0" marL="457200" rtl="0" algn="l">
              <a:spcBef>
                <a:spcPts val="0"/>
              </a:spcBef>
              <a:spcAft>
                <a:spcPts val="0"/>
              </a:spcAft>
              <a:buSzPts val="1700"/>
              <a:buChar char="●"/>
            </a:pPr>
            <a:r>
              <a:rPr lang="en" sz="1700"/>
              <a:t>Evaluate if pricing, product range, or marketing strategies need adjustment.</a:t>
            </a:r>
            <a:endParaRPr sz="1700"/>
          </a:p>
          <a:p>
            <a:pPr indent="-336550" lvl="0" marL="457200" rtl="0" algn="l">
              <a:spcBef>
                <a:spcPts val="0"/>
              </a:spcBef>
              <a:spcAft>
                <a:spcPts val="0"/>
              </a:spcAft>
              <a:buSzPts val="1700"/>
              <a:buChar char="●"/>
            </a:pPr>
            <a:r>
              <a:rPr lang="en" sz="1700"/>
              <a:t>Explore if there are economic or local factors affecting consumer spending in those areas.</a:t>
            </a:r>
            <a:endParaRPr sz="1700"/>
          </a:p>
          <a:p>
            <a:pPr indent="-336550" lvl="0" marL="457200" rtl="0" algn="l">
              <a:spcBef>
                <a:spcPts val="0"/>
              </a:spcBef>
              <a:spcAft>
                <a:spcPts val="0"/>
              </a:spcAft>
              <a:buSzPts val="1700"/>
              <a:buChar char="●"/>
            </a:pPr>
            <a:r>
              <a:rPr lang="en" sz="1700"/>
              <a:t>Consider local events, economic downturns, or changes in population demographics.</a:t>
            </a:r>
            <a:endParaRPr sz="1700"/>
          </a:p>
          <a:p>
            <a:pPr indent="-336550" lvl="0" marL="457200" rtl="0" algn="l">
              <a:spcBef>
                <a:spcPts val="0"/>
              </a:spcBef>
              <a:spcAft>
                <a:spcPts val="0"/>
              </a:spcAft>
              <a:buSzPts val="1700"/>
              <a:buChar char="●"/>
            </a:pPr>
            <a:r>
              <a:rPr lang="en" sz="1700"/>
              <a:t>Evaluate the location of stores in relation to foot traffic, accessibility, and visibility.</a:t>
            </a:r>
            <a:endParaRPr sz="1700"/>
          </a:p>
          <a:p>
            <a:pPr indent="-336550" lvl="0" marL="457200" rtl="0" algn="l">
              <a:spcBef>
                <a:spcPts val="0"/>
              </a:spcBef>
              <a:spcAft>
                <a:spcPts val="0"/>
              </a:spcAft>
              <a:buSzPts val="1700"/>
              <a:buChar char="●"/>
            </a:pPr>
            <a:r>
              <a:rPr lang="en" sz="1700"/>
              <a:t>Analyze the effectiveness of promotions and marketing campaigns in those regions.</a:t>
            </a:r>
            <a:endParaRPr sz="1700"/>
          </a:p>
          <a:p>
            <a:pPr indent="0" lvl="0" marL="0" rtl="0" algn="l">
              <a:spcBef>
                <a:spcPts val="1600"/>
              </a:spcBef>
              <a:spcAft>
                <a:spcPts val="0"/>
              </a:spcAft>
              <a:buNone/>
            </a:pPr>
            <a:r>
              <a:t/>
            </a:r>
            <a:endParaRPr sz="1700"/>
          </a:p>
          <a:p>
            <a:pPr indent="0" lvl="0" marL="457200" rtl="0" algn="l">
              <a:spcBef>
                <a:spcPts val="1600"/>
              </a:spcBef>
              <a:spcAft>
                <a:spcPts val="1600"/>
              </a:spcAft>
              <a:buNone/>
            </a:pPr>
            <a:r>
              <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descr="Background pointer shape in timeline graphic" id="110" name="Google Shape;110;p16"/>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1" name="Google Shape;111;p16"/>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500">
                <a:solidFill>
                  <a:schemeClr val="lt1"/>
                </a:solidFill>
              </a:rPr>
              <a:t>Data Collection</a:t>
            </a:r>
            <a:endParaRPr sz="1500">
              <a:solidFill>
                <a:schemeClr val="lt1"/>
              </a:solidFill>
            </a:endParaRPr>
          </a:p>
        </p:txBody>
      </p:sp>
      <p:grpSp>
        <p:nvGrpSpPr>
          <p:cNvPr id="112" name="Google Shape;112;p16"/>
          <p:cNvGrpSpPr/>
          <p:nvPr/>
        </p:nvGrpSpPr>
        <p:grpSpPr>
          <a:xfrm>
            <a:off x="969270" y="1610215"/>
            <a:ext cx="198900" cy="593656"/>
            <a:chOff x="777447" y="1610215"/>
            <a:chExt cx="198900" cy="593656"/>
          </a:xfrm>
        </p:grpSpPr>
        <p:cxnSp>
          <p:nvCxnSpPr>
            <p:cNvPr id="113" name="Google Shape;113;p1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4" name="Google Shape;114;p16"/>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6"/>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t>Read CSV files and merge 10 transaction files into a single dataset.</a:t>
            </a:r>
            <a:endParaRPr sz="1500"/>
          </a:p>
        </p:txBody>
      </p:sp>
      <p:sp>
        <p:nvSpPr>
          <p:cNvPr descr="Background pointer shape in timeline graphic" id="116" name="Google Shape;116;p16"/>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6"/>
          <p:cNvSpPr txBox="1"/>
          <p:nvPr>
            <p:ph idx="4294967295" type="body"/>
          </p:nvPr>
        </p:nvSpPr>
        <p:spPr>
          <a:xfrm>
            <a:off x="2126326" y="2336550"/>
            <a:ext cx="15147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500">
                <a:solidFill>
                  <a:schemeClr val="lt1"/>
                </a:solidFill>
              </a:rPr>
              <a:t>Data Cleaning</a:t>
            </a:r>
            <a:endParaRPr sz="1500">
              <a:solidFill>
                <a:schemeClr val="lt1"/>
              </a:solidFill>
            </a:endParaRPr>
          </a:p>
        </p:txBody>
      </p:sp>
      <p:grpSp>
        <p:nvGrpSpPr>
          <p:cNvPr id="118" name="Google Shape;118;p16"/>
          <p:cNvGrpSpPr/>
          <p:nvPr/>
        </p:nvGrpSpPr>
        <p:grpSpPr>
          <a:xfrm>
            <a:off x="2684632" y="2938958"/>
            <a:ext cx="198900" cy="593656"/>
            <a:chOff x="2223534" y="2938958"/>
            <a:chExt cx="198900" cy="593656"/>
          </a:xfrm>
        </p:grpSpPr>
        <p:cxnSp>
          <p:nvCxnSpPr>
            <p:cNvPr id="119" name="Google Shape;119;p1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0" name="Google Shape;120;p16"/>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6"/>
          <p:cNvSpPr txBox="1"/>
          <p:nvPr>
            <p:ph idx="4294967295" type="body"/>
          </p:nvPr>
        </p:nvSpPr>
        <p:spPr>
          <a:xfrm>
            <a:off x="1079925" y="3757725"/>
            <a:ext cx="2977200" cy="90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Identify and address NULL values and errors within the dataset.Implement corrective steps to enhance data accuracy.</a:t>
            </a:r>
            <a:endParaRPr sz="1500"/>
          </a:p>
          <a:p>
            <a:pPr indent="0" lvl="0" marL="0" rtl="0" algn="just">
              <a:spcBef>
                <a:spcPts val="1600"/>
              </a:spcBef>
              <a:spcAft>
                <a:spcPts val="0"/>
              </a:spcAft>
              <a:buNone/>
            </a:pPr>
            <a:r>
              <a:t/>
            </a:r>
            <a:endParaRPr sz="1500"/>
          </a:p>
          <a:p>
            <a:pPr indent="0" lvl="0" marL="0" rtl="0" algn="just">
              <a:spcBef>
                <a:spcPts val="1600"/>
              </a:spcBef>
              <a:spcAft>
                <a:spcPts val="1600"/>
              </a:spcAft>
              <a:buNone/>
            </a:pPr>
            <a:r>
              <a:t/>
            </a:r>
            <a:endParaRPr sz="1500"/>
          </a:p>
        </p:txBody>
      </p:sp>
      <p:sp>
        <p:nvSpPr>
          <p:cNvPr descr="Background pointer shape in timeline graphic" id="122" name="Google Shape;122;p16"/>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3" name="Google Shape;123;p16"/>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500">
                <a:solidFill>
                  <a:schemeClr val="lt1"/>
                </a:solidFill>
              </a:rPr>
              <a:t>Data Analysis</a:t>
            </a:r>
            <a:endParaRPr sz="1500">
              <a:solidFill>
                <a:schemeClr val="lt1"/>
              </a:solidFill>
            </a:endParaRPr>
          </a:p>
        </p:txBody>
      </p:sp>
      <p:grpSp>
        <p:nvGrpSpPr>
          <p:cNvPr id="124" name="Google Shape;124;p16"/>
          <p:cNvGrpSpPr/>
          <p:nvPr/>
        </p:nvGrpSpPr>
        <p:grpSpPr>
          <a:xfrm>
            <a:off x="4319545" y="1610215"/>
            <a:ext cx="198900" cy="593656"/>
            <a:chOff x="3918084" y="1610215"/>
            <a:chExt cx="198900" cy="593656"/>
          </a:xfrm>
        </p:grpSpPr>
        <p:cxnSp>
          <p:nvCxnSpPr>
            <p:cNvPr id="125" name="Google Shape;125;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6" name="Google Shape;126;p1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6"/>
          <p:cNvSpPr txBox="1"/>
          <p:nvPr>
            <p:ph idx="4294967295" type="body"/>
          </p:nvPr>
        </p:nvSpPr>
        <p:spPr>
          <a:xfrm>
            <a:off x="3150125" y="385675"/>
            <a:ext cx="2571900" cy="90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Merge diverse data frames. Uncover and analyze company trends using data insights.</a:t>
            </a:r>
            <a:endParaRPr sz="1500"/>
          </a:p>
          <a:p>
            <a:pPr indent="0" lvl="0" marL="0" rtl="0" algn="just">
              <a:spcBef>
                <a:spcPts val="1600"/>
              </a:spcBef>
              <a:spcAft>
                <a:spcPts val="1600"/>
              </a:spcAft>
              <a:buNone/>
            </a:pPr>
            <a:r>
              <a:t/>
            </a:r>
            <a:endParaRPr sz="1500"/>
          </a:p>
        </p:txBody>
      </p:sp>
      <p:sp>
        <p:nvSpPr>
          <p:cNvPr descr="Background pointer shape in timeline graphic" id="128" name="Google Shape;128;p16"/>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6"/>
          <p:cNvSpPr txBox="1"/>
          <p:nvPr>
            <p:ph idx="4294967295" type="body"/>
          </p:nvPr>
        </p:nvSpPr>
        <p:spPr>
          <a:xfrm>
            <a:off x="5416700"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500">
                <a:solidFill>
                  <a:schemeClr val="lt1"/>
                </a:solidFill>
              </a:rPr>
              <a:t>Data Visualization</a:t>
            </a:r>
            <a:endParaRPr sz="1500">
              <a:solidFill>
                <a:schemeClr val="lt1"/>
              </a:solidFill>
            </a:endParaRPr>
          </a:p>
        </p:txBody>
      </p:sp>
      <p:grpSp>
        <p:nvGrpSpPr>
          <p:cNvPr id="130" name="Google Shape;130;p16"/>
          <p:cNvGrpSpPr/>
          <p:nvPr/>
        </p:nvGrpSpPr>
        <p:grpSpPr>
          <a:xfrm>
            <a:off x="5973070" y="2938958"/>
            <a:ext cx="198900" cy="593656"/>
            <a:chOff x="5958946" y="2938958"/>
            <a:chExt cx="198900" cy="593656"/>
          </a:xfrm>
        </p:grpSpPr>
        <p:cxnSp>
          <p:nvCxnSpPr>
            <p:cNvPr id="131" name="Google Shape;131;p1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2" name="Google Shape;132;p1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idx="4294967295" type="body"/>
          </p:nvPr>
        </p:nvSpPr>
        <p:spPr>
          <a:xfrm>
            <a:off x="4835725" y="3757725"/>
            <a:ext cx="3447300" cy="90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Develop informative visualizations. Enhance understanding of trends for both technical and non-technical audiences.</a:t>
            </a:r>
            <a:endParaRPr sz="1500"/>
          </a:p>
          <a:p>
            <a:pPr indent="0" lvl="0" marL="0" rtl="0" algn="just">
              <a:spcBef>
                <a:spcPts val="1600"/>
              </a:spcBef>
              <a:spcAft>
                <a:spcPts val="1600"/>
              </a:spcAft>
              <a:buNone/>
            </a:pPr>
            <a:r>
              <a:t/>
            </a:r>
            <a:endParaRPr sz="1500"/>
          </a:p>
        </p:txBody>
      </p:sp>
      <p:sp>
        <p:nvSpPr>
          <p:cNvPr descr="Background pointer shape in timeline graphic" id="134" name="Google Shape;134;p16"/>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5" name="Google Shape;135;p16"/>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500">
                <a:solidFill>
                  <a:schemeClr val="lt1"/>
                </a:solidFill>
              </a:rPr>
              <a:t>Conclusion</a:t>
            </a:r>
            <a:endParaRPr sz="1500">
              <a:solidFill>
                <a:schemeClr val="lt1"/>
              </a:solidFill>
            </a:endParaRPr>
          </a:p>
        </p:txBody>
      </p:sp>
      <p:grpSp>
        <p:nvGrpSpPr>
          <p:cNvPr id="136" name="Google Shape;136;p16"/>
          <p:cNvGrpSpPr/>
          <p:nvPr/>
        </p:nvGrpSpPr>
        <p:grpSpPr>
          <a:xfrm>
            <a:off x="7669807" y="1610215"/>
            <a:ext cx="198900" cy="593656"/>
            <a:chOff x="3918084" y="1610215"/>
            <a:chExt cx="198900" cy="593656"/>
          </a:xfrm>
        </p:grpSpPr>
        <p:cxnSp>
          <p:nvCxnSpPr>
            <p:cNvPr id="137" name="Google Shape;137;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8" name="Google Shape;138;p1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6"/>
          <p:cNvSpPr txBox="1"/>
          <p:nvPr>
            <p:ph idx="4294967295" type="body"/>
          </p:nvPr>
        </p:nvSpPr>
        <p:spPr>
          <a:xfrm>
            <a:off x="6310975" y="385675"/>
            <a:ext cx="2617800" cy="90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Utilize statistical results and graphical representations. Formulate conclusions to drive informed decisions.</a:t>
            </a:r>
            <a:endParaRPr sz="1500"/>
          </a:p>
          <a:p>
            <a:pPr indent="0" lvl="0" marL="0" rtl="0" algn="just">
              <a:spcBef>
                <a:spcPts val="1600"/>
              </a:spcBef>
              <a:spcAft>
                <a:spcPts val="16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Points</a:t>
            </a:r>
            <a:endParaRPr/>
          </a:p>
        </p:txBody>
      </p:sp>
      <p:sp>
        <p:nvSpPr>
          <p:cNvPr id="150" name="Google Shape;150;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Dimensions of final csv file after merging 10 trans files is (200000,7).</a:t>
            </a:r>
            <a:endParaRPr sz="1700"/>
          </a:p>
          <a:p>
            <a:pPr indent="-336550" lvl="0" marL="457200" rtl="0" algn="l">
              <a:spcBef>
                <a:spcPts val="0"/>
              </a:spcBef>
              <a:spcAft>
                <a:spcPts val="0"/>
              </a:spcAft>
              <a:buSzPts val="1700"/>
              <a:buChar char="●"/>
            </a:pPr>
            <a:r>
              <a:rPr lang="en" sz="1700"/>
              <a:t>Total number of cells in final csv file that have NULL values is store_location_id:0, </a:t>
            </a:r>
            <a:r>
              <a:rPr lang="en" sz="1700"/>
              <a:t>product_id:0, </a:t>
            </a:r>
            <a:r>
              <a:rPr lang="en" sz="1700"/>
              <a:t>customer_id:0, trans_dt:0, sales:616, units:593, transaction_id:0</a:t>
            </a:r>
            <a:endParaRPr sz="1700"/>
          </a:p>
          <a:p>
            <a:pPr indent="-336550" lvl="0" marL="457200" rtl="0" algn="l">
              <a:spcBef>
                <a:spcPts val="0"/>
              </a:spcBef>
              <a:spcAft>
                <a:spcPts val="0"/>
              </a:spcAft>
              <a:buSzPts val="1700"/>
              <a:buChar char="●"/>
            </a:pPr>
            <a:r>
              <a:rPr lang="en" sz="1700"/>
              <a:t>To not encounter NULL value error while analyzing the data, we replaced NaN values by 0.</a:t>
            </a:r>
            <a:endParaRPr sz="1700"/>
          </a:p>
          <a:p>
            <a:pPr indent="-336550" lvl="0" marL="457200" rtl="0" algn="l">
              <a:spcBef>
                <a:spcPts val="0"/>
              </a:spcBef>
              <a:spcAft>
                <a:spcPts val="0"/>
              </a:spcAft>
              <a:buSzPts val="1700"/>
              <a:buChar char="●"/>
            </a:pPr>
            <a:r>
              <a:rPr lang="en" sz="1700"/>
              <a:t>After this all columns </a:t>
            </a:r>
            <a:r>
              <a:rPr lang="en" sz="1700"/>
              <a:t>reportedly</a:t>
            </a:r>
            <a:r>
              <a:rPr lang="en" sz="1700"/>
              <a:t> have zero NULL values.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311700" y="324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Which row in the final merged file (combining COMBINED_DF and LOCATION) has the maximum and minimum sales?</a:t>
            </a:r>
            <a:endParaRPr sz="2200"/>
          </a:p>
        </p:txBody>
      </p:sp>
      <p:sp>
        <p:nvSpPr>
          <p:cNvPr id="161" name="Google Shape;161;p20"/>
          <p:cNvSpPr txBox="1"/>
          <p:nvPr>
            <p:ph idx="1" type="body"/>
          </p:nvPr>
        </p:nvSpPr>
        <p:spPr>
          <a:xfrm>
            <a:off x="311700" y="1251225"/>
            <a:ext cx="85206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Firstly, we merged two data frames namely COMBINED_DF i.e. the merged file of all 10 trans files and LOCATION i.e. file containing information about the cities, provinces alongwith store IDs.</a:t>
            </a:r>
            <a:endParaRPr sz="1700"/>
          </a:p>
          <a:p>
            <a:pPr indent="-336550" lvl="0" marL="457200" rtl="0" algn="l">
              <a:spcBef>
                <a:spcPts val="0"/>
              </a:spcBef>
              <a:spcAft>
                <a:spcPts val="0"/>
              </a:spcAft>
              <a:buSzPts val="1700"/>
              <a:buChar char="●"/>
            </a:pPr>
            <a:r>
              <a:rPr lang="en" sz="1700"/>
              <a:t>Secondly, we used pandas to find the maximum and minimum rows respectively by checking the ‘SALES’ column values.</a:t>
            </a:r>
            <a:endParaRPr sz="1700"/>
          </a:p>
          <a:p>
            <a:pPr indent="-336550" lvl="0" marL="457200" rtl="0" algn="l">
              <a:spcBef>
                <a:spcPts val="0"/>
              </a:spcBef>
              <a:spcAft>
                <a:spcPts val="0"/>
              </a:spcAft>
              <a:buSzPts val="1700"/>
              <a:buChar char="●"/>
            </a:pPr>
            <a:r>
              <a:rPr lang="en" sz="1700"/>
              <a:t>Results came out to be : </a:t>
            </a:r>
            <a:endParaRPr sz="1700"/>
          </a:p>
          <a:p>
            <a:pPr indent="0" lvl="0" marL="457200" rtl="0" algn="l">
              <a:spcBef>
                <a:spcPts val="1600"/>
              </a:spcBef>
              <a:spcAft>
                <a:spcPts val="0"/>
              </a:spcAft>
              <a:buNone/>
            </a:pPr>
            <a:r>
              <a:rPr lang="en" sz="1700"/>
              <a:t>MIN = </a:t>
            </a:r>
            <a:r>
              <a:rPr lang="en" sz="1050">
                <a:solidFill>
                  <a:srgbClr val="000000"/>
                </a:solidFill>
                <a:latin typeface="Courier New"/>
                <a:ea typeface="Courier New"/>
                <a:cs typeface="Courier New"/>
                <a:sym typeface="Courier New"/>
              </a:rPr>
              <a:t>store_location_id 9807 province ALBERTA city EDMONTON sales -512.68</a:t>
            </a:r>
            <a:endParaRPr sz="1700">
              <a:solidFill>
                <a:srgbClr val="000000"/>
              </a:solidFill>
            </a:endParaRPr>
          </a:p>
          <a:p>
            <a:pPr indent="0" lvl="0" marL="457200" rtl="0" algn="l">
              <a:spcBef>
                <a:spcPts val="1600"/>
              </a:spcBef>
              <a:spcAft>
                <a:spcPts val="1600"/>
              </a:spcAft>
              <a:buNone/>
            </a:pPr>
            <a:r>
              <a:rPr lang="en" sz="1700"/>
              <a:t>MAX = </a:t>
            </a:r>
            <a:r>
              <a:rPr lang="en" sz="1050">
                <a:solidFill>
                  <a:srgbClr val="000000"/>
                </a:solidFill>
                <a:latin typeface="Courier New"/>
                <a:ea typeface="Courier New"/>
                <a:cs typeface="Courier New"/>
                <a:sym typeface="Courier New"/>
              </a:rPr>
              <a:t>store_location_id 9807 province ALBERTA city EDMONTON sales 43533.23</a:t>
            </a:r>
            <a:endParaRPr sz="17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311700" y="324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Find top performing provinces and stores.</a:t>
            </a:r>
            <a:endParaRPr sz="2200"/>
          </a:p>
        </p:txBody>
      </p:sp>
      <p:sp>
        <p:nvSpPr>
          <p:cNvPr id="167" name="Google Shape;167;p21"/>
          <p:cNvSpPr txBox="1"/>
          <p:nvPr>
            <p:ph idx="1" type="body"/>
          </p:nvPr>
        </p:nvSpPr>
        <p:spPr>
          <a:xfrm>
            <a:off x="311700" y="932425"/>
            <a:ext cx="8520600" cy="2977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Firstly, we merged two data frames namely COMBINED_DF i.e. the merged file of all 10 trans files and LOCATION i.e. file containing information about the cities, provinces alongwith store IDs.</a:t>
            </a:r>
            <a:endParaRPr sz="1700"/>
          </a:p>
          <a:p>
            <a:pPr indent="-336550" lvl="0" marL="457200" rtl="0" algn="l">
              <a:spcBef>
                <a:spcPts val="0"/>
              </a:spcBef>
              <a:spcAft>
                <a:spcPts val="0"/>
              </a:spcAft>
              <a:buSzPts val="1700"/>
              <a:buChar char="●"/>
            </a:pPr>
            <a:r>
              <a:rPr lang="en" sz="1700"/>
              <a:t>Secondly, we used pandas groupby to first group the values </a:t>
            </a:r>
            <a:r>
              <a:rPr lang="en" sz="1700"/>
              <a:t>according to their sales and then</a:t>
            </a:r>
            <a:r>
              <a:rPr lang="en" sz="1700"/>
              <a:t> sort the rows respectively returning the province and store IDs with sum of sales.</a:t>
            </a:r>
            <a:endParaRPr sz="1700"/>
          </a:p>
          <a:p>
            <a:pPr indent="-336550" lvl="0" marL="457200" rtl="0" algn="l">
              <a:spcBef>
                <a:spcPts val="0"/>
              </a:spcBef>
              <a:spcAft>
                <a:spcPts val="0"/>
              </a:spcAft>
              <a:buSzPts val="1700"/>
              <a:buChar char="●"/>
            </a:pPr>
            <a:r>
              <a:rPr lang="en" sz="1700"/>
              <a:t>Results came out to be : </a:t>
            </a:r>
            <a:endParaRPr sz="1700"/>
          </a:p>
          <a:p>
            <a:pPr indent="0" lvl="0" marL="457200" rtl="0" algn="l">
              <a:spcBef>
                <a:spcPts val="1600"/>
              </a:spcBef>
              <a:spcAft>
                <a:spcPts val="0"/>
              </a:spcAft>
              <a:buNone/>
            </a:pPr>
            <a:r>
              <a:rPr lang="en" sz="1700"/>
              <a:t>Province = </a:t>
            </a:r>
            <a:r>
              <a:rPr lang="en" sz="1050">
                <a:solidFill>
                  <a:srgbClr val="000000"/>
                </a:solidFill>
                <a:latin typeface="Courier New"/>
                <a:ea typeface="Courier New"/>
                <a:cs typeface="Courier New"/>
                <a:sym typeface="Courier New"/>
              </a:rPr>
              <a:t>ONTARIO 2183276.40 ALBERTA 1512522.37 BRITISH COLUMBIA 275536.45 MANITOBA 234435.60 SASKATCHEWAN 54711.16</a:t>
            </a:r>
            <a:endParaRPr sz="1050">
              <a:solidFill>
                <a:srgbClr val="000000"/>
              </a:solidFill>
              <a:latin typeface="Courier New"/>
              <a:ea typeface="Courier New"/>
              <a:cs typeface="Courier New"/>
              <a:sym typeface="Courier New"/>
            </a:endParaRPr>
          </a:p>
          <a:p>
            <a:pPr indent="0" lvl="0" marL="457200" rtl="0" algn="l">
              <a:spcBef>
                <a:spcPts val="1600"/>
              </a:spcBef>
              <a:spcAft>
                <a:spcPts val="1600"/>
              </a:spcAft>
              <a:buNone/>
            </a:pPr>
            <a:r>
              <a:rPr lang="en" sz="1700">
                <a:solidFill>
                  <a:srgbClr val="424242"/>
                </a:solidFill>
              </a:rPr>
              <a:t>Store= </a:t>
            </a:r>
            <a:r>
              <a:rPr lang="en" sz="1050">
                <a:solidFill>
                  <a:srgbClr val="000000"/>
                </a:solidFill>
                <a:latin typeface="Courier New"/>
                <a:ea typeface="Courier New"/>
                <a:cs typeface="Courier New"/>
                <a:sym typeface="Courier New"/>
              </a:rPr>
              <a:t>9807 1030351.77 8142 872304.40 6973 600223.00 1396 467581.28 7296 385435.05</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