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cked"/>
        <c:ser>
          <c:idx val="0"/>
          <c:order val="0"/>
          <c:tx>
            <c:strRef>
              <c:f>Sheet2!$C$3</c:f>
              <c:strCache>
                <c:ptCount val="1"/>
                <c:pt idx="0">
                  <c:v>HIGH</c:v>
                </c:pt>
              </c:strCache>
            </c:strRef>
          </c:tx>
          <c:cat>
            <c:strRef>
              <c:f>Sheet2!$B$4:$B$13</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Sheet2!$C$4:$C$13</c:f>
              <c:numCache>
                <c:formatCode>General</c:formatCode>
                <c:ptCount val="10"/>
                <c:pt idx="0">
                  <c:v>47</c:v>
                </c:pt>
                <c:pt idx="1">
                  <c:v>45</c:v>
                </c:pt>
                <c:pt idx="2">
                  <c:v>46</c:v>
                </c:pt>
                <c:pt idx="3">
                  <c:v>42</c:v>
                </c:pt>
                <c:pt idx="4">
                  <c:v>39</c:v>
                </c:pt>
                <c:pt idx="5">
                  <c:v>36</c:v>
                </c:pt>
                <c:pt idx="6">
                  <c:v>40</c:v>
                </c:pt>
                <c:pt idx="7">
                  <c:v>42</c:v>
                </c:pt>
                <c:pt idx="8">
                  <c:v>39</c:v>
                </c:pt>
                <c:pt idx="9">
                  <c:v>41</c:v>
                </c:pt>
              </c:numCache>
            </c:numRef>
          </c:val>
        </c:ser>
        <c:ser>
          <c:idx val="1"/>
          <c:order val="1"/>
          <c:tx>
            <c:strRef>
              <c:f>Sheet2!$D$3</c:f>
              <c:strCache>
                <c:ptCount val="1"/>
                <c:pt idx="0">
                  <c:v>LOW</c:v>
                </c:pt>
              </c:strCache>
            </c:strRef>
          </c:tx>
          <c:cat>
            <c:strRef>
              <c:f>Sheet2!$B$4:$B$13</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Sheet2!$D$4:$D$13</c:f>
              <c:numCache>
                <c:formatCode>General</c:formatCode>
                <c:ptCount val="10"/>
                <c:pt idx="0">
                  <c:v>77</c:v>
                </c:pt>
                <c:pt idx="1">
                  <c:v>77</c:v>
                </c:pt>
                <c:pt idx="2">
                  <c:v>77</c:v>
                </c:pt>
                <c:pt idx="3">
                  <c:v>72</c:v>
                </c:pt>
                <c:pt idx="4">
                  <c:v>84</c:v>
                </c:pt>
                <c:pt idx="5">
                  <c:v>79</c:v>
                </c:pt>
                <c:pt idx="6">
                  <c:v>85</c:v>
                </c:pt>
                <c:pt idx="7">
                  <c:v>86</c:v>
                </c:pt>
                <c:pt idx="8">
                  <c:v>74</c:v>
                </c:pt>
                <c:pt idx="9">
                  <c:v>74</c:v>
                </c:pt>
              </c:numCache>
            </c:numRef>
          </c:val>
        </c:ser>
        <c:ser>
          <c:idx val="2"/>
          <c:order val="2"/>
          <c:tx>
            <c:strRef>
              <c:f>Sheet2!$E$3</c:f>
              <c:strCache>
                <c:ptCount val="1"/>
                <c:pt idx="0">
                  <c:v>MED</c:v>
                </c:pt>
              </c:strCache>
            </c:strRef>
          </c:tx>
          <c:cat>
            <c:strRef>
              <c:f>Sheet2!$B$4:$B$13</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Sheet2!$E$4:$E$13</c:f>
              <c:numCache>
                <c:formatCode>General</c:formatCode>
                <c:ptCount val="10"/>
                <c:pt idx="0">
                  <c:v>151</c:v>
                </c:pt>
                <c:pt idx="1">
                  <c:v>147</c:v>
                </c:pt>
                <c:pt idx="2">
                  <c:v>157</c:v>
                </c:pt>
                <c:pt idx="3">
                  <c:v>157</c:v>
                </c:pt>
                <c:pt idx="4">
                  <c:v>153</c:v>
                </c:pt>
                <c:pt idx="5">
                  <c:v>155</c:v>
                </c:pt>
                <c:pt idx="6">
                  <c:v>150</c:v>
                </c:pt>
                <c:pt idx="7">
                  <c:v>154</c:v>
                </c:pt>
                <c:pt idx="8">
                  <c:v>154</c:v>
                </c:pt>
                <c:pt idx="9">
                  <c:v>150</c:v>
                </c:pt>
              </c:numCache>
            </c:numRef>
          </c:val>
        </c:ser>
        <c:ser>
          <c:idx val="3"/>
          <c:order val="3"/>
          <c:tx>
            <c:strRef>
              <c:f>Sheet2!$F$3</c:f>
              <c:strCache>
                <c:ptCount val="1"/>
                <c:pt idx="0">
                  <c:v>VERY HIGH</c:v>
                </c:pt>
              </c:strCache>
            </c:strRef>
          </c:tx>
          <c:cat>
            <c:strRef>
              <c:f>Sheet2!$B$4:$B$13</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Sheet2!$F$4:$F$13</c:f>
              <c:numCache>
                <c:formatCode>General</c:formatCode>
                <c:ptCount val="10"/>
                <c:pt idx="0">
                  <c:v>28</c:v>
                </c:pt>
                <c:pt idx="1">
                  <c:v>31</c:v>
                </c:pt>
                <c:pt idx="2">
                  <c:v>22</c:v>
                </c:pt>
                <c:pt idx="3">
                  <c:v>25</c:v>
                </c:pt>
                <c:pt idx="4">
                  <c:v>28</c:v>
                </c:pt>
                <c:pt idx="5">
                  <c:v>31</c:v>
                </c:pt>
                <c:pt idx="6">
                  <c:v>24</c:v>
                </c:pt>
                <c:pt idx="7">
                  <c:v>22</c:v>
                </c:pt>
                <c:pt idx="8">
                  <c:v>30</c:v>
                </c:pt>
                <c:pt idx="9">
                  <c:v>29</c:v>
                </c:pt>
              </c:numCache>
            </c:numRef>
          </c:val>
        </c:ser>
        <c:marker val="1"/>
        <c:axId val="98444800"/>
        <c:axId val="99759232"/>
      </c:lineChart>
      <c:catAx>
        <c:axId val="98444800"/>
        <c:scaling>
          <c:orientation val="minMax"/>
        </c:scaling>
        <c:axPos val="b"/>
        <c:tickLblPos val="nextTo"/>
        <c:crossAx val="99759232"/>
        <c:crosses val="autoZero"/>
        <c:auto val="1"/>
        <c:lblAlgn val="ctr"/>
        <c:lblOffset val="100"/>
      </c:catAx>
      <c:valAx>
        <c:axId val="99759232"/>
        <c:scaling>
          <c:orientation val="minMax"/>
        </c:scaling>
        <c:axPos val="l"/>
        <c:majorGridlines/>
        <c:numFmt formatCode="General" sourceLinked="1"/>
        <c:tickLblPos val="nextTo"/>
        <c:crossAx val="9844480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Aastha</a:t>
            </a:r>
            <a:r>
              <a:rPr lang="en-US" sz="2400" dirty="0" smtClean="0"/>
              <a:t> S</a:t>
            </a:r>
            <a:endParaRPr lang="en-US" sz="2400" dirty="0"/>
          </a:p>
          <a:p>
            <a:r>
              <a:rPr lang="en-US" sz="2400" dirty="0"/>
              <a:t>REGISTER NO</a:t>
            </a:r>
            <a:r>
              <a:rPr lang="en-US" sz="2400" dirty="0" smtClean="0"/>
              <a:t>: 312216139</a:t>
            </a:r>
            <a:endParaRPr lang="en-US" sz="2400" dirty="0"/>
          </a:p>
          <a:p>
            <a:r>
              <a:rPr lang="en-US" sz="2400" dirty="0"/>
              <a:t>DEPARTMENT</a:t>
            </a:r>
            <a:r>
              <a:rPr lang="en-US" sz="2400" dirty="0" smtClean="0"/>
              <a:t>: B.COM (A&amp;F)</a:t>
            </a:r>
            <a:endParaRPr lang="en-US" sz="2400" dirty="0"/>
          </a:p>
          <a:p>
            <a:r>
              <a:rPr lang="en-US" sz="2400" dirty="0" smtClean="0"/>
              <a:t>COLLEGE: </a:t>
            </a:r>
            <a:r>
              <a:rPr lang="en-GB" sz="2400" dirty="0" err="1" smtClean="0"/>
              <a:t>Shri</a:t>
            </a:r>
            <a:r>
              <a:rPr lang="en-GB" sz="2400" dirty="0" smtClean="0"/>
              <a:t> </a:t>
            </a:r>
            <a:r>
              <a:rPr lang="en-GB" sz="2400" dirty="0" err="1" smtClean="0"/>
              <a:t>Shankarlal</a:t>
            </a:r>
            <a:r>
              <a:rPr lang="en-GB" sz="2400" dirty="0" smtClean="0"/>
              <a:t> </a:t>
            </a:r>
            <a:r>
              <a:rPr lang="en-GB" sz="2400" dirty="0" err="1" smtClean="0"/>
              <a:t>Sundarbai</a:t>
            </a:r>
            <a:r>
              <a:rPr lang="en-GB" sz="2400" dirty="0" smtClean="0"/>
              <a:t> </a:t>
            </a:r>
            <a:r>
              <a:rPr lang="en-GB" sz="2400" dirty="0" err="1" smtClean="0"/>
              <a:t>Shasun</a:t>
            </a:r>
            <a:r>
              <a:rPr lang="en-GB" sz="2400" dirty="0" smtClean="0"/>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952464" y="1071546"/>
            <a:ext cx="7977222" cy="5632311"/>
          </a:xfrm>
          <a:prstGeom prst="rect">
            <a:avLst/>
          </a:prstGeom>
        </p:spPr>
        <p:txBody>
          <a:bodyPr wrap="square">
            <a:spAutoFit/>
          </a:bodyPr>
          <a:lstStyle/>
          <a:p>
            <a:r>
              <a:rPr lang="en-GB" dirty="0" smtClean="0"/>
              <a:t>Define Objectives: Set clear goals for the analysis, such as identifying performance drivers and improving overall productivity. </a:t>
            </a:r>
          </a:p>
          <a:p>
            <a:r>
              <a:rPr lang="en-GB" dirty="0" smtClean="0"/>
              <a:t>Data Collection: Gather relevant data: performance reviews, employee demographics, job roles, training history, etc.   </a:t>
            </a:r>
          </a:p>
          <a:p>
            <a:r>
              <a:rPr lang="en-GB" dirty="0" smtClean="0"/>
              <a:t>Data Preparation : Clean and organize the data. Ensure accuracy and consistency for reliable analysis.</a:t>
            </a:r>
          </a:p>
          <a:p>
            <a:r>
              <a:rPr lang="en-GB" dirty="0" smtClean="0"/>
              <a:t>Categorize Performance : Sort employees into Very High, High, Medium, and Low performance categories based on predefined criteria.</a:t>
            </a:r>
          </a:p>
          <a:p>
            <a:r>
              <a:rPr lang="en-GB" dirty="0" smtClean="0"/>
              <a:t>Data Analysis : Use statistical and analytical techniques to explore patterns and correlations. Employ pivot tables, filters, and formulas as needed. </a:t>
            </a:r>
          </a:p>
          <a:p>
            <a:r>
              <a:rPr lang="en-GB" dirty="0" smtClean="0"/>
              <a:t>Develop Insights: Identify key factors influencing each performance category. Analyze trends and potential barriers.</a:t>
            </a:r>
          </a:p>
          <a:p>
            <a:r>
              <a:rPr lang="en-GB" dirty="0" smtClean="0"/>
              <a:t>Create Visualizations : Use charts and graphs to present findings clearly. Develop dashboards for interactive data exploration.</a:t>
            </a:r>
          </a:p>
          <a:p>
            <a:r>
              <a:rPr lang="en-GB" dirty="0" smtClean="0"/>
              <a:t>Generate Recommendations: Provide actionable strategies for enhancing performance, such as targeted training or management changes.</a:t>
            </a:r>
          </a:p>
          <a:p>
            <a:r>
              <a:rPr lang="en-GB" dirty="0" smtClean="0"/>
              <a:t>Implement Strategies: Put recommendations into practice. Monitor the impact and adjust as necessary. </a:t>
            </a:r>
          </a:p>
          <a:p>
            <a:r>
              <a:rPr lang="en-GB" dirty="0" smtClean="0"/>
              <a:t>Review and Refine: Continuously evaluate the effectiveness of implemented strategies. Update the analysis regularly for ongoing improvement.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738282" y="2071678"/>
          <a:ext cx="6072230" cy="40005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52464" y="1500174"/>
            <a:ext cx="7143800" cy="5016758"/>
          </a:xfrm>
          <a:prstGeom prst="rect">
            <a:avLst/>
          </a:prstGeom>
        </p:spPr>
        <p:txBody>
          <a:bodyPr wrap="square">
            <a:spAutoFit/>
          </a:bodyPr>
          <a:lstStyle/>
          <a:p>
            <a:r>
              <a:rPr lang="en-GB" sz="2000" dirty="0" smtClean="0">
                <a:latin typeface="Bahnschrift Light" pitchFamily="34" charset="0"/>
              </a:rPr>
              <a:t>The Employee Performance Analysis project has provided valuable insights into the distribution and determinants of employee performance across different categories—Very High, High, Medium, and Low. By analyzing performance data and identifying key trends and factors, the project </a:t>
            </a:r>
            <a:r>
              <a:rPr lang="en-GB" sz="2000" dirty="0" err="1" smtClean="0">
                <a:latin typeface="Bahnschrift Light" pitchFamily="34" charset="0"/>
              </a:rPr>
              <a:t>has:Uncovered</a:t>
            </a:r>
            <a:r>
              <a:rPr lang="en-GB" sz="2000" dirty="0" smtClean="0">
                <a:latin typeface="Bahnschrift Light" pitchFamily="34" charset="0"/>
              </a:rPr>
              <a:t> Key Drivers: Identified what contributes to high performance and what hinders low performance, allowing for targeted </a:t>
            </a:r>
            <a:r>
              <a:rPr lang="en-GB" sz="2000" dirty="0" err="1" smtClean="0">
                <a:latin typeface="Bahnschrift Light" pitchFamily="34" charset="0"/>
              </a:rPr>
              <a:t>interventions.Enhanced</a:t>
            </a:r>
            <a:r>
              <a:rPr lang="en-GB" sz="2000" dirty="0" smtClean="0">
                <a:latin typeface="Bahnschrift Light" pitchFamily="34" charset="0"/>
              </a:rPr>
              <a:t> Decision-Making: Empowered leadership with data-driven recommendations to improve employee performance and align it with organizational </a:t>
            </a:r>
            <a:r>
              <a:rPr lang="en-GB" sz="2000" dirty="0" err="1" smtClean="0">
                <a:latin typeface="Bahnschrift Light" pitchFamily="34" charset="0"/>
              </a:rPr>
              <a:t>goals.Improved</a:t>
            </a:r>
            <a:r>
              <a:rPr lang="en-GB" sz="2000" dirty="0" smtClean="0">
                <a:latin typeface="Bahnschrift Light" pitchFamily="34" charset="0"/>
              </a:rPr>
              <a:t> Strategies: Enabled the development of customized training and development programs, and informed management practices for better team </a:t>
            </a:r>
            <a:r>
              <a:rPr lang="en-GB" sz="2000" dirty="0" err="1" smtClean="0">
                <a:latin typeface="Bahnschrift Light" pitchFamily="34" charset="0"/>
              </a:rPr>
              <a:t>performance.Visualized</a:t>
            </a:r>
            <a:r>
              <a:rPr lang="en-GB" sz="2000" dirty="0" smtClean="0">
                <a:latin typeface="Bahnschrift Light" pitchFamily="34" charset="0"/>
              </a:rPr>
              <a:t> Insights: Offered clear, interactive visualizations to make complex data accessible and actionable.</a:t>
            </a:r>
            <a:endParaRPr lang="en-US" sz="2000" dirty="0">
              <a:latin typeface="Bahnschrift Light" pitchFamily="34"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38150" y="2357430"/>
            <a:ext cx="6929486" cy="2308324"/>
          </a:xfrm>
          <a:prstGeom prst="rect">
            <a:avLst/>
          </a:prstGeom>
          <a:noFill/>
        </p:spPr>
        <p:txBody>
          <a:bodyPr wrap="square" rtlCol="0">
            <a:spAutoFit/>
          </a:bodyPr>
          <a:lstStyle/>
          <a:p>
            <a:r>
              <a:rPr lang="en-GB" sz="2400" dirty="0" smtClean="0">
                <a:latin typeface="Bahnschrift" pitchFamily="34" charset="0"/>
              </a:rPr>
              <a:t>To analyze employee performance data to identify key factors influencing performance, evaluate the effectiveness of current performance management practices, and provide actionable insights for improving overall employee productivity and engagement</a:t>
            </a:r>
            <a:r>
              <a:rPr lang="en-GB"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smtClean="0"/>
              <a:t>PROJECT	</a:t>
            </a:r>
            <a:r>
              <a:rPr sz="4250" spc="-20" smtClean="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023902" y="2214554"/>
            <a:ext cx="6858048" cy="4093428"/>
          </a:xfrm>
          <a:prstGeom prst="rect">
            <a:avLst/>
          </a:prstGeom>
          <a:noFill/>
        </p:spPr>
        <p:txBody>
          <a:bodyPr wrap="square" rtlCol="0">
            <a:spAutoFit/>
          </a:bodyPr>
          <a:lstStyle/>
          <a:p>
            <a:r>
              <a:rPr lang="en-GB" sz="2000" dirty="0" smtClean="0">
                <a:latin typeface="Bahnschrift" pitchFamily="34" charset="0"/>
              </a:rPr>
              <a:t>To conduct a comprehensive analysis of employee performance data with the aim of identifying key performance drivers, assessing the effectiveness of current performance management practices, and providing actionable insights to enhance overall employee productivity and engagement.</a:t>
            </a:r>
          </a:p>
          <a:p>
            <a:r>
              <a:rPr lang="en-GB" sz="2000" dirty="0" smtClean="0">
                <a:latin typeface="Bahnschrift" pitchFamily="34" charset="0"/>
              </a:rPr>
              <a:t>This project involves analyzing employee performance data from multiple sources, identifying factors affecting performance, evaluating the effectiveness of existing performance management practices, and recommending strategies to improve employee outcomes. The project will also include the development of reports and visualizations to communicate findings and support decision-making.</a:t>
            </a:r>
            <a:endParaRPr lang="en-GB" sz="2000" dirty="0">
              <a:latin typeface="Bahnschrift"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309654" y="2143116"/>
            <a:ext cx="5929354" cy="4154984"/>
          </a:xfrm>
          <a:prstGeom prst="rect">
            <a:avLst/>
          </a:prstGeom>
          <a:noFill/>
        </p:spPr>
        <p:txBody>
          <a:bodyPr wrap="square" rtlCol="0">
            <a:spAutoFit/>
          </a:bodyPr>
          <a:lstStyle/>
          <a:p>
            <a:r>
              <a:rPr lang="en-GB" sz="2400" dirty="0" smtClean="0">
                <a:latin typeface="Bahnschrift" pitchFamily="34" charset="0"/>
              </a:rPr>
              <a:t>The end users of an Employee Performance Analysis typically include:</a:t>
            </a:r>
          </a:p>
          <a:p>
            <a:endParaRPr lang="en-GB" sz="2400" dirty="0" smtClean="0">
              <a:latin typeface="Bahnschrift" pitchFamily="34" charset="0"/>
            </a:endParaRPr>
          </a:p>
          <a:p>
            <a:r>
              <a:rPr lang="en-GB" sz="2400" b="1" dirty="0" smtClean="0">
                <a:latin typeface="Bahnschrift" pitchFamily="34" charset="0"/>
              </a:rPr>
              <a:t>Human Resources (HR) Managers</a:t>
            </a:r>
            <a:endParaRPr lang="en-GB" sz="2400" dirty="0" smtClean="0">
              <a:latin typeface="Bahnschrift" pitchFamily="34" charset="0"/>
            </a:endParaRPr>
          </a:p>
          <a:p>
            <a:r>
              <a:rPr lang="en-GB" sz="2400" b="1" dirty="0" smtClean="0">
                <a:latin typeface="Bahnschrift" pitchFamily="34" charset="0"/>
              </a:rPr>
              <a:t>Department Heads and Team Leaders</a:t>
            </a:r>
            <a:endParaRPr lang="en-GB" sz="2400" dirty="0" smtClean="0">
              <a:latin typeface="Bahnschrift" pitchFamily="34" charset="0"/>
            </a:endParaRPr>
          </a:p>
          <a:p>
            <a:r>
              <a:rPr lang="en-GB" sz="2400" b="1" dirty="0" smtClean="0">
                <a:latin typeface="Bahnschrift" pitchFamily="34" charset="0"/>
              </a:rPr>
              <a:t>Executives and Senior Leadership</a:t>
            </a:r>
            <a:endParaRPr lang="en-GB" sz="2400" dirty="0" smtClean="0">
              <a:latin typeface="Bahnschrift" pitchFamily="34" charset="0"/>
            </a:endParaRPr>
          </a:p>
          <a:p>
            <a:r>
              <a:rPr lang="en-GB" sz="2400" b="1" dirty="0" smtClean="0">
                <a:latin typeface="Bahnschrift" pitchFamily="34" charset="0"/>
              </a:rPr>
              <a:t>Employee Development Specialists</a:t>
            </a:r>
            <a:endParaRPr lang="en-GB" sz="2400" dirty="0" smtClean="0">
              <a:latin typeface="Bahnschrift" pitchFamily="34" charset="0"/>
            </a:endParaRPr>
          </a:p>
          <a:p>
            <a:r>
              <a:rPr lang="en-GB" sz="2400" b="1" dirty="0" smtClean="0">
                <a:latin typeface="Bahnschrift" pitchFamily="34" charset="0"/>
              </a:rPr>
              <a:t>Performance Review Committees</a:t>
            </a:r>
            <a:endParaRPr lang="en-GB" sz="2400" dirty="0" smtClean="0">
              <a:latin typeface="Bahnschrift" pitchFamily="34" charset="0"/>
            </a:endParaRPr>
          </a:p>
          <a:p>
            <a:r>
              <a:rPr lang="en-GB" sz="2400" b="1" dirty="0" smtClean="0">
                <a:latin typeface="Bahnschrift" pitchFamily="34" charset="0"/>
              </a:rPr>
              <a:t>Organizational Development Consultants</a:t>
            </a:r>
            <a:endParaRPr lang="en-GB" sz="2400" dirty="0" smtClean="0">
              <a:latin typeface="Bahnschrift" pitchFamily="34" charset="0"/>
            </a:endParaRPr>
          </a:p>
          <a:p>
            <a:r>
              <a:rPr lang="en-GB" sz="2400" b="1" dirty="0" smtClean="0">
                <a:latin typeface="Bahnschrift" pitchFamily="34" charset="0"/>
              </a:rPr>
              <a:t>Talent Acquisition Teams</a:t>
            </a:r>
            <a:endParaRPr lang="en-GB" sz="2400" dirty="0" smtClean="0">
              <a:latin typeface="Bahnschrift" pitchFamily="34" charset="0"/>
            </a:endParaRPr>
          </a:p>
          <a:p>
            <a:r>
              <a:rPr lang="en-GB" sz="2400" b="1" dirty="0" smtClean="0">
                <a:latin typeface="Bahnschrift" pitchFamily="34" charset="0"/>
              </a:rPr>
              <a:t> Employees Themselves</a:t>
            </a:r>
            <a:endParaRPr lang="en-GB" sz="2400" dirty="0" smtClean="0">
              <a:latin typeface="Bahnschrift"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167042" y="2000240"/>
            <a:ext cx="5929354" cy="4524315"/>
          </a:xfrm>
          <a:prstGeom prst="rect">
            <a:avLst/>
          </a:prstGeom>
          <a:noFill/>
        </p:spPr>
        <p:txBody>
          <a:bodyPr wrap="square" rtlCol="0">
            <a:spAutoFit/>
          </a:bodyPr>
          <a:lstStyle/>
          <a:p>
            <a:r>
              <a:rPr lang="en-GB" dirty="0" smtClean="0"/>
              <a:t>Conditional </a:t>
            </a:r>
            <a:r>
              <a:rPr lang="en-GB" dirty="0" err="1" smtClean="0"/>
              <a:t>Formatting:Automatically</a:t>
            </a:r>
            <a:r>
              <a:rPr lang="en-GB" dirty="0" smtClean="0"/>
              <a:t> highlights cells based on specific criteria (e.g., colouring cells red if values are below a threshold). It's useful for quickly identifying trends, outliers, or areas that need </a:t>
            </a:r>
            <a:r>
              <a:rPr lang="en-GB" dirty="0" err="1" smtClean="0"/>
              <a:t>attention.Filter:Allows</a:t>
            </a:r>
            <a:r>
              <a:rPr lang="en-GB" dirty="0" smtClean="0"/>
              <a:t> you to view only the rows in your dataset that meet specific criteria. It's handy for isolating relevant data without altering the original </a:t>
            </a:r>
            <a:r>
              <a:rPr lang="en-GB" dirty="0" err="1" smtClean="0"/>
              <a:t>dataset.Pivot</a:t>
            </a:r>
            <a:r>
              <a:rPr lang="en-GB" dirty="0" smtClean="0"/>
              <a:t> </a:t>
            </a:r>
            <a:r>
              <a:rPr lang="en-GB" dirty="0" err="1" smtClean="0"/>
              <a:t>Table:Summarizes</a:t>
            </a:r>
            <a:r>
              <a:rPr lang="en-GB" dirty="0" smtClean="0"/>
              <a:t> large data sets, allowing you to quickly organize, analyze, and compare data. You can group, count, average, or sum data, making it ideal for reports and </a:t>
            </a:r>
            <a:r>
              <a:rPr lang="en-GB" dirty="0" err="1" smtClean="0"/>
              <a:t>dashboards.Formulas:Automate</a:t>
            </a:r>
            <a:r>
              <a:rPr lang="en-GB" dirty="0" smtClean="0"/>
              <a:t> calculations and data manipulation. Common formulas include SUM, AVERAGE, VLOOKUP, IF, and more. Formulas are essential for performing complex calculations </a:t>
            </a:r>
            <a:r>
              <a:rPr lang="en-GB" dirty="0" err="1" smtClean="0"/>
              <a:t>efficiently.Charts:Charts</a:t>
            </a:r>
            <a:r>
              <a:rPr lang="en-GB" dirty="0" smtClean="0"/>
              <a:t> are used to display series of numeric data in a graphical format to make it easier to understand large quantities of data and the relationship between different series of data.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166778" y="2285992"/>
            <a:ext cx="7929618" cy="2308324"/>
          </a:xfrm>
          <a:prstGeom prst="rect">
            <a:avLst/>
          </a:prstGeom>
        </p:spPr>
        <p:txBody>
          <a:bodyPr wrap="square">
            <a:spAutoFit/>
          </a:bodyPr>
          <a:lstStyle/>
          <a:p>
            <a:pPr algn="just"/>
            <a:r>
              <a:rPr lang="en-GB" sz="2400" dirty="0" smtClean="0">
                <a:latin typeface="Bahnschrift Light" pitchFamily="34" charset="0"/>
              </a:rPr>
              <a:t>Employee - Kaggle26 - features were there in that document “employee data”9 - features were selected for this </a:t>
            </a:r>
            <a:r>
              <a:rPr lang="en-GB" sz="2400" dirty="0" err="1" smtClean="0">
                <a:latin typeface="Bahnschrift Light" pitchFamily="34" charset="0"/>
              </a:rPr>
              <a:t>projectEmployee</a:t>
            </a:r>
            <a:r>
              <a:rPr lang="en-GB" sz="2400" dirty="0" smtClean="0">
                <a:latin typeface="Bahnschrift Light" pitchFamily="34" charset="0"/>
              </a:rPr>
              <a:t> id - number </a:t>
            </a:r>
            <a:r>
              <a:rPr lang="en-GB" sz="2400" dirty="0" err="1" smtClean="0">
                <a:latin typeface="Bahnschrift Light" pitchFamily="34" charset="0"/>
              </a:rPr>
              <a:t>formatName</a:t>
            </a:r>
            <a:r>
              <a:rPr lang="en-GB" sz="2400" dirty="0" smtClean="0">
                <a:latin typeface="Bahnschrift Light" pitchFamily="34" charset="0"/>
              </a:rPr>
              <a:t> - text </a:t>
            </a:r>
            <a:r>
              <a:rPr lang="en-GB" sz="2400" dirty="0" err="1" smtClean="0">
                <a:latin typeface="Bahnschrift Light" pitchFamily="34" charset="0"/>
              </a:rPr>
              <a:t>formatEmployee</a:t>
            </a:r>
            <a:r>
              <a:rPr lang="en-GB" sz="2400" dirty="0" smtClean="0">
                <a:latin typeface="Bahnschrift Light" pitchFamily="34" charset="0"/>
              </a:rPr>
              <a:t> type - text </a:t>
            </a:r>
            <a:r>
              <a:rPr lang="en-GB" sz="2400" dirty="0" err="1" smtClean="0">
                <a:latin typeface="Bahnschrift Light" pitchFamily="34" charset="0"/>
              </a:rPr>
              <a:t>formatPerformance</a:t>
            </a:r>
            <a:r>
              <a:rPr lang="en-GB" sz="2400" dirty="0" smtClean="0">
                <a:latin typeface="Bahnschrift Light" pitchFamily="34" charset="0"/>
              </a:rPr>
              <a:t> level - was converted from number to text </a:t>
            </a:r>
            <a:r>
              <a:rPr lang="en-GB" sz="2400" dirty="0" err="1" smtClean="0">
                <a:latin typeface="Bahnschrift Light" pitchFamily="34" charset="0"/>
              </a:rPr>
              <a:t>formatGender</a:t>
            </a:r>
            <a:r>
              <a:rPr lang="en-GB" sz="2400" dirty="0" smtClean="0">
                <a:latin typeface="Bahnschrift Light" pitchFamily="34" charset="0"/>
              </a:rPr>
              <a:t> - male female Employee rating - number format</a:t>
            </a:r>
            <a:endParaRPr lang="en-US" sz="2400" dirty="0">
              <a:latin typeface="Bahnschrift Light" pitchFamily="34" charset="0"/>
            </a:endParaRP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38414" y="221455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666976" y="2285992"/>
            <a:ext cx="6096000" cy="3693319"/>
          </a:xfrm>
          <a:prstGeom prst="rect">
            <a:avLst/>
          </a:prstGeom>
        </p:spPr>
        <p:txBody>
          <a:bodyPr>
            <a:spAutoFit/>
          </a:bodyPr>
          <a:lstStyle/>
          <a:p>
            <a:r>
              <a:rPr lang="en-GB" dirty="0" smtClean="0">
                <a:latin typeface="Bahnschrift Light" pitchFamily="34" charset="0"/>
              </a:rPr>
              <a:t>Data-Driven Insights: Advanced analytics to uncover hidden patterns in employee performance, offering actionable </a:t>
            </a:r>
            <a:r>
              <a:rPr lang="en-GB" dirty="0" err="1" smtClean="0">
                <a:latin typeface="Bahnschrift Light" pitchFamily="34" charset="0"/>
              </a:rPr>
              <a:t>strategies.Tailored</a:t>
            </a:r>
            <a:r>
              <a:rPr lang="en-GB" dirty="0" smtClean="0">
                <a:latin typeface="Bahnschrift Light" pitchFamily="34" charset="0"/>
              </a:rPr>
              <a:t> Interventions: Custom solutions for each performance category, driving meaningful improvement across the </a:t>
            </a:r>
            <a:r>
              <a:rPr lang="en-GB" dirty="0" err="1" smtClean="0">
                <a:latin typeface="Bahnschrift Light" pitchFamily="34" charset="0"/>
              </a:rPr>
              <a:t>organization.Dynamic</a:t>
            </a:r>
            <a:r>
              <a:rPr lang="en-GB" dirty="0" smtClean="0">
                <a:latin typeface="Bahnschrift Light" pitchFamily="34" charset="0"/>
              </a:rPr>
              <a:t> Visualization: Interactive dashboards and visualizations that make complex data easy to understand and act </a:t>
            </a:r>
            <a:r>
              <a:rPr lang="en-GB" dirty="0" err="1" smtClean="0">
                <a:latin typeface="Bahnschrift Light" pitchFamily="34" charset="0"/>
              </a:rPr>
              <a:t>on.Predictive</a:t>
            </a:r>
            <a:r>
              <a:rPr lang="en-GB" dirty="0" smtClean="0">
                <a:latin typeface="Bahnschrift Light" pitchFamily="34" charset="0"/>
              </a:rPr>
              <a:t> Capabilities: Ability to forecast future performance trends, helping the organization proactively manage </a:t>
            </a:r>
            <a:r>
              <a:rPr lang="en-GB" dirty="0" err="1" smtClean="0">
                <a:latin typeface="Bahnschrift Light" pitchFamily="34" charset="0"/>
              </a:rPr>
              <a:t>talents.Impactful</a:t>
            </a:r>
            <a:r>
              <a:rPr lang="en-GB" dirty="0" smtClean="0">
                <a:latin typeface="Bahnschrift Light" pitchFamily="34" charset="0"/>
              </a:rPr>
              <a:t> Decision-Making: Empowering leadership with clear, data-backed recommendations that align with business goals.</a:t>
            </a:r>
            <a:endParaRPr lang="en-US" dirty="0">
              <a:latin typeface="Bahnschrift Light"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824</Words>
  <Application>Microsoft Office PowerPoint</Application>
  <PresentationFormat>Custom</PresentationFormat>
  <Paragraphs>68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20</cp:revision>
  <dcterms:created xsi:type="dcterms:W3CDTF">2024-03-29T15:07:22Z</dcterms:created>
  <dcterms:modified xsi:type="dcterms:W3CDTF">2024-08-31T13:27:00Z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