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Lst>
  <p:sldSz cx="18288000" cy="10287000"/>
  <p:notesSz cx="6858000" cy="9144000"/>
  <p:embeddedFontLst>
    <p:embeddedFont>
      <p:font typeface="Canva Sans Bold" panose="020B0604020202020204" charset="0"/>
      <p:regular r:id="rId6"/>
    </p:embeddedFont>
    <p:embeddedFont>
      <p:font typeface="Open Sauce" panose="020B0604020202020204" charset="0"/>
      <p:regular r:id="rId7"/>
    </p:embeddedFont>
    <p:embeddedFont>
      <p:font typeface="Open Sauce Bold" panose="020B0604020202020204" charset="0"/>
      <p:regular r:id="rId8"/>
    </p:embeddedFont>
    <p:embeddedFont>
      <p:font typeface="Open Sauce Bold Italics" panose="020B0604020202020204" charset="0"/>
      <p:regular r:id="rId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2" d="100"/>
          <a:sy n="52" d="100"/>
        </p:scale>
        <p:origin x="850"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3.fntdata"/><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font" Target="fonts/font2.fntdata"/><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1.fntdata"/><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font" Target="fonts/font4.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DFBFB"/>
        </a:solidFill>
        <a:effectLst/>
      </p:bgPr>
    </p:bg>
    <p:spTree>
      <p:nvGrpSpPr>
        <p:cNvPr id="1" name=""/>
        <p:cNvGrpSpPr/>
        <p:nvPr/>
      </p:nvGrpSpPr>
      <p:grpSpPr>
        <a:xfrm>
          <a:off x="0" y="0"/>
          <a:ext cx="0" cy="0"/>
          <a:chOff x="0" y="0"/>
          <a:chExt cx="0" cy="0"/>
        </a:xfrm>
      </p:grpSpPr>
      <p:sp>
        <p:nvSpPr>
          <p:cNvPr id="2" name="Freeform 2"/>
          <p:cNvSpPr/>
          <p:nvPr/>
        </p:nvSpPr>
        <p:spPr>
          <a:xfrm>
            <a:off x="15047759" y="3749017"/>
            <a:ext cx="3240241" cy="6504134"/>
          </a:xfrm>
          <a:custGeom>
            <a:avLst/>
            <a:gdLst/>
            <a:ahLst/>
            <a:cxnLst/>
            <a:rect l="l" t="t" r="r" b="b"/>
            <a:pathLst>
              <a:path w="3240241" h="6504134">
                <a:moveTo>
                  <a:pt x="0" y="0"/>
                </a:moveTo>
                <a:lnTo>
                  <a:pt x="3240241" y="0"/>
                </a:lnTo>
                <a:lnTo>
                  <a:pt x="3240241" y="6504133"/>
                </a:lnTo>
                <a:lnTo>
                  <a:pt x="0" y="650413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13056984" y="-420280"/>
            <a:ext cx="5255597" cy="13183610"/>
            <a:chOff x="0" y="0"/>
            <a:chExt cx="1384190" cy="3472227"/>
          </a:xfrm>
        </p:grpSpPr>
        <p:sp>
          <p:nvSpPr>
            <p:cNvPr id="4" name="Freeform 4"/>
            <p:cNvSpPr/>
            <p:nvPr/>
          </p:nvSpPr>
          <p:spPr>
            <a:xfrm>
              <a:off x="0" y="0"/>
              <a:ext cx="1384190" cy="3472226"/>
            </a:xfrm>
            <a:custGeom>
              <a:avLst/>
              <a:gdLst/>
              <a:ahLst/>
              <a:cxnLst/>
              <a:rect l="l" t="t" r="r" b="b"/>
              <a:pathLst>
                <a:path w="1384190" h="3472226">
                  <a:moveTo>
                    <a:pt x="0" y="0"/>
                  </a:moveTo>
                  <a:lnTo>
                    <a:pt x="1384190" y="0"/>
                  </a:lnTo>
                  <a:lnTo>
                    <a:pt x="1384190" y="3472226"/>
                  </a:lnTo>
                  <a:lnTo>
                    <a:pt x="0" y="3472226"/>
                  </a:lnTo>
                  <a:close/>
                </a:path>
              </a:pathLst>
            </a:custGeom>
            <a:solidFill>
              <a:srgbClr val="106861"/>
            </a:solidFill>
          </p:spPr>
        </p:sp>
        <p:sp>
          <p:nvSpPr>
            <p:cNvPr id="5" name="TextBox 5"/>
            <p:cNvSpPr txBox="1"/>
            <p:nvPr/>
          </p:nvSpPr>
          <p:spPr>
            <a:xfrm>
              <a:off x="0" y="-19050"/>
              <a:ext cx="1384190" cy="3491277"/>
            </a:xfrm>
            <a:prstGeom prst="rect">
              <a:avLst/>
            </a:prstGeom>
          </p:spPr>
          <p:txBody>
            <a:bodyPr lIns="50800" tIns="50800" rIns="50800" bIns="50800" rtlCol="0" anchor="ctr"/>
            <a:lstStyle/>
            <a:p>
              <a:pPr algn="ctr">
                <a:lnSpc>
                  <a:spcPts val="2859"/>
                </a:lnSpc>
              </a:pPr>
              <a:endParaRPr/>
            </a:p>
          </p:txBody>
        </p:sp>
      </p:grpSp>
      <p:grpSp>
        <p:nvGrpSpPr>
          <p:cNvPr id="6" name="Group 6"/>
          <p:cNvGrpSpPr/>
          <p:nvPr/>
        </p:nvGrpSpPr>
        <p:grpSpPr>
          <a:xfrm>
            <a:off x="1028700" y="2920970"/>
            <a:ext cx="78988" cy="3562352"/>
            <a:chOff x="0" y="0"/>
            <a:chExt cx="20803" cy="938233"/>
          </a:xfrm>
        </p:grpSpPr>
        <p:sp>
          <p:nvSpPr>
            <p:cNvPr id="7" name="Freeform 7"/>
            <p:cNvSpPr/>
            <p:nvPr/>
          </p:nvSpPr>
          <p:spPr>
            <a:xfrm>
              <a:off x="0" y="0"/>
              <a:ext cx="20803" cy="938233"/>
            </a:xfrm>
            <a:custGeom>
              <a:avLst/>
              <a:gdLst/>
              <a:ahLst/>
              <a:cxnLst/>
              <a:rect l="l" t="t" r="r" b="b"/>
              <a:pathLst>
                <a:path w="20803" h="938233">
                  <a:moveTo>
                    <a:pt x="0" y="0"/>
                  </a:moveTo>
                  <a:lnTo>
                    <a:pt x="20803" y="0"/>
                  </a:lnTo>
                  <a:lnTo>
                    <a:pt x="20803" y="938233"/>
                  </a:lnTo>
                  <a:lnTo>
                    <a:pt x="0" y="938233"/>
                  </a:lnTo>
                  <a:close/>
                </a:path>
              </a:pathLst>
            </a:custGeom>
            <a:solidFill>
              <a:srgbClr val="123D33"/>
            </a:solidFill>
            <a:ln cap="sq">
              <a:noFill/>
              <a:prstDash val="solid"/>
              <a:miter/>
            </a:ln>
          </p:spPr>
        </p:sp>
        <p:sp>
          <p:nvSpPr>
            <p:cNvPr id="8" name="TextBox 8"/>
            <p:cNvSpPr txBox="1"/>
            <p:nvPr/>
          </p:nvSpPr>
          <p:spPr>
            <a:xfrm>
              <a:off x="0" y="-19050"/>
              <a:ext cx="20803" cy="957283"/>
            </a:xfrm>
            <a:prstGeom prst="rect">
              <a:avLst/>
            </a:prstGeom>
          </p:spPr>
          <p:txBody>
            <a:bodyPr lIns="50800" tIns="50800" rIns="50800" bIns="50800" rtlCol="0" anchor="ctr"/>
            <a:lstStyle/>
            <a:p>
              <a:pPr marL="0" lvl="0" indent="0" algn="ctr">
                <a:lnSpc>
                  <a:spcPts val="2859"/>
                </a:lnSpc>
                <a:spcBef>
                  <a:spcPct val="0"/>
                </a:spcBef>
              </a:pPr>
              <a:endParaRPr/>
            </a:p>
          </p:txBody>
        </p:sp>
      </p:grpSp>
      <p:sp>
        <p:nvSpPr>
          <p:cNvPr id="9" name="TextBox 9"/>
          <p:cNvSpPr txBox="1"/>
          <p:nvPr/>
        </p:nvSpPr>
        <p:spPr>
          <a:xfrm>
            <a:off x="13032403" y="5370208"/>
            <a:ext cx="4551045" cy="3921330"/>
          </a:xfrm>
          <a:prstGeom prst="rect">
            <a:avLst/>
          </a:prstGeom>
        </p:spPr>
        <p:txBody>
          <a:bodyPr lIns="0" tIns="0" rIns="0" bIns="0" rtlCol="0" anchor="t">
            <a:spAutoFit/>
          </a:bodyPr>
          <a:lstStyle/>
          <a:p>
            <a:pPr algn="ctr">
              <a:lnSpc>
                <a:spcPts val="6442"/>
              </a:lnSpc>
            </a:pPr>
            <a:r>
              <a:rPr lang="en-US" sz="4601" b="1" dirty="0">
                <a:solidFill>
                  <a:srgbClr val="FFFFFF"/>
                </a:solidFill>
                <a:latin typeface="Canva Sans Bold"/>
                <a:ea typeface="Canva Sans Bold"/>
                <a:cs typeface="Canva Sans Bold"/>
                <a:sym typeface="Canva Sans Bold"/>
              </a:rPr>
              <a:t>  WE CODE</a:t>
            </a:r>
          </a:p>
          <a:p>
            <a:pPr algn="ctr">
              <a:lnSpc>
                <a:spcPts val="4898"/>
              </a:lnSpc>
            </a:pPr>
            <a:endParaRPr lang="en-US" sz="4601" b="1" dirty="0">
              <a:solidFill>
                <a:srgbClr val="FFFFFF"/>
              </a:solidFill>
              <a:latin typeface="Canva Sans Bold"/>
              <a:ea typeface="Canva Sans Bold"/>
              <a:cs typeface="Canva Sans Bold"/>
              <a:sym typeface="Canva Sans Bold"/>
            </a:endParaRPr>
          </a:p>
          <a:p>
            <a:pPr algn="ctr">
              <a:lnSpc>
                <a:spcPts val="4898"/>
              </a:lnSpc>
            </a:pPr>
            <a:r>
              <a:rPr lang="en-US" sz="3499" b="1" dirty="0">
                <a:solidFill>
                  <a:srgbClr val="FFFFFF"/>
                </a:solidFill>
                <a:latin typeface="Canva Sans Bold"/>
                <a:ea typeface="Canva Sans Bold"/>
                <a:cs typeface="Canva Sans Bold"/>
                <a:sym typeface="Canva Sans Bold"/>
              </a:rPr>
              <a:t>Aastha Dubey</a:t>
            </a:r>
          </a:p>
          <a:p>
            <a:pPr algn="ctr">
              <a:lnSpc>
                <a:spcPts val="4898"/>
              </a:lnSpc>
            </a:pPr>
            <a:r>
              <a:rPr lang="en-US" sz="3499" b="1" dirty="0">
                <a:solidFill>
                  <a:srgbClr val="FFFFFF"/>
                </a:solidFill>
                <a:latin typeface="Canva Sans Bold"/>
                <a:ea typeface="Canva Sans Bold"/>
                <a:cs typeface="Canva Sans Bold"/>
                <a:sym typeface="Canva Sans Bold"/>
              </a:rPr>
              <a:t>Chaitanya Gaur</a:t>
            </a:r>
          </a:p>
          <a:p>
            <a:pPr algn="ctr">
              <a:lnSpc>
                <a:spcPts val="4898"/>
              </a:lnSpc>
            </a:pPr>
            <a:r>
              <a:rPr lang="en-US" sz="3499" b="1" dirty="0">
                <a:solidFill>
                  <a:srgbClr val="FFFFFF"/>
                </a:solidFill>
                <a:latin typeface="Canva Sans Bold"/>
                <a:ea typeface="Canva Sans Bold"/>
                <a:cs typeface="Canva Sans Bold"/>
                <a:sym typeface="Canva Sans Bold"/>
              </a:rPr>
              <a:t>Anmol Pal</a:t>
            </a:r>
          </a:p>
          <a:p>
            <a:pPr algn="ctr">
              <a:lnSpc>
                <a:spcPts val="4898"/>
              </a:lnSpc>
            </a:pPr>
            <a:r>
              <a:rPr lang="en-US" sz="3499" b="1" dirty="0">
                <a:solidFill>
                  <a:srgbClr val="FFFFFF"/>
                </a:solidFill>
                <a:latin typeface="Canva Sans Bold"/>
                <a:ea typeface="Canva Sans Bold"/>
                <a:cs typeface="Canva Sans Bold"/>
                <a:sym typeface="Canva Sans Bold"/>
              </a:rPr>
              <a:t>Prachi Pandey</a:t>
            </a:r>
          </a:p>
        </p:txBody>
      </p:sp>
      <p:sp>
        <p:nvSpPr>
          <p:cNvPr id="10" name="AutoShape 10"/>
          <p:cNvSpPr/>
          <p:nvPr/>
        </p:nvSpPr>
        <p:spPr>
          <a:xfrm>
            <a:off x="14359953" y="6171525"/>
            <a:ext cx="2291104" cy="0"/>
          </a:xfrm>
          <a:prstGeom prst="line">
            <a:avLst/>
          </a:prstGeom>
          <a:ln w="38100" cap="flat">
            <a:solidFill>
              <a:srgbClr val="FFFFFF"/>
            </a:solidFill>
            <a:prstDash val="solid"/>
            <a:headEnd type="none" w="sm" len="sm"/>
            <a:tailEnd type="none" w="sm" len="sm"/>
          </a:ln>
        </p:spPr>
      </p:sp>
      <p:sp>
        <p:nvSpPr>
          <p:cNvPr id="11" name="Freeform 11"/>
          <p:cNvSpPr/>
          <p:nvPr/>
        </p:nvSpPr>
        <p:spPr>
          <a:xfrm>
            <a:off x="13663188" y="1020869"/>
            <a:ext cx="3289475" cy="1068731"/>
          </a:xfrm>
          <a:custGeom>
            <a:avLst/>
            <a:gdLst/>
            <a:ahLst/>
            <a:cxnLst/>
            <a:rect l="l" t="t" r="r" b="b"/>
            <a:pathLst>
              <a:path w="3289475" h="1068731">
                <a:moveTo>
                  <a:pt x="0" y="0"/>
                </a:moveTo>
                <a:lnTo>
                  <a:pt x="3289475" y="0"/>
                </a:lnTo>
                <a:lnTo>
                  <a:pt x="3289475" y="1068731"/>
                </a:lnTo>
                <a:lnTo>
                  <a:pt x="0" y="1068731"/>
                </a:lnTo>
                <a:lnTo>
                  <a:pt x="0" y="0"/>
                </a:lnTo>
                <a:close/>
              </a:path>
            </a:pathLst>
          </a:custGeom>
          <a:blipFill>
            <a:blip r:embed="rId4"/>
            <a:stretch>
              <a:fillRect l="-69879"/>
            </a:stretch>
          </a:blipFill>
        </p:spPr>
      </p:sp>
      <p:sp>
        <p:nvSpPr>
          <p:cNvPr id="12" name="TextBox 12"/>
          <p:cNvSpPr txBox="1"/>
          <p:nvPr/>
        </p:nvSpPr>
        <p:spPr>
          <a:xfrm>
            <a:off x="1275396" y="2937056"/>
            <a:ext cx="10098617" cy="1285511"/>
          </a:xfrm>
          <a:prstGeom prst="rect">
            <a:avLst/>
          </a:prstGeom>
        </p:spPr>
        <p:txBody>
          <a:bodyPr lIns="0" tIns="0" rIns="0" bIns="0" rtlCol="0" anchor="t">
            <a:spAutoFit/>
          </a:bodyPr>
          <a:lstStyle/>
          <a:p>
            <a:pPr algn="l">
              <a:lnSpc>
                <a:spcPts val="10510"/>
              </a:lnSpc>
            </a:pPr>
            <a:r>
              <a:rPr lang="en-US" sz="7507" b="1" spc="-150">
                <a:solidFill>
                  <a:srgbClr val="191919"/>
                </a:solidFill>
                <a:latin typeface="Open Sauce Bold"/>
                <a:ea typeface="Open Sauce Bold"/>
                <a:cs typeface="Open Sauce Bold"/>
                <a:sym typeface="Open Sauce Bold"/>
              </a:rPr>
              <a:t>Problem Statement</a:t>
            </a:r>
          </a:p>
        </p:txBody>
      </p:sp>
      <p:sp>
        <p:nvSpPr>
          <p:cNvPr id="13" name="TextBox 13"/>
          <p:cNvSpPr txBox="1"/>
          <p:nvPr/>
        </p:nvSpPr>
        <p:spPr>
          <a:xfrm>
            <a:off x="1275396" y="4445433"/>
            <a:ext cx="8128309" cy="1726092"/>
          </a:xfrm>
          <a:prstGeom prst="rect">
            <a:avLst/>
          </a:prstGeom>
        </p:spPr>
        <p:txBody>
          <a:bodyPr lIns="0" tIns="0" rIns="0" bIns="0" rtlCol="0" anchor="t">
            <a:spAutoFit/>
          </a:bodyPr>
          <a:lstStyle/>
          <a:p>
            <a:pPr algn="ctr">
              <a:lnSpc>
                <a:spcPts val="4611"/>
              </a:lnSpc>
            </a:pPr>
            <a:r>
              <a:rPr lang="en-US" sz="3293" b="1">
                <a:solidFill>
                  <a:srgbClr val="191919"/>
                </a:solidFill>
                <a:latin typeface="Canva Sans Bold"/>
                <a:ea typeface="Canva Sans Bold"/>
                <a:cs typeface="Canva Sans Bold"/>
                <a:sym typeface="Canva Sans Bold"/>
              </a:rPr>
              <a:t>To build a machine learning model that extracts key entity values from images, like  weight, volume, dimensions.</a:t>
            </a:r>
          </a:p>
        </p:txBody>
      </p:sp>
      <p:sp>
        <p:nvSpPr>
          <p:cNvPr id="14" name="TextBox 14"/>
          <p:cNvSpPr txBox="1"/>
          <p:nvPr/>
        </p:nvSpPr>
        <p:spPr>
          <a:xfrm>
            <a:off x="13174626" y="2203437"/>
            <a:ext cx="4661759" cy="678239"/>
          </a:xfrm>
          <a:prstGeom prst="rect">
            <a:avLst/>
          </a:prstGeom>
        </p:spPr>
        <p:txBody>
          <a:bodyPr lIns="0" tIns="0" rIns="0" bIns="0" rtlCol="0" anchor="t">
            <a:spAutoFit/>
          </a:bodyPr>
          <a:lstStyle/>
          <a:p>
            <a:pPr algn="ctr">
              <a:lnSpc>
                <a:spcPts val="5534"/>
              </a:lnSpc>
            </a:pPr>
            <a:r>
              <a:rPr lang="en-US" sz="3953" b="1">
                <a:solidFill>
                  <a:srgbClr val="FFDE59"/>
                </a:solidFill>
                <a:latin typeface="Canva Sans Bold"/>
                <a:ea typeface="Canva Sans Bold"/>
                <a:cs typeface="Canva Sans Bold"/>
                <a:sym typeface="Canva Sans Bold"/>
              </a:rPr>
              <a:t>ML Challenge 2024</a:t>
            </a:r>
          </a:p>
        </p:txBody>
      </p:sp>
      <p:sp>
        <p:nvSpPr>
          <p:cNvPr id="15" name="Rectangle 14">
            <a:extLst>
              <a:ext uri="{FF2B5EF4-FFF2-40B4-BE49-F238E27FC236}">
                <a16:creationId xmlns:a16="http://schemas.microsoft.com/office/drawing/2014/main" id="{FC96CFF4-58E2-755F-4AEC-D7B651D65AAB}"/>
              </a:ext>
            </a:extLst>
          </p:cNvPr>
          <p:cNvSpPr/>
          <p:nvPr/>
        </p:nvSpPr>
        <p:spPr>
          <a:xfrm>
            <a:off x="12977045" y="4776154"/>
            <a:ext cx="4661759" cy="584775"/>
          </a:xfrm>
          <a:prstGeom prst="rect">
            <a:avLst/>
          </a:prstGeom>
          <a:noFill/>
        </p:spPr>
        <p:txBody>
          <a:bodyPr wrap="square" lIns="91440" tIns="45720" rIns="91440" bIns="45720">
            <a:spAutoFit/>
          </a:bodyPr>
          <a:lstStyle/>
          <a:p>
            <a:pPr algn="ctr"/>
            <a:r>
              <a:rPr lang="en-US" sz="3200" b="0" cap="none" spc="0" dirty="0">
                <a:ln w="0"/>
                <a:solidFill>
                  <a:schemeClr val="bg2"/>
                </a:solidFill>
                <a:effectLst>
                  <a:outerShdw blurRad="38100" dist="19050" dir="2700000" algn="tl" rotWithShape="0">
                    <a:schemeClr val="dk1">
                      <a:alpha val="40000"/>
                    </a:schemeClr>
                  </a:outerShdw>
                </a:effectLst>
              </a:rPr>
              <a:t>TEAM NAME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DFBFB"/>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4491629"/>
            <a:chOff x="0" y="0"/>
            <a:chExt cx="4816593" cy="1182980"/>
          </a:xfrm>
        </p:grpSpPr>
        <p:sp>
          <p:nvSpPr>
            <p:cNvPr id="3" name="Freeform 3"/>
            <p:cNvSpPr/>
            <p:nvPr/>
          </p:nvSpPr>
          <p:spPr>
            <a:xfrm>
              <a:off x="0" y="0"/>
              <a:ext cx="4816592" cy="1182980"/>
            </a:xfrm>
            <a:custGeom>
              <a:avLst/>
              <a:gdLst/>
              <a:ahLst/>
              <a:cxnLst/>
              <a:rect l="l" t="t" r="r" b="b"/>
              <a:pathLst>
                <a:path w="4816592" h="1182980">
                  <a:moveTo>
                    <a:pt x="0" y="0"/>
                  </a:moveTo>
                  <a:lnTo>
                    <a:pt x="4816592" y="0"/>
                  </a:lnTo>
                  <a:lnTo>
                    <a:pt x="4816592" y="1182980"/>
                  </a:lnTo>
                  <a:lnTo>
                    <a:pt x="0" y="1182980"/>
                  </a:lnTo>
                  <a:close/>
                </a:path>
              </a:pathLst>
            </a:custGeom>
            <a:solidFill>
              <a:srgbClr val="106861"/>
            </a:solidFill>
            <a:ln cap="sq">
              <a:noFill/>
              <a:prstDash val="solid"/>
              <a:miter/>
            </a:ln>
          </p:spPr>
        </p:sp>
        <p:sp>
          <p:nvSpPr>
            <p:cNvPr id="4" name="TextBox 4"/>
            <p:cNvSpPr txBox="1"/>
            <p:nvPr/>
          </p:nvSpPr>
          <p:spPr>
            <a:xfrm>
              <a:off x="0" y="-19050"/>
              <a:ext cx="4816593" cy="1202030"/>
            </a:xfrm>
            <a:prstGeom prst="rect">
              <a:avLst/>
            </a:prstGeom>
          </p:spPr>
          <p:txBody>
            <a:bodyPr lIns="50800" tIns="50800" rIns="50800" bIns="50800" rtlCol="0" anchor="ctr"/>
            <a:lstStyle/>
            <a:p>
              <a:pPr marL="0" lvl="0" indent="0" algn="ctr">
                <a:lnSpc>
                  <a:spcPts val="2859"/>
                </a:lnSpc>
                <a:spcBef>
                  <a:spcPct val="0"/>
                </a:spcBef>
              </a:pPr>
              <a:endParaRPr/>
            </a:p>
          </p:txBody>
        </p:sp>
      </p:grpSp>
      <p:sp>
        <p:nvSpPr>
          <p:cNvPr id="5" name="TextBox 5"/>
          <p:cNvSpPr txBox="1"/>
          <p:nvPr/>
        </p:nvSpPr>
        <p:spPr>
          <a:xfrm>
            <a:off x="1467031" y="4858282"/>
            <a:ext cx="15353937" cy="4845420"/>
          </a:xfrm>
          <a:prstGeom prst="rect">
            <a:avLst/>
          </a:prstGeom>
        </p:spPr>
        <p:txBody>
          <a:bodyPr lIns="0" tIns="0" rIns="0" bIns="0" rtlCol="0" anchor="t">
            <a:spAutoFit/>
          </a:bodyPr>
          <a:lstStyle/>
          <a:p>
            <a:pPr algn="ctr">
              <a:lnSpc>
                <a:spcPts val="4288"/>
              </a:lnSpc>
            </a:pPr>
            <a:r>
              <a:rPr lang="en-US" sz="2680" b="1">
                <a:solidFill>
                  <a:srgbClr val="191919"/>
                </a:solidFill>
                <a:latin typeface="Open Sauce Bold"/>
                <a:ea typeface="Open Sauce Bold"/>
                <a:cs typeface="Open Sauce Bold"/>
                <a:sym typeface="Open Sauce Bold"/>
              </a:rPr>
              <a:t>First, we split the data into manageable chunks to optimize processing within Google Colab's time and resource limits. We then utilized concurrent processing to download images in parallel, improving the speed of data retrieval. Once images were downloaded, we applied OCR using EasyOCR to extract text from the images. Regular expressions (regex) were then used to categorize the extracted text into specific entity types, ensuring accurate matching to the required values like weight, volume, and dimensions.</a:t>
            </a:r>
          </a:p>
          <a:p>
            <a:pPr algn="ctr">
              <a:lnSpc>
                <a:spcPts val="4288"/>
              </a:lnSpc>
            </a:pPr>
            <a:endParaRPr lang="en-US" sz="2680" b="1">
              <a:solidFill>
                <a:srgbClr val="191919"/>
              </a:solidFill>
              <a:latin typeface="Open Sauce Bold"/>
              <a:ea typeface="Open Sauce Bold"/>
              <a:cs typeface="Open Sauce Bold"/>
              <a:sym typeface="Open Sauce Bold"/>
            </a:endParaRPr>
          </a:p>
          <a:p>
            <a:pPr algn="ctr">
              <a:lnSpc>
                <a:spcPts val="4288"/>
              </a:lnSpc>
            </a:pPr>
            <a:endParaRPr lang="en-US" sz="2680" b="1">
              <a:solidFill>
                <a:srgbClr val="191919"/>
              </a:solidFill>
              <a:latin typeface="Open Sauce Bold"/>
              <a:ea typeface="Open Sauce Bold"/>
              <a:cs typeface="Open Sauce Bold"/>
              <a:sym typeface="Open Sauce Bold"/>
            </a:endParaRPr>
          </a:p>
          <a:p>
            <a:pPr algn="ctr">
              <a:lnSpc>
                <a:spcPts val="4288"/>
              </a:lnSpc>
            </a:pPr>
            <a:endParaRPr lang="en-US" sz="2680" b="1">
              <a:solidFill>
                <a:srgbClr val="191919"/>
              </a:solidFill>
              <a:latin typeface="Open Sauce Bold"/>
              <a:ea typeface="Open Sauce Bold"/>
              <a:cs typeface="Open Sauce Bold"/>
              <a:sym typeface="Open Sauce Bold"/>
            </a:endParaRPr>
          </a:p>
        </p:txBody>
      </p:sp>
      <p:sp>
        <p:nvSpPr>
          <p:cNvPr id="6" name="TextBox 6"/>
          <p:cNvSpPr txBox="1"/>
          <p:nvPr/>
        </p:nvSpPr>
        <p:spPr>
          <a:xfrm>
            <a:off x="389672" y="1318481"/>
            <a:ext cx="9267549" cy="1158738"/>
          </a:xfrm>
          <a:prstGeom prst="rect">
            <a:avLst/>
          </a:prstGeom>
        </p:spPr>
        <p:txBody>
          <a:bodyPr lIns="0" tIns="0" rIns="0" bIns="0" rtlCol="0" anchor="t">
            <a:spAutoFit/>
          </a:bodyPr>
          <a:lstStyle/>
          <a:p>
            <a:pPr marL="0" lvl="0" indent="0" algn="ctr">
              <a:lnSpc>
                <a:spcPts val="9582"/>
              </a:lnSpc>
              <a:spcBef>
                <a:spcPct val="0"/>
              </a:spcBef>
            </a:pPr>
            <a:r>
              <a:rPr lang="en-US" sz="6844" b="1" spc="-136">
                <a:solidFill>
                  <a:srgbClr val="FDFBFB"/>
                </a:solidFill>
                <a:latin typeface="Open Sauce Bold"/>
                <a:ea typeface="Open Sauce Bold"/>
                <a:cs typeface="Open Sauce Bold"/>
                <a:sym typeface="Open Sauce Bold"/>
              </a:rPr>
              <a:t>Data Preprocessing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DFBFB"/>
        </a:solidFill>
        <a:effectLst/>
      </p:bgPr>
    </p:bg>
    <p:spTree>
      <p:nvGrpSpPr>
        <p:cNvPr id="1" name=""/>
        <p:cNvGrpSpPr/>
        <p:nvPr/>
      </p:nvGrpSpPr>
      <p:grpSpPr>
        <a:xfrm>
          <a:off x="0" y="0"/>
          <a:ext cx="0" cy="0"/>
          <a:chOff x="0" y="0"/>
          <a:chExt cx="0" cy="0"/>
        </a:xfrm>
      </p:grpSpPr>
      <p:grpSp>
        <p:nvGrpSpPr>
          <p:cNvPr id="2" name="Group 2"/>
          <p:cNvGrpSpPr/>
          <p:nvPr/>
        </p:nvGrpSpPr>
        <p:grpSpPr>
          <a:xfrm>
            <a:off x="9832433" y="-339559"/>
            <a:ext cx="8956821" cy="11772679"/>
            <a:chOff x="0" y="0"/>
            <a:chExt cx="2171400" cy="2854048"/>
          </a:xfrm>
        </p:grpSpPr>
        <p:sp>
          <p:nvSpPr>
            <p:cNvPr id="3" name="Freeform 3"/>
            <p:cNvSpPr/>
            <p:nvPr/>
          </p:nvSpPr>
          <p:spPr>
            <a:xfrm>
              <a:off x="0" y="0"/>
              <a:ext cx="2171400" cy="2854048"/>
            </a:xfrm>
            <a:custGeom>
              <a:avLst/>
              <a:gdLst/>
              <a:ahLst/>
              <a:cxnLst/>
              <a:rect l="l" t="t" r="r" b="b"/>
              <a:pathLst>
                <a:path w="2171400" h="2854048">
                  <a:moveTo>
                    <a:pt x="37167" y="0"/>
                  </a:moveTo>
                  <a:lnTo>
                    <a:pt x="2134233" y="0"/>
                  </a:lnTo>
                  <a:cubicBezTo>
                    <a:pt x="2154760" y="0"/>
                    <a:pt x="2171400" y="16640"/>
                    <a:pt x="2171400" y="37167"/>
                  </a:cubicBezTo>
                  <a:lnTo>
                    <a:pt x="2171400" y="2816880"/>
                  </a:lnTo>
                  <a:cubicBezTo>
                    <a:pt x="2171400" y="2826738"/>
                    <a:pt x="2167484" y="2836192"/>
                    <a:pt x="2160514" y="2843162"/>
                  </a:cubicBezTo>
                  <a:cubicBezTo>
                    <a:pt x="2153544" y="2850132"/>
                    <a:pt x="2144090" y="2854048"/>
                    <a:pt x="2134233" y="2854048"/>
                  </a:cubicBezTo>
                  <a:lnTo>
                    <a:pt x="37167" y="2854048"/>
                  </a:lnTo>
                  <a:cubicBezTo>
                    <a:pt x="27310" y="2854048"/>
                    <a:pt x="17856" y="2850132"/>
                    <a:pt x="10886" y="2843162"/>
                  </a:cubicBezTo>
                  <a:cubicBezTo>
                    <a:pt x="3916" y="2836192"/>
                    <a:pt x="0" y="2826738"/>
                    <a:pt x="0" y="2816880"/>
                  </a:cubicBezTo>
                  <a:lnTo>
                    <a:pt x="0" y="37167"/>
                  </a:lnTo>
                  <a:cubicBezTo>
                    <a:pt x="0" y="27310"/>
                    <a:pt x="3916" y="17856"/>
                    <a:pt x="10886" y="10886"/>
                  </a:cubicBezTo>
                  <a:cubicBezTo>
                    <a:pt x="17856" y="3916"/>
                    <a:pt x="27310" y="0"/>
                    <a:pt x="37167" y="0"/>
                  </a:cubicBezTo>
                  <a:close/>
                </a:path>
              </a:pathLst>
            </a:custGeom>
            <a:solidFill>
              <a:srgbClr val="106861"/>
            </a:solidFill>
            <a:ln cap="rnd">
              <a:noFill/>
              <a:prstDash val="solid"/>
              <a:round/>
            </a:ln>
          </p:spPr>
        </p:sp>
        <p:sp>
          <p:nvSpPr>
            <p:cNvPr id="4" name="TextBox 4"/>
            <p:cNvSpPr txBox="1"/>
            <p:nvPr/>
          </p:nvSpPr>
          <p:spPr>
            <a:xfrm>
              <a:off x="0" y="-19050"/>
              <a:ext cx="2171400" cy="2873098"/>
            </a:xfrm>
            <a:prstGeom prst="rect">
              <a:avLst/>
            </a:prstGeom>
          </p:spPr>
          <p:txBody>
            <a:bodyPr lIns="50800" tIns="50800" rIns="50800" bIns="50800" rtlCol="0" anchor="ctr"/>
            <a:lstStyle/>
            <a:p>
              <a:pPr marL="0" lvl="0" indent="0" algn="ctr">
                <a:lnSpc>
                  <a:spcPts val="2859"/>
                </a:lnSpc>
                <a:spcBef>
                  <a:spcPct val="0"/>
                </a:spcBef>
              </a:pPr>
              <a:endParaRPr/>
            </a:p>
          </p:txBody>
        </p:sp>
      </p:grpSp>
      <p:sp>
        <p:nvSpPr>
          <p:cNvPr id="5" name="TextBox 5"/>
          <p:cNvSpPr txBox="1"/>
          <p:nvPr/>
        </p:nvSpPr>
        <p:spPr>
          <a:xfrm>
            <a:off x="727416" y="581531"/>
            <a:ext cx="5376858" cy="808613"/>
          </a:xfrm>
          <a:prstGeom prst="rect">
            <a:avLst/>
          </a:prstGeom>
        </p:spPr>
        <p:txBody>
          <a:bodyPr lIns="0" tIns="0" rIns="0" bIns="0" rtlCol="0" anchor="t">
            <a:spAutoFit/>
          </a:bodyPr>
          <a:lstStyle/>
          <a:p>
            <a:pPr marL="0" lvl="0" indent="0" algn="l">
              <a:lnSpc>
                <a:spcPts val="6644"/>
              </a:lnSpc>
              <a:spcBef>
                <a:spcPct val="0"/>
              </a:spcBef>
            </a:pPr>
            <a:r>
              <a:rPr lang="en-US" sz="4746" b="1" spc="-94">
                <a:solidFill>
                  <a:srgbClr val="191919"/>
                </a:solidFill>
                <a:latin typeface="Open Sauce Bold"/>
                <a:ea typeface="Open Sauce Bold"/>
                <a:cs typeface="Open Sauce Bold"/>
                <a:sym typeface="Open Sauce Bold"/>
              </a:rPr>
              <a:t>Approach</a:t>
            </a:r>
          </a:p>
        </p:txBody>
      </p:sp>
      <p:sp>
        <p:nvSpPr>
          <p:cNvPr id="6" name="TextBox 6"/>
          <p:cNvSpPr txBox="1"/>
          <p:nvPr/>
        </p:nvSpPr>
        <p:spPr>
          <a:xfrm>
            <a:off x="477619" y="2576204"/>
            <a:ext cx="8295375" cy="6834300"/>
          </a:xfrm>
          <a:prstGeom prst="rect">
            <a:avLst/>
          </a:prstGeom>
        </p:spPr>
        <p:txBody>
          <a:bodyPr lIns="0" tIns="0" rIns="0" bIns="0" rtlCol="0" anchor="t">
            <a:spAutoFit/>
          </a:bodyPr>
          <a:lstStyle/>
          <a:p>
            <a:pPr algn="l">
              <a:lnSpc>
                <a:spcPts val="3656"/>
              </a:lnSpc>
            </a:pPr>
            <a:r>
              <a:rPr lang="en-US" sz="2453" spc="39">
                <a:solidFill>
                  <a:srgbClr val="191919"/>
                </a:solidFill>
                <a:latin typeface="Open Sauce"/>
                <a:ea typeface="Open Sauce"/>
                <a:cs typeface="Open Sauce"/>
                <a:sym typeface="Open Sauce"/>
              </a:rPr>
              <a:t>🔹 </a:t>
            </a:r>
            <a:r>
              <a:rPr lang="en-US" sz="2453" b="1" spc="39">
                <a:solidFill>
                  <a:srgbClr val="191919"/>
                </a:solidFill>
                <a:latin typeface="Open Sauce Bold"/>
                <a:ea typeface="Open Sauce Bold"/>
                <a:cs typeface="Open Sauce Bold"/>
                <a:sym typeface="Open Sauce Bold"/>
              </a:rPr>
              <a:t>Breaking Down the Data:</a:t>
            </a:r>
            <a:r>
              <a:rPr lang="en-US" sz="2453" spc="39">
                <a:solidFill>
                  <a:srgbClr val="191919"/>
                </a:solidFill>
                <a:latin typeface="Open Sauce"/>
                <a:ea typeface="Open Sauce"/>
                <a:cs typeface="Open Sauce"/>
                <a:sym typeface="Open Sauce"/>
              </a:rPr>
              <a:t> Instead of processing the entire dataset at once, we strategically broke it into smaller chunks of 10,000 rows. </a:t>
            </a:r>
          </a:p>
          <a:p>
            <a:pPr algn="l">
              <a:lnSpc>
                <a:spcPts val="3656"/>
              </a:lnSpc>
            </a:pPr>
            <a:r>
              <a:rPr lang="en-US" sz="2453" spc="39">
                <a:solidFill>
                  <a:srgbClr val="191919"/>
                </a:solidFill>
                <a:latin typeface="Open Sauce"/>
                <a:ea typeface="Open Sauce"/>
                <a:cs typeface="Open Sauce"/>
                <a:sym typeface="Open Sauce"/>
              </a:rPr>
              <a:t>🔹</a:t>
            </a:r>
            <a:r>
              <a:rPr lang="en-US" sz="2453" b="1" spc="39">
                <a:solidFill>
                  <a:srgbClr val="191919"/>
                </a:solidFill>
                <a:latin typeface="Open Sauce Bold"/>
                <a:ea typeface="Open Sauce Bold"/>
                <a:cs typeface="Open Sauce Bold"/>
                <a:sym typeface="Open Sauce Bold"/>
              </a:rPr>
              <a:t> Parallel &amp; Concurrent Image Downloading:</a:t>
            </a:r>
            <a:r>
              <a:rPr lang="en-US" sz="2453" spc="39">
                <a:solidFill>
                  <a:srgbClr val="191919"/>
                </a:solidFill>
                <a:latin typeface="Open Sauce"/>
                <a:ea typeface="Open Sauce"/>
                <a:cs typeface="Open Sauce"/>
                <a:sym typeface="Open Sauce"/>
              </a:rPr>
              <a:t> To deal with the scale, we implemented parallel image downloading using Python’s ThreadPoolExecutor. </a:t>
            </a:r>
          </a:p>
          <a:p>
            <a:pPr algn="l">
              <a:lnSpc>
                <a:spcPts val="3656"/>
              </a:lnSpc>
            </a:pPr>
            <a:r>
              <a:rPr lang="en-US" sz="2453" spc="39">
                <a:solidFill>
                  <a:srgbClr val="191919"/>
                </a:solidFill>
                <a:latin typeface="Open Sauce"/>
                <a:ea typeface="Open Sauce"/>
                <a:cs typeface="Open Sauce"/>
                <a:sym typeface="Open Sauce"/>
              </a:rPr>
              <a:t>🔹 </a:t>
            </a:r>
            <a:r>
              <a:rPr lang="en-US" sz="2453" b="1" spc="39">
                <a:solidFill>
                  <a:srgbClr val="191919"/>
                </a:solidFill>
                <a:latin typeface="Open Sauce Bold"/>
                <a:ea typeface="Open Sauce Bold"/>
                <a:cs typeface="Open Sauce Bold"/>
                <a:sym typeface="Open Sauce Bold"/>
              </a:rPr>
              <a:t>Multiprocessing for Speed:</a:t>
            </a:r>
            <a:r>
              <a:rPr lang="en-US" sz="2453" spc="39">
                <a:solidFill>
                  <a:srgbClr val="191919"/>
                </a:solidFill>
                <a:latin typeface="Open Sauce"/>
                <a:ea typeface="Open Sauce"/>
                <a:cs typeface="Open Sauce"/>
                <a:sym typeface="Open Sauce"/>
              </a:rPr>
              <a:t> We leveraged multiprocessing to concurrently process images and extract text, making the most of our system’s resources.</a:t>
            </a:r>
          </a:p>
          <a:p>
            <a:pPr algn="l">
              <a:lnSpc>
                <a:spcPts val="3656"/>
              </a:lnSpc>
            </a:pPr>
            <a:r>
              <a:rPr lang="en-US" sz="2453" spc="39">
                <a:solidFill>
                  <a:srgbClr val="191919"/>
                </a:solidFill>
                <a:latin typeface="Open Sauce"/>
                <a:ea typeface="Open Sauce"/>
                <a:cs typeface="Open Sauce"/>
                <a:sym typeface="Open Sauce"/>
              </a:rPr>
              <a:t>🔹</a:t>
            </a:r>
            <a:r>
              <a:rPr lang="en-US" sz="2453" b="1" spc="39">
                <a:solidFill>
                  <a:srgbClr val="191919"/>
                </a:solidFill>
                <a:latin typeface="Open Sauce Bold"/>
                <a:ea typeface="Open Sauce Bold"/>
                <a:cs typeface="Open Sauce Bold"/>
                <a:sym typeface="Open Sauce Bold"/>
              </a:rPr>
              <a:t> EasyOCR &amp; Entity Categorization:</a:t>
            </a:r>
            <a:r>
              <a:rPr lang="en-US" sz="2453" spc="39">
                <a:solidFill>
                  <a:srgbClr val="191919"/>
                </a:solidFill>
                <a:latin typeface="Open Sauce"/>
                <a:ea typeface="Open Sauce"/>
                <a:cs typeface="Open Sauce"/>
                <a:sym typeface="Open Sauce"/>
              </a:rPr>
              <a:t> Using EasyOCR with GPU support, we extracted text from images and categorized it based on specific entities using custom regex patterns. </a:t>
            </a:r>
          </a:p>
          <a:p>
            <a:pPr marL="0" lvl="0" indent="0" algn="l">
              <a:lnSpc>
                <a:spcPts val="3656"/>
              </a:lnSpc>
            </a:pPr>
            <a:endParaRPr lang="en-US" sz="2453" spc="39">
              <a:solidFill>
                <a:srgbClr val="191919"/>
              </a:solidFill>
              <a:latin typeface="Open Sauce"/>
              <a:ea typeface="Open Sauce"/>
              <a:cs typeface="Open Sauce"/>
              <a:sym typeface="Open Sauce"/>
            </a:endParaRPr>
          </a:p>
        </p:txBody>
      </p:sp>
      <p:sp>
        <p:nvSpPr>
          <p:cNvPr id="7" name="TextBox 7"/>
          <p:cNvSpPr txBox="1"/>
          <p:nvPr/>
        </p:nvSpPr>
        <p:spPr>
          <a:xfrm>
            <a:off x="10210800" y="6366388"/>
            <a:ext cx="8077200" cy="2282933"/>
          </a:xfrm>
          <a:prstGeom prst="rect">
            <a:avLst/>
          </a:prstGeom>
        </p:spPr>
        <p:txBody>
          <a:bodyPr wrap="square" lIns="0" tIns="0" rIns="0" bIns="0" rtlCol="0" anchor="t">
            <a:spAutoFit/>
          </a:bodyPr>
          <a:lstStyle/>
          <a:p>
            <a:pPr algn="l">
              <a:lnSpc>
                <a:spcPts val="4604"/>
              </a:lnSpc>
            </a:pPr>
            <a:r>
              <a:rPr lang="en-US" sz="2000" b="1" i="1" spc="25" dirty="0">
                <a:solidFill>
                  <a:srgbClr val="FDFBFB"/>
                </a:solidFill>
                <a:latin typeface="Open Sauce Bold Italics"/>
                <a:ea typeface="Open Sauce Bold Italics"/>
                <a:cs typeface="Open Sauce Bold Italics"/>
                <a:sym typeface="Open Sauce Bold Italics"/>
              </a:rPr>
              <a:t>This combination of batch processing, multiprocessing, parallel downloading, and efficient storage ensured we could tackle the large dataset effectively and within time constraints.</a:t>
            </a:r>
          </a:p>
        </p:txBody>
      </p:sp>
      <p:pic>
        <p:nvPicPr>
          <p:cNvPr id="9" name="Picture 8">
            <a:extLst>
              <a:ext uri="{FF2B5EF4-FFF2-40B4-BE49-F238E27FC236}">
                <a16:creationId xmlns:a16="http://schemas.microsoft.com/office/drawing/2014/main" id="{C0BBFF40-28DA-25B6-93B9-AB7ABC77E2E0}"/>
              </a:ext>
            </a:extLst>
          </p:cNvPr>
          <p:cNvPicPr>
            <a:picLocks noChangeAspect="1"/>
          </p:cNvPicPr>
          <p:nvPr/>
        </p:nvPicPr>
        <p:blipFill>
          <a:blip r:embed="rId2"/>
          <a:stretch>
            <a:fillRect/>
          </a:stretch>
        </p:blipFill>
        <p:spPr>
          <a:xfrm>
            <a:off x="10668000" y="581530"/>
            <a:ext cx="6705600" cy="555256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DFBFB"/>
        </a:solidFill>
        <a:effectLst/>
      </p:bgPr>
    </p:bg>
    <p:spTree>
      <p:nvGrpSpPr>
        <p:cNvPr id="1" name=""/>
        <p:cNvGrpSpPr/>
        <p:nvPr/>
      </p:nvGrpSpPr>
      <p:grpSpPr>
        <a:xfrm>
          <a:off x="0" y="0"/>
          <a:ext cx="0" cy="0"/>
          <a:chOff x="0" y="0"/>
          <a:chExt cx="0" cy="0"/>
        </a:xfrm>
      </p:grpSpPr>
      <p:sp>
        <p:nvSpPr>
          <p:cNvPr id="2" name="Freeform 2"/>
          <p:cNvSpPr/>
          <p:nvPr/>
        </p:nvSpPr>
        <p:spPr>
          <a:xfrm rot="-10800000">
            <a:off x="2778327" y="7417124"/>
            <a:ext cx="12710840" cy="1184047"/>
          </a:xfrm>
          <a:custGeom>
            <a:avLst/>
            <a:gdLst/>
            <a:ahLst/>
            <a:cxnLst/>
            <a:rect l="l" t="t" r="r" b="b"/>
            <a:pathLst>
              <a:path w="12710840" h="1184047">
                <a:moveTo>
                  <a:pt x="0" y="0"/>
                </a:moveTo>
                <a:lnTo>
                  <a:pt x="12710840" y="0"/>
                </a:lnTo>
                <a:lnTo>
                  <a:pt x="12710840" y="1184046"/>
                </a:lnTo>
                <a:lnTo>
                  <a:pt x="0" y="1184046"/>
                </a:lnTo>
                <a:lnTo>
                  <a:pt x="0" y="0"/>
                </a:lnTo>
                <a:close/>
              </a:path>
            </a:pathLst>
          </a:custGeom>
          <a:blipFill>
            <a:blip r:embed="rId2">
              <a:alphaModFix amt="72000"/>
            </a:blip>
            <a:stretch>
              <a:fillRect b="-208633"/>
            </a:stretch>
          </a:blipFill>
        </p:spPr>
      </p:sp>
      <p:grpSp>
        <p:nvGrpSpPr>
          <p:cNvPr id="3" name="Group 3"/>
          <p:cNvGrpSpPr/>
          <p:nvPr/>
        </p:nvGrpSpPr>
        <p:grpSpPr>
          <a:xfrm>
            <a:off x="2778327" y="2245814"/>
            <a:ext cx="12731346" cy="5171309"/>
            <a:chOff x="0" y="0"/>
            <a:chExt cx="3353112" cy="1361991"/>
          </a:xfrm>
        </p:grpSpPr>
        <p:sp>
          <p:nvSpPr>
            <p:cNvPr id="4" name="Freeform 4"/>
            <p:cNvSpPr/>
            <p:nvPr/>
          </p:nvSpPr>
          <p:spPr>
            <a:xfrm>
              <a:off x="0" y="0"/>
              <a:ext cx="3353112" cy="1361991"/>
            </a:xfrm>
            <a:custGeom>
              <a:avLst/>
              <a:gdLst/>
              <a:ahLst/>
              <a:cxnLst/>
              <a:rect l="l" t="t" r="r" b="b"/>
              <a:pathLst>
                <a:path w="3353112" h="1361991">
                  <a:moveTo>
                    <a:pt x="15202" y="0"/>
                  </a:moveTo>
                  <a:lnTo>
                    <a:pt x="3337909" y="0"/>
                  </a:lnTo>
                  <a:cubicBezTo>
                    <a:pt x="3341941" y="0"/>
                    <a:pt x="3345808" y="1602"/>
                    <a:pt x="3348659" y="4453"/>
                  </a:cubicBezTo>
                  <a:cubicBezTo>
                    <a:pt x="3351510" y="7304"/>
                    <a:pt x="3353112" y="11171"/>
                    <a:pt x="3353112" y="15202"/>
                  </a:cubicBezTo>
                  <a:lnTo>
                    <a:pt x="3353112" y="1346788"/>
                  </a:lnTo>
                  <a:cubicBezTo>
                    <a:pt x="3353112" y="1350820"/>
                    <a:pt x="3351510" y="1354687"/>
                    <a:pt x="3348659" y="1357538"/>
                  </a:cubicBezTo>
                  <a:cubicBezTo>
                    <a:pt x="3345808" y="1360389"/>
                    <a:pt x="3341941" y="1361991"/>
                    <a:pt x="3337909" y="1361991"/>
                  </a:cubicBezTo>
                  <a:lnTo>
                    <a:pt x="15202" y="1361991"/>
                  </a:lnTo>
                  <a:cubicBezTo>
                    <a:pt x="11171" y="1361991"/>
                    <a:pt x="7304" y="1360389"/>
                    <a:pt x="4453" y="1357538"/>
                  </a:cubicBezTo>
                  <a:cubicBezTo>
                    <a:pt x="1602" y="1354687"/>
                    <a:pt x="0" y="1350820"/>
                    <a:pt x="0" y="1346788"/>
                  </a:cubicBezTo>
                  <a:lnTo>
                    <a:pt x="0" y="15202"/>
                  </a:lnTo>
                  <a:cubicBezTo>
                    <a:pt x="0" y="11171"/>
                    <a:pt x="1602" y="7304"/>
                    <a:pt x="4453" y="4453"/>
                  </a:cubicBezTo>
                  <a:cubicBezTo>
                    <a:pt x="7304" y="1602"/>
                    <a:pt x="11171" y="0"/>
                    <a:pt x="15202" y="0"/>
                  </a:cubicBezTo>
                  <a:close/>
                </a:path>
              </a:pathLst>
            </a:custGeom>
            <a:solidFill>
              <a:srgbClr val="106861"/>
            </a:solidFill>
            <a:ln cap="rnd">
              <a:noFill/>
              <a:prstDash val="solid"/>
              <a:round/>
            </a:ln>
          </p:spPr>
        </p:sp>
        <p:sp>
          <p:nvSpPr>
            <p:cNvPr id="5" name="TextBox 5"/>
            <p:cNvSpPr txBox="1"/>
            <p:nvPr/>
          </p:nvSpPr>
          <p:spPr>
            <a:xfrm>
              <a:off x="0" y="-19050"/>
              <a:ext cx="3353112" cy="1381041"/>
            </a:xfrm>
            <a:prstGeom prst="rect">
              <a:avLst/>
            </a:prstGeom>
          </p:spPr>
          <p:txBody>
            <a:bodyPr lIns="50800" tIns="50800" rIns="50800" bIns="50800" rtlCol="0" anchor="ctr"/>
            <a:lstStyle/>
            <a:p>
              <a:pPr marL="0" lvl="0" indent="0" algn="ctr">
                <a:lnSpc>
                  <a:spcPts val="2859"/>
                </a:lnSpc>
                <a:spcBef>
                  <a:spcPct val="0"/>
                </a:spcBef>
              </a:pPr>
              <a:endParaRPr/>
            </a:p>
          </p:txBody>
        </p:sp>
      </p:grpSp>
      <p:sp>
        <p:nvSpPr>
          <p:cNvPr id="6" name="TextBox 6"/>
          <p:cNvSpPr txBox="1"/>
          <p:nvPr/>
        </p:nvSpPr>
        <p:spPr>
          <a:xfrm>
            <a:off x="5679731" y="3984762"/>
            <a:ext cx="6928538" cy="1158738"/>
          </a:xfrm>
          <a:prstGeom prst="rect">
            <a:avLst/>
          </a:prstGeom>
        </p:spPr>
        <p:txBody>
          <a:bodyPr lIns="0" tIns="0" rIns="0" bIns="0" rtlCol="0" anchor="t">
            <a:spAutoFit/>
          </a:bodyPr>
          <a:lstStyle/>
          <a:p>
            <a:pPr marL="0" lvl="0" indent="0" algn="ctr">
              <a:lnSpc>
                <a:spcPts val="9582"/>
              </a:lnSpc>
              <a:spcBef>
                <a:spcPct val="0"/>
              </a:spcBef>
            </a:pPr>
            <a:r>
              <a:rPr lang="en-US" sz="6844" b="1" spc="-136">
                <a:solidFill>
                  <a:srgbClr val="FDFBFB"/>
                </a:solidFill>
                <a:latin typeface="Open Sauce Bold"/>
                <a:ea typeface="Open Sauce Bold"/>
                <a:cs typeface="Open Sauce Bold"/>
                <a:sym typeface="Open Sauce Bold"/>
              </a:rPr>
              <a:t>Thankyou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259</Words>
  <Application>Microsoft Office PowerPoint</Application>
  <PresentationFormat>Custom</PresentationFormat>
  <Paragraphs>20</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Open Sauce Bold</vt:lpstr>
      <vt:lpstr>Canva Sans Bold</vt:lpstr>
      <vt:lpstr>Open Sauce</vt:lpstr>
      <vt:lpstr>Open Sauce Bold Italics</vt:lpstr>
      <vt:lpstr>Arial</vt:lpstr>
      <vt:lpstr>Calibri</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ML CHALLENGE</dc:title>
  <dc:creator>Chaitanya Gaur</dc:creator>
  <cp:lastModifiedBy>Chaitanya Gaur</cp:lastModifiedBy>
  <cp:revision>2</cp:revision>
  <dcterms:created xsi:type="dcterms:W3CDTF">2006-08-16T00:00:00Z</dcterms:created>
  <dcterms:modified xsi:type="dcterms:W3CDTF">2024-09-19T17:10:22Z</dcterms:modified>
  <dc:identifier>DAGROCpHBcU</dc:identifier>
</cp:coreProperties>
</file>