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2" r:id="rId3"/>
    <p:sldId id="266" r:id="rId4"/>
    <p:sldId id="283" r:id="rId5"/>
    <p:sldId id="273" r:id="rId6"/>
    <p:sldId id="270" r:id="rId7"/>
    <p:sldId id="286" r:id="rId8"/>
    <p:sldId id="267" r:id="rId9"/>
    <p:sldId id="263" r:id="rId10"/>
    <p:sldId id="262" r:id="rId11"/>
    <p:sldId id="271" r:id="rId12"/>
    <p:sldId id="278" r:id="rId13"/>
    <p:sldId id="279" r:id="rId14"/>
    <p:sldId id="280" r:id="rId15"/>
    <p:sldId id="281" r:id="rId16"/>
    <p:sldId id="282" r:id="rId17"/>
    <p:sldId id="285" r:id="rId18"/>
    <p:sldId id="274" r:id="rId19"/>
    <p:sldId id="275" r:id="rId20"/>
    <p:sldId id="276" r:id="rId21"/>
    <p:sldId id="277"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384" autoAdjust="0"/>
  </p:normalViewPr>
  <p:slideViewPr>
    <p:cSldViewPr snapToGrid="0">
      <p:cViewPr varScale="1">
        <p:scale>
          <a:sx n="27" d="100"/>
          <a:sy n="27" d="100"/>
        </p:scale>
        <p:origin x="1364" y="3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7/29/2024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7/29/2024</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7/29/2024</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linkedin.com/in/aasthaguptakesharwani" TargetMode="Externa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6" y="6077500"/>
            <a:ext cx="5609222" cy="395940"/>
          </a:xfrm>
        </p:spPr>
        <p:txBody>
          <a:bodyPr anchor="t">
            <a:normAutofit fontScale="90000"/>
          </a:bodyPr>
          <a:lstStyle/>
          <a:p>
            <a:pPr algn="l"/>
            <a:r>
              <a:rPr lang="en-GB" sz="2400" b="1" i="0" dirty="0">
                <a:solidFill>
                  <a:srgbClr val="242424"/>
                </a:solidFill>
                <a:effectLst/>
                <a:highlight>
                  <a:srgbClr val="FFFFFF"/>
                </a:highlight>
                <a:latin typeface="sohne"/>
              </a:rPr>
              <a:t>DATA ANALYSIS AND DASHBOARD REPORT</a:t>
            </a:r>
            <a:br>
              <a:rPr lang="en-GB" sz="1200" b="1" i="0" dirty="0">
                <a:solidFill>
                  <a:srgbClr val="242424"/>
                </a:solidFill>
                <a:effectLst/>
                <a:highlight>
                  <a:srgbClr val="FFFFFF"/>
                </a:highlight>
                <a:latin typeface="sohne"/>
              </a:rPr>
            </a:b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35605" y="5353364"/>
            <a:ext cx="5609219" cy="576738"/>
          </a:xfrm>
        </p:spPr>
        <p:txBody>
          <a:bodyPr anchor="b">
            <a:noAutofit/>
          </a:bodyPr>
          <a:lstStyle/>
          <a:p>
            <a:pPr algn="l"/>
            <a:r>
              <a:rPr lang="en-US" sz="6000" dirty="0">
                <a:latin typeface="Elephant" panose="02020904090505020303" pitchFamily="18" charset="0"/>
              </a:rPr>
              <a:t>ROAD ACCIDENT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5" y="923276"/>
            <a:ext cx="5406902" cy="1469965"/>
          </a:xfrm>
        </p:spPr>
        <p:txBody>
          <a:bodyPr anchor="ctr">
            <a:normAutofit/>
          </a:bodyPr>
          <a:lstStyle/>
          <a:p>
            <a:r>
              <a:rPr lang="en-IN" sz="3600" b="1" i="0" dirty="0">
                <a:solidFill>
                  <a:srgbClr val="1F2328"/>
                </a:solidFill>
                <a:effectLst/>
                <a:highlight>
                  <a:srgbClr val="FFFFFF"/>
                </a:highlight>
                <a:latin typeface="Arial Black" panose="020B0A04020102020204" pitchFamily="34" charset="0"/>
              </a:rPr>
              <a:t>Data Visualization</a:t>
            </a:r>
            <a:br>
              <a:rPr lang="en-IN" b="1" i="0" dirty="0">
                <a:solidFill>
                  <a:srgbClr val="1F2328"/>
                </a:solidFill>
                <a:effectLst/>
                <a:highlight>
                  <a:srgbClr val="FFFFFF"/>
                </a:highlight>
                <a:latin typeface="-apple-system"/>
              </a:rPr>
            </a:b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0486" y="816337"/>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717766" y="2243112"/>
            <a:ext cx="8236614" cy="2714170"/>
          </a:xfrm>
        </p:spPr>
        <p:txBody>
          <a:bodyPr vert="horz" lIns="91440" tIns="45720" rIns="91440" bIns="45720" rtlCol="0" anchor="t">
            <a:normAutofit lnSpcReduction="10000"/>
          </a:bodyPr>
          <a:lstStyle/>
          <a:p>
            <a:pPr marL="0" indent="0">
              <a:buNone/>
            </a:pPr>
            <a:endParaRPr lang="en-US" sz="2000" dirty="0">
              <a:latin typeface="Segoe UI" panose="020B0502040204020203" pitchFamily="34" charset="0"/>
              <a:cs typeface="Segoe UI" panose="020B0502040204020203" pitchFamily="34" charset="0"/>
            </a:endParaRPr>
          </a:p>
          <a:p>
            <a:pPr marL="0" indent="0">
              <a:buNone/>
            </a:pPr>
            <a:r>
              <a:rPr lang="en-GB" b="0" i="0" dirty="0">
                <a:solidFill>
                  <a:srgbClr val="1F2328"/>
                </a:solidFill>
                <a:effectLst/>
                <a:highlight>
                  <a:srgbClr val="FFFFFF"/>
                </a:highlight>
                <a:latin typeface="-apple-system"/>
              </a:rPr>
              <a:t>Finally, the dashboard was created by inserting and customizing the pivot charts of corresponding pivot table. For user friendly and interactive experience slicers and timelines were incorporated. Hyperlinks and connections were also added to necessary icons for seamless navigation.</a:t>
            </a:r>
          </a:p>
          <a:p>
            <a:pPr marL="0" indent="0">
              <a:buNone/>
            </a:pPr>
            <a:endParaRPr lang="en-GB" b="0" i="0" dirty="0">
              <a:solidFill>
                <a:srgbClr val="1F2328"/>
              </a:solidFill>
              <a:effectLst/>
              <a:highlight>
                <a:srgbClr val="FFFFFF"/>
              </a:highlight>
              <a:latin typeface="-apple-system"/>
            </a:endParaRPr>
          </a:p>
          <a:p>
            <a:pPr marL="0" indent="0">
              <a:buNone/>
            </a:pPr>
            <a:endParaRPr lang="en-GB" sz="1400" b="0" i="0" dirty="0">
              <a:solidFill>
                <a:srgbClr val="1F2328"/>
              </a:solidFill>
              <a:effectLst/>
              <a:highlight>
                <a:srgbClr val="FFFFFF"/>
              </a:highlight>
              <a:latin typeface="-apple-system"/>
            </a:endParaRPr>
          </a:p>
          <a:p>
            <a:pPr marL="0" indent="0">
              <a:buNone/>
            </a:pPr>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1AA0638-F81B-D27A-F960-27DE7D57898C}"/>
              </a:ext>
            </a:extLst>
          </p:cNvPr>
          <p:cNvSpPr txBox="1"/>
          <p:nvPr/>
        </p:nvSpPr>
        <p:spPr>
          <a:xfrm>
            <a:off x="769257" y="156419"/>
            <a:ext cx="11045372" cy="707886"/>
          </a:xfrm>
          <a:prstGeom prst="rect">
            <a:avLst/>
          </a:prstGeom>
          <a:noFill/>
        </p:spPr>
        <p:txBody>
          <a:bodyPr wrap="square">
            <a:spAutoFit/>
          </a:bodyPr>
          <a:lstStyle/>
          <a:p>
            <a:r>
              <a:rPr lang="en-GB" sz="4000" b="0" i="0" dirty="0">
                <a:solidFill>
                  <a:srgbClr val="1F2328"/>
                </a:solidFill>
                <a:effectLst/>
                <a:highlight>
                  <a:srgbClr val="FFFFFF"/>
                </a:highlight>
                <a:latin typeface="-apple-system"/>
              </a:rPr>
              <a:t>Below is a snippet of the final dashboard in Excel</a:t>
            </a:r>
            <a:endParaRPr lang="en-IN" sz="4000" dirty="0"/>
          </a:p>
        </p:txBody>
      </p:sp>
      <p:pic>
        <p:nvPicPr>
          <p:cNvPr id="8" name="Picture 7">
            <a:extLst>
              <a:ext uri="{FF2B5EF4-FFF2-40B4-BE49-F238E27FC236}">
                <a16:creationId xmlns:a16="http://schemas.microsoft.com/office/drawing/2014/main" id="{DFF07128-263B-7F0A-7959-7D1E1318E57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9314" y="1233714"/>
            <a:ext cx="11596915" cy="5355772"/>
          </a:xfrm>
          <a:prstGeom prst="rect">
            <a:avLst/>
          </a:prstGeom>
        </p:spPr>
      </p:pic>
    </p:spTree>
    <p:extLst>
      <p:ext uri="{BB962C8B-B14F-4D97-AF65-F5344CB8AC3E}">
        <p14:creationId xmlns:p14="http://schemas.microsoft.com/office/powerpoint/2010/main" val="136837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AF2284-B49D-ABA3-EA73-AF685A9E26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4088" y="821540"/>
            <a:ext cx="10622071" cy="5214919"/>
          </a:xfrm>
          <a:prstGeom prst="rect">
            <a:avLst/>
          </a:prstGeom>
        </p:spPr>
      </p:pic>
    </p:spTree>
    <p:extLst>
      <p:ext uri="{BB962C8B-B14F-4D97-AF65-F5344CB8AC3E}">
        <p14:creationId xmlns:p14="http://schemas.microsoft.com/office/powerpoint/2010/main" val="75628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541721-FFAF-AD35-C3DF-A5FD2DE370A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4296" y="926926"/>
            <a:ext cx="10421655" cy="4872625"/>
          </a:xfrm>
          <a:prstGeom prst="rect">
            <a:avLst/>
          </a:prstGeom>
        </p:spPr>
      </p:pic>
    </p:spTree>
    <p:extLst>
      <p:ext uri="{BB962C8B-B14F-4D97-AF65-F5344CB8AC3E}">
        <p14:creationId xmlns:p14="http://schemas.microsoft.com/office/powerpoint/2010/main" val="394724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BC0675-6697-C33F-A395-1C7CE7448D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9764" y="885345"/>
            <a:ext cx="10033348" cy="5087309"/>
          </a:xfrm>
          <a:prstGeom prst="rect">
            <a:avLst/>
          </a:prstGeom>
        </p:spPr>
      </p:pic>
    </p:spTree>
    <p:extLst>
      <p:ext uri="{BB962C8B-B14F-4D97-AF65-F5344CB8AC3E}">
        <p14:creationId xmlns:p14="http://schemas.microsoft.com/office/powerpoint/2010/main" val="2818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061A07-E10B-10A8-CE0D-B5620A3D6F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3984" y="1027134"/>
            <a:ext cx="10734805" cy="4534422"/>
          </a:xfrm>
          <a:prstGeom prst="rect">
            <a:avLst/>
          </a:prstGeom>
        </p:spPr>
      </p:pic>
    </p:spTree>
    <p:extLst>
      <p:ext uri="{BB962C8B-B14F-4D97-AF65-F5344CB8AC3E}">
        <p14:creationId xmlns:p14="http://schemas.microsoft.com/office/powerpoint/2010/main" val="428140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D06829-3A82-09A8-010E-3052F3B7F9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4816" y="1139868"/>
            <a:ext cx="10133557" cy="4597053"/>
          </a:xfrm>
          <a:prstGeom prst="rect">
            <a:avLst/>
          </a:prstGeom>
        </p:spPr>
      </p:pic>
    </p:spTree>
    <p:extLst>
      <p:ext uri="{BB962C8B-B14F-4D97-AF65-F5344CB8AC3E}">
        <p14:creationId xmlns:p14="http://schemas.microsoft.com/office/powerpoint/2010/main" val="487949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6EC8E0-BC2C-82CC-CB85-D12C1A029D4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3954" y="862149"/>
            <a:ext cx="10920549" cy="4885508"/>
          </a:xfrm>
          <a:prstGeom prst="rect">
            <a:avLst/>
          </a:prstGeom>
        </p:spPr>
      </p:pic>
    </p:spTree>
    <p:extLst>
      <p:ext uri="{BB962C8B-B14F-4D97-AF65-F5344CB8AC3E}">
        <p14:creationId xmlns:p14="http://schemas.microsoft.com/office/powerpoint/2010/main" val="3857227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FCA9-2F32-E913-0AF5-DF4851EFB1CD}"/>
              </a:ext>
            </a:extLst>
          </p:cNvPr>
          <p:cNvSpPr>
            <a:spLocks noGrp="1"/>
          </p:cNvSpPr>
          <p:nvPr>
            <p:ph type="title"/>
          </p:nvPr>
        </p:nvSpPr>
        <p:spPr>
          <a:xfrm>
            <a:off x="2191656" y="668791"/>
            <a:ext cx="8755743" cy="1325563"/>
          </a:xfrm>
        </p:spPr>
        <p:txBody>
          <a:bodyPr/>
          <a:lstStyle/>
          <a:p>
            <a:r>
              <a:rPr lang="en-IN" sz="4000" b="1" i="0" dirty="0">
                <a:solidFill>
                  <a:srgbClr val="1F2328"/>
                </a:solidFill>
                <a:effectLst/>
                <a:highlight>
                  <a:srgbClr val="FFFFFF"/>
                </a:highlight>
                <a:latin typeface="Arial Black" panose="020B0A04020102020204" pitchFamily="34" charset="0"/>
              </a:rPr>
              <a:t>Key Insights</a:t>
            </a:r>
            <a:br>
              <a:rPr lang="en-IN" b="1" i="0" dirty="0">
                <a:solidFill>
                  <a:srgbClr val="1F2328"/>
                </a:solidFill>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57DE10DF-7A37-B4C2-DE59-F28B503EA2B5}"/>
              </a:ext>
            </a:extLst>
          </p:cNvPr>
          <p:cNvSpPr>
            <a:spLocks noGrp="1"/>
          </p:cNvSpPr>
          <p:nvPr>
            <p:ph idx="1"/>
          </p:nvPr>
        </p:nvSpPr>
        <p:spPr>
          <a:xfrm>
            <a:off x="1244601" y="1473381"/>
            <a:ext cx="10515600" cy="5199652"/>
          </a:xfrm>
        </p:spPr>
        <p:txBody>
          <a:bodyPr>
            <a:normAutofit fontScale="92500"/>
          </a:bodyPr>
          <a:lstStyle/>
          <a:p>
            <a:pPr algn="l"/>
            <a:endParaRPr lang="en-GB" b="0" i="0" dirty="0">
              <a:solidFill>
                <a:srgbClr val="1F2328"/>
              </a:solidFill>
              <a:effectLst/>
              <a:highlight>
                <a:srgbClr val="FFFFFF"/>
              </a:highlight>
              <a:latin typeface="-apple-system"/>
            </a:endParaRPr>
          </a:p>
          <a:p>
            <a:pPr algn="l"/>
            <a:r>
              <a:rPr lang="en-GB" b="0" i="0" dirty="0">
                <a:solidFill>
                  <a:srgbClr val="1F2328"/>
                </a:solidFill>
                <a:effectLst/>
                <a:highlight>
                  <a:srgbClr val="FFFFFF"/>
                </a:highlight>
                <a:latin typeface="-apple-system"/>
              </a:rPr>
              <a:t>📈 Total Casualties Analysis: The dashboard reveals that a staggering </a:t>
            </a:r>
            <a:r>
              <a:rPr lang="en-GB" dirty="0">
                <a:solidFill>
                  <a:srgbClr val="1F2328"/>
                </a:solidFill>
                <a:highlight>
                  <a:srgbClr val="FFFFFF"/>
                </a:highlight>
                <a:latin typeface="-apple-system"/>
              </a:rPr>
              <a:t>74,846</a:t>
            </a:r>
            <a:r>
              <a:rPr lang="en-GB" b="0" i="0" dirty="0">
                <a:solidFill>
                  <a:srgbClr val="1F2328"/>
                </a:solidFill>
                <a:effectLst/>
                <a:highlight>
                  <a:srgbClr val="FFFFFF"/>
                </a:highlight>
                <a:latin typeface="-apple-system"/>
              </a:rPr>
              <a:t> casualties occurred after accidents during the two-year period.</a:t>
            </a:r>
          </a:p>
          <a:p>
            <a:pPr algn="l"/>
            <a:r>
              <a:rPr lang="en-GB" b="0" i="0" dirty="0">
                <a:solidFill>
                  <a:srgbClr val="1F2328"/>
                </a:solidFill>
                <a:effectLst/>
                <a:highlight>
                  <a:srgbClr val="FFFFFF"/>
                </a:highlight>
                <a:latin typeface="-apple-system"/>
              </a:rPr>
              <a:t>📅 Peak Months: Overall the number of casualties were slightly higher in 2021 than 2022. Maximum Casualties happened in the month of October and November in both the Years and minimum casualties take place in the month of </a:t>
            </a:r>
            <a:r>
              <a:rPr lang="en-GB" dirty="0">
                <a:solidFill>
                  <a:srgbClr val="1F2328"/>
                </a:solidFill>
                <a:highlight>
                  <a:srgbClr val="FFFFFF"/>
                </a:highlight>
                <a:latin typeface="-apple-system"/>
              </a:rPr>
              <a:t>Febr</a:t>
            </a:r>
            <a:r>
              <a:rPr lang="en-GB" b="0" i="0" dirty="0">
                <a:solidFill>
                  <a:srgbClr val="1F2328"/>
                </a:solidFill>
                <a:effectLst/>
                <a:highlight>
                  <a:srgbClr val="FFFFFF"/>
                </a:highlight>
                <a:latin typeface="-apple-system"/>
              </a:rPr>
              <a:t>uary and </a:t>
            </a:r>
            <a:r>
              <a:rPr lang="en-GB" dirty="0">
                <a:solidFill>
                  <a:srgbClr val="1F2328"/>
                </a:solidFill>
                <a:highlight>
                  <a:srgbClr val="FFFFFF"/>
                </a:highlight>
                <a:latin typeface="-apple-system"/>
              </a:rPr>
              <a:t>March</a:t>
            </a:r>
            <a:r>
              <a:rPr lang="en-GB" b="0" i="0" dirty="0">
                <a:solidFill>
                  <a:srgbClr val="1F2328"/>
                </a:solidFill>
                <a:effectLst/>
                <a:highlight>
                  <a:srgbClr val="FFFFFF"/>
                </a:highlight>
                <a:latin typeface="-apple-system"/>
              </a:rPr>
              <a:t>.</a:t>
            </a:r>
          </a:p>
          <a:p>
            <a:pPr algn="l"/>
            <a:r>
              <a:rPr lang="en-GB" b="0" i="0" dirty="0">
                <a:solidFill>
                  <a:srgbClr val="1F2328"/>
                </a:solidFill>
                <a:effectLst/>
                <a:highlight>
                  <a:srgbClr val="FFFFFF"/>
                </a:highlight>
                <a:latin typeface="-apple-system"/>
              </a:rPr>
              <a:t>🚗 Casualties by Vehicle Type: Car accidents accounted for the highest number of casualties, contributing to </a:t>
            </a:r>
            <a:r>
              <a:rPr lang="en-GB" dirty="0">
                <a:solidFill>
                  <a:srgbClr val="1F2328"/>
                </a:solidFill>
                <a:highlight>
                  <a:srgbClr val="FFFFFF"/>
                </a:highlight>
                <a:latin typeface="-apple-system"/>
              </a:rPr>
              <a:t>80.7</a:t>
            </a:r>
            <a:r>
              <a:rPr lang="en-GB" b="0" i="0" dirty="0">
                <a:solidFill>
                  <a:srgbClr val="1F2328"/>
                </a:solidFill>
                <a:effectLst/>
                <a:highlight>
                  <a:srgbClr val="FFFFFF"/>
                </a:highlight>
                <a:latin typeface="-apple-system"/>
              </a:rPr>
              <a:t>% of the total. On the other hand, casualties were minimal in accidents involving other vehicle types.</a:t>
            </a:r>
          </a:p>
          <a:p>
            <a:pPr algn="l"/>
            <a:r>
              <a:rPr lang="en-GB" b="0" i="0" dirty="0">
                <a:solidFill>
                  <a:srgbClr val="1F2328"/>
                </a:solidFill>
                <a:effectLst/>
                <a:highlight>
                  <a:srgbClr val="FFFFFF"/>
                </a:highlight>
                <a:latin typeface="-apple-system"/>
              </a:rPr>
              <a:t>🩸 Casualties by accident severity: Slight severity form the bulk of casualties 80.0% whereas there are only </a:t>
            </a:r>
            <a:r>
              <a:rPr lang="en-GB" dirty="0">
                <a:solidFill>
                  <a:srgbClr val="1F2328"/>
                </a:solidFill>
                <a:highlight>
                  <a:srgbClr val="FFFFFF"/>
                </a:highlight>
                <a:latin typeface="-apple-system"/>
              </a:rPr>
              <a:t>20.0</a:t>
            </a:r>
            <a:r>
              <a:rPr lang="en-GB" b="0" i="0" dirty="0">
                <a:solidFill>
                  <a:srgbClr val="1F2328"/>
                </a:solidFill>
                <a:effectLst/>
                <a:highlight>
                  <a:srgbClr val="FFFFFF"/>
                </a:highlight>
                <a:latin typeface="-apple-system"/>
              </a:rPr>
              <a:t>% other casualties.</a:t>
            </a:r>
          </a:p>
          <a:p>
            <a:pPr marL="0" indent="0">
              <a:buNone/>
            </a:pPr>
            <a:endParaRPr lang="en-IN" dirty="0"/>
          </a:p>
        </p:txBody>
      </p:sp>
      <p:pic>
        <p:nvPicPr>
          <p:cNvPr id="4" name="Graphic 3" descr="Books on Shelf">
            <a:extLst>
              <a:ext uri="{FF2B5EF4-FFF2-40B4-BE49-F238E27FC236}">
                <a16:creationId xmlns:a16="http://schemas.microsoft.com/office/drawing/2014/main" id="{58F0C1B1-CC71-02A3-7AAD-7B445024C4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961" y="522446"/>
            <a:ext cx="1097280" cy="1097280"/>
          </a:xfrm>
          <a:prstGeom prst="rect">
            <a:avLst/>
          </a:prstGeom>
        </p:spPr>
      </p:pic>
    </p:spTree>
    <p:extLst>
      <p:ext uri="{BB962C8B-B14F-4D97-AF65-F5344CB8AC3E}">
        <p14:creationId xmlns:p14="http://schemas.microsoft.com/office/powerpoint/2010/main" val="610384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6243D8-F03F-C21A-A17A-AB49B36428BF}"/>
              </a:ext>
            </a:extLst>
          </p:cNvPr>
          <p:cNvSpPr txBox="1"/>
          <p:nvPr/>
        </p:nvSpPr>
        <p:spPr>
          <a:xfrm>
            <a:off x="870858" y="746595"/>
            <a:ext cx="10029371" cy="3539430"/>
          </a:xfrm>
          <a:prstGeom prst="rect">
            <a:avLst/>
          </a:prstGeom>
          <a:noFill/>
        </p:spPr>
        <p:txBody>
          <a:bodyPr wrap="square">
            <a:spAutoFit/>
          </a:bodyPr>
          <a:lstStyle/>
          <a:p>
            <a:pPr marL="457200" indent="-457200" algn="l">
              <a:buFont typeface="Arial" panose="020B0604020202020204" pitchFamily="34" charset="0"/>
              <a:buChar char="•"/>
            </a:pPr>
            <a:r>
              <a:rPr lang="en-GB" sz="2800" b="0" i="0" dirty="0">
                <a:solidFill>
                  <a:srgbClr val="1F2328"/>
                </a:solidFill>
                <a:effectLst/>
                <a:highlight>
                  <a:srgbClr val="FFFFFF"/>
                </a:highlight>
                <a:latin typeface="-apple-system"/>
              </a:rPr>
              <a:t>🛣️ Road Type Analysis: Maximum Casualties by Single Carriageway road type (</a:t>
            </a:r>
            <a:r>
              <a:rPr lang="en-GB" sz="2800" dirty="0">
                <a:solidFill>
                  <a:srgbClr val="1F2328"/>
                </a:solidFill>
                <a:highlight>
                  <a:srgbClr val="FFFFFF"/>
                </a:highlight>
                <a:latin typeface="-apple-system"/>
              </a:rPr>
              <a:t>51</a:t>
            </a:r>
            <a:r>
              <a:rPr lang="en-GB" sz="2800" b="0" i="0" dirty="0">
                <a:solidFill>
                  <a:srgbClr val="1F2328"/>
                </a:solidFill>
                <a:effectLst/>
                <a:highlight>
                  <a:srgbClr val="FFFFFF"/>
                </a:highlight>
                <a:latin typeface="-apple-system"/>
              </a:rPr>
              <a:t>.2K) and Minimum by Slip road(</a:t>
            </a:r>
            <a:r>
              <a:rPr lang="en-GB" sz="2800" dirty="0">
                <a:solidFill>
                  <a:srgbClr val="1F2328"/>
                </a:solidFill>
                <a:highlight>
                  <a:srgbClr val="FFFFFF"/>
                </a:highlight>
                <a:latin typeface="-apple-system"/>
              </a:rPr>
              <a:t>1.4</a:t>
            </a:r>
            <a:r>
              <a:rPr lang="en-GB" sz="2800" b="0" i="0" dirty="0">
                <a:solidFill>
                  <a:srgbClr val="1F2328"/>
                </a:solidFill>
                <a:effectLst/>
                <a:highlight>
                  <a:srgbClr val="FFFFFF"/>
                </a:highlight>
                <a:latin typeface="-apple-system"/>
              </a:rPr>
              <a:t>K)</a:t>
            </a:r>
          </a:p>
          <a:p>
            <a:pPr marL="457200" indent="-457200" algn="l">
              <a:buFont typeface="Arial" panose="020B0604020202020204" pitchFamily="34" charset="0"/>
              <a:buChar char="•"/>
            </a:pPr>
            <a:r>
              <a:rPr lang="en-GB" sz="2800" b="0" i="0" dirty="0">
                <a:solidFill>
                  <a:srgbClr val="1F2328"/>
                </a:solidFill>
                <a:effectLst/>
                <a:highlight>
                  <a:srgbClr val="FFFFFF"/>
                </a:highlight>
                <a:latin typeface="-apple-system"/>
              </a:rPr>
              <a:t>🌧️ Casualties Distribution by Road Surface: Highest Distribution of total casualties on Dry road surfaces (67%)</a:t>
            </a:r>
          </a:p>
          <a:p>
            <a:pPr marL="457200" indent="-457200" algn="l">
              <a:buFont typeface="Arial" panose="020B0604020202020204" pitchFamily="34" charset="0"/>
              <a:buChar char="•"/>
            </a:pPr>
            <a:r>
              <a:rPr lang="en-GB" sz="2800" b="0" i="0" dirty="0">
                <a:solidFill>
                  <a:srgbClr val="1F2328"/>
                </a:solidFill>
                <a:effectLst/>
                <a:highlight>
                  <a:srgbClr val="FFFFFF"/>
                </a:highlight>
                <a:latin typeface="-apple-system"/>
              </a:rPr>
              <a:t>🏙️ Casualties Relation by Area/Location: Urban areas form the majority of casualties after an accident (</a:t>
            </a:r>
            <a:r>
              <a:rPr lang="en-GB" sz="2800" dirty="0">
                <a:solidFill>
                  <a:srgbClr val="1F2328"/>
                </a:solidFill>
                <a:highlight>
                  <a:srgbClr val="FFFFFF"/>
                </a:highlight>
                <a:latin typeface="-apple-system"/>
              </a:rPr>
              <a:t>121.3k</a:t>
            </a:r>
            <a:r>
              <a:rPr lang="en-GB" sz="2800" b="0" i="0" dirty="0">
                <a:solidFill>
                  <a:srgbClr val="1F2328"/>
                </a:solidFill>
                <a:effectLst/>
                <a:highlight>
                  <a:srgbClr val="FFFFFF"/>
                </a:highlight>
                <a:latin typeface="-apple-system"/>
              </a:rPr>
              <a:t>)</a:t>
            </a:r>
          </a:p>
          <a:p>
            <a:pPr marL="457200" indent="-457200" algn="l">
              <a:buFont typeface="Arial" panose="020B0604020202020204" pitchFamily="34" charset="0"/>
              <a:buChar char="•"/>
            </a:pPr>
            <a:r>
              <a:rPr lang="en-GB" sz="2800" b="0" i="0" dirty="0">
                <a:solidFill>
                  <a:srgbClr val="1F2328"/>
                </a:solidFill>
                <a:effectLst/>
                <a:highlight>
                  <a:srgbClr val="FFFFFF"/>
                </a:highlight>
                <a:latin typeface="-apple-system"/>
              </a:rPr>
              <a:t>☀️ Casualties Distribution by light condition: 73% of casualties take place in daylight condition.</a:t>
            </a:r>
          </a:p>
        </p:txBody>
      </p:sp>
    </p:spTree>
    <p:extLst>
      <p:ext uri="{BB962C8B-B14F-4D97-AF65-F5344CB8AC3E}">
        <p14:creationId xmlns:p14="http://schemas.microsoft.com/office/powerpoint/2010/main" val="207437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EBB4-A1C0-35CE-007D-C266F3BFF997}"/>
              </a:ext>
            </a:extLst>
          </p:cNvPr>
          <p:cNvSpPr>
            <a:spLocks noGrp="1"/>
          </p:cNvSpPr>
          <p:nvPr>
            <p:ph type="title"/>
          </p:nvPr>
        </p:nvSpPr>
        <p:spPr/>
        <p:txBody>
          <a:bodyPr/>
          <a:lstStyle/>
          <a:p>
            <a:r>
              <a:rPr lang="en-GB" b="1" dirty="0">
                <a:latin typeface="Arial Black" panose="020B0A04020102020204" pitchFamily="34" charset="0"/>
              </a:rPr>
              <a:t>TECHNOLOGY USED </a:t>
            </a:r>
            <a:endParaRPr lang="en-IN" b="1" dirty="0">
              <a:latin typeface="Arial Black" panose="020B0A04020102020204" pitchFamily="34" charset="0"/>
            </a:endParaRPr>
          </a:p>
        </p:txBody>
      </p:sp>
      <p:pic>
        <p:nvPicPr>
          <p:cNvPr id="4" name="Content Placeholder 3">
            <a:extLst>
              <a:ext uri="{FF2B5EF4-FFF2-40B4-BE49-F238E27FC236}">
                <a16:creationId xmlns:a16="http://schemas.microsoft.com/office/drawing/2014/main" id="{4D95D33C-A73C-6C24-9C0E-6C3B7B6053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21600" y="2104570"/>
            <a:ext cx="5348799" cy="3317649"/>
          </a:xfrm>
          <a:prstGeom prst="rect">
            <a:avLst/>
          </a:prstGeom>
        </p:spPr>
      </p:pic>
    </p:spTree>
    <p:extLst>
      <p:ext uri="{BB962C8B-B14F-4D97-AF65-F5344CB8AC3E}">
        <p14:creationId xmlns:p14="http://schemas.microsoft.com/office/powerpoint/2010/main" val="76562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ADAD-638A-2C82-CE01-F890D1EDB26E}"/>
              </a:ext>
            </a:extLst>
          </p:cNvPr>
          <p:cNvSpPr>
            <a:spLocks noGrp="1"/>
          </p:cNvSpPr>
          <p:nvPr>
            <p:ph type="title"/>
          </p:nvPr>
        </p:nvSpPr>
        <p:spPr>
          <a:xfrm>
            <a:off x="2351314" y="681037"/>
            <a:ext cx="9840686" cy="1325563"/>
          </a:xfrm>
        </p:spPr>
        <p:txBody>
          <a:bodyPr>
            <a:normAutofit fontScale="90000"/>
          </a:bodyPr>
          <a:lstStyle/>
          <a:p>
            <a:r>
              <a:rPr lang="en-GB" sz="3600" b="1" i="0" dirty="0">
                <a:solidFill>
                  <a:srgbClr val="1F2328"/>
                </a:solidFill>
                <a:effectLst/>
                <a:highlight>
                  <a:srgbClr val="FFFFFF"/>
                </a:highlight>
                <a:latin typeface="Arial Black" panose="020B0A04020102020204" pitchFamily="34" charset="0"/>
              </a:rPr>
              <a:t>Recommendations based on the Analysis</a:t>
            </a:r>
            <a:br>
              <a:rPr lang="en-GB" b="1" i="0" dirty="0">
                <a:solidFill>
                  <a:srgbClr val="1F2328"/>
                </a:solidFill>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AD4E8DC8-C9C4-C3E1-FF98-B160B6475F9A}"/>
              </a:ext>
            </a:extLst>
          </p:cNvPr>
          <p:cNvSpPr>
            <a:spLocks noGrp="1"/>
          </p:cNvSpPr>
          <p:nvPr>
            <p:ph idx="1"/>
          </p:nvPr>
        </p:nvSpPr>
        <p:spPr>
          <a:xfrm>
            <a:off x="838199" y="1825625"/>
            <a:ext cx="11107057" cy="4923518"/>
          </a:xfrm>
        </p:spPr>
        <p:txBody>
          <a:bodyPr>
            <a:normAutofit fontScale="92500" lnSpcReduction="10000"/>
          </a:bodyPr>
          <a:lstStyle/>
          <a:p>
            <a:r>
              <a:rPr lang="en-GB" b="0" i="0" dirty="0">
                <a:solidFill>
                  <a:srgbClr val="1F2328"/>
                </a:solidFill>
                <a:effectLst/>
                <a:highlight>
                  <a:srgbClr val="FFFFFF"/>
                </a:highlight>
                <a:latin typeface="-apple-system"/>
              </a:rPr>
              <a:t>By comparing casualty trends between the current and previous years on a monthly basis, the dashboard identifies critical periods of October and November. The road safety measure by the traffic police and other stakeholders must be active and focused during these high-risk periods.</a:t>
            </a:r>
          </a:p>
          <a:p>
            <a:r>
              <a:rPr lang="en-GB" b="0" i="0" dirty="0">
                <a:solidFill>
                  <a:srgbClr val="1F2328"/>
                </a:solidFill>
                <a:effectLst/>
                <a:highlight>
                  <a:srgbClr val="FFFFFF"/>
                </a:highlight>
                <a:latin typeface="-apple-system"/>
              </a:rPr>
              <a:t>Car drivers form bulk of the casualties so they must be targeted for awareness camps and strict monitoring, periodic check-ups on safe driving.</a:t>
            </a:r>
          </a:p>
          <a:p>
            <a:r>
              <a:rPr lang="en-GB" b="0" i="0" dirty="0">
                <a:solidFill>
                  <a:srgbClr val="1F2328"/>
                </a:solidFill>
                <a:effectLst/>
                <a:highlight>
                  <a:srgbClr val="FFFFFF"/>
                </a:highlight>
                <a:latin typeface="-apple-system"/>
              </a:rPr>
              <a:t>Extra safety measures should be placed Single Carriageway roads and they must be upgraded to double lane wherever possible.</a:t>
            </a:r>
          </a:p>
          <a:p>
            <a:r>
              <a:rPr lang="en-GB" b="0" i="0" dirty="0">
                <a:solidFill>
                  <a:srgbClr val="1F2328"/>
                </a:solidFill>
                <a:effectLst/>
                <a:highlight>
                  <a:srgbClr val="FFFFFF"/>
                </a:highlight>
                <a:latin typeface="-apple-system"/>
              </a:rPr>
              <a:t>Understanding casualty distribution based on different road surface conditions helps pinpoint areas where road maintenance and surface improvements are essential.</a:t>
            </a:r>
          </a:p>
          <a:p>
            <a:r>
              <a:rPr lang="en-GB" b="0" i="0" dirty="0">
                <a:solidFill>
                  <a:srgbClr val="1F2328"/>
                </a:solidFill>
                <a:effectLst/>
                <a:highlight>
                  <a:srgbClr val="FFFFFF"/>
                </a:highlight>
                <a:latin typeface="-apple-system"/>
              </a:rPr>
              <a:t>Urban areas should be targeted for interventions to improve road safety in specific and during daytime.</a:t>
            </a:r>
          </a:p>
          <a:p>
            <a:endParaRPr lang="en-IN" dirty="0"/>
          </a:p>
        </p:txBody>
      </p:sp>
      <p:pic>
        <p:nvPicPr>
          <p:cNvPr id="4" name="Graphic 3" descr="Chat">
            <a:extLst>
              <a:ext uri="{FF2B5EF4-FFF2-40B4-BE49-F238E27FC236}">
                <a16:creationId xmlns:a16="http://schemas.microsoft.com/office/drawing/2014/main" id="{11E61131-F42B-7040-2CF1-50D57F96B4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000" y="344329"/>
            <a:ext cx="1498600" cy="1346359"/>
          </a:xfrm>
          <a:prstGeom prst="rect">
            <a:avLst/>
          </a:prstGeom>
        </p:spPr>
      </p:pic>
    </p:spTree>
    <p:extLst>
      <p:ext uri="{BB962C8B-B14F-4D97-AF65-F5344CB8AC3E}">
        <p14:creationId xmlns:p14="http://schemas.microsoft.com/office/powerpoint/2010/main" val="376936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7AC0-C854-C712-2273-7547837514DB}"/>
              </a:ext>
            </a:extLst>
          </p:cNvPr>
          <p:cNvSpPr>
            <a:spLocks noGrp="1"/>
          </p:cNvSpPr>
          <p:nvPr>
            <p:ph type="title"/>
          </p:nvPr>
        </p:nvSpPr>
        <p:spPr>
          <a:xfrm>
            <a:off x="2438401" y="365125"/>
            <a:ext cx="1625600" cy="1325563"/>
          </a:xfrm>
        </p:spPr>
        <p:txBody>
          <a:bodyPr>
            <a:normAutofit/>
          </a:bodyPr>
          <a:lstStyle/>
          <a:p>
            <a:r>
              <a:rPr lang="en-GB" sz="4000" dirty="0">
                <a:latin typeface="Arial Black" panose="020B0A04020102020204" pitchFamily="34" charset="0"/>
              </a:rPr>
              <a:t>END</a:t>
            </a:r>
            <a:endParaRPr lang="en-IN" sz="4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FE50A6B-8A9C-3397-9A92-C89D93DD68A3}"/>
              </a:ext>
            </a:extLst>
          </p:cNvPr>
          <p:cNvSpPr>
            <a:spLocks noGrp="1"/>
          </p:cNvSpPr>
          <p:nvPr>
            <p:ph idx="1"/>
          </p:nvPr>
        </p:nvSpPr>
        <p:spPr>
          <a:xfrm>
            <a:off x="838200" y="2191657"/>
            <a:ext cx="10515600" cy="4301218"/>
          </a:xfrm>
        </p:spPr>
        <p:txBody>
          <a:bodyPr>
            <a:normAutofit/>
          </a:bodyPr>
          <a:lstStyle/>
          <a:p>
            <a:pPr marL="0" indent="0" algn="l">
              <a:buNone/>
            </a:pPr>
            <a:r>
              <a:rPr lang="en-GB" sz="2400" b="0" i="0" dirty="0">
                <a:solidFill>
                  <a:srgbClr val="1F2328"/>
                </a:solidFill>
                <a:effectLst/>
                <a:highlight>
                  <a:srgbClr val="FFFFFF"/>
                </a:highlight>
                <a:latin typeface="-apple-system"/>
              </a:rPr>
              <a:t>This Road Accident Analytics Dashboard opens the door to data-driven decision-making, enabling stakeholders to implement evidence-based interventions that enhance road safety. It serves as a valuable tool for policymakers, traffic authorities, and safety advocates alike.</a:t>
            </a:r>
          </a:p>
          <a:p>
            <a:pPr marL="0" indent="0" algn="l">
              <a:buNone/>
            </a:pPr>
            <a:endParaRPr lang="en-GB" sz="2400" b="0" i="0" dirty="0">
              <a:solidFill>
                <a:srgbClr val="1F2328"/>
              </a:solidFill>
              <a:effectLst/>
              <a:highlight>
                <a:srgbClr val="FFFFFF"/>
              </a:highlight>
              <a:latin typeface="-apple-system"/>
            </a:endParaRPr>
          </a:p>
          <a:p>
            <a:pPr marL="0" indent="0" algn="l">
              <a:buNone/>
            </a:pPr>
            <a:r>
              <a:rPr lang="en-GB" sz="2400" b="0" i="0" dirty="0">
                <a:solidFill>
                  <a:srgbClr val="1F2328"/>
                </a:solidFill>
                <a:effectLst/>
                <a:highlight>
                  <a:srgbClr val="FFFFFF"/>
                </a:highlight>
                <a:latin typeface="-apple-system"/>
              </a:rPr>
              <a:t>Thank you for your interest and time. Feel free to give your valuable suggestions and connect with me on  </a:t>
            </a:r>
            <a:r>
              <a:rPr lang="en-GB" sz="2400" b="0" i="0" dirty="0">
                <a:solidFill>
                  <a:srgbClr val="1F2328"/>
                </a:solidFill>
                <a:effectLst/>
                <a:highlight>
                  <a:srgbClr val="FFFFFF"/>
                </a:highlight>
                <a:latin typeface="-apple-system"/>
                <a:hlinkClick r:id="rId2"/>
              </a:rPr>
              <a:t>http://www.linkedin.com/in/aasthaguptakesharwani</a:t>
            </a:r>
            <a:r>
              <a:rPr lang="en-GB" sz="2400" b="0" i="0" dirty="0">
                <a:solidFill>
                  <a:srgbClr val="1F2328"/>
                </a:solidFill>
                <a:effectLst/>
                <a:highlight>
                  <a:srgbClr val="FFFFFF"/>
                </a:highlight>
                <a:latin typeface="-apple-system"/>
              </a:rPr>
              <a:t>   </a:t>
            </a:r>
          </a:p>
          <a:p>
            <a:pPr marL="0" indent="0" algn="l">
              <a:buNone/>
            </a:pPr>
            <a:endParaRPr lang="en-GB" sz="2400" b="0" i="0" dirty="0">
              <a:solidFill>
                <a:srgbClr val="1F2328"/>
              </a:solidFill>
              <a:effectLst/>
              <a:highlight>
                <a:srgbClr val="FFFFFF"/>
              </a:highlight>
              <a:latin typeface="-apple-system"/>
            </a:endParaRPr>
          </a:p>
          <a:p>
            <a:pPr marL="0" indent="0" algn="l">
              <a:buNone/>
            </a:pPr>
            <a:r>
              <a:rPr lang="en-GB" sz="2400" b="0" i="0" dirty="0">
                <a:solidFill>
                  <a:srgbClr val="1F2328"/>
                </a:solidFill>
                <a:effectLst/>
                <a:highlight>
                  <a:srgbClr val="FFFFFF"/>
                </a:highlight>
                <a:latin typeface="-apple-system"/>
              </a:rPr>
              <a:t>                                                                                                 - Aastha Gupta Kesharwani</a:t>
            </a:r>
          </a:p>
          <a:p>
            <a:pPr marL="0" indent="0">
              <a:buNone/>
            </a:pPr>
            <a:endParaRPr lang="en-IN" dirty="0"/>
          </a:p>
        </p:txBody>
      </p:sp>
      <p:pic>
        <p:nvPicPr>
          <p:cNvPr id="4" name="Graphic 3" descr="Blackboard">
            <a:extLst>
              <a:ext uri="{FF2B5EF4-FFF2-40B4-BE49-F238E27FC236}">
                <a16:creationId xmlns:a16="http://schemas.microsoft.com/office/drawing/2014/main" id="{620A59E3-5A35-BDC9-790D-09ED6620EB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456" y="365124"/>
            <a:ext cx="1324429" cy="1325563"/>
          </a:xfrm>
          <a:prstGeom prst="rect">
            <a:avLst/>
          </a:prstGeom>
        </p:spPr>
      </p:pic>
    </p:spTree>
    <p:extLst>
      <p:ext uri="{BB962C8B-B14F-4D97-AF65-F5344CB8AC3E}">
        <p14:creationId xmlns:p14="http://schemas.microsoft.com/office/powerpoint/2010/main" val="1460122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6073" y="4626317"/>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Presentation Ends</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  Have a lovely day</a:t>
            </a:r>
          </a:p>
          <a:p>
            <a:endParaRPr lang="en-US" sz="2000" dirty="0">
              <a:solidFill>
                <a:srgbClr val="E7E6E6"/>
              </a:solidFill>
              <a:latin typeface="Segoe UI" panose="020B0502040204020203" pitchFamily="34" charset="0"/>
              <a:cs typeface="Segoe UI" panose="020B0502040204020203" pitchFamily="34" charset="0"/>
            </a:endParaRPr>
          </a:p>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055371" y="81353"/>
            <a:ext cx="10387149" cy="1469965"/>
          </a:xfrm>
        </p:spPr>
        <p:txBody>
          <a:bodyPr anchor="ctr">
            <a:normAutofit fontScale="90000"/>
          </a:bodyPr>
          <a:lstStyle/>
          <a:p>
            <a:br>
              <a:rPr lang="en-GB" b="1" i="0" dirty="0">
                <a:solidFill>
                  <a:srgbClr val="242424"/>
                </a:solidFill>
                <a:effectLst/>
                <a:highlight>
                  <a:srgbClr val="FFFFFF"/>
                </a:highlight>
                <a:latin typeface="source-serif-pro"/>
              </a:rPr>
            </a:br>
            <a:br>
              <a:rPr lang="en-GB" b="1" i="0" dirty="0">
                <a:solidFill>
                  <a:srgbClr val="242424"/>
                </a:solidFill>
                <a:effectLst/>
                <a:highlight>
                  <a:srgbClr val="FFFFFF"/>
                </a:highlight>
                <a:latin typeface="source-serif-pro"/>
              </a:rPr>
            </a:br>
            <a:br>
              <a:rPr lang="en-GB" sz="4900" b="1" i="0" dirty="0">
                <a:solidFill>
                  <a:srgbClr val="242424"/>
                </a:solidFill>
                <a:effectLst/>
                <a:highlight>
                  <a:srgbClr val="FFFFFF"/>
                </a:highlight>
                <a:latin typeface="source-serif-pro"/>
              </a:rPr>
            </a:br>
            <a:r>
              <a:rPr lang="en-GB" sz="4900" b="1" i="0" dirty="0">
                <a:solidFill>
                  <a:srgbClr val="242424"/>
                </a:solidFill>
                <a:effectLst/>
                <a:highlight>
                  <a:srgbClr val="FFFFFF"/>
                </a:highlight>
                <a:latin typeface="Arial Black" panose="020B0A04020102020204" pitchFamily="34" charset="0"/>
              </a:rPr>
              <a:t>Project Overview</a:t>
            </a:r>
            <a:br>
              <a:rPr lang="en-GB" b="1" i="0" dirty="0">
                <a:solidFill>
                  <a:srgbClr val="242424"/>
                </a:solidFill>
                <a:effectLst/>
                <a:highlight>
                  <a:srgbClr val="FFFFFF"/>
                </a:highlight>
                <a:latin typeface="source-serif-pro"/>
              </a:rPr>
            </a:br>
            <a:br>
              <a:rPr lang="en-GB" b="1" i="0" dirty="0">
                <a:solidFill>
                  <a:srgbClr val="242424"/>
                </a:solidFill>
                <a:effectLst/>
                <a:highlight>
                  <a:srgbClr val="FFFFFF"/>
                </a:highlight>
                <a:latin typeface="source-serif-pro"/>
              </a:rPr>
            </a:br>
            <a:br>
              <a:rPr lang="en-GB" b="0" i="0" dirty="0">
                <a:solidFill>
                  <a:srgbClr val="242424"/>
                </a:solidFill>
                <a:effectLst/>
                <a:highlight>
                  <a:srgbClr val="FFFFFF"/>
                </a:highlight>
                <a:latin typeface="source-serif-pro"/>
              </a:rPr>
            </a:b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314" y="267697"/>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543594" y="1953328"/>
            <a:ext cx="9644500" cy="3606497"/>
          </a:xfrm>
        </p:spPr>
        <p:txBody>
          <a:bodyPr vert="horz" lIns="91440" tIns="45720" rIns="91440" bIns="45720" rtlCol="0" anchor="t">
            <a:normAutofit/>
          </a:bodyPr>
          <a:lstStyle/>
          <a:p>
            <a:pPr marL="0" indent="0">
              <a:buNone/>
            </a:pPr>
            <a:r>
              <a:rPr lang="en-GB" sz="3200" dirty="0">
                <a:highlight>
                  <a:srgbClr val="FFFFFF"/>
                </a:highlight>
                <a:latin typeface="-apple-system"/>
              </a:rPr>
              <a:t>T</a:t>
            </a:r>
            <a:r>
              <a:rPr lang="en-GB" sz="3200" b="0" i="0" dirty="0">
                <a:effectLst/>
                <a:highlight>
                  <a:srgbClr val="FFFFFF"/>
                </a:highlight>
                <a:latin typeface="-apple-system"/>
              </a:rPr>
              <a:t>he objective of this project is to analysing data on  accidents and detect patterns and valuable information concerning the people harmed. The project will utilize various essential metrics known as key performance indicators (KPIs) to assess the severity and consequences of traffic accidents. These KPIs will include the overall number of casualties based on accident severity, vehicle type, road surface and other relevant factors.</a:t>
            </a:r>
            <a:endParaRPr lang="en-US" sz="3200" dirty="0">
              <a:latin typeface="Segoe UI" panose="020B0502040204020203"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216F-4D62-72BB-AC62-08F8AF7E0ED2}"/>
              </a:ext>
            </a:extLst>
          </p:cNvPr>
          <p:cNvSpPr>
            <a:spLocks noGrp="1"/>
          </p:cNvSpPr>
          <p:nvPr>
            <p:ph type="title"/>
          </p:nvPr>
        </p:nvSpPr>
        <p:spPr>
          <a:xfrm>
            <a:off x="2404997" y="500062"/>
            <a:ext cx="8397658" cy="1325563"/>
          </a:xfrm>
        </p:spPr>
        <p:txBody>
          <a:bodyPr/>
          <a:lstStyle/>
          <a:p>
            <a:r>
              <a:rPr lang="en-IN" b="1" i="0" dirty="0">
                <a:effectLst/>
                <a:highlight>
                  <a:srgbClr val="FFFFFF"/>
                </a:highlight>
                <a:latin typeface="Arial Black" panose="020B0A04020102020204" pitchFamily="34" charset="0"/>
              </a:rPr>
              <a:t>Business Case</a:t>
            </a:r>
            <a:br>
              <a:rPr lang="en-IN" b="1" i="0" dirty="0">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7DEDBB9A-3B16-B7A0-943A-E6879F4038F4}"/>
              </a:ext>
            </a:extLst>
          </p:cNvPr>
          <p:cNvSpPr>
            <a:spLocks noGrp="1"/>
          </p:cNvSpPr>
          <p:nvPr>
            <p:ph idx="1"/>
          </p:nvPr>
        </p:nvSpPr>
        <p:spPr>
          <a:xfrm>
            <a:off x="1245475" y="1825625"/>
            <a:ext cx="10515600" cy="4351338"/>
          </a:xfrm>
        </p:spPr>
        <p:txBody>
          <a:bodyPr>
            <a:normAutofit/>
          </a:bodyPr>
          <a:lstStyle/>
          <a:p>
            <a:pPr marL="0" indent="0">
              <a:buNone/>
            </a:pPr>
            <a:r>
              <a:rPr lang="en-GB" sz="3600" b="0" i="0" dirty="0">
                <a:effectLst/>
                <a:highlight>
                  <a:srgbClr val="FFFFFF"/>
                </a:highlight>
                <a:latin typeface="-apple-system"/>
              </a:rPr>
              <a:t>The purpose of this project is to enhance road safety and mitigate the likelihood of accidents by assisting transportation authorities, law enforcement agencies, and other involved parties in enhancing safety and minimizing the number of casualties resulting from accidents through the analysis of accident data and the identification of trends and patterns.</a:t>
            </a:r>
            <a:endParaRPr lang="en-IN" sz="3600" dirty="0"/>
          </a:p>
        </p:txBody>
      </p:sp>
      <p:pic>
        <p:nvPicPr>
          <p:cNvPr id="4" name="Graphic 3" descr="Open Book">
            <a:extLst>
              <a:ext uri="{FF2B5EF4-FFF2-40B4-BE49-F238E27FC236}">
                <a16:creationId xmlns:a16="http://schemas.microsoft.com/office/drawing/2014/main" id="{3E82C110-68F1-B806-1F19-C7DABB4434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835" y="365125"/>
            <a:ext cx="1097280" cy="1097280"/>
          </a:xfrm>
          <a:prstGeom prst="rect">
            <a:avLst/>
          </a:prstGeom>
        </p:spPr>
      </p:pic>
    </p:spTree>
    <p:extLst>
      <p:ext uri="{BB962C8B-B14F-4D97-AF65-F5344CB8AC3E}">
        <p14:creationId xmlns:p14="http://schemas.microsoft.com/office/powerpoint/2010/main" val="204840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8831-FD65-9B92-43FF-F46D43293D40}"/>
              </a:ext>
            </a:extLst>
          </p:cNvPr>
          <p:cNvSpPr>
            <a:spLocks noGrp="1"/>
          </p:cNvSpPr>
          <p:nvPr>
            <p:ph type="title"/>
          </p:nvPr>
        </p:nvSpPr>
        <p:spPr>
          <a:xfrm>
            <a:off x="2365466" y="713468"/>
            <a:ext cx="8915400" cy="1325563"/>
          </a:xfrm>
        </p:spPr>
        <p:txBody>
          <a:bodyPr>
            <a:normAutofit fontScale="90000"/>
          </a:bodyPr>
          <a:lstStyle/>
          <a:p>
            <a:r>
              <a:rPr lang="en-GB" sz="4000" b="1" i="0" dirty="0">
                <a:solidFill>
                  <a:srgbClr val="1F2328"/>
                </a:solidFill>
                <a:effectLst/>
                <a:highlight>
                  <a:srgbClr val="FFFFFF"/>
                </a:highlight>
                <a:latin typeface="Arial Black" panose="020B0A04020102020204" pitchFamily="34" charset="0"/>
              </a:rPr>
              <a:t>Skills showcased in this project</a:t>
            </a:r>
            <a:br>
              <a:rPr lang="en-GB" b="1" i="0" dirty="0">
                <a:solidFill>
                  <a:srgbClr val="1F2328"/>
                </a:solidFill>
                <a:effectLst/>
                <a:highlight>
                  <a:srgbClr val="FFFFFF"/>
                </a:highlight>
                <a:latin typeface="-apple-system"/>
              </a:rPr>
            </a:br>
            <a:endParaRPr lang="en-IN" dirty="0"/>
          </a:p>
        </p:txBody>
      </p:sp>
      <p:sp>
        <p:nvSpPr>
          <p:cNvPr id="3" name="Content Placeholder 2">
            <a:extLst>
              <a:ext uri="{FF2B5EF4-FFF2-40B4-BE49-F238E27FC236}">
                <a16:creationId xmlns:a16="http://schemas.microsoft.com/office/drawing/2014/main" id="{ECF806B3-EB9E-2628-5139-80F10ABE765F}"/>
              </a:ext>
            </a:extLst>
          </p:cNvPr>
          <p:cNvSpPr>
            <a:spLocks noGrp="1"/>
          </p:cNvSpPr>
          <p:nvPr>
            <p:ph idx="1"/>
          </p:nvPr>
        </p:nvSpPr>
        <p:spPr>
          <a:xfrm>
            <a:off x="1462314" y="2193698"/>
            <a:ext cx="10515600" cy="2470604"/>
          </a:xfrm>
        </p:spPr>
        <p:txBody>
          <a:bodyPr>
            <a:normAutofit fontScale="92500" lnSpcReduction="10000"/>
          </a:bodyPr>
          <a:lstStyle/>
          <a:p>
            <a:pPr algn="l">
              <a:buFont typeface="Arial" panose="020B0604020202020204" pitchFamily="34" charset="0"/>
              <a:buChar char="•"/>
            </a:pPr>
            <a:r>
              <a:rPr lang="en-GB" sz="4000" b="0" i="0" dirty="0">
                <a:solidFill>
                  <a:srgbClr val="1F2328"/>
                </a:solidFill>
                <a:effectLst/>
                <a:highlight>
                  <a:srgbClr val="FFFFFF"/>
                </a:highlight>
                <a:latin typeface="-apple-system"/>
              </a:rPr>
              <a:t>Data Cleaning, Data Transformation, Data Analysis.</a:t>
            </a:r>
          </a:p>
          <a:p>
            <a:pPr algn="l">
              <a:buFont typeface="Arial" panose="020B0604020202020204" pitchFamily="34" charset="0"/>
              <a:buChar char="•"/>
            </a:pPr>
            <a:r>
              <a:rPr lang="en-GB" sz="4000" b="0" i="0" dirty="0">
                <a:solidFill>
                  <a:srgbClr val="1F2328"/>
                </a:solidFill>
                <a:effectLst/>
                <a:highlight>
                  <a:srgbClr val="FFFFFF"/>
                </a:highlight>
                <a:latin typeface="-apple-system"/>
              </a:rPr>
              <a:t>Filtering, Sorting and Conditional function.</a:t>
            </a:r>
          </a:p>
          <a:p>
            <a:pPr algn="l">
              <a:buFont typeface="Arial" panose="020B0604020202020204" pitchFamily="34" charset="0"/>
              <a:buChar char="•"/>
            </a:pPr>
            <a:r>
              <a:rPr lang="en-GB" sz="4000" b="0" i="0" dirty="0">
                <a:solidFill>
                  <a:srgbClr val="1F2328"/>
                </a:solidFill>
                <a:effectLst/>
                <a:highlight>
                  <a:srgbClr val="FFFFFF"/>
                </a:highlight>
                <a:latin typeface="-apple-system"/>
              </a:rPr>
              <a:t>Pivot Tables and Pivot Chart.</a:t>
            </a:r>
          </a:p>
          <a:p>
            <a:pPr algn="l">
              <a:buFont typeface="Arial" panose="020B0604020202020204" pitchFamily="34" charset="0"/>
              <a:buChar char="•"/>
            </a:pPr>
            <a:r>
              <a:rPr lang="en-GB" sz="4000" b="0" i="0" dirty="0">
                <a:solidFill>
                  <a:srgbClr val="1F2328"/>
                </a:solidFill>
                <a:effectLst/>
                <a:highlight>
                  <a:srgbClr val="FFFFFF"/>
                </a:highlight>
                <a:latin typeface="-apple-system"/>
              </a:rPr>
              <a:t>Data Visualisation and Dashboard creation.</a:t>
            </a:r>
          </a:p>
          <a:p>
            <a:endParaRPr lang="en-IN" dirty="0"/>
          </a:p>
        </p:txBody>
      </p:sp>
      <p:pic>
        <p:nvPicPr>
          <p:cNvPr id="4" name="Graphic 3" descr="Open Book">
            <a:extLst>
              <a:ext uri="{FF2B5EF4-FFF2-40B4-BE49-F238E27FC236}">
                <a16:creationId xmlns:a16="http://schemas.microsoft.com/office/drawing/2014/main" id="{02EEBBFE-B613-31CB-9234-8BB1B2ED61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390" y="355486"/>
            <a:ext cx="1266009" cy="1325563"/>
          </a:xfrm>
          <a:prstGeom prst="rect">
            <a:avLst/>
          </a:prstGeom>
        </p:spPr>
      </p:pic>
    </p:spTree>
    <p:extLst>
      <p:ext uri="{BB962C8B-B14F-4D97-AF65-F5344CB8AC3E}">
        <p14:creationId xmlns:p14="http://schemas.microsoft.com/office/powerpoint/2010/main" val="318225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999464" y="647504"/>
            <a:ext cx="8193071" cy="1469965"/>
          </a:xfrm>
        </p:spPr>
        <p:txBody>
          <a:bodyPr anchor="ctr">
            <a:normAutofit/>
          </a:bodyPr>
          <a:lstStyle/>
          <a:p>
            <a:r>
              <a:rPr lang="en-IN" sz="4000" b="1" i="0" dirty="0">
                <a:solidFill>
                  <a:srgbClr val="1F2328"/>
                </a:solidFill>
                <a:effectLst/>
                <a:highlight>
                  <a:srgbClr val="FFFFFF"/>
                </a:highlight>
                <a:latin typeface="Arial Black" panose="020B0A04020102020204" pitchFamily="34" charset="0"/>
              </a:rPr>
              <a:t>Requirements and KPIs</a:t>
            </a:r>
            <a:br>
              <a:rPr lang="en-IN" b="1" i="0" dirty="0">
                <a:solidFill>
                  <a:srgbClr val="1F2328"/>
                </a:solidFill>
                <a:effectLst/>
                <a:highlight>
                  <a:srgbClr val="FFFFFF"/>
                </a:highlight>
                <a:latin typeface="-apple-system"/>
              </a:rPr>
            </a:br>
            <a:endParaRPr lang="en-US"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457" y="500017"/>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1570876" y="1891390"/>
            <a:ext cx="9275714" cy="4772457"/>
          </a:xfrm>
        </p:spPr>
        <p:txBody>
          <a:bodyPr vert="horz" lIns="91440" tIns="45720" rIns="91440" bIns="45720" rtlCol="0" anchor="t">
            <a:normAutofit/>
          </a:bodyPr>
          <a:lstStyle/>
          <a:p>
            <a:pPr marL="0" indent="0" algn="l">
              <a:buNone/>
            </a:pPr>
            <a:r>
              <a:rPr lang="en-GB" sz="2400" b="0" i="0" dirty="0">
                <a:solidFill>
                  <a:srgbClr val="1F2328"/>
                </a:solidFill>
                <a:effectLst/>
                <a:highlight>
                  <a:srgbClr val="FFFFFF"/>
                </a:highlight>
                <a:latin typeface="-apple-system"/>
              </a:rPr>
              <a:t>Created a road accident dashboard for the years 2021 and 2022 so that </a:t>
            </a:r>
            <a:r>
              <a:rPr lang="en-GB" sz="2400" dirty="0">
                <a:solidFill>
                  <a:srgbClr val="1F2328"/>
                </a:solidFill>
                <a:highlight>
                  <a:srgbClr val="FFFFFF"/>
                </a:highlight>
                <a:latin typeface="-apple-system"/>
              </a:rPr>
              <a:t>we</a:t>
            </a:r>
            <a:r>
              <a:rPr lang="en-GB" sz="2400" b="0" i="0" dirty="0">
                <a:solidFill>
                  <a:srgbClr val="1F2328"/>
                </a:solidFill>
                <a:effectLst/>
                <a:highlight>
                  <a:srgbClr val="FFFFFF"/>
                </a:highlight>
                <a:latin typeface="-apple-system"/>
              </a:rPr>
              <a:t> can have insight on following aspects -</a:t>
            </a:r>
          </a:p>
          <a:p>
            <a:pPr lvl="1"/>
            <a:r>
              <a:rPr lang="en-GB" sz="2000" b="0" i="0" dirty="0">
                <a:solidFill>
                  <a:srgbClr val="1F2328"/>
                </a:solidFill>
                <a:effectLst/>
                <a:highlight>
                  <a:srgbClr val="FFFFFF"/>
                </a:highlight>
                <a:latin typeface="-apple-system"/>
              </a:rPr>
              <a:t>Primary KPI - Total Casualties and Total Accident values for Current Year </a:t>
            </a:r>
            <a:r>
              <a:rPr lang="en-GB" sz="2000" dirty="0">
                <a:solidFill>
                  <a:srgbClr val="1F2328"/>
                </a:solidFill>
                <a:highlight>
                  <a:srgbClr val="FFFFFF"/>
                </a:highlight>
                <a:latin typeface="-apple-system"/>
              </a:rPr>
              <a:t>.</a:t>
            </a:r>
            <a:endParaRPr lang="en-GB" sz="2000" b="0" i="0" dirty="0">
              <a:solidFill>
                <a:srgbClr val="1F2328"/>
              </a:solidFill>
              <a:effectLst/>
              <a:highlight>
                <a:srgbClr val="FFFFFF"/>
              </a:highlight>
              <a:latin typeface="-apple-system"/>
            </a:endParaRPr>
          </a:p>
          <a:p>
            <a:pPr lvl="1"/>
            <a:r>
              <a:rPr lang="en-GB" sz="2000" b="0" i="0" dirty="0">
                <a:solidFill>
                  <a:srgbClr val="1F2328"/>
                </a:solidFill>
                <a:effectLst/>
                <a:highlight>
                  <a:srgbClr val="FFFFFF"/>
                </a:highlight>
                <a:latin typeface="-apple-system"/>
              </a:rPr>
              <a:t>Primary KPI's-Total Casualties by Accident Severity for Current Year </a:t>
            </a:r>
            <a:r>
              <a:rPr lang="en-GB" sz="2000" dirty="0">
                <a:solidFill>
                  <a:srgbClr val="1F2328"/>
                </a:solidFill>
                <a:highlight>
                  <a:srgbClr val="FFFFFF"/>
                </a:highlight>
                <a:latin typeface="-apple-system"/>
              </a:rPr>
              <a:t>.</a:t>
            </a:r>
            <a:endParaRPr lang="en-GB" sz="2000" b="0" i="0" dirty="0">
              <a:solidFill>
                <a:srgbClr val="1F2328"/>
              </a:solidFill>
              <a:effectLst/>
              <a:highlight>
                <a:srgbClr val="FFFFFF"/>
              </a:highlight>
              <a:latin typeface="-apple-system"/>
            </a:endParaRPr>
          </a:p>
          <a:p>
            <a:pPr lvl="1"/>
            <a:r>
              <a:rPr lang="en-GB" sz="2000" b="0" i="0" dirty="0">
                <a:solidFill>
                  <a:srgbClr val="1F2328"/>
                </a:solidFill>
                <a:effectLst/>
                <a:highlight>
                  <a:srgbClr val="FFFFFF"/>
                </a:highlight>
                <a:latin typeface="-apple-system"/>
              </a:rPr>
              <a:t>Secondary KPIs - Total Casualties concerning vehicle type for the Current Year</a:t>
            </a:r>
          </a:p>
          <a:p>
            <a:pPr lvl="1"/>
            <a:r>
              <a:rPr lang="en-GB" sz="2000" b="0" i="0" dirty="0">
                <a:solidFill>
                  <a:srgbClr val="1F2328"/>
                </a:solidFill>
                <a:effectLst/>
                <a:highlight>
                  <a:srgbClr val="FFFFFF"/>
                </a:highlight>
                <a:latin typeface="-apple-system"/>
              </a:rPr>
              <a:t>Monthly trend showing a comparison of casualties for the Current Year and the Previous Year</a:t>
            </a:r>
          </a:p>
          <a:p>
            <a:pPr lvl="1"/>
            <a:r>
              <a:rPr lang="en-GB" sz="2000" b="0" i="0" dirty="0">
                <a:solidFill>
                  <a:srgbClr val="1F2328"/>
                </a:solidFill>
                <a:effectLst/>
                <a:highlight>
                  <a:srgbClr val="FFFFFF"/>
                </a:highlight>
                <a:latin typeface="-apple-system"/>
              </a:rPr>
              <a:t>Casualties by Road Type for the Current Year</a:t>
            </a:r>
          </a:p>
          <a:p>
            <a:pPr lvl="1"/>
            <a:r>
              <a:rPr lang="en-GB" sz="2000" b="0" i="0" dirty="0">
                <a:solidFill>
                  <a:srgbClr val="1F2328"/>
                </a:solidFill>
                <a:effectLst/>
                <a:highlight>
                  <a:srgbClr val="FFFFFF"/>
                </a:highlight>
                <a:latin typeface="-apple-system"/>
              </a:rPr>
              <a:t>Current Year Casualties by Area/ Location &amp; by Day/Night</a:t>
            </a:r>
          </a:p>
          <a:p>
            <a:pPr lvl="1"/>
            <a:r>
              <a:rPr lang="en-GB" sz="2000" b="0" i="0" dirty="0">
                <a:solidFill>
                  <a:srgbClr val="1F2328"/>
                </a:solidFill>
                <a:effectLst/>
                <a:highlight>
                  <a:srgbClr val="FFFFFF"/>
                </a:highlight>
                <a:latin typeface="-apple-system"/>
              </a:rPr>
              <a:t>Total Casualties and Total Accidents by Location</a:t>
            </a:r>
          </a:p>
          <a:p>
            <a:pPr marL="0" indent="0">
              <a:buNone/>
            </a:pPr>
            <a:endParaRPr lang="en-US" sz="2000" dirty="0">
              <a:latin typeface="Segoe UI" panose="020B0502040204020203" pitchFamily="34" charset="0"/>
              <a:cs typeface="Segoe UI" panose="020B0502040204020203" pitchFamily="34" charset="0"/>
            </a:endParaRP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7B42-9F17-BEC1-E75E-928B5B89EC84}"/>
              </a:ext>
            </a:extLst>
          </p:cNvPr>
          <p:cNvSpPr>
            <a:spLocks noGrp="1"/>
          </p:cNvSpPr>
          <p:nvPr>
            <p:ph type="title"/>
          </p:nvPr>
        </p:nvSpPr>
        <p:spPr>
          <a:xfrm>
            <a:off x="838200" y="365126"/>
            <a:ext cx="10515600" cy="562338"/>
          </a:xfrm>
        </p:spPr>
        <p:txBody>
          <a:bodyPr>
            <a:normAutofit fontScale="90000"/>
          </a:bodyPr>
          <a:lstStyle/>
          <a:p>
            <a:r>
              <a:rPr lang="en-GB" dirty="0">
                <a:latin typeface="Arial Black" panose="020B0A04020102020204" pitchFamily="34" charset="0"/>
              </a:rPr>
              <a:t>                      DATASET</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70E04B44-DB10-2940-460E-F308A9131E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01783"/>
            <a:ext cx="10515600" cy="5291091"/>
          </a:xfrm>
        </p:spPr>
      </p:pic>
    </p:spTree>
    <p:extLst>
      <p:ext uri="{BB962C8B-B14F-4D97-AF65-F5344CB8AC3E}">
        <p14:creationId xmlns:p14="http://schemas.microsoft.com/office/powerpoint/2010/main" val="70637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961970" y="427355"/>
            <a:ext cx="9783715" cy="1469965"/>
          </a:xfrm>
        </p:spPr>
        <p:txBody>
          <a:bodyPr anchor="ctr">
            <a:normAutofit/>
          </a:bodyPr>
          <a:lstStyle/>
          <a:p>
            <a:r>
              <a:rPr lang="en-IN" sz="4000" b="1" i="0" dirty="0">
                <a:solidFill>
                  <a:srgbClr val="1F2328"/>
                </a:solidFill>
                <a:effectLst/>
                <a:highlight>
                  <a:srgbClr val="FFFFFF"/>
                </a:highlight>
                <a:latin typeface="Arial Black" panose="020B0A04020102020204" pitchFamily="34" charset="0"/>
              </a:rPr>
              <a:t>Data Cleaning and Transformation</a:t>
            </a:r>
            <a:br>
              <a:rPr lang="en-IN" b="1" i="0" dirty="0">
                <a:solidFill>
                  <a:srgbClr val="1F2328"/>
                </a:solidFill>
                <a:effectLst/>
                <a:highlight>
                  <a:srgbClr val="FFFFFF"/>
                </a:highlight>
                <a:latin typeface="-apple-system"/>
              </a:rPr>
            </a:b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315" y="267697"/>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745799" y="1778634"/>
            <a:ext cx="9609542" cy="5079366"/>
          </a:xfrm>
        </p:spPr>
        <p:txBody>
          <a:bodyPr vert="horz" lIns="91440" tIns="45720" rIns="91440" bIns="45720" rtlCol="0" anchor="t">
            <a:normAutofit/>
          </a:bodyPr>
          <a:lstStyle/>
          <a:p>
            <a:pPr marL="0" indent="0" algn="l">
              <a:buNone/>
            </a:pPr>
            <a:r>
              <a:rPr lang="en-GB" b="0" i="0" dirty="0">
                <a:solidFill>
                  <a:srgbClr val="1F2328"/>
                </a:solidFill>
                <a:effectLst/>
                <a:highlight>
                  <a:srgbClr val="FFFFFF"/>
                </a:highlight>
                <a:latin typeface="-apple-system"/>
              </a:rPr>
              <a:t>This stage began with getting to know the dataset and checking for any data quality issues.</a:t>
            </a:r>
          </a:p>
          <a:p>
            <a:pPr marL="0" indent="0" algn="l">
              <a:buNone/>
            </a:pPr>
            <a:endParaRPr lang="en-GB" b="0" i="0" dirty="0">
              <a:solidFill>
                <a:srgbClr val="1F2328"/>
              </a:solidFill>
              <a:effectLst/>
              <a:highlight>
                <a:srgbClr val="FFFFFF"/>
              </a:highlight>
              <a:latin typeface="-apple-system"/>
            </a:endParaRPr>
          </a:p>
          <a:p>
            <a:pPr lvl="1"/>
            <a:r>
              <a:rPr lang="en-GB" b="0" i="0" dirty="0">
                <a:solidFill>
                  <a:srgbClr val="1F2328"/>
                </a:solidFill>
                <a:effectLst/>
                <a:highlight>
                  <a:srgbClr val="FFFFFF"/>
                </a:highlight>
                <a:latin typeface="-apple-system"/>
              </a:rPr>
              <a:t>Checking NULL values, blanks and Errors.</a:t>
            </a:r>
          </a:p>
          <a:p>
            <a:pPr lvl="1"/>
            <a:r>
              <a:rPr lang="en-GB" b="0" i="0" dirty="0">
                <a:solidFill>
                  <a:srgbClr val="1F2328"/>
                </a:solidFill>
                <a:effectLst/>
                <a:highlight>
                  <a:srgbClr val="FFFFFF"/>
                </a:highlight>
                <a:latin typeface="-apple-system"/>
              </a:rPr>
              <a:t>Removing duplicates, and irrelevant columns.</a:t>
            </a:r>
          </a:p>
          <a:p>
            <a:pPr lvl="1"/>
            <a:r>
              <a:rPr lang="en-GB" b="0" i="0" dirty="0">
                <a:solidFill>
                  <a:srgbClr val="1F2328"/>
                </a:solidFill>
                <a:effectLst/>
                <a:highlight>
                  <a:srgbClr val="FFFFFF"/>
                </a:highlight>
                <a:latin typeface="-apple-system"/>
              </a:rPr>
              <a:t>Made sure data is consistent and clean with respect to data type, data format and values used.</a:t>
            </a:r>
          </a:p>
          <a:p>
            <a:pPr lvl="1"/>
            <a:r>
              <a:rPr lang="en-GB" b="0" i="0" dirty="0">
                <a:solidFill>
                  <a:srgbClr val="1F2328"/>
                </a:solidFill>
                <a:effectLst/>
                <a:highlight>
                  <a:srgbClr val="FFFFFF"/>
                </a:highlight>
                <a:latin typeface="-apple-system"/>
              </a:rPr>
              <a:t>Creating 2 new attributes 'Year' and 'Month' were added for logical and easy interpretation of dataset.</a:t>
            </a:r>
          </a:p>
          <a:p>
            <a:pPr marL="0" indent="0">
              <a:buNone/>
            </a:pPr>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407138" y="816336"/>
            <a:ext cx="5406902" cy="1469965"/>
          </a:xfrm>
        </p:spPr>
        <p:txBody>
          <a:bodyPr anchor="ctr">
            <a:normAutofit/>
          </a:bodyPr>
          <a:lstStyle/>
          <a:p>
            <a:r>
              <a:rPr lang="en-IN" b="1" i="0" dirty="0">
                <a:solidFill>
                  <a:srgbClr val="1F2328"/>
                </a:solidFill>
                <a:effectLst/>
                <a:highlight>
                  <a:srgbClr val="FFFFFF"/>
                </a:highlight>
                <a:latin typeface="Arial Black" panose="020B0A04020102020204" pitchFamily="34" charset="0"/>
              </a:rPr>
              <a:t>Data Analysis</a:t>
            </a:r>
            <a:br>
              <a:rPr lang="en-IN" b="1" i="0" dirty="0">
                <a:solidFill>
                  <a:srgbClr val="1F2328"/>
                </a:solidFill>
                <a:effectLst/>
                <a:highlight>
                  <a:srgbClr val="FFFFFF"/>
                </a:highlight>
                <a:latin typeface="-apple-system"/>
              </a:rPr>
            </a:br>
            <a:endParaRPr lang="en-US" dirty="0">
              <a:latin typeface="Franklin Gothic Book" panose="020B0503020102020204" pitchFamily="34" charset="0"/>
              <a:cs typeface="Segoe UI" panose="020B0502040204020203" pitchFamily="34" charset="0"/>
            </a:endParaRP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628" y="659675"/>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596571" y="2133601"/>
            <a:ext cx="9869715" cy="4043362"/>
          </a:xfrm>
        </p:spPr>
        <p:txBody>
          <a:bodyPr vert="horz" lIns="91440" tIns="45720" rIns="91440" bIns="45720" rtlCol="0" anchor="t">
            <a:normAutofit/>
          </a:bodyPr>
          <a:lstStyle/>
          <a:p>
            <a:pPr marL="0" indent="0">
              <a:buNone/>
            </a:pPr>
            <a:endParaRPr lang="en-US" sz="1800" dirty="0">
              <a:latin typeface="Segoe UI" panose="020B0502040204020203" pitchFamily="34" charset="0"/>
              <a:cs typeface="Segoe UI" panose="020B0502040204020203" pitchFamily="34" charset="0"/>
            </a:endParaRPr>
          </a:p>
          <a:p>
            <a:pPr marL="0" indent="0">
              <a:buNone/>
            </a:pPr>
            <a:r>
              <a:rPr lang="en-GB" b="0" i="0" dirty="0">
                <a:solidFill>
                  <a:srgbClr val="1F2328"/>
                </a:solidFill>
                <a:effectLst/>
                <a:highlight>
                  <a:srgbClr val="FFFFFF"/>
                </a:highlight>
                <a:latin typeface="-apple-system"/>
              </a:rPr>
              <a:t>Created a "Data Analysis" sheet to summarize all the pivot table Data for a new user or developer or client to ease their work and gathered information. On this sheet nine pivot tables were created to summarise the data and help identify trends in the dataset focusing on relationship between number of casualties and many factors such as- casualty type, vehicle type, road type, location etc. Monthly trends were also analysed for the years 2021 and 2022.</a:t>
            </a:r>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520</TotalTime>
  <Words>2235</Words>
  <Application>Microsoft Office PowerPoint</Application>
  <PresentationFormat>Widescreen</PresentationFormat>
  <Paragraphs>130</Paragraphs>
  <Slides>22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-apple-system</vt:lpstr>
      <vt:lpstr>Arial</vt:lpstr>
      <vt:lpstr>Arial Black</vt:lpstr>
      <vt:lpstr>Calibri</vt:lpstr>
      <vt:lpstr>Calibri Light</vt:lpstr>
      <vt:lpstr>Elephant</vt:lpstr>
      <vt:lpstr>Franklin Gothic Book</vt:lpstr>
      <vt:lpstr>Segoe UI</vt:lpstr>
      <vt:lpstr>sohne</vt:lpstr>
      <vt:lpstr>source-serif-pro</vt:lpstr>
      <vt:lpstr>Office Theme</vt:lpstr>
      <vt:lpstr>DATA ANALYSIS AND DASHBOARD REPORT </vt:lpstr>
      <vt:lpstr>TECHNOLOGY USED </vt:lpstr>
      <vt:lpstr>   Project Overview   </vt:lpstr>
      <vt:lpstr>Business Case </vt:lpstr>
      <vt:lpstr>Skills showcased in this project </vt:lpstr>
      <vt:lpstr>Requirements and KPIs </vt:lpstr>
      <vt:lpstr>                      DATASET</vt:lpstr>
      <vt:lpstr>Data Cleaning and Transformation </vt:lpstr>
      <vt:lpstr>Data Analysis </vt:lpstr>
      <vt:lpstr>Data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Insights </vt:lpstr>
      <vt:lpstr>PowerPoint Presentation</vt:lpstr>
      <vt:lpstr>Recommendations based on the Analysis </vt:lpstr>
      <vt:lpstr>END</vt:lpstr>
      <vt:lpstr>Presentation 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Mayank Kesharwani</dc:creator>
  <cp:lastModifiedBy>Mayank Kesharwani</cp:lastModifiedBy>
  <cp:revision>8</cp:revision>
  <dcterms:created xsi:type="dcterms:W3CDTF">2024-07-26T08:28:05Z</dcterms:created>
  <dcterms:modified xsi:type="dcterms:W3CDTF">2024-07-29T09:15:02Z</dcterms:modified>
</cp:coreProperties>
</file>