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5" r:id="rId8"/>
    <p:sldId id="284" r:id="rId9"/>
    <p:sldId id="283" r:id="rId10"/>
    <p:sldId id="286" r:id="rId11"/>
    <p:sldId id="287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53" autoAdjust="0"/>
    <p:restoredTop sz="94619" autoAdjust="0"/>
  </p:normalViewPr>
  <p:slideViewPr>
    <p:cSldViewPr snapToGrid="0">
      <p:cViewPr>
        <p:scale>
          <a:sx n="55" d="100"/>
          <a:sy n="55" d="100"/>
        </p:scale>
        <p:origin x="11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75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latin typeface="Bahnschrift SemiBold" panose="020B0502040204020203" pitchFamily="34" charset="0"/>
              </a:rPr>
              <a:t>SUPER STORE 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8054-F01E-B452-631E-D2267616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772" y="1381969"/>
            <a:ext cx="10353762" cy="3714749"/>
          </a:xfrm>
        </p:spPr>
        <p:txBody>
          <a:bodyPr/>
          <a:lstStyle/>
          <a:p>
            <a:r>
              <a:rPr lang="en-GB" b="1" dirty="0"/>
              <a:t>Profitability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Negotiate better deals with suppliers:</a:t>
            </a:r>
            <a:r>
              <a:rPr lang="en-GB" dirty="0"/>
              <a:t> Explore opportunities to reduce costs and improve profit margins.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Optimize pricing:</a:t>
            </a:r>
            <a:r>
              <a:rPr lang="en-GB" dirty="0"/>
              <a:t> Conduct a pricing analysis to ensure that prices are competitive and profitable.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Implement cost-saving measures:</a:t>
            </a:r>
            <a:r>
              <a:rPr lang="en-GB" dirty="0"/>
              <a:t> Identify areas where costs can be reduced without compromising quality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59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65D8-634C-4D45-C73A-03781E32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5675453"/>
          </a:xfrm>
        </p:spPr>
        <p:txBody>
          <a:bodyPr>
            <a:normAutofit/>
          </a:bodyPr>
          <a:lstStyle/>
          <a:p>
            <a:r>
              <a:rPr lang="en-GB" sz="5400" dirty="0">
                <a:highlight>
                  <a:srgbClr val="808000"/>
                </a:highlight>
                <a:latin typeface="Arial Black" panose="020B0A04020102020204" pitchFamily="34" charset="0"/>
              </a:rPr>
              <a:t>THANK YOU</a:t>
            </a:r>
            <a:endParaRPr lang="en-IN" sz="5400" dirty="0">
              <a:highlight>
                <a:srgbClr val="808000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6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0147-EF8B-B5AC-FB95-C960E1E2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942214"/>
          </a:xfrm>
        </p:spPr>
        <p:txBody>
          <a:bodyPr/>
          <a:lstStyle/>
          <a:p>
            <a:r>
              <a:rPr lang="en-GB" b="1" dirty="0">
                <a:highlight>
                  <a:srgbClr val="808000"/>
                </a:highlight>
                <a:latin typeface="Arial Black" panose="020B0A04020102020204" pitchFamily="34" charset="0"/>
              </a:rPr>
              <a:t>OBJECTIVE</a:t>
            </a:r>
            <a:endParaRPr lang="en-IN" b="1" dirty="0">
              <a:highlight>
                <a:srgbClr val="808000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92253-DB2F-18C1-EA97-4476E513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474" y="2977116"/>
            <a:ext cx="9218428" cy="312597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>
                <a:latin typeface="Arial Black" panose="020B0A04020102020204" pitchFamily="34" charset="0"/>
              </a:rPr>
              <a:t>To contribute to success of a business by utilizing data analysing techniques, specifically focusing on time series analysis , to provide valuable insights and provide accurate sales forecasting.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2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D3C0-3023-06AC-B8DA-DE254D9C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808000"/>
                </a:highlight>
                <a:latin typeface="Arial Black" panose="020B0A04020102020204" pitchFamily="34" charset="0"/>
              </a:rPr>
              <a:t>DESCRIPTION</a:t>
            </a:r>
            <a:endParaRPr lang="en-IN" dirty="0">
              <a:highlight>
                <a:srgbClr val="808000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2B7F-51B9-C055-EDA7-13F49F26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98922"/>
            <a:ext cx="10353762" cy="4391246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GB" dirty="0"/>
              <a:t>The objective can be broken down into the following detailed components :</a:t>
            </a:r>
          </a:p>
          <a:p>
            <a:r>
              <a:rPr lang="en-GB" dirty="0"/>
              <a:t>Dashboard Creation :- Identify the KPIs ,design intuitive  and visually appealing dashboard ,add interactive visualisation and filtering capabilities to allow users to explore the data at various level of granularity.</a:t>
            </a:r>
          </a:p>
          <a:p>
            <a:r>
              <a:rPr lang="en-GB" dirty="0"/>
              <a:t>Data Analysis :- Provide valuable insights to business entities regarding the effectiveness of their sales strategies through visualisation in charts.</a:t>
            </a:r>
          </a:p>
          <a:p>
            <a:r>
              <a:rPr lang="en-GB" dirty="0"/>
              <a:t>Sales Forecasting :- Leverage historic data and apply time series analysis to generate sales forecasting for next 15 days.</a:t>
            </a:r>
          </a:p>
          <a:p>
            <a:r>
              <a:rPr lang="en-GB" dirty="0"/>
              <a:t>Actionable Insights and Recommendation :- End goal is to share valuable insights and actionable information that can drive strategic decisions-making and support the superstore’s goals for growth ,efficiency,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28484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1AD5-F023-F088-3397-34A95DCF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7322"/>
            <a:ext cx="10353762" cy="2071868"/>
          </a:xfrm>
        </p:spPr>
        <p:txBody>
          <a:bodyPr>
            <a:normAutofit/>
          </a:bodyPr>
          <a:lstStyle/>
          <a:p>
            <a:r>
              <a:rPr lang="en-IN" sz="4000" b="1" dirty="0">
                <a:highlight>
                  <a:srgbClr val="808000"/>
                </a:highlight>
                <a:latin typeface="Arial Black" panose="020B0A04020102020204" pitchFamily="34" charset="0"/>
              </a:rPr>
              <a:t>Key Performance Indicators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13BD-A39B-0387-27AF-1930AFB9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50603"/>
            <a:ext cx="10353762" cy="3140596"/>
          </a:xfrm>
        </p:spPr>
        <p:txBody>
          <a:bodyPr/>
          <a:lstStyle/>
          <a:p>
            <a:r>
              <a:rPr lang="en-GB" dirty="0"/>
              <a:t>Total Sales</a:t>
            </a:r>
          </a:p>
          <a:p>
            <a:r>
              <a:rPr lang="en-GB" dirty="0"/>
              <a:t>Total Profit</a:t>
            </a:r>
          </a:p>
          <a:p>
            <a:r>
              <a:rPr lang="en-GB" dirty="0"/>
              <a:t>Total Quantity</a:t>
            </a:r>
          </a:p>
          <a:p>
            <a:r>
              <a:rPr lang="en-GB" dirty="0"/>
              <a:t>Discount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28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9E2E-9F5E-2E7E-C02C-E392AFD1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highlight>
                  <a:srgbClr val="808000"/>
                </a:highlight>
                <a:latin typeface="Arial Black" panose="020B0A04020102020204" pitchFamily="34" charset="0"/>
              </a:rPr>
              <a:t>VISUALISATIONS</a:t>
            </a:r>
            <a:br>
              <a:rPr lang="en-GB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152BA4-DBD3-6023-CCBA-E189B8B2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1" dirty="0"/>
              <a:t>Bar charts:</a:t>
            </a:r>
            <a:r>
              <a:rPr lang="en-GB" dirty="0"/>
              <a:t> Compare sales by region, product category, or customer segment.</a:t>
            </a:r>
          </a:p>
          <a:p>
            <a:r>
              <a:rPr lang="en-GB" b="1" dirty="0"/>
              <a:t>Line charts:</a:t>
            </a:r>
            <a:r>
              <a:rPr lang="en-GB" dirty="0"/>
              <a:t> Show sales trends over time.</a:t>
            </a:r>
          </a:p>
          <a:p>
            <a:r>
              <a:rPr lang="en-GB" b="1" dirty="0"/>
              <a:t>Pie charts:</a:t>
            </a:r>
            <a:r>
              <a:rPr lang="en-GB" dirty="0"/>
              <a:t> Illustrate market share or product mix.</a:t>
            </a:r>
          </a:p>
          <a:p>
            <a:r>
              <a:rPr lang="en-GB" b="1" dirty="0">
                <a:latin typeface="+mj-lt"/>
              </a:rPr>
              <a:t>Gauge: shows meter of  sum of sales and value</a:t>
            </a:r>
          </a:p>
          <a:p>
            <a:r>
              <a:rPr lang="en-GB" b="1" dirty="0">
                <a:latin typeface="+mj-lt"/>
              </a:rPr>
              <a:t>Slicers: </a:t>
            </a:r>
            <a:r>
              <a:rPr lang="en-GB" b="1" i="0" dirty="0">
                <a:effectLst/>
                <a:latin typeface="+mj-lt"/>
              </a:rPr>
              <a:t>Slicers provide an intuitive way for users to filter data. </a:t>
            </a:r>
            <a:endParaRPr lang="en-GB" b="1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83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2FF0F7-976A-F598-C10F-A6D89873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64" t="23628" r="22341" b="16287"/>
          <a:stretch/>
        </p:blipFill>
        <p:spPr>
          <a:xfrm>
            <a:off x="960700" y="1620455"/>
            <a:ext cx="10162572" cy="4606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23478-876B-EEE5-0D71-821FC4232E29}"/>
              </a:ext>
            </a:extLst>
          </p:cNvPr>
          <p:cNvSpPr txBox="1"/>
          <p:nvPr/>
        </p:nvSpPr>
        <p:spPr>
          <a:xfrm>
            <a:off x="4514128" y="300942"/>
            <a:ext cx="4051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>
                <a:latin typeface="Arial Black" panose="020B0A04020102020204" pitchFamily="34" charset="0"/>
              </a:rPr>
              <a:t>DASHBOARD</a:t>
            </a:r>
            <a:endParaRPr lang="en-I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8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EB96-4FBA-8A82-92F7-FFD78B66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808000"/>
                </a:highlight>
                <a:latin typeface="Arial Black" panose="020B0A04020102020204" pitchFamily="34" charset="0"/>
              </a:rPr>
              <a:t>INSIGHTS</a:t>
            </a:r>
            <a:endParaRPr lang="en-IN" dirty="0">
              <a:highlight>
                <a:srgbClr val="808000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11A9-C3CF-7EC5-E2EE-41D8E4E8F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0000" lvl="1" indent="0">
              <a:buNone/>
            </a:pPr>
            <a:r>
              <a:rPr lang="en-GB" sz="2900" dirty="0"/>
              <a:t>Here are some common areas to explore:</a:t>
            </a:r>
          </a:p>
          <a:p>
            <a:pPr marL="450000" lvl="1" indent="0">
              <a:buNone/>
            </a:pPr>
            <a:endParaRPr lang="en-GB" sz="2600" dirty="0"/>
          </a:p>
          <a:p>
            <a:pPr marL="36900" indent="0">
              <a:buNone/>
            </a:pPr>
            <a:r>
              <a:rPr lang="en-GB" sz="2600" b="1" dirty="0"/>
              <a:t>1. Sales Performance</a:t>
            </a:r>
          </a:p>
          <a:p>
            <a:r>
              <a:rPr lang="en-GB" sz="2600" b="1" dirty="0"/>
              <a:t>Overall sales trends:</a:t>
            </a:r>
            <a:r>
              <a:rPr lang="en-GB" sz="2600" dirty="0"/>
              <a:t> Are sales increasing, decreasing, or remaining stable over time?</a:t>
            </a:r>
          </a:p>
          <a:p>
            <a:r>
              <a:rPr lang="en-GB" sz="2600" b="1" dirty="0"/>
              <a:t>Seasonal patterns:</a:t>
            </a:r>
            <a:r>
              <a:rPr lang="en-GB" sz="2600" dirty="0"/>
              <a:t> Are there noticeable fluctuations in sales during specific seasons or holidays?</a:t>
            </a:r>
          </a:p>
          <a:p>
            <a:r>
              <a:rPr lang="en-GB" sz="2600" b="1" dirty="0"/>
              <a:t>Regional variations:</a:t>
            </a:r>
            <a:r>
              <a:rPr lang="en-GB" sz="2600" dirty="0"/>
              <a:t> Which regions are performing the best and worst in terms of sales?</a:t>
            </a:r>
          </a:p>
          <a:p>
            <a:r>
              <a:rPr lang="en-GB" sz="2600" b="1" dirty="0"/>
              <a:t>Product category analysis:</a:t>
            </a:r>
            <a:r>
              <a:rPr lang="en-GB" sz="2600" dirty="0"/>
              <a:t> Which product categories are driving the most sales and profit?</a:t>
            </a:r>
          </a:p>
          <a:p>
            <a:r>
              <a:rPr lang="en-GB" sz="2600" b="1" dirty="0"/>
              <a:t>Customer segmentation:</a:t>
            </a:r>
            <a:r>
              <a:rPr lang="en-GB" sz="2600" dirty="0"/>
              <a:t> Are there significant differences in sales performance across customer segments</a:t>
            </a:r>
          </a:p>
          <a:p>
            <a:pPr marL="4500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32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394E-83B8-24B1-254A-C61EB4CB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49124"/>
            <a:ext cx="10353762" cy="4842075"/>
          </a:xfrm>
        </p:spPr>
        <p:txBody>
          <a:bodyPr/>
          <a:lstStyle/>
          <a:p>
            <a:pPr marL="36900" indent="0">
              <a:buNone/>
            </a:pPr>
            <a:r>
              <a:rPr lang="en-GB" b="1" dirty="0"/>
              <a:t>2.Profitability :</a:t>
            </a:r>
          </a:p>
          <a:p>
            <a:pPr marL="36900" indent="0">
              <a:buNone/>
            </a:pPr>
            <a:endParaRPr lang="en-GB" b="1" dirty="0"/>
          </a:p>
          <a:p>
            <a:r>
              <a:rPr lang="en-GB" b="1" dirty="0"/>
              <a:t>Profit margins:</a:t>
            </a:r>
            <a:r>
              <a:rPr lang="en-GB" dirty="0"/>
              <a:t> How are profit margins trending over time?</a:t>
            </a:r>
          </a:p>
          <a:p>
            <a:r>
              <a:rPr lang="en-GB" b="1" dirty="0"/>
              <a:t>Profitable products:</a:t>
            </a:r>
            <a:r>
              <a:rPr lang="en-GB" dirty="0"/>
              <a:t> Which products are contributing the most to overall profitability?</a:t>
            </a:r>
          </a:p>
          <a:p>
            <a:r>
              <a:rPr lang="en-GB" b="1" dirty="0"/>
              <a:t>Cost analysis:</a:t>
            </a:r>
            <a:r>
              <a:rPr lang="en-GB" dirty="0"/>
              <a:t> Are there opportunities to reduce costs and improve profitability?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71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DB79-72BD-20DF-1D5E-8AB00D29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808000"/>
                </a:highlight>
                <a:latin typeface="Arial Black" panose="020B0A04020102020204" pitchFamily="34" charset="0"/>
              </a:rPr>
              <a:t>RECOMMENDATIONS</a:t>
            </a:r>
            <a:endParaRPr lang="en-IN" dirty="0">
              <a:highlight>
                <a:srgbClr val="808000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3BF7-581C-2351-CF29-A69334D2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Sales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Optimize product mix:</a:t>
            </a:r>
            <a:r>
              <a:rPr lang="en-GB" dirty="0"/>
              <a:t> Focus on promoting high-margin products and phase out low-performing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Expand into new markets:</a:t>
            </a:r>
            <a:r>
              <a:rPr lang="en-GB" dirty="0"/>
              <a:t> Identify regions with untapped potential and explore opportunities for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Enhance customer experience:</a:t>
            </a:r>
            <a:r>
              <a:rPr lang="en-GB" dirty="0"/>
              <a:t> Implement strategies to improve customer satisfaction and loyalty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85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{12EF523C-2410-4BF5-9386-8E63E8CBC8D5}tf11665031_win32</Template>
  <TotalTime>59</TotalTime>
  <Words>453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Arial Nova</vt:lpstr>
      <vt:lpstr>Arial Nova Light</vt:lpstr>
      <vt:lpstr>Bahnschrift SemiBold</vt:lpstr>
      <vt:lpstr>Wingdings 2</vt:lpstr>
      <vt:lpstr>SlateVTI</vt:lpstr>
      <vt:lpstr>SUPER STORE SALES DASHBOARD</vt:lpstr>
      <vt:lpstr>OBJECTIVE</vt:lpstr>
      <vt:lpstr>DESCRIPTION</vt:lpstr>
      <vt:lpstr>Key Performance Indicators (KPIs)</vt:lpstr>
      <vt:lpstr>VISUALISATIONS </vt:lpstr>
      <vt:lpstr>PowerPoint Presentation</vt:lpstr>
      <vt:lpstr>INSIGHTS</vt:lpstr>
      <vt:lpstr>PowerPoint Presentation</vt:lpstr>
      <vt:lpstr>RECOMMENDATIONS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Mayank Kesharwani</dc:creator>
  <cp:lastModifiedBy>Mayank Kesharwani</cp:lastModifiedBy>
  <cp:revision>3</cp:revision>
  <dcterms:created xsi:type="dcterms:W3CDTF">2024-09-18T09:01:13Z</dcterms:created>
  <dcterms:modified xsi:type="dcterms:W3CDTF">2024-09-18T10:00:42Z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