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1"/>
    <p:sldId id="257" r:id="rId42"/>
    <p:sldId id="258" r:id="rId43"/>
    <p:sldId id="259" r:id="rId44"/>
    <p:sldId id="260" r:id="rId45"/>
    <p:sldId id="261"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Times New Roman" charset="1" panose="02030502070405020303"/>
      <p:regular r:id="rId14"/>
    </p:embeddedFont>
    <p:embeddedFont>
      <p:font typeface="Times New Roman Bold" charset="1" panose="02030802070405020303"/>
      <p:regular r:id="rId15"/>
    </p:embeddedFont>
    <p:embeddedFont>
      <p:font typeface="Times New Roman Italics" charset="1" panose="02030502070405090303"/>
      <p:regular r:id="rId16"/>
    </p:embeddedFont>
    <p:embeddedFont>
      <p:font typeface="Times New Roman Bold Italics" charset="1" panose="02030802070405090303"/>
      <p:regular r:id="rId17"/>
    </p:embeddedFont>
    <p:embeddedFont>
      <p:font typeface="Times New Roman Medium" charset="1" panose="02030502070405020303"/>
      <p:regular r:id="rId18"/>
    </p:embeddedFont>
    <p:embeddedFont>
      <p:font typeface="Times New Roman Medium Italics" charset="1" panose="02030502070405090303"/>
      <p:regular r:id="rId19"/>
    </p:embeddedFont>
    <p:embeddedFont>
      <p:font typeface="Times New Roman Semi-Bold" charset="1" panose="02030702070405020303"/>
      <p:regular r:id="rId20"/>
    </p:embeddedFont>
    <p:embeddedFont>
      <p:font typeface="Times New Roman Semi-Bold Italics" charset="1" panose="02030702070405090303"/>
      <p:regular r:id="rId21"/>
    </p:embeddedFont>
    <p:embeddedFont>
      <p:font typeface="Times New Roman Ultra-Bold" charset="1" panose="02030902070405020303"/>
      <p:regular r:id="rId22"/>
    </p:embeddedFont>
    <p:embeddedFont>
      <p:font typeface="Now" charset="1" panose="00000500000000000000"/>
      <p:regular r:id="rId23"/>
    </p:embeddedFont>
    <p:embeddedFont>
      <p:font typeface="Now Bold" charset="1" panose="00000800000000000000"/>
      <p:regular r:id="rId24"/>
    </p:embeddedFont>
    <p:embeddedFont>
      <p:font typeface="Now Thin" charset="1" panose="00000300000000000000"/>
      <p:regular r:id="rId25"/>
    </p:embeddedFont>
    <p:embeddedFont>
      <p:font typeface="Now Light" charset="1" panose="00000400000000000000"/>
      <p:regular r:id="rId26"/>
    </p:embeddedFont>
    <p:embeddedFont>
      <p:font typeface="Now Medium" charset="1" panose="00000600000000000000"/>
      <p:regular r:id="rId27"/>
    </p:embeddedFont>
    <p:embeddedFont>
      <p:font typeface="Now Heavy" charset="1" panose="00000A00000000000000"/>
      <p:regular r:id="rId28"/>
    </p:embeddedFont>
    <p:embeddedFont>
      <p:font typeface="Open Sauce" charset="1" panose="00000500000000000000"/>
      <p:regular r:id="rId29"/>
    </p:embeddedFont>
    <p:embeddedFont>
      <p:font typeface="Open Sauce Bold" charset="1" panose="00000800000000000000"/>
      <p:regular r:id="rId30"/>
    </p:embeddedFont>
    <p:embeddedFont>
      <p:font typeface="Open Sauce Italics" charset="1" panose="00000500000000000000"/>
      <p:regular r:id="rId31"/>
    </p:embeddedFont>
    <p:embeddedFont>
      <p:font typeface="Open Sauce Bold Italics" charset="1" panose="00000800000000000000"/>
      <p:regular r:id="rId32"/>
    </p:embeddedFont>
    <p:embeddedFont>
      <p:font typeface="Open Sauce Light" charset="1" panose="00000400000000000000"/>
      <p:regular r:id="rId33"/>
    </p:embeddedFont>
    <p:embeddedFont>
      <p:font typeface="Open Sauce Light Italics" charset="1" panose="00000400000000000000"/>
      <p:regular r:id="rId34"/>
    </p:embeddedFont>
    <p:embeddedFont>
      <p:font typeface="Open Sauce Medium" charset="1" panose="00000600000000000000"/>
      <p:regular r:id="rId35"/>
    </p:embeddedFont>
    <p:embeddedFont>
      <p:font typeface="Open Sauce Medium Italics" charset="1" panose="00000600000000000000"/>
      <p:regular r:id="rId36"/>
    </p:embeddedFont>
    <p:embeddedFont>
      <p:font typeface="Open Sauce Semi-Bold" charset="1" panose="00000700000000000000"/>
      <p:regular r:id="rId37"/>
    </p:embeddedFont>
    <p:embeddedFont>
      <p:font typeface="Open Sauce Semi-Bold Italics" charset="1" panose="00000700000000000000"/>
      <p:regular r:id="rId38"/>
    </p:embeddedFont>
    <p:embeddedFont>
      <p:font typeface="Open Sauce Heavy" charset="1" panose="00000A00000000000000"/>
      <p:regular r:id="rId39"/>
    </p:embeddedFont>
    <p:embeddedFont>
      <p:font typeface="Open Sauce Heavy Italics" charset="1" panose="00000A0000000000000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slides/slide1.xml" Type="http://schemas.openxmlformats.org/officeDocument/2006/relationships/slide"/><Relationship Id="rId42" Target="slides/slide2.xml" Type="http://schemas.openxmlformats.org/officeDocument/2006/relationships/slide"/><Relationship Id="rId43" Target="slides/slide3.xml" Type="http://schemas.openxmlformats.org/officeDocument/2006/relationships/slide"/><Relationship Id="rId44" Target="slides/slide4.xml" Type="http://schemas.openxmlformats.org/officeDocument/2006/relationships/slide"/><Relationship Id="rId45" Target="slides/slide5.xml" Type="http://schemas.openxmlformats.org/officeDocument/2006/relationships/slide"/><Relationship Id="rId46" Target="slides/slide6.xml" Type="http://schemas.openxmlformats.org/officeDocument/2006/relationships/slide"/><Relationship Id="rId47" Target="slides/slide7.xml" Type="http://schemas.openxmlformats.org/officeDocument/2006/relationships/slide"/><Relationship Id="rId48" Target="slides/slide8.xml" Type="http://schemas.openxmlformats.org/officeDocument/2006/relationships/slide"/><Relationship Id="rId49" Target="slides/slide9.xml" Type="http://schemas.openxmlformats.org/officeDocument/2006/relationships/slide"/><Relationship Id="rId5" Target="tableStyles.xml" Type="http://schemas.openxmlformats.org/officeDocument/2006/relationships/tableStyles"/><Relationship Id="rId50" Target="slides/slide10.xml" Type="http://schemas.openxmlformats.org/officeDocument/2006/relationships/slide"/><Relationship Id="rId51" Target="slides/slide11.xml" Type="http://schemas.openxmlformats.org/officeDocument/2006/relationships/slide"/><Relationship Id="rId52" Target="slides/slide12.xml" Type="http://schemas.openxmlformats.org/officeDocument/2006/relationships/slide"/><Relationship Id="rId53" Target="slides/slide13.xml" Type="http://schemas.openxmlformats.org/officeDocument/2006/relationships/slide"/><Relationship Id="rId54" Target="slides/slide14.xml" Type="http://schemas.openxmlformats.org/officeDocument/2006/relationships/slide"/><Relationship Id="rId55" Target="slides/slide15.xml" Type="http://schemas.openxmlformats.org/officeDocument/2006/relationships/slide"/><Relationship Id="rId56" Target="slides/slide16.xml" Type="http://schemas.openxmlformats.org/officeDocument/2006/relationships/slide"/><Relationship Id="rId57" Target="slides/slide17.xml" Type="http://schemas.openxmlformats.org/officeDocument/2006/relationships/slide"/><Relationship Id="rId58" Target="slides/slide18.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7.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427908" y="2187696"/>
            <a:ext cx="7860092" cy="6703086"/>
          </a:xfrm>
          <a:custGeom>
            <a:avLst/>
            <a:gdLst/>
            <a:ahLst/>
            <a:cxnLst/>
            <a:rect r="r" b="b" t="t" l="l"/>
            <a:pathLst>
              <a:path h="6703086" w="7860092">
                <a:moveTo>
                  <a:pt x="0" y="0"/>
                </a:moveTo>
                <a:lnTo>
                  <a:pt x="7860092" y="0"/>
                </a:lnTo>
                <a:lnTo>
                  <a:pt x="7860092" y="6703087"/>
                </a:lnTo>
                <a:lnTo>
                  <a:pt x="0" y="6703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8700" y="7284560"/>
            <a:ext cx="7913921" cy="622935"/>
          </a:xfrm>
          <a:prstGeom prst="rect">
            <a:avLst/>
          </a:prstGeom>
        </p:spPr>
        <p:txBody>
          <a:bodyPr anchor="t" rtlCol="false" tIns="0" lIns="0" bIns="0" rIns="0">
            <a:spAutoFit/>
          </a:bodyPr>
          <a:lstStyle/>
          <a:p>
            <a:pPr algn="l" marL="0" indent="0" lvl="0">
              <a:lnSpc>
                <a:spcPts val="4920"/>
              </a:lnSpc>
              <a:spcBef>
                <a:spcPct val="0"/>
              </a:spcBef>
            </a:pPr>
            <a:r>
              <a:rPr lang="en-US" sz="4000">
                <a:solidFill>
                  <a:srgbClr val="FFFFFF"/>
                </a:solidFill>
                <a:latin typeface="DM Sans"/>
              </a:rPr>
              <a:t>Presented by: Aastha Jajoo</a:t>
            </a:r>
          </a:p>
        </p:txBody>
      </p:sp>
      <p:sp>
        <p:nvSpPr>
          <p:cNvPr name="TextBox 9" id="9"/>
          <p:cNvSpPr txBox="true"/>
          <p:nvPr/>
        </p:nvSpPr>
        <p:spPr>
          <a:xfrm rot="0">
            <a:off x="767971" y="3034630"/>
            <a:ext cx="10959085" cy="1730172"/>
          </a:xfrm>
          <a:prstGeom prst="rect">
            <a:avLst/>
          </a:prstGeom>
        </p:spPr>
        <p:txBody>
          <a:bodyPr anchor="t" rtlCol="false" tIns="0" lIns="0" bIns="0" rIns="0">
            <a:spAutoFit/>
          </a:bodyPr>
          <a:lstStyle/>
          <a:p>
            <a:pPr>
              <a:lnSpc>
                <a:spcPts val="13568"/>
              </a:lnSpc>
            </a:pPr>
            <a:r>
              <a:rPr lang="en-US" sz="11306">
                <a:solidFill>
                  <a:srgbClr val="FFFBFB"/>
                </a:solidFill>
                <a:latin typeface="Now Bold"/>
              </a:rPr>
              <a:t>EDDY STUDY</a:t>
            </a:r>
          </a:p>
        </p:txBody>
      </p:sp>
      <p:sp>
        <p:nvSpPr>
          <p:cNvPr name="TextBox 10" id="10"/>
          <p:cNvSpPr txBox="true"/>
          <p:nvPr/>
        </p:nvSpPr>
        <p:spPr>
          <a:xfrm rot="0">
            <a:off x="767971" y="4607169"/>
            <a:ext cx="9659937" cy="1015365"/>
          </a:xfrm>
          <a:prstGeom prst="rect">
            <a:avLst/>
          </a:prstGeom>
        </p:spPr>
        <p:txBody>
          <a:bodyPr anchor="t" rtlCol="false" tIns="0" lIns="0" bIns="0" rIns="0">
            <a:spAutoFit/>
          </a:bodyPr>
          <a:lstStyle/>
          <a:p>
            <a:pPr>
              <a:lnSpc>
                <a:spcPts val="7800"/>
              </a:lnSpc>
            </a:pPr>
            <a:r>
              <a:rPr lang="en-US" sz="6500">
                <a:solidFill>
                  <a:srgbClr val="56AEFF"/>
                </a:solidFill>
                <a:latin typeface="Now Bold"/>
              </a:rPr>
              <a:t>FLUTTER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69082" y="7541264"/>
            <a:ext cx="5956513" cy="5956513"/>
          </a:xfrm>
          <a:custGeom>
            <a:avLst/>
            <a:gdLst/>
            <a:ahLst/>
            <a:cxnLst/>
            <a:rect r="r" b="b" t="t" l="l"/>
            <a:pathLst>
              <a:path h="5956513" w="5956513">
                <a:moveTo>
                  <a:pt x="0" y="0"/>
                </a:moveTo>
                <a:lnTo>
                  <a:pt x="5956512" y="0"/>
                </a:lnTo>
                <a:lnTo>
                  <a:pt x="5956512"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35216" y="2863956"/>
            <a:ext cx="9389014" cy="5254690"/>
          </a:xfrm>
          <a:prstGeom prst="rect">
            <a:avLst/>
          </a:prstGeom>
        </p:spPr>
        <p:txBody>
          <a:bodyPr anchor="t" rtlCol="false" tIns="0" lIns="0" bIns="0" rIns="0">
            <a:spAutoFit/>
          </a:bodyPr>
          <a:lstStyle/>
          <a:p>
            <a:pPr algn="ctr">
              <a:lnSpc>
                <a:spcPts val="6651"/>
              </a:lnSpc>
              <a:spcBef>
                <a:spcPct val="0"/>
              </a:spcBef>
            </a:pPr>
            <a:r>
              <a:rPr lang="en-US" sz="5542" u="sng">
                <a:solidFill>
                  <a:srgbClr val="FFFFFF"/>
                </a:solidFill>
                <a:latin typeface="Times New Roman Bold"/>
              </a:rPr>
              <a:t>TEST  RESULTS</a:t>
            </a:r>
          </a:p>
          <a:p>
            <a:pPr algn="just">
              <a:lnSpc>
                <a:spcPts val="5483"/>
              </a:lnSpc>
              <a:spcBef>
                <a:spcPct val="0"/>
              </a:spcBef>
            </a:pPr>
          </a:p>
          <a:p>
            <a:pPr algn="just">
              <a:lnSpc>
                <a:spcPts val="4798"/>
              </a:lnSpc>
              <a:spcBef>
                <a:spcPct val="0"/>
              </a:spcBef>
            </a:pPr>
            <a:r>
              <a:rPr lang="en-US" sz="3999">
                <a:solidFill>
                  <a:srgbClr val="FFFFFF"/>
                </a:solidFill>
                <a:latin typeface="Times New Roman"/>
              </a:rPr>
              <a:t>AFTER COMPLETING FLASHCARD TESTS, USERS RECEIVE  FEEDBACK PRESENTING THEIR PERFORMANCE AND PROGRESS OVER TIME, FACILITATING VISUAL ANALYSIS AND COMPREHENSION.</a:t>
            </a:r>
          </a:p>
        </p:txBody>
      </p:sp>
      <p:sp>
        <p:nvSpPr>
          <p:cNvPr name="Freeform 5" id="5"/>
          <p:cNvSpPr/>
          <p:nvPr/>
        </p:nvSpPr>
        <p:spPr>
          <a:xfrm flipH="false" flipV="false" rot="0">
            <a:off x="12533214" y="3552755"/>
            <a:ext cx="4726086" cy="5502218"/>
          </a:xfrm>
          <a:custGeom>
            <a:avLst/>
            <a:gdLst/>
            <a:ahLst/>
            <a:cxnLst/>
            <a:rect r="r" b="b" t="t" l="l"/>
            <a:pathLst>
              <a:path h="5502218" w="4726086">
                <a:moveTo>
                  <a:pt x="0" y="0"/>
                </a:moveTo>
                <a:lnTo>
                  <a:pt x="4726086" y="0"/>
                </a:lnTo>
                <a:lnTo>
                  <a:pt x="4726086" y="5502217"/>
                </a:lnTo>
                <a:lnTo>
                  <a:pt x="0" y="5502217"/>
                </a:lnTo>
                <a:lnTo>
                  <a:pt x="0" y="0"/>
                </a:lnTo>
                <a:close/>
              </a:path>
            </a:pathLst>
          </a:custGeom>
          <a:blipFill>
            <a:blip r:embed="rId4"/>
            <a:stretch>
              <a:fillRect l="0" t="0" r="0" b="0"/>
            </a:stretch>
          </a:blipFill>
        </p:spPr>
      </p:sp>
      <p:sp>
        <p:nvSpPr>
          <p:cNvPr name="TextBox 6" id="6"/>
          <p:cNvSpPr txBox="true"/>
          <p:nvPr/>
        </p:nvSpPr>
        <p:spPr>
          <a:xfrm rot="0">
            <a:off x="4365536" y="796180"/>
            <a:ext cx="9556928"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IMPLEMENTATION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69082" y="7541264"/>
            <a:ext cx="5956513" cy="5956513"/>
          </a:xfrm>
          <a:custGeom>
            <a:avLst/>
            <a:gdLst/>
            <a:ahLst/>
            <a:cxnLst/>
            <a:rect r="r" b="b" t="t" l="l"/>
            <a:pathLst>
              <a:path h="5956513" w="5956513">
                <a:moveTo>
                  <a:pt x="0" y="0"/>
                </a:moveTo>
                <a:lnTo>
                  <a:pt x="5956512" y="0"/>
                </a:lnTo>
                <a:lnTo>
                  <a:pt x="5956512"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34789" y="2442093"/>
            <a:ext cx="13018422" cy="7072292"/>
          </a:xfrm>
          <a:custGeom>
            <a:avLst/>
            <a:gdLst/>
            <a:ahLst/>
            <a:cxnLst/>
            <a:rect r="r" b="b" t="t" l="l"/>
            <a:pathLst>
              <a:path h="7072292" w="13018422">
                <a:moveTo>
                  <a:pt x="0" y="0"/>
                </a:moveTo>
                <a:lnTo>
                  <a:pt x="13018422" y="0"/>
                </a:lnTo>
                <a:lnTo>
                  <a:pt x="13018422" y="7072292"/>
                </a:lnTo>
                <a:lnTo>
                  <a:pt x="0" y="7072292"/>
                </a:lnTo>
                <a:lnTo>
                  <a:pt x="0" y="0"/>
                </a:lnTo>
                <a:close/>
              </a:path>
            </a:pathLst>
          </a:custGeom>
          <a:blipFill>
            <a:blip r:embed="rId4"/>
            <a:stretch>
              <a:fillRect l="0" t="0" r="0" b="0"/>
            </a:stretch>
          </a:blipFill>
        </p:spPr>
      </p:sp>
      <p:sp>
        <p:nvSpPr>
          <p:cNvPr name="TextBox 5" id="5"/>
          <p:cNvSpPr txBox="true"/>
          <p:nvPr/>
        </p:nvSpPr>
        <p:spPr>
          <a:xfrm rot="0">
            <a:off x="3528464" y="819432"/>
            <a:ext cx="10556764"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LITERATURE SURVEY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69082" y="7541264"/>
            <a:ext cx="5956513" cy="5956513"/>
          </a:xfrm>
          <a:custGeom>
            <a:avLst/>
            <a:gdLst/>
            <a:ahLst/>
            <a:cxnLst/>
            <a:rect r="r" b="b" t="t" l="l"/>
            <a:pathLst>
              <a:path h="5956513" w="5956513">
                <a:moveTo>
                  <a:pt x="0" y="0"/>
                </a:moveTo>
                <a:lnTo>
                  <a:pt x="5956512" y="0"/>
                </a:lnTo>
                <a:lnTo>
                  <a:pt x="5956512"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09418" y="2596647"/>
            <a:ext cx="13469164" cy="6362163"/>
          </a:xfrm>
          <a:custGeom>
            <a:avLst/>
            <a:gdLst/>
            <a:ahLst/>
            <a:cxnLst/>
            <a:rect r="r" b="b" t="t" l="l"/>
            <a:pathLst>
              <a:path h="6362163" w="13469164">
                <a:moveTo>
                  <a:pt x="0" y="0"/>
                </a:moveTo>
                <a:lnTo>
                  <a:pt x="13469164" y="0"/>
                </a:lnTo>
                <a:lnTo>
                  <a:pt x="13469164" y="6362163"/>
                </a:lnTo>
                <a:lnTo>
                  <a:pt x="0" y="6362163"/>
                </a:lnTo>
                <a:lnTo>
                  <a:pt x="0" y="0"/>
                </a:lnTo>
                <a:close/>
              </a:path>
            </a:pathLst>
          </a:custGeom>
          <a:blipFill>
            <a:blip r:embed="rId4"/>
            <a:stretch>
              <a:fillRect l="0" t="0" r="0" b="0"/>
            </a:stretch>
          </a:blipFill>
        </p:spPr>
      </p:sp>
      <p:sp>
        <p:nvSpPr>
          <p:cNvPr name="TextBox 5" id="5"/>
          <p:cNvSpPr txBox="true"/>
          <p:nvPr/>
        </p:nvSpPr>
        <p:spPr>
          <a:xfrm rot="0">
            <a:off x="3528464" y="819432"/>
            <a:ext cx="10556764"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LITERATURE SURVEY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06055" y="7308744"/>
            <a:ext cx="5956513" cy="5956513"/>
          </a:xfrm>
          <a:custGeom>
            <a:avLst/>
            <a:gdLst/>
            <a:ahLst/>
            <a:cxnLst/>
            <a:rect r="r" b="b" t="t" l="l"/>
            <a:pathLst>
              <a:path h="5956513" w="5956513">
                <a:moveTo>
                  <a:pt x="0" y="0"/>
                </a:moveTo>
                <a:lnTo>
                  <a:pt x="5956513" y="0"/>
                </a:lnTo>
                <a:lnTo>
                  <a:pt x="5956513"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353747" y="796180"/>
            <a:ext cx="7580507"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CONCLUSION</a:t>
            </a:r>
          </a:p>
        </p:txBody>
      </p:sp>
      <p:sp>
        <p:nvSpPr>
          <p:cNvPr name="TextBox 5" id="5"/>
          <p:cNvSpPr txBox="true"/>
          <p:nvPr/>
        </p:nvSpPr>
        <p:spPr>
          <a:xfrm rot="0">
            <a:off x="2150458" y="2627461"/>
            <a:ext cx="13987084" cy="6434934"/>
          </a:xfrm>
          <a:prstGeom prst="rect">
            <a:avLst/>
          </a:prstGeom>
        </p:spPr>
        <p:txBody>
          <a:bodyPr anchor="t" rtlCol="false" tIns="0" lIns="0" bIns="0" rIns="0">
            <a:spAutoFit/>
          </a:bodyPr>
          <a:lstStyle/>
          <a:p>
            <a:pPr algn="just">
              <a:lnSpc>
                <a:spcPts val="5057"/>
              </a:lnSpc>
              <a:spcBef>
                <a:spcPct val="0"/>
              </a:spcBef>
            </a:pPr>
            <a:r>
              <a:rPr lang="en-US" sz="4214">
                <a:solidFill>
                  <a:srgbClr val="FFFFFF"/>
                </a:solidFill>
                <a:latin typeface="Times New Roman"/>
              </a:rPr>
              <a:t>EDDYSTUDY PRESENTS AN INNOVATIVE SOLUTION FOR EFFICIENT AND PERSONALIZED LEARNING THROUGH ITS INTUITIVE INTERFACE, MULTIMEDIA SUPPORT, ORGANIZED STACKS, PERFORMANCE ANALYTICS, AND TIMER FUNCTIONALITY. WITH EDDYSTUDY, USERS CAN EMBARK ON A JOURNEY OF KNOWLEDGE ACQUISITION AND RETENTION, MAKING LEARNING AN ENGAGING AND REWARDING EXPERIENCE.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427908" y="2187696"/>
            <a:ext cx="7860092" cy="6703086"/>
          </a:xfrm>
          <a:custGeom>
            <a:avLst/>
            <a:gdLst/>
            <a:ahLst/>
            <a:cxnLst/>
            <a:rect r="r" b="b" t="t" l="l"/>
            <a:pathLst>
              <a:path h="6703086" w="7860092">
                <a:moveTo>
                  <a:pt x="0" y="0"/>
                </a:moveTo>
                <a:lnTo>
                  <a:pt x="7860092" y="0"/>
                </a:lnTo>
                <a:lnTo>
                  <a:pt x="7860092" y="6703087"/>
                </a:lnTo>
                <a:lnTo>
                  <a:pt x="0" y="6703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0" y="3621405"/>
            <a:ext cx="10597189" cy="3044190"/>
          </a:xfrm>
          <a:prstGeom prst="rect">
            <a:avLst/>
          </a:prstGeom>
        </p:spPr>
        <p:txBody>
          <a:bodyPr anchor="t" rtlCol="false" tIns="0" lIns="0" bIns="0" rIns="0">
            <a:spAutoFit/>
          </a:bodyPr>
          <a:lstStyle/>
          <a:p>
            <a:pPr algn="ctr">
              <a:lnSpc>
                <a:spcPts val="11999"/>
              </a:lnSpc>
            </a:pPr>
            <a:r>
              <a:rPr lang="en-US" sz="9999">
                <a:solidFill>
                  <a:srgbClr val="FFFBFB"/>
                </a:solidFill>
                <a:latin typeface="Now Bold"/>
              </a:rPr>
              <a:t>PROGRESSIVE WEB APP</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23526" y="872497"/>
            <a:ext cx="11440947"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PROBLEM STATEMENT</a:t>
            </a:r>
          </a:p>
        </p:txBody>
      </p:sp>
      <p:sp>
        <p:nvSpPr>
          <p:cNvPr name="TextBox 4" id="4"/>
          <p:cNvSpPr txBox="true"/>
          <p:nvPr/>
        </p:nvSpPr>
        <p:spPr>
          <a:xfrm rot="0">
            <a:off x="1714278" y="3135187"/>
            <a:ext cx="14859443" cy="4817692"/>
          </a:xfrm>
          <a:prstGeom prst="rect">
            <a:avLst/>
          </a:prstGeom>
        </p:spPr>
        <p:txBody>
          <a:bodyPr anchor="t" rtlCol="false" tIns="0" lIns="0" bIns="0" rIns="0">
            <a:spAutoFit/>
          </a:bodyPr>
          <a:lstStyle/>
          <a:p>
            <a:pPr algn="just">
              <a:lnSpc>
                <a:spcPts val="4660"/>
              </a:lnSpc>
              <a:spcBef>
                <a:spcPct val="0"/>
              </a:spcBef>
            </a:pPr>
            <a:r>
              <a:rPr lang="en-US" sz="3883">
                <a:solidFill>
                  <a:srgbClr val="FFFFFF"/>
                </a:solidFill>
                <a:latin typeface="Times New Roman"/>
              </a:rPr>
              <a:t>THE CURRENT WEBSITE LACKS OFFLINE FUNCTIONALITY AND STRUGGLES WITH SLOW LOADING TIMES, HINDERING USER EXPERIENCE AND ENGAGEMENT. TO ADDRESS THESE ISSUES AND ENHANCE ACCESSIBILITY, THERE IS A NEED TO DEVELOP A PROGRESSIVE WEB APP (PWA) THAT OFFERS SEAMLESS OFFLINE ACCESS, FAST LOADING SPEEDS, AND ENGAGING FEATURES ACROSS VARIOUS DEVICES.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8077" y="2732795"/>
            <a:ext cx="15931223" cy="7044588"/>
          </a:xfrm>
          <a:custGeom>
            <a:avLst/>
            <a:gdLst/>
            <a:ahLst/>
            <a:cxnLst/>
            <a:rect r="r" b="b" t="t" l="l"/>
            <a:pathLst>
              <a:path h="7044588" w="15931223">
                <a:moveTo>
                  <a:pt x="0" y="0"/>
                </a:moveTo>
                <a:lnTo>
                  <a:pt x="15931223" y="0"/>
                </a:lnTo>
                <a:lnTo>
                  <a:pt x="15931223" y="7044588"/>
                </a:lnTo>
                <a:lnTo>
                  <a:pt x="0" y="7044588"/>
                </a:lnTo>
                <a:lnTo>
                  <a:pt x="0" y="0"/>
                </a:lnTo>
                <a:close/>
              </a:path>
            </a:pathLst>
          </a:custGeom>
          <a:blipFill>
            <a:blip r:embed="rId4"/>
            <a:stretch>
              <a:fillRect l="0" t="0" r="0" b="0"/>
            </a:stretch>
          </a:blipFill>
        </p:spPr>
      </p:sp>
      <p:sp>
        <p:nvSpPr>
          <p:cNvPr name="TextBox 4" id="4"/>
          <p:cNvSpPr txBox="true"/>
          <p:nvPr/>
        </p:nvSpPr>
        <p:spPr>
          <a:xfrm rot="0">
            <a:off x="4349586" y="1274162"/>
            <a:ext cx="9588828"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IMPLEMENTATION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06055" y="7308744"/>
            <a:ext cx="5956513" cy="5956513"/>
          </a:xfrm>
          <a:custGeom>
            <a:avLst/>
            <a:gdLst/>
            <a:ahLst/>
            <a:cxnLst/>
            <a:rect r="r" b="b" t="t" l="l"/>
            <a:pathLst>
              <a:path h="5956513" w="5956513">
                <a:moveTo>
                  <a:pt x="0" y="0"/>
                </a:moveTo>
                <a:lnTo>
                  <a:pt x="5956513" y="0"/>
                </a:lnTo>
                <a:lnTo>
                  <a:pt x="5956513"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353747" y="796180"/>
            <a:ext cx="7580507"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CONCLUSION</a:t>
            </a:r>
          </a:p>
        </p:txBody>
      </p:sp>
      <p:sp>
        <p:nvSpPr>
          <p:cNvPr name="TextBox 5" id="5"/>
          <p:cNvSpPr txBox="true"/>
          <p:nvPr/>
        </p:nvSpPr>
        <p:spPr>
          <a:xfrm rot="0">
            <a:off x="2150458" y="2557666"/>
            <a:ext cx="13987084" cy="5800013"/>
          </a:xfrm>
          <a:prstGeom prst="rect">
            <a:avLst/>
          </a:prstGeom>
        </p:spPr>
        <p:txBody>
          <a:bodyPr anchor="t" rtlCol="false" tIns="0" lIns="0" bIns="0" rIns="0">
            <a:spAutoFit/>
          </a:bodyPr>
          <a:lstStyle/>
          <a:p>
            <a:pPr algn="just">
              <a:lnSpc>
                <a:spcPts val="5057"/>
              </a:lnSpc>
              <a:spcBef>
                <a:spcPct val="0"/>
              </a:spcBef>
            </a:pPr>
            <a:r>
              <a:rPr lang="en-US" sz="4214">
                <a:solidFill>
                  <a:srgbClr val="FFFFFF"/>
                </a:solidFill>
                <a:latin typeface="Times New Roman"/>
              </a:rPr>
              <a:t>PROGRESSIVE WEB APPS (PWAS) OFFER A SEAMLESS USER EXPERIENCE ACROSS DEVICES, COMBINING THE BEST OF WEB AND NATIVE APPLICATIONS. WITH THEIR OFFLINE CAPABILITIES, FAST LOADING TIMES, AND ENGAGEMENT FEATURES, PWAS REPRESENT THE FUTURE OF MOBILE AND WEB DEVELOPMENT, PROMISING ENHANCED ACCESSIBILITY AND USER SATISFACTION.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71074" y="3663611"/>
            <a:ext cx="13745852" cy="2664502"/>
          </a:xfrm>
          <a:prstGeom prst="rect">
            <a:avLst/>
          </a:prstGeom>
        </p:spPr>
        <p:txBody>
          <a:bodyPr anchor="t" rtlCol="false" tIns="0" lIns="0" bIns="0" rIns="0">
            <a:spAutoFit/>
          </a:bodyPr>
          <a:lstStyle/>
          <a:p>
            <a:pPr marL="0" indent="0" lvl="0">
              <a:lnSpc>
                <a:spcPts val="21625"/>
              </a:lnSpc>
            </a:pPr>
            <a:r>
              <a:rPr lang="en-US" sz="15446" spc="942">
                <a:solidFill>
                  <a:srgbClr val="FFFFFF"/>
                </a:solidFill>
                <a:latin typeface="Now Bold"/>
              </a:rPr>
              <a:t>THANK YOU  </a:t>
            </a:r>
          </a:p>
        </p:txBody>
      </p:sp>
      <p:sp>
        <p:nvSpPr>
          <p:cNvPr name="Freeform 4" id="4"/>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271074" y="7932382"/>
            <a:ext cx="2651835" cy="2651835"/>
          </a:xfrm>
          <a:custGeom>
            <a:avLst/>
            <a:gdLst/>
            <a:ahLst/>
            <a:cxnLst/>
            <a:rect r="r" b="b" t="t" l="l"/>
            <a:pathLst>
              <a:path h="2651835" w="2651835">
                <a:moveTo>
                  <a:pt x="0" y="0"/>
                </a:moveTo>
                <a:lnTo>
                  <a:pt x="2651835" y="0"/>
                </a:lnTo>
                <a:lnTo>
                  <a:pt x="2651835" y="2651836"/>
                </a:lnTo>
                <a:lnTo>
                  <a:pt x="0" y="265183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2986667" y="3084143"/>
            <a:ext cx="2613061" cy="2273181"/>
            <a:chOff x="0" y="0"/>
            <a:chExt cx="991873" cy="862860"/>
          </a:xfrm>
        </p:grpSpPr>
        <p:sp>
          <p:nvSpPr>
            <p:cNvPr name="Freeform 3" id="3"/>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4" id="4"/>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5" id="5"/>
          <p:cNvSpPr/>
          <p:nvPr/>
        </p:nvSpPr>
        <p:spPr>
          <a:xfrm flipV="true">
            <a:off x="3133964" y="4239783"/>
            <a:ext cx="2203125" cy="0"/>
          </a:xfrm>
          <a:prstGeom prst="line">
            <a:avLst/>
          </a:prstGeom>
          <a:ln cap="flat" w="38100">
            <a:solidFill>
              <a:srgbClr val="FFFFFF"/>
            </a:solidFill>
            <a:prstDash val="solid"/>
            <a:headEnd type="none" len="sm" w="sm"/>
            <a:tailEnd type="none" len="sm" w="sm"/>
          </a:ln>
        </p:spPr>
      </p:sp>
      <p:grpSp>
        <p:nvGrpSpPr>
          <p:cNvPr name="Group 6" id="6"/>
          <p:cNvGrpSpPr/>
          <p:nvPr/>
        </p:nvGrpSpPr>
        <p:grpSpPr>
          <a:xfrm rot="0">
            <a:off x="5844564" y="3084143"/>
            <a:ext cx="2613061" cy="2273181"/>
            <a:chOff x="0" y="0"/>
            <a:chExt cx="991873" cy="862860"/>
          </a:xfrm>
        </p:grpSpPr>
        <p:sp>
          <p:nvSpPr>
            <p:cNvPr name="Freeform 7" id="7"/>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8" id="8"/>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9" id="9"/>
          <p:cNvSpPr/>
          <p:nvPr/>
        </p:nvSpPr>
        <p:spPr>
          <a:xfrm flipV="true">
            <a:off x="5991861" y="4258833"/>
            <a:ext cx="2203125" cy="0"/>
          </a:xfrm>
          <a:prstGeom prst="line">
            <a:avLst/>
          </a:prstGeom>
          <a:ln cap="flat" w="38100">
            <a:solidFill>
              <a:srgbClr val="FFFFFF"/>
            </a:solidFill>
            <a:prstDash val="solid"/>
            <a:headEnd type="none" len="sm" w="sm"/>
            <a:tailEnd type="none" len="sm" w="sm"/>
          </a:ln>
        </p:spPr>
      </p:sp>
      <p:grpSp>
        <p:nvGrpSpPr>
          <p:cNvPr name="Group 10" id="10"/>
          <p:cNvGrpSpPr/>
          <p:nvPr/>
        </p:nvGrpSpPr>
        <p:grpSpPr>
          <a:xfrm rot="0">
            <a:off x="2986667" y="5870734"/>
            <a:ext cx="2613061" cy="2252658"/>
            <a:chOff x="0" y="0"/>
            <a:chExt cx="991873" cy="855070"/>
          </a:xfrm>
        </p:grpSpPr>
        <p:sp>
          <p:nvSpPr>
            <p:cNvPr name="Freeform 11" id="11"/>
            <p:cNvSpPr/>
            <p:nvPr/>
          </p:nvSpPr>
          <p:spPr>
            <a:xfrm flipH="false" flipV="false" rot="0">
              <a:off x="0" y="0"/>
              <a:ext cx="991873" cy="855070"/>
            </a:xfrm>
            <a:custGeom>
              <a:avLst/>
              <a:gdLst/>
              <a:ahLst/>
              <a:cxnLst/>
              <a:rect r="r" b="b" t="t" l="l"/>
              <a:pathLst>
                <a:path h="855070" w="991873">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name="TextBox 12" id="12"/>
            <p:cNvSpPr txBox="true"/>
            <p:nvPr/>
          </p:nvSpPr>
          <p:spPr>
            <a:xfrm>
              <a:off x="0" y="-38100"/>
              <a:ext cx="991873" cy="893170"/>
            </a:xfrm>
            <a:prstGeom prst="rect">
              <a:avLst/>
            </a:prstGeom>
          </p:spPr>
          <p:txBody>
            <a:bodyPr anchor="ctr" rtlCol="false" tIns="50800" lIns="50800" bIns="50800" rIns="50800"/>
            <a:lstStyle/>
            <a:p>
              <a:pPr algn="ctr">
                <a:lnSpc>
                  <a:spcPts val="3483"/>
                </a:lnSpc>
              </a:pPr>
            </a:p>
          </p:txBody>
        </p:sp>
      </p:grpSp>
      <p:sp>
        <p:nvSpPr>
          <p:cNvPr name="AutoShape 13" id="13"/>
          <p:cNvSpPr/>
          <p:nvPr/>
        </p:nvSpPr>
        <p:spPr>
          <a:xfrm flipV="true">
            <a:off x="3133964" y="7016113"/>
            <a:ext cx="2203125" cy="0"/>
          </a:xfrm>
          <a:prstGeom prst="line">
            <a:avLst/>
          </a:prstGeom>
          <a:ln cap="flat" w="38100">
            <a:solidFill>
              <a:srgbClr val="FFFFFF"/>
            </a:solidFill>
            <a:prstDash val="solid"/>
            <a:headEnd type="none" len="sm" w="sm"/>
            <a:tailEnd type="none" len="sm" w="sm"/>
          </a:ln>
        </p:spPr>
      </p:sp>
      <p:grpSp>
        <p:nvGrpSpPr>
          <p:cNvPr name="Group 14" id="14"/>
          <p:cNvGrpSpPr/>
          <p:nvPr/>
        </p:nvGrpSpPr>
        <p:grpSpPr>
          <a:xfrm rot="0">
            <a:off x="5844564" y="5870734"/>
            <a:ext cx="2613061" cy="2252658"/>
            <a:chOff x="0" y="0"/>
            <a:chExt cx="991873" cy="855070"/>
          </a:xfrm>
        </p:grpSpPr>
        <p:sp>
          <p:nvSpPr>
            <p:cNvPr name="Freeform 15" id="15"/>
            <p:cNvSpPr/>
            <p:nvPr/>
          </p:nvSpPr>
          <p:spPr>
            <a:xfrm flipH="false" flipV="false" rot="0">
              <a:off x="0" y="0"/>
              <a:ext cx="991873" cy="855070"/>
            </a:xfrm>
            <a:custGeom>
              <a:avLst/>
              <a:gdLst/>
              <a:ahLst/>
              <a:cxnLst/>
              <a:rect r="r" b="b" t="t" l="l"/>
              <a:pathLst>
                <a:path h="855070" w="991873">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name="TextBox 16" id="16"/>
            <p:cNvSpPr txBox="true"/>
            <p:nvPr/>
          </p:nvSpPr>
          <p:spPr>
            <a:xfrm>
              <a:off x="0" y="-38100"/>
              <a:ext cx="991873" cy="893170"/>
            </a:xfrm>
            <a:prstGeom prst="rect">
              <a:avLst/>
            </a:prstGeom>
          </p:spPr>
          <p:txBody>
            <a:bodyPr anchor="ctr" rtlCol="false" tIns="50800" lIns="50800" bIns="50800" rIns="50800"/>
            <a:lstStyle/>
            <a:p>
              <a:pPr algn="ctr">
                <a:lnSpc>
                  <a:spcPts val="3483"/>
                </a:lnSpc>
              </a:pPr>
            </a:p>
          </p:txBody>
        </p:sp>
      </p:grpSp>
      <p:sp>
        <p:nvSpPr>
          <p:cNvPr name="AutoShape 17" id="17"/>
          <p:cNvSpPr/>
          <p:nvPr/>
        </p:nvSpPr>
        <p:spPr>
          <a:xfrm flipV="true">
            <a:off x="5991861" y="7035163"/>
            <a:ext cx="2203125" cy="0"/>
          </a:xfrm>
          <a:prstGeom prst="line">
            <a:avLst/>
          </a:prstGeom>
          <a:ln cap="flat" w="38100">
            <a:solidFill>
              <a:srgbClr val="FFFFFF"/>
            </a:solidFill>
            <a:prstDash val="solid"/>
            <a:headEnd type="none" len="sm" w="sm"/>
            <a:tailEnd type="none" len="sm" w="sm"/>
          </a:ln>
        </p:spPr>
      </p:sp>
      <p:grpSp>
        <p:nvGrpSpPr>
          <p:cNvPr name="Group 18" id="18"/>
          <p:cNvGrpSpPr/>
          <p:nvPr/>
        </p:nvGrpSpPr>
        <p:grpSpPr>
          <a:xfrm rot="0">
            <a:off x="10000675" y="1509629"/>
            <a:ext cx="6992751" cy="8074770"/>
            <a:chOff x="0" y="0"/>
            <a:chExt cx="5499100" cy="6350000"/>
          </a:xfrm>
        </p:grpSpPr>
        <p:sp>
          <p:nvSpPr>
            <p:cNvPr name="Freeform 19" id="19"/>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w="12700">
              <a:solidFill>
                <a:srgbClr val="000000"/>
              </a:solidFill>
            </a:ln>
          </p:spPr>
        </p:sp>
      </p:grpSp>
      <p:grpSp>
        <p:nvGrpSpPr>
          <p:cNvPr name="Group 20" id="20"/>
          <p:cNvGrpSpPr/>
          <p:nvPr/>
        </p:nvGrpSpPr>
        <p:grpSpPr>
          <a:xfrm rot="0">
            <a:off x="10143550" y="1698193"/>
            <a:ext cx="6697476" cy="7733806"/>
            <a:chOff x="0" y="0"/>
            <a:chExt cx="5499100" cy="6350000"/>
          </a:xfrm>
        </p:grpSpPr>
        <p:sp>
          <p:nvSpPr>
            <p:cNvPr name="Freeform 21" id="21"/>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a:blip r:embed="rId2"/>
              <a:stretch>
                <a:fillRect l="0" t="-14990" r="0" b="-14990"/>
              </a:stretch>
            </a:blipFill>
          </p:spPr>
        </p:sp>
      </p:grpSp>
      <p:grpSp>
        <p:nvGrpSpPr>
          <p:cNvPr name="Group 22" id="22"/>
          <p:cNvGrpSpPr/>
          <p:nvPr/>
        </p:nvGrpSpPr>
        <p:grpSpPr>
          <a:xfrm rot="0">
            <a:off x="8705275" y="3084143"/>
            <a:ext cx="2613061" cy="2273181"/>
            <a:chOff x="0" y="0"/>
            <a:chExt cx="991873" cy="862860"/>
          </a:xfrm>
        </p:grpSpPr>
        <p:sp>
          <p:nvSpPr>
            <p:cNvPr name="Freeform 23" id="23"/>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24" id="24"/>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25" id="25"/>
          <p:cNvSpPr/>
          <p:nvPr/>
        </p:nvSpPr>
        <p:spPr>
          <a:xfrm flipV="true">
            <a:off x="8852572" y="4277883"/>
            <a:ext cx="2203125" cy="0"/>
          </a:xfrm>
          <a:prstGeom prst="line">
            <a:avLst/>
          </a:prstGeom>
          <a:ln cap="flat" w="38100">
            <a:solidFill>
              <a:srgbClr val="FFFFFF"/>
            </a:solidFill>
            <a:prstDash val="solid"/>
            <a:headEnd type="none" len="sm" w="sm"/>
            <a:tailEnd type="none" len="sm" w="sm"/>
          </a:ln>
        </p:spPr>
      </p:sp>
      <p:grpSp>
        <p:nvGrpSpPr>
          <p:cNvPr name="Group 26" id="26"/>
          <p:cNvGrpSpPr/>
          <p:nvPr/>
        </p:nvGrpSpPr>
        <p:grpSpPr>
          <a:xfrm rot="0">
            <a:off x="8705275" y="5870734"/>
            <a:ext cx="2613061" cy="2252658"/>
            <a:chOff x="0" y="0"/>
            <a:chExt cx="991873" cy="855070"/>
          </a:xfrm>
        </p:grpSpPr>
        <p:sp>
          <p:nvSpPr>
            <p:cNvPr name="Freeform 27" id="27"/>
            <p:cNvSpPr/>
            <p:nvPr/>
          </p:nvSpPr>
          <p:spPr>
            <a:xfrm flipH="false" flipV="false" rot="0">
              <a:off x="0" y="0"/>
              <a:ext cx="991873" cy="855070"/>
            </a:xfrm>
            <a:custGeom>
              <a:avLst/>
              <a:gdLst/>
              <a:ahLst/>
              <a:cxnLst/>
              <a:rect r="r" b="b" t="t" l="l"/>
              <a:pathLst>
                <a:path h="855070" w="991873">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name="TextBox 28" id="28"/>
            <p:cNvSpPr txBox="true"/>
            <p:nvPr/>
          </p:nvSpPr>
          <p:spPr>
            <a:xfrm>
              <a:off x="0" y="-38100"/>
              <a:ext cx="991873" cy="893170"/>
            </a:xfrm>
            <a:prstGeom prst="rect">
              <a:avLst/>
            </a:prstGeom>
          </p:spPr>
          <p:txBody>
            <a:bodyPr anchor="ctr" rtlCol="false" tIns="50800" lIns="50800" bIns="50800" rIns="50800"/>
            <a:lstStyle/>
            <a:p>
              <a:pPr algn="ctr">
                <a:lnSpc>
                  <a:spcPts val="3483"/>
                </a:lnSpc>
              </a:pPr>
            </a:p>
          </p:txBody>
        </p:sp>
      </p:grpSp>
      <p:sp>
        <p:nvSpPr>
          <p:cNvPr name="AutoShape 29" id="29"/>
          <p:cNvSpPr/>
          <p:nvPr/>
        </p:nvSpPr>
        <p:spPr>
          <a:xfrm flipV="true">
            <a:off x="8852572" y="7054213"/>
            <a:ext cx="2203125" cy="0"/>
          </a:xfrm>
          <a:prstGeom prst="line">
            <a:avLst/>
          </a:prstGeom>
          <a:ln cap="flat" w="38100">
            <a:solidFill>
              <a:srgbClr val="FFFFFF"/>
            </a:solidFill>
            <a:prstDash val="solid"/>
            <a:headEnd type="none" len="sm" w="sm"/>
            <a:tailEnd type="none" len="sm" w="sm"/>
          </a:ln>
        </p:spPr>
      </p:sp>
      <p:sp>
        <p:nvSpPr>
          <p:cNvPr name="Freeform 30" id="30"/>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1" id="31"/>
          <p:cNvSpPr txBox="true"/>
          <p:nvPr/>
        </p:nvSpPr>
        <p:spPr>
          <a:xfrm rot="0">
            <a:off x="2986667" y="1698193"/>
            <a:ext cx="8437330" cy="1214499"/>
          </a:xfrm>
          <a:prstGeom prst="rect">
            <a:avLst/>
          </a:prstGeom>
        </p:spPr>
        <p:txBody>
          <a:bodyPr anchor="t" rtlCol="false" tIns="0" lIns="0" bIns="0" rIns="0">
            <a:spAutoFit/>
          </a:bodyPr>
          <a:lstStyle/>
          <a:p>
            <a:pPr algn="ctr" marL="0" indent="0" lvl="0">
              <a:lnSpc>
                <a:spcPts val="9625"/>
              </a:lnSpc>
              <a:spcBef>
                <a:spcPct val="0"/>
              </a:spcBef>
            </a:pPr>
            <a:r>
              <a:rPr lang="en-US" sz="8020">
                <a:solidFill>
                  <a:srgbClr val="56AEFF"/>
                </a:solidFill>
                <a:latin typeface="Now Bold"/>
              </a:rPr>
              <a:t>OVERVIEW</a:t>
            </a:r>
          </a:p>
        </p:txBody>
      </p:sp>
      <p:sp>
        <p:nvSpPr>
          <p:cNvPr name="TextBox 32" id="32"/>
          <p:cNvSpPr txBox="true"/>
          <p:nvPr/>
        </p:nvSpPr>
        <p:spPr>
          <a:xfrm rot="0">
            <a:off x="3018622" y="4658883"/>
            <a:ext cx="2318467" cy="307848"/>
          </a:xfrm>
          <a:prstGeom prst="rect">
            <a:avLst/>
          </a:prstGeom>
        </p:spPr>
        <p:txBody>
          <a:bodyPr anchor="t" rtlCol="false" tIns="0" lIns="0" bIns="0" rIns="0">
            <a:spAutoFit/>
          </a:bodyPr>
          <a:lstStyle/>
          <a:p>
            <a:pPr algn="ctr">
              <a:lnSpc>
                <a:spcPts val="2690"/>
              </a:lnSpc>
            </a:pPr>
            <a:r>
              <a:rPr lang="en-US" sz="1950">
                <a:solidFill>
                  <a:srgbClr val="FFFFFF"/>
                </a:solidFill>
                <a:latin typeface="DM Sans Bold"/>
              </a:rPr>
              <a:t>INTRODUCTION</a:t>
            </a:r>
          </a:p>
        </p:txBody>
      </p:sp>
      <p:sp>
        <p:nvSpPr>
          <p:cNvPr name="TextBox 33" id="33"/>
          <p:cNvSpPr txBox="true"/>
          <p:nvPr/>
        </p:nvSpPr>
        <p:spPr>
          <a:xfrm rot="0">
            <a:off x="3447970" y="3225902"/>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01</a:t>
            </a:r>
          </a:p>
        </p:txBody>
      </p:sp>
      <p:sp>
        <p:nvSpPr>
          <p:cNvPr name="TextBox 34" id="34"/>
          <p:cNvSpPr txBox="true"/>
          <p:nvPr/>
        </p:nvSpPr>
        <p:spPr>
          <a:xfrm rot="0">
            <a:off x="5991861" y="4519904"/>
            <a:ext cx="2318467" cy="641223"/>
          </a:xfrm>
          <a:prstGeom prst="rect">
            <a:avLst/>
          </a:prstGeom>
        </p:spPr>
        <p:txBody>
          <a:bodyPr anchor="t" rtlCol="false" tIns="0" lIns="0" bIns="0" rIns="0">
            <a:spAutoFit/>
          </a:bodyPr>
          <a:lstStyle/>
          <a:p>
            <a:pPr algn="ctr">
              <a:lnSpc>
                <a:spcPts val="2690"/>
              </a:lnSpc>
            </a:pPr>
            <a:r>
              <a:rPr lang="en-US" sz="1950">
                <a:solidFill>
                  <a:srgbClr val="FFFFFF"/>
                </a:solidFill>
                <a:latin typeface="DM Sans Bold"/>
              </a:rPr>
              <a:t>PROBLEM STATEMENT</a:t>
            </a:r>
          </a:p>
        </p:txBody>
      </p:sp>
      <p:sp>
        <p:nvSpPr>
          <p:cNvPr name="TextBox 35" id="35"/>
          <p:cNvSpPr txBox="true"/>
          <p:nvPr/>
        </p:nvSpPr>
        <p:spPr>
          <a:xfrm rot="0">
            <a:off x="6305867" y="3225902"/>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02</a:t>
            </a:r>
          </a:p>
        </p:txBody>
      </p:sp>
      <p:sp>
        <p:nvSpPr>
          <p:cNvPr name="TextBox 36" id="36"/>
          <p:cNvSpPr txBox="true"/>
          <p:nvPr/>
        </p:nvSpPr>
        <p:spPr>
          <a:xfrm rot="0">
            <a:off x="3135572" y="7408004"/>
            <a:ext cx="2318467" cy="307848"/>
          </a:xfrm>
          <a:prstGeom prst="rect">
            <a:avLst/>
          </a:prstGeom>
        </p:spPr>
        <p:txBody>
          <a:bodyPr anchor="t" rtlCol="false" tIns="0" lIns="0" bIns="0" rIns="0">
            <a:spAutoFit/>
          </a:bodyPr>
          <a:lstStyle/>
          <a:p>
            <a:pPr algn="ctr">
              <a:lnSpc>
                <a:spcPts val="2690"/>
              </a:lnSpc>
            </a:pPr>
            <a:r>
              <a:rPr lang="en-US" sz="1950">
                <a:solidFill>
                  <a:srgbClr val="FFFFFF"/>
                </a:solidFill>
                <a:latin typeface="DM Sans Bold"/>
              </a:rPr>
              <a:t>REQUIREMENTS</a:t>
            </a:r>
          </a:p>
        </p:txBody>
      </p:sp>
      <p:sp>
        <p:nvSpPr>
          <p:cNvPr name="TextBox 37" id="37"/>
          <p:cNvSpPr txBox="true"/>
          <p:nvPr/>
        </p:nvSpPr>
        <p:spPr>
          <a:xfrm rot="0">
            <a:off x="3447970" y="6012493"/>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04</a:t>
            </a:r>
          </a:p>
        </p:txBody>
      </p:sp>
      <p:sp>
        <p:nvSpPr>
          <p:cNvPr name="TextBox 38" id="38"/>
          <p:cNvSpPr txBox="true"/>
          <p:nvPr/>
        </p:nvSpPr>
        <p:spPr>
          <a:xfrm rot="0">
            <a:off x="5991861" y="7408004"/>
            <a:ext cx="2318467" cy="307848"/>
          </a:xfrm>
          <a:prstGeom prst="rect">
            <a:avLst/>
          </a:prstGeom>
        </p:spPr>
        <p:txBody>
          <a:bodyPr anchor="t" rtlCol="false" tIns="0" lIns="0" bIns="0" rIns="0">
            <a:spAutoFit/>
          </a:bodyPr>
          <a:lstStyle/>
          <a:p>
            <a:pPr algn="ctr">
              <a:lnSpc>
                <a:spcPts val="2690"/>
              </a:lnSpc>
            </a:pPr>
            <a:r>
              <a:rPr lang="en-US" sz="1950">
                <a:solidFill>
                  <a:srgbClr val="FFFFFF"/>
                </a:solidFill>
                <a:latin typeface="DM Sans Bold"/>
              </a:rPr>
              <a:t>IMPLEMENTATION</a:t>
            </a:r>
          </a:p>
        </p:txBody>
      </p:sp>
      <p:sp>
        <p:nvSpPr>
          <p:cNvPr name="TextBox 39" id="39"/>
          <p:cNvSpPr txBox="true"/>
          <p:nvPr/>
        </p:nvSpPr>
        <p:spPr>
          <a:xfrm rot="0">
            <a:off x="6305867" y="6012493"/>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05</a:t>
            </a:r>
          </a:p>
        </p:txBody>
      </p:sp>
      <p:sp>
        <p:nvSpPr>
          <p:cNvPr name="TextBox 40" id="40"/>
          <p:cNvSpPr txBox="true"/>
          <p:nvPr/>
        </p:nvSpPr>
        <p:spPr>
          <a:xfrm rot="0">
            <a:off x="8841442" y="4658883"/>
            <a:ext cx="2318467" cy="307848"/>
          </a:xfrm>
          <a:prstGeom prst="rect">
            <a:avLst/>
          </a:prstGeom>
        </p:spPr>
        <p:txBody>
          <a:bodyPr anchor="t" rtlCol="false" tIns="0" lIns="0" bIns="0" rIns="0">
            <a:spAutoFit/>
          </a:bodyPr>
          <a:lstStyle/>
          <a:p>
            <a:pPr algn="ctr">
              <a:lnSpc>
                <a:spcPts val="2690"/>
              </a:lnSpc>
            </a:pPr>
            <a:r>
              <a:rPr lang="en-US" sz="1950">
                <a:solidFill>
                  <a:srgbClr val="FFFFFF"/>
                </a:solidFill>
                <a:latin typeface="DM Sans Bold"/>
              </a:rPr>
              <a:t>FUNCTIONALITIES</a:t>
            </a:r>
          </a:p>
        </p:txBody>
      </p:sp>
      <p:sp>
        <p:nvSpPr>
          <p:cNvPr name="TextBox 41" id="41"/>
          <p:cNvSpPr txBox="true"/>
          <p:nvPr/>
        </p:nvSpPr>
        <p:spPr>
          <a:xfrm rot="0">
            <a:off x="9166578" y="3225902"/>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03</a:t>
            </a:r>
          </a:p>
        </p:txBody>
      </p:sp>
      <p:sp>
        <p:nvSpPr>
          <p:cNvPr name="TextBox 42" id="42"/>
          <p:cNvSpPr txBox="true"/>
          <p:nvPr/>
        </p:nvSpPr>
        <p:spPr>
          <a:xfrm rot="0">
            <a:off x="8852572" y="7408004"/>
            <a:ext cx="2318467" cy="307848"/>
          </a:xfrm>
          <a:prstGeom prst="rect">
            <a:avLst/>
          </a:prstGeom>
        </p:spPr>
        <p:txBody>
          <a:bodyPr anchor="t" rtlCol="false" tIns="0" lIns="0" bIns="0" rIns="0">
            <a:spAutoFit/>
          </a:bodyPr>
          <a:lstStyle/>
          <a:p>
            <a:pPr algn="ctr">
              <a:lnSpc>
                <a:spcPts val="2690"/>
              </a:lnSpc>
            </a:pPr>
            <a:r>
              <a:rPr lang="en-US" sz="1950">
                <a:solidFill>
                  <a:srgbClr val="FFFFFF"/>
                </a:solidFill>
                <a:latin typeface="DM Sans Bold"/>
              </a:rPr>
              <a:t>CONCLUSION</a:t>
            </a:r>
          </a:p>
        </p:txBody>
      </p:sp>
      <p:sp>
        <p:nvSpPr>
          <p:cNvPr name="TextBox 43" id="43"/>
          <p:cNvSpPr txBox="true"/>
          <p:nvPr/>
        </p:nvSpPr>
        <p:spPr>
          <a:xfrm rot="0">
            <a:off x="9166578" y="6012493"/>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2339225" y="4502383"/>
            <a:ext cx="4201375" cy="1352507"/>
            <a:chOff x="0" y="0"/>
            <a:chExt cx="4289760" cy="1380960"/>
          </a:xfrm>
        </p:grpSpPr>
        <p:sp>
          <p:nvSpPr>
            <p:cNvPr name="Freeform 3" id="3"/>
            <p:cNvSpPr/>
            <p:nvPr/>
          </p:nvSpPr>
          <p:spPr>
            <a:xfrm flipH="false" flipV="false" rot="0">
              <a:off x="0" y="0"/>
              <a:ext cx="4289806" cy="1380998"/>
            </a:xfrm>
            <a:custGeom>
              <a:avLst/>
              <a:gdLst/>
              <a:ahLst/>
              <a:cxnLst/>
              <a:rect r="r" b="b" t="t" l="l"/>
              <a:pathLst>
                <a:path h="1380998" w="4289806">
                  <a:moveTo>
                    <a:pt x="4013454" y="876173"/>
                  </a:moveTo>
                  <a:lnTo>
                    <a:pt x="3530854" y="0"/>
                  </a:lnTo>
                  <a:lnTo>
                    <a:pt x="758825" y="0"/>
                  </a:lnTo>
                  <a:lnTo>
                    <a:pt x="279400" y="876173"/>
                  </a:lnTo>
                  <a:lnTo>
                    <a:pt x="0" y="1380998"/>
                  </a:lnTo>
                  <a:lnTo>
                    <a:pt x="4289806" y="1380998"/>
                  </a:lnTo>
                  <a:lnTo>
                    <a:pt x="4013454" y="876173"/>
                  </a:lnTo>
                  <a:close/>
                </a:path>
              </a:pathLst>
            </a:custGeom>
            <a:solidFill>
              <a:srgbClr val="4BD1FB"/>
            </a:solidFill>
          </p:spPr>
        </p:sp>
      </p:grpSp>
      <p:grpSp>
        <p:nvGrpSpPr>
          <p:cNvPr name="Group 4" id="4"/>
          <p:cNvGrpSpPr/>
          <p:nvPr/>
        </p:nvGrpSpPr>
        <p:grpSpPr>
          <a:xfrm rot="0">
            <a:off x="13129010" y="1930645"/>
            <a:ext cx="2624626" cy="2475130"/>
            <a:chOff x="0" y="0"/>
            <a:chExt cx="2679840" cy="2527200"/>
          </a:xfrm>
        </p:grpSpPr>
        <p:sp>
          <p:nvSpPr>
            <p:cNvPr name="Freeform 5" id="5"/>
            <p:cNvSpPr/>
            <p:nvPr/>
          </p:nvSpPr>
          <p:spPr>
            <a:xfrm flipH="false" flipV="false" rot="0">
              <a:off x="0" y="0"/>
              <a:ext cx="2679827" cy="2527173"/>
            </a:xfrm>
            <a:custGeom>
              <a:avLst/>
              <a:gdLst/>
              <a:ahLst/>
              <a:cxnLst/>
              <a:rect r="r" b="b" t="t" l="l"/>
              <a:pathLst>
                <a:path h="2527173" w="2679827">
                  <a:moveTo>
                    <a:pt x="1343152" y="0"/>
                  </a:moveTo>
                  <a:lnTo>
                    <a:pt x="0" y="2527173"/>
                  </a:lnTo>
                  <a:lnTo>
                    <a:pt x="2679827" y="2527173"/>
                  </a:lnTo>
                  <a:lnTo>
                    <a:pt x="1343152" y="0"/>
                  </a:lnTo>
                  <a:close/>
                </a:path>
              </a:pathLst>
            </a:custGeom>
            <a:solidFill>
              <a:srgbClr val="CFF4FF"/>
            </a:solidFill>
          </p:spPr>
        </p:sp>
      </p:grpSp>
      <p:grpSp>
        <p:nvGrpSpPr>
          <p:cNvPr name="Group 6" id="6"/>
          <p:cNvGrpSpPr/>
          <p:nvPr/>
        </p:nvGrpSpPr>
        <p:grpSpPr>
          <a:xfrm rot="0">
            <a:off x="10589004" y="7440807"/>
            <a:ext cx="7698996" cy="1489309"/>
            <a:chOff x="0" y="0"/>
            <a:chExt cx="7860960" cy="1520640"/>
          </a:xfrm>
        </p:grpSpPr>
        <p:sp>
          <p:nvSpPr>
            <p:cNvPr name="Freeform 7" id="7"/>
            <p:cNvSpPr/>
            <p:nvPr/>
          </p:nvSpPr>
          <p:spPr>
            <a:xfrm flipH="false" flipV="false" rot="0">
              <a:off x="0" y="0"/>
              <a:ext cx="7860919" cy="1520698"/>
            </a:xfrm>
            <a:custGeom>
              <a:avLst/>
              <a:gdLst/>
              <a:ahLst/>
              <a:cxnLst/>
              <a:rect r="r" b="b" t="t" l="l"/>
              <a:pathLst>
                <a:path h="1520698" w="7860919">
                  <a:moveTo>
                    <a:pt x="879475" y="0"/>
                  </a:moveTo>
                  <a:lnTo>
                    <a:pt x="0" y="1520698"/>
                  </a:lnTo>
                  <a:lnTo>
                    <a:pt x="3933698" y="1520698"/>
                  </a:lnTo>
                  <a:lnTo>
                    <a:pt x="7860919" y="1520698"/>
                  </a:lnTo>
                  <a:lnTo>
                    <a:pt x="6981571" y="0"/>
                  </a:lnTo>
                  <a:lnTo>
                    <a:pt x="879475" y="0"/>
                  </a:lnTo>
                  <a:close/>
                </a:path>
              </a:pathLst>
            </a:custGeom>
            <a:solidFill>
              <a:srgbClr val="0071C9"/>
            </a:solidFill>
          </p:spPr>
        </p:sp>
      </p:grpSp>
      <p:grpSp>
        <p:nvGrpSpPr>
          <p:cNvPr name="Group 8" id="8"/>
          <p:cNvGrpSpPr/>
          <p:nvPr/>
        </p:nvGrpSpPr>
        <p:grpSpPr>
          <a:xfrm rot="0">
            <a:off x="11518412" y="5967012"/>
            <a:ext cx="5845821" cy="1349687"/>
            <a:chOff x="0" y="0"/>
            <a:chExt cx="5968800" cy="1378080"/>
          </a:xfrm>
        </p:grpSpPr>
        <p:sp>
          <p:nvSpPr>
            <p:cNvPr name="Freeform 9" id="9"/>
            <p:cNvSpPr/>
            <p:nvPr/>
          </p:nvSpPr>
          <p:spPr>
            <a:xfrm flipH="false" flipV="false" rot="0">
              <a:off x="0" y="0"/>
              <a:ext cx="5968746" cy="1378077"/>
            </a:xfrm>
            <a:custGeom>
              <a:avLst/>
              <a:gdLst/>
              <a:ahLst/>
              <a:cxnLst/>
              <a:rect r="r" b="b" t="t" l="l"/>
              <a:pathLst>
                <a:path h="1378077" w="5968746">
                  <a:moveTo>
                    <a:pt x="5194173" y="0"/>
                  </a:moveTo>
                  <a:lnTo>
                    <a:pt x="774700" y="0"/>
                  </a:lnTo>
                  <a:lnTo>
                    <a:pt x="0" y="1378077"/>
                  </a:lnTo>
                  <a:lnTo>
                    <a:pt x="5968746" y="1378077"/>
                  </a:lnTo>
                  <a:lnTo>
                    <a:pt x="5194173" y="0"/>
                  </a:lnTo>
                  <a:close/>
                </a:path>
              </a:pathLst>
            </a:custGeom>
            <a:solidFill>
              <a:srgbClr val="56AEFF"/>
            </a:solidFill>
          </p:spPr>
        </p:sp>
      </p:grpSp>
      <p:sp>
        <p:nvSpPr>
          <p:cNvPr name="Freeform 10" id="10"/>
          <p:cNvSpPr/>
          <p:nvPr/>
        </p:nvSpPr>
        <p:spPr>
          <a:xfrm flipH="false" flipV="false" rot="0">
            <a:off x="13831650" y="4609449"/>
            <a:ext cx="1077713" cy="1077713"/>
          </a:xfrm>
          <a:custGeom>
            <a:avLst/>
            <a:gdLst/>
            <a:ahLst/>
            <a:cxnLst/>
            <a:rect r="r" b="b" t="t" l="l"/>
            <a:pathLst>
              <a:path h="1077713" w="1077713">
                <a:moveTo>
                  <a:pt x="0" y="0"/>
                </a:moveTo>
                <a:lnTo>
                  <a:pt x="1077713" y="0"/>
                </a:lnTo>
                <a:lnTo>
                  <a:pt x="1077713" y="1077713"/>
                </a:lnTo>
                <a:lnTo>
                  <a:pt x="0" y="1077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3831650" y="6186641"/>
            <a:ext cx="1213705" cy="922415"/>
          </a:xfrm>
          <a:custGeom>
            <a:avLst/>
            <a:gdLst/>
            <a:ahLst/>
            <a:cxnLst/>
            <a:rect r="r" b="b" t="t" l="l"/>
            <a:pathLst>
              <a:path h="922415" w="1213705">
                <a:moveTo>
                  <a:pt x="0" y="0"/>
                </a:moveTo>
                <a:lnTo>
                  <a:pt x="1213705" y="0"/>
                </a:lnTo>
                <a:lnTo>
                  <a:pt x="1213705" y="922415"/>
                </a:lnTo>
                <a:lnTo>
                  <a:pt x="0" y="922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715655" y="7597579"/>
            <a:ext cx="1445694" cy="1175766"/>
          </a:xfrm>
          <a:custGeom>
            <a:avLst/>
            <a:gdLst/>
            <a:ahLst/>
            <a:cxnLst/>
            <a:rect r="r" b="b" t="t" l="l"/>
            <a:pathLst>
              <a:path h="1175766" w="1445694">
                <a:moveTo>
                  <a:pt x="0" y="0"/>
                </a:moveTo>
                <a:lnTo>
                  <a:pt x="1445694" y="0"/>
                </a:lnTo>
                <a:lnTo>
                  <a:pt x="1445694" y="1175766"/>
                </a:lnTo>
                <a:lnTo>
                  <a:pt x="0" y="11757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920047" y="2889596"/>
            <a:ext cx="1125307" cy="1125307"/>
          </a:xfrm>
          <a:custGeom>
            <a:avLst/>
            <a:gdLst/>
            <a:ahLst/>
            <a:cxnLst/>
            <a:rect r="r" b="b" t="t" l="l"/>
            <a:pathLst>
              <a:path h="1125307" w="1125307">
                <a:moveTo>
                  <a:pt x="0" y="0"/>
                </a:moveTo>
                <a:lnTo>
                  <a:pt x="1125308" y="0"/>
                </a:lnTo>
                <a:lnTo>
                  <a:pt x="1125308" y="1125307"/>
                </a:lnTo>
                <a:lnTo>
                  <a:pt x="0" y="11253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694291" y="1314625"/>
            <a:ext cx="8814265" cy="1232039"/>
          </a:xfrm>
          <a:prstGeom prst="rect">
            <a:avLst/>
          </a:prstGeom>
        </p:spPr>
        <p:txBody>
          <a:bodyPr anchor="t" rtlCol="false" tIns="0" lIns="0" bIns="0" rIns="0">
            <a:spAutoFit/>
          </a:bodyPr>
          <a:lstStyle/>
          <a:p>
            <a:pPr marL="0" indent="0" lvl="0">
              <a:lnSpc>
                <a:spcPts val="9718"/>
              </a:lnSpc>
              <a:spcBef>
                <a:spcPct val="0"/>
              </a:spcBef>
            </a:pPr>
            <a:r>
              <a:rPr lang="en-US" sz="8098">
                <a:solidFill>
                  <a:srgbClr val="FFFFFF"/>
                </a:solidFill>
                <a:latin typeface="Now Bold"/>
              </a:rPr>
              <a:t>INTRODUCTION</a:t>
            </a:r>
          </a:p>
        </p:txBody>
      </p:sp>
      <p:sp>
        <p:nvSpPr>
          <p:cNvPr name="TextBox 15" id="15"/>
          <p:cNvSpPr txBox="true"/>
          <p:nvPr/>
        </p:nvSpPr>
        <p:spPr>
          <a:xfrm rot="0">
            <a:off x="1143000" y="2995973"/>
            <a:ext cx="8979279" cy="5884926"/>
          </a:xfrm>
          <a:prstGeom prst="rect">
            <a:avLst/>
          </a:prstGeom>
        </p:spPr>
        <p:txBody>
          <a:bodyPr anchor="t" rtlCol="false" tIns="0" lIns="0" bIns="0" rIns="0">
            <a:spAutoFit/>
          </a:bodyPr>
          <a:lstStyle/>
          <a:p>
            <a:pPr algn="just" marL="734059" indent="-367030" lvl="1">
              <a:lnSpc>
                <a:spcPts val="4691"/>
              </a:lnSpc>
              <a:buFont typeface="Arial"/>
              <a:buChar char="•"/>
            </a:pPr>
            <a:r>
              <a:rPr lang="en-US" sz="3399">
                <a:solidFill>
                  <a:srgbClr val="FFFFFF"/>
                </a:solidFill>
                <a:latin typeface="DM Sans"/>
              </a:rPr>
              <a:t>EddyStudy is a comprehensive flashcard app that enhances learning efficiency with spaced repetition, aiding effective memorization and retention.</a:t>
            </a:r>
          </a:p>
          <a:p>
            <a:pPr algn="just">
              <a:lnSpc>
                <a:spcPts val="4691"/>
              </a:lnSpc>
            </a:pPr>
          </a:p>
          <a:p>
            <a:pPr algn="just" marL="734059" indent="-367030" lvl="1">
              <a:lnSpc>
                <a:spcPts val="4691"/>
              </a:lnSpc>
              <a:buFont typeface="Arial"/>
              <a:buChar char="•"/>
            </a:pPr>
            <a:r>
              <a:rPr lang="en-US" sz="3399">
                <a:solidFill>
                  <a:srgbClr val="FFFFFF"/>
                </a:solidFill>
                <a:latin typeface="DM Sans"/>
              </a:rPr>
              <a:t>It offers an intuitive interface and customizable features for seamless flashcard creation, organization, and review, catering to students, professionals, and lifelong learners.</a:t>
            </a:r>
          </a:p>
        </p:txBody>
      </p:sp>
      <p:sp>
        <p:nvSpPr>
          <p:cNvPr name="Freeform 16" id="16"/>
          <p:cNvSpPr/>
          <p:nvPr/>
        </p:nvSpPr>
        <p:spPr>
          <a:xfrm flipH="false" flipV="false" rot="-395990">
            <a:off x="15930263" y="-1774794"/>
            <a:ext cx="5645337" cy="5645337"/>
          </a:xfrm>
          <a:custGeom>
            <a:avLst/>
            <a:gdLst/>
            <a:ahLst/>
            <a:cxnLst/>
            <a:rect r="r" b="b" t="t" l="l"/>
            <a:pathLst>
              <a:path h="5645337" w="5645337">
                <a:moveTo>
                  <a:pt x="0" y="0"/>
                </a:moveTo>
                <a:lnTo>
                  <a:pt x="5645337" y="0"/>
                </a:lnTo>
                <a:lnTo>
                  <a:pt x="5645337" y="5645337"/>
                </a:lnTo>
                <a:lnTo>
                  <a:pt x="0" y="56453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3761555" y="7336862"/>
            <a:ext cx="5956513" cy="5956513"/>
          </a:xfrm>
          <a:custGeom>
            <a:avLst/>
            <a:gdLst/>
            <a:ahLst/>
            <a:cxnLst/>
            <a:rect r="r" b="b" t="t" l="l"/>
            <a:pathLst>
              <a:path h="5956513" w="5956513">
                <a:moveTo>
                  <a:pt x="0" y="0"/>
                </a:moveTo>
                <a:lnTo>
                  <a:pt x="5956513" y="0"/>
                </a:lnTo>
                <a:lnTo>
                  <a:pt x="5956513" y="5956512"/>
                </a:lnTo>
                <a:lnTo>
                  <a:pt x="0" y="59565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776309" y="2896505"/>
            <a:ext cx="12478614" cy="4732388"/>
          </a:xfrm>
          <a:prstGeom prst="rect">
            <a:avLst/>
          </a:prstGeom>
        </p:spPr>
        <p:txBody>
          <a:bodyPr anchor="t" rtlCol="false" tIns="0" lIns="0" bIns="0" rIns="0">
            <a:spAutoFit/>
          </a:bodyPr>
          <a:lstStyle/>
          <a:p>
            <a:pPr algn="just" marL="737067" indent="-368533" lvl="1">
              <a:lnSpc>
                <a:spcPts val="4711"/>
              </a:lnSpc>
              <a:buFont typeface="Arial"/>
              <a:buChar char="•"/>
            </a:pPr>
            <a:r>
              <a:rPr lang="en-US" sz="3413">
                <a:solidFill>
                  <a:srgbClr val="FFFFFF"/>
                </a:solidFill>
                <a:latin typeface="DM Sans"/>
              </a:rPr>
              <a:t>Develop a secure and user-friendly flashcard app to address the need for reliable user identification and authentication, ensuring data privacy and protection.</a:t>
            </a:r>
          </a:p>
          <a:p>
            <a:pPr algn="just">
              <a:lnSpc>
                <a:spcPts val="4711"/>
              </a:lnSpc>
            </a:pPr>
          </a:p>
          <a:p>
            <a:pPr algn="just" marL="737067" indent="-368533" lvl="1">
              <a:lnSpc>
                <a:spcPts val="4711"/>
              </a:lnSpc>
              <a:buFont typeface="Arial"/>
              <a:buChar char="•"/>
            </a:pPr>
            <a:r>
              <a:rPr lang="en-US" sz="3413">
                <a:solidFill>
                  <a:srgbClr val="FFFFFF"/>
                </a:solidFill>
                <a:latin typeface="DM Sans"/>
              </a:rPr>
              <a:t>Create a seamless user experience by implementing a flashcard app, enabling users to access personalized content while safeguarding their accounts from unauthorized access and enhancing overall app security.</a:t>
            </a:r>
          </a:p>
        </p:txBody>
      </p:sp>
      <p:sp>
        <p:nvSpPr>
          <p:cNvPr name="Freeform 3" id="3"/>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94611" y="752947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464610" y="5437156"/>
            <a:ext cx="4823390" cy="4849844"/>
          </a:xfrm>
          <a:custGeom>
            <a:avLst/>
            <a:gdLst/>
            <a:ahLst/>
            <a:cxnLst/>
            <a:rect r="r" b="b" t="t" l="l"/>
            <a:pathLst>
              <a:path h="4849844" w="4823390">
                <a:moveTo>
                  <a:pt x="0" y="0"/>
                </a:moveTo>
                <a:lnTo>
                  <a:pt x="4823390" y="0"/>
                </a:lnTo>
                <a:lnTo>
                  <a:pt x="4823390" y="4849844"/>
                </a:lnTo>
                <a:lnTo>
                  <a:pt x="0" y="4849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507191" y="1028700"/>
            <a:ext cx="11380171"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1704035" y="3055996"/>
            <a:ext cx="14048240" cy="5004304"/>
          </a:xfrm>
          <a:prstGeom prst="rect">
            <a:avLst/>
          </a:prstGeom>
        </p:spPr>
        <p:txBody>
          <a:bodyPr anchor="t" rtlCol="false" tIns="0" lIns="0" bIns="0" rIns="0">
            <a:spAutoFit/>
          </a:bodyPr>
          <a:lstStyle/>
          <a:p>
            <a:pPr algn="just" marL="774879" indent="-387440" lvl="1">
              <a:lnSpc>
                <a:spcPts val="4952"/>
              </a:lnSpc>
              <a:buFont typeface="Arial"/>
              <a:buChar char="•"/>
            </a:pPr>
            <a:r>
              <a:rPr lang="en-US" sz="3589">
                <a:solidFill>
                  <a:srgbClr val="FFFFFF"/>
                </a:solidFill>
                <a:latin typeface="DM Sans Bold"/>
              </a:rPr>
              <a:t>User-Friendly Design</a:t>
            </a:r>
            <a:r>
              <a:rPr lang="en-US" sz="3589">
                <a:solidFill>
                  <a:srgbClr val="FFFFFF"/>
                </a:solidFill>
                <a:latin typeface="DM Sans"/>
              </a:rPr>
              <a:t>: Navigate effortlessly with an intuitive interface.</a:t>
            </a:r>
          </a:p>
          <a:p>
            <a:pPr algn="just" marL="774879" indent="-387440" lvl="1">
              <a:lnSpc>
                <a:spcPts val="4952"/>
              </a:lnSpc>
              <a:buFont typeface="Arial"/>
              <a:buChar char="•"/>
            </a:pPr>
            <a:r>
              <a:rPr lang="en-US" sz="3589">
                <a:solidFill>
                  <a:srgbClr val="FFFFFF"/>
                </a:solidFill>
                <a:latin typeface="DM Sans Bold"/>
              </a:rPr>
              <a:t>Organized Stacks</a:t>
            </a:r>
            <a:r>
              <a:rPr lang="en-US" sz="3589">
                <a:solidFill>
                  <a:srgbClr val="FFFFFF"/>
                </a:solidFill>
                <a:latin typeface="DM Sans"/>
              </a:rPr>
              <a:t>: Arrange flashcards into categorized stacks for efficient studying.</a:t>
            </a:r>
          </a:p>
          <a:p>
            <a:pPr algn="just" marL="774879" indent="-387440" lvl="1">
              <a:lnSpc>
                <a:spcPts val="4952"/>
              </a:lnSpc>
              <a:buFont typeface="Arial"/>
              <a:buChar char="•"/>
            </a:pPr>
            <a:r>
              <a:rPr lang="en-US" sz="3589">
                <a:solidFill>
                  <a:srgbClr val="FFFFFF"/>
                </a:solidFill>
                <a:latin typeface="DM Sans Bold"/>
              </a:rPr>
              <a:t>Graphical Results</a:t>
            </a:r>
            <a:r>
              <a:rPr lang="en-US" sz="3589">
                <a:solidFill>
                  <a:srgbClr val="FFFFFF"/>
                </a:solidFill>
                <a:latin typeface="DM Sans"/>
              </a:rPr>
              <a:t>: View performance feedback in visual graphs after tests. </a:t>
            </a:r>
          </a:p>
          <a:p>
            <a:pPr algn="just" marL="774879" indent="-387440" lvl="1">
              <a:lnSpc>
                <a:spcPts val="4952"/>
              </a:lnSpc>
              <a:buFont typeface="Arial"/>
              <a:buChar char="•"/>
            </a:pPr>
            <a:r>
              <a:rPr lang="en-US" sz="3589">
                <a:solidFill>
                  <a:srgbClr val="FFFFFF"/>
                </a:solidFill>
                <a:latin typeface="DM Sans Bold"/>
              </a:rPr>
              <a:t>Timer Functionality</a:t>
            </a:r>
            <a:r>
              <a:rPr lang="en-US" sz="3589">
                <a:solidFill>
                  <a:srgbClr val="FFFFFF"/>
                </a:solidFill>
                <a:latin typeface="DM Sans"/>
              </a:rPr>
              <a:t>: Set time limits for focused flashcard sessions.</a:t>
            </a:r>
          </a:p>
        </p:txBody>
      </p:sp>
      <p:sp>
        <p:nvSpPr>
          <p:cNvPr name="Freeform 3" id="3"/>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94611" y="752947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031073" y="1028700"/>
            <a:ext cx="9394164"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FUNCTIONALITIES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4216674" y="4016612"/>
            <a:ext cx="9226415" cy="4772340"/>
          </a:xfrm>
          <a:prstGeom prst="rect">
            <a:avLst/>
          </a:prstGeom>
        </p:spPr>
        <p:txBody>
          <a:bodyPr anchor="t" rtlCol="false" tIns="0" lIns="0" bIns="0" rIns="0">
            <a:spAutoFit/>
          </a:bodyPr>
          <a:lstStyle/>
          <a:p>
            <a:pPr algn="just" marL="986564" indent="-493282" lvl="1">
              <a:lnSpc>
                <a:spcPts val="6305"/>
              </a:lnSpc>
              <a:buFont typeface="Arial"/>
              <a:buChar char="•"/>
            </a:pPr>
            <a:r>
              <a:rPr lang="en-US" sz="4569">
                <a:solidFill>
                  <a:srgbClr val="FFFFFF"/>
                </a:solidFill>
                <a:latin typeface="DM Sans Bold"/>
              </a:rPr>
              <a:t>Development Environment</a:t>
            </a:r>
            <a:r>
              <a:rPr lang="en-US" sz="4569">
                <a:solidFill>
                  <a:srgbClr val="FFFFFF"/>
                </a:solidFill>
                <a:latin typeface="DM Sans"/>
              </a:rPr>
              <a:t>: </a:t>
            </a:r>
          </a:p>
          <a:p>
            <a:pPr algn="just">
              <a:lnSpc>
                <a:spcPts val="6305"/>
              </a:lnSpc>
            </a:pPr>
            <a:r>
              <a:rPr lang="en-US" sz="4569">
                <a:solidFill>
                  <a:srgbClr val="FFFFFF"/>
                </a:solidFill>
                <a:latin typeface="DM Sans"/>
              </a:rPr>
              <a:t>        </a:t>
            </a:r>
            <a:r>
              <a:rPr lang="en-US" sz="4569">
                <a:solidFill>
                  <a:srgbClr val="FFFFFF"/>
                </a:solidFill>
                <a:latin typeface="DM Sans"/>
              </a:rPr>
              <a:t>o Flutter SDK </a:t>
            </a:r>
          </a:p>
          <a:p>
            <a:pPr algn="just">
              <a:lnSpc>
                <a:spcPts val="6305"/>
              </a:lnSpc>
            </a:pPr>
            <a:r>
              <a:rPr lang="en-US" sz="4569">
                <a:solidFill>
                  <a:srgbClr val="FFFFFF"/>
                </a:solidFill>
                <a:latin typeface="DM Sans"/>
              </a:rPr>
              <a:t>        </a:t>
            </a:r>
            <a:r>
              <a:rPr lang="en-US" sz="4569">
                <a:solidFill>
                  <a:srgbClr val="FFFFFF"/>
                </a:solidFill>
                <a:latin typeface="DM Sans"/>
              </a:rPr>
              <a:t>o Dart </a:t>
            </a:r>
          </a:p>
          <a:p>
            <a:pPr algn="just">
              <a:lnSpc>
                <a:spcPts val="6305"/>
              </a:lnSpc>
            </a:pPr>
            <a:r>
              <a:rPr lang="en-US" sz="4569">
                <a:solidFill>
                  <a:srgbClr val="FFFFFF"/>
                </a:solidFill>
                <a:latin typeface="DM Sans"/>
              </a:rPr>
              <a:t>        </a:t>
            </a:r>
            <a:r>
              <a:rPr lang="en-US" sz="4569">
                <a:solidFill>
                  <a:srgbClr val="FFFFFF"/>
                </a:solidFill>
                <a:latin typeface="DM Sans"/>
              </a:rPr>
              <a:t>o Android Studio IDE </a:t>
            </a:r>
          </a:p>
          <a:p>
            <a:pPr algn="just">
              <a:lnSpc>
                <a:spcPts val="6305"/>
              </a:lnSpc>
            </a:pPr>
            <a:r>
              <a:rPr lang="en-US" sz="4569">
                <a:solidFill>
                  <a:srgbClr val="FFFFFF"/>
                </a:solidFill>
                <a:latin typeface="DM Sans"/>
              </a:rPr>
              <a:t>        </a:t>
            </a:r>
            <a:r>
              <a:rPr lang="en-US" sz="4569">
                <a:solidFill>
                  <a:srgbClr val="FFFFFF"/>
                </a:solidFill>
                <a:latin typeface="DM Sans"/>
              </a:rPr>
              <a:t>o Android emulator </a:t>
            </a:r>
          </a:p>
          <a:p>
            <a:pPr algn="just">
              <a:lnSpc>
                <a:spcPts val="6305"/>
              </a:lnSpc>
            </a:pPr>
          </a:p>
        </p:txBody>
      </p:sp>
      <p:sp>
        <p:nvSpPr>
          <p:cNvPr name="Freeform 3" id="3"/>
          <p:cNvSpPr/>
          <p:nvPr/>
        </p:nvSpPr>
        <p:spPr>
          <a:xfrm flipH="false" flipV="false" rot="0">
            <a:off x="15309744" y="-2679943"/>
            <a:ext cx="5956513" cy="5956513"/>
          </a:xfrm>
          <a:custGeom>
            <a:avLst/>
            <a:gdLst/>
            <a:ahLst/>
            <a:cxnLst/>
            <a:rect r="r" b="b" t="t" l="l"/>
            <a:pathLst>
              <a:path h="5956513" w="5956513">
                <a:moveTo>
                  <a:pt x="0" y="0"/>
                </a:moveTo>
                <a:lnTo>
                  <a:pt x="5956512" y="0"/>
                </a:lnTo>
                <a:lnTo>
                  <a:pt x="5956512"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94611" y="752947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152971" y="5283734"/>
            <a:ext cx="5313546" cy="5003266"/>
          </a:xfrm>
          <a:custGeom>
            <a:avLst/>
            <a:gdLst/>
            <a:ahLst/>
            <a:cxnLst/>
            <a:rect r="r" b="b" t="t" l="l"/>
            <a:pathLst>
              <a:path h="5003266" w="5313546">
                <a:moveTo>
                  <a:pt x="0" y="0"/>
                </a:moveTo>
                <a:lnTo>
                  <a:pt x="5313546" y="0"/>
                </a:lnTo>
                <a:lnTo>
                  <a:pt x="5313546" y="5003266"/>
                </a:lnTo>
                <a:lnTo>
                  <a:pt x="0" y="5003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774" y="0"/>
            <a:ext cx="4145573" cy="4092812"/>
          </a:xfrm>
          <a:custGeom>
            <a:avLst/>
            <a:gdLst/>
            <a:ahLst/>
            <a:cxnLst/>
            <a:rect r="r" b="b" t="t" l="l"/>
            <a:pathLst>
              <a:path h="4092812" w="4145573">
                <a:moveTo>
                  <a:pt x="0" y="0"/>
                </a:moveTo>
                <a:lnTo>
                  <a:pt x="4145573" y="0"/>
                </a:lnTo>
                <a:lnTo>
                  <a:pt x="4145573" y="4092812"/>
                </a:lnTo>
                <a:lnTo>
                  <a:pt x="0" y="40928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685308" y="647568"/>
            <a:ext cx="8289145" cy="2472690"/>
          </a:xfrm>
          <a:prstGeom prst="rect">
            <a:avLst/>
          </a:prstGeom>
        </p:spPr>
        <p:txBody>
          <a:bodyPr anchor="t" rtlCol="false" tIns="0" lIns="0" bIns="0" rIns="0">
            <a:spAutoFit/>
          </a:bodyPr>
          <a:lstStyle/>
          <a:p>
            <a:pPr>
              <a:lnSpc>
                <a:spcPts val="9720"/>
              </a:lnSpc>
            </a:pPr>
            <a:r>
              <a:rPr lang="en-US" sz="8100">
                <a:solidFill>
                  <a:srgbClr val="FFFFFF"/>
                </a:solidFill>
                <a:latin typeface="Now Bold"/>
              </a:rPr>
              <a:t>REQUIREMENTS</a:t>
            </a:r>
          </a:p>
          <a:p>
            <a:pPr marL="0" indent="0" lvl="0">
              <a:lnSpc>
                <a:spcPts val="9720"/>
              </a:lnSpc>
              <a:spcBef>
                <a:spcPct val="0"/>
              </a:spcBef>
            </a:pPr>
            <a:r>
              <a:rPr lang="en-US" sz="8100">
                <a:solidFill>
                  <a:srgbClr val="FFFFFF"/>
                </a:solidFill>
                <a:latin typeface="Now Bold"/>
              </a:rPr>
              <a:t>  (SOFTWARE)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4323006" y="3794587"/>
            <a:ext cx="9226415" cy="6054471"/>
          </a:xfrm>
          <a:prstGeom prst="rect">
            <a:avLst/>
          </a:prstGeom>
        </p:spPr>
        <p:txBody>
          <a:bodyPr anchor="t" rtlCol="false" tIns="0" lIns="0" bIns="0" rIns="0">
            <a:spAutoFit/>
          </a:bodyPr>
          <a:lstStyle/>
          <a:p>
            <a:pPr algn="just">
              <a:lnSpc>
                <a:spcPts val="5381"/>
              </a:lnSpc>
            </a:pPr>
            <a:r>
              <a:rPr lang="en-US" sz="3900">
                <a:solidFill>
                  <a:srgbClr val="FFFFFF"/>
                </a:solidFill>
                <a:latin typeface="DM Sans"/>
              </a:rPr>
              <a:t>      </a:t>
            </a:r>
            <a:r>
              <a:rPr lang="en-US" sz="3900">
                <a:solidFill>
                  <a:srgbClr val="FFFFFF"/>
                </a:solidFill>
                <a:latin typeface="DM Sans Bold"/>
              </a:rPr>
              <a:t>Development Machine</a:t>
            </a:r>
            <a:r>
              <a:rPr lang="en-US" sz="3900">
                <a:solidFill>
                  <a:srgbClr val="FFFFFF"/>
                </a:solidFill>
                <a:latin typeface="DM Sans"/>
              </a:rPr>
              <a:t>: </a:t>
            </a:r>
          </a:p>
          <a:p>
            <a:pPr algn="just" marL="842010" indent="-421005" lvl="1">
              <a:lnSpc>
                <a:spcPts val="5381"/>
              </a:lnSpc>
              <a:buFont typeface="Arial"/>
              <a:buChar char="•"/>
            </a:pPr>
            <a:r>
              <a:rPr lang="en-US" sz="3900">
                <a:solidFill>
                  <a:srgbClr val="FFFFFF"/>
                </a:solidFill>
                <a:latin typeface="DM Sans"/>
              </a:rPr>
              <a:t>Processor: Intel Core i5 or better (or equivalent) </a:t>
            </a:r>
          </a:p>
          <a:p>
            <a:pPr algn="just" marL="842010" indent="-421005" lvl="1">
              <a:lnSpc>
                <a:spcPts val="5381"/>
              </a:lnSpc>
              <a:buFont typeface="Arial"/>
              <a:buChar char="•"/>
            </a:pPr>
            <a:r>
              <a:rPr lang="en-US" sz="3900">
                <a:solidFill>
                  <a:srgbClr val="FFFFFF"/>
                </a:solidFill>
                <a:latin typeface="DM Sans"/>
              </a:rPr>
              <a:t>RAM: 8 GB minimum, 16 GB recommended </a:t>
            </a:r>
          </a:p>
          <a:p>
            <a:pPr algn="just" marL="842010" indent="-421005" lvl="1">
              <a:lnSpc>
                <a:spcPts val="5381"/>
              </a:lnSpc>
              <a:buFont typeface="Arial"/>
              <a:buChar char="•"/>
            </a:pPr>
            <a:r>
              <a:rPr lang="en-US" sz="3900">
                <a:solidFill>
                  <a:srgbClr val="FFFFFF"/>
                </a:solidFill>
                <a:latin typeface="DM Sans"/>
              </a:rPr>
              <a:t>Storage: At least 10 GB of free space for the development environment, dependencies, and project files </a:t>
            </a:r>
          </a:p>
          <a:p>
            <a:pPr algn="just" marL="842010" indent="-421005" lvl="1">
              <a:lnSpc>
                <a:spcPts val="5381"/>
              </a:lnSpc>
              <a:buFont typeface="Arial"/>
              <a:buChar char="•"/>
            </a:pPr>
            <a:r>
              <a:rPr lang="en-US" sz="3900">
                <a:solidFill>
                  <a:srgbClr val="FFFFFF"/>
                </a:solidFill>
                <a:latin typeface="DM Sans"/>
              </a:rPr>
              <a:t>Internet Connection</a:t>
            </a:r>
          </a:p>
        </p:txBody>
      </p:sp>
      <p:sp>
        <p:nvSpPr>
          <p:cNvPr name="Freeform 3" id="3"/>
          <p:cNvSpPr/>
          <p:nvPr/>
        </p:nvSpPr>
        <p:spPr>
          <a:xfrm flipH="false" flipV="false" rot="0">
            <a:off x="15309744" y="-2679943"/>
            <a:ext cx="5956513" cy="5956513"/>
          </a:xfrm>
          <a:custGeom>
            <a:avLst/>
            <a:gdLst/>
            <a:ahLst/>
            <a:cxnLst/>
            <a:rect r="r" b="b" t="t" l="l"/>
            <a:pathLst>
              <a:path h="5956513" w="5956513">
                <a:moveTo>
                  <a:pt x="0" y="0"/>
                </a:moveTo>
                <a:lnTo>
                  <a:pt x="5956512" y="0"/>
                </a:lnTo>
                <a:lnTo>
                  <a:pt x="5956512"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94611" y="752947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040489" y="5807635"/>
            <a:ext cx="4991575" cy="4700096"/>
          </a:xfrm>
          <a:custGeom>
            <a:avLst/>
            <a:gdLst/>
            <a:ahLst/>
            <a:cxnLst/>
            <a:rect r="r" b="b" t="t" l="l"/>
            <a:pathLst>
              <a:path h="4700096" w="4991575">
                <a:moveTo>
                  <a:pt x="0" y="0"/>
                </a:moveTo>
                <a:lnTo>
                  <a:pt x="4991575" y="0"/>
                </a:lnTo>
                <a:lnTo>
                  <a:pt x="4991575" y="4700097"/>
                </a:lnTo>
                <a:lnTo>
                  <a:pt x="0" y="4700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1549" y="0"/>
            <a:ext cx="4331718" cy="4276587"/>
          </a:xfrm>
          <a:custGeom>
            <a:avLst/>
            <a:gdLst/>
            <a:ahLst/>
            <a:cxnLst/>
            <a:rect r="r" b="b" t="t" l="l"/>
            <a:pathLst>
              <a:path h="4276587" w="4331718">
                <a:moveTo>
                  <a:pt x="0" y="0"/>
                </a:moveTo>
                <a:lnTo>
                  <a:pt x="4331718" y="0"/>
                </a:lnTo>
                <a:lnTo>
                  <a:pt x="4331718" y="4276587"/>
                </a:lnTo>
                <a:lnTo>
                  <a:pt x="0" y="42765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005254" y="803880"/>
            <a:ext cx="8277492" cy="2472690"/>
          </a:xfrm>
          <a:prstGeom prst="rect">
            <a:avLst/>
          </a:prstGeom>
        </p:spPr>
        <p:txBody>
          <a:bodyPr anchor="t" rtlCol="false" tIns="0" lIns="0" bIns="0" rIns="0">
            <a:spAutoFit/>
          </a:bodyPr>
          <a:lstStyle/>
          <a:p>
            <a:pPr>
              <a:lnSpc>
                <a:spcPts val="9720"/>
              </a:lnSpc>
            </a:pPr>
            <a:r>
              <a:rPr lang="en-US" sz="8100">
                <a:solidFill>
                  <a:srgbClr val="FFFFFF"/>
                </a:solidFill>
                <a:latin typeface="Now Bold"/>
              </a:rPr>
              <a:t>REQUIREMENTS</a:t>
            </a:r>
          </a:p>
          <a:p>
            <a:pPr marL="0" indent="0" lvl="0">
              <a:lnSpc>
                <a:spcPts val="9720"/>
              </a:lnSpc>
              <a:spcBef>
                <a:spcPct val="0"/>
              </a:spcBef>
            </a:pPr>
            <a:r>
              <a:rPr lang="en-US" sz="8100">
                <a:solidFill>
                  <a:srgbClr val="FFFFFF"/>
                </a:solidFill>
                <a:latin typeface="Now Bold"/>
              </a:rPr>
              <a:t>  (HARDWARE)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69082" y="7541264"/>
            <a:ext cx="5956513" cy="5956513"/>
          </a:xfrm>
          <a:custGeom>
            <a:avLst/>
            <a:gdLst/>
            <a:ahLst/>
            <a:cxnLst/>
            <a:rect r="r" b="b" t="t" l="l"/>
            <a:pathLst>
              <a:path h="5956513" w="5956513">
                <a:moveTo>
                  <a:pt x="0" y="0"/>
                </a:moveTo>
                <a:lnTo>
                  <a:pt x="5956512" y="0"/>
                </a:lnTo>
                <a:lnTo>
                  <a:pt x="5956512"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39628" y="7541264"/>
            <a:ext cx="11208744" cy="2325474"/>
          </a:xfrm>
          <a:custGeom>
            <a:avLst/>
            <a:gdLst/>
            <a:ahLst/>
            <a:cxnLst/>
            <a:rect r="r" b="b" t="t" l="l"/>
            <a:pathLst>
              <a:path h="2325474" w="11208744">
                <a:moveTo>
                  <a:pt x="0" y="0"/>
                </a:moveTo>
                <a:lnTo>
                  <a:pt x="11208744" y="0"/>
                </a:lnTo>
                <a:lnTo>
                  <a:pt x="11208744" y="2325474"/>
                </a:lnTo>
                <a:lnTo>
                  <a:pt x="0" y="2325474"/>
                </a:lnTo>
                <a:lnTo>
                  <a:pt x="0" y="0"/>
                </a:lnTo>
                <a:close/>
              </a:path>
            </a:pathLst>
          </a:custGeom>
          <a:blipFill>
            <a:blip r:embed="rId4"/>
            <a:stretch>
              <a:fillRect l="0" t="0" r="-26945" b="-24352"/>
            </a:stretch>
          </a:blipFill>
          <a:ln w="76200" cap="sq">
            <a:solidFill>
              <a:srgbClr val="000000"/>
            </a:solidFill>
            <a:prstDash val="solid"/>
            <a:miter/>
          </a:ln>
        </p:spPr>
      </p:sp>
      <p:sp>
        <p:nvSpPr>
          <p:cNvPr name="TextBox 5" id="5"/>
          <p:cNvSpPr txBox="true"/>
          <p:nvPr/>
        </p:nvSpPr>
        <p:spPr>
          <a:xfrm rot="0">
            <a:off x="4365536" y="796180"/>
            <a:ext cx="9556928"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IMPLEMENTATION</a:t>
            </a:r>
          </a:p>
        </p:txBody>
      </p:sp>
      <p:sp>
        <p:nvSpPr>
          <p:cNvPr name="TextBox 6" id="6"/>
          <p:cNvSpPr txBox="true"/>
          <p:nvPr/>
        </p:nvSpPr>
        <p:spPr>
          <a:xfrm rot="0">
            <a:off x="4365536" y="2551811"/>
            <a:ext cx="9203320" cy="4610100"/>
          </a:xfrm>
          <a:prstGeom prst="rect">
            <a:avLst/>
          </a:prstGeom>
        </p:spPr>
        <p:txBody>
          <a:bodyPr anchor="t" rtlCol="false" tIns="0" lIns="0" bIns="0" rIns="0">
            <a:spAutoFit/>
          </a:bodyPr>
          <a:lstStyle/>
          <a:p>
            <a:pPr algn="ctr">
              <a:lnSpc>
                <a:spcPts val="6519"/>
              </a:lnSpc>
              <a:spcBef>
                <a:spcPct val="0"/>
              </a:spcBef>
            </a:pPr>
            <a:r>
              <a:rPr lang="en-US" sz="5433" u="sng">
                <a:solidFill>
                  <a:srgbClr val="FFFFFF"/>
                </a:solidFill>
                <a:latin typeface="Times New Roman Bold"/>
              </a:rPr>
              <a:t>TIMER  FUNCTIONALITY</a:t>
            </a:r>
          </a:p>
          <a:p>
            <a:pPr algn="just">
              <a:lnSpc>
                <a:spcPts val="5375"/>
              </a:lnSpc>
              <a:spcBef>
                <a:spcPct val="0"/>
              </a:spcBef>
            </a:pPr>
          </a:p>
          <a:p>
            <a:pPr algn="just">
              <a:lnSpc>
                <a:spcPts val="4754"/>
              </a:lnSpc>
              <a:spcBef>
                <a:spcPct val="0"/>
              </a:spcBef>
            </a:pPr>
            <a:r>
              <a:rPr lang="en-US" sz="3961">
                <a:solidFill>
                  <a:srgbClr val="FFFFFF"/>
                </a:solidFill>
                <a:latin typeface="Times New Roman"/>
              </a:rPr>
              <a:t>THE APP INCLUDES A TIMER FEATURE FOR FLASHCARD TESTS, ENABLING USERS TO SET TIME CONSTRAINTS AND ENHANCE FOCUS DURING STUDY SESSIONS.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309744" y="-2978256"/>
            <a:ext cx="5956513" cy="5956513"/>
          </a:xfrm>
          <a:custGeom>
            <a:avLst/>
            <a:gdLst/>
            <a:ahLst/>
            <a:cxnLst/>
            <a:rect r="r" b="b" t="t" l="l"/>
            <a:pathLst>
              <a:path h="5956513" w="5956513">
                <a:moveTo>
                  <a:pt x="0" y="0"/>
                </a:moveTo>
                <a:lnTo>
                  <a:pt x="5956512" y="0"/>
                </a:lnTo>
                <a:lnTo>
                  <a:pt x="5956512"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846" y="7474056"/>
            <a:ext cx="5956513" cy="5956513"/>
          </a:xfrm>
          <a:custGeom>
            <a:avLst/>
            <a:gdLst/>
            <a:ahLst/>
            <a:cxnLst/>
            <a:rect r="r" b="b" t="t" l="l"/>
            <a:pathLst>
              <a:path h="5956513" w="5956513">
                <a:moveTo>
                  <a:pt x="0" y="0"/>
                </a:moveTo>
                <a:lnTo>
                  <a:pt x="5956512" y="0"/>
                </a:lnTo>
                <a:lnTo>
                  <a:pt x="5956512"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905235" y="2978256"/>
            <a:ext cx="6034457" cy="5746003"/>
          </a:xfrm>
          <a:custGeom>
            <a:avLst/>
            <a:gdLst/>
            <a:ahLst/>
            <a:cxnLst/>
            <a:rect r="r" b="b" t="t" l="l"/>
            <a:pathLst>
              <a:path h="5746003" w="6034457">
                <a:moveTo>
                  <a:pt x="0" y="0"/>
                </a:moveTo>
                <a:lnTo>
                  <a:pt x="6034457" y="0"/>
                </a:lnTo>
                <a:lnTo>
                  <a:pt x="6034457" y="5746004"/>
                </a:lnTo>
                <a:lnTo>
                  <a:pt x="0" y="5746004"/>
                </a:lnTo>
                <a:lnTo>
                  <a:pt x="0" y="0"/>
                </a:lnTo>
                <a:close/>
              </a:path>
            </a:pathLst>
          </a:custGeom>
          <a:blipFill>
            <a:blip r:embed="rId4"/>
            <a:stretch>
              <a:fillRect l="0" t="0" r="0" b="0"/>
            </a:stretch>
          </a:blipFill>
        </p:spPr>
      </p:sp>
      <p:sp>
        <p:nvSpPr>
          <p:cNvPr name="TextBox 5" id="5"/>
          <p:cNvSpPr txBox="true"/>
          <p:nvPr/>
        </p:nvSpPr>
        <p:spPr>
          <a:xfrm rot="0">
            <a:off x="4365536" y="796180"/>
            <a:ext cx="9556928" cy="1236345"/>
          </a:xfrm>
          <a:prstGeom prst="rect">
            <a:avLst/>
          </a:prstGeom>
        </p:spPr>
        <p:txBody>
          <a:bodyPr anchor="t" rtlCol="false" tIns="0" lIns="0" bIns="0" rIns="0">
            <a:spAutoFit/>
          </a:bodyPr>
          <a:lstStyle/>
          <a:p>
            <a:pPr marL="0" indent="0" lvl="0">
              <a:lnSpc>
                <a:spcPts val="9720"/>
              </a:lnSpc>
              <a:spcBef>
                <a:spcPct val="0"/>
              </a:spcBef>
            </a:pPr>
            <a:r>
              <a:rPr lang="en-US" sz="8100">
                <a:solidFill>
                  <a:srgbClr val="FFFFFF"/>
                </a:solidFill>
                <a:latin typeface="Now Bold"/>
              </a:rPr>
              <a:t>IMPLEMENTATION</a:t>
            </a:r>
          </a:p>
        </p:txBody>
      </p:sp>
      <p:sp>
        <p:nvSpPr>
          <p:cNvPr name="TextBox 6" id="6"/>
          <p:cNvSpPr txBox="true"/>
          <p:nvPr/>
        </p:nvSpPr>
        <p:spPr>
          <a:xfrm rot="0">
            <a:off x="789631" y="2863956"/>
            <a:ext cx="9203320" cy="4610100"/>
          </a:xfrm>
          <a:prstGeom prst="rect">
            <a:avLst/>
          </a:prstGeom>
        </p:spPr>
        <p:txBody>
          <a:bodyPr anchor="t" rtlCol="false" tIns="0" lIns="0" bIns="0" rIns="0">
            <a:spAutoFit/>
          </a:bodyPr>
          <a:lstStyle/>
          <a:p>
            <a:pPr algn="ctr">
              <a:lnSpc>
                <a:spcPts val="6519"/>
              </a:lnSpc>
              <a:spcBef>
                <a:spcPct val="0"/>
              </a:spcBef>
            </a:pPr>
            <a:r>
              <a:rPr lang="en-US" sz="5433" u="sng">
                <a:solidFill>
                  <a:srgbClr val="FFFFFF"/>
                </a:solidFill>
                <a:latin typeface="Times New Roman Bold"/>
              </a:rPr>
              <a:t>ORGANIZED  STACKS</a:t>
            </a:r>
            <a:r>
              <a:rPr lang="en-US" sz="5433">
                <a:solidFill>
                  <a:srgbClr val="FFFFFF"/>
                </a:solidFill>
                <a:latin typeface="Times New Roman Bold"/>
              </a:rPr>
              <a:t> </a:t>
            </a:r>
          </a:p>
          <a:p>
            <a:pPr algn="just">
              <a:lnSpc>
                <a:spcPts val="5375"/>
              </a:lnSpc>
              <a:spcBef>
                <a:spcPct val="0"/>
              </a:spcBef>
            </a:pPr>
          </a:p>
          <a:p>
            <a:pPr algn="just">
              <a:lnSpc>
                <a:spcPts val="4754"/>
              </a:lnSpc>
              <a:spcBef>
                <a:spcPct val="0"/>
              </a:spcBef>
            </a:pPr>
            <a:r>
              <a:rPr lang="en-US" sz="3961">
                <a:solidFill>
                  <a:srgbClr val="FFFFFF"/>
                </a:solidFill>
                <a:latin typeface="Times New Roman"/>
              </a:rPr>
              <a:t>FLASHCARDS ARE EFFICIENTLY ORGANIZED INTO STACKS, ALLOWING USERS TO CATEGORIZE AND MANAGE THEIR STUDY MATERIALS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DAGBEcAAZ74</dc:identifier>
  <dcterms:modified xsi:type="dcterms:W3CDTF">2011-08-01T06:04:30Z</dcterms:modified>
  <cp:revision>1</cp:revision>
  <dc:title>Flutter</dc:title>
</cp:coreProperties>
</file>