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88" r:id="rId1"/>
  </p:sldMasterIdLst>
  <p:notesMasterIdLst>
    <p:notesMasterId r:id="rId12"/>
  </p:notesMasterIdLst>
  <p:sldIdLst>
    <p:sldId id="256" r:id="rId2"/>
    <p:sldId id="267" r:id="rId3"/>
    <p:sldId id="305" r:id="rId4"/>
    <p:sldId id="301" r:id="rId5"/>
    <p:sldId id="307" r:id="rId6"/>
    <p:sldId id="308" r:id="rId7"/>
    <p:sldId id="310" r:id="rId8"/>
    <p:sldId id="303" r:id="rId9"/>
    <p:sldId id="299" r:id="rId10"/>
    <p:sldId id="309" r:id="rId1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1760" autoAdjust="0"/>
  </p:normalViewPr>
  <p:slideViewPr>
    <p:cSldViewPr snapToGrid="0">
      <p:cViewPr varScale="1">
        <p:scale>
          <a:sx n="100" d="100"/>
          <a:sy n="100" d="100"/>
        </p:scale>
        <p:origin x="87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55d2cabac8_1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55d2cabac8_1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g557095241f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5" name="Google Shape;495;g557095241f_0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g557095241f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5" name="Google Shape;495;g557095241f_0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994576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g557095241f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5" name="Google Shape;495;g557095241f_0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701523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g557095241f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5" name="Google Shape;495;g557095241f_0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918667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g557095241f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5" name="Google Shape;495;g557095241f_0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003977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g557095241f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5" name="Google Shape;495;g557095241f_0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697605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g557095241f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5" name="Google Shape;495;g557095241f_0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067545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ITLE OPENING" type="title">
  <p:cSld name="TITLE">
    <p:bg>
      <p:bgPr>
        <a:gradFill>
          <a:gsLst>
            <a:gs pos="0">
              <a:srgbClr val="E5B2CA"/>
            </a:gs>
            <a:gs pos="100000">
              <a:srgbClr val="613FB8"/>
            </a:gs>
          </a:gsLst>
          <a:lin ang="5400700" scaled="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 rotWithShape="1">
          <a:blip r:embed="rId2">
            <a:alphaModFix/>
          </a:blip>
          <a:srcRect t="1254"/>
          <a:stretch/>
        </p:blipFill>
        <p:spPr>
          <a:xfrm>
            <a:off x="75" y="0"/>
            <a:ext cx="9144000" cy="5078876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 flipH="1">
            <a:off x="1375550" y="3092475"/>
            <a:ext cx="6393000" cy="6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 flipH="1">
            <a:off x="2750257" y="3636375"/>
            <a:ext cx="3643500" cy="6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2">
  <p:cSld name="CUSTOM_7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12"/>
          <p:cNvPicPr preferRelativeResize="0"/>
          <p:nvPr/>
        </p:nvPicPr>
        <p:blipFill rotWithShape="1">
          <a:blip r:embed="rId2">
            <a:alphaModFix/>
          </a:blip>
          <a:srcRect l="5517" t="7179" r="39802" b="1479"/>
          <a:stretch/>
        </p:blipFill>
        <p:spPr>
          <a:xfrm flipH="1">
            <a:off x="6925725" y="1"/>
            <a:ext cx="2218277" cy="208430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2"/>
          <p:cNvSpPr txBox="1">
            <a:spLocks noGrp="1"/>
          </p:cNvSpPr>
          <p:nvPr>
            <p:ph type="ctrTitle"/>
          </p:nvPr>
        </p:nvSpPr>
        <p:spPr>
          <a:xfrm flipH="1">
            <a:off x="749100" y="500825"/>
            <a:ext cx="8394900" cy="6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8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>
  <p:cSld name="CUSTOM_9">
    <p:bg>
      <p:bgPr>
        <a:noFill/>
        <a:effectLst/>
      </p:bgPr>
    </p:bg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rgbClr val="E5B2CA"/>
            </a:gs>
            <a:gs pos="100000">
              <a:srgbClr val="613FB8"/>
            </a:gs>
          </a:gsLst>
          <a:lin ang="5400700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Squada One"/>
              <a:buNone/>
              <a:defRPr sz="28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ighteous"/>
              <a:buNone/>
              <a:defRPr sz="2800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ighteous"/>
              <a:buNone/>
              <a:defRPr sz="2800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ighteous"/>
              <a:buNone/>
              <a:defRPr sz="2800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ighteous"/>
              <a:buNone/>
              <a:defRPr sz="2800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ighteous"/>
              <a:buNone/>
              <a:defRPr sz="2800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ighteous"/>
              <a:buNone/>
              <a:defRPr sz="2800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ighteous"/>
              <a:buNone/>
              <a:defRPr sz="2800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ighteous"/>
              <a:buNone/>
              <a:defRPr sz="2800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Condensed Light"/>
              <a:buChar char="●"/>
              <a:defRPr sz="1800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Condensed Light"/>
              <a:buChar char="○"/>
              <a:defRPr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Condensed Light"/>
              <a:buChar char="■"/>
              <a:defRPr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Condensed Light"/>
              <a:buChar char="●"/>
              <a:defRPr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Condensed Light"/>
              <a:buChar char="○"/>
              <a:defRPr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Condensed Light"/>
              <a:buChar char="■"/>
              <a:defRPr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Condensed Light"/>
              <a:buChar char="●"/>
              <a:defRPr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Condensed Light"/>
              <a:buChar char="○"/>
              <a:defRPr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Font typeface="Roboto Condensed Light"/>
              <a:buChar char="■"/>
              <a:defRPr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pic>
        <p:nvPicPr>
          <p:cNvPr id="8" name="Google Shape;8;p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23438" y="0"/>
            <a:ext cx="7897132" cy="5143501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8" r:id="rId2"/>
    <p:sldLayoutId id="2147483660" r:id="rId3"/>
    <p:sldLayoutId id="2147483661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jf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jpg"/><Relationship Id="rId5" Type="http://schemas.openxmlformats.org/officeDocument/2006/relationships/image" Target="../media/image6.png"/><Relationship Id="rId10" Type="http://schemas.openxmlformats.org/officeDocument/2006/relationships/image" Target="../media/image11.jfif"/><Relationship Id="rId4" Type="http://schemas.openxmlformats.org/officeDocument/2006/relationships/image" Target="../media/image5.png"/><Relationship Id="rId9" Type="http://schemas.openxmlformats.org/officeDocument/2006/relationships/image" Target="../media/image10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E5B2CA"/>
            </a:gs>
            <a:gs pos="100000">
              <a:srgbClr val="613FB8"/>
            </a:gs>
          </a:gsLst>
          <a:lin ang="5400700" scaled="0"/>
        </a:gradFill>
        <a:effectLst/>
      </p:bgPr>
    </p:bg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74FE94A-5498-4280-AE85-BCF4C14764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flipH="1">
            <a:off x="3432950" y="836625"/>
            <a:ext cx="6393000" cy="670500"/>
          </a:xfrm>
        </p:spPr>
        <p:txBody>
          <a:bodyPr/>
          <a:lstStyle/>
          <a:p>
            <a:r>
              <a:rPr lang="en-IN" sz="3600" dirty="0">
                <a:solidFill>
                  <a:schemeClr val="accent1">
                    <a:lumMod val="10000"/>
                  </a:schemeClr>
                </a:solidFill>
                <a:latin typeface="Arial" panose="020B0604020202020204" pitchFamily="34" charset="0"/>
              </a:rPr>
              <a:t>JEWELLERY</a:t>
            </a:r>
            <a:r>
              <a:rPr lang="en-IN" sz="3600" dirty="0">
                <a:solidFill>
                  <a:schemeClr val="accent5"/>
                </a:solidFill>
                <a:latin typeface="Arial" panose="020B0604020202020204" pitchFamily="34" charset="0"/>
              </a:rPr>
              <a:t> </a:t>
            </a:r>
            <a:r>
              <a:rPr lang="en-IN" sz="3600" dirty="0">
                <a:solidFill>
                  <a:schemeClr val="accent1">
                    <a:lumMod val="10000"/>
                  </a:schemeClr>
                </a:solidFill>
                <a:latin typeface="Arial" panose="020B0604020202020204" pitchFamily="34" charset="0"/>
              </a:rPr>
              <a:t>LISTING APPLICATION</a:t>
            </a:r>
            <a:endParaRPr lang="en-IN" sz="3600" dirty="0">
              <a:solidFill>
                <a:schemeClr val="accent1">
                  <a:lumMod val="10000"/>
                </a:schemeClr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1029B79-7FF9-430C-8F04-F2373136E2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362310" y="3404317"/>
            <a:ext cx="3644900" cy="669925"/>
          </a:xfrm>
        </p:spPr>
        <p:txBody>
          <a:bodyPr>
            <a:no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PRESENTATION BY,</a:t>
            </a:r>
            <a:b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br>
              <a:rPr lang="en-US" sz="12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RAHUL KUMAR</a:t>
            </a:r>
            <a:br>
              <a:rPr lang="en-US" sz="12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NAKUL AGARWAL</a:t>
            </a:r>
            <a:br>
              <a:rPr lang="en-US" sz="12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HARSHITHA S</a:t>
            </a:r>
          </a:p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AASTHA RAI</a:t>
            </a:r>
            <a:br>
              <a:rPr lang="en-US" sz="12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MANISH JAISHWAL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E5B2CA"/>
            </a:gs>
            <a:gs pos="100000">
              <a:srgbClr val="613FB8"/>
            </a:gs>
          </a:gsLst>
          <a:lin ang="5400700" scaled="0"/>
        </a:gradFill>
        <a:effectLst/>
      </p:bgPr>
    </p:bg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67F1A2F-C411-409D-8384-1F3175A01818}"/>
              </a:ext>
            </a:extLst>
          </p:cNvPr>
          <p:cNvSpPr txBox="1"/>
          <p:nvPr/>
        </p:nvSpPr>
        <p:spPr>
          <a:xfrm>
            <a:off x="1482213" y="1873044"/>
            <a:ext cx="575924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600" dirty="0"/>
              <a:t> </a:t>
            </a:r>
            <a:r>
              <a:rPr lang="en-IN" sz="6600" dirty="0">
                <a:solidFill>
                  <a:schemeClr val="accent4">
                    <a:lumMod val="75000"/>
                  </a:schemeClr>
                </a:solidFill>
              </a:rPr>
              <a:t>THANK  YOU </a:t>
            </a:r>
          </a:p>
        </p:txBody>
      </p:sp>
    </p:spTree>
    <p:extLst>
      <p:ext uri="{BB962C8B-B14F-4D97-AF65-F5344CB8AC3E}">
        <p14:creationId xmlns:p14="http://schemas.microsoft.com/office/powerpoint/2010/main" val="1651826794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E5B2CA"/>
            </a:gs>
            <a:gs pos="100000">
              <a:srgbClr val="613FB8"/>
            </a:gs>
          </a:gsLst>
          <a:lin ang="5400700" scaled="0"/>
        </a:gradFill>
        <a:effectLst/>
      </p:bgPr>
    </p:bg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2E8FE-AC7D-454A-8360-7D7A9363D1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flipH="1">
            <a:off x="-2365870" y="82275"/>
            <a:ext cx="6393000" cy="670500"/>
          </a:xfrm>
        </p:spPr>
        <p:txBody>
          <a:bodyPr/>
          <a:lstStyle/>
          <a:p>
            <a:r>
              <a:rPr lang="en-IN" sz="3600" dirty="0">
                <a:solidFill>
                  <a:schemeClr val="tx1">
                    <a:lumMod val="50000"/>
                  </a:schemeClr>
                </a:solidFill>
              </a:rPr>
              <a:t>INDEX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9DA1AF-AEE5-41D4-B9E2-2DEB916791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flipH="1">
            <a:off x="456636" y="893175"/>
            <a:ext cx="6264203" cy="670500"/>
          </a:xfrm>
        </p:spPr>
        <p:txBody>
          <a:bodyPr/>
          <a:lstStyle/>
          <a:p>
            <a:pPr marL="114300" indent="0" algn="l">
              <a:lnSpc>
                <a:spcPct val="150000"/>
              </a:lnSpc>
            </a:pPr>
            <a:r>
              <a:rPr lang="en-IN" sz="2000" dirty="0">
                <a:solidFill>
                  <a:schemeClr val="tx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INTRODUCTION</a:t>
            </a:r>
          </a:p>
          <a:p>
            <a:pPr marL="114300" indent="0" algn="l">
              <a:lnSpc>
                <a:spcPct val="150000"/>
              </a:lnSpc>
            </a:pPr>
            <a:r>
              <a:rPr lang="en-IN" sz="2000" dirty="0">
                <a:solidFill>
                  <a:schemeClr val="tx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PROBLEM STATEMENT</a:t>
            </a:r>
          </a:p>
          <a:p>
            <a:pPr marL="114300" indent="0" algn="l">
              <a:lnSpc>
                <a:spcPct val="150000"/>
              </a:lnSpc>
            </a:pPr>
            <a:r>
              <a:rPr lang="en-IN" sz="2000" dirty="0">
                <a:solidFill>
                  <a:schemeClr val="tx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TECHNOLOGIES USED</a:t>
            </a:r>
          </a:p>
          <a:p>
            <a:pPr marL="114300" indent="0" algn="l">
              <a:lnSpc>
                <a:spcPct val="150000"/>
              </a:lnSpc>
            </a:pPr>
            <a:r>
              <a:rPr lang="en-IN" sz="2000" dirty="0">
                <a:solidFill>
                  <a:schemeClr val="tx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RESULTS</a:t>
            </a:r>
          </a:p>
          <a:p>
            <a:pPr marL="114300" indent="0" algn="l">
              <a:lnSpc>
                <a:spcPct val="150000"/>
              </a:lnSpc>
            </a:pPr>
            <a:r>
              <a:rPr lang="en-IN" sz="2000" dirty="0">
                <a:solidFill>
                  <a:schemeClr val="tx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CONCLUSION</a:t>
            </a:r>
          </a:p>
          <a:p>
            <a:pPr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</p:cSld>
  <p:clrMapOvr>
    <a:masterClrMapping/>
  </p:clrMapOvr>
  <p:transition spd="slow">
    <p:randomBar dir="vert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ED041-2697-4B4E-807A-1B601F1E5B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flipH="1">
            <a:off x="225532" y="73122"/>
            <a:ext cx="8394900" cy="670500"/>
          </a:xfrm>
        </p:spPr>
        <p:txBody>
          <a:bodyPr/>
          <a:lstStyle/>
          <a:p>
            <a:r>
              <a:rPr lang="en-IN" dirty="0">
                <a:solidFill>
                  <a:schemeClr val="tx1">
                    <a:lumMod val="50000"/>
                  </a:schemeClr>
                </a:solidFill>
              </a:rPr>
              <a:t>INTRODUCTION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BF797F-3249-40A2-AA9C-9DD21DC2E7CD}"/>
              </a:ext>
            </a:extLst>
          </p:cNvPr>
          <p:cNvSpPr txBox="1"/>
          <p:nvPr/>
        </p:nvSpPr>
        <p:spPr>
          <a:xfrm>
            <a:off x="684265" y="1408471"/>
            <a:ext cx="798778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3F3F3F"/>
                </a:solidFill>
                <a:latin typeface="roboto" panose="020B0604020202020204" pitchFamily="2" charset="0"/>
              </a:rPr>
              <a:t>The main objective of the project to </a:t>
            </a:r>
            <a:r>
              <a:rPr lang="en-US" sz="1800" b="0" i="0" dirty="0">
                <a:solidFill>
                  <a:srgbClr val="3F3F3F"/>
                </a:solidFill>
                <a:effectLst/>
                <a:latin typeface="roboto" panose="020B0604020202020204" pitchFamily="2" charset="0"/>
              </a:rPr>
              <a:t>help customer  to find the right piece of jewelry that is simple, elegant or something that will light them up.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solidFill>
                <a:srgbClr val="3F3F3F"/>
              </a:solidFill>
              <a:latin typeface="roboto" panose="020B06040202020202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3F3F3F"/>
                </a:solidFill>
                <a:latin typeface="roboto" panose="02000000000000000000" pitchFamily="2" charset="0"/>
              </a:rPr>
              <a:t>This interactive and dynamic website that provides the customer with an on-the-click functionality to search for their desired products.</a:t>
            </a:r>
            <a:endParaRPr lang="en-US" sz="1800" b="0" i="0" dirty="0">
              <a:solidFill>
                <a:srgbClr val="3F3F3F"/>
              </a:solidFill>
              <a:effectLst/>
              <a:latin typeface="roboto" panose="02000000000000000000" pitchFamily="2" charset="0"/>
            </a:endParaRPr>
          </a:p>
          <a:p>
            <a:endParaRPr lang="en-US" sz="1800" b="0" i="0" dirty="0">
              <a:solidFill>
                <a:srgbClr val="3F3F3F"/>
              </a:solidFill>
              <a:effectLst/>
              <a:latin typeface="roboto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b="0" i="0" dirty="0">
              <a:solidFill>
                <a:srgbClr val="3F3F3F"/>
              </a:solidFill>
              <a:effectLst/>
              <a:latin typeface="roboto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3F3F3F"/>
                </a:solidFill>
                <a:latin typeface="roboto" panose="02000000000000000000" pitchFamily="2" charset="0"/>
              </a:rPr>
              <a:t>This application also aims at providing the customers with a quick and easy way to compare the jewellery products being offered.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1771672323"/>
      </p:ext>
    </p:extLst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E5B2CA"/>
            </a:gs>
            <a:gs pos="100000">
              <a:srgbClr val="613FB8"/>
            </a:gs>
          </a:gsLst>
          <a:lin ang="5400700" scaled="0"/>
        </a:gradFill>
        <a:effectLst/>
      </p:bgPr>
    </p:bg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9209321-6EC4-4296-9452-0A732D54B7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flipH="1">
            <a:off x="203410" y="22398"/>
            <a:ext cx="8394900" cy="670500"/>
          </a:xfrm>
        </p:spPr>
        <p:txBody>
          <a:bodyPr/>
          <a:lstStyle/>
          <a:p>
            <a:r>
              <a:rPr lang="en-IN" dirty="0">
                <a:solidFill>
                  <a:schemeClr val="tx1">
                    <a:lumMod val="50000"/>
                  </a:schemeClr>
                </a:solidFill>
              </a:rPr>
              <a:t>PROBLEM STATEMENT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958F51B-B5FE-4FFB-B196-2A3560D503D2}"/>
              </a:ext>
            </a:extLst>
          </p:cNvPr>
          <p:cNvSpPr txBox="1"/>
          <p:nvPr/>
        </p:nvSpPr>
        <p:spPr>
          <a:xfrm>
            <a:off x="807474" y="1482212"/>
            <a:ext cx="752905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>
                <a:solidFill>
                  <a:schemeClr val="tx2">
                    <a:lumMod val="10000"/>
                  </a:schemeClr>
                </a:solidFill>
              </a:rPr>
              <a:t>This application helps the customer to select his/her desired product in a single click.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800" dirty="0">
              <a:solidFill>
                <a:schemeClr val="tx2">
                  <a:lumMod val="10000"/>
                </a:schemeClr>
              </a:solidFill>
            </a:endParaRPr>
          </a:p>
          <a:p>
            <a:endParaRPr lang="en-IN" sz="1800" dirty="0">
              <a:solidFill>
                <a:schemeClr val="bg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b="0" i="0" dirty="0">
                <a:solidFill>
                  <a:schemeClr val="tx2">
                    <a:lumMod val="10000"/>
                  </a:schemeClr>
                </a:solidFill>
                <a:effectLst/>
                <a:latin typeface="Roboto" panose="02000000000000000000" pitchFamily="2" charset="0"/>
              </a:rPr>
              <a:t>From this application the </a:t>
            </a:r>
            <a:r>
              <a:rPr lang="en-US" sz="1800" b="0" i="0" dirty="0">
                <a:solidFill>
                  <a:srgbClr val="111111"/>
                </a:solidFill>
                <a:effectLst/>
                <a:latin typeface="Roboto" panose="02000000000000000000" pitchFamily="2" charset="0"/>
              </a:rPr>
              <a:t>Customer can purchase items from the comfort of their own homes or work place. Shopping is made easier and convenient for the customer through internet.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8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0997691"/>
      </p:ext>
    </p:extLst>
  </p:cSld>
  <p:clrMapOvr>
    <a:masterClrMapping/>
  </p:clrMapOvr>
  <p:transition spd="slow">
    <p:cov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E5B2CA"/>
            </a:gs>
            <a:gs pos="100000">
              <a:srgbClr val="613FB8"/>
            </a:gs>
          </a:gsLst>
          <a:lin ang="5400700" scaled="0"/>
        </a:gradFill>
        <a:effectLst/>
      </p:bgPr>
    </p:bg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9209321-6EC4-4296-9452-0A732D54B7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flipH="1">
            <a:off x="203410" y="22398"/>
            <a:ext cx="8394900" cy="670500"/>
          </a:xfrm>
        </p:spPr>
        <p:txBody>
          <a:bodyPr/>
          <a:lstStyle/>
          <a:p>
            <a:r>
              <a:rPr lang="en-IN" dirty="0">
                <a:solidFill>
                  <a:schemeClr val="tx1">
                    <a:lumMod val="50000"/>
                  </a:schemeClr>
                </a:solidFill>
              </a:rPr>
              <a:t>TECHNOLOGIES USED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958F51B-B5FE-4FFB-B196-2A3560D503D2}"/>
              </a:ext>
            </a:extLst>
          </p:cNvPr>
          <p:cNvSpPr txBox="1"/>
          <p:nvPr/>
        </p:nvSpPr>
        <p:spPr>
          <a:xfrm>
            <a:off x="807474" y="1482212"/>
            <a:ext cx="75290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IN" sz="1800" dirty="0">
              <a:solidFill>
                <a:schemeClr val="tx2">
                  <a:lumMod val="10000"/>
                </a:schemeClr>
              </a:solidFill>
            </a:endParaRPr>
          </a:p>
          <a:p>
            <a:endParaRPr lang="en-IN" sz="1800" dirty="0">
              <a:solidFill>
                <a:schemeClr val="tx2">
                  <a:lumMod val="10000"/>
                </a:schemeClr>
              </a:solidFill>
            </a:endParaRPr>
          </a:p>
          <a:p>
            <a:endParaRPr lang="en-IN" sz="1800" dirty="0">
              <a:solidFill>
                <a:schemeClr val="bg2"/>
              </a:solidFill>
            </a:endParaRPr>
          </a:p>
        </p:txBody>
      </p:sp>
      <p:pic>
        <p:nvPicPr>
          <p:cNvPr id="4" name="Content Placeholder 15">
            <a:extLst>
              <a:ext uri="{FF2B5EF4-FFF2-40B4-BE49-F238E27FC236}">
                <a16:creationId xmlns:a16="http://schemas.microsoft.com/office/drawing/2014/main" id="{06BA7969-0C10-4925-9B17-3A9E81E2B4A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114" y="984079"/>
            <a:ext cx="1221640" cy="122164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917A690-6B16-466E-9EB2-61FFA6FCB31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9075" y="972113"/>
            <a:ext cx="838222" cy="117421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A95D956-27FB-4A57-A8EF-25E4842AFE7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3305" y="933408"/>
            <a:ext cx="1085229" cy="117421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9911638-B8C9-450D-8271-2B8E184BA0BC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3426" y="828860"/>
            <a:ext cx="1384322" cy="138432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B7EEC73-5EA8-49A6-98A2-5CAFE35DBD3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113" y="2496900"/>
            <a:ext cx="1473387" cy="1130269"/>
          </a:xfrm>
          <a:prstGeom prst="rect">
            <a:avLst/>
          </a:prstGeom>
        </p:spPr>
      </p:pic>
      <p:pic>
        <p:nvPicPr>
          <p:cNvPr id="11" name="Picture 13" descr="Diagram&#10;&#10;Description automatically generated">
            <a:extLst>
              <a:ext uri="{FF2B5EF4-FFF2-40B4-BE49-F238E27FC236}">
                <a16:creationId xmlns:a16="http://schemas.microsoft.com/office/drawing/2014/main" id="{C06C4FAB-68D1-4FCE-B90D-8969151EA76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613305" y="2555086"/>
            <a:ext cx="1473386" cy="117421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E123072-89CB-437B-8AFE-FEBB1B4731C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4084" y="2555086"/>
            <a:ext cx="2042102" cy="104243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9138A91-F36B-40A4-8699-D2ED0E0C3A7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83701" y="2496900"/>
            <a:ext cx="1290590" cy="129059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788DA50-1F53-4A7D-9CD1-9E3114B4C3B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11113" y="3868227"/>
            <a:ext cx="1221641" cy="1025829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2AA94E82-C513-4D43-8898-68E446B4EAA6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783589" y="3954873"/>
            <a:ext cx="1412327" cy="938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20109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E5B2CA"/>
            </a:gs>
            <a:gs pos="100000">
              <a:srgbClr val="613FB8"/>
            </a:gs>
          </a:gsLst>
          <a:lin ang="5400700" scaled="0"/>
        </a:gradFill>
        <a:effectLst/>
      </p:bgPr>
    </p:bg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9209321-6EC4-4296-9452-0A732D54B7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flipH="1">
            <a:off x="203410" y="22398"/>
            <a:ext cx="8394900" cy="670500"/>
          </a:xfrm>
        </p:spPr>
        <p:txBody>
          <a:bodyPr/>
          <a:lstStyle/>
          <a:p>
            <a:r>
              <a:rPr lang="en-IN" dirty="0">
                <a:solidFill>
                  <a:schemeClr val="tx1">
                    <a:lumMod val="50000"/>
                  </a:schemeClr>
                </a:solidFill>
              </a:rPr>
              <a:t>RESULTS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958F51B-B5FE-4FFB-B196-2A3560D503D2}"/>
              </a:ext>
            </a:extLst>
          </p:cNvPr>
          <p:cNvSpPr txBox="1"/>
          <p:nvPr/>
        </p:nvSpPr>
        <p:spPr>
          <a:xfrm>
            <a:off x="807474" y="1482212"/>
            <a:ext cx="75290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IN" sz="1800" dirty="0">
              <a:solidFill>
                <a:schemeClr val="tx2">
                  <a:lumMod val="10000"/>
                </a:schemeClr>
              </a:solidFill>
            </a:endParaRPr>
          </a:p>
          <a:p>
            <a:endParaRPr lang="en-IN" sz="1800" dirty="0">
              <a:solidFill>
                <a:schemeClr val="tx2">
                  <a:lumMod val="10000"/>
                </a:schemeClr>
              </a:solidFill>
            </a:endParaRPr>
          </a:p>
          <a:p>
            <a:endParaRPr lang="en-IN" sz="1800" dirty="0">
              <a:solidFill>
                <a:schemeClr val="bg2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DA6997-F4CB-4689-A474-671C2BE77DC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166" b="7952"/>
          <a:stretch/>
        </p:blipFill>
        <p:spPr>
          <a:xfrm>
            <a:off x="4821636" y="824810"/>
            <a:ext cx="3904328" cy="194599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05FBA82-761C-4777-AFBA-4D3D8510100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6" t="4592" b="9114"/>
          <a:stretch/>
        </p:blipFill>
        <p:spPr>
          <a:xfrm>
            <a:off x="302121" y="2945318"/>
            <a:ext cx="3920370" cy="194224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AEEFDBA-4E81-4FA7-B70D-49A586D31B9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5777" b="8583"/>
          <a:stretch/>
        </p:blipFill>
        <p:spPr>
          <a:xfrm>
            <a:off x="4821636" y="2945318"/>
            <a:ext cx="3920371" cy="194224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74E0D0E-8551-4F95-9B70-7BD89DEAF7CE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4445" b="8583"/>
          <a:stretch/>
        </p:blipFill>
        <p:spPr>
          <a:xfrm>
            <a:off x="302121" y="861459"/>
            <a:ext cx="3865715" cy="1928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08842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8EF2743-907E-438B-A3CD-9FAEAC7E05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6185" y="485555"/>
            <a:ext cx="7045375" cy="4046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10154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E5B2CA"/>
            </a:gs>
            <a:gs pos="100000">
              <a:srgbClr val="613FB8"/>
            </a:gs>
          </a:gsLst>
          <a:lin ang="5400700" scaled="0"/>
        </a:gradFill>
        <a:effectLst/>
      </p:bgPr>
    </p:bg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Icon&#10;&#10;Description automatically generated">
            <a:extLst>
              <a:ext uri="{FF2B5EF4-FFF2-40B4-BE49-F238E27FC236}">
                <a16:creationId xmlns:a16="http://schemas.microsoft.com/office/drawing/2014/main" id="{468AC330-30E1-4371-8374-4531D2F890C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181" t="13524" r="16300" b="19672"/>
          <a:stretch/>
        </p:blipFill>
        <p:spPr>
          <a:xfrm>
            <a:off x="824439" y="393597"/>
            <a:ext cx="978850" cy="1026164"/>
          </a:xfrm>
          <a:prstGeom prst="rect">
            <a:avLst/>
          </a:prstGeom>
        </p:spPr>
      </p:pic>
      <p:pic>
        <p:nvPicPr>
          <p:cNvPr id="5" name="Picture 8" descr="Graphical user interface&#10;&#10;Description automatically generated">
            <a:extLst>
              <a:ext uri="{FF2B5EF4-FFF2-40B4-BE49-F238E27FC236}">
                <a16:creationId xmlns:a16="http://schemas.microsoft.com/office/drawing/2014/main" id="{ACE28D13-7670-4C8A-87D5-42E233E12D8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9735" t="4425" r="7929" b="5752"/>
          <a:stretch/>
        </p:blipFill>
        <p:spPr>
          <a:xfrm>
            <a:off x="844727" y="1777587"/>
            <a:ext cx="914352" cy="100212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D335F57-00A9-4775-B321-8AECBCCD88EB}"/>
              </a:ext>
            </a:extLst>
          </p:cNvPr>
          <p:cNvSpPr/>
          <p:nvPr/>
        </p:nvSpPr>
        <p:spPr>
          <a:xfrm>
            <a:off x="724087" y="3507799"/>
            <a:ext cx="1354794" cy="8932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13" descr="Logo, icon&#10;&#10;Description automatically generated">
            <a:extLst>
              <a:ext uri="{FF2B5EF4-FFF2-40B4-BE49-F238E27FC236}">
                <a16:creationId xmlns:a16="http://schemas.microsoft.com/office/drawing/2014/main" id="{1318D19A-2024-4533-A419-05C26B0A28C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6432" t="9148" r="16047" b="10000"/>
          <a:stretch/>
        </p:blipFill>
        <p:spPr>
          <a:xfrm>
            <a:off x="3402611" y="3569223"/>
            <a:ext cx="1277281" cy="874645"/>
          </a:xfrm>
          <a:prstGeom prst="rect">
            <a:avLst/>
          </a:prstGeom>
        </p:spPr>
      </p:pic>
      <p:pic>
        <p:nvPicPr>
          <p:cNvPr id="9" name="Picture 15" descr="Shape, rectangle&#10;&#10;Description automatically generated">
            <a:extLst>
              <a:ext uri="{FF2B5EF4-FFF2-40B4-BE49-F238E27FC236}">
                <a16:creationId xmlns:a16="http://schemas.microsoft.com/office/drawing/2014/main" id="{857F227E-F7CA-4627-9A7B-03CEE3ED9916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4530" t="-813" r="25926" b="638"/>
          <a:stretch/>
        </p:blipFill>
        <p:spPr>
          <a:xfrm>
            <a:off x="6115691" y="3592220"/>
            <a:ext cx="1382306" cy="808852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4D69206-4D32-4CE4-99D9-31E6395EBEF7}"/>
              </a:ext>
            </a:extLst>
          </p:cNvPr>
          <p:cNvCxnSpPr>
            <a:cxnSpLocks/>
            <a:stCxn id="4" idx="2"/>
          </p:cNvCxnSpPr>
          <p:nvPr/>
        </p:nvCxnSpPr>
        <p:spPr>
          <a:xfrm flipH="1">
            <a:off x="1313026" y="1419761"/>
            <a:ext cx="838" cy="3900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9DD4605-C3BC-4BCE-8E3C-6F95A8A3B8C5}"/>
              </a:ext>
            </a:extLst>
          </p:cNvPr>
          <p:cNvCxnSpPr>
            <a:cxnSpLocks/>
          </p:cNvCxnSpPr>
          <p:nvPr/>
        </p:nvCxnSpPr>
        <p:spPr>
          <a:xfrm>
            <a:off x="1313864" y="2767208"/>
            <a:ext cx="7390" cy="7251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E526367-7E8F-46CC-A93F-E45F73B7013D}"/>
              </a:ext>
            </a:extLst>
          </p:cNvPr>
          <p:cNvCxnSpPr>
            <a:cxnSpLocks/>
          </p:cNvCxnSpPr>
          <p:nvPr/>
        </p:nvCxnSpPr>
        <p:spPr>
          <a:xfrm flipV="1">
            <a:off x="2094021" y="4021596"/>
            <a:ext cx="1296557" cy="1431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F49AEA1-06F0-4835-9180-F7E6504C64F1}"/>
              </a:ext>
            </a:extLst>
          </p:cNvPr>
          <p:cNvCxnSpPr>
            <a:cxnSpLocks/>
          </p:cNvCxnSpPr>
          <p:nvPr/>
        </p:nvCxnSpPr>
        <p:spPr>
          <a:xfrm>
            <a:off x="4703957" y="4028754"/>
            <a:ext cx="140924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2F86B4C-DE26-45B3-B686-6F48ED556E6D}"/>
              </a:ext>
            </a:extLst>
          </p:cNvPr>
          <p:cNvCxnSpPr>
            <a:cxnSpLocks/>
          </p:cNvCxnSpPr>
          <p:nvPr/>
        </p:nvCxnSpPr>
        <p:spPr>
          <a:xfrm flipV="1">
            <a:off x="8373327" y="2779714"/>
            <a:ext cx="0" cy="118053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786DE49-F406-4087-BFA4-1D4D01878C9F}"/>
              </a:ext>
            </a:extLst>
          </p:cNvPr>
          <p:cNvSpPr txBox="1"/>
          <p:nvPr/>
        </p:nvSpPr>
        <p:spPr>
          <a:xfrm>
            <a:off x="942969" y="3804306"/>
            <a:ext cx="1031939" cy="3148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 dirty="0">
                <a:latin typeface="Amasis MT Pro Medium"/>
                <a:cs typeface="Calibri"/>
              </a:rPr>
              <a:t>   CODE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449D885-FC87-4FBE-B694-CA7597B758FA}"/>
              </a:ext>
            </a:extLst>
          </p:cNvPr>
          <p:cNvSpPr txBox="1"/>
          <p:nvPr/>
        </p:nvSpPr>
        <p:spPr>
          <a:xfrm>
            <a:off x="1751510" y="2149325"/>
            <a:ext cx="1316155" cy="3148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>
                <a:latin typeface="Amasis MT Pro Medium"/>
                <a:cs typeface="Calibri"/>
              </a:rPr>
              <a:t>DOCKERFILE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BCF27F3-3114-4109-B0D1-6A70A0D3F2D7}"/>
              </a:ext>
            </a:extLst>
          </p:cNvPr>
          <p:cNvSpPr txBox="1"/>
          <p:nvPr/>
        </p:nvSpPr>
        <p:spPr>
          <a:xfrm>
            <a:off x="3311506" y="4644427"/>
            <a:ext cx="1659968" cy="3148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latin typeface="Amasis MT Pro Medium"/>
                <a:cs typeface="Calibri"/>
              </a:rPr>
              <a:t>DOCKER IMAGE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2DB667A-0BB7-46BB-9E2A-D88E753682E1}"/>
              </a:ext>
            </a:extLst>
          </p:cNvPr>
          <p:cNvSpPr txBox="1"/>
          <p:nvPr/>
        </p:nvSpPr>
        <p:spPr>
          <a:xfrm>
            <a:off x="5879365" y="4596545"/>
            <a:ext cx="2164299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latin typeface="Amasis MT Pro Medium"/>
                <a:cs typeface="Calibri"/>
              </a:rPr>
              <a:t>DOCKER CONTAINER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FB867A8-B960-4D67-ADEB-846C09786A39}"/>
              </a:ext>
            </a:extLst>
          </p:cNvPr>
          <p:cNvSpPr txBox="1"/>
          <p:nvPr/>
        </p:nvSpPr>
        <p:spPr>
          <a:xfrm>
            <a:off x="2297763" y="3728188"/>
            <a:ext cx="908796" cy="31488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 dirty="0">
                <a:latin typeface="Amasis MT Pro Medium"/>
                <a:cs typeface="Calibri"/>
              </a:rPr>
              <a:t>BUILD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A935ECB-3781-4EA3-BFB9-22398B80BC7B}"/>
              </a:ext>
            </a:extLst>
          </p:cNvPr>
          <p:cNvSpPr txBox="1"/>
          <p:nvPr/>
        </p:nvSpPr>
        <p:spPr>
          <a:xfrm>
            <a:off x="5072442" y="3728189"/>
            <a:ext cx="908796" cy="31488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 dirty="0">
                <a:latin typeface="Amasis MT Pro Medium"/>
                <a:cs typeface="Calibri"/>
              </a:rPr>
              <a:t>RUN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9BD63F6-BBD2-4FF2-A04B-6CB0F8275AAA}"/>
              </a:ext>
            </a:extLst>
          </p:cNvPr>
          <p:cNvSpPr txBox="1"/>
          <p:nvPr/>
        </p:nvSpPr>
        <p:spPr>
          <a:xfrm>
            <a:off x="3816939" y="239178"/>
            <a:ext cx="1659969" cy="46166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400" b="1" dirty="0">
                <a:latin typeface="Amasis MT Pro Medium"/>
                <a:cs typeface="Calibri"/>
              </a:rPr>
              <a:t>DOCKERS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96A1C9D-4EF1-4D7F-83CF-2DC5D08A2196}"/>
              </a:ext>
            </a:extLst>
          </p:cNvPr>
          <p:cNvSpPr txBox="1"/>
          <p:nvPr/>
        </p:nvSpPr>
        <p:spPr>
          <a:xfrm>
            <a:off x="1363899" y="3042103"/>
            <a:ext cx="908796" cy="31488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>
                <a:latin typeface="Amasis MT Pro Medium"/>
                <a:cs typeface="Calibri"/>
              </a:rPr>
              <a:t>ADD</a:t>
            </a:r>
          </a:p>
        </p:txBody>
      </p:sp>
      <p:pic>
        <p:nvPicPr>
          <p:cNvPr id="68" name="Picture 4" descr="Icon&#10;&#10;Description automatically generated">
            <a:extLst>
              <a:ext uri="{FF2B5EF4-FFF2-40B4-BE49-F238E27FC236}">
                <a16:creationId xmlns:a16="http://schemas.microsoft.com/office/drawing/2014/main" id="{D89E98BE-04E9-45DE-8BA8-3C7B61D9906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13837" y="1288517"/>
            <a:ext cx="1978322" cy="1436564"/>
          </a:xfrm>
          <a:prstGeom prst="rect">
            <a:avLst/>
          </a:prstGeom>
          <a:ln>
            <a:noFill/>
          </a:ln>
        </p:spPr>
      </p:pic>
      <p:sp>
        <p:nvSpPr>
          <p:cNvPr id="70" name="TextBox 69">
            <a:extLst>
              <a:ext uri="{FF2B5EF4-FFF2-40B4-BE49-F238E27FC236}">
                <a16:creationId xmlns:a16="http://schemas.microsoft.com/office/drawing/2014/main" id="{46C9E317-B9F6-415F-979B-1907C7DEB100}"/>
              </a:ext>
            </a:extLst>
          </p:cNvPr>
          <p:cNvSpPr txBox="1"/>
          <p:nvPr/>
        </p:nvSpPr>
        <p:spPr>
          <a:xfrm>
            <a:off x="7415133" y="360871"/>
            <a:ext cx="1048735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latin typeface="Amasis MT Pro Medium"/>
                <a:cs typeface="Calibri"/>
              </a:rPr>
              <a:t>DOCKER </a:t>
            </a:r>
          </a:p>
          <a:p>
            <a:r>
              <a:rPr lang="en-US" b="1" dirty="0">
                <a:latin typeface="Amasis MT Pro Medium"/>
                <a:cs typeface="Calibri"/>
              </a:rPr>
              <a:t>HUB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DBCE3B11-78C1-41B9-8E7E-DA64297E2BDC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7497997" y="3996646"/>
            <a:ext cx="89785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C1EE4E7B-C6C4-493A-BBF9-18669307BFC4}"/>
              </a:ext>
            </a:extLst>
          </p:cNvPr>
          <p:cNvSpPr txBox="1"/>
          <p:nvPr/>
        </p:nvSpPr>
        <p:spPr>
          <a:xfrm>
            <a:off x="8178117" y="3995343"/>
            <a:ext cx="1162526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Amasis MT Pro Medium"/>
                <a:cs typeface="Calibri"/>
              </a:rPr>
              <a:t>COMMIT </a:t>
            </a:r>
          </a:p>
          <a:p>
            <a:r>
              <a:rPr lang="en-US" b="1" dirty="0">
                <a:latin typeface="Amasis MT Pro Medium"/>
                <a:cs typeface="Calibri"/>
              </a:rPr>
              <a:t>And</a:t>
            </a:r>
          </a:p>
          <a:p>
            <a:r>
              <a:rPr lang="en-US" b="1" dirty="0">
                <a:latin typeface="Amasis MT Pro Medium"/>
                <a:cs typeface="Calibri"/>
              </a:rPr>
              <a:t>PUSH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74068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E5B2CA"/>
            </a:gs>
            <a:gs pos="100000">
              <a:srgbClr val="613FB8"/>
            </a:gs>
          </a:gsLst>
          <a:lin ang="5400700" scaled="0"/>
        </a:gradFill>
        <a:effectLst/>
      </p:bgPr>
    </p:bg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9209321-6EC4-4296-9452-0A732D54B7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flipH="1">
            <a:off x="173913" y="0"/>
            <a:ext cx="8394900" cy="670500"/>
          </a:xfrm>
        </p:spPr>
        <p:txBody>
          <a:bodyPr/>
          <a:lstStyle/>
          <a:p>
            <a:r>
              <a:rPr lang="en-IN" dirty="0">
                <a:solidFill>
                  <a:schemeClr val="accent3">
                    <a:lumMod val="50000"/>
                  </a:schemeClr>
                </a:solidFill>
              </a:rPr>
              <a:t>CONCLUSION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9A6E2DE-C447-40B8-A0DC-2ADBBA609BB9}"/>
              </a:ext>
            </a:extLst>
          </p:cNvPr>
          <p:cNvSpPr txBox="1"/>
          <p:nvPr/>
        </p:nvSpPr>
        <p:spPr>
          <a:xfrm>
            <a:off x="737419" y="1423219"/>
            <a:ext cx="7536425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/>
              <a:t>This application provides with the capability to shop for one’s desired products from anywhere in the world in no time thus reducing time , cost and effort factors.</a:t>
            </a:r>
          </a:p>
          <a:p>
            <a:endParaRPr lang="en-IN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/>
              <a:t>It provides a friendly graphical user interface which proves to be more beneficial and productive compared to the traditional system.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800" dirty="0"/>
          </a:p>
          <a:p>
            <a:endParaRPr lang="en-IN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/>
              <a:t>This system has adequate scope for modification in future if it is necessary.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41583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theme/theme1.xml><?xml version="1.0" encoding="utf-8"?>
<a:theme xmlns:a="http://schemas.openxmlformats.org/drawingml/2006/main" name="Tech Startup by Slidesgo">
  <a:themeElements>
    <a:clrScheme name="Simple Light">
      <a:dk1>
        <a:srgbClr val="E5B2CA"/>
      </a:dk1>
      <a:lt1>
        <a:srgbClr val="613FB8"/>
      </a:lt1>
      <a:dk2>
        <a:srgbClr val="FFFFFF"/>
      </a:dk2>
      <a:lt2>
        <a:srgbClr val="EFEFEF"/>
      </a:lt2>
      <a:accent1>
        <a:srgbClr val="D9D9D9"/>
      </a:accent1>
      <a:accent2>
        <a:srgbClr val="CCCCCC"/>
      </a:accent2>
      <a:accent3>
        <a:srgbClr val="E5B2CA"/>
      </a:accent3>
      <a:accent4>
        <a:srgbClr val="613FB8"/>
      </a:accent4>
      <a:accent5>
        <a:srgbClr val="FFFFFF"/>
      </a:accent5>
      <a:accent6>
        <a:srgbClr val="EFEFE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249</Words>
  <Application>Microsoft Office PowerPoint</Application>
  <PresentationFormat>On-screen Show (16:9)</PresentationFormat>
  <Paragraphs>46</Paragraphs>
  <Slides>10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Amasis MT Pro Medium</vt:lpstr>
      <vt:lpstr>Arial</vt:lpstr>
      <vt:lpstr>Righteous</vt:lpstr>
      <vt:lpstr>roboto</vt:lpstr>
      <vt:lpstr>roboto</vt:lpstr>
      <vt:lpstr>Roboto Condensed Light</vt:lpstr>
      <vt:lpstr>Squada One</vt:lpstr>
      <vt:lpstr>Times New Roman</vt:lpstr>
      <vt:lpstr>Tech Startup by Slidesgo</vt:lpstr>
      <vt:lpstr>JEWELLERY LISTING APPLICATION</vt:lpstr>
      <vt:lpstr>INDEX</vt:lpstr>
      <vt:lpstr>INTRODUCTION</vt:lpstr>
      <vt:lpstr>PROBLEM STATEMENT</vt:lpstr>
      <vt:lpstr>TECHNOLOGIES USED</vt:lpstr>
      <vt:lpstr>RESULTS</vt:lpstr>
      <vt:lpstr>PowerPoint Presentation</vt:lpstr>
      <vt:lpstr>PowerPoint Presentation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JEWELLERY LISTING APPLICATION</dc:title>
  <dc:creator>HARSHITHA</dc:creator>
  <cp:lastModifiedBy>HARSHITHA</cp:lastModifiedBy>
  <cp:revision>3</cp:revision>
  <dcterms:modified xsi:type="dcterms:W3CDTF">2022-04-04T07:15:21Z</dcterms:modified>
</cp:coreProperties>
</file>