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4" r:id="rId9"/>
    <p:sldId id="276" r:id="rId10"/>
    <p:sldId id="277" r:id="rId11"/>
    <p:sldId id="265" r:id="rId12"/>
    <p:sldId id="261" r:id="rId13"/>
    <p:sldId id="266" r:id="rId14"/>
    <p:sldId id="278" r:id="rId15"/>
    <p:sldId id="282" r:id="rId16"/>
    <p:sldId id="279" r:id="rId17"/>
    <p:sldId id="283" r:id="rId18"/>
    <p:sldId id="280" r:id="rId19"/>
    <p:sldId id="28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18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Hotel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/>
            <a:t>Attributes of a hotel are Unique Hotel ID, Name of the hotel, Address (Street, City, State, and </a:t>
          </a:r>
          <a:r>
            <a:rPr lang="en-US" sz="1400" dirty="0" err="1"/>
            <a:t>Zipcode</a:t>
          </a:r>
          <a:r>
            <a:rPr lang="en-US" sz="1400" dirty="0"/>
            <a:t>), Phone No., website link, and rating of the hotel (on a scale of 1-5)</a:t>
          </a:r>
          <a:endParaRPr lang="en-US" sz="14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b="1" dirty="0"/>
            <a:t>Room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/>
            <a:t>Attributes of a room are Room ID, Price, Room Type, and Capacity of a room.</a:t>
          </a:r>
          <a:endParaRPr lang="en-US" sz="14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b="1" dirty="0"/>
            <a:t>Guest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/>
            <a:t>Details of guest information include Guest ID, ID Type, Name (First Name and Last Name), Address, and Phone Number. </a:t>
          </a:r>
          <a:endParaRPr lang="en-US" sz="140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3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3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3"/>
      <dgm:spPr/>
    </dgm:pt>
    <dgm:pt modelId="{EFEB790C-BD5C-F54D-9993-F81422A8AD8E}" type="pres">
      <dgm:prSet presAssocID="{B1AFA1AF-0FF8-45B3-A6D0-0E255A2F637D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3"/>
      <dgm:spPr/>
    </dgm:pt>
    <dgm:pt modelId="{CC076D56-4BB0-7246-9039-788AB439DAF0}" type="pres">
      <dgm:prSet presAssocID="{E9682B4F-0217-4B50-923E-C104AA24290F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/>
            <a:t>Attributes of the service are Service ID, Service Charge, and Service Type. </a:t>
          </a:r>
          <a:endParaRPr lang="en-US" sz="140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b="1" dirty="0"/>
            <a:t>Service</a:t>
          </a:r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b="1" dirty="0"/>
            <a:t>Employee 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b="1" dirty="0"/>
            <a:t>Department 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/>
            <a:t>The attributes of the department are Department ID, and Name. </a:t>
          </a:r>
          <a:endParaRPr lang="en-US" sz="140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/>
            <a:t>Details of employees include Employee ID, Name (First name and Last name), Phone No., Address, Salary, and Designation. </a:t>
          </a:r>
          <a:endParaRPr lang="en-US" sz="140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0" presStyleCnt="3" custLinFactNeighborX="727" custLinFactNeighborY="-546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0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0" presStyleCnt="3"/>
      <dgm:spPr/>
    </dgm:pt>
    <dgm:pt modelId="{CC076D56-4BB0-7246-9039-788AB439DAF0}" type="pres">
      <dgm:prSet presAssocID="{E9682B4F-0217-4B50-923E-C104AA24290F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1" presStyleCnt="3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1" presStyleCnt="3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1" presStyleCnt="3"/>
      <dgm:spPr/>
    </dgm:pt>
    <dgm:pt modelId="{FDF2BC93-305C-D94B-A6C2-ED9CE7F40C2F}" type="pres">
      <dgm:prSet presAssocID="{4F85505A-81B6-4FDA-A144-900B71DAD946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2" presStyleCnt="3" custLinFactNeighborX="-708" custLinFactNeighborY="-546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2" presStyleCnt="3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2" presStyleCnt="3"/>
      <dgm:spPr/>
    </dgm:pt>
    <dgm:pt modelId="{916140F0-4F43-9F45-8310-FCCA12DDE514}" type="pres">
      <dgm:prSet presAssocID="{A2322D3A-7AC2-4C5C-9D7E-EAB2313D47D4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1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0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2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EDA12534-DD6F-3D46-A33C-D2D3C096E217}" type="presParOf" srcId="{0955960D-7F7D-E54C-8843-B1DBEEBFB364}" destId="{91E3D51E-7AB8-6349-A1D0-02F993052AB3}" srcOrd="0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1" destOrd="0" presId="urn:microsoft.com/office/officeart/2005/8/layout/hList7"/>
    <dgm:cxn modelId="{67E0177E-2C5D-D84A-B206-DF756AC265E2}" type="presParOf" srcId="{0955960D-7F7D-E54C-8843-B1DBEEBFB364}" destId="{900296CF-6A25-E746-A345-792DBE36F92C}" srcOrd="2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3" destOrd="0" presId="urn:microsoft.com/office/officeart/2005/8/layout/hList7"/>
    <dgm:cxn modelId="{4D63AED0-BB7F-5648-A588-8D3CD77EDA47}" type="presParOf" srcId="{0955960D-7F7D-E54C-8843-B1DBEEBFB364}" destId="{CFB52331-3A90-8741-B893-154B21972CAC}" srcOrd="4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Hotel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Attributes of a hotel are Unique Hotel ID, Name of the hotel, Address (Street, City, State, and </a:t>
          </a:r>
          <a:r>
            <a:rPr lang="en-US" sz="1400" kern="1200" dirty="0" err="1"/>
            <a:t>Zipcode</a:t>
          </a:r>
          <a:r>
            <a:rPr lang="en-US" sz="1400" kern="1200" dirty="0"/>
            <a:t>), Phone No., website link, and rating of the hotel (on a scale of 1-5)</a:t>
          </a:r>
          <a:endParaRPr lang="en-US" sz="1400" kern="1200" dirty="0">
            <a:latin typeface="Tenorite" pitchFamily="2" charset="0"/>
          </a:endParaRPr>
        </a:p>
      </dsp:txBody>
      <dsp:txXfrm>
        <a:off x="0" y="1576348"/>
        <a:ext cx="3165132" cy="1576348"/>
      </dsp:txXfrm>
    </dsp:sp>
    <dsp:sp modelId="{A126BA88-D0F9-AF4A-A7BA-0638E32B45F8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258038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Room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Attributes of a room are Room ID, Price, Room Type, and Capacity of a room.</a:t>
          </a:r>
          <a:endParaRPr lang="en-US" sz="1400" kern="1200" dirty="0">
            <a:latin typeface="Tenorite" pitchFamily="2" charset="0"/>
          </a:endParaRPr>
        </a:p>
      </dsp:txBody>
      <dsp:txXfrm>
        <a:off x="3258038" y="1576348"/>
        <a:ext cx="3165132" cy="1576348"/>
      </dsp:txXfrm>
    </dsp:sp>
    <dsp:sp modelId="{EFEB790C-BD5C-F54D-9993-F81422A8AD8E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6524242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Guest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Details of guest information include Guest ID, ID Type, Name (First Name and Last Name), Address, and Phone Number. </a:t>
          </a:r>
          <a:endParaRPr lang="en-US" sz="1400" kern="1200" dirty="0">
            <a:latin typeface="Tenorite" pitchFamily="2" charset="0"/>
          </a:endParaRPr>
        </a:p>
      </dsp:txBody>
      <dsp:txXfrm>
        <a:off x="6524242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ABADC-97F5-A547-823D-7594A86D79D3}">
      <dsp:nvSpPr>
        <dsp:cNvPr id="0" name=""/>
        <dsp:cNvSpPr/>
      </dsp:nvSpPr>
      <dsp:spPr>
        <a:xfrm>
          <a:off x="25044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Department 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The attributes of the department are Department ID, and Name. </a:t>
          </a:r>
          <a:endParaRPr lang="en-US" sz="1400" kern="1200" dirty="0">
            <a:latin typeface="Tenorite" pitchFamily="2" charset="0"/>
          </a:endParaRPr>
        </a:p>
      </dsp:txBody>
      <dsp:txXfrm>
        <a:off x="25044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3262121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Employee 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Details of employees include Employee ID, Name (First name and Last name), Phone No., Address, Salary, and Designation. </a:t>
          </a:r>
          <a:endParaRPr lang="en-US" sz="1400" kern="1200" dirty="0">
            <a:latin typeface="Tenorite" pitchFamily="2" charset="0"/>
          </a:endParaRPr>
        </a:p>
      </dsp:txBody>
      <dsp:txXfrm>
        <a:off x="3262121" y="1576348"/>
        <a:ext cx="3165132" cy="1576348"/>
      </dsp:txXfrm>
    </dsp:sp>
    <dsp:sp modelId="{FDF2BC93-305C-D94B-A6C2-ED9CE7F40C2F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6499798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Service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Attributes of the service are Service ID, Service Charge, and Service Type. </a:t>
          </a:r>
          <a:endParaRPr lang="en-US" sz="1400" kern="1200" dirty="0">
            <a:latin typeface="Tenorite" pitchFamily="2" charset="0"/>
          </a:endParaRPr>
        </a:p>
      </dsp:txBody>
      <dsp:txXfrm>
        <a:off x="6499798" y="1576348"/>
        <a:ext cx="3165132" cy="1576348"/>
      </dsp:txXfrm>
    </dsp:sp>
    <dsp:sp modelId="{916140F0-4F43-9F45-8310-FCCA12DDE514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444" y="1145366"/>
            <a:ext cx="7096933" cy="3133335"/>
          </a:xfrm>
        </p:spPr>
        <p:txBody>
          <a:bodyPr/>
          <a:lstStyle/>
          <a:p>
            <a:r>
              <a:rPr lang="en-US" dirty="0"/>
              <a:t>Marina International Hotel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991475"/>
          </a:xfrm>
        </p:spPr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1" y="1669424"/>
            <a:ext cx="3173278" cy="522514"/>
          </a:xfrm>
        </p:spPr>
        <p:txBody>
          <a:bodyPr/>
          <a:lstStyle/>
          <a:p>
            <a:r>
              <a:rPr lang="en-US" sz="2800" dirty="0"/>
              <a:t>1.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95647"/>
            <a:ext cx="3218688" cy="17648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Cross Join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Inner Join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Left Join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Natural Join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12901" y="3914938"/>
            <a:ext cx="3173278" cy="522514"/>
          </a:xfrm>
        </p:spPr>
        <p:txBody>
          <a:bodyPr/>
          <a:lstStyle/>
          <a:p>
            <a:r>
              <a:rPr lang="en-US" sz="2800" dirty="0"/>
              <a:t>2. 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12901" y="4426500"/>
            <a:ext cx="9380337" cy="522514"/>
          </a:xfrm>
        </p:spPr>
        <p:txBody>
          <a:bodyPr/>
          <a:lstStyle/>
          <a:p>
            <a:r>
              <a:rPr lang="en-US" sz="2800" dirty="0"/>
              <a:t>3. STORED PROCEDURES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9296AF2-7733-C228-59A0-1FA7DEC2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CA59C04-CCBF-D24B-2EB1-4A88BF76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CROSS JOIN – </a:t>
            </a:r>
            <a:r>
              <a:rPr lang="en-US" dirty="0"/>
              <a:t>cross join of all the tables:			</a:t>
            </a:r>
          </a:p>
          <a:p>
            <a:r>
              <a:rPr lang="en-US" dirty="0"/>
              <a:t>select * from </a:t>
            </a:r>
            <a:r>
              <a:rPr lang="en-US" dirty="0" err="1"/>
              <a:t>hotel_T</a:t>
            </a:r>
            <a:r>
              <a:rPr lang="en-US" dirty="0"/>
              <a:t> cross join </a:t>
            </a:r>
            <a:r>
              <a:rPr lang="en-US" dirty="0" err="1"/>
              <a:t>department_T</a:t>
            </a:r>
            <a:r>
              <a:rPr lang="en-US" dirty="0"/>
              <a:t> cross join </a:t>
            </a:r>
            <a:r>
              <a:rPr lang="en-US" dirty="0" err="1"/>
              <a:t>employee_T</a:t>
            </a:r>
            <a:r>
              <a:rPr lang="en-US" dirty="0"/>
              <a:t> cross join  </a:t>
            </a:r>
            <a:r>
              <a:rPr lang="en-US" dirty="0" err="1"/>
              <a:t>service_T</a:t>
            </a:r>
            <a:r>
              <a:rPr lang="en-US" dirty="0"/>
              <a:t> cross join </a:t>
            </a:r>
            <a:r>
              <a:rPr lang="en-US" dirty="0" err="1"/>
              <a:t>guest_T</a:t>
            </a:r>
            <a:r>
              <a:rPr lang="en-US" dirty="0"/>
              <a:t> cross join </a:t>
            </a:r>
            <a:r>
              <a:rPr lang="en-US" dirty="0" err="1"/>
              <a:t>room_T</a:t>
            </a:r>
            <a:r>
              <a:rPr lang="en-US" dirty="0"/>
              <a:t> cross join  </a:t>
            </a:r>
            <a:r>
              <a:rPr lang="en-US" dirty="0" err="1"/>
              <a:t>Bookinfo_T</a:t>
            </a:r>
            <a:r>
              <a:rPr lang="en-US" dirty="0"/>
              <a:t> cross join  </a:t>
            </a:r>
            <a:r>
              <a:rPr lang="en-US" dirty="0" err="1"/>
              <a:t>Dependent_T</a:t>
            </a:r>
            <a:r>
              <a:rPr lang="en-US" dirty="0"/>
              <a:t> cross join </a:t>
            </a:r>
            <a:r>
              <a:rPr lang="en-US" dirty="0" err="1"/>
              <a:t>roomservice_T</a:t>
            </a:r>
            <a:r>
              <a:rPr lang="en-US" dirty="0"/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397F-4605-B88B-5BF9-48385AA7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4CA005-D6EE-134C-FB04-4B8055DA2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3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3E60EF-4CF3-E918-5A9D-AD85DABD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446" y="1959581"/>
            <a:ext cx="8783366" cy="293883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4C33-FFCE-3A3F-59CC-A0302C117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B722-390B-19B6-1148-298233B5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C8B4-E667-A456-0FD4-62CE8089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08317"/>
            <a:ext cx="9779183" cy="2685691"/>
          </a:xfrm>
        </p:spPr>
        <p:txBody>
          <a:bodyPr anchor="b">
            <a:noAutofit/>
          </a:bodyPr>
          <a:lstStyle/>
          <a:p>
            <a:r>
              <a:rPr lang="en-US" sz="2400" dirty="0"/>
              <a:t>2. </a:t>
            </a:r>
            <a:r>
              <a:rPr lang="en-US" sz="2400" b="1" dirty="0"/>
              <a:t>INNER JOIN </a:t>
            </a:r>
            <a:br>
              <a:rPr lang="en-US" sz="2400" b="1" dirty="0"/>
            </a:br>
            <a:r>
              <a:rPr lang="en-US" sz="2400" b="0" dirty="0"/>
              <a:t>Example 1 - </a:t>
            </a:r>
            <a:r>
              <a:rPr lang="en-US" sz="2400" b="0" u="sng" dirty="0"/>
              <a:t>Employee names and department names of employees who </a:t>
            </a:r>
            <a:br>
              <a:rPr lang="en-US" sz="2400" b="0" u="sng" dirty="0"/>
            </a:br>
            <a:r>
              <a:rPr lang="en-US" sz="2400" b="0" u="sng" dirty="0"/>
              <a:t>live in CA:</a:t>
            </a:r>
          </a:p>
          <a:p>
            <a:r>
              <a:rPr lang="en-US" sz="2400" b="0" i="0" dirty="0">
                <a:effectLst/>
              </a:rPr>
              <a:t>select distinct </a:t>
            </a:r>
            <a:r>
              <a:rPr lang="en-US" sz="2400" b="0" i="0" dirty="0" err="1">
                <a:effectLst/>
              </a:rPr>
              <a:t>employee_T.e_firstname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employee_T.e_lastname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employee_T.e_state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department_T.d_name</a:t>
            </a:r>
            <a:r>
              <a:rPr lang="en-US" sz="2400" b="0" i="0" dirty="0">
                <a:effectLst/>
              </a:rPr>
              <a:t> from </a:t>
            </a:r>
            <a:r>
              <a:rPr lang="en-US" sz="2400" b="0" i="0" dirty="0" err="1">
                <a:effectLst/>
              </a:rPr>
              <a:t>employee_T</a:t>
            </a:r>
            <a:r>
              <a:rPr lang="en-US" sz="2400" b="0" i="0" dirty="0">
                <a:effectLst/>
              </a:rPr>
              <a:t> inner join </a:t>
            </a:r>
            <a:r>
              <a:rPr lang="en-US" sz="2400" b="0" i="0" dirty="0" err="1">
                <a:effectLst/>
              </a:rPr>
              <a:t>department_T</a:t>
            </a:r>
            <a:r>
              <a:rPr lang="en-US" sz="2400" b="0" i="0" dirty="0">
                <a:effectLst/>
              </a:rPr>
              <a:t> on </a:t>
            </a:r>
            <a:r>
              <a:rPr lang="en-US" sz="2400" b="0" i="0" dirty="0" err="1">
                <a:effectLst/>
              </a:rPr>
              <a:t>employee_T.dept_id</a:t>
            </a:r>
            <a:r>
              <a:rPr lang="en-US" sz="2400" b="0" i="0" dirty="0">
                <a:effectLst/>
              </a:rPr>
              <a:t>=</a:t>
            </a:r>
            <a:r>
              <a:rPr lang="en-US" sz="2400" b="0" i="0" dirty="0" err="1">
                <a:effectLst/>
              </a:rPr>
              <a:t>department_T.dept_id</a:t>
            </a:r>
            <a:r>
              <a:rPr lang="en-US" sz="2400" b="0" i="0" dirty="0">
                <a:effectLst/>
              </a:rPr>
              <a:t> where </a:t>
            </a:r>
            <a:r>
              <a:rPr lang="en-US" sz="2400" b="0" i="0" dirty="0" err="1">
                <a:effectLst/>
              </a:rPr>
              <a:t>e_state</a:t>
            </a:r>
            <a:r>
              <a:rPr lang="en-US" sz="2400" b="0" i="0" dirty="0">
                <a:effectLst/>
              </a:rPr>
              <a:t>='CA’;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336DE-102F-407E-C0A9-78D7C555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3429000"/>
            <a:ext cx="6780312" cy="2751431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71CA-1A51-6B7E-6ED1-D6F7F4BFE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Marina International Hotel DBMS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C92E-9F3D-965E-5478-23E0EE4E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9E93-0B28-C939-03F4-5F7835A3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60076"/>
            <a:ext cx="9779182" cy="5624422"/>
          </a:xfrm>
        </p:spPr>
        <p:txBody>
          <a:bodyPr/>
          <a:lstStyle/>
          <a:p>
            <a:r>
              <a:rPr lang="en-US" b="1" dirty="0"/>
              <a:t>INNER JOIN</a:t>
            </a:r>
          </a:p>
          <a:p>
            <a:r>
              <a:rPr lang="en-US" dirty="0"/>
              <a:t>Example 2 - </a:t>
            </a:r>
            <a:r>
              <a:rPr lang="en-US" u="sng" dirty="0" err="1"/>
              <a:t>roomID</a:t>
            </a:r>
            <a:r>
              <a:rPr lang="en-US" u="sng" dirty="0"/>
              <a:t> of rooms which took any kind of service:</a:t>
            </a:r>
          </a:p>
          <a:p>
            <a:r>
              <a:rPr lang="en-US" dirty="0"/>
              <a:t>select distinct </a:t>
            </a:r>
            <a:r>
              <a:rPr lang="en-US" dirty="0" err="1"/>
              <a:t>roomservice_T.room_id</a:t>
            </a:r>
            <a:r>
              <a:rPr lang="en-US" dirty="0"/>
              <a:t> from </a:t>
            </a:r>
            <a:r>
              <a:rPr lang="en-US" dirty="0" err="1"/>
              <a:t>roomservice_T</a:t>
            </a:r>
            <a:r>
              <a:rPr lang="en-US" dirty="0"/>
              <a:t> inner join </a:t>
            </a:r>
            <a:r>
              <a:rPr lang="en-US" dirty="0" err="1"/>
              <a:t>room_T</a:t>
            </a:r>
            <a:r>
              <a:rPr lang="en-US" dirty="0"/>
              <a:t>	on </a:t>
            </a:r>
            <a:r>
              <a:rPr lang="en-US" dirty="0" err="1"/>
              <a:t>roomservice_T.room_id</a:t>
            </a:r>
            <a:r>
              <a:rPr lang="en-US" dirty="0"/>
              <a:t>=</a:t>
            </a:r>
            <a:r>
              <a:rPr lang="en-US" dirty="0" err="1"/>
              <a:t>room_T.room_id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5069-13EC-AFF9-9680-BE81C7A9C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9482-26F9-9CE5-6EC7-BF67E87E4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21C78-7694-21FF-5FDA-FE63D106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33" y="2664483"/>
            <a:ext cx="1828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8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07D7-6DD6-0FCE-E67E-176BE4C0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661652"/>
          </a:xfrm>
        </p:spPr>
        <p:txBody>
          <a:bodyPr anchor="b">
            <a:normAutofit/>
          </a:bodyPr>
          <a:lstStyle/>
          <a:p>
            <a:r>
              <a:rPr lang="en-US" sz="2400" dirty="0"/>
              <a:t>3. </a:t>
            </a:r>
            <a:r>
              <a:rPr lang="en-US" sz="2400" b="1" dirty="0"/>
              <a:t>LEFT JOIN – </a:t>
            </a:r>
            <a:r>
              <a:rPr lang="en-US" sz="2400" b="0" u="sng" dirty="0"/>
              <a:t>selecting guests who have dependents:</a:t>
            </a:r>
          </a:p>
          <a:p>
            <a:r>
              <a:rPr lang="en-US" sz="2400" b="0" i="0" dirty="0">
                <a:effectLst/>
              </a:rPr>
              <a:t>select distinct </a:t>
            </a:r>
            <a:r>
              <a:rPr lang="en-US" sz="2400" b="0" i="0" dirty="0" err="1">
                <a:effectLst/>
              </a:rPr>
              <a:t>guest_T.guest_id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guest_T.guestName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Dependent_T.dependentName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Dependent_T.relationship</a:t>
            </a:r>
            <a:r>
              <a:rPr lang="en-US" sz="2400" dirty="0"/>
              <a:t> </a:t>
            </a:r>
            <a:r>
              <a:rPr lang="en-US" sz="2400" b="0" i="0" dirty="0">
                <a:effectLst/>
              </a:rPr>
              <a:t>from </a:t>
            </a:r>
            <a:r>
              <a:rPr lang="en-US" sz="2400" b="0" i="0" dirty="0" err="1">
                <a:effectLst/>
              </a:rPr>
              <a:t>guest_T</a:t>
            </a:r>
            <a:r>
              <a:rPr lang="en-US" sz="2400" b="0" i="0" dirty="0">
                <a:effectLst/>
              </a:rPr>
              <a:t> left join </a:t>
            </a:r>
            <a:r>
              <a:rPr lang="en-US" sz="2400" b="0" i="0" dirty="0" err="1">
                <a:effectLst/>
              </a:rPr>
              <a:t>Dependent_T</a:t>
            </a:r>
            <a:r>
              <a:rPr lang="en-US" sz="2400" dirty="0"/>
              <a:t> </a:t>
            </a:r>
            <a:r>
              <a:rPr lang="en-US" sz="2400" b="0" i="0" dirty="0">
                <a:effectLst/>
              </a:rPr>
              <a:t>on </a:t>
            </a:r>
            <a:r>
              <a:rPr lang="en-US" sz="2400" b="0" i="0" dirty="0" err="1">
                <a:effectLst/>
              </a:rPr>
              <a:t>guest_T.guest_id</a:t>
            </a:r>
            <a:r>
              <a:rPr lang="en-US" sz="2400" b="0" i="0" dirty="0">
                <a:effectLst/>
              </a:rPr>
              <a:t>=</a:t>
            </a:r>
            <a:r>
              <a:rPr lang="en-US" sz="2400" b="0" i="0" dirty="0" err="1">
                <a:effectLst/>
              </a:rPr>
              <a:t>Dependent_T.guest_id</a:t>
            </a:r>
            <a:r>
              <a:rPr lang="en-US" sz="2400" b="0" i="0" dirty="0">
                <a:effectLst/>
              </a:rPr>
              <a:t>;</a:t>
            </a:r>
            <a:endParaRPr lang="en-US" sz="2400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A0D8B232-6D78-046B-FC82-18E6403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348050"/>
            <a:ext cx="3317876" cy="3366813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35DD-C22D-F0C3-E87C-E338D5027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Marina International Hotel DBMS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3CEF-5B61-D6B0-7362-16177188A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C568-615D-A7A8-7FE6-FC9EBC54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586596"/>
            <a:ext cx="9779182" cy="4867780"/>
          </a:xfrm>
        </p:spPr>
        <p:txBody>
          <a:bodyPr/>
          <a:lstStyle/>
          <a:p>
            <a:r>
              <a:rPr lang="en-US" sz="2600" b="1" dirty="0"/>
              <a:t>4. NATURAL JOIN - </a:t>
            </a:r>
            <a:r>
              <a:rPr lang="en-US" sz="2600" u="sng" dirty="0"/>
              <a:t>Rooms which took any kind of service :</a:t>
            </a:r>
            <a:r>
              <a:rPr lang="en-US" sz="2600" dirty="0"/>
              <a:t>	</a:t>
            </a:r>
          </a:p>
          <a:p>
            <a:r>
              <a:rPr lang="en-US" sz="2600" dirty="0"/>
              <a:t>select distinct </a:t>
            </a:r>
            <a:r>
              <a:rPr lang="en-US" sz="2600" dirty="0" err="1"/>
              <a:t>roomservice_T.room_id</a:t>
            </a:r>
            <a:r>
              <a:rPr lang="en-US" sz="2600" dirty="0"/>
              <a:t> from </a:t>
            </a:r>
            <a:r>
              <a:rPr lang="en-US" sz="2600" dirty="0" err="1"/>
              <a:t>roomservice_T</a:t>
            </a:r>
            <a:r>
              <a:rPr lang="en-US" sz="2600" dirty="0"/>
              <a:t> natural join </a:t>
            </a:r>
            <a:r>
              <a:rPr lang="en-US" sz="2600" dirty="0" err="1"/>
              <a:t>room_T</a:t>
            </a:r>
            <a:r>
              <a:rPr lang="en-US" sz="2600" dirty="0"/>
              <a:t>;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7AE-8084-B8BE-F17B-DCF96962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B7C8-5AFA-170F-A216-94951BEAD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AB30F-7B5F-6C43-7CEB-9D28D776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32" y="2037238"/>
            <a:ext cx="1828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66AB-30B4-9452-7C0D-ED5CAF42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48573"/>
            <a:ext cx="9779182" cy="5469148"/>
          </a:xfrm>
        </p:spPr>
        <p:txBody>
          <a:bodyPr/>
          <a:lstStyle/>
          <a:p>
            <a:r>
              <a:rPr lang="en-US" u="sng" dirty="0"/>
              <a:t>Average price of premium rooms:</a:t>
            </a:r>
          </a:p>
          <a:p>
            <a:r>
              <a:rPr lang="en-US" dirty="0"/>
              <a:t>select avg(</a:t>
            </a:r>
            <a:r>
              <a:rPr lang="en-US" dirty="0" err="1"/>
              <a:t>room_T.price</a:t>
            </a:r>
            <a:r>
              <a:rPr lang="en-US" dirty="0"/>
              <a:t>) as 'Avg Price’			</a:t>
            </a:r>
          </a:p>
          <a:p>
            <a:r>
              <a:rPr lang="en-US" dirty="0"/>
              <a:t>from </a:t>
            </a:r>
            <a:r>
              <a:rPr lang="en-US" dirty="0" err="1"/>
              <a:t>room_T</a:t>
            </a:r>
            <a:r>
              <a:rPr lang="en-US" dirty="0"/>
              <a:t> where </a:t>
            </a:r>
            <a:r>
              <a:rPr lang="en-US" dirty="0" err="1"/>
              <a:t>roomtype</a:t>
            </a:r>
            <a:r>
              <a:rPr lang="en-US" dirty="0"/>
              <a:t> = 'Premium’;</a:t>
            </a:r>
          </a:p>
          <a:p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Employee details for employee whose name starts with M:</a:t>
            </a:r>
          </a:p>
          <a:p>
            <a:r>
              <a:rPr lang="en-US" dirty="0"/>
              <a:t>SELECT * from </a:t>
            </a:r>
            <a:r>
              <a:rPr lang="en-US" dirty="0" err="1"/>
              <a:t>employee_T</a:t>
            </a:r>
            <a:r>
              <a:rPr lang="en-US" dirty="0"/>
              <a:t> where </a:t>
            </a:r>
            <a:r>
              <a:rPr lang="en-US" dirty="0" err="1"/>
              <a:t>e_firstname</a:t>
            </a:r>
            <a:r>
              <a:rPr lang="en-US" dirty="0"/>
              <a:t> LIKE 'M%’;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AEE7-C15F-AB98-4A88-72917225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AAD8-BDAB-D519-4201-B78A61C6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36EC2-C718-4E1E-FC41-E8090E0D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61" y="2134321"/>
            <a:ext cx="2798946" cy="893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CF18D-27B2-56B0-9763-5AD8943B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3" y="4901958"/>
            <a:ext cx="7527070" cy="8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736D-544A-EFCF-C6EA-0566383D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84363"/>
            <a:ext cx="10092854" cy="4770014"/>
          </a:xfrm>
        </p:spPr>
        <p:txBody>
          <a:bodyPr/>
          <a:lstStyle/>
          <a:p>
            <a:r>
              <a:rPr lang="en-US" u="sng" dirty="0"/>
              <a:t>Guest information for guest who checked-in on 2020-03-21:</a:t>
            </a:r>
          </a:p>
          <a:p>
            <a:r>
              <a:rPr lang="en-US" dirty="0"/>
              <a:t>select * from </a:t>
            </a:r>
            <a:r>
              <a:rPr lang="en-US" dirty="0" err="1"/>
              <a:t>guest_T</a:t>
            </a:r>
            <a:r>
              <a:rPr lang="en-US" dirty="0"/>
              <a:t> INNER JOIN </a:t>
            </a:r>
            <a:r>
              <a:rPr lang="en-US" dirty="0" err="1"/>
              <a:t>Bookinfo_T</a:t>
            </a:r>
            <a:r>
              <a:rPr lang="en-US" dirty="0"/>
              <a:t> ON </a:t>
            </a:r>
            <a:r>
              <a:rPr lang="en-US" dirty="0" err="1"/>
              <a:t>guest_T.guest_id</a:t>
            </a:r>
            <a:r>
              <a:rPr lang="en-US" dirty="0"/>
              <a:t> = </a:t>
            </a:r>
            <a:r>
              <a:rPr lang="en-US" dirty="0" err="1"/>
              <a:t>Bookinfo_T.guest_idWHERE</a:t>
            </a:r>
            <a:r>
              <a:rPr lang="en-US" dirty="0"/>
              <a:t> </a:t>
            </a:r>
            <a:r>
              <a:rPr lang="en-US" dirty="0" err="1"/>
              <a:t>Bookinfo_T.checkIn_date</a:t>
            </a:r>
            <a:r>
              <a:rPr lang="en-US" dirty="0"/>
              <a:t> = '2020-03-21’;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0DE1-3FFF-510E-4BB9-8F6A5315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E5C2-E596-D2E4-8BFF-3B33A3149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440B2-1554-E379-DAB5-E838A421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" y="2940977"/>
            <a:ext cx="9944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B03F-7289-8AC4-1A31-C13122C4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171755"/>
          </a:xfrm>
        </p:spPr>
        <p:txBody>
          <a:bodyPr anchor="b">
            <a:norm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6823-4AB3-7889-8DD5-85B83387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57555"/>
            <a:ext cx="9779182" cy="3596821"/>
          </a:xfrm>
        </p:spPr>
        <p:txBody>
          <a:bodyPr>
            <a:normAutofit/>
          </a:bodyPr>
          <a:lstStyle/>
          <a:p>
            <a:r>
              <a:rPr lang="en-US" dirty="0"/>
              <a:t>A view is a virtual table based on the result-set of an SQL statement.</a:t>
            </a:r>
          </a:p>
          <a:p>
            <a:r>
              <a:rPr lang="en-US" u="sng" dirty="0"/>
              <a:t>Example 1</a:t>
            </a:r>
          </a:p>
          <a:p>
            <a:r>
              <a:rPr lang="en-US" dirty="0"/>
              <a:t>CREATE VIEW v_hotel1 AS</a:t>
            </a:r>
          </a:p>
          <a:p>
            <a:r>
              <a:rPr lang="en-US" dirty="0"/>
              <a:t>SELECT </a:t>
            </a:r>
            <a:r>
              <a:rPr lang="en-US" dirty="0" err="1"/>
              <a:t>room_t.room_id</a:t>
            </a:r>
            <a:r>
              <a:rPr lang="en-US" dirty="0"/>
              <a:t>, price, </a:t>
            </a:r>
            <a:r>
              <a:rPr lang="en-US" dirty="0" err="1"/>
              <a:t>roomtype</a:t>
            </a:r>
            <a:r>
              <a:rPr lang="en-US" dirty="0"/>
              <a:t>, capacity, </a:t>
            </a:r>
            <a:r>
              <a:rPr lang="en-US" dirty="0" err="1"/>
              <a:t>hotel_id</a:t>
            </a:r>
            <a:r>
              <a:rPr lang="en-US" dirty="0"/>
              <a:t>, 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checkIn_date</a:t>
            </a:r>
            <a:r>
              <a:rPr lang="en-US" dirty="0"/>
              <a:t>, </a:t>
            </a:r>
            <a:r>
              <a:rPr lang="en-US" dirty="0" err="1"/>
              <a:t>checkOut_date</a:t>
            </a:r>
            <a:r>
              <a:rPr lang="en-US" dirty="0"/>
              <a:t>, </a:t>
            </a:r>
            <a:r>
              <a:rPr lang="en-US" dirty="0" err="1"/>
              <a:t>checkIn_time</a:t>
            </a:r>
            <a:r>
              <a:rPr lang="en-US" dirty="0"/>
              <a:t>, </a:t>
            </a:r>
            <a:r>
              <a:rPr lang="en-US" dirty="0" err="1"/>
              <a:t>checkOut_time</a:t>
            </a:r>
            <a:r>
              <a:rPr lang="en-US" dirty="0"/>
              <a:t>, </a:t>
            </a:r>
            <a:r>
              <a:rPr lang="en-US" dirty="0" err="1"/>
              <a:t>Paymentmode</a:t>
            </a:r>
            <a:r>
              <a:rPr lang="en-US" dirty="0"/>
              <a:t>, </a:t>
            </a:r>
            <a:r>
              <a:rPr lang="en-US" dirty="0" err="1"/>
              <a:t>guest_id</a:t>
            </a:r>
            <a:r>
              <a:rPr lang="en-US" dirty="0"/>
              <a:t> FROM </a:t>
            </a:r>
            <a:r>
              <a:rPr lang="en-US" dirty="0" err="1"/>
              <a:t>room_t</a:t>
            </a:r>
            <a:r>
              <a:rPr lang="en-US" dirty="0"/>
              <a:t> Inner join </a:t>
            </a:r>
            <a:r>
              <a:rPr lang="en-US" dirty="0" err="1"/>
              <a:t>bookinfo_t</a:t>
            </a:r>
            <a:r>
              <a:rPr lang="en-US" dirty="0"/>
              <a:t> on </a:t>
            </a:r>
            <a:r>
              <a:rPr lang="en-US" dirty="0" err="1"/>
              <a:t>room_t.room_id</a:t>
            </a:r>
            <a:r>
              <a:rPr lang="en-US" dirty="0"/>
              <a:t>=</a:t>
            </a:r>
            <a:r>
              <a:rPr lang="en-US" dirty="0" err="1"/>
              <a:t>bookinfo_t.room_id</a:t>
            </a:r>
            <a:r>
              <a:rPr lang="en-US" dirty="0"/>
              <a:t>;</a:t>
            </a:r>
          </a:p>
          <a:p>
            <a:endParaRPr lang="en-US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2BE9-7F46-9FAE-3ABA-C28351171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660A-0037-AF62-2360-7D1D29F30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196860"/>
            <a:ext cx="9779182" cy="31874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ERD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Relational Data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SQL Queries: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Stored procedure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9876-518F-4B0D-2566-D8DF6706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15351"/>
            <a:ext cx="9779182" cy="4839026"/>
          </a:xfrm>
        </p:spPr>
        <p:txBody>
          <a:bodyPr/>
          <a:lstStyle/>
          <a:p>
            <a:r>
              <a:rPr lang="en-US" dirty="0"/>
              <a:t>select * from v_hotel1;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8597F-947B-9BD4-B7D5-FE8408ED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6D08-2D04-D902-0EEA-E61149DB1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1410A-ADCC-AC9B-B688-DC28E427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1196036"/>
            <a:ext cx="7448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CB7A-EEAA-EDCB-A69E-D31E20C0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569343"/>
            <a:ext cx="9779182" cy="4885033"/>
          </a:xfrm>
        </p:spPr>
        <p:txBody>
          <a:bodyPr/>
          <a:lstStyle/>
          <a:p>
            <a:r>
              <a:rPr lang="en-US" u="sng" dirty="0"/>
              <a:t>Update cell value in view:</a:t>
            </a:r>
          </a:p>
          <a:p>
            <a:r>
              <a:rPr lang="en-US" dirty="0"/>
              <a:t>UPDATE v_hotel1 SET </a:t>
            </a:r>
            <a:r>
              <a:rPr lang="en-US" dirty="0" err="1"/>
              <a:t>Paymentmode</a:t>
            </a:r>
            <a:r>
              <a:rPr lang="en-US" dirty="0"/>
              <a:t> = 'Card' WHERE </a:t>
            </a:r>
            <a:r>
              <a:rPr lang="en-US" dirty="0" err="1"/>
              <a:t>Paymentmode</a:t>
            </a:r>
            <a:r>
              <a:rPr lang="en-US" dirty="0"/>
              <a:t> = 'CC’;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1925-0918-F015-220C-507C345BD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C242-C87C-63F0-1D39-4E5519D65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176C1-58C3-2BA1-7FEC-D0D73519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" y="1942830"/>
            <a:ext cx="7505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ED8D-C7AA-9D0D-146E-6E74A5A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03849"/>
            <a:ext cx="9779182" cy="4850527"/>
          </a:xfrm>
        </p:spPr>
        <p:txBody>
          <a:bodyPr/>
          <a:lstStyle/>
          <a:p>
            <a:r>
              <a:rPr lang="en-US" u="sng" dirty="0"/>
              <a:t>Update to view will update cell value in original table too:</a:t>
            </a:r>
          </a:p>
          <a:p>
            <a:r>
              <a:rPr lang="en-US" dirty="0"/>
              <a:t>select * from </a:t>
            </a:r>
            <a:r>
              <a:rPr lang="en-US" dirty="0" err="1"/>
              <a:t>bookinfo_t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D514-3117-29AA-0F00-BBA35E4BF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38B1-1F7C-803E-3ECF-9D258DD3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B1E1B-F3DE-CFF0-5374-2C7B4146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1761766"/>
            <a:ext cx="5638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6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ACB4-81D1-1B88-BEC6-F6A6D81B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2155134"/>
          </a:xfrm>
        </p:spPr>
        <p:txBody>
          <a:bodyPr anchor="b">
            <a:normAutofit fontScale="90000"/>
          </a:bodyPr>
          <a:lstStyle/>
          <a:p>
            <a:r>
              <a:rPr lang="en-US" sz="2400" b="0" u="sng" dirty="0"/>
              <a:t>Example 2:</a:t>
            </a:r>
          </a:p>
          <a:p>
            <a:r>
              <a:rPr lang="en-US" sz="2400" b="0" dirty="0"/>
              <a:t>CREATE VIEW v_hotel2 AS SELECT </a:t>
            </a:r>
            <a:r>
              <a:rPr lang="en-US" sz="2400" b="0" dirty="0" err="1"/>
              <a:t>hotel_t.hotel_id</a:t>
            </a:r>
            <a:r>
              <a:rPr lang="en-US" sz="2400" b="0" dirty="0"/>
              <a:t>, </a:t>
            </a:r>
            <a:r>
              <a:rPr lang="en-US" sz="2400" b="0" dirty="0" err="1"/>
              <a:t>hotel_name</a:t>
            </a:r>
            <a:r>
              <a:rPr lang="en-US" sz="2400" b="0" dirty="0"/>
              <a:t>, </a:t>
            </a:r>
            <a:r>
              <a:rPr lang="en-US" sz="2400" b="0" dirty="0" err="1"/>
              <a:t>h_state</a:t>
            </a:r>
            <a:r>
              <a:rPr lang="en-US" sz="2400" b="0" dirty="0"/>
              <a:t>, rating, </a:t>
            </a:r>
            <a:r>
              <a:rPr lang="en-US" sz="2400" b="0" dirty="0" err="1"/>
              <a:t>emp_id</a:t>
            </a:r>
            <a:r>
              <a:rPr lang="en-US" sz="2400" b="0" dirty="0"/>
              <a:t>, </a:t>
            </a:r>
            <a:r>
              <a:rPr lang="en-US" sz="2400" b="0" dirty="0" err="1"/>
              <a:t>e_firstname</a:t>
            </a:r>
            <a:r>
              <a:rPr lang="en-US" sz="2400" b="0" dirty="0"/>
              <a:t>, </a:t>
            </a:r>
            <a:r>
              <a:rPr lang="en-US" sz="2400" b="0" dirty="0" err="1"/>
              <a:t>e_lastname</a:t>
            </a:r>
            <a:r>
              <a:rPr lang="en-US" sz="2400" b="0" dirty="0"/>
              <a:t>, designation, </a:t>
            </a:r>
            <a:r>
              <a:rPr lang="en-US" sz="2400" b="0" dirty="0" err="1"/>
              <a:t>department_t.dept_id</a:t>
            </a:r>
            <a:r>
              <a:rPr lang="en-US" sz="2400" b="0" dirty="0"/>
              <a:t>, </a:t>
            </a:r>
            <a:r>
              <a:rPr lang="en-US" sz="2400" b="0" dirty="0" err="1"/>
              <a:t>d_name</a:t>
            </a:r>
            <a:r>
              <a:rPr lang="en-US" sz="2400" b="0" dirty="0"/>
              <a:t> FROM </a:t>
            </a:r>
            <a:r>
              <a:rPr lang="en-US" sz="2400" b="0" dirty="0" err="1"/>
              <a:t>hotel_t</a:t>
            </a:r>
            <a:r>
              <a:rPr lang="en-US" sz="2400" b="0" dirty="0"/>
              <a:t> inner join </a:t>
            </a:r>
            <a:r>
              <a:rPr lang="en-US" sz="2400" b="0" dirty="0" err="1"/>
              <a:t>employee_t</a:t>
            </a:r>
            <a:r>
              <a:rPr lang="en-US" sz="2400" b="0" dirty="0"/>
              <a:t> on </a:t>
            </a:r>
            <a:r>
              <a:rPr lang="en-US" sz="2400" b="0" dirty="0" err="1"/>
              <a:t>hotel_t.hotel_id</a:t>
            </a:r>
            <a:r>
              <a:rPr lang="en-US" sz="2400" b="0" dirty="0"/>
              <a:t>=</a:t>
            </a:r>
            <a:r>
              <a:rPr lang="en-US" sz="2400" b="0" dirty="0" err="1"/>
              <a:t>employee_t.hotel_id</a:t>
            </a:r>
            <a:r>
              <a:rPr lang="en-US" sz="2400" b="0" dirty="0"/>
              <a:t> inner join </a:t>
            </a:r>
            <a:r>
              <a:rPr lang="en-US" sz="2400" b="0" dirty="0" err="1"/>
              <a:t>department_t</a:t>
            </a:r>
            <a:r>
              <a:rPr lang="en-US" sz="2400" b="0" dirty="0"/>
              <a:t> on </a:t>
            </a:r>
            <a:r>
              <a:rPr lang="en-US" sz="2400" b="0" dirty="0" err="1"/>
              <a:t>employee_t.dept_id</a:t>
            </a:r>
            <a:r>
              <a:rPr lang="en-US" sz="2400" b="0" dirty="0"/>
              <a:t>=</a:t>
            </a:r>
            <a:r>
              <a:rPr lang="en-US" sz="2400" b="0" dirty="0" err="1"/>
              <a:t>department_t.dept_id</a:t>
            </a:r>
            <a:endParaRPr lang="en-US" sz="2400" b="0" dirty="0"/>
          </a:p>
          <a:p>
            <a:br>
              <a:rPr lang="en-US" sz="2400" b="0" dirty="0"/>
            </a:br>
            <a:r>
              <a:rPr lang="en-US" sz="2400" b="0" dirty="0"/>
              <a:t>select * from v_hotel2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294B8-90A5-2AE7-AB3E-07B32F66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536134"/>
            <a:ext cx="7163436" cy="3366815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8567-9459-1057-CFD7-89EF94F24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Marina International Hotel DBMS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FB99-6F28-5914-3DE5-DFD9BC09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3C95-C602-4ED2-0B5A-34ECA49A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470804"/>
          </a:xfrm>
        </p:spPr>
        <p:txBody>
          <a:bodyPr anchor="b">
            <a:noAutofit/>
          </a:bodyPr>
          <a:lstStyle/>
          <a:p>
            <a:r>
              <a:rPr lang="en-US" sz="2400" b="0" u="sng" dirty="0"/>
              <a:t>Update cell value in view:</a:t>
            </a:r>
          </a:p>
          <a:p>
            <a:r>
              <a:rPr lang="en-US" sz="2400" b="0" dirty="0"/>
              <a:t>UPDATE v_hotel2 SET </a:t>
            </a:r>
            <a:r>
              <a:rPr lang="en-US" sz="2400" b="0" dirty="0" err="1"/>
              <a:t>d_name</a:t>
            </a:r>
            <a:r>
              <a:rPr lang="en-US" sz="2400" b="0" dirty="0"/>
              <a:t> = 'Front Office' WHERE </a:t>
            </a:r>
            <a:r>
              <a:rPr lang="en-US" sz="2400" b="0" dirty="0" err="1"/>
              <a:t>d_name</a:t>
            </a:r>
            <a:r>
              <a:rPr lang="en-US" sz="2400" b="0" dirty="0"/>
              <a:t> = 'Reception’;</a:t>
            </a:r>
          </a:p>
          <a:p>
            <a:r>
              <a:rPr lang="en-US" sz="2400" b="0" dirty="0"/>
              <a:t>select * from v_hotel2;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60CCB-E1E7-54EF-2E05-5BF3E6B7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68" y="2254338"/>
            <a:ext cx="7050921" cy="3366815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55BE-AC58-749F-B99D-6C201FF7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Marina International Hotel DBMS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B3D5-A6AA-BEAD-4BB7-9033331D9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550D-4ED5-D0BB-9ABA-C2A5A36C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09601"/>
            <a:ext cx="9779182" cy="4844776"/>
          </a:xfrm>
        </p:spPr>
        <p:txBody>
          <a:bodyPr/>
          <a:lstStyle/>
          <a:p>
            <a:r>
              <a:rPr lang="en-US" u="sng" dirty="0"/>
              <a:t>Update to view will update cell value in original table too:</a:t>
            </a:r>
          </a:p>
          <a:p>
            <a:r>
              <a:rPr lang="en-US" dirty="0"/>
              <a:t>select * from </a:t>
            </a:r>
            <a:r>
              <a:rPr lang="en-US" dirty="0" err="1"/>
              <a:t>department_t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44C6-E88B-173A-31D2-11A54C5D5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F860-AD5B-CF75-465F-6F3D733C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D97A0-7FA3-1E48-4F66-1573A171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1962014"/>
            <a:ext cx="2247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1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7F4E-5717-B6D7-AF40-3BD46B3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STORED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7942-B9B0-9DEC-A1C5-87B4AAB6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11756"/>
          </a:xfrm>
        </p:spPr>
        <p:txBody>
          <a:bodyPr>
            <a:normAutofit/>
          </a:bodyPr>
          <a:lstStyle/>
          <a:p>
            <a:r>
              <a:rPr lang="en-US" sz="2400" dirty="0"/>
              <a:t>A stored procedure is a prepared SQL code that you can save, so the code can be reused over and over again.</a:t>
            </a:r>
            <a:endParaRPr lang="en-US" sz="2400" u="sng" dirty="0"/>
          </a:p>
          <a:p>
            <a:r>
              <a:rPr lang="en-US" sz="2400" u="sng" dirty="0"/>
              <a:t>Example1: Selecting employees from a particular state </a:t>
            </a:r>
            <a:r>
              <a:rPr lang="en-US" sz="2400" dirty="0"/>
              <a:t>DELIMITER //</a:t>
            </a:r>
          </a:p>
          <a:p>
            <a:r>
              <a:rPr lang="en-US" sz="2400" dirty="0"/>
              <a:t>CREATE PROCEDURE </a:t>
            </a:r>
            <a:r>
              <a:rPr lang="en-US" sz="2400" dirty="0" err="1"/>
              <a:t>sp_emp_by_city</a:t>
            </a:r>
            <a:r>
              <a:rPr lang="en-US" sz="2400" dirty="0"/>
              <a:t>(IN instate VARCHAR(10))</a:t>
            </a:r>
          </a:p>
          <a:p>
            <a:r>
              <a:rPr lang="en-US" sz="2400" dirty="0"/>
              <a:t>BEGIN	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employee_T</a:t>
            </a:r>
            <a:r>
              <a:rPr lang="en-US" sz="2400" dirty="0"/>
              <a:t> WHERE </a:t>
            </a:r>
            <a:r>
              <a:rPr lang="en-US" sz="2400" dirty="0" err="1"/>
              <a:t>e_city</a:t>
            </a:r>
            <a:r>
              <a:rPr lang="en-US" sz="2400" dirty="0"/>
              <a:t> = instate;</a:t>
            </a:r>
          </a:p>
          <a:p>
            <a:r>
              <a:rPr lang="en-US" sz="2400" dirty="0"/>
              <a:t>END//</a:t>
            </a:r>
          </a:p>
          <a:p>
            <a:r>
              <a:rPr lang="en-US" sz="2400" dirty="0"/>
              <a:t>DELIMITER;</a:t>
            </a:r>
          </a:p>
          <a:p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6B97-7C93-4194-94E6-DE0B54BD2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Marina International Hotel DBMS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0570-072D-6ACF-407A-D3DFD7E0D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7039-A3AA-4C72-686E-B3908645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517585"/>
            <a:ext cx="9779182" cy="5296619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sp_emp_by_city</a:t>
            </a:r>
            <a:r>
              <a:rPr lang="en-US" dirty="0"/>
              <a:t>('San Jose’);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Example 2: </a:t>
            </a:r>
            <a:r>
              <a:rPr lang="en-US" dirty="0"/>
              <a:t>Find all guest information</a:t>
            </a:r>
          </a:p>
          <a:p>
            <a:r>
              <a:rPr lang="en-US" dirty="0"/>
              <a:t>DELIMITER //</a:t>
            </a:r>
          </a:p>
          <a:p>
            <a:r>
              <a:rPr lang="en-US" dirty="0"/>
              <a:t>CREATE PROCEDURE </a:t>
            </a:r>
            <a:r>
              <a:rPr lang="en-US" dirty="0" err="1"/>
              <a:t>sp_guest</a:t>
            </a:r>
            <a:r>
              <a:rPr lang="en-US" dirty="0"/>
              <a:t>()</a:t>
            </a:r>
          </a:p>
          <a:p>
            <a:r>
              <a:rPr lang="en-US" dirty="0"/>
              <a:t>BEGIN	</a:t>
            </a:r>
          </a:p>
          <a:p>
            <a:r>
              <a:rPr lang="en-US" dirty="0"/>
              <a:t>SELECT * FROM </a:t>
            </a:r>
            <a:r>
              <a:rPr lang="en-US" dirty="0" err="1"/>
              <a:t>guest_T</a:t>
            </a:r>
            <a:r>
              <a:rPr lang="en-US" dirty="0"/>
              <a:t>;</a:t>
            </a:r>
          </a:p>
          <a:p>
            <a:r>
              <a:rPr lang="en-US" dirty="0"/>
              <a:t>END//</a:t>
            </a:r>
          </a:p>
          <a:p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E431-1F3D-5E24-61EC-363083B7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5C6-9477-EA02-E9F0-32D79307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AC6AD-ACBC-1685-E9AC-80C7BD7A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01" y="1140843"/>
            <a:ext cx="7258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7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0E57-6CDD-D2C7-07C7-0133EE86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2800" b="0" dirty="0"/>
              <a:t>CALL </a:t>
            </a:r>
            <a:r>
              <a:rPr lang="en-US" sz="2800" b="0" dirty="0" err="1"/>
              <a:t>sp_guest</a:t>
            </a:r>
            <a:r>
              <a:rPr lang="en-US" sz="2800" b="0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A0359-7179-8C5B-ACC1-8B3D7F0C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8" y="1978293"/>
            <a:ext cx="6443664" cy="3366815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BC02-48EC-B6CF-67A7-14A29AE74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Marina International Hotel DBMS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E898-3AC1-B111-D257-4C1F4A32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17531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Group 7</a:t>
            </a:r>
          </a:p>
          <a:p>
            <a:r>
              <a:rPr lang="en-US" dirty="0"/>
              <a:t>Aastha Tandon</a:t>
            </a:r>
          </a:p>
          <a:p>
            <a:r>
              <a:rPr lang="en-US" dirty="0"/>
              <a:t>Anisha Shenoy</a:t>
            </a:r>
          </a:p>
          <a:p>
            <a:r>
              <a:rPr lang="en-US" dirty="0"/>
              <a:t>Apoorva Tyagi</a:t>
            </a:r>
          </a:p>
          <a:p>
            <a:r>
              <a:rPr lang="en-US" dirty="0" err="1"/>
              <a:t>Sukirti</a:t>
            </a:r>
            <a:r>
              <a:rPr lang="en-US" dirty="0"/>
              <a:t> Bhat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00377"/>
            <a:ext cx="9779183" cy="37892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Marina International is a chain of hotels. Every hotel has several departments: inventory, housekeeping, front office, security, guest service, etc. Each hotel has only two types of rooms, Regular and Premium. Each type of room is priced differently. A guest books a room either through the hotel’s website or directly by walk-in. A booking ID is generated at the time of booking, and the guest’s booking details are stored.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Marina International Hotel DBMS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1143211"/>
          </a:xfrm>
        </p:spPr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547669"/>
            <a:ext cx="6245912" cy="23975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To design a management system for Marina International Hotels to track their day-to-day operations like bookings, services, and guest information to help manage inventory and pricing.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Entity Types of the Hotel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639922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682887" y="26693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5881985" y="2670246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9158917" y="266934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Marina International Hotel DBMS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Entity Types of the Hotel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4814114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           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2664185" y="259987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201091" y="266359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6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Marina International Hotel DBMS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B8CDD-911A-F254-EE5F-376FE3D2624D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189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E51C-5D9A-8694-9A11-858BE0D1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004977"/>
          </a:xfrm>
        </p:spPr>
        <p:txBody>
          <a:bodyPr/>
          <a:lstStyle/>
          <a:p>
            <a:r>
              <a:rPr lang="en-US" dirty="0"/>
              <a:t>Associative Entity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F4E6-5BDE-05D0-916A-1426EB95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85977"/>
            <a:ext cx="9779182" cy="4899803"/>
          </a:xfrm>
        </p:spPr>
        <p:txBody>
          <a:bodyPr/>
          <a:lstStyle/>
          <a:p>
            <a:r>
              <a:rPr lang="en-US" dirty="0"/>
              <a:t>Booking Information – Whenever a guest books a room, we are recording booking information. Attributes of booking information are – </a:t>
            </a:r>
            <a:r>
              <a:rPr lang="en-US" dirty="0" err="1"/>
              <a:t>BookingID</a:t>
            </a:r>
            <a:r>
              <a:rPr lang="en-US" dirty="0"/>
              <a:t>, </a:t>
            </a:r>
            <a:r>
              <a:rPr lang="en-US" dirty="0" err="1"/>
              <a:t>CheckINdate</a:t>
            </a:r>
            <a:r>
              <a:rPr lang="en-US" dirty="0"/>
              <a:t>, </a:t>
            </a:r>
            <a:r>
              <a:rPr lang="en-US" dirty="0" err="1"/>
              <a:t>CheckOutDate</a:t>
            </a:r>
            <a:r>
              <a:rPr lang="en-US" dirty="0"/>
              <a:t>, </a:t>
            </a:r>
            <a:r>
              <a:rPr lang="en-US" dirty="0" err="1"/>
              <a:t>CheckInTime</a:t>
            </a:r>
            <a:r>
              <a:rPr lang="en-US" dirty="0"/>
              <a:t>, </a:t>
            </a:r>
            <a:r>
              <a:rPr lang="en-US" dirty="0" err="1"/>
              <a:t>CheckOutTime</a:t>
            </a:r>
            <a:r>
              <a:rPr lang="en-US" dirty="0"/>
              <a:t> and </a:t>
            </a:r>
            <a:r>
              <a:rPr lang="en-US" dirty="0" err="1"/>
              <a:t>PaymentType</a:t>
            </a:r>
            <a:r>
              <a:rPr lang="en-US" dirty="0"/>
              <a:t>. </a:t>
            </a:r>
          </a:p>
          <a:p>
            <a:r>
              <a:rPr lang="en-US" sz="4800" b="1" dirty="0">
                <a:latin typeface="+mj-lt"/>
                <a:ea typeface="+mj-ea"/>
                <a:cs typeface="+mj-cs"/>
              </a:rPr>
              <a:t>Weak Entity Types: </a:t>
            </a:r>
          </a:p>
          <a:p>
            <a:endParaRPr lang="en-US" sz="1400" b="1" dirty="0">
              <a:latin typeface="+mj-lt"/>
              <a:ea typeface="+mj-ea"/>
              <a:cs typeface="+mj-cs"/>
            </a:endParaRPr>
          </a:p>
          <a:p>
            <a:r>
              <a:rPr lang="en-US" dirty="0"/>
              <a:t>Dependent Information – If a guest is accompanied by a dependent then we are storing the dependent name and relationship with the guest.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7842-ED6A-CAEE-C7A6-4D791229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C2F5-4E0F-488E-7AC1-EEF429DDD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5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Entity Relationship Model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51E452-20E7-DCF4-CB64-2DA05FB8ED6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620137-20E6-DA71-F1DB-D1B71066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F4973A8D-8FA2-868F-CDFD-223B1FD67C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1" y="1951128"/>
            <a:ext cx="6814817" cy="3983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9FA7905F-2D97-2EB3-6FF9-D27E65C5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Relational Data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AD20FF-8A8D-1893-FB0C-8A4218157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62478" y="1901338"/>
            <a:ext cx="8993231" cy="42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Marina International Hotel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{95147BCB-E13B-424F-B01A-ACB73D09A84D}tf45331398_win32</Template>
  <TotalTime>869</TotalTime>
  <Words>1344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Tenorite</vt:lpstr>
      <vt:lpstr>Wingdings</vt:lpstr>
      <vt:lpstr>Office Theme</vt:lpstr>
      <vt:lpstr>Marina International Hotel Database Management System</vt:lpstr>
      <vt:lpstr>AGENDA</vt:lpstr>
      <vt:lpstr>INTRODUCTION</vt:lpstr>
      <vt:lpstr>PRIMARY GOAL</vt:lpstr>
      <vt:lpstr>Entity Types of the Hotel</vt:lpstr>
      <vt:lpstr>Entity Types of the Hotel</vt:lpstr>
      <vt:lpstr>Associative Entity Types:</vt:lpstr>
      <vt:lpstr>Entity Relationship Model</vt:lpstr>
      <vt:lpstr>Relational Data Model</vt:lpstr>
      <vt:lpstr>SQL Queries</vt:lpstr>
      <vt:lpstr>JOIN</vt:lpstr>
      <vt:lpstr>PowerPoint Presentation</vt:lpstr>
      <vt:lpstr>2. INNER JOIN  Example 1 - Employee names and department names of employees who  live in CA: select distinct employee_T.e_firstname, employee_T.e_lastname, employee_T.e_state, department_T.d_name from employee_T inner join department_T on employee_T.dept_id=department_T.dept_id where e_state='CA’;</vt:lpstr>
      <vt:lpstr>PowerPoint Presentation</vt:lpstr>
      <vt:lpstr>3. LEFT JOIN – selecting guests who have dependents: select distinct guest_T.guest_id, guest_T.guestName, Dependent_T.dependentName, Dependent_T.relationship from guest_T left join Dependent_T on guest_T.guest_id=Dependent_T.guest_id;</vt:lpstr>
      <vt:lpstr>PowerPoint Presentation</vt:lpstr>
      <vt:lpstr>PowerPoint Presentation</vt:lpstr>
      <vt:lpstr>PowerPoint Presentation</vt:lpstr>
      <vt:lpstr>VIEWS</vt:lpstr>
      <vt:lpstr>PowerPoint Presentation</vt:lpstr>
      <vt:lpstr>PowerPoint Presentation</vt:lpstr>
      <vt:lpstr>PowerPoint Presentation</vt:lpstr>
      <vt:lpstr>Example 2: CREATE VIEW v_hotel2 AS SELECT hotel_t.hotel_id, hotel_name, h_state, rating, emp_id, e_firstname, e_lastname, designation, department_t.dept_id, d_name FROM hotel_t inner join employee_t on hotel_t.hotel_id=employee_t.hotel_id inner join department_t on employee_t.dept_id=department_t.dept_id  select * from v_hotel2</vt:lpstr>
      <vt:lpstr>Update cell value in view: UPDATE v_hotel2 SET d_name = 'Front Office' WHERE d_name = 'Reception’; select * from v_hotel2;</vt:lpstr>
      <vt:lpstr>PowerPoint Presentation</vt:lpstr>
      <vt:lpstr>STORED PROCEDURE:</vt:lpstr>
      <vt:lpstr>PowerPoint Presentation</vt:lpstr>
      <vt:lpstr>CALL sp_guest;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Marina International Hotel Database Management System</dc:title>
  <dc:creator>Apoorva Tyagi</dc:creator>
  <cp:lastModifiedBy>Apoorva Tyagi</cp:lastModifiedBy>
  <cp:revision>26</cp:revision>
  <dcterms:created xsi:type="dcterms:W3CDTF">2022-11-27T17:57:17Z</dcterms:created>
  <dcterms:modified xsi:type="dcterms:W3CDTF">2022-11-29T08:46:18Z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