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C13B8-B00D-4856-A8B2-622A92737C8D}" v="276" dt="2021-08-22T12:50:49.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304D7-1D08-4AC7-9A9F-B0278EFD7E9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3C73AF6-4486-4BE0-A229-4387618845C5}">
      <dgm:prSet/>
      <dgm:spPr/>
      <dgm:t>
        <a:bodyPr/>
        <a:lstStyle/>
        <a:p>
          <a:pPr>
            <a:lnSpc>
              <a:spcPct val="100000"/>
            </a:lnSpc>
          </a:pPr>
          <a:r>
            <a:rPr lang="en-US"/>
            <a:t>A socket is an endpoint of a two-way communication link between two different programs running on the network.</a:t>
          </a:r>
        </a:p>
      </dgm:t>
    </dgm:pt>
    <dgm:pt modelId="{2FC74F8C-A470-4593-86A7-48191B40324E}" type="parTrans" cxnId="{9B1A1BAF-AE1D-4487-A1A5-75CCBB21B00F}">
      <dgm:prSet/>
      <dgm:spPr/>
      <dgm:t>
        <a:bodyPr/>
        <a:lstStyle/>
        <a:p>
          <a:endParaRPr lang="en-US"/>
        </a:p>
      </dgm:t>
    </dgm:pt>
    <dgm:pt modelId="{118BE047-7975-4CDD-A0E1-4D849E1DA7A2}" type="sibTrans" cxnId="{9B1A1BAF-AE1D-4487-A1A5-75CCBB21B00F}">
      <dgm:prSet/>
      <dgm:spPr/>
      <dgm:t>
        <a:bodyPr/>
        <a:lstStyle/>
        <a:p>
          <a:endParaRPr lang="en-US"/>
        </a:p>
      </dgm:t>
    </dgm:pt>
    <dgm:pt modelId="{D17C2E68-52D9-4D8A-B36E-4FAD8D52FBB3}">
      <dgm:prSet/>
      <dgm:spPr/>
      <dgm:t>
        <a:bodyPr/>
        <a:lstStyle/>
        <a:p>
          <a:pPr>
            <a:lnSpc>
              <a:spcPct val="100000"/>
            </a:lnSpc>
          </a:pPr>
          <a:r>
            <a:rPr lang="en-US"/>
            <a:t>A </a:t>
          </a:r>
          <a:r>
            <a:rPr lang="en-US" i="1"/>
            <a:t>socket</a:t>
          </a:r>
          <a:r>
            <a:rPr lang="en-US"/>
            <a:t> is a communications connection point (endpoint) that you can name and address in a network. Socket programming shows how to use socket APIs to establish communication links between remote and local processes.</a:t>
          </a:r>
        </a:p>
      </dgm:t>
    </dgm:pt>
    <dgm:pt modelId="{7176C83D-0AED-4761-B1C3-C625C27FD658}" type="parTrans" cxnId="{B7329EA0-2768-4957-9ADE-453D665CB0FA}">
      <dgm:prSet/>
      <dgm:spPr/>
      <dgm:t>
        <a:bodyPr/>
        <a:lstStyle/>
        <a:p>
          <a:endParaRPr lang="en-US"/>
        </a:p>
      </dgm:t>
    </dgm:pt>
    <dgm:pt modelId="{CF6F9773-0CA6-4CD5-90FD-AE93F74BD2F3}" type="sibTrans" cxnId="{B7329EA0-2768-4957-9ADE-453D665CB0FA}">
      <dgm:prSet/>
      <dgm:spPr/>
      <dgm:t>
        <a:bodyPr/>
        <a:lstStyle/>
        <a:p>
          <a:endParaRPr lang="en-US"/>
        </a:p>
      </dgm:t>
    </dgm:pt>
    <dgm:pt modelId="{9474DCE6-5C01-4EA7-8D6A-B500B2B2CF1B}">
      <dgm:prSet/>
      <dgm:spPr/>
      <dgm:t>
        <a:bodyPr/>
        <a:lstStyle/>
        <a:p>
          <a:pPr>
            <a:lnSpc>
              <a:spcPct val="100000"/>
            </a:lnSpc>
          </a:pPr>
          <a:r>
            <a:rPr lang="en-US"/>
            <a:t>Socket Programming provides the ability to implement real time analytic, instant messaging, binary streaming, and document collaboration.</a:t>
          </a:r>
        </a:p>
      </dgm:t>
    </dgm:pt>
    <dgm:pt modelId="{898A28D5-668E-47FC-A68A-659292401A20}" type="parTrans" cxnId="{31E9690B-9064-45F6-B8D6-DD27BCC8E9A2}">
      <dgm:prSet/>
      <dgm:spPr/>
      <dgm:t>
        <a:bodyPr/>
        <a:lstStyle/>
        <a:p>
          <a:endParaRPr lang="en-US"/>
        </a:p>
      </dgm:t>
    </dgm:pt>
    <dgm:pt modelId="{D633F55C-91CE-4263-A733-5D03662A095E}" type="sibTrans" cxnId="{31E9690B-9064-45F6-B8D6-DD27BCC8E9A2}">
      <dgm:prSet/>
      <dgm:spPr/>
      <dgm:t>
        <a:bodyPr/>
        <a:lstStyle/>
        <a:p>
          <a:endParaRPr lang="en-US"/>
        </a:p>
      </dgm:t>
    </dgm:pt>
    <dgm:pt modelId="{06CAE311-0A61-4A19-8CD3-8C56DA9146E0}" type="pres">
      <dgm:prSet presAssocID="{BEA304D7-1D08-4AC7-9A9F-B0278EFD7E9B}" presName="root" presStyleCnt="0">
        <dgm:presLayoutVars>
          <dgm:dir/>
          <dgm:resizeHandles val="exact"/>
        </dgm:presLayoutVars>
      </dgm:prSet>
      <dgm:spPr/>
    </dgm:pt>
    <dgm:pt modelId="{F1F5D656-C49E-4030-A040-CFC45D4634F9}" type="pres">
      <dgm:prSet presAssocID="{93C73AF6-4486-4BE0-A229-4387618845C5}" presName="compNode" presStyleCnt="0"/>
      <dgm:spPr/>
    </dgm:pt>
    <dgm:pt modelId="{E483CFEA-CA36-46F2-97C8-CD86F3EBC6F4}" type="pres">
      <dgm:prSet presAssocID="{93C73AF6-4486-4BE0-A229-4387618845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3AB91E7A-BF0F-4C56-8F10-A08E2D547ED1}" type="pres">
      <dgm:prSet presAssocID="{93C73AF6-4486-4BE0-A229-4387618845C5}" presName="spaceRect" presStyleCnt="0"/>
      <dgm:spPr/>
    </dgm:pt>
    <dgm:pt modelId="{242BD3DB-3D07-4AA8-9A5F-D0390DC2C492}" type="pres">
      <dgm:prSet presAssocID="{93C73AF6-4486-4BE0-A229-4387618845C5}" presName="textRect" presStyleLbl="revTx" presStyleIdx="0" presStyleCnt="3">
        <dgm:presLayoutVars>
          <dgm:chMax val="1"/>
          <dgm:chPref val="1"/>
        </dgm:presLayoutVars>
      </dgm:prSet>
      <dgm:spPr/>
    </dgm:pt>
    <dgm:pt modelId="{A87633A5-9218-43D5-9C3E-B812CD385CE2}" type="pres">
      <dgm:prSet presAssocID="{118BE047-7975-4CDD-A0E1-4D849E1DA7A2}" presName="sibTrans" presStyleCnt="0"/>
      <dgm:spPr/>
    </dgm:pt>
    <dgm:pt modelId="{63D09502-1E68-4E29-9086-B614CFF02E7F}" type="pres">
      <dgm:prSet presAssocID="{D17C2E68-52D9-4D8A-B36E-4FAD8D52FBB3}" presName="compNode" presStyleCnt="0"/>
      <dgm:spPr/>
    </dgm:pt>
    <dgm:pt modelId="{F198A827-79E2-46C5-B74E-8326EA61B2CE}" type="pres">
      <dgm:prSet presAssocID="{D17C2E68-52D9-4D8A-B36E-4FAD8D52FB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590B986D-C316-48F2-8D2F-D89C7F2BAE2B}" type="pres">
      <dgm:prSet presAssocID="{D17C2E68-52D9-4D8A-B36E-4FAD8D52FBB3}" presName="spaceRect" presStyleCnt="0"/>
      <dgm:spPr/>
    </dgm:pt>
    <dgm:pt modelId="{1CD050F5-5849-419B-B7E5-6CF20B6D5B27}" type="pres">
      <dgm:prSet presAssocID="{D17C2E68-52D9-4D8A-B36E-4FAD8D52FBB3}" presName="textRect" presStyleLbl="revTx" presStyleIdx="1" presStyleCnt="3">
        <dgm:presLayoutVars>
          <dgm:chMax val="1"/>
          <dgm:chPref val="1"/>
        </dgm:presLayoutVars>
      </dgm:prSet>
      <dgm:spPr/>
    </dgm:pt>
    <dgm:pt modelId="{D244BC00-D68D-45D4-9E14-4F0E51165721}" type="pres">
      <dgm:prSet presAssocID="{CF6F9773-0CA6-4CD5-90FD-AE93F74BD2F3}" presName="sibTrans" presStyleCnt="0"/>
      <dgm:spPr/>
    </dgm:pt>
    <dgm:pt modelId="{4D2A1609-2501-44DD-92E0-DB5F394EA58E}" type="pres">
      <dgm:prSet presAssocID="{9474DCE6-5C01-4EA7-8D6A-B500B2B2CF1B}" presName="compNode" presStyleCnt="0"/>
      <dgm:spPr/>
    </dgm:pt>
    <dgm:pt modelId="{C7FBF39B-2589-4B49-BAF5-E666A7718739}" type="pres">
      <dgm:prSet presAssocID="{9474DCE6-5C01-4EA7-8D6A-B500B2B2C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F9222F72-8A19-439C-9DEC-853CFA1E473C}" type="pres">
      <dgm:prSet presAssocID="{9474DCE6-5C01-4EA7-8D6A-B500B2B2CF1B}" presName="spaceRect" presStyleCnt="0"/>
      <dgm:spPr/>
    </dgm:pt>
    <dgm:pt modelId="{DFF743B0-4765-4B29-9672-AA8495AB6C8C}" type="pres">
      <dgm:prSet presAssocID="{9474DCE6-5C01-4EA7-8D6A-B500B2B2CF1B}" presName="textRect" presStyleLbl="revTx" presStyleIdx="2" presStyleCnt="3">
        <dgm:presLayoutVars>
          <dgm:chMax val="1"/>
          <dgm:chPref val="1"/>
        </dgm:presLayoutVars>
      </dgm:prSet>
      <dgm:spPr/>
    </dgm:pt>
  </dgm:ptLst>
  <dgm:cxnLst>
    <dgm:cxn modelId="{31E9690B-9064-45F6-B8D6-DD27BCC8E9A2}" srcId="{BEA304D7-1D08-4AC7-9A9F-B0278EFD7E9B}" destId="{9474DCE6-5C01-4EA7-8D6A-B500B2B2CF1B}" srcOrd="2" destOrd="0" parTransId="{898A28D5-668E-47FC-A68A-659292401A20}" sibTransId="{D633F55C-91CE-4263-A733-5D03662A095E}"/>
    <dgm:cxn modelId="{8D21E60B-CE3D-42A8-A8BE-FD84AF73323E}" type="presOf" srcId="{D17C2E68-52D9-4D8A-B36E-4FAD8D52FBB3}" destId="{1CD050F5-5849-419B-B7E5-6CF20B6D5B27}" srcOrd="0" destOrd="0" presId="urn:microsoft.com/office/officeart/2018/2/layout/IconLabelList"/>
    <dgm:cxn modelId="{AB44BA22-9D28-4A96-9968-E6E2A0F21D8B}" type="presOf" srcId="{9474DCE6-5C01-4EA7-8D6A-B500B2B2CF1B}" destId="{DFF743B0-4765-4B29-9672-AA8495AB6C8C}" srcOrd="0" destOrd="0" presId="urn:microsoft.com/office/officeart/2018/2/layout/IconLabelList"/>
    <dgm:cxn modelId="{C9CD813C-58F3-4C4A-B832-80FFF44A8D1B}" type="presOf" srcId="{93C73AF6-4486-4BE0-A229-4387618845C5}" destId="{242BD3DB-3D07-4AA8-9A5F-D0390DC2C492}" srcOrd="0" destOrd="0" presId="urn:microsoft.com/office/officeart/2018/2/layout/IconLabelList"/>
    <dgm:cxn modelId="{B7329EA0-2768-4957-9ADE-453D665CB0FA}" srcId="{BEA304D7-1D08-4AC7-9A9F-B0278EFD7E9B}" destId="{D17C2E68-52D9-4D8A-B36E-4FAD8D52FBB3}" srcOrd="1" destOrd="0" parTransId="{7176C83D-0AED-4761-B1C3-C625C27FD658}" sibTransId="{CF6F9773-0CA6-4CD5-90FD-AE93F74BD2F3}"/>
    <dgm:cxn modelId="{9B1A1BAF-AE1D-4487-A1A5-75CCBB21B00F}" srcId="{BEA304D7-1D08-4AC7-9A9F-B0278EFD7E9B}" destId="{93C73AF6-4486-4BE0-A229-4387618845C5}" srcOrd="0" destOrd="0" parTransId="{2FC74F8C-A470-4593-86A7-48191B40324E}" sibTransId="{118BE047-7975-4CDD-A0E1-4D849E1DA7A2}"/>
    <dgm:cxn modelId="{8012ADED-737B-44B5-A1E9-85D020FD861E}" type="presOf" srcId="{BEA304D7-1D08-4AC7-9A9F-B0278EFD7E9B}" destId="{06CAE311-0A61-4A19-8CD3-8C56DA9146E0}" srcOrd="0" destOrd="0" presId="urn:microsoft.com/office/officeart/2018/2/layout/IconLabelList"/>
    <dgm:cxn modelId="{F3041546-CA44-4692-AAC3-3B673B328205}" type="presParOf" srcId="{06CAE311-0A61-4A19-8CD3-8C56DA9146E0}" destId="{F1F5D656-C49E-4030-A040-CFC45D4634F9}" srcOrd="0" destOrd="0" presId="urn:microsoft.com/office/officeart/2018/2/layout/IconLabelList"/>
    <dgm:cxn modelId="{C516DFEE-5D4A-4069-88F9-1ACB5318FA34}" type="presParOf" srcId="{F1F5D656-C49E-4030-A040-CFC45D4634F9}" destId="{E483CFEA-CA36-46F2-97C8-CD86F3EBC6F4}" srcOrd="0" destOrd="0" presId="urn:microsoft.com/office/officeart/2018/2/layout/IconLabelList"/>
    <dgm:cxn modelId="{232AB3B3-D739-4358-A95F-AA246BE14BFB}" type="presParOf" srcId="{F1F5D656-C49E-4030-A040-CFC45D4634F9}" destId="{3AB91E7A-BF0F-4C56-8F10-A08E2D547ED1}" srcOrd="1" destOrd="0" presId="urn:microsoft.com/office/officeart/2018/2/layout/IconLabelList"/>
    <dgm:cxn modelId="{9B9749BA-9D8D-457C-BC07-422E769A2487}" type="presParOf" srcId="{F1F5D656-C49E-4030-A040-CFC45D4634F9}" destId="{242BD3DB-3D07-4AA8-9A5F-D0390DC2C492}" srcOrd="2" destOrd="0" presId="urn:microsoft.com/office/officeart/2018/2/layout/IconLabelList"/>
    <dgm:cxn modelId="{0869B575-B293-40C1-A064-41B64C986F64}" type="presParOf" srcId="{06CAE311-0A61-4A19-8CD3-8C56DA9146E0}" destId="{A87633A5-9218-43D5-9C3E-B812CD385CE2}" srcOrd="1" destOrd="0" presId="urn:microsoft.com/office/officeart/2018/2/layout/IconLabelList"/>
    <dgm:cxn modelId="{A963BA41-3C4D-4871-8D53-23C385A39957}" type="presParOf" srcId="{06CAE311-0A61-4A19-8CD3-8C56DA9146E0}" destId="{63D09502-1E68-4E29-9086-B614CFF02E7F}" srcOrd="2" destOrd="0" presId="urn:microsoft.com/office/officeart/2018/2/layout/IconLabelList"/>
    <dgm:cxn modelId="{6544B6CF-40D9-4BE3-A61E-C3053012D647}" type="presParOf" srcId="{63D09502-1E68-4E29-9086-B614CFF02E7F}" destId="{F198A827-79E2-46C5-B74E-8326EA61B2CE}" srcOrd="0" destOrd="0" presId="urn:microsoft.com/office/officeart/2018/2/layout/IconLabelList"/>
    <dgm:cxn modelId="{AFF0D1CD-AC6F-4154-BBF5-CC5025C4D136}" type="presParOf" srcId="{63D09502-1E68-4E29-9086-B614CFF02E7F}" destId="{590B986D-C316-48F2-8D2F-D89C7F2BAE2B}" srcOrd="1" destOrd="0" presId="urn:microsoft.com/office/officeart/2018/2/layout/IconLabelList"/>
    <dgm:cxn modelId="{A1760E7C-793C-4402-9F38-64959884EBB2}" type="presParOf" srcId="{63D09502-1E68-4E29-9086-B614CFF02E7F}" destId="{1CD050F5-5849-419B-B7E5-6CF20B6D5B27}" srcOrd="2" destOrd="0" presId="urn:microsoft.com/office/officeart/2018/2/layout/IconLabelList"/>
    <dgm:cxn modelId="{701B0698-1144-4DFE-BE39-0363083AB4F4}" type="presParOf" srcId="{06CAE311-0A61-4A19-8CD3-8C56DA9146E0}" destId="{D244BC00-D68D-45D4-9E14-4F0E51165721}" srcOrd="3" destOrd="0" presId="urn:microsoft.com/office/officeart/2018/2/layout/IconLabelList"/>
    <dgm:cxn modelId="{89BD67C4-FAE3-403D-993A-1AC2452DA596}" type="presParOf" srcId="{06CAE311-0A61-4A19-8CD3-8C56DA9146E0}" destId="{4D2A1609-2501-44DD-92E0-DB5F394EA58E}" srcOrd="4" destOrd="0" presId="urn:microsoft.com/office/officeart/2018/2/layout/IconLabelList"/>
    <dgm:cxn modelId="{01501344-8CEC-4359-97CE-D0C63A9C78B7}" type="presParOf" srcId="{4D2A1609-2501-44DD-92E0-DB5F394EA58E}" destId="{C7FBF39B-2589-4B49-BAF5-E666A7718739}" srcOrd="0" destOrd="0" presId="urn:microsoft.com/office/officeart/2018/2/layout/IconLabelList"/>
    <dgm:cxn modelId="{72FFD4D4-9986-420B-8FBB-3BD4B4DECD1C}" type="presParOf" srcId="{4D2A1609-2501-44DD-92E0-DB5F394EA58E}" destId="{F9222F72-8A19-439C-9DEC-853CFA1E473C}" srcOrd="1" destOrd="0" presId="urn:microsoft.com/office/officeart/2018/2/layout/IconLabelList"/>
    <dgm:cxn modelId="{7387510D-5BB7-4A46-86F3-B2B54D8ACC76}" type="presParOf" srcId="{4D2A1609-2501-44DD-92E0-DB5F394EA58E}" destId="{DFF743B0-4765-4B29-9672-AA8495AB6C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7208EA-DAC6-4114-B041-BFC22D92C7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7AAD9B-B0A8-428D-8848-A53ACCADD3D2}">
      <dgm:prSet/>
      <dgm:spPr/>
      <dgm:t>
        <a:bodyPr/>
        <a:lstStyle/>
        <a:p>
          <a:r>
            <a:rPr lang="en-US"/>
            <a:t>Sockets allow applications to communicate using built in mechanism of hardware and operating system. Many of the apps from today’s most popular software packages including web browsers, peer to peer file sharing systems, and even more instant messaging applications rely on the concept of Sockets.</a:t>
          </a:r>
        </a:p>
      </dgm:t>
    </dgm:pt>
    <dgm:pt modelId="{A5E93DD6-437B-4DBE-8E59-5CB91E07A837}" type="parTrans" cxnId="{D1B49431-0F2B-43DE-81B6-17783604739A}">
      <dgm:prSet/>
      <dgm:spPr/>
      <dgm:t>
        <a:bodyPr/>
        <a:lstStyle/>
        <a:p>
          <a:endParaRPr lang="en-US"/>
        </a:p>
      </dgm:t>
    </dgm:pt>
    <dgm:pt modelId="{A1580BB3-0D10-4ACB-BCFE-D7D5E461CB85}" type="sibTrans" cxnId="{D1B49431-0F2B-43DE-81B6-17783604739A}">
      <dgm:prSet/>
      <dgm:spPr/>
      <dgm:t>
        <a:bodyPr/>
        <a:lstStyle/>
        <a:p>
          <a:endParaRPr lang="en-US"/>
        </a:p>
      </dgm:t>
    </dgm:pt>
    <dgm:pt modelId="{10CEC926-485B-41CF-9DAA-024B6D3A1EBD}">
      <dgm:prSet/>
      <dgm:spPr/>
      <dgm:t>
        <a:bodyPr/>
        <a:lstStyle/>
        <a:p>
          <a:r>
            <a:rPr lang="en-US"/>
            <a:t>As we all know the famous messaging app that is the WhatsApp Messenger is also using the socket programming concept for free messaging or chatting. There is not only messaging application which uses socket programming but there are also many apps which are using it to send and receive the data from client and server like Grofers, OLA and Uber. </a:t>
          </a:r>
        </a:p>
      </dgm:t>
    </dgm:pt>
    <dgm:pt modelId="{3A4D84ED-7E26-4377-97D0-0A15EB357F90}" type="parTrans" cxnId="{6409C6D9-9BC1-4EBB-B3E1-35968A3859C6}">
      <dgm:prSet/>
      <dgm:spPr/>
      <dgm:t>
        <a:bodyPr/>
        <a:lstStyle/>
        <a:p>
          <a:endParaRPr lang="en-US"/>
        </a:p>
      </dgm:t>
    </dgm:pt>
    <dgm:pt modelId="{3240003D-E817-401E-8DE9-2CFFD18B262F}" type="sibTrans" cxnId="{6409C6D9-9BC1-4EBB-B3E1-35968A3859C6}">
      <dgm:prSet/>
      <dgm:spPr/>
      <dgm:t>
        <a:bodyPr/>
        <a:lstStyle/>
        <a:p>
          <a:endParaRPr lang="en-US"/>
        </a:p>
      </dgm:t>
    </dgm:pt>
    <dgm:pt modelId="{EF090C3F-67A6-4DED-9681-3CE3B58363F1}" type="pres">
      <dgm:prSet presAssocID="{0C7208EA-DAC6-4114-B041-BFC22D92C7D0}" presName="linear" presStyleCnt="0">
        <dgm:presLayoutVars>
          <dgm:animLvl val="lvl"/>
          <dgm:resizeHandles val="exact"/>
        </dgm:presLayoutVars>
      </dgm:prSet>
      <dgm:spPr/>
    </dgm:pt>
    <dgm:pt modelId="{5AF0C2D5-D725-4E4C-A39A-FAF5B54E11E5}" type="pres">
      <dgm:prSet presAssocID="{6D7AAD9B-B0A8-428D-8848-A53ACCADD3D2}" presName="parentText" presStyleLbl="node1" presStyleIdx="0" presStyleCnt="2">
        <dgm:presLayoutVars>
          <dgm:chMax val="0"/>
          <dgm:bulletEnabled val="1"/>
        </dgm:presLayoutVars>
      </dgm:prSet>
      <dgm:spPr/>
    </dgm:pt>
    <dgm:pt modelId="{B77D0A43-98B4-4815-9632-1C8C69CDA637}" type="pres">
      <dgm:prSet presAssocID="{A1580BB3-0D10-4ACB-BCFE-D7D5E461CB85}" presName="spacer" presStyleCnt="0"/>
      <dgm:spPr/>
    </dgm:pt>
    <dgm:pt modelId="{B8A02D6F-1750-4EAE-A944-10123CD6AA39}" type="pres">
      <dgm:prSet presAssocID="{10CEC926-485B-41CF-9DAA-024B6D3A1EBD}" presName="parentText" presStyleLbl="node1" presStyleIdx="1" presStyleCnt="2">
        <dgm:presLayoutVars>
          <dgm:chMax val="0"/>
          <dgm:bulletEnabled val="1"/>
        </dgm:presLayoutVars>
      </dgm:prSet>
      <dgm:spPr/>
    </dgm:pt>
  </dgm:ptLst>
  <dgm:cxnLst>
    <dgm:cxn modelId="{D1B49431-0F2B-43DE-81B6-17783604739A}" srcId="{0C7208EA-DAC6-4114-B041-BFC22D92C7D0}" destId="{6D7AAD9B-B0A8-428D-8848-A53ACCADD3D2}" srcOrd="0" destOrd="0" parTransId="{A5E93DD6-437B-4DBE-8E59-5CB91E07A837}" sibTransId="{A1580BB3-0D10-4ACB-BCFE-D7D5E461CB85}"/>
    <dgm:cxn modelId="{8F590C3C-EFE3-4A69-A82B-3FFA75707540}" type="presOf" srcId="{6D7AAD9B-B0A8-428D-8848-A53ACCADD3D2}" destId="{5AF0C2D5-D725-4E4C-A39A-FAF5B54E11E5}" srcOrd="0" destOrd="0" presId="urn:microsoft.com/office/officeart/2005/8/layout/vList2"/>
    <dgm:cxn modelId="{69260344-8898-410F-958C-19D6069E24A7}" type="presOf" srcId="{10CEC926-485B-41CF-9DAA-024B6D3A1EBD}" destId="{B8A02D6F-1750-4EAE-A944-10123CD6AA39}" srcOrd="0" destOrd="0" presId="urn:microsoft.com/office/officeart/2005/8/layout/vList2"/>
    <dgm:cxn modelId="{9CDE0AC3-9072-437D-B057-1CF18FD220D3}" type="presOf" srcId="{0C7208EA-DAC6-4114-B041-BFC22D92C7D0}" destId="{EF090C3F-67A6-4DED-9681-3CE3B58363F1}" srcOrd="0" destOrd="0" presId="urn:microsoft.com/office/officeart/2005/8/layout/vList2"/>
    <dgm:cxn modelId="{6409C6D9-9BC1-4EBB-B3E1-35968A3859C6}" srcId="{0C7208EA-DAC6-4114-B041-BFC22D92C7D0}" destId="{10CEC926-485B-41CF-9DAA-024B6D3A1EBD}" srcOrd="1" destOrd="0" parTransId="{3A4D84ED-7E26-4377-97D0-0A15EB357F90}" sibTransId="{3240003D-E817-401E-8DE9-2CFFD18B262F}"/>
    <dgm:cxn modelId="{3E8E3BA0-865B-4811-A832-3EC6CCB1E623}" type="presParOf" srcId="{EF090C3F-67A6-4DED-9681-3CE3B58363F1}" destId="{5AF0C2D5-D725-4E4C-A39A-FAF5B54E11E5}" srcOrd="0" destOrd="0" presId="urn:microsoft.com/office/officeart/2005/8/layout/vList2"/>
    <dgm:cxn modelId="{BA1CB2A1-9BB3-44D6-824D-16D3D4854234}" type="presParOf" srcId="{EF090C3F-67A6-4DED-9681-3CE3B58363F1}" destId="{B77D0A43-98B4-4815-9632-1C8C69CDA637}" srcOrd="1" destOrd="0" presId="urn:microsoft.com/office/officeart/2005/8/layout/vList2"/>
    <dgm:cxn modelId="{A0D4D04D-544A-40FD-8968-B5F50F679B81}" type="presParOf" srcId="{EF090C3F-67A6-4DED-9681-3CE3B58363F1}" destId="{B8A02D6F-1750-4EAE-A944-10123CD6AA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3CFEA-CA36-46F2-97C8-CD86F3EBC6F4}">
      <dsp:nvSpPr>
        <dsp:cNvPr id="0" name=""/>
        <dsp:cNvSpPr/>
      </dsp:nvSpPr>
      <dsp:spPr>
        <a:xfrm>
          <a:off x="1212569" y="90787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BD3DB-3D07-4AA8-9A5F-D0390DC2C492}">
      <dsp:nvSpPr>
        <dsp:cNvPr id="0" name=""/>
        <dsp:cNvSpPr/>
      </dsp:nvSpPr>
      <dsp:spPr>
        <a:xfrm>
          <a:off x="417971"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socket is an endpoint of a two-way communication link between two different programs running on the network.</a:t>
          </a:r>
        </a:p>
      </dsp:txBody>
      <dsp:txXfrm>
        <a:off x="417971" y="2588467"/>
        <a:ext cx="2889450" cy="855000"/>
      </dsp:txXfrm>
    </dsp:sp>
    <dsp:sp modelId="{F198A827-79E2-46C5-B74E-8326EA61B2CE}">
      <dsp:nvSpPr>
        <dsp:cNvPr id="0" name=""/>
        <dsp:cNvSpPr/>
      </dsp:nvSpPr>
      <dsp:spPr>
        <a:xfrm>
          <a:off x="4607673" y="907870"/>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050F5-5849-419B-B7E5-6CF20B6D5B27}">
      <dsp:nvSpPr>
        <dsp:cNvPr id="0" name=""/>
        <dsp:cNvSpPr/>
      </dsp:nvSpPr>
      <dsp:spPr>
        <a:xfrm>
          <a:off x="3813075"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a:t>
          </a:r>
          <a:r>
            <a:rPr lang="en-US" sz="1100" i="1" kern="1200"/>
            <a:t>socket</a:t>
          </a:r>
          <a:r>
            <a:rPr lang="en-US" sz="1100" kern="1200"/>
            <a:t> is a communications connection point (endpoint) that you can name and address in a network. Socket programming shows how to use socket APIs to establish communication links between remote and local processes.</a:t>
          </a:r>
        </a:p>
      </dsp:txBody>
      <dsp:txXfrm>
        <a:off x="3813075" y="2588467"/>
        <a:ext cx="2889450" cy="855000"/>
      </dsp:txXfrm>
    </dsp:sp>
    <dsp:sp modelId="{C7FBF39B-2589-4B49-BAF5-E666A7718739}">
      <dsp:nvSpPr>
        <dsp:cNvPr id="0" name=""/>
        <dsp:cNvSpPr/>
      </dsp:nvSpPr>
      <dsp:spPr>
        <a:xfrm>
          <a:off x="8002777" y="907870"/>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743B0-4765-4B29-9672-AA8495AB6C8C}">
      <dsp:nvSpPr>
        <dsp:cNvPr id="0" name=""/>
        <dsp:cNvSpPr/>
      </dsp:nvSpPr>
      <dsp:spPr>
        <a:xfrm>
          <a:off x="7208178"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Socket Programming provides the ability to implement real time analytic, instant messaging, binary streaming, and document collaboration.</a:t>
          </a:r>
        </a:p>
      </dsp:txBody>
      <dsp:txXfrm>
        <a:off x="7208178" y="2588467"/>
        <a:ext cx="2889450" cy="85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0C2D5-D725-4E4C-A39A-FAF5B54E11E5}">
      <dsp:nvSpPr>
        <dsp:cNvPr id="0" name=""/>
        <dsp:cNvSpPr/>
      </dsp:nvSpPr>
      <dsp:spPr>
        <a:xfrm>
          <a:off x="0" y="53536"/>
          <a:ext cx="10515600" cy="20875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Sockets allow applications to communicate using built in mechanism of hardware and operating system. Many of the apps from today’s most popular software packages including web browsers, peer to peer file sharing systems, and even more instant messaging applications rely on the concept of Sockets.</a:t>
          </a:r>
        </a:p>
      </dsp:txBody>
      <dsp:txXfrm>
        <a:off x="101907" y="155443"/>
        <a:ext cx="10311786" cy="1883758"/>
      </dsp:txXfrm>
    </dsp:sp>
    <dsp:sp modelId="{B8A02D6F-1750-4EAE-A944-10123CD6AA39}">
      <dsp:nvSpPr>
        <dsp:cNvPr id="0" name=""/>
        <dsp:cNvSpPr/>
      </dsp:nvSpPr>
      <dsp:spPr>
        <a:xfrm>
          <a:off x="0" y="2210229"/>
          <a:ext cx="10515600" cy="20875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As we all know the famous messaging app that is the WhatsApp Messenger is also using the socket programming concept for free messaging or chatting. There is not only messaging application which uses socket programming but there are also many apps which are using it to send and receive the data from client and server like Grofers, OLA and Uber. </a:t>
          </a:r>
        </a:p>
      </dsp:txBody>
      <dsp:txXfrm>
        <a:off x="101907" y="2312136"/>
        <a:ext cx="10311786" cy="188375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hal--mishra.blogspot.com/2012/06/socket-programming-in-c.html"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4673" y="3320859"/>
            <a:ext cx="4573475" cy="2076333"/>
          </a:xfrm>
        </p:spPr>
        <p:txBody>
          <a:bodyPr anchor="t">
            <a:normAutofit/>
          </a:bodyPr>
          <a:lstStyle/>
          <a:p>
            <a:pPr algn="l"/>
            <a:r>
              <a:rPr lang="en-US" sz="4800">
                <a:solidFill>
                  <a:schemeClr val="bg1"/>
                </a:solidFill>
                <a:latin typeface="Century Gothic"/>
                <a:cs typeface="Calibri Light"/>
              </a:rPr>
              <a:t>Advanced System Programming</a:t>
            </a:r>
            <a:endParaRPr lang="en-US" sz="4800">
              <a:solidFill>
                <a:schemeClr val="bg1"/>
              </a:solidFill>
              <a:latin typeface="Century Gothic"/>
            </a:endParaRPr>
          </a:p>
        </p:txBody>
      </p:sp>
      <p:sp>
        <p:nvSpPr>
          <p:cNvPr id="3" name="Subtitle 2"/>
          <p:cNvSpPr>
            <a:spLocks noGrp="1"/>
          </p:cNvSpPr>
          <p:nvPr>
            <p:ph type="subTitle" idx="1"/>
          </p:nvPr>
        </p:nvSpPr>
        <p:spPr>
          <a:xfrm>
            <a:off x="804673" y="2348680"/>
            <a:ext cx="4662678" cy="972180"/>
          </a:xfrm>
        </p:spPr>
        <p:txBody>
          <a:bodyPr vert="horz" lIns="91440" tIns="45720" rIns="91440" bIns="45720" rtlCol="0" anchor="b">
            <a:normAutofit/>
          </a:bodyPr>
          <a:lstStyle/>
          <a:p>
            <a:pPr algn="l"/>
            <a:r>
              <a:rPr lang="en-US" sz="2000">
                <a:solidFill>
                  <a:schemeClr val="bg1"/>
                </a:solidFill>
                <a:latin typeface="Century Gothic"/>
                <a:cs typeface="Calibri"/>
              </a:rPr>
              <a:t>Group Members: </a:t>
            </a:r>
            <a:endParaRPr lang="en-US" sz="2000">
              <a:solidFill>
                <a:schemeClr val="bg1"/>
              </a:solidFill>
            </a:endParaRPr>
          </a:p>
          <a:p>
            <a:pPr algn="l"/>
            <a:r>
              <a:rPr lang="en-US" sz="2000">
                <a:solidFill>
                  <a:schemeClr val="bg1"/>
                </a:solidFill>
                <a:latin typeface="Century Gothic"/>
                <a:cs typeface="Calibri"/>
              </a:rPr>
              <a:t>Shruti Saini &amp; Aasthaba Zala</a:t>
            </a:r>
            <a:endParaRPr lang="en-US" sz="2000">
              <a:solidFill>
                <a:schemeClr val="bg1"/>
              </a:solidFill>
              <a:latin typeface="Calibri" panose="020F0502020204030204"/>
              <a:cs typeface="Calibri"/>
            </a:endParaRP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mputer">
            <a:extLst>
              <a:ext uri="{FF2B5EF4-FFF2-40B4-BE49-F238E27FC236}">
                <a16:creationId xmlns:a16="http://schemas.microsoft.com/office/drawing/2014/main" id="{1851A77A-3E8C-4CE4-99E4-D2EC422D8B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6B1-A7CE-48AE-81A7-451A99B6B153}"/>
              </a:ext>
            </a:extLst>
          </p:cNvPr>
          <p:cNvSpPr>
            <a:spLocks noGrp="1"/>
          </p:cNvSpPr>
          <p:nvPr>
            <p:ph type="title"/>
          </p:nvPr>
        </p:nvSpPr>
        <p:spPr/>
        <p:txBody>
          <a:bodyPr/>
          <a:lstStyle/>
          <a:p>
            <a:r>
              <a:rPr lang="en-US" dirty="0">
                <a:latin typeface="Century Gothic"/>
                <a:cs typeface="Calibri Light"/>
              </a:rPr>
              <a:t>What is a Socket? </a:t>
            </a:r>
            <a:endParaRPr lang="en-US">
              <a:latin typeface="Century Gothic"/>
            </a:endParaRPr>
          </a:p>
        </p:txBody>
      </p:sp>
      <p:graphicFrame>
        <p:nvGraphicFramePr>
          <p:cNvPr id="7" name="Content Placeholder 2">
            <a:extLst>
              <a:ext uri="{FF2B5EF4-FFF2-40B4-BE49-F238E27FC236}">
                <a16:creationId xmlns:a16="http://schemas.microsoft.com/office/drawing/2014/main" id="{8F883F82-2921-4A17-8E1A-5E3D1D73720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62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CDA4-DF90-4CC3-9625-04B977EBAEBD}"/>
              </a:ext>
            </a:extLst>
          </p:cNvPr>
          <p:cNvSpPr>
            <a:spLocks noGrp="1"/>
          </p:cNvSpPr>
          <p:nvPr>
            <p:ph type="title"/>
          </p:nvPr>
        </p:nvSpPr>
        <p:spPr>
          <a:xfrm>
            <a:off x="6234330" y="803325"/>
            <a:ext cx="5314536" cy="1325563"/>
          </a:xfrm>
        </p:spPr>
        <p:txBody>
          <a:bodyPr>
            <a:normAutofit/>
          </a:bodyPr>
          <a:lstStyle/>
          <a:p>
            <a:r>
              <a:rPr lang="en-US" dirty="0">
                <a:latin typeface="Century Gothic"/>
                <a:cs typeface="Calibri Light"/>
              </a:rPr>
              <a:t>What</a:t>
            </a:r>
            <a:r>
              <a:rPr lang="en-US" dirty="0">
                <a:cs typeface="Calibri Light"/>
              </a:rPr>
              <a:t> is Socket Programming</a:t>
            </a:r>
            <a:endParaRPr lang="en-US" dirty="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PU with binary numbers and blueprint">
            <a:extLst>
              <a:ext uri="{FF2B5EF4-FFF2-40B4-BE49-F238E27FC236}">
                <a16:creationId xmlns:a16="http://schemas.microsoft.com/office/drawing/2014/main" id="{DD95163F-619E-4A63-A20E-30EFB6859F02}"/>
              </a:ext>
            </a:extLst>
          </p:cNvPr>
          <p:cNvPicPr>
            <a:picLocks noChangeAspect="1"/>
          </p:cNvPicPr>
          <p:nvPr/>
        </p:nvPicPr>
        <p:blipFill rotWithShape="1">
          <a:blip r:embed="rId2"/>
          <a:srcRect l="25896" r="19976" b="4"/>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3" name="Content Placeholder 2">
            <a:extLst>
              <a:ext uri="{FF2B5EF4-FFF2-40B4-BE49-F238E27FC236}">
                <a16:creationId xmlns:a16="http://schemas.microsoft.com/office/drawing/2014/main" id="{64CDB2DB-5BE0-4E76-A0F8-87302314B0DD}"/>
              </a:ext>
            </a:extLst>
          </p:cNvPr>
          <p:cNvSpPr>
            <a:spLocks noGrp="1"/>
          </p:cNvSpPr>
          <p:nvPr>
            <p:ph idx="1"/>
          </p:nvPr>
        </p:nvSpPr>
        <p:spPr>
          <a:xfrm>
            <a:off x="6234329" y="2279018"/>
            <a:ext cx="5314543" cy="3375920"/>
          </a:xfrm>
        </p:spPr>
        <p:txBody>
          <a:bodyPr vert="horz" lIns="91440" tIns="45720" rIns="91440" bIns="45720" rtlCol="0" anchor="t">
            <a:normAutofit/>
          </a:bodyPr>
          <a:lstStyle/>
          <a:p>
            <a:r>
              <a:rPr lang="en-US" sz="1800">
                <a:latin typeface="Century Gothic"/>
                <a:ea typeface="+mn-lt"/>
                <a:cs typeface="+mn-lt"/>
              </a:rPr>
              <a:t>Socket programming is </a:t>
            </a:r>
            <a:r>
              <a:rPr lang="en-US" sz="1800" b="1">
                <a:latin typeface="Century Gothic"/>
                <a:ea typeface="+mn-lt"/>
                <a:cs typeface="+mn-lt"/>
              </a:rPr>
              <a:t>a way of connecting two nodes on a network to communicate with each other</a:t>
            </a:r>
            <a:r>
              <a:rPr lang="en-US" sz="1800">
                <a:latin typeface="Century Gothic"/>
                <a:ea typeface="+mn-lt"/>
                <a:cs typeface="+mn-lt"/>
              </a:rPr>
              <a:t>. One socket(node) listens on a particular port at an IP, while other socket reaches out to the other to form a connection. Server forms the listener socket while client reaches out to the server.</a:t>
            </a:r>
            <a:endParaRPr lang="en-US" sz="1800">
              <a:latin typeface="Century Gothic"/>
            </a:endParaRPr>
          </a:p>
        </p:txBody>
      </p:sp>
    </p:spTree>
    <p:extLst>
      <p:ext uri="{BB962C8B-B14F-4D97-AF65-F5344CB8AC3E}">
        <p14:creationId xmlns:p14="http://schemas.microsoft.com/office/powerpoint/2010/main" val="35466333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9A3E-10DB-46C4-B010-57DD9ED4E24E}"/>
              </a:ext>
            </a:extLst>
          </p:cNvPr>
          <p:cNvSpPr>
            <a:spLocks noGrp="1"/>
          </p:cNvSpPr>
          <p:nvPr>
            <p:ph type="title"/>
          </p:nvPr>
        </p:nvSpPr>
        <p:spPr/>
        <p:txBody>
          <a:bodyPr/>
          <a:lstStyle/>
          <a:p>
            <a:r>
              <a:rPr lang="en-US" dirty="0">
                <a:latin typeface="Century Gothic"/>
                <a:cs typeface="Calibri Light"/>
              </a:rPr>
              <a:t>Application of Socket Programming</a:t>
            </a:r>
            <a:endParaRPr lang="en-US">
              <a:latin typeface="Century Gothic"/>
            </a:endParaRPr>
          </a:p>
        </p:txBody>
      </p:sp>
      <p:graphicFrame>
        <p:nvGraphicFramePr>
          <p:cNvPr id="5" name="Content Placeholder 2">
            <a:extLst>
              <a:ext uri="{FF2B5EF4-FFF2-40B4-BE49-F238E27FC236}">
                <a16:creationId xmlns:a16="http://schemas.microsoft.com/office/drawing/2014/main" id="{682F9A68-AD11-4044-8FBA-7702E11BA5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86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6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0B080C5C-2434-4678-BC3E-9941C6D85919}"/>
              </a:ext>
            </a:extLst>
          </p:cNvPr>
          <p:cNvPicPr>
            <a:picLocks noGrp="1" noChangeAspect="1"/>
          </p:cNvPicPr>
          <p:nvPr>
            <p:ph idx="1"/>
          </p:nvPr>
        </p:nvPicPr>
        <p:blipFill>
          <a:blip r:embed="rId2"/>
          <a:stretch>
            <a:fillRect/>
          </a:stretch>
        </p:blipFill>
        <p:spPr>
          <a:xfrm>
            <a:off x="2799511" y="643467"/>
            <a:ext cx="6592978" cy="5571066"/>
          </a:xfrm>
          <a:prstGeom prst="rect">
            <a:avLst/>
          </a:prstGeom>
        </p:spPr>
      </p:pic>
    </p:spTree>
    <p:extLst>
      <p:ext uri="{BB962C8B-B14F-4D97-AF65-F5344CB8AC3E}">
        <p14:creationId xmlns:p14="http://schemas.microsoft.com/office/powerpoint/2010/main" val="394841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ead of bass guitar">
            <a:extLst>
              <a:ext uri="{FF2B5EF4-FFF2-40B4-BE49-F238E27FC236}">
                <a16:creationId xmlns:a16="http://schemas.microsoft.com/office/drawing/2014/main" id="{A04DFE80-B6D5-4751-84E0-F140796C753E}"/>
              </a:ext>
            </a:extLst>
          </p:cNvPr>
          <p:cNvPicPr>
            <a:picLocks noChangeAspect="1"/>
          </p:cNvPicPr>
          <p:nvPr/>
        </p:nvPicPr>
        <p:blipFill rotWithShape="1">
          <a:blip r:embed="rId2"/>
          <a:srcRect t="6325" r="-2" b="871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501525C-1E57-41F9-8495-32846DCD2495}"/>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Demo</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93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8E34-B817-40A8-A9C8-A1C2291AE8B7}"/>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26" name="Freeform: Shape 2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A picture containing indoor, several&#10;&#10;Description automatically generated">
            <a:extLst>
              <a:ext uri="{FF2B5EF4-FFF2-40B4-BE49-F238E27FC236}">
                <a16:creationId xmlns:a16="http://schemas.microsoft.com/office/drawing/2014/main" id="{4A652771-9BD2-431A-A0D5-2EF696B606D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689" r="21900"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TextBox 5">
            <a:extLst>
              <a:ext uri="{FF2B5EF4-FFF2-40B4-BE49-F238E27FC236}">
                <a16:creationId xmlns:a16="http://schemas.microsoft.com/office/drawing/2014/main" id="{AC49FA3E-F4DD-4907-B26B-F100B1A1D9A0}"/>
              </a:ext>
            </a:extLst>
          </p:cNvPr>
          <p:cNvSpPr txBox="1"/>
          <p:nvPr/>
        </p:nvSpPr>
        <p:spPr>
          <a:xfrm>
            <a:off x="9870532" y="6657945"/>
            <a:ext cx="232146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41603126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Advanced System Programming</vt:lpstr>
      <vt:lpstr>What is a Socket? </vt:lpstr>
      <vt:lpstr>What is Socket Programming</vt:lpstr>
      <vt:lpstr>Application of Socket Programming</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57</cp:revision>
  <dcterms:created xsi:type="dcterms:W3CDTF">2021-08-22T12:35:36Z</dcterms:created>
  <dcterms:modified xsi:type="dcterms:W3CDTF">2021-08-22T15:13:24Z</dcterms:modified>
</cp:coreProperties>
</file>