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73" r:id="rId14"/>
    <p:sldId id="274" r:id="rId15"/>
    <p:sldId id="269" r:id="rId16"/>
    <p:sldId id="271" r:id="rId17"/>
    <p:sldId id="268" r:id="rId18"/>
    <p:sldId id="270" r:id="rId19"/>
    <p:sldId id="272"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84" d="100"/>
          <a:sy n="84" d="100"/>
        </p:scale>
        <p:origin x="96"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9F4B8-4EB3-47F7-9470-C5C664DD2AA0}" type="datetimeFigureOut">
              <a:rPr lang="en-US" smtClean="0"/>
              <a:t>4/7/2021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C22FC-C90D-4EC8-ACA0-26689E7E8BB5}" type="slidenum">
              <a:rPr lang="en-US" smtClean="0"/>
              <a:t>‹#›</a:t>
            </a:fld>
            <a:endParaRPr lang="en-US"/>
          </a:p>
        </p:txBody>
      </p:sp>
    </p:spTree>
    <p:extLst>
      <p:ext uri="{BB962C8B-B14F-4D97-AF65-F5344CB8AC3E}">
        <p14:creationId xmlns:p14="http://schemas.microsoft.com/office/powerpoint/2010/main" val="3393579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06D6C9-E0B7-4540-A1FE-E4BE8343B0C2}" type="datetime1">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4CFC5-0488-49F9-91A1-686C2996B2BE}" type="slidenum">
              <a:rPr lang="en-US" smtClean="0"/>
              <a:t>‹#›</a:t>
            </a:fld>
            <a:endParaRPr lang="en-US"/>
          </a:p>
        </p:txBody>
      </p:sp>
    </p:spTree>
    <p:extLst>
      <p:ext uri="{BB962C8B-B14F-4D97-AF65-F5344CB8AC3E}">
        <p14:creationId xmlns:p14="http://schemas.microsoft.com/office/powerpoint/2010/main" val="4175126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396142-771E-4762-BBB6-AC035DD810F1}" type="datetime1">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4CFC5-0488-49F9-91A1-686C2996B2BE}" type="slidenum">
              <a:rPr lang="en-US" smtClean="0"/>
              <a:t>‹#›</a:t>
            </a:fld>
            <a:endParaRPr lang="en-US"/>
          </a:p>
        </p:txBody>
      </p:sp>
    </p:spTree>
    <p:extLst>
      <p:ext uri="{BB962C8B-B14F-4D97-AF65-F5344CB8AC3E}">
        <p14:creationId xmlns:p14="http://schemas.microsoft.com/office/powerpoint/2010/main" val="419015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DE51D8-0F0A-44BA-8509-0606EB62DEFF}" type="datetime1">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4CFC5-0488-49F9-91A1-686C2996B2BE}" type="slidenum">
              <a:rPr lang="en-US" smtClean="0"/>
              <a:t>‹#›</a:t>
            </a:fld>
            <a:endParaRPr lang="en-US"/>
          </a:p>
        </p:txBody>
      </p:sp>
    </p:spTree>
    <p:extLst>
      <p:ext uri="{BB962C8B-B14F-4D97-AF65-F5344CB8AC3E}">
        <p14:creationId xmlns:p14="http://schemas.microsoft.com/office/powerpoint/2010/main" val="4273987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A7EA8E-BB24-4468-85E5-6049FDA7F9C9}" type="datetime1">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4CFC5-0488-49F9-91A1-686C2996B2BE}"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60600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A56FEE-7342-469C-9A6B-D3DA57FB2DE6}" type="datetime1">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4CFC5-0488-49F9-91A1-686C2996B2BE}" type="slidenum">
              <a:rPr lang="en-US" smtClean="0"/>
              <a:t>‹#›</a:t>
            </a:fld>
            <a:endParaRPr lang="en-US"/>
          </a:p>
        </p:txBody>
      </p:sp>
    </p:spTree>
    <p:extLst>
      <p:ext uri="{BB962C8B-B14F-4D97-AF65-F5344CB8AC3E}">
        <p14:creationId xmlns:p14="http://schemas.microsoft.com/office/powerpoint/2010/main" val="715768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2A57EF2-5F3C-4061-8A52-476564E2044F}" type="datetime1">
              <a:rPr lang="en-US" smtClean="0"/>
              <a:t>4/7/2021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A4CFC5-0488-49F9-91A1-686C2996B2BE}" type="slidenum">
              <a:rPr lang="en-US" smtClean="0"/>
              <a:t>‹#›</a:t>
            </a:fld>
            <a:endParaRPr lang="en-US"/>
          </a:p>
        </p:txBody>
      </p:sp>
    </p:spTree>
    <p:extLst>
      <p:ext uri="{BB962C8B-B14F-4D97-AF65-F5344CB8AC3E}">
        <p14:creationId xmlns:p14="http://schemas.microsoft.com/office/powerpoint/2010/main" val="3712736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32D879-DB15-4601-AB56-99270ADE74CE}" type="datetime1">
              <a:rPr lang="en-US" smtClean="0"/>
              <a:t>4/7/2021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A4CFC5-0488-49F9-91A1-686C2996B2BE}" type="slidenum">
              <a:rPr lang="en-US" smtClean="0"/>
              <a:t>‹#›</a:t>
            </a:fld>
            <a:endParaRPr lang="en-US"/>
          </a:p>
        </p:txBody>
      </p:sp>
    </p:spTree>
    <p:extLst>
      <p:ext uri="{BB962C8B-B14F-4D97-AF65-F5344CB8AC3E}">
        <p14:creationId xmlns:p14="http://schemas.microsoft.com/office/powerpoint/2010/main" val="723842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F0B0B0-E734-4CE4-B051-6D61BBC42C88}" type="datetime1">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4CFC5-0488-49F9-91A1-686C2996B2BE}" type="slidenum">
              <a:rPr lang="en-US" smtClean="0"/>
              <a:t>‹#›</a:t>
            </a:fld>
            <a:endParaRPr lang="en-US"/>
          </a:p>
        </p:txBody>
      </p:sp>
    </p:spTree>
    <p:extLst>
      <p:ext uri="{BB962C8B-B14F-4D97-AF65-F5344CB8AC3E}">
        <p14:creationId xmlns:p14="http://schemas.microsoft.com/office/powerpoint/2010/main" val="3419175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984C66-5925-4E87-9FFA-291B51EB3043}" type="datetime1">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4CFC5-0488-49F9-91A1-686C2996B2BE}" type="slidenum">
              <a:rPr lang="en-US" smtClean="0"/>
              <a:t>‹#›</a:t>
            </a:fld>
            <a:endParaRPr lang="en-US"/>
          </a:p>
        </p:txBody>
      </p:sp>
    </p:spTree>
    <p:extLst>
      <p:ext uri="{BB962C8B-B14F-4D97-AF65-F5344CB8AC3E}">
        <p14:creationId xmlns:p14="http://schemas.microsoft.com/office/powerpoint/2010/main" val="1662960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58FD65-496C-461C-B5BF-CAB2F984956B}" type="datetime1">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4CFC5-0488-49F9-91A1-686C2996B2BE}" type="slidenum">
              <a:rPr lang="en-US" smtClean="0"/>
              <a:t>‹#›</a:t>
            </a:fld>
            <a:endParaRPr lang="en-US"/>
          </a:p>
        </p:txBody>
      </p:sp>
    </p:spTree>
    <p:extLst>
      <p:ext uri="{BB962C8B-B14F-4D97-AF65-F5344CB8AC3E}">
        <p14:creationId xmlns:p14="http://schemas.microsoft.com/office/powerpoint/2010/main" val="2984831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F032A0-A379-42B0-BF31-F0F6ADF87F08}" type="datetime1">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4CFC5-0488-49F9-91A1-686C2996B2BE}" type="slidenum">
              <a:rPr lang="en-US" smtClean="0"/>
              <a:t>‹#›</a:t>
            </a:fld>
            <a:endParaRPr lang="en-US"/>
          </a:p>
        </p:txBody>
      </p:sp>
    </p:spTree>
    <p:extLst>
      <p:ext uri="{BB962C8B-B14F-4D97-AF65-F5344CB8AC3E}">
        <p14:creationId xmlns:p14="http://schemas.microsoft.com/office/powerpoint/2010/main" val="1865438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2A7682-6A15-477A-83EC-6BB5FC74FD81}" type="datetime1">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4CFC5-0488-49F9-91A1-686C2996B2BE}" type="slidenum">
              <a:rPr lang="en-US" smtClean="0"/>
              <a:t>‹#›</a:t>
            </a:fld>
            <a:endParaRPr lang="en-US"/>
          </a:p>
        </p:txBody>
      </p:sp>
    </p:spTree>
    <p:extLst>
      <p:ext uri="{BB962C8B-B14F-4D97-AF65-F5344CB8AC3E}">
        <p14:creationId xmlns:p14="http://schemas.microsoft.com/office/powerpoint/2010/main" val="848537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6083BF-AFF6-4DDD-87E4-9EAFE29DEFAF}" type="datetime1">
              <a:rPr lang="en-US" smtClean="0"/>
              <a:t>4/7/2021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A4CFC5-0488-49F9-91A1-686C2996B2BE}" type="slidenum">
              <a:rPr lang="en-US" smtClean="0"/>
              <a:t>‹#›</a:t>
            </a:fld>
            <a:endParaRPr lang="en-US"/>
          </a:p>
        </p:txBody>
      </p:sp>
    </p:spTree>
    <p:extLst>
      <p:ext uri="{BB962C8B-B14F-4D97-AF65-F5344CB8AC3E}">
        <p14:creationId xmlns:p14="http://schemas.microsoft.com/office/powerpoint/2010/main" val="3177013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9AB5F6-E9C1-4F34-9B5F-6D79ADE8EE15}" type="datetime1">
              <a:rPr lang="en-US" smtClean="0"/>
              <a:t>4/7/2021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A4CFC5-0488-49F9-91A1-686C2996B2BE}" type="slidenum">
              <a:rPr lang="en-US" smtClean="0"/>
              <a:t>‹#›</a:t>
            </a:fld>
            <a:endParaRPr lang="en-US"/>
          </a:p>
        </p:txBody>
      </p:sp>
    </p:spTree>
    <p:extLst>
      <p:ext uri="{BB962C8B-B14F-4D97-AF65-F5344CB8AC3E}">
        <p14:creationId xmlns:p14="http://schemas.microsoft.com/office/powerpoint/2010/main" val="624570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997E02-4F33-4D05-9E73-2531E88CBC74}" type="datetime1">
              <a:rPr lang="en-US" smtClean="0"/>
              <a:t>4/7/2021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A4CFC5-0488-49F9-91A1-686C2996B2BE}" type="slidenum">
              <a:rPr lang="en-US" smtClean="0"/>
              <a:t>‹#›</a:t>
            </a:fld>
            <a:endParaRPr lang="en-US"/>
          </a:p>
        </p:txBody>
      </p:sp>
    </p:spTree>
    <p:extLst>
      <p:ext uri="{BB962C8B-B14F-4D97-AF65-F5344CB8AC3E}">
        <p14:creationId xmlns:p14="http://schemas.microsoft.com/office/powerpoint/2010/main" val="1893158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688651-DC38-4619-B008-9C486874F73A}" type="datetime1">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4CFC5-0488-49F9-91A1-686C2996B2BE}" type="slidenum">
              <a:rPr lang="en-US" smtClean="0"/>
              <a:t>‹#›</a:t>
            </a:fld>
            <a:endParaRPr lang="en-US"/>
          </a:p>
        </p:txBody>
      </p:sp>
    </p:spTree>
    <p:extLst>
      <p:ext uri="{BB962C8B-B14F-4D97-AF65-F5344CB8AC3E}">
        <p14:creationId xmlns:p14="http://schemas.microsoft.com/office/powerpoint/2010/main" val="1169000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AB2F00-6FD6-4D16-AC73-B84B3183C491}" type="datetime1">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4CFC5-0488-49F9-91A1-686C2996B2BE}" type="slidenum">
              <a:rPr lang="en-US" smtClean="0"/>
              <a:t>‹#›</a:t>
            </a:fld>
            <a:endParaRPr lang="en-US"/>
          </a:p>
        </p:txBody>
      </p:sp>
    </p:spTree>
    <p:extLst>
      <p:ext uri="{BB962C8B-B14F-4D97-AF65-F5344CB8AC3E}">
        <p14:creationId xmlns:p14="http://schemas.microsoft.com/office/powerpoint/2010/main" val="380600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8637F54-5AA4-4767-984C-03A9A9EBAC3E}" type="datetime1">
              <a:rPr lang="en-US" smtClean="0"/>
              <a:t>4/7/2021</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AA4CFC5-0488-49F9-91A1-686C2996B2BE}" type="slidenum">
              <a:rPr lang="en-US" smtClean="0"/>
              <a:t>‹#›</a:t>
            </a:fld>
            <a:endParaRPr lang="en-US"/>
          </a:p>
        </p:txBody>
      </p:sp>
    </p:spTree>
    <p:extLst>
      <p:ext uri="{BB962C8B-B14F-4D97-AF65-F5344CB8AC3E}">
        <p14:creationId xmlns:p14="http://schemas.microsoft.com/office/powerpoint/2010/main" val="15748012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EADB-86D1-43E2-9395-17D1615CCFC8}"/>
              </a:ext>
            </a:extLst>
          </p:cNvPr>
          <p:cNvSpPr>
            <a:spLocks noGrp="1"/>
          </p:cNvSpPr>
          <p:nvPr>
            <p:ph type="ctrTitle"/>
          </p:nvPr>
        </p:nvSpPr>
        <p:spPr/>
        <p:txBody>
          <a:bodyPr>
            <a:normAutofit/>
          </a:bodyPr>
          <a:lstStyle/>
          <a:p>
            <a:r>
              <a:rPr lang="en-US" sz="4400" dirty="0"/>
              <a:t>Emotional Community Detection in Social Network</a:t>
            </a:r>
          </a:p>
        </p:txBody>
      </p:sp>
      <p:sp>
        <p:nvSpPr>
          <p:cNvPr id="3" name="Subtitle 2">
            <a:extLst>
              <a:ext uri="{FF2B5EF4-FFF2-40B4-BE49-F238E27FC236}">
                <a16:creationId xmlns:a16="http://schemas.microsoft.com/office/drawing/2014/main" id="{D79A32A0-1529-4F4F-B53F-18DBDEF09AED}"/>
              </a:ext>
            </a:extLst>
          </p:cNvPr>
          <p:cNvSpPr>
            <a:spLocks noGrp="1"/>
          </p:cNvSpPr>
          <p:nvPr>
            <p:ph type="subTitle" idx="1"/>
          </p:nvPr>
        </p:nvSpPr>
        <p:spPr/>
        <p:txBody>
          <a:bodyPr>
            <a:normAutofit fontScale="77500" lnSpcReduction="20000"/>
          </a:bodyPr>
          <a:lstStyle/>
          <a:p>
            <a:r>
              <a:rPr lang="en-US" dirty="0"/>
              <a:t>By</a:t>
            </a:r>
          </a:p>
          <a:p>
            <a:r>
              <a:rPr lang="en-US" dirty="0"/>
              <a:t>Aasthaba Zala</a:t>
            </a:r>
          </a:p>
          <a:p>
            <a:r>
              <a:rPr lang="en-US" dirty="0"/>
              <a:t>School of Computer Science </a:t>
            </a:r>
          </a:p>
          <a:p>
            <a:r>
              <a:rPr lang="en-US" dirty="0"/>
              <a:t>University of Windsor</a:t>
            </a:r>
          </a:p>
        </p:txBody>
      </p:sp>
      <p:sp>
        <p:nvSpPr>
          <p:cNvPr id="4" name="TextBox 3">
            <a:extLst>
              <a:ext uri="{FF2B5EF4-FFF2-40B4-BE49-F238E27FC236}">
                <a16:creationId xmlns:a16="http://schemas.microsoft.com/office/drawing/2014/main" id="{E46B04BB-ADCB-400C-A613-E9C1DADC804B}"/>
              </a:ext>
            </a:extLst>
          </p:cNvPr>
          <p:cNvSpPr txBox="1"/>
          <p:nvPr/>
        </p:nvSpPr>
        <p:spPr>
          <a:xfrm>
            <a:off x="0" y="6012180"/>
            <a:ext cx="12104370" cy="646331"/>
          </a:xfrm>
          <a:prstGeom prst="rect">
            <a:avLst/>
          </a:prstGeom>
          <a:noFill/>
        </p:spPr>
        <p:txBody>
          <a:bodyPr wrap="square" rtlCol="0">
            <a:spAutoFit/>
          </a:bodyPr>
          <a:lstStyle/>
          <a:p>
            <a:r>
              <a:rPr lang="en-US" dirty="0"/>
              <a:t>COMP-8920-3: Social Network Data Analysis</a:t>
            </a:r>
          </a:p>
          <a:p>
            <a:r>
              <a:rPr lang="en-US" dirty="0"/>
              <a:t>Dr. </a:t>
            </a:r>
            <a:r>
              <a:rPr lang="en-US" dirty="0" err="1"/>
              <a:t>Pooya</a:t>
            </a:r>
            <a:r>
              <a:rPr lang="en-US" dirty="0"/>
              <a:t> </a:t>
            </a:r>
            <a:r>
              <a:rPr lang="en-US" dirty="0" err="1"/>
              <a:t>Moradian</a:t>
            </a:r>
            <a:r>
              <a:rPr lang="en-US" dirty="0"/>
              <a:t> Zadeh</a:t>
            </a:r>
          </a:p>
        </p:txBody>
      </p:sp>
    </p:spTree>
    <p:extLst>
      <p:ext uri="{BB962C8B-B14F-4D97-AF65-F5344CB8AC3E}">
        <p14:creationId xmlns:p14="http://schemas.microsoft.com/office/powerpoint/2010/main" val="3025282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6E7B3-1B59-4CF1-9813-1D7C0F7E46FB}"/>
              </a:ext>
            </a:extLst>
          </p:cNvPr>
          <p:cNvSpPr>
            <a:spLocks noGrp="1"/>
          </p:cNvSpPr>
          <p:nvPr>
            <p:ph type="title"/>
          </p:nvPr>
        </p:nvSpPr>
        <p:spPr/>
        <p:txBody>
          <a:bodyPr/>
          <a:lstStyle/>
          <a:p>
            <a:r>
              <a:rPr lang="en-US" dirty="0"/>
              <a:t>Overview of the method</a:t>
            </a:r>
          </a:p>
        </p:txBody>
      </p:sp>
      <p:sp>
        <p:nvSpPr>
          <p:cNvPr id="3" name="Content Placeholder 2">
            <a:extLst>
              <a:ext uri="{FF2B5EF4-FFF2-40B4-BE49-F238E27FC236}">
                <a16:creationId xmlns:a16="http://schemas.microsoft.com/office/drawing/2014/main" id="{4E16C252-F9EA-4149-9523-328FBDBE022A}"/>
              </a:ext>
            </a:extLst>
          </p:cNvPr>
          <p:cNvSpPr>
            <a:spLocks noGrp="1"/>
          </p:cNvSpPr>
          <p:nvPr>
            <p:ph idx="1"/>
          </p:nvPr>
        </p:nvSpPr>
        <p:spPr>
          <a:xfrm>
            <a:off x="913795" y="2096064"/>
            <a:ext cx="10353762" cy="4407606"/>
          </a:xfrm>
        </p:spPr>
        <p:txBody>
          <a:bodyPr/>
          <a:lstStyle/>
          <a:p>
            <a:pPr marL="182880" marR="0" indent="0" algn="just">
              <a:spcBef>
                <a:spcPts val="0"/>
              </a:spcBef>
              <a:spcAft>
                <a:spcPts val="0"/>
              </a:spcAft>
            </a:pPr>
            <a:r>
              <a:rPr lang="en-AU" sz="1800" dirty="0">
                <a:effectLst/>
                <a:latin typeface="Times New Roman" panose="02020603050405020304" pitchFamily="18" charset="0"/>
                <a:ea typeface="SimSun" panose="02010600030101010101" pitchFamily="2" charset="-122"/>
              </a:rPr>
              <a:t>Using NLP and EWS: </a:t>
            </a:r>
            <a:endParaRPr lang="en-US" sz="1800" dirty="0">
              <a:effectLst/>
              <a:latin typeface="Times New Roman" panose="02020603050405020304" pitchFamily="18" charset="0"/>
              <a:ea typeface="SimSun" panose="02010600030101010101" pitchFamily="2" charset="-122"/>
            </a:endParaRPr>
          </a:p>
          <a:p>
            <a:r>
              <a:rPr lang="en-AU" sz="1800" dirty="0">
                <a:effectLst/>
                <a:latin typeface="Times New Roman" panose="02020603050405020304" pitchFamily="18" charset="0"/>
                <a:ea typeface="SimSun" panose="02010600030101010101" pitchFamily="2" charset="-122"/>
              </a:rPr>
              <a:t> The first approach uses the tweets in Tweets Set, which are already free from any unwanted characters, hyperlinks or hashtags. The following steps comprise the first approach. 1) Tokenizing and Annotating: First, I tokenize the tweets into sentences, which are further tokenized into tokens. Then, I remove all the stop words from these tokens.</a:t>
            </a:r>
          </a:p>
          <a:p>
            <a:pPr marL="0" indent="0">
              <a:buNone/>
            </a:pPr>
            <a:endParaRPr lang="en-AU" sz="1800" dirty="0">
              <a:effectLst/>
              <a:latin typeface="Times New Roman" panose="02020603050405020304" pitchFamily="18" charset="0"/>
              <a:ea typeface="SimSun" panose="02010600030101010101" pitchFamily="2" charset="-122"/>
            </a:endParaRPr>
          </a:p>
          <a:p>
            <a:pPr marL="0" marR="0" indent="137160" algn="just">
              <a:spcBef>
                <a:spcPts val="0"/>
              </a:spcBef>
              <a:spcAft>
                <a:spcPts val="0"/>
              </a:spcAft>
            </a:pPr>
            <a:r>
              <a:rPr lang="en-AU" sz="1800" dirty="0">
                <a:effectLst/>
                <a:latin typeface="Times New Roman" panose="02020603050405020304" pitchFamily="18" charset="0"/>
                <a:ea typeface="SimSun" panose="02010600030101010101" pitchFamily="2" charset="-122"/>
              </a:rPr>
              <a:t>Finding Hits:</a:t>
            </a:r>
            <a:endParaRPr lang="en-US" sz="1800" dirty="0">
              <a:effectLst/>
              <a:latin typeface="Times New Roman" panose="02020603050405020304" pitchFamily="18" charset="0"/>
              <a:ea typeface="SimSun" panose="02010600030101010101" pitchFamily="2" charset="-122"/>
            </a:endParaRPr>
          </a:p>
          <a:p>
            <a:pPr marL="0" marR="0" indent="137160" algn="just">
              <a:spcBef>
                <a:spcPts val="0"/>
              </a:spcBef>
              <a:spcAft>
                <a:spcPts val="0"/>
              </a:spcAft>
            </a:pPr>
            <a:r>
              <a:rPr lang="en-AU" sz="1800" dirty="0">
                <a:effectLst/>
                <a:latin typeface="Times New Roman" panose="02020603050405020304" pitchFamily="18" charset="0"/>
                <a:ea typeface="SimSun" panose="02010600030101010101" pitchFamily="2" charset="-122"/>
              </a:rPr>
              <a:t> In this step, the annotated tokens are matched against the words present in the EWS.A matched token along with all its characteristics/annotations is stored as a hit.</a:t>
            </a:r>
            <a:endParaRPr lang="en-US" sz="18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pPr>
            <a:r>
              <a:rPr lang="en-AU" sz="1800" dirty="0">
                <a:effectLst/>
                <a:latin typeface="Times New Roman" panose="02020603050405020304" pitchFamily="18" charset="0"/>
                <a:ea typeface="SimSun" panose="02010600030101010101" pitchFamily="2" charset="-122"/>
              </a:rPr>
              <a:t>Then I stop the words which are not useful for the detection.</a:t>
            </a:r>
            <a:endParaRPr lang="en-US" sz="1800" dirty="0">
              <a:effectLst/>
              <a:latin typeface="Times New Roman" panose="02020603050405020304" pitchFamily="18" charset="0"/>
              <a:ea typeface="SimSun" panose="02010600030101010101" pitchFamily="2" charset="-122"/>
            </a:endParaRPr>
          </a:p>
          <a:p>
            <a:endParaRPr lang="en-AU" sz="1800" dirty="0">
              <a:effectLst/>
              <a:latin typeface="Times New Roman" panose="02020603050405020304" pitchFamily="18" charset="0"/>
              <a:ea typeface="SimSun" panose="02010600030101010101" pitchFamily="2" charset="-122"/>
            </a:endParaRPr>
          </a:p>
          <a:p>
            <a:endParaRPr lang="en-US" dirty="0"/>
          </a:p>
        </p:txBody>
      </p:sp>
      <p:sp>
        <p:nvSpPr>
          <p:cNvPr id="4" name="Slide Number Placeholder 3">
            <a:extLst>
              <a:ext uri="{FF2B5EF4-FFF2-40B4-BE49-F238E27FC236}">
                <a16:creationId xmlns:a16="http://schemas.microsoft.com/office/drawing/2014/main" id="{70302D62-4705-447C-B28D-B81FBB2E4043}"/>
              </a:ext>
            </a:extLst>
          </p:cNvPr>
          <p:cNvSpPr>
            <a:spLocks noGrp="1"/>
          </p:cNvSpPr>
          <p:nvPr>
            <p:ph type="sldNum" sz="quarter" idx="12"/>
          </p:nvPr>
        </p:nvSpPr>
        <p:spPr/>
        <p:txBody>
          <a:bodyPr/>
          <a:lstStyle/>
          <a:p>
            <a:fld id="{4AA4CFC5-0488-49F9-91A1-686C2996B2BE}" type="slidenum">
              <a:rPr lang="en-US" smtClean="0"/>
              <a:t>10</a:t>
            </a:fld>
            <a:endParaRPr lang="en-US"/>
          </a:p>
        </p:txBody>
      </p:sp>
    </p:spTree>
    <p:extLst>
      <p:ext uri="{BB962C8B-B14F-4D97-AF65-F5344CB8AC3E}">
        <p14:creationId xmlns:p14="http://schemas.microsoft.com/office/powerpoint/2010/main" val="3395670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3B64-EE84-468D-A407-A80D230D372F}"/>
              </a:ext>
            </a:extLst>
          </p:cNvPr>
          <p:cNvSpPr>
            <a:spLocks noGrp="1"/>
          </p:cNvSpPr>
          <p:nvPr>
            <p:ph type="title"/>
          </p:nvPr>
        </p:nvSpPr>
        <p:spPr/>
        <p:txBody>
          <a:bodyPr/>
          <a:lstStyle/>
          <a:p>
            <a:r>
              <a:rPr lang="en-US" dirty="0"/>
              <a:t>System design</a:t>
            </a:r>
          </a:p>
        </p:txBody>
      </p:sp>
      <p:sp>
        <p:nvSpPr>
          <p:cNvPr id="6" name="TextBox 5">
            <a:extLst>
              <a:ext uri="{FF2B5EF4-FFF2-40B4-BE49-F238E27FC236}">
                <a16:creationId xmlns:a16="http://schemas.microsoft.com/office/drawing/2014/main" id="{3735C909-0FB3-40C4-9D8D-8345A9DD86A1}"/>
              </a:ext>
            </a:extLst>
          </p:cNvPr>
          <p:cNvSpPr txBox="1"/>
          <p:nvPr/>
        </p:nvSpPr>
        <p:spPr>
          <a:xfrm>
            <a:off x="913795" y="2274570"/>
            <a:ext cx="5304125" cy="3970318"/>
          </a:xfrm>
          <a:prstGeom prst="rect">
            <a:avLst/>
          </a:prstGeom>
          <a:noFill/>
        </p:spPr>
        <p:txBody>
          <a:bodyPr wrap="square" rtlCol="0">
            <a:spAutoFit/>
          </a:bodyPr>
          <a:lstStyle/>
          <a:p>
            <a:pPr marL="0" marR="0" indent="137160" algn="just">
              <a:spcBef>
                <a:spcPts val="0"/>
              </a:spcBef>
              <a:spcAft>
                <a:spcPts val="0"/>
              </a:spcAft>
            </a:pPr>
            <a:r>
              <a:rPr lang="en-AU" sz="1800" dirty="0">
                <a:effectLst/>
                <a:latin typeface="Times New Roman" panose="02020603050405020304" pitchFamily="18" charset="0"/>
                <a:ea typeface="SimSun" panose="02010600030101010101" pitchFamily="2" charset="-122"/>
              </a:rPr>
              <a:t>Input(Search Datasets): </a:t>
            </a:r>
            <a:endParaRPr lang="en-US" dirty="0">
              <a:latin typeface="Times New Roman" panose="02020603050405020304" pitchFamily="18" charset="0"/>
              <a:ea typeface="SimSun" panose="02010600030101010101" pitchFamily="2" charset="-122"/>
            </a:endParaRPr>
          </a:p>
          <a:p>
            <a:pPr marL="0" marR="0" indent="137160" algn="just">
              <a:spcBef>
                <a:spcPts val="0"/>
              </a:spcBef>
              <a:spcAft>
                <a:spcPts val="0"/>
              </a:spcAft>
            </a:pPr>
            <a:r>
              <a:rPr lang="en-AU" sz="1800" dirty="0">
                <a:effectLst/>
                <a:latin typeface="Times New Roman" panose="02020603050405020304" pitchFamily="18" charset="0"/>
                <a:ea typeface="SimSun" panose="02010600030101010101" pitchFamily="2" charset="-122"/>
              </a:rPr>
              <a:t>Data in the form of raw tweets is acquired by using the Python library “</a:t>
            </a:r>
            <a:r>
              <a:rPr lang="en-AU" sz="1800" dirty="0" err="1">
                <a:effectLst/>
                <a:latin typeface="Times New Roman" panose="02020603050405020304" pitchFamily="18" charset="0"/>
                <a:ea typeface="SimSun" panose="02010600030101010101" pitchFamily="2" charset="-122"/>
              </a:rPr>
              <a:t>tweepy</a:t>
            </a:r>
            <a:r>
              <a:rPr lang="en-AU" sz="1800" dirty="0">
                <a:effectLst/>
                <a:latin typeface="Times New Roman" panose="02020603050405020304" pitchFamily="18" charset="0"/>
                <a:ea typeface="SimSun" panose="02010600030101010101" pitchFamily="2" charset="-122"/>
              </a:rPr>
              <a:t>” which provides a package for simple twitter streaming API . This API allows two modes of accessing tweets: it simply delivers a small, random sample of all the tweets streaming at a real time</a:t>
            </a:r>
            <a:endParaRPr lang="en-US" sz="1800" dirty="0">
              <a:effectLst/>
              <a:latin typeface="Times New Roman" panose="02020603050405020304" pitchFamily="18" charset="0"/>
              <a:ea typeface="SimSun" panose="02010600030101010101" pitchFamily="2" charset="-122"/>
            </a:endParaRPr>
          </a:p>
          <a:p>
            <a:pPr marL="0" marR="0" indent="137160" algn="just">
              <a:spcBef>
                <a:spcPts val="0"/>
              </a:spcBef>
              <a:spcAft>
                <a:spcPts val="0"/>
              </a:spcAft>
            </a:pPr>
            <a:r>
              <a:rPr lang="en-AU" sz="1800" dirty="0">
                <a:effectLst/>
                <a:latin typeface="Times New Roman" panose="02020603050405020304" pitchFamily="18" charset="0"/>
                <a:ea typeface="SimSun" panose="02010600030101010101" pitchFamily="2" charset="-122"/>
              </a:rPr>
              <a:t> </a:t>
            </a:r>
            <a:endParaRPr lang="en-US" sz="1800" dirty="0">
              <a:effectLst/>
              <a:latin typeface="Times New Roman" panose="02020603050405020304" pitchFamily="18" charset="0"/>
              <a:ea typeface="SimSun" panose="02010600030101010101" pitchFamily="2" charset="-122"/>
            </a:endParaRPr>
          </a:p>
          <a:p>
            <a:pPr marL="0" marR="0" indent="137160" algn="just">
              <a:spcBef>
                <a:spcPts val="0"/>
              </a:spcBef>
              <a:spcAft>
                <a:spcPts val="0"/>
              </a:spcAft>
            </a:pPr>
            <a:r>
              <a:rPr lang="en-AU" sz="1800" dirty="0">
                <a:effectLst/>
                <a:latin typeface="Times New Roman" panose="02020603050405020304" pitchFamily="18" charset="0"/>
                <a:ea typeface="SimSun" panose="02010600030101010101" pitchFamily="2" charset="-122"/>
              </a:rPr>
              <a:t>Tweets Retrieval: </a:t>
            </a:r>
            <a:endParaRPr lang="en-US" sz="1800" dirty="0">
              <a:effectLst/>
              <a:latin typeface="Times New Roman" panose="02020603050405020304" pitchFamily="18" charset="0"/>
              <a:ea typeface="SimSun" panose="02010600030101010101" pitchFamily="2" charset="-122"/>
            </a:endParaRPr>
          </a:p>
          <a:p>
            <a:pPr marL="0" marR="0" indent="137160" algn="just">
              <a:spcBef>
                <a:spcPts val="0"/>
              </a:spcBef>
              <a:spcAft>
                <a:spcPts val="0"/>
              </a:spcAft>
            </a:pPr>
            <a:r>
              <a:rPr lang="en-AU" sz="1800" dirty="0">
                <a:effectLst/>
                <a:latin typeface="Times New Roman" panose="02020603050405020304" pitchFamily="18" charset="0"/>
                <a:ea typeface="SimSun" panose="02010600030101010101" pitchFamily="2" charset="-122"/>
              </a:rPr>
              <a:t>Since human labelling is an expensive process. I further filter out the tweets to be labelled so that we have the greatest amount of variation in tweets without the loss of generality. It filters useless words.</a:t>
            </a:r>
            <a:endParaRPr lang="en-US" sz="1800" dirty="0">
              <a:effectLst/>
              <a:latin typeface="Times New Roman" panose="02020603050405020304" pitchFamily="18" charset="0"/>
              <a:ea typeface="SimSun" panose="02010600030101010101" pitchFamily="2" charset="-122"/>
            </a:endParaRPr>
          </a:p>
          <a:p>
            <a:pPr marL="0" marR="0" indent="137160" algn="just">
              <a:spcBef>
                <a:spcPts val="0"/>
              </a:spcBef>
              <a:spcAft>
                <a:spcPts val="0"/>
              </a:spcAft>
            </a:pPr>
            <a:r>
              <a:rPr lang="en-AU" sz="1800" dirty="0">
                <a:effectLst/>
                <a:latin typeface="Times New Roman" panose="02020603050405020304" pitchFamily="18" charset="0"/>
                <a:ea typeface="SimSun" panose="02010600030101010101" pitchFamily="2" charset="-122"/>
              </a:rPr>
              <a:t> </a:t>
            </a:r>
            <a:endParaRPr lang="en-US" sz="1800" dirty="0">
              <a:effectLst/>
              <a:latin typeface="Times New Roman" panose="02020603050405020304" pitchFamily="18" charset="0"/>
              <a:ea typeface="SimSun" panose="02010600030101010101" pitchFamily="2" charset="-122"/>
            </a:endParaRPr>
          </a:p>
          <a:p>
            <a:endParaRPr lang="en-US" dirty="0"/>
          </a:p>
        </p:txBody>
      </p:sp>
      <p:sp>
        <p:nvSpPr>
          <p:cNvPr id="7" name="Rectangle 6">
            <a:extLst>
              <a:ext uri="{FF2B5EF4-FFF2-40B4-BE49-F238E27FC236}">
                <a16:creationId xmlns:a16="http://schemas.microsoft.com/office/drawing/2014/main" id="{9EDE3234-6334-4636-93F9-3D7B9112BB95}"/>
              </a:ext>
            </a:extLst>
          </p:cNvPr>
          <p:cNvSpPr/>
          <p:nvPr/>
        </p:nvSpPr>
        <p:spPr>
          <a:xfrm>
            <a:off x="7052310" y="2640330"/>
            <a:ext cx="1280160" cy="78867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Search Datasets</a:t>
            </a:r>
          </a:p>
        </p:txBody>
      </p:sp>
      <p:sp>
        <p:nvSpPr>
          <p:cNvPr id="8" name="Rectangle 7">
            <a:extLst>
              <a:ext uri="{FF2B5EF4-FFF2-40B4-BE49-F238E27FC236}">
                <a16:creationId xmlns:a16="http://schemas.microsoft.com/office/drawing/2014/main" id="{189EA3B7-3863-4830-9805-C53D4F78A18D}"/>
              </a:ext>
            </a:extLst>
          </p:cNvPr>
          <p:cNvSpPr/>
          <p:nvPr/>
        </p:nvSpPr>
        <p:spPr>
          <a:xfrm>
            <a:off x="8961120" y="2640330"/>
            <a:ext cx="1280160" cy="78867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Tweets Retrieval</a:t>
            </a:r>
          </a:p>
        </p:txBody>
      </p:sp>
      <p:sp>
        <p:nvSpPr>
          <p:cNvPr id="9" name="Rectangle 8">
            <a:extLst>
              <a:ext uri="{FF2B5EF4-FFF2-40B4-BE49-F238E27FC236}">
                <a16:creationId xmlns:a16="http://schemas.microsoft.com/office/drawing/2014/main" id="{FFC89387-64F4-417B-A9F6-F40D01447641}"/>
              </a:ext>
            </a:extLst>
          </p:cNvPr>
          <p:cNvSpPr/>
          <p:nvPr/>
        </p:nvSpPr>
        <p:spPr>
          <a:xfrm>
            <a:off x="10638125" y="3739074"/>
            <a:ext cx="1280160" cy="78867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Tweets</a:t>
            </a:r>
          </a:p>
          <a:p>
            <a:pPr algn="ctr"/>
            <a:r>
              <a:rPr lang="en-US" sz="1400" dirty="0"/>
              <a:t>Processed</a:t>
            </a:r>
          </a:p>
        </p:txBody>
      </p:sp>
      <p:sp>
        <p:nvSpPr>
          <p:cNvPr id="10" name="Rectangle 9">
            <a:extLst>
              <a:ext uri="{FF2B5EF4-FFF2-40B4-BE49-F238E27FC236}">
                <a16:creationId xmlns:a16="http://schemas.microsoft.com/office/drawing/2014/main" id="{A254FC1E-4C40-486D-8AA9-1DAA2252DCD3}"/>
              </a:ext>
            </a:extLst>
          </p:cNvPr>
          <p:cNvSpPr/>
          <p:nvPr/>
        </p:nvSpPr>
        <p:spPr>
          <a:xfrm>
            <a:off x="9144000" y="5002530"/>
            <a:ext cx="1280160" cy="78867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Tweets Categorized</a:t>
            </a:r>
          </a:p>
        </p:txBody>
      </p:sp>
      <p:sp>
        <p:nvSpPr>
          <p:cNvPr id="11" name="Rectangle 10">
            <a:extLst>
              <a:ext uri="{FF2B5EF4-FFF2-40B4-BE49-F238E27FC236}">
                <a16:creationId xmlns:a16="http://schemas.microsoft.com/office/drawing/2014/main" id="{51459FCE-0979-47F3-9F1C-2271DB6FD501}"/>
              </a:ext>
            </a:extLst>
          </p:cNvPr>
          <p:cNvSpPr/>
          <p:nvPr/>
        </p:nvSpPr>
        <p:spPr>
          <a:xfrm>
            <a:off x="7212330" y="5002530"/>
            <a:ext cx="1280160" cy="78867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Sentiment Analysis</a:t>
            </a:r>
          </a:p>
        </p:txBody>
      </p:sp>
      <p:cxnSp>
        <p:nvCxnSpPr>
          <p:cNvPr id="13" name="Straight Arrow Connector 12">
            <a:extLst>
              <a:ext uri="{FF2B5EF4-FFF2-40B4-BE49-F238E27FC236}">
                <a16:creationId xmlns:a16="http://schemas.microsoft.com/office/drawing/2014/main" id="{E46ED551-C8C5-44AF-9096-0A9A337135FD}"/>
              </a:ext>
            </a:extLst>
          </p:cNvPr>
          <p:cNvCxnSpPr>
            <a:stCxn id="7" idx="3"/>
            <a:endCxn id="8" idx="1"/>
          </p:cNvCxnSpPr>
          <p:nvPr/>
        </p:nvCxnSpPr>
        <p:spPr>
          <a:xfrm>
            <a:off x="8332470" y="3034665"/>
            <a:ext cx="6286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8BF89DC-98A2-4F18-84B5-5431D0E55CB7}"/>
              </a:ext>
            </a:extLst>
          </p:cNvPr>
          <p:cNvCxnSpPr>
            <a:stCxn id="8" idx="3"/>
            <a:endCxn id="9" idx="0"/>
          </p:cNvCxnSpPr>
          <p:nvPr/>
        </p:nvCxnSpPr>
        <p:spPr>
          <a:xfrm>
            <a:off x="10241280" y="3034665"/>
            <a:ext cx="1036925" cy="7044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7916ACF-9244-46F8-8369-DF78A4332668}"/>
              </a:ext>
            </a:extLst>
          </p:cNvPr>
          <p:cNvCxnSpPr>
            <a:stCxn id="9" idx="2"/>
            <a:endCxn id="10" idx="3"/>
          </p:cNvCxnSpPr>
          <p:nvPr/>
        </p:nvCxnSpPr>
        <p:spPr>
          <a:xfrm flipH="1">
            <a:off x="10424160" y="4527744"/>
            <a:ext cx="854045" cy="8691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7577518-A014-4F86-8056-412C7ECB4875}"/>
              </a:ext>
            </a:extLst>
          </p:cNvPr>
          <p:cNvCxnSpPr>
            <a:stCxn id="10" idx="1"/>
            <a:endCxn id="11" idx="3"/>
          </p:cNvCxnSpPr>
          <p:nvPr/>
        </p:nvCxnSpPr>
        <p:spPr>
          <a:xfrm flipH="1">
            <a:off x="8492490" y="5396865"/>
            <a:ext cx="6515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Slide Number Placeholder 19">
            <a:extLst>
              <a:ext uri="{FF2B5EF4-FFF2-40B4-BE49-F238E27FC236}">
                <a16:creationId xmlns:a16="http://schemas.microsoft.com/office/drawing/2014/main" id="{425171EA-2B70-44C3-8DBB-F866A033C458}"/>
              </a:ext>
            </a:extLst>
          </p:cNvPr>
          <p:cNvSpPr>
            <a:spLocks noGrp="1"/>
          </p:cNvSpPr>
          <p:nvPr>
            <p:ph type="sldNum" sz="quarter" idx="12"/>
          </p:nvPr>
        </p:nvSpPr>
        <p:spPr/>
        <p:txBody>
          <a:bodyPr/>
          <a:lstStyle/>
          <a:p>
            <a:fld id="{4AA4CFC5-0488-49F9-91A1-686C2996B2BE}" type="slidenum">
              <a:rPr lang="en-US" smtClean="0"/>
              <a:t>11</a:t>
            </a:fld>
            <a:endParaRPr lang="en-US"/>
          </a:p>
        </p:txBody>
      </p:sp>
    </p:spTree>
    <p:extLst>
      <p:ext uri="{BB962C8B-B14F-4D97-AF65-F5344CB8AC3E}">
        <p14:creationId xmlns:p14="http://schemas.microsoft.com/office/powerpoint/2010/main" val="3176748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05B69-7EF3-46CB-8760-3CF000DED3F1}"/>
              </a:ext>
            </a:extLst>
          </p:cNvPr>
          <p:cNvSpPr>
            <a:spLocks noGrp="1"/>
          </p:cNvSpPr>
          <p:nvPr>
            <p:ph type="title"/>
          </p:nvPr>
        </p:nvSpPr>
        <p:spPr/>
        <p:txBody>
          <a:bodyPr/>
          <a:lstStyle/>
          <a:p>
            <a:r>
              <a:rPr lang="en-US" dirty="0"/>
              <a:t>System design</a:t>
            </a:r>
          </a:p>
        </p:txBody>
      </p:sp>
      <p:sp>
        <p:nvSpPr>
          <p:cNvPr id="3" name="Content Placeholder 2">
            <a:extLst>
              <a:ext uri="{FF2B5EF4-FFF2-40B4-BE49-F238E27FC236}">
                <a16:creationId xmlns:a16="http://schemas.microsoft.com/office/drawing/2014/main" id="{C80C5B5B-1593-40D9-B491-CE9119B4BFC3}"/>
              </a:ext>
            </a:extLst>
          </p:cNvPr>
          <p:cNvSpPr>
            <a:spLocks noGrp="1"/>
          </p:cNvSpPr>
          <p:nvPr>
            <p:ph idx="1"/>
          </p:nvPr>
        </p:nvSpPr>
        <p:spPr>
          <a:xfrm>
            <a:off x="913795" y="2096064"/>
            <a:ext cx="10353762" cy="4152336"/>
          </a:xfrm>
        </p:spPr>
        <p:txBody>
          <a:bodyPr>
            <a:noAutofit/>
          </a:bodyPr>
          <a:lstStyle/>
          <a:p>
            <a:pPr marL="0" marR="0" indent="137160" algn="just">
              <a:spcBef>
                <a:spcPts val="0"/>
              </a:spcBef>
              <a:spcAft>
                <a:spcPts val="0"/>
              </a:spcAft>
            </a:pPr>
            <a:r>
              <a:rPr lang="en-AU" sz="1800" dirty="0">
                <a:effectLst/>
                <a:latin typeface="Times New Roman" panose="02020603050405020304" pitchFamily="18" charset="0"/>
                <a:ea typeface="SimSun" panose="02010600030101010101" pitchFamily="2" charset="-122"/>
              </a:rPr>
              <a:t>Classified Tweets:</a:t>
            </a:r>
          </a:p>
          <a:p>
            <a:pPr marL="0" marR="0" indent="0" algn="just">
              <a:spcBef>
                <a:spcPts val="0"/>
              </a:spcBef>
              <a:spcAft>
                <a:spcPts val="0"/>
              </a:spcAft>
              <a:buNone/>
            </a:pPr>
            <a:endParaRPr lang="en-US" sz="1800" dirty="0">
              <a:effectLst/>
              <a:latin typeface="Times New Roman" panose="02020603050405020304" pitchFamily="18" charset="0"/>
              <a:ea typeface="SimSun" panose="02010600030101010101" pitchFamily="2" charset="-122"/>
            </a:endParaRPr>
          </a:p>
          <a:p>
            <a:pPr marL="0" marR="0" indent="137160" algn="just">
              <a:spcBef>
                <a:spcPts val="0"/>
              </a:spcBef>
              <a:spcAft>
                <a:spcPts val="0"/>
              </a:spcAft>
            </a:pPr>
            <a:r>
              <a:rPr lang="en-AU" sz="1800" dirty="0">
                <a:effectLst/>
                <a:latin typeface="Times New Roman" panose="02020603050405020304" pitchFamily="18" charset="0"/>
                <a:ea typeface="SimSun" panose="02010600030101010101" pitchFamily="2" charset="-122"/>
              </a:rPr>
              <a:t> I labelled the tweets in three classes according to sentiments observed in the tweets: positive, negative and neutral. </a:t>
            </a:r>
            <a:endParaRPr lang="en-US" sz="1800" dirty="0">
              <a:effectLst/>
              <a:latin typeface="Times New Roman" panose="02020603050405020304" pitchFamily="18" charset="0"/>
              <a:ea typeface="SimSun" panose="02010600030101010101" pitchFamily="2" charset="-122"/>
            </a:endParaRPr>
          </a:p>
          <a:p>
            <a:pPr marL="0" marR="0" indent="137160" algn="just">
              <a:spcBef>
                <a:spcPts val="0"/>
              </a:spcBef>
              <a:spcAft>
                <a:spcPts val="0"/>
              </a:spcAft>
            </a:pPr>
            <a:r>
              <a:rPr lang="en-AU" sz="1800" dirty="0">
                <a:effectLst/>
                <a:latin typeface="Times New Roman" panose="02020603050405020304" pitchFamily="18" charset="0"/>
                <a:ea typeface="SimSun" panose="02010600030101010101" pitchFamily="2" charset="-122"/>
              </a:rPr>
              <a:t> Positive: If the entire tweet has a positive/happy attitude or if something is mentioned with positive connotations. Also if more than one sentiment is expressed in the tweet but the positive sentiment is more dominant. </a:t>
            </a:r>
            <a:endParaRPr lang="en-US" sz="1800" dirty="0">
              <a:effectLst/>
              <a:latin typeface="Times New Roman" panose="02020603050405020304" pitchFamily="18" charset="0"/>
              <a:ea typeface="SimSun" panose="02010600030101010101" pitchFamily="2" charset="-122"/>
            </a:endParaRPr>
          </a:p>
          <a:p>
            <a:pPr marL="0" marR="0" indent="137160" algn="just">
              <a:spcBef>
                <a:spcPts val="0"/>
              </a:spcBef>
              <a:spcAft>
                <a:spcPts val="0"/>
              </a:spcAft>
            </a:pPr>
            <a:r>
              <a:rPr lang="en-AU" sz="1800" dirty="0">
                <a:effectLst/>
                <a:latin typeface="Times New Roman" panose="02020603050405020304" pitchFamily="18" charset="0"/>
                <a:ea typeface="SimSun" panose="02010600030101010101" pitchFamily="2" charset="-122"/>
              </a:rPr>
              <a:t> Negative: If the entire tweet has a negative/sad attitude or if something is mentioned with negative connotations. Also if more than one sentiment is expressed in the tweet but the negative sentiment is more dominant. </a:t>
            </a:r>
            <a:endParaRPr lang="en-US" sz="1800" dirty="0">
              <a:effectLst/>
              <a:latin typeface="Times New Roman" panose="02020603050405020304" pitchFamily="18" charset="0"/>
              <a:ea typeface="SimSun" panose="02010600030101010101" pitchFamily="2" charset="-122"/>
            </a:endParaRPr>
          </a:p>
          <a:p>
            <a:pPr marL="0" marR="0" indent="137160" algn="just">
              <a:spcBef>
                <a:spcPts val="0"/>
              </a:spcBef>
              <a:spcAft>
                <a:spcPts val="0"/>
              </a:spcAft>
            </a:pPr>
            <a:r>
              <a:rPr lang="en-AU" sz="1800" dirty="0">
                <a:effectLst/>
                <a:latin typeface="Times New Roman" panose="02020603050405020304" pitchFamily="18" charset="0"/>
                <a:ea typeface="SimSun" panose="02010600030101010101" pitchFamily="2" charset="-122"/>
              </a:rPr>
              <a:t>Neutral: If the creator of tweet expresses no personal opinion in the tweet and merely transmits information. Advertisements of different products would be labelled under this category.</a:t>
            </a:r>
            <a:endParaRPr lang="en-US" sz="18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endParaRPr lang="en-US" sz="1800" dirty="0">
              <a:effectLst/>
              <a:latin typeface="Times New Roman" panose="02020603050405020304" pitchFamily="18" charset="0"/>
              <a:ea typeface="SimSun" panose="02010600030101010101" pitchFamily="2" charset="-122"/>
            </a:endParaRPr>
          </a:p>
          <a:p>
            <a:endParaRPr lang="en-US" sz="1800" dirty="0"/>
          </a:p>
        </p:txBody>
      </p:sp>
      <p:sp>
        <p:nvSpPr>
          <p:cNvPr id="4" name="Slide Number Placeholder 3">
            <a:extLst>
              <a:ext uri="{FF2B5EF4-FFF2-40B4-BE49-F238E27FC236}">
                <a16:creationId xmlns:a16="http://schemas.microsoft.com/office/drawing/2014/main" id="{CDBD5E73-7D35-4C06-8A81-8F21614CC0E4}"/>
              </a:ext>
            </a:extLst>
          </p:cNvPr>
          <p:cNvSpPr>
            <a:spLocks noGrp="1"/>
          </p:cNvSpPr>
          <p:nvPr>
            <p:ph type="sldNum" sz="quarter" idx="12"/>
          </p:nvPr>
        </p:nvSpPr>
        <p:spPr/>
        <p:txBody>
          <a:bodyPr/>
          <a:lstStyle/>
          <a:p>
            <a:fld id="{4AA4CFC5-0488-49F9-91A1-686C2996B2BE}" type="slidenum">
              <a:rPr lang="en-US" smtClean="0"/>
              <a:t>12</a:t>
            </a:fld>
            <a:endParaRPr lang="en-US"/>
          </a:p>
        </p:txBody>
      </p:sp>
    </p:spTree>
    <p:extLst>
      <p:ext uri="{BB962C8B-B14F-4D97-AF65-F5344CB8AC3E}">
        <p14:creationId xmlns:p14="http://schemas.microsoft.com/office/powerpoint/2010/main" val="2100025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8F2E2-E1F1-4CCD-A89D-D69F5233215E}"/>
              </a:ext>
            </a:extLst>
          </p:cNvPr>
          <p:cNvSpPr>
            <a:spLocks noGrp="1"/>
          </p:cNvSpPr>
          <p:nvPr>
            <p:ph type="title"/>
          </p:nvPr>
        </p:nvSpPr>
        <p:spPr/>
        <p:txBody>
          <a:bodyPr/>
          <a:lstStyle/>
          <a:p>
            <a:r>
              <a:rPr lang="en-US" dirty="0"/>
              <a:t>Experimental setup</a:t>
            </a:r>
          </a:p>
        </p:txBody>
      </p:sp>
      <p:sp>
        <p:nvSpPr>
          <p:cNvPr id="3" name="Content Placeholder 2">
            <a:extLst>
              <a:ext uri="{FF2B5EF4-FFF2-40B4-BE49-F238E27FC236}">
                <a16:creationId xmlns:a16="http://schemas.microsoft.com/office/drawing/2014/main" id="{ADED5F2C-A686-44CB-8936-F4F4E1F58355}"/>
              </a:ext>
            </a:extLst>
          </p:cNvPr>
          <p:cNvSpPr>
            <a:spLocks noGrp="1"/>
          </p:cNvSpPr>
          <p:nvPr>
            <p:ph idx="1"/>
          </p:nvPr>
        </p:nvSpPr>
        <p:spPr/>
        <p:txBody>
          <a:bodyPr>
            <a:normAutofit fontScale="85000" lnSpcReduction="10000"/>
          </a:bodyPr>
          <a:lstStyle/>
          <a:p>
            <a:r>
              <a:rPr lang="en-AU" sz="1800" dirty="0">
                <a:effectLst/>
                <a:latin typeface="Times New Roman" panose="02020603050405020304" pitchFamily="18" charset="0"/>
                <a:ea typeface="SimSun" panose="02010600030101010101" pitchFamily="2" charset="-122"/>
              </a:rPr>
              <a:t>First of all, I created twitter Developer account. And after that I got its API. Then I Chose PYCHARM as a platform, because it was feasible for me. Then imported few packages which were crucial for my analysis. </a:t>
            </a:r>
          </a:p>
          <a:p>
            <a:r>
              <a:rPr lang="en-AU" sz="1800" dirty="0">
                <a:effectLst/>
                <a:latin typeface="Times New Roman" panose="02020603050405020304" pitchFamily="18" charset="0"/>
                <a:ea typeface="SimSun" panose="02010600030101010101" pitchFamily="2" charset="-122"/>
              </a:rPr>
              <a:t>I imported the following packages:</a:t>
            </a:r>
          </a:p>
          <a:p>
            <a:r>
              <a:rPr lang="en-AU" sz="1800" dirty="0">
                <a:effectLst/>
                <a:latin typeface="Times New Roman" panose="02020603050405020304" pitchFamily="18" charset="0"/>
                <a:ea typeface="SimSun" panose="02010600030101010101" pitchFamily="2" charset="-122"/>
              </a:rPr>
              <a:t>1)</a:t>
            </a:r>
            <a:r>
              <a:rPr lang="en-AU" sz="1800" dirty="0" err="1">
                <a:effectLst/>
                <a:latin typeface="Times New Roman" panose="02020603050405020304" pitchFamily="18" charset="0"/>
                <a:ea typeface="SimSun" panose="02010600030101010101" pitchFamily="2" charset="-122"/>
              </a:rPr>
              <a:t>tweepy</a:t>
            </a:r>
            <a:endParaRPr lang="en-AU" sz="1800" dirty="0">
              <a:effectLst/>
              <a:latin typeface="Times New Roman" panose="02020603050405020304" pitchFamily="18" charset="0"/>
              <a:ea typeface="SimSun" panose="02010600030101010101" pitchFamily="2" charset="-122"/>
            </a:endParaRPr>
          </a:p>
          <a:p>
            <a:r>
              <a:rPr lang="en-AU" sz="1800" dirty="0">
                <a:effectLst/>
                <a:latin typeface="Times New Roman" panose="02020603050405020304" pitchFamily="18" charset="0"/>
                <a:ea typeface="SimSun" panose="02010600030101010101" pitchFamily="2" charset="-122"/>
              </a:rPr>
              <a:t>2) </a:t>
            </a:r>
            <a:r>
              <a:rPr lang="en-AU" sz="1800" dirty="0" err="1">
                <a:effectLst/>
                <a:latin typeface="Times New Roman" panose="02020603050405020304" pitchFamily="18" charset="0"/>
                <a:ea typeface="SimSun" panose="02010600030101010101" pitchFamily="2" charset="-122"/>
              </a:rPr>
              <a:t>matplot</a:t>
            </a:r>
            <a:endParaRPr lang="en-AU" sz="1800" dirty="0">
              <a:effectLst/>
              <a:latin typeface="Times New Roman" panose="02020603050405020304" pitchFamily="18" charset="0"/>
              <a:ea typeface="SimSun" panose="02010600030101010101" pitchFamily="2" charset="-122"/>
            </a:endParaRPr>
          </a:p>
          <a:p>
            <a:r>
              <a:rPr lang="en-AU" sz="1800" dirty="0">
                <a:effectLst/>
                <a:latin typeface="Times New Roman" panose="02020603050405020304" pitchFamily="18" charset="0"/>
                <a:ea typeface="SimSun" panose="02010600030101010101" pitchFamily="2" charset="-122"/>
              </a:rPr>
              <a:t>3)</a:t>
            </a:r>
            <a:r>
              <a:rPr lang="en-AU" sz="1800" dirty="0" err="1">
                <a:effectLst/>
                <a:latin typeface="Times New Roman" panose="02020603050405020304" pitchFamily="18" charset="0"/>
                <a:ea typeface="SimSun" panose="02010600030101010101" pitchFamily="2" charset="-122"/>
              </a:rPr>
              <a:t>textblob</a:t>
            </a:r>
            <a:r>
              <a:rPr lang="en-AU" sz="1800" dirty="0">
                <a:effectLst/>
                <a:latin typeface="Times New Roman" panose="02020603050405020304" pitchFamily="18" charset="0"/>
                <a:ea typeface="SimSun" panose="02010600030101010101" pitchFamily="2" charset="-122"/>
              </a:rPr>
              <a:t> </a:t>
            </a:r>
          </a:p>
          <a:p>
            <a:r>
              <a:rPr lang="en-AU" sz="1800" dirty="0">
                <a:effectLst/>
                <a:latin typeface="Times New Roman" panose="02020603050405020304" pitchFamily="18" charset="0"/>
                <a:ea typeface="SimSun" panose="02010600030101010101" pitchFamily="2" charset="-122"/>
              </a:rPr>
              <a:t>4)Pandas </a:t>
            </a:r>
          </a:p>
          <a:p>
            <a:r>
              <a:rPr lang="en-AU" sz="1800" dirty="0">
                <a:effectLst/>
                <a:latin typeface="Times New Roman" panose="02020603050405020304" pitchFamily="18" charset="0"/>
                <a:ea typeface="SimSun" panose="02010600030101010101" pitchFamily="2" charset="-122"/>
              </a:rPr>
              <a:t>5)</a:t>
            </a:r>
            <a:r>
              <a:rPr lang="en-AU" sz="1800" dirty="0" err="1">
                <a:effectLst/>
                <a:latin typeface="Times New Roman" panose="02020603050405020304" pitchFamily="18" charset="0"/>
                <a:ea typeface="SimSun" panose="02010600030101010101" pitchFamily="2" charset="-122"/>
              </a:rPr>
              <a:t>numpy</a:t>
            </a:r>
            <a:endParaRPr lang="en-AU" sz="1800" dirty="0">
              <a:effectLst/>
              <a:latin typeface="Times New Roman" panose="02020603050405020304" pitchFamily="18" charset="0"/>
              <a:ea typeface="SimSun" panose="02010600030101010101" pitchFamily="2" charset="-122"/>
            </a:endParaRPr>
          </a:p>
          <a:p>
            <a:r>
              <a:rPr lang="en-AU" sz="1800" dirty="0">
                <a:effectLst/>
                <a:latin typeface="Times New Roman" panose="02020603050405020304" pitchFamily="18" charset="0"/>
                <a:ea typeface="SimSun" panose="02010600030101010101" pitchFamily="2" charset="-122"/>
              </a:rPr>
              <a:t>6)re </a:t>
            </a:r>
          </a:p>
          <a:p>
            <a:r>
              <a:rPr lang="en-AU" sz="1800" dirty="0">
                <a:effectLst/>
                <a:latin typeface="Times New Roman" panose="02020603050405020304" pitchFamily="18" charset="0"/>
                <a:ea typeface="SimSun" panose="02010600030101010101" pitchFamily="2" charset="-122"/>
              </a:rPr>
              <a:t>7)string.</a:t>
            </a:r>
            <a:endParaRPr lang="en-US" dirty="0"/>
          </a:p>
        </p:txBody>
      </p:sp>
      <p:sp>
        <p:nvSpPr>
          <p:cNvPr id="4" name="Slide Number Placeholder 3">
            <a:extLst>
              <a:ext uri="{FF2B5EF4-FFF2-40B4-BE49-F238E27FC236}">
                <a16:creationId xmlns:a16="http://schemas.microsoft.com/office/drawing/2014/main" id="{68D9C820-F9D1-468A-B821-A3D7E6438C39}"/>
              </a:ext>
            </a:extLst>
          </p:cNvPr>
          <p:cNvSpPr>
            <a:spLocks noGrp="1"/>
          </p:cNvSpPr>
          <p:nvPr>
            <p:ph type="sldNum" sz="quarter" idx="12"/>
          </p:nvPr>
        </p:nvSpPr>
        <p:spPr/>
        <p:txBody>
          <a:bodyPr/>
          <a:lstStyle/>
          <a:p>
            <a:fld id="{4AA4CFC5-0488-49F9-91A1-686C2996B2BE}" type="slidenum">
              <a:rPr lang="en-US" smtClean="0"/>
              <a:t>13</a:t>
            </a:fld>
            <a:endParaRPr lang="en-US"/>
          </a:p>
        </p:txBody>
      </p:sp>
    </p:spTree>
    <p:extLst>
      <p:ext uri="{BB962C8B-B14F-4D97-AF65-F5344CB8AC3E}">
        <p14:creationId xmlns:p14="http://schemas.microsoft.com/office/powerpoint/2010/main" val="2953490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046FE-ECB9-4170-90E7-CF5201EA2E1A}"/>
              </a:ext>
            </a:extLst>
          </p:cNvPr>
          <p:cNvSpPr>
            <a:spLocks noGrp="1"/>
          </p:cNvSpPr>
          <p:nvPr>
            <p:ph type="title"/>
          </p:nvPr>
        </p:nvSpPr>
        <p:spPr/>
        <p:txBody>
          <a:bodyPr/>
          <a:lstStyle/>
          <a:p>
            <a:r>
              <a:rPr lang="en-US" dirty="0"/>
              <a:t>How I got twitter </a:t>
            </a:r>
            <a:r>
              <a:rPr lang="en-US" dirty="0" err="1"/>
              <a:t>api</a:t>
            </a:r>
            <a:endParaRPr lang="en-US" dirty="0"/>
          </a:p>
        </p:txBody>
      </p:sp>
      <p:sp>
        <p:nvSpPr>
          <p:cNvPr id="3" name="Content Placeholder 2">
            <a:extLst>
              <a:ext uri="{FF2B5EF4-FFF2-40B4-BE49-F238E27FC236}">
                <a16:creationId xmlns:a16="http://schemas.microsoft.com/office/drawing/2014/main" id="{FF5343DC-1598-4204-9F12-610D33771593}"/>
              </a:ext>
            </a:extLst>
          </p:cNvPr>
          <p:cNvSpPr>
            <a:spLocks noGrp="1"/>
          </p:cNvSpPr>
          <p:nvPr>
            <p:ph idx="1"/>
          </p:nvPr>
        </p:nvSpPr>
        <p:spPr/>
        <p:txBody>
          <a:bodyPr/>
          <a:lstStyle/>
          <a:p>
            <a:r>
              <a:rPr lang="en-AU" sz="1800" dirty="0">
                <a:effectLst/>
                <a:latin typeface="Times New Roman" panose="02020603050405020304" pitchFamily="18" charset="0"/>
                <a:ea typeface="SimSun" panose="02010600030101010101" pitchFamily="2" charset="-122"/>
              </a:rPr>
              <a:t>To get a Twitter API, I created developer’s account on twitter. </a:t>
            </a:r>
          </a:p>
          <a:p>
            <a:r>
              <a:rPr lang="en-AU" sz="1800" dirty="0">
                <a:effectLst/>
                <a:latin typeface="Times New Roman" panose="02020603050405020304" pitchFamily="18" charset="0"/>
                <a:ea typeface="SimSun" panose="02010600030101010101" pitchFamily="2" charset="-122"/>
              </a:rPr>
              <a:t>And after that I got four key which I used as a twitter credentials.</a:t>
            </a:r>
          </a:p>
          <a:p>
            <a:r>
              <a:rPr lang="en-AU" sz="1800" dirty="0">
                <a:effectLst/>
                <a:latin typeface="Times New Roman" panose="02020603050405020304" pitchFamily="18" charset="0"/>
                <a:ea typeface="SimSun" panose="02010600030101010101" pitchFamily="2" charset="-122"/>
              </a:rPr>
              <a:t> I put all keys in one python file and it is used for sentimental analysis. Without that we cannot able to get the tweets of people.</a:t>
            </a:r>
          </a:p>
          <a:p>
            <a:r>
              <a:rPr lang="en-AU" sz="1800" dirty="0">
                <a:effectLst/>
                <a:latin typeface="Times New Roman" panose="02020603050405020304" pitchFamily="18" charset="0"/>
                <a:ea typeface="SimSun" panose="02010600030101010101" pitchFamily="2" charset="-122"/>
              </a:rPr>
              <a:t>I used it to my both kind of search.</a:t>
            </a:r>
            <a:endParaRPr lang="en-US" sz="1800" dirty="0">
              <a:effectLst/>
              <a:latin typeface="Times New Roman" panose="02020603050405020304" pitchFamily="18" charset="0"/>
              <a:ea typeface="SimSun" panose="02010600030101010101" pitchFamily="2" charset="-122"/>
            </a:endParaRPr>
          </a:p>
          <a:p>
            <a:endParaRPr lang="en-US" dirty="0"/>
          </a:p>
        </p:txBody>
      </p:sp>
      <p:sp>
        <p:nvSpPr>
          <p:cNvPr id="4" name="Slide Number Placeholder 3">
            <a:extLst>
              <a:ext uri="{FF2B5EF4-FFF2-40B4-BE49-F238E27FC236}">
                <a16:creationId xmlns:a16="http://schemas.microsoft.com/office/drawing/2014/main" id="{48D9662D-DDCD-4834-99BE-E73EFDB28A69}"/>
              </a:ext>
            </a:extLst>
          </p:cNvPr>
          <p:cNvSpPr>
            <a:spLocks noGrp="1"/>
          </p:cNvSpPr>
          <p:nvPr>
            <p:ph type="sldNum" sz="quarter" idx="12"/>
          </p:nvPr>
        </p:nvSpPr>
        <p:spPr/>
        <p:txBody>
          <a:bodyPr/>
          <a:lstStyle/>
          <a:p>
            <a:fld id="{4AA4CFC5-0488-49F9-91A1-686C2996B2BE}" type="slidenum">
              <a:rPr lang="en-US" smtClean="0"/>
              <a:t>14</a:t>
            </a:fld>
            <a:endParaRPr lang="en-US"/>
          </a:p>
        </p:txBody>
      </p:sp>
    </p:spTree>
    <p:extLst>
      <p:ext uri="{BB962C8B-B14F-4D97-AF65-F5344CB8AC3E}">
        <p14:creationId xmlns:p14="http://schemas.microsoft.com/office/powerpoint/2010/main" val="2599140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16CE-CDBF-48B7-90CF-2B6596E3F730}"/>
              </a:ext>
            </a:extLst>
          </p:cNvPr>
          <p:cNvSpPr>
            <a:spLocks noGrp="1"/>
          </p:cNvSpPr>
          <p:nvPr>
            <p:ph type="title"/>
          </p:nvPr>
        </p:nvSpPr>
        <p:spPr/>
        <p:txBody>
          <a:bodyPr/>
          <a:lstStyle/>
          <a:p>
            <a:r>
              <a:rPr lang="en-US" dirty="0"/>
              <a:t>Experimental setup</a:t>
            </a:r>
          </a:p>
        </p:txBody>
      </p:sp>
      <p:pic>
        <p:nvPicPr>
          <p:cNvPr id="4" name="Picture 3">
            <a:extLst>
              <a:ext uri="{FF2B5EF4-FFF2-40B4-BE49-F238E27FC236}">
                <a16:creationId xmlns:a16="http://schemas.microsoft.com/office/drawing/2014/main" id="{9042CF3C-8FBB-4F48-B5E8-8B82D3580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3789" y="1978154"/>
            <a:ext cx="6573771" cy="4270246"/>
          </a:xfrm>
          <a:prstGeom prst="rect">
            <a:avLst/>
          </a:prstGeom>
        </p:spPr>
      </p:pic>
      <p:sp>
        <p:nvSpPr>
          <p:cNvPr id="5" name="Slide Number Placeholder 4">
            <a:extLst>
              <a:ext uri="{FF2B5EF4-FFF2-40B4-BE49-F238E27FC236}">
                <a16:creationId xmlns:a16="http://schemas.microsoft.com/office/drawing/2014/main" id="{AF7AF9AA-A96C-4D22-93B3-7FAA177B5F19}"/>
              </a:ext>
            </a:extLst>
          </p:cNvPr>
          <p:cNvSpPr>
            <a:spLocks noGrp="1"/>
          </p:cNvSpPr>
          <p:nvPr>
            <p:ph type="sldNum" sz="quarter" idx="12"/>
          </p:nvPr>
        </p:nvSpPr>
        <p:spPr/>
        <p:txBody>
          <a:bodyPr/>
          <a:lstStyle/>
          <a:p>
            <a:fld id="{4AA4CFC5-0488-49F9-91A1-686C2996B2BE}" type="slidenum">
              <a:rPr lang="en-US" smtClean="0"/>
              <a:t>15</a:t>
            </a:fld>
            <a:endParaRPr lang="en-US"/>
          </a:p>
        </p:txBody>
      </p:sp>
    </p:spTree>
    <p:extLst>
      <p:ext uri="{BB962C8B-B14F-4D97-AF65-F5344CB8AC3E}">
        <p14:creationId xmlns:p14="http://schemas.microsoft.com/office/powerpoint/2010/main" val="1972309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D7C56-7BD5-4FB2-859C-55BA23170362}"/>
              </a:ext>
            </a:extLst>
          </p:cNvPr>
          <p:cNvSpPr>
            <a:spLocks noGrp="1"/>
          </p:cNvSpPr>
          <p:nvPr>
            <p:ph type="title"/>
          </p:nvPr>
        </p:nvSpPr>
        <p:spPr/>
        <p:txBody>
          <a:bodyPr/>
          <a:lstStyle/>
          <a:p>
            <a:r>
              <a:rPr lang="en-US" dirty="0"/>
              <a:t>Experimental setup</a:t>
            </a:r>
          </a:p>
        </p:txBody>
      </p:sp>
      <p:pic>
        <p:nvPicPr>
          <p:cNvPr id="6146" name="Picture 1">
            <a:extLst>
              <a:ext uri="{FF2B5EF4-FFF2-40B4-BE49-F238E27FC236}">
                <a16:creationId xmlns:a16="http://schemas.microsoft.com/office/drawing/2014/main" id="{0FB0E62E-EF2C-47D6-9D9F-7B84F092DF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7143" y="1855911"/>
            <a:ext cx="7536997" cy="4229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BD555DFC-91DF-4EBB-9248-D63189B424A4}"/>
              </a:ext>
            </a:extLst>
          </p:cNvPr>
          <p:cNvSpPr>
            <a:spLocks noGrp="1"/>
          </p:cNvSpPr>
          <p:nvPr>
            <p:ph type="sldNum" sz="quarter" idx="12"/>
          </p:nvPr>
        </p:nvSpPr>
        <p:spPr/>
        <p:txBody>
          <a:bodyPr/>
          <a:lstStyle/>
          <a:p>
            <a:fld id="{4AA4CFC5-0488-49F9-91A1-686C2996B2BE}" type="slidenum">
              <a:rPr lang="en-US" smtClean="0"/>
              <a:t>16</a:t>
            </a:fld>
            <a:endParaRPr lang="en-US"/>
          </a:p>
        </p:txBody>
      </p:sp>
    </p:spTree>
    <p:extLst>
      <p:ext uri="{BB962C8B-B14F-4D97-AF65-F5344CB8AC3E}">
        <p14:creationId xmlns:p14="http://schemas.microsoft.com/office/powerpoint/2010/main" val="519736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6EA2D-81A9-4412-BEEE-EF0DA179269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DF2910A-8AA5-4B45-8647-634F41F01A76}"/>
              </a:ext>
            </a:extLst>
          </p:cNvPr>
          <p:cNvSpPr>
            <a:spLocks noGrp="1"/>
          </p:cNvSpPr>
          <p:nvPr>
            <p:ph idx="1"/>
          </p:nvPr>
        </p:nvSpPr>
        <p:spPr/>
        <p:txBody>
          <a:bodyPr/>
          <a:lstStyle/>
          <a:p>
            <a:pPr marL="0" marR="0" indent="457200" algn="just">
              <a:spcBef>
                <a:spcPts val="0"/>
              </a:spcBef>
              <a:spcAft>
                <a:spcPts val="0"/>
              </a:spcAft>
            </a:pPr>
            <a:r>
              <a:rPr lang="en-AU" sz="1800" dirty="0">
                <a:effectLst/>
                <a:latin typeface="Times New Roman" panose="02020603050405020304" pitchFamily="18" charset="0"/>
                <a:ea typeface="SimSun" panose="02010600030101010101" pitchFamily="2" charset="-122"/>
              </a:rPr>
              <a:t>In this paper, I have addressed the problem of classifying text into the basic Emotion-Categories, rather than just labelling them as positive or negative. Through my research reliable bag of emotional words, I can now effectively quantify many emotions in any block of text.</a:t>
            </a:r>
          </a:p>
          <a:p>
            <a:pPr marL="0" marR="0" indent="457200" algn="just">
              <a:spcBef>
                <a:spcPts val="0"/>
              </a:spcBef>
              <a:spcAft>
                <a:spcPts val="0"/>
              </a:spcAft>
            </a:pPr>
            <a:endParaRPr lang="en-AU" sz="1800" dirty="0">
              <a:effectLst/>
              <a:latin typeface="Times New Roman" panose="02020603050405020304" pitchFamily="18" charset="0"/>
              <a:ea typeface="SimSun" panose="02010600030101010101" pitchFamily="2" charset="-122"/>
            </a:endParaRPr>
          </a:p>
          <a:p>
            <a:pPr marL="0" marR="0" indent="457200" algn="just">
              <a:spcBef>
                <a:spcPts val="0"/>
              </a:spcBef>
              <a:spcAft>
                <a:spcPts val="0"/>
              </a:spcAft>
            </a:pPr>
            <a:r>
              <a:rPr lang="en-AU" sz="1800" dirty="0">
                <a:effectLst/>
                <a:latin typeface="Times New Roman" panose="02020603050405020304" pitchFamily="18" charset="0"/>
                <a:ea typeface="SimSun" panose="02010600030101010101" pitchFamily="2" charset="-122"/>
              </a:rPr>
              <a:t> In future, a system could be established for automatically updating the bag-of-words and automatically generate matching word sets . Using this approach, many interesting apps can be created, such as a social-networking site displaying the recent mood of  your friends. Moreover, my  analysis of Twitter can be extended to the development of a real-time application, </a:t>
            </a:r>
            <a:r>
              <a:rPr lang="en-AU" sz="1800" dirty="0" err="1">
                <a:effectLst/>
                <a:latin typeface="Times New Roman" panose="02020603050405020304" pitchFamily="18" charset="0"/>
                <a:ea typeface="SimSun" panose="02010600030101010101" pitchFamily="2" charset="-122"/>
              </a:rPr>
              <a:t>analyzing</a:t>
            </a:r>
            <a:r>
              <a:rPr lang="en-AU" sz="1800" dirty="0">
                <a:effectLst/>
                <a:latin typeface="Times New Roman" panose="02020603050405020304" pitchFamily="18" charset="0"/>
                <a:ea typeface="SimSun" panose="02010600030101010101" pitchFamily="2" charset="-122"/>
              </a:rPr>
              <a:t> mood-swings and emotions on Twitter.</a:t>
            </a:r>
            <a:endParaRPr lang="en-US" sz="18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endParaRPr lang="en-US" sz="1800" dirty="0">
              <a:effectLst/>
              <a:latin typeface="Times New Roman" panose="02020603050405020304" pitchFamily="18" charset="0"/>
              <a:ea typeface="SimSun" panose="02010600030101010101" pitchFamily="2" charset="-122"/>
            </a:endParaRPr>
          </a:p>
        </p:txBody>
      </p:sp>
      <p:sp>
        <p:nvSpPr>
          <p:cNvPr id="4" name="Slide Number Placeholder 3">
            <a:extLst>
              <a:ext uri="{FF2B5EF4-FFF2-40B4-BE49-F238E27FC236}">
                <a16:creationId xmlns:a16="http://schemas.microsoft.com/office/drawing/2014/main" id="{07878A2A-5B59-43CA-98F8-D4FDEF110E89}"/>
              </a:ext>
            </a:extLst>
          </p:cNvPr>
          <p:cNvSpPr>
            <a:spLocks noGrp="1"/>
          </p:cNvSpPr>
          <p:nvPr>
            <p:ph type="sldNum" sz="quarter" idx="12"/>
          </p:nvPr>
        </p:nvSpPr>
        <p:spPr/>
        <p:txBody>
          <a:bodyPr/>
          <a:lstStyle/>
          <a:p>
            <a:fld id="{4AA4CFC5-0488-49F9-91A1-686C2996B2BE}" type="slidenum">
              <a:rPr lang="en-US" smtClean="0"/>
              <a:t>17</a:t>
            </a:fld>
            <a:endParaRPr lang="en-US"/>
          </a:p>
        </p:txBody>
      </p:sp>
    </p:spTree>
    <p:extLst>
      <p:ext uri="{BB962C8B-B14F-4D97-AF65-F5344CB8AC3E}">
        <p14:creationId xmlns:p14="http://schemas.microsoft.com/office/powerpoint/2010/main" val="3844894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2F85D-D174-4B26-BD61-863D0EFA62C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213EB8A-EDB8-4268-A65D-C2ABCC61C55C}"/>
              </a:ext>
            </a:extLst>
          </p:cNvPr>
          <p:cNvSpPr>
            <a:spLocks noGrp="1"/>
          </p:cNvSpPr>
          <p:nvPr>
            <p:ph idx="1"/>
          </p:nvPr>
        </p:nvSpPr>
        <p:spPr>
          <a:xfrm>
            <a:off x="913795" y="2096064"/>
            <a:ext cx="10353762" cy="4152336"/>
          </a:xfrm>
        </p:spPr>
        <p:txBody>
          <a:bodyPr>
            <a:normAutofit/>
          </a:bodyPr>
          <a:lstStyle/>
          <a:p>
            <a:pPr marL="274320" marR="0" indent="-274320" algn="just">
              <a:spcBef>
                <a:spcPts val="0"/>
              </a:spcBef>
              <a:spcAft>
                <a:spcPts val="0"/>
              </a:spcAft>
              <a:tabLst>
                <a:tab pos="274320" algn="l"/>
                <a:tab pos="457200" algn="l"/>
              </a:tabLst>
            </a:pPr>
            <a:r>
              <a:rPr lang="en-US" sz="1800" dirty="0">
                <a:effectLst/>
                <a:latin typeface="Times New Roman" panose="02020603050405020304" pitchFamily="18" charset="0"/>
                <a:ea typeface="SimSun" panose="02010600030101010101" pitchFamily="2" charset="-122"/>
              </a:rPr>
              <a:t>Rakesh C </a:t>
            </a:r>
            <a:r>
              <a:rPr lang="en-US" sz="1800" dirty="0" err="1">
                <a:effectLst/>
                <a:latin typeface="Times New Roman" panose="02020603050405020304" pitchFamily="18" charset="0"/>
                <a:ea typeface="SimSun" panose="02010600030101010101" pitchFamily="2" charset="-122"/>
              </a:rPr>
              <a:t>Balabantaray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Mudasir</a:t>
            </a:r>
            <a:r>
              <a:rPr lang="en-US" sz="1800" dirty="0">
                <a:effectLst/>
                <a:latin typeface="Times New Roman" panose="02020603050405020304" pitchFamily="18" charset="0"/>
                <a:ea typeface="SimSun" panose="02010600030101010101" pitchFamily="2" charset="-122"/>
              </a:rPr>
              <a:t> Mohammad, and </a:t>
            </a:r>
            <a:r>
              <a:rPr lang="en-US" sz="1800" dirty="0" err="1">
                <a:effectLst/>
                <a:latin typeface="Times New Roman" panose="02020603050405020304" pitchFamily="18" charset="0"/>
                <a:ea typeface="SimSun" panose="02010600030101010101" pitchFamily="2" charset="-122"/>
              </a:rPr>
              <a:t>Nibha</a:t>
            </a:r>
            <a:r>
              <a:rPr lang="en-US" sz="1800" dirty="0">
                <a:effectLst/>
                <a:latin typeface="Times New Roman" panose="02020603050405020304" pitchFamily="18" charset="0"/>
                <a:ea typeface="SimSun" panose="02010600030101010101" pitchFamily="2" charset="-122"/>
              </a:rPr>
              <a:t> Sharma. Multiclass twitter emotion classification: A new approach. International Journal of Applied Information Systems, 4(1):48–53, 2012. </a:t>
            </a:r>
          </a:p>
          <a:p>
            <a:pPr marL="274320" marR="0" indent="-274320" algn="just">
              <a:spcBef>
                <a:spcPts val="0"/>
              </a:spcBef>
              <a:spcAft>
                <a:spcPts val="0"/>
              </a:spcAft>
              <a:tabLst>
                <a:tab pos="274320" algn="l"/>
                <a:tab pos="457200" algn="l"/>
              </a:tabLst>
            </a:pPr>
            <a:r>
              <a:rPr lang="en-US" sz="1800" dirty="0">
                <a:effectLst/>
                <a:latin typeface="Times New Roman" panose="02020603050405020304" pitchFamily="18" charset="0"/>
                <a:ea typeface="SimSun" panose="02010600030101010101" pitchFamily="2" charset="-122"/>
              </a:rPr>
              <a:t>Cecilia </a:t>
            </a:r>
            <a:r>
              <a:rPr lang="en-US" sz="1800" dirty="0" err="1">
                <a:effectLst/>
                <a:latin typeface="Times New Roman" panose="02020603050405020304" pitchFamily="18" charset="0"/>
                <a:ea typeface="SimSun" panose="02010600030101010101" pitchFamily="2" charset="-122"/>
              </a:rPr>
              <a:t>Ovesdotter</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Alm</a:t>
            </a:r>
            <a:r>
              <a:rPr lang="en-US" sz="1800" dirty="0">
                <a:effectLst/>
                <a:latin typeface="Times New Roman" panose="02020603050405020304" pitchFamily="18" charset="0"/>
                <a:ea typeface="SimSun" panose="02010600030101010101" pitchFamily="2" charset="-122"/>
              </a:rPr>
              <a:t>, Dan Roth, and Richard </a:t>
            </a:r>
            <a:r>
              <a:rPr lang="en-US" sz="1800" dirty="0" err="1">
                <a:effectLst/>
                <a:latin typeface="Times New Roman" panose="02020603050405020304" pitchFamily="18" charset="0"/>
                <a:ea typeface="SimSun" panose="02010600030101010101" pitchFamily="2" charset="-122"/>
              </a:rPr>
              <a:t>Sproat</a:t>
            </a:r>
            <a:r>
              <a:rPr lang="en-US" sz="1800" dirty="0">
                <a:effectLst/>
                <a:latin typeface="Times New Roman" panose="02020603050405020304" pitchFamily="18" charset="0"/>
                <a:ea typeface="SimSun" panose="02010600030101010101" pitchFamily="2" charset="-122"/>
              </a:rPr>
              <a:t>. Emotions from text: machine learning for text-based emotion prediction. In Proceedings of the conference on human language technology and empirical methods in natural language processing, pages 579–586. Association for Computational Linguistics, 2005.</a:t>
            </a:r>
          </a:p>
          <a:p>
            <a:pPr marL="274320" marR="0" indent="-274320" algn="just">
              <a:spcBef>
                <a:spcPts val="0"/>
              </a:spcBef>
              <a:spcAft>
                <a:spcPts val="0"/>
              </a:spcAft>
              <a:tabLst>
                <a:tab pos="274320" algn="l"/>
                <a:tab pos="457200" algn="l"/>
              </a:tabLst>
            </a:pPr>
            <a:r>
              <a:rPr lang="en-US" sz="1800" dirty="0">
                <a:effectLst/>
                <a:latin typeface="Times New Roman" panose="02020603050405020304" pitchFamily="18" charset="0"/>
                <a:ea typeface="SimSun" panose="02010600030101010101" pitchFamily="2" charset="-122"/>
              </a:rPr>
              <a:t>Janyce Wiebe, Theresa Wilson, and Claire </a:t>
            </a:r>
            <a:r>
              <a:rPr lang="en-US" sz="1800" dirty="0" err="1">
                <a:effectLst/>
                <a:latin typeface="Times New Roman" panose="02020603050405020304" pitchFamily="18" charset="0"/>
                <a:ea typeface="SimSun" panose="02010600030101010101" pitchFamily="2" charset="-122"/>
              </a:rPr>
              <a:t>Cardie</a:t>
            </a:r>
            <a:r>
              <a:rPr lang="en-US" sz="1800" dirty="0">
                <a:effectLst/>
                <a:latin typeface="Times New Roman" panose="02020603050405020304" pitchFamily="18" charset="0"/>
                <a:ea typeface="SimSun" panose="02010600030101010101" pitchFamily="2" charset="-122"/>
              </a:rPr>
              <a:t>. Annotating expressions of opinions and emotions in language. Language resources and evaluation, 39(2-3):165–210, 2005.</a:t>
            </a:r>
          </a:p>
          <a:p>
            <a:pPr marL="274320" marR="0" indent="-274320" algn="just">
              <a:spcBef>
                <a:spcPts val="0"/>
              </a:spcBef>
              <a:spcAft>
                <a:spcPts val="0"/>
              </a:spcAft>
              <a:tabLst>
                <a:tab pos="274320" algn="l"/>
                <a:tab pos="457200" algn="l"/>
              </a:tabLst>
            </a:pPr>
            <a:r>
              <a:rPr lang="en-US" sz="1800" dirty="0">
                <a:effectLst/>
                <a:latin typeface="Times New Roman" panose="02020603050405020304" pitchFamily="18" charset="0"/>
                <a:ea typeface="SimSun" panose="02010600030101010101" pitchFamily="2" charset="-122"/>
              </a:rPr>
              <a:t> Paulo Roberto </a:t>
            </a:r>
            <a:r>
              <a:rPr lang="en-US" sz="1800" dirty="0" err="1">
                <a:effectLst/>
                <a:latin typeface="Times New Roman" panose="02020603050405020304" pitchFamily="18" charset="0"/>
                <a:ea typeface="SimSun" panose="02010600030101010101" pitchFamily="2" charset="-122"/>
              </a:rPr>
              <a:t>Gonc¸alves</a:t>
            </a:r>
            <a:r>
              <a:rPr lang="en-US" sz="1800" dirty="0">
                <a:effectLst/>
                <a:latin typeface="Times New Roman" panose="02020603050405020304" pitchFamily="18" charset="0"/>
                <a:ea typeface="SimSun" panose="02010600030101010101" pitchFamily="2" charset="-122"/>
              </a:rPr>
              <a:t> Segundo. The language of evaluation: Appraisal in </a:t>
            </a:r>
            <a:r>
              <a:rPr lang="en-US" sz="1800" dirty="0" err="1">
                <a:effectLst/>
                <a:latin typeface="Times New Roman" panose="02020603050405020304" pitchFamily="18" charset="0"/>
                <a:ea typeface="SimSun" panose="02010600030101010101" pitchFamily="2" charset="-122"/>
              </a:rPr>
              <a:t>english</a:t>
            </a:r>
            <a:r>
              <a:rPr lang="en-US" sz="1800" dirty="0">
                <a:effectLst/>
                <a:latin typeface="Times New Roman" panose="02020603050405020304" pitchFamily="18" charset="0"/>
                <a:ea typeface="SimSun" panose="02010600030101010101" pitchFamily="2" charset="-122"/>
              </a:rPr>
              <a:t> (martin, </a:t>
            </a:r>
            <a:r>
              <a:rPr lang="en-US" sz="1800" dirty="0" err="1">
                <a:effectLst/>
                <a:latin typeface="Times New Roman" panose="02020603050405020304" pitchFamily="18" charset="0"/>
                <a:ea typeface="SimSun" panose="02010600030101010101" pitchFamily="2" charset="-122"/>
              </a:rPr>
              <a:t>jr</a:t>
            </a:r>
            <a:r>
              <a:rPr lang="en-US" sz="1800" dirty="0">
                <a:effectLst/>
                <a:latin typeface="Times New Roman" panose="02020603050405020304" pitchFamily="18" charset="0"/>
                <a:ea typeface="SimSun" panose="02010600030101010101" pitchFamily="2" charset="-122"/>
              </a:rPr>
              <a:t> &amp; white, </a:t>
            </a:r>
            <a:r>
              <a:rPr lang="en-US" sz="1800" dirty="0" err="1">
                <a:effectLst/>
                <a:latin typeface="Times New Roman" panose="02020603050405020304" pitchFamily="18" charset="0"/>
                <a:ea typeface="SimSun" panose="02010600030101010101" pitchFamily="2" charset="-122"/>
              </a:rPr>
              <a:t>rrr</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Linha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D’Agua</a:t>
            </a:r>
            <a:r>
              <a:rPr lang="en-US" sz="1800" dirty="0">
                <a:effectLst/>
                <a:latin typeface="Times New Roman" panose="02020603050405020304" pitchFamily="18" charset="0"/>
                <a:ea typeface="SimSun" panose="02010600030101010101" pitchFamily="2" charset="-122"/>
              </a:rPr>
              <a:t> ´ , (21):133–137, 2008.</a:t>
            </a:r>
          </a:p>
          <a:p>
            <a:pPr marL="274320" marR="0" indent="-274320" algn="just">
              <a:spcBef>
                <a:spcPts val="0"/>
              </a:spcBef>
              <a:spcAft>
                <a:spcPts val="0"/>
              </a:spcAft>
              <a:tabLst>
                <a:tab pos="274320" algn="l"/>
                <a:tab pos="457200" algn="l"/>
              </a:tabLst>
            </a:pPr>
            <a:r>
              <a:rPr lang="en-US" sz="1800" dirty="0">
                <a:effectLst/>
                <a:latin typeface="Times New Roman" panose="02020603050405020304" pitchFamily="18" charset="0"/>
                <a:ea typeface="SimSun" panose="02010600030101010101" pitchFamily="2" charset="-122"/>
              </a:rPr>
              <a:t> Carlo </a:t>
            </a:r>
            <a:r>
              <a:rPr lang="en-US" sz="1800" dirty="0" err="1">
                <a:effectLst/>
                <a:latin typeface="Times New Roman" panose="02020603050405020304" pitchFamily="18" charset="0"/>
                <a:ea typeface="SimSun" panose="02010600030101010101" pitchFamily="2" charset="-122"/>
              </a:rPr>
              <a:t>Strapparava</a:t>
            </a:r>
            <a:r>
              <a:rPr lang="en-US" sz="1800" dirty="0">
                <a:effectLst/>
                <a:latin typeface="Times New Roman" panose="02020603050405020304" pitchFamily="18" charset="0"/>
                <a:ea typeface="SimSun" panose="02010600030101010101" pitchFamily="2" charset="-122"/>
              </a:rPr>
              <a:t> and Rada </a:t>
            </a:r>
            <a:r>
              <a:rPr lang="en-US" sz="1800" dirty="0" err="1">
                <a:effectLst/>
                <a:latin typeface="Times New Roman" panose="02020603050405020304" pitchFamily="18" charset="0"/>
                <a:ea typeface="SimSun" panose="02010600030101010101" pitchFamily="2" charset="-122"/>
              </a:rPr>
              <a:t>Mihalcea</a:t>
            </a:r>
            <a:r>
              <a:rPr lang="en-US" sz="1800" dirty="0">
                <a:effectLst/>
                <a:latin typeface="Times New Roman" panose="02020603050405020304" pitchFamily="18" charset="0"/>
                <a:ea typeface="SimSun" panose="02010600030101010101" pitchFamily="2" charset="-122"/>
              </a:rPr>
              <a:t>. Learning to identify emotions in text. In Proceedings of the 2008 ACM symposium on Applied computing, pages 1556–1560. ACM, 2008.</a:t>
            </a:r>
          </a:p>
          <a:p>
            <a:pPr marL="0" indent="0">
              <a:buNone/>
            </a:pPr>
            <a:endParaRPr lang="en-US" dirty="0"/>
          </a:p>
        </p:txBody>
      </p:sp>
      <p:sp>
        <p:nvSpPr>
          <p:cNvPr id="4" name="Slide Number Placeholder 3">
            <a:extLst>
              <a:ext uri="{FF2B5EF4-FFF2-40B4-BE49-F238E27FC236}">
                <a16:creationId xmlns:a16="http://schemas.microsoft.com/office/drawing/2014/main" id="{1D574F9F-7704-432A-AC66-D17AD8DE7F30}"/>
              </a:ext>
            </a:extLst>
          </p:cNvPr>
          <p:cNvSpPr>
            <a:spLocks noGrp="1"/>
          </p:cNvSpPr>
          <p:nvPr>
            <p:ph type="sldNum" sz="quarter" idx="12"/>
          </p:nvPr>
        </p:nvSpPr>
        <p:spPr/>
        <p:txBody>
          <a:bodyPr/>
          <a:lstStyle/>
          <a:p>
            <a:fld id="{4AA4CFC5-0488-49F9-91A1-686C2996B2BE}" type="slidenum">
              <a:rPr lang="en-US" smtClean="0"/>
              <a:t>18</a:t>
            </a:fld>
            <a:endParaRPr lang="en-US"/>
          </a:p>
        </p:txBody>
      </p:sp>
    </p:spTree>
    <p:extLst>
      <p:ext uri="{BB962C8B-B14F-4D97-AF65-F5344CB8AC3E}">
        <p14:creationId xmlns:p14="http://schemas.microsoft.com/office/powerpoint/2010/main" val="2586657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33B1C-C432-4DB1-954F-06C2806A5E14}"/>
              </a:ext>
            </a:extLst>
          </p:cNvPr>
          <p:cNvSpPr>
            <a:spLocks noGrp="1"/>
          </p:cNvSpPr>
          <p:nvPr>
            <p:ph type="title"/>
          </p:nvPr>
        </p:nvSpPr>
        <p:spPr>
          <a:xfrm>
            <a:off x="919119" y="2564130"/>
            <a:ext cx="10353761" cy="1326321"/>
          </a:xfrm>
        </p:spPr>
        <p:txBody>
          <a:bodyPr/>
          <a:lstStyle/>
          <a:p>
            <a:r>
              <a:rPr lang="en-US" dirty="0"/>
              <a:t>Thank you</a:t>
            </a:r>
          </a:p>
        </p:txBody>
      </p:sp>
      <p:sp>
        <p:nvSpPr>
          <p:cNvPr id="3" name="Slide Number Placeholder 2">
            <a:extLst>
              <a:ext uri="{FF2B5EF4-FFF2-40B4-BE49-F238E27FC236}">
                <a16:creationId xmlns:a16="http://schemas.microsoft.com/office/drawing/2014/main" id="{37DA65FD-027C-418B-BD6B-340C2FD9190C}"/>
              </a:ext>
            </a:extLst>
          </p:cNvPr>
          <p:cNvSpPr>
            <a:spLocks noGrp="1"/>
          </p:cNvSpPr>
          <p:nvPr>
            <p:ph type="sldNum" sz="quarter" idx="12"/>
          </p:nvPr>
        </p:nvSpPr>
        <p:spPr/>
        <p:txBody>
          <a:bodyPr/>
          <a:lstStyle/>
          <a:p>
            <a:fld id="{4AA4CFC5-0488-49F9-91A1-686C2996B2BE}" type="slidenum">
              <a:rPr lang="en-US" smtClean="0"/>
              <a:t>19</a:t>
            </a:fld>
            <a:endParaRPr lang="en-US"/>
          </a:p>
        </p:txBody>
      </p:sp>
    </p:spTree>
    <p:extLst>
      <p:ext uri="{BB962C8B-B14F-4D97-AF65-F5344CB8AC3E}">
        <p14:creationId xmlns:p14="http://schemas.microsoft.com/office/powerpoint/2010/main" val="3790557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2A809-F483-43AF-A739-86B97C5A2E6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8923392-6EF0-42ED-9AA7-C2B51DEBCE5C}"/>
              </a:ext>
            </a:extLst>
          </p:cNvPr>
          <p:cNvSpPr>
            <a:spLocks noGrp="1"/>
          </p:cNvSpPr>
          <p:nvPr>
            <p:ph idx="1"/>
          </p:nvPr>
        </p:nvSpPr>
        <p:spPr/>
        <p:txBody>
          <a:bodyPr/>
          <a:lstStyle/>
          <a:p>
            <a:r>
              <a:rPr lang="en-AU" sz="1800" dirty="0">
                <a:effectLst/>
                <a:latin typeface="Times New Roman" panose="02020603050405020304" pitchFamily="18" charset="0"/>
                <a:ea typeface="SimSun" panose="02010600030101010101" pitchFamily="2" charset="-122"/>
              </a:rPr>
              <a:t>Emotions are very interested topic and it is described as intense feelings that are directed at something or someone in response to internal or external events having a particular significance for the individual. And in today’s time Internet has become a key medium through which people express their point of view, feelings and emotions. Every event, news or activity around the globe, is shared, discussed, posted and commented on social networks, by millions of people. Capturing the emotions of people in text, especially those posted on social media, can be a source of precious information, which can be used to study how different people react to different situations.</a:t>
            </a:r>
            <a:endParaRPr lang="en-US" sz="1800" dirty="0">
              <a:effectLst/>
              <a:latin typeface="Times New Roman" panose="02020603050405020304" pitchFamily="18" charset="0"/>
              <a:ea typeface="SimSun" panose="02010600030101010101" pitchFamily="2" charset="-122"/>
            </a:endParaRPr>
          </a:p>
          <a:p>
            <a:endParaRPr lang="en-US" dirty="0"/>
          </a:p>
        </p:txBody>
      </p:sp>
      <p:sp>
        <p:nvSpPr>
          <p:cNvPr id="5" name="Slide Number Placeholder 4">
            <a:extLst>
              <a:ext uri="{FF2B5EF4-FFF2-40B4-BE49-F238E27FC236}">
                <a16:creationId xmlns:a16="http://schemas.microsoft.com/office/drawing/2014/main" id="{5019AC8C-4106-411E-BC80-340654E0D6ED}"/>
              </a:ext>
            </a:extLst>
          </p:cNvPr>
          <p:cNvSpPr>
            <a:spLocks noGrp="1"/>
          </p:cNvSpPr>
          <p:nvPr>
            <p:ph type="sldNum" sz="quarter" idx="12"/>
          </p:nvPr>
        </p:nvSpPr>
        <p:spPr/>
        <p:txBody>
          <a:bodyPr/>
          <a:lstStyle/>
          <a:p>
            <a:fld id="{4AA4CFC5-0488-49F9-91A1-686C2996B2BE}" type="slidenum">
              <a:rPr lang="en-US" smtClean="0"/>
              <a:t>2</a:t>
            </a:fld>
            <a:endParaRPr lang="en-US"/>
          </a:p>
        </p:txBody>
      </p:sp>
    </p:spTree>
    <p:extLst>
      <p:ext uri="{BB962C8B-B14F-4D97-AF65-F5344CB8AC3E}">
        <p14:creationId xmlns:p14="http://schemas.microsoft.com/office/powerpoint/2010/main" val="852724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A0944-5273-42EF-9C7C-A577E05314C5}"/>
              </a:ext>
            </a:extLst>
          </p:cNvPr>
          <p:cNvSpPr>
            <a:spLocks noGrp="1"/>
          </p:cNvSpPr>
          <p:nvPr>
            <p:ph type="title"/>
          </p:nvPr>
        </p:nvSpPr>
        <p:spPr>
          <a:xfrm>
            <a:off x="1359565" y="2655570"/>
            <a:ext cx="10353761" cy="1326321"/>
          </a:xfrm>
        </p:spPr>
        <p:txBody>
          <a:bodyPr/>
          <a:lstStyle/>
          <a:p>
            <a:r>
              <a:rPr lang="en-US" dirty="0"/>
              <a:t>Any questions?</a:t>
            </a:r>
          </a:p>
        </p:txBody>
      </p:sp>
      <p:sp>
        <p:nvSpPr>
          <p:cNvPr id="3" name="Slide Number Placeholder 2">
            <a:extLst>
              <a:ext uri="{FF2B5EF4-FFF2-40B4-BE49-F238E27FC236}">
                <a16:creationId xmlns:a16="http://schemas.microsoft.com/office/drawing/2014/main" id="{708EC629-2C2B-4C1F-9C92-D2F2BF7026CE}"/>
              </a:ext>
            </a:extLst>
          </p:cNvPr>
          <p:cNvSpPr>
            <a:spLocks noGrp="1"/>
          </p:cNvSpPr>
          <p:nvPr>
            <p:ph type="sldNum" sz="quarter" idx="12"/>
          </p:nvPr>
        </p:nvSpPr>
        <p:spPr/>
        <p:txBody>
          <a:bodyPr/>
          <a:lstStyle/>
          <a:p>
            <a:fld id="{4AA4CFC5-0488-49F9-91A1-686C2996B2BE}" type="slidenum">
              <a:rPr lang="en-US" smtClean="0"/>
              <a:t>20</a:t>
            </a:fld>
            <a:endParaRPr lang="en-US"/>
          </a:p>
        </p:txBody>
      </p:sp>
    </p:spTree>
    <p:extLst>
      <p:ext uri="{BB962C8B-B14F-4D97-AF65-F5344CB8AC3E}">
        <p14:creationId xmlns:p14="http://schemas.microsoft.com/office/powerpoint/2010/main" val="238703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5D4764-7250-4362-B843-4430F92768D3}"/>
              </a:ext>
            </a:extLst>
          </p:cNvPr>
          <p:cNvSpPr>
            <a:spLocks noGrp="1"/>
          </p:cNvSpPr>
          <p:nvPr>
            <p:ph idx="1"/>
          </p:nvPr>
        </p:nvSpPr>
        <p:spPr>
          <a:xfrm>
            <a:off x="919119" y="941634"/>
            <a:ext cx="10353762" cy="3695136"/>
          </a:xfrm>
        </p:spPr>
        <p:txBody>
          <a:bodyPr/>
          <a:lstStyle/>
          <a:p>
            <a:r>
              <a:rPr lang="en-AU" sz="1800" dirty="0">
                <a:effectLst/>
                <a:latin typeface="Times New Roman" panose="02020603050405020304" pitchFamily="18" charset="0"/>
                <a:ea typeface="SimSun" panose="02010600030101010101" pitchFamily="2" charset="-122"/>
              </a:rPr>
              <a:t>Business companies can use this information to track feelings and opinions of people to find out what people think about various products. The problem with most of the Sentiment Analysis that is done today is that the analysis only informs whether the public reaction is positive, neutral or negative but unable to describe the exact feelings of the customers. With my emotional analysis, they can have a more profound analysis of their markets than the previous Sentiment Analysis, which itself has turned their businesses more profitable.</a:t>
            </a:r>
          </a:p>
          <a:p>
            <a:pPr marL="0" indent="0">
              <a:buNone/>
            </a:pPr>
            <a:endParaRPr lang="en-AU" sz="1800" dirty="0">
              <a:effectLst/>
              <a:latin typeface="Times New Roman" panose="02020603050405020304" pitchFamily="18" charset="0"/>
              <a:ea typeface="SimSun" panose="02010600030101010101" pitchFamily="2" charset="-122"/>
            </a:endParaRPr>
          </a:p>
          <a:p>
            <a:r>
              <a:rPr lang="en-AU" sz="1800" dirty="0">
                <a:effectLst/>
                <a:latin typeface="Times New Roman" panose="02020603050405020304" pitchFamily="18" charset="0"/>
                <a:ea typeface="SimSun" panose="02010600030101010101" pitchFamily="2" charset="-122"/>
              </a:rPr>
              <a:t>Also, health-analysts can study the thinking of individuals or groups at different times of the day or in response to certain situations. It can also be used to formulate the mental or emotional state of an individual, studying their activity over a specific period of time, and possibly detect depression risks.</a:t>
            </a:r>
            <a:endParaRPr lang="en-US" sz="1800" dirty="0">
              <a:effectLst/>
              <a:latin typeface="Times New Roman" panose="02020603050405020304" pitchFamily="18" charset="0"/>
              <a:ea typeface="SimSun" panose="02010600030101010101" pitchFamily="2" charset="-122"/>
            </a:endParaRPr>
          </a:p>
          <a:p>
            <a:endParaRPr lang="en-US" dirty="0"/>
          </a:p>
        </p:txBody>
      </p:sp>
      <p:sp>
        <p:nvSpPr>
          <p:cNvPr id="2" name="Slide Number Placeholder 1">
            <a:extLst>
              <a:ext uri="{FF2B5EF4-FFF2-40B4-BE49-F238E27FC236}">
                <a16:creationId xmlns:a16="http://schemas.microsoft.com/office/drawing/2014/main" id="{D096905D-9E8E-4DBA-8921-DBCF6451C7C0}"/>
              </a:ext>
            </a:extLst>
          </p:cNvPr>
          <p:cNvSpPr>
            <a:spLocks noGrp="1"/>
          </p:cNvSpPr>
          <p:nvPr>
            <p:ph type="sldNum" sz="quarter" idx="12"/>
          </p:nvPr>
        </p:nvSpPr>
        <p:spPr/>
        <p:txBody>
          <a:bodyPr/>
          <a:lstStyle/>
          <a:p>
            <a:fld id="{4AA4CFC5-0488-49F9-91A1-686C2996B2BE}" type="slidenum">
              <a:rPr lang="en-US" smtClean="0"/>
              <a:t>3</a:t>
            </a:fld>
            <a:endParaRPr lang="en-US"/>
          </a:p>
        </p:txBody>
      </p:sp>
    </p:spTree>
    <p:extLst>
      <p:ext uri="{BB962C8B-B14F-4D97-AF65-F5344CB8AC3E}">
        <p14:creationId xmlns:p14="http://schemas.microsoft.com/office/powerpoint/2010/main" val="3952705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5A5D-D378-459A-8990-744FCAD61A16}"/>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BD63EB36-451F-4D46-A8EB-5E604A242771}"/>
              </a:ext>
            </a:extLst>
          </p:cNvPr>
          <p:cNvSpPr>
            <a:spLocks noGrp="1"/>
          </p:cNvSpPr>
          <p:nvPr>
            <p:ph idx="1"/>
          </p:nvPr>
        </p:nvSpPr>
        <p:spPr/>
        <p:txBody>
          <a:bodyPr/>
          <a:lstStyle/>
          <a:p>
            <a:r>
              <a:rPr lang="en-AU" sz="1800" dirty="0">
                <a:effectLst/>
                <a:latin typeface="Times New Roman" panose="02020603050405020304" pitchFamily="18" charset="0"/>
                <a:ea typeface="SimSun" panose="02010600030101010101" pitchFamily="2" charset="-122"/>
              </a:rPr>
              <a:t>In the recent past, with the rise of social media, interest rate has been increased for Sentiment Analysis. Lately, a lot of research has been done on classifying comments, opinions, reviews, recommendations and other forms of online expressions into positive, neutral and negative sentiments. </a:t>
            </a:r>
          </a:p>
          <a:p>
            <a:r>
              <a:rPr lang="en-AU" sz="1800" dirty="0">
                <a:effectLst/>
                <a:latin typeface="Times New Roman" panose="02020603050405020304" pitchFamily="18" charset="0"/>
                <a:ea typeface="SimSun" panose="02010600030101010101" pitchFamily="2" charset="-122"/>
              </a:rPr>
              <a:t>Wiebe et al. worked on the manual annotation of emotions, opinions and sentiments in a sentence corpus of news articles.</a:t>
            </a:r>
          </a:p>
          <a:p>
            <a:r>
              <a:rPr lang="en-AU" sz="1800" dirty="0">
                <a:effectLst/>
                <a:latin typeface="Times New Roman" panose="02020603050405020304" pitchFamily="18" charset="0"/>
                <a:ea typeface="SimSun" panose="02010600030101010101" pitchFamily="2" charset="-122"/>
              </a:rPr>
              <a:t>Segundo et al. also studies the presence of emotions in text, and is a functional theory of the language used for expressing attitudes, judgments and emotions.</a:t>
            </a:r>
          </a:p>
          <a:p>
            <a:r>
              <a:rPr lang="en-AU" sz="1800" dirty="0">
                <a:effectLst/>
                <a:latin typeface="Times New Roman" panose="02020603050405020304" pitchFamily="18" charset="0"/>
                <a:ea typeface="SimSun" panose="02010600030101010101" pitchFamily="2" charset="-122"/>
              </a:rPr>
              <a:t>one research work classified text into six Emotion Categories, but that was only limited to classification of news headlines.</a:t>
            </a:r>
          </a:p>
          <a:p>
            <a:endParaRPr lang="en-US" dirty="0"/>
          </a:p>
        </p:txBody>
      </p:sp>
      <p:sp>
        <p:nvSpPr>
          <p:cNvPr id="4" name="Slide Number Placeholder 3">
            <a:extLst>
              <a:ext uri="{FF2B5EF4-FFF2-40B4-BE49-F238E27FC236}">
                <a16:creationId xmlns:a16="http://schemas.microsoft.com/office/drawing/2014/main" id="{D2001DEE-2BDA-4CF4-9C55-C94EB868E2BE}"/>
              </a:ext>
            </a:extLst>
          </p:cNvPr>
          <p:cNvSpPr>
            <a:spLocks noGrp="1"/>
          </p:cNvSpPr>
          <p:nvPr>
            <p:ph type="sldNum" sz="quarter" idx="12"/>
          </p:nvPr>
        </p:nvSpPr>
        <p:spPr/>
        <p:txBody>
          <a:bodyPr/>
          <a:lstStyle/>
          <a:p>
            <a:fld id="{4AA4CFC5-0488-49F9-91A1-686C2996B2BE}" type="slidenum">
              <a:rPr lang="en-US" smtClean="0"/>
              <a:t>4</a:t>
            </a:fld>
            <a:endParaRPr lang="en-US"/>
          </a:p>
        </p:txBody>
      </p:sp>
    </p:spTree>
    <p:extLst>
      <p:ext uri="{BB962C8B-B14F-4D97-AF65-F5344CB8AC3E}">
        <p14:creationId xmlns:p14="http://schemas.microsoft.com/office/powerpoint/2010/main" val="3814001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A7C33-4068-4A8E-BEDE-0D8966803996}"/>
              </a:ext>
            </a:extLst>
          </p:cNvPr>
          <p:cNvSpPr>
            <a:spLocks noGrp="1"/>
          </p:cNvSpPr>
          <p:nvPr>
            <p:ph type="title"/>
          </p:nvPr>
        </p:nvSpPr>
        <p:spPr/>
        <p:txBody>
          <a:bodyPr/>
          <a:lstStyle/>
          <a:p>
            <a:r>
              <a:rPr lang="en-US" dirty="0"/>
              <a:t>My concept</a:t>
            </a:r>
          </a:p>
        </p:txBody>
      </p:sp>
      <p:sp>
        <p:nvSpPr>
          <p:cNvPr id="3" name="Content Placeholder 2">
            <a:extLst>
              <a:ext uri="{FF2B5EF4-FFF2-40B4-BE49-F238E27FC236}">
                <a16:creationId xmlns:a16="http://schemas.microsoft.com/office/drawing/2014/main" id="{5AA570FF-19D2-4BD9-B81A-A2B16ED073B6}"/>
              </a:ext>
            </a:extLst>
          </p:cNvPr>
          <p:cNvSpPr>
            <a:spLocks noGrp="1"/>
          </p:cNvSpPr>
          <p:nvPr>
            <p:ph idx="1"/>
          </p:nvPr>
        </p:nvSpPr>
        <p:spPr/>
        <p:txBody>
          <a:bodyPr/>
          <a:lstStyle/>
          <a:p>
            <a:r>
              <a:rPr lang="en-AU" sz="1800" dirty="0">
                <a:effectLst/>
                <a:latin typeface="Times New Roman" panose="02020603050405020304" pitchFamily="18" charset="0"/>
                <a:ea typeface="SimSun" panose="02010600030101010101" pitchFamily="2" charset="-122"/>
              </a:rPr>
              <a:t>I proposed a new idea to classify and quantify tweets according to standard emotions suggested by Paul Ekman. Here, I did my analysis on tweets posted on Twitter, but it can be easily extended to any kind of text whether it is one lined headlines, messages and posts on social networks.</a:t>
            </a:r>
          </a:p>
          <a:p>
            <a:pPr marL="0" indent="0">
              <a:buNone/>
            </a:pPr>
            <a:endParaRPr lang="en-AU" sz="1800" dirty="0">
              <a:effectLst/>
              <a:latin typeface="Times New Roman" panose="02020603050405020304" pitchFamily="18" charset="0"/>
              <a:ea typeface="SimSun" panose="02010600030101010101" pitchFamily="2" charset="-122"/>
            </a:endParaRPr>
          </a:p>
          <a:p>
            <a:pPr marL="0" marR="0" indent="137160" algn="just">
              <a:spcBef>
                <a:spcPts val="0"/>
              </a:spcBef>
              <a:spcAft>
                <a:spcPts val="0"/>
              </a:spcAft>
            </a:pPr>
            <a:r>
              <a:rPr lang="en-AU" sz="1800" dirty="0">
                <a:effectLst/>
                <a:latin typeface="Times New Roman" panose="02020603050405020304" pitchFamily="18" charset="0"/>
                <a:ea typeface="SimSun" panose="02010600030101010101" pitchFamily="2" charset="-122"/>
              </a:rPr>
              <a:t>I have developed a system that could score any piece of text, especially tweets and posts on social media             according to different Emotion-Categories: Happy, Sad, Fearful, Surprise, Angry, Loved, Anxious and many more.</a:t>
            </a:r>
            <a:endParaRPr lang="en-US" sz="1800" dirty="0">
              <a:effectLst/>
              <a:latin typeface="Times New Roman" panose="02020603050405020304" pitchFamily="18" charset="0"/>
              <a:ea typeface="SimSun" panose="02010600030101010101" pitchFamily="2" charset="-122"/>
            </a:endParaRPr>
          </a:p>
          <a:p>
            <a:pPr marL="0" marR="0" indent="137160" algn="just">
              <a:spcBef>
                <a:spcPts val="0"/>
              </a:spcBef>
              <a:spcAft>
                <a:spcPts val="0"/>
              </a:spcAft>
            </a:pPr>
            <a:r>
              <a:rPr lang="en-AU" sz="1800" dirty="0">
                <a:effectLst/>
                <a:latin typeface="Times New Roman" panose="02020603050405020304" pitchFamily="18" charset="0"/>
                <a:ea typeface="SimSun" panose="02010600030101010101" pitchFamily="2" charset="-122"/>
              </a:rPr>
              <a:t>Another significant contribution is that I have devised a system that could find an efficient data set for analysis. Moreover, I created a system which can collect a data set by live streaming also.</a:t>
            </a:r>
            <a:endParaRPr lang="en-US" sz="1800" dirty="0">
              <a:effectLst/>
              <a:latin typeface="Times New Roman" panose="02020603050405020304" pitchFamily="18" charset="0"/>
              <a:ea typeface="SimSun" panose="02010600030101010101" pitchFamily="2" charset="-122"/>
            </a:endParaRPr>
          </a:p>
          <a:p>
            <a:pPr marL="0" indent="0">
              <a:buNone/>
            </a:pPr>
            <a:endParaRPr lang="en-AU" sz="1800" dirty="0">
              <a:effectLst/>
              <a:latin typeface="Times New Roman" panose="02020603050405020304" pitchFamily="18" charset="0"/>
              <a:ea typeface="SimSun" panose="02010600030101010101" pitchFamily="2" charset="-122"/>
            </a:endParaRPr>
          </a:p>
          <a:p>
            <a:pPr marL="0" indent="0">
              <a:buNone/>
            </a:pPr>
            <a:endParaRPr lang="en-AU" sz="1800" dirty="0">
              <a:effectLst/>
              <a:latin typeface="Times New Roman" panose="02020603050405020304" pitchFamily="18" charset="0"/>
              <a:ea typeface="SimSun" panose="02010600030101010101" pitchFamily="2" charset="-122"/>
            </a:endParaRPr>
          </a:p>
          <a:p>
            <a:pPr marL="0" indent="0">
              <a:buNone/>
            </a:pPr>
            <a:endParaRPr lang="en-US" dirty="0"/>
          </a:p>
        </p:txBody>
      </p:sp>
      <p:sp>
        <p:nvSpPr>
          <p:cNvPr id="4" name="Slide Number Placeholder 3">
            <a:extLst>
              <a:ext uri="{FF2B5EF4-FFF2-40B4-BE49-F238E27FC236}">
                <a16:creationId xmlns:a16="http://schemas.microsoft.com/office/drawing/2014/main" id="{E974BEA9-9E2B-4095-A4F9-8D62E55B3CA9}"/>
              </a:ext>
            </a:extLst>
          </p:cNvPr>
          <p:cNvSpPr>
            <a:spLocks noGrp="1"/>
          </p:cNvSpPr>
          <p:nvPr>
            <p:ph type="sldNum" sz="quarter" idx="12"/>
          </p:nvPr>
        </p:nvSpPr>
        <p:spPr/>
        <p:txBody>
          <a:bodyPr/>
          <a:lstStyle/>
          <a:p>
            <a:fld id="{4AA4CFC5-0488-49F9-91A1-686C2996B2BE}" type="slidenum">
              <a:rPr lang="en-US" smtClean="0"/>
              <a:t>5</a:t>
            </a:fld>
            <a:endParaRPr lang="en-US"/>
          </a:p>
        </p:txBody>
      </p:sp>
    </p:spTree>
    <p:extLst>
      <p:ext uri="{BB962C8B-B14F-4D97-AF65-F5344CB8AC3E}">
        <p14:creationId xmlns:p14="http://schemas.microsoft.com/office/powerpoint/2010/main" val="906529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03C20-81C6-4A9F-BAFE-69B3740B59B1}"/>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A6EAC0E3-542F-43DD-8028-E5368843383F}"/>
              </a:ext>
            </a:extLst>
          </p:cNvPr>
          <p:cNvSpPr>
            <a:spLocks noGrp="1"/>
          </p:cNvSpPr>
          <p:nvPr>
            <p:ph idx="1"/>
          </p:nvPr>
        </p:nvSpPr>
        <p:spPr/>
        <p:txBody>
          <a:bodyPr/>
          <a:lstStyle/>
          <a:p>
            <a:pPr marL="182880" marR="0" indent="0" algn="just">
              <a:spcBef>
                <a:spcPts val="0"/>
              </a:spcBef>
              <a:spcAft>
                <a:spcPts val="0"/>
              </a:spcAft>
            </a:pPr>
            <a:r>
              <a:rPr lang="en-AU" sz="1800" dirty="0">
                <a:effectLst/>
                <a:latin typeface="Times New Roman" panose="02020603050405020304" pitchFamily="18" charset="0"/>
                <a:ea typeface="SimSun" panose="02010600030101010101" pitchFamily="2" charset="-122"/>
              </a:rPr>
              <a:t> Windows</a:t>
            </a:r>
            <a:endParaRPr lang="en-US" sz="1800" dirty="0">
              <a:effectLst/>
              <a:latin typeface="Times New Roman" panose="02020603050405020304" pitchFamily="18" charset="0"/>
              <a:ea typeface="SimSun" panose="02010600030101010101" pitchFamily="2" charset="-122"/>
            </a:endParaRPr>
          </a:p>
          <a:p>
            <a:pPr marL="182880" marR="0" indent="0" algn="just">
              <a:spcBef>
                <a:spcPts val="0"/>
              </a:spcBef>
              <a:spcAft>
                <a:spcPts val="0"/>
              </a:spcAft>
            </a:pPr>
            <a:r>
              <a:rPr lang="en-AU" sz="1800" dirty="0">
                <a:effectLst/>
                <a:latin typeface="Times New Roman" panose="02020603050405020304" pitchFamily="18" charset="0"/>
                <a:ea typeface="SimSun" panose="02010600030101010101" pitchFamily="2" charset="-122"/>
              </a:rPr>
              <a:t> Python Platform (</a:t>
            </a:r>
            <a:r>
              <a:rPr lang="en-AU" sz="1800" dirty="0" err="1">
                <a:effectLst/>
                <a:latin typeface="Times New Roman" panose="02020603050405020304" pitchFamily="18" charset="0"/>
                <a:ea typeface="SimSun" panose="02010600030101010101" pitchFamily="2" charset="-122"/>
              </a:rPr>
              <a:t>Pycharm</a:t>
            </a:r>
            <a:r>
              <a:rPr lang="en-AU" sz="1800" dirty="0">
                <a:effectLst/>
                <a:latin typeface="Times New Roman" panose="02020603050405020304" pitchFamily="18" charset="0"/>
                <a:ea typeface="SimSun" panose="02010600030101010101" pitchFamily="2" charset="-122"/>
              </a:rPr>
              <a:t>) </a:t>
            </a:r>
            <a:endParaRPr lang="en-US" sz="1800" dirty="0">
              <a:effectLst/>
              <a:latin typeface="Times New Roman" panose="02020603050405020304" pitchFamily="18" charset="0"/>
              <a:ea typeface="SimSun" panose="02010600030101010101" pitchFamily="2" charset="-122"/>
            </a:endParaRPr>
          </a:p>
          <a:p>
            <a:pPr marL="182880" marR="0" indent="0" algn="just">
              <a:spcBef>
                <a:spcPts val="0"/>
              </a:spcBef>
              <a:spcAft>
                <a:spcPts val="0"/>
              </a:spcAft>
            </a:pPr>
            <a:r>
              <a:rPr lang="en-AU" sz="1800" dirty="0">
                <a:effectLst/>
                <a:latin typeface="Times New Roman" panose="02020603050405020304" pitchFamily="18" charset="0"/>
                <a:ea typeface="SimSun" panose="02010600030101010101" pitchFamily="2" charset="-122"/>
                <a:sym typeface="Symbol" panose="05050102010706020507" pitchFamily="18" charset="2"/>
              </a:rPr>
              <a:t> P</a:t>
            </a:r>
            <a:r>
              <a:rPr lang="en-AU" sz="1800" dirty="0">
                <a:effectLst/>
                <a:latin typeface="Times New Roman" panose="02020603050405020304" pitchFamily="18" charset="0"/>
                <a:ea typeface="SimSun" panose="02010600030101010101" pitchFamily="2" charset="-122"/>
              </a:rPr>
              <a:t>ackages</a:t>
            </a:r>
            <a:endParaRPr lang="en-US" sz="1800" dirty="0">
              <a:effectLst/>
              <a:latin typeface="Times New Roman" panose="02020603050405020304" pitchFamily="18" charset="0"/>
              <a:ea typeface="SimSun" panose="02010600030101010101" pitchFamily="2" charset="-122"/>
            </a:endParaRPr>
          </a:p>
          <a:p>
            <a:pPr marL="182880" marR="0" indent="0" algn="just">
              <a:spcBef>
                <a:spcPts val="0"/>
              </a:spcBef>
              <a:spcAft>
                <a:spcPts val="0"/>
              </a:spcAft>
            </a:pPr>
            <a:r>
              <a:rPr lang="en-AU" sz="1800" dirty="0">
                <a:effectLst/>
                <a:latin typeface="Times New Roman" panose="02020603050405020304" pitchFamily="18" charset="0"/>
                <a:ea typeface="SimSun" panose="02010600030101010101" pitchFamily="2" charset="-122"/>
                <a:sym typeface="Symbol" panose="05050102010706020507" pitchFamily="18" charset="2"/>
              </a:rPr>
              <a:t> </a:t>
            </a:r>
            <a:r>
              <a:rPr lang="en-AU" sz="1800" dirty="0">
                <a:effectLst/>
                <a:latin typeface="Times New Roman" panose="02020603050405020304" pitchFamily="18" charset="0"/>
                <a:ea typeface="SimSun" panose="02010600030101010101" pitchFamily="2" charset="-122"/>
              </a:rPr>
              <a:t>Twitter API</a:t>
            </a:r>
            <a:endParaRPr lang="en-US" sz="1800" dirty="0">
              <a:effectLst/>
              <a:latin typeface="Times New Roman" panose="02020603050405020304" pitchFamily="18" charset="0"/>
              <a:ea typeface="SimSun" panose="02010600030101010101" pitchFamily="2" charset="-122"/>
            </a:endParaRPr>
          </a:p>
          <a:p>
            <a:endParaRPr lang="en-US" dirty="0"/>
          </a:p>
        </p:txBody>
      </p:sp>
      <p:sp>
        <p:nvSpPr>
          <p:cNvPr id="4" name="Slide Number Placeholder 3">
            <a:extLst>
              <a:ext uri="{FF2B5EF4-FFF2-40B4-BE49-F238E27FC236}">
                <a16:creationId xmlns:a16="http://schemas.microsoft.com/office/drawing/2014/main" id="{5AE34EAF-43DE-45B7-BA2D-025759B03353}"/>
              </a:ext>
            </a:extLst>
          </p:cNvPr>
          <p:cNvSpPr>
            <a:spLocks noGrp="1"/>
          </p:cNvSpPr>
          <p:nvPr>
            <p:ph type="sldNum" sz="quarter" idx="12"/>
          </p:nvPr>
        </p:nvSpPr>
        <p:spPr/>
        <p:txBody>
          <a:bodyPr/>
          <a:lstStyle/>
          <a:p>
            <a:fld id="{4AA4CFC5-0488-49F9-91A1-686C2996B2BE}" type="slidenum">
              <a:rPr lang="en-US" smtClean="0"/>
              <a:t>6</a:t>
            </a:fld>
            <a:endParaRPr lang="en-US"/>
          </a:p>
        </p:txBody>
      </p:sp>
    </p:spTree>
    <p:extLst>
      <p:ext uri="{BB962C8B-B14F-4D97-AF65-F5344CB8AC3E}">
        <p14:creationId xmlns:p14="http://schemas.microsoft.com/office/powerpoint/2010/main" val="2689647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7372A-6373-4DA0-9BF8-196A858EF97C}"/>
              </a:ext>
            </a:extLst>
          </p:cNvPr>
          <p:cNvSpPr>
            <a:spLocks noGrp="1"/>
          </p:cNvSpPr>
          <p:nvPr>
            <p:ph type="title"/>
          </p:nvPr>
        </p:nvSpPr>
        <p:spPr>
          <a:xfrm>
            <a:off x="1005235" y="823912"/>
            <a:ext cx="10353761" cy="1326321"/>
          </a:xfrm>
        </p:spPr>
        <p:txBody>
          <a:bodyPr/>
          <a:lstStyle/>
          <a:p>
            <a:r>
              <a:rPr lang="en-US" dirty="0"/>
              <a:t>architecture</a:t>
            </a:r>
          </a:p>
        </p:txBody>
      </p:sp>
      <p:sp>
        <p:nvSpPr>
          <p:cNvPr id="5" name="Cylinder 4">
            <a:extLst>
              <a:ext uri="{FF2B5EF4-FFF2-40B4-BE49-F238E27FC236}">
                <a16:creationId xmlns:a16="http://schemas.microsoft.com/office/drawing/2014/main" id="{5BC4F999-397B-4D83-B579-FB475A31C64F}"/>
              </a:ext>
            </a:extLst>
          </p:cNvPr>
          <p:cNvSpPr/>
          <p:nvPr/>
        </p:nvSpPr>
        <p:spPr>
          <a:xfrm>
            <a:off x="3028950" y="2468880"/>
            <a:ext cx="982980" cy="1131570"/>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Data sets</a:t>
            </a:r>
          </a:p>
        </p:txBody>
      </p:sp>
      <p:sp>
        <p:nvSpPr>
          <p:cNvPr id="6" name="Cylinder 5">
            <a:extLst>
              <a:ext uri="{FF2B5EF4-FFF2-40B4-BE49-F238E27FC236}">
                <a16:creationId xmlns:a16="http://schemas.microsoft.com/office/drawing/2014/main" id="{3A4D83E6-24CA-4C9E-B791-42DB5C127608}"/>
              </a:ext>
            </a:extLst>
          </p:cNvPr>
          <p:cNvSpPr/>
          <p:nvPr/>
        </p:nvSpPr>
        <p:spPr>
          <a:xfrm>
            <a:off x="3120390" y="4306325"/>
            <a:ext cx="982980" cy="1131570"/>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EWS</a:t>
            </a:r>
          </a:p>
        </p:txBody>
      </p:sp>
      <p:sp>
        <p:nvSpPr>
          <p:cNvPr id="7" name="Rectangle 6">
            <a:extLst>
              <a:ext uri="{FF2B5EF4-FFF2-40B4-BE49-F238E27FC236}">
                <a16:creationId xmlns:a16="http://schemas.microsoft.com/office/drawing/2014/main" id="{94E434EB-4997-4468-BEFD-44E65C877D2E}"/>
              </a:ext>
            </a:extLst>
          </p:cNvPr>
          <p:cNvSpPr/>
          <p:nvPr/>
        </p:nvSpPr>
        <p:spPr>
          <a:xfrm>
            <a:off x="5314950" y="2286000"/>
            <a:ext cx="2971800" cy="31518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A975C050-5894-48C9-AB37-734DF6C886E0}"/>
              </a:ext>
            </a:extLst>
          </p:cNvPr>
          <p:cNvSpPr/>
          <p:nvPr/>
        </p:nvSpPr>
        <p:spPr>
          <a:xfrm>
            <a:off x="9498330" y="4306325"/>
            <a:ext cx="1988820" cy="10172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Words are successfully categorized in the appropriate category</a:t>
            </a:r>
          </a:p>
        </p:txBody>
      </p:sp>
      <p:sp>
        <p:nvSpPr>
          <p:cNvPr id="11" name="Rectangle 10">
            <a:extLst>
              <a:ext uri="{FF2B5EF4-FFF2-40B4-BE49-F238E27FC236}">
                <a16:creationId xmlns:a16="http://schemas.microsoft.com/office/drawing/2014/main" id="{C1546930-C459-4053-9212-9FA0765CE217}"/>
              </a:ext>
            </a:extLst>
          </p:cNvPr>
          <p:cNvSpPr/>
          <p:nvPr/>
        </p:nvSpPr>
        <p:spPr>
          <a:xfrm>
            <a:off x="5909310" y="2686050"/>
            <a:ext cx="1840230" cy="6400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Tokenizing and Annotating</a:t>
            </a:r>
          </a:p>
        </p:txBody>
      </p:sp>
      <p:sp>
        <p:nvSpPr>
          <p:cNvPr id="12" name="Rectangle 11">
            <a:extLst>
              <a:ext uri="{FF2B5EF4-FFF2-40B4-BE49-F238E27FC236}">
                <a16:creationId xmlns:a16="http://schemas.microsoft.com/office/drawing/2014/main" id="{DFE79D3E-C4EF-45C0-A181-76A6215E30D5}"/>
              </a:ext>
            </a:extLst>
          </p:cNvPr>
          <p:cNvSpPr/>
          <p:nvPr/>
        </p:nvSpPr>
        <p:spPr>
          <a:xfrm>
            <a:off x="5909310" y="4420625"/>
            <a:ext cx="1840230" cy="7315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Finding matching keywords with EWS</a:t>
            </a:r>
          </a:p>
        </p:txBody>
      </p:sp>
      <p:cxnSp>
        <p:nvCxnSpPr>
          <p:cNvPr id="14" name="Straight Arrow Connector 13">
            <a:extLst>
              <a:ext uri="{FF2B5EF4-FFF2-40B4-BE49-F238E27FC236}">
                <a16:creationId xmlns:a16="http://schemas.microsoft.com/office/drawing/2014/main" id="{0DD5E459-77D7-48EB-9BAB-F846658E05A4}"/>
              </a:ext>
            </a:extLst>
          </p:cNvPr>
          <p:cNvCxnSpPr>
            <a:stCxn id="5" idx="4"/>
            <a:endCxn id="11" idx="1"/>
          </p:cNvCxnSpPr>
          <p:nvPr/>
        </p:nvCxnSpPr>
        <p:spPr>
          <a:xfrm flipV="1">
            <a:off x="4011930" y="3006090"/>
            <a:ext cx="1897380" cy="285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6" name="Straight Arrow Connector 15">
            <a:extLst>
              <a:ext uri="{FF2B5EF4-FFF2-40B4-BE49-F238E27FC236}">
                <a16:creationId xmlns:a16="http://schemas.microsoft.com/office/drawing/2014/main" id="{D8580499-9F04-4E39-B030-568276433BB2}"/>
              </a:ext>
            </a:extLst>
          </p:cNvPr>
          <p:cNvCxnSpPr>
            <a:stCxn id="6" idx="4"/>
          </p:cNvCxnSpPr>
          <p:nvPr/>
        </p:nvCxnSpPr>
        <p:spPr>
          <a:xfrm flipV="1">
            <a:off x="4103370" y="4869180"/>
            <a:ext cx="1805940" cy="29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1A078EAE-863F-48FD-829D-17A57393B762}"/>
              </a:ext>
            </a:extLst>
          </p:cNvPr>
          <p:cNvCxnSpPr>
            <a:cxnSpLocks/>
            <a:stCxn id="12" idx="3"/>
            <a:endCxn id="8" idx="1"/>
          </p:cNvCxnSpPr>
          <p:nvPr/>
        </p:nvCxnSpPr>
        <p:spPr>
          <a:xfrm>
            <a:off x="7749540" y="4786385"/>
            <a:ext cx="1748790" cy="285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FAF2441C-4FE6-4F49-A965-1C31F492FF69}"/>
              </a:ext>
            </a:extLst>
          </p:cNvPr>
          <p:cNvCxnSpPr>
            <a:stCxn id="11" idx="2"/>
            <a:endCxn id="12" idx="0"/>
          </p:cNvCxnSpPr>
          <p:nvPr/>
        </p:nvCxnSpPr>
        <p:spPr>
          <a:xfrm>
            <a:off x="6829425" y="3326130"/>
            <a:ext cx="0" cy="109449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2" name="Slide Number Placeholder 21">
            <a:extLst>
              <a:ext uri="{FF2B5EF4-FFF2-40B4-BE49-F238E27FC236}">
                <a16:creationId xmlns:a16="http://schemas.microsoft.com/office/drawing/2014/main" id="{93D73393-A712-4F5E-B255-60C9707DAE30}"/>
              </a:ext>
            </a:extLst>
          </p:cNvPr>
          <p:cNvSpPr>
            <a:spLocks noGrp="1"/>
          </p:cNvSpPr>
          <p:nvPr>
            <p:ph type="sldNum" sz="quarter" idx="12"/>
          </p:nvPr>
        </p:nvSpPr>
        <p:spPr/>
        <p:txBody>
          <a:bodyPr/>
          <a:lstStyle/>
          <a:p>
            <a:fld id="{4AA4CFC5-0488-49F9-91A1-686C2996B2BE}" type="slidenum">
              <a:rPr lang="en-US" smtClean="0"/>
              <a:t>7</a:t>
            </a:fld>
            <a:endParaRPr lang="en-US"/>
          </a:p>
        </p:txBody>
      </p:sp>
    </p:spTree>
    <p:extLst>
      <p:ext uri="{BB962C8B-B14F-4D97-AF65-F5344CB8AC3E}">
        <p14:creationId xmlns:p14="http://schemas.microsoft.com/office/powerpoint/2010/main" val="3678837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0406A-EB0F-4FF0-BA9C-0DC9D3ED7D28}"/>
              </a:ext>
            </a:extLst>
          </p:cNvPr>
          <p:cNvSpPr>
            <a:spLocks noGrp="1"/>
          </p:cNvSpPr>
          <p:nvPr>
            <p:ph type="title"/>
          </p:nvPr>
        </p:nvSpPr>
        <p:spPr/>
        <p:txBody>
          <a:bodyPr/>
          <a:lstStyle/>
          <a:p>
            <a:r>
              <a:rPr lang="en-US" dirty="0"/>
              <a:t>Data sets</a:t>
            </a:r>
          </a:p>
        </p:txBody>
      </p:sp>
      <p:sp>
        <p:nvSpPr>
          <p:cNvPr id="3" name="Content Placeholder 2">
            <a:extLst>
              <a:ext uri="{FF2B5EF4-FFF2-40B4-BE49-F238E27FC236}">
                <a16:creationId xmlns:a16="http://schemas.microsoft.com/office/drawing/2014/main" id="{95F6D44F-96E6-4975-887C-5A271F4DA19B}"/>
              </a:ext>
            </a:extLst>
          </p:cNvPr>
          <p:cNvSpPr>
            <a:spLocks noGrp="1"/>
          </p:cNvSpPr>
          <p:nvPr>
            <p:ph idx="1"/>
          </p:nvPr>
        </p:nvSpPr>
        <p:spPr/>
        <p:txBody>
          <a:bodyPr>
            <a:normAutofit/>
          </a:bodyPr>
          <a:lstStyle/>
          <a:p>
            <a:pPr marL="457200" marR="0" lvl="1" indent="0" algn="just">
              <a:spcBef>
                <a:spcPts val="0"/>
              </a:spcBef>
              <a:spcAft>
                <a:spcPts val="0"/>
              </a:spcAft>
              <a:buSzPts val="1000"/>
              <a:buNone/>
              <a:tabLst>
                <a:tab pos="182880" algn="l"/>
              </a:tabLst>
            </a:pPr>
            <a:r>
              <a:rPr lang="en-AU" dirty="0">
                <a:effectLst/>
                <a:latin typeface="Times New Roman" panose="02020603050405020304" pitchFamily="18" charset="0"/>
                <a:ea typeface="SimSun" panose="02010600030101010101" pitchFamily="2" charset="-122"/>
              </a:rPr>
              <a:t>Tweets Set</a:t>
            </a:r>
            <a:endParaRPr lang="en-US" dirty="0">
              <a:effectLst/>
              <a:latin typeface="Times New Roman" panose="02020603050405020304" pitchFamily="18" charset="0"/>
              <a:ea typeface="SimSun" panose="02010600030101010101" pitchFamily="2" charset="-122"/>
            </a:endParaRPr>
          </a:p>
          <a:p>
            <a:pPr marL="0" marR="0" indent="182880" algn="just">
              <a:spcBef>
                <a:spcPts val="0"/>
              </a:spcBef>
              <a:spcAft>
                <a:spcPts val="0"/>
              </a:spcAft>
            </a:pPr>
            <a:r>
              <a:rPr lang="en-AU" sz="1800" dirty="0">
                <a:effectLst/>
                <a:latin typeface="Times New Roman" panose="02020603050405020304" pitchFamily="18" charset="0"/>
                <a:ea typeface="SimSun" panose="02010600030101010101" pitchFamily="2" charset="-122"/>
              </a:rPr>
              <a:t> I used </a:t>
            </a:r>
            <a:r>
              <a:rPr lang="en-AU" sz="1800" dirty="0" err="1">
                <a:effectLst/>
                <a:latin typeface="Times New Roman" panose="02020603050405020304" pitchFamily="18" charset="0"/>
                <a:ea typeface="SimSun" panose="02010600030101010101" pitchFamily="2" charset="-122"/>
              </a:rPr>
              <a:t>Tweepy</a:t>
            </a:r>
            <a:r>
              <a:rPr lang="en-AU" sz="1800" dirty="0">
                <a:effectLst/>
                <a:latin typeface="Times New Roman" panose="02020603050405020304" pitchFamily="18" charset="0"/>
                <a:ea typeface="SimSun" panose="02010600030101010101" pitchFamily="2" charset="-122"/>
              </a:rPr>
              <a:t> library to collect tweets, which is a Python library for accessing the Twitter API. It takes as input various parameters, such as coordinates, radius, etc., and after removal of duplicates, links, hashtags, and words in other languages (besides English) from these tweets, stores the tweet-ids, text and location of the most recent ones in the database. This provided me with a list of tweets from various locations across the country. </a:t>
            </a:r>
            <a:endParaRPr lang="en-US" sz="18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endParaRPr lang="en-US" sz="1800" dirty="0">
              <a:effectLst/>
              <a:latin typeface="Times New Roman" panose="02020603050405020304" pitchFamily="18" charset="0"/>
              <a:ea typeface="SimSun" panose="02010600030101010101" pitchFamily="2" charset="-122"/>
            </a:endParaRPr>
          </a:p>
          <a:p>
            <a:pPr marL="457200" marR="0" lvl="1" indent="0" algn="just">
              <a:spcBef>
                <a:spcPts val="0"/>
              </a:spcBef>
              <a:spcAft>
                <a:spcPts val="0"/>
              </a:spcAft>
              <a:buSzPts val="1000"/>
              <a:buNone/>
              <a:tabLst>
                <a:tab pos="182880" algn="l"/>
              </a:tabLst>
            </a:pPr>
            <a:r>
              <a:rPr lang="en-AU" dirty="0">
                <a:effectLst/>
                <a:latin typeface="Times New Roman" panose="02020603050405020304" pitchFamily="18" charset="0"/>
                <a:ea typeface="SimSun" panose="02010600030101010101" pitchFamily="2" charset="-122"/>
              </a:rPr>
              <a:t>Live tweets set</a:t>
            </a:r>
            <a:endParaRPr lang="en-US" dirty="0">
              <a:effectLst/>
              <a:latin typeface="Times New Roman" panose="02020603050405020304" pitchFamily="18" charset="0"/>
              <a:ea typeface="SimSun" panose="02010600030101010101" pitchFamily="2" charset="-122"/>
            </a:endParaRPr>
          </a:p>
          <a:p>
            <a:pPr marL="0" marR="0" indent="137160" algn="just">
              <a:spcBef>
                <a:spcPts val="0"/>
              </a:spcBef>
              <a:spcAft>
                <a:spcPts val="0"/>
              </a:spcAft>
            </a:pPr>
            <a:r>
              <a:rPr lang="en-AU" sz="1800" dirty="0">
                <a:effectLst/>
                <a:latin typeface="Times New Roman" panose="02020603050405020304" pitchFamily="18" charset="0"/>
                <a:ea typeface="SimSun" panose="02010600030101010101" pitchFamily="2" charset="-122"/>
              </a:rPr>
              <a:t>I created another data set which is created doing live streaming. In this, we are able to get tweet of random people from any area. And after that it will stored into text file and further processed.</a:t>
            </a:r>
            <a:endParaRPr lang="en-US" sz="1800" dirty="0">
              <a:effectLst/>
              <a:latin typeface="Times New Roman" panose="02020603050405020304" pitchFamily="18" charset="0"/>
              <a:ea typeface="SimSun" panose="02010600030101010101" pitchFamily="2" charset="-122"/>
            </a:endParaRPr>
          </a:p>
          <a:p>
            <a:endParaRPr lang="en-US" sz="1800" dirty="0"/>
          </a:p>
        </p:txBody>
      </p:sp>
      <p:sp>
        <p:nvSpPr>
          <p:cNvPr id="4" name="Slide Number Placeholder 3">
            <a:extLst>
              <a:ext uri="{FF2B5EF4-FFF2-40B4-BE49-F238E27FC236}">
                <a16:creationId xmlns:a16="http://schemas.microsoft.com/office/drawing/2014/main" id="{79B9EB6C-BBED-421B-827A-086F0D4EC8CF}"/>
              </a:ext>
            </a:extLst>
          </p:cNvPr>
          <p:cNvSpPr>
            <a:spLocks noGrp="1"/>
          </p:cNvSpPr>
          <p:nvPr>
            <p:ph type="sldNum" sz="quarter" idx="12"/>
          </p:nvPr>
        </p:nvSpPr>
        <p:spPr/>
        <p:txBody>
          <a:bodyPr/>
          <a:lstStyle/>
          <a:p>
            <a:fld id="{4AA4CFC5-0488-49F9-91A1-686C2996B2BE}" type="slidenum">
              <a:rPr lang="en-US" smtClean="0"/>
              <a:t>8</a:t>
            </a:fld>
            <a:endParaRPr lang="en-US"/>
          </a:p>
        </p:txBody>
      </p:sp>
    </p:spTree>
    <p:extLst>
      <p:ext uri="{BB962C8B-B14F-4D97-AF65-F5344CB8AC3E}">
        <p14:creationId xmlns:p14="http://schemas.microsoft.com/office/powerpoint/2010/main" val="3658785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78DC-F510-4668-940E-29D3AD8C38CB}"/>
              </a:ext>
            </a:extLst>
          </p:cNvPr>
          <p:cNvSpPr>
            <a:spLocks noGrp="1"/>
          </p:cNvSpPr>
          <p:nvPr>
            <p:ph type="title"/>
          </p:nvPr>
        </p:nvSpPr>
        <p:spPr/>
        <p:txBody>
          <a:bodyPr/>
          <a:lstStyle/>
          <a:p>
            <a:r>
              <a:rPr lang="en-US" dirty="0"/>
              <a:t>Emotion words sets</a:t>
            </a:r>
          </a:p>
        </p:txBody>
      </p:sp>
      <p:sp>
        <p:nvSpPr>
          <p:cNvPr id="3" name="Content Placeholder 2">
            <a:extLst>
              <a:ext uri="{FF2B5EF4-FFF2-40B4-BE49-F238E27FC236}">
                <a16:creationId xmlns:a16="http://schemas.microsoft.com/office/drawing/2014/main" id="{E66DCEB2-F13A-4573-B137-3248AD36AACF}"/>
              </a:ext>
            </a:extLst>
          </p:cNvPr>
          <p:cNvSpPr>
            <a:spLocks noGrp="1"/>
          </p:cNvSpPr>
          <p:nvPr>
            <p:ph idx="1"/>
          </p:nvPr>
        </p:nvSpPr>
        <p:spPr>
          <a:xfrm>
            <a:off x="913795" y="2096064"/>
            <a:ext cx="10353762" cy="4624776"/>
          </a:xfrm>
        </p:spPr>
        <p:txBody>
          <a:bodyPr/>
          <a:lstStyle/>
          <a:p>
            <a:r>
              <a:rPr lang="en-US" sz="1800" dirty="0">
                <a:effectLst/>
                <a:latin typeface="Times New Roman" panose="02020603050405020304" pitchFamily="18" charset="0"/>
                <a:ea typeface="SimSun" panose="02010600030101010101" pitchFamily="2" charset="-122"/>
              </a:rPr>
              <a:t> </a:t>
            </a:r>
            <a:r>
              <a:rPr lang="en-AU" sz="1800" dirty="0">
                <a:effectLst/>
                <a:latin typeface="Times New Roman" panose="02020603050405020304" pitchFamily="18" charset="0"/>
                <a:ea typeface="SimSun" panose="02010600030101010101" pitchFamily="2" charset="-122"/>
              </a:rPr>
              <a:t>A selection of relevant and commonly-used Emotion words is one of the most essential and indispensable aspects in the emotional quantification of a whole sentence. I have created a high-quality accurate bag of words, called Emotion-Words Set. It has been developed by manually which are the synonyms of the  basic Emotion-Categories (HAPPY, SAD, ANGRY, SURPRISE, FEARFUL, FEARLESS, LOVE, ANXIOUS AND MANY MORE). </a:t>
            </a:r>
          </a:p>
          <a:p>
            <a:pPr marL="0" indent="0">
              <a:buNone/>
            </a:pPr>
            <a:endParaRPr lang="en-AU" sz="1800" dirty="0">
              <a:effectLst/>
              <a:latin typeface="Times New Roman" panose="02020603050405020304" pitchFamily="18" charset="0"/>
              <a:ea typeface="SimSun" panose="02010600030101010101" pitchFamily="2" charset="-122"/>
            </a:endParaRPr>
          </a:p>
          <a:p>
            <a:pPr marL="0" indent="0">
              <a:buNone/>
            </a:pPr>
            <a:endParaRPr lang="en-US" dirty="0"/>
          </a:p>
        </p:txBody>
      </p:sp>
      <p:sp>
        <p:nvSpPr>
          <p:cNvPr id="7" name="Rectangle 2">
            <a:extLst>
              <a:ext uri="{FF2B5EF4-FFF2-40B4-BE49-F238E27FC236}">
                <a16:creationId xmlns:a16="http://schemas.microsoft.com/office/drawing/2014/main" id="{CD967977-06D6-4389-A50E-7A0C6C466A63}"/>
              </a:ext>
            </a:extLst>
          </p:cNvPr>
          <p:cNvSpPr>
            <a:spLocks noChangeArrowheads="1"/>
          </p:cNvSpPr>
          <p:nvPr/>
        </p:nvSpPr>
        <p:spPr bwMode="auto">
          <a:xfrm>
            <a:off x="2118678" y="4660613"/>
            <a:ext cx="30819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36525" algn="l" defTabSz="914400" rtl="0" eaLnBrk="0" fontAlgn="base" latinLnBrk="0" hangingPunct="0">
              <a:lnSpc>
                <a:spcPct val="100000"/>
              </a:lnSpc>
              <a:spcBef>
                <a:spcPct val="0"/>
              </a:spcBef>
              <a:spcAft>
                <a:spcPct val="0"/>
              </a:spcAft>
              <a:buClrTx/>
              <a:buSzTx/>
              <a:buFontTx/>
              <a:buNone/>
              <a:tabLst/>
            </a:pPr>
            <a:r>
              <a:rPr kumimoji="0" lang="en-AU" altLang="zh-CN" sz="16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TABLE I: An example of  EWS</a:t>
            </a:r>
            <a:endParaRPr kumimoji="0" lang="en-US" altLang="zh-C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36525"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4E226594-5F17-4EBC-AD98-EB1C1E1518E1}"/>
              </a:ext>
            </a:extLst>
          </p:cNvPr>
          <p:cNvGraphicFramePr>
            <a:graphicFrameLocks noGrp="1"/>
          </p:cNvGraphicFramePr>
          <p:nvPr>
            <p:extLst>
              <p:ext uri="{D42A27DB-BD31-4B8C-83A1-F6EECF244321}">
                <p14:modId xmlns:p14="http://schemas.microsoft.com/office/powerpoint/2010/main" val="1709490867"/>
              </p:ext>
            </p:extLst>
          </p:nvPr>
        </p:nvGraphicFramePr>
        <p:xfrm>
          <a:off x="5605462" y="3749040"/>
          <a:ext cx="2967038" cy="2519392"/>
        </p:xfrm>
        <a:graphic>
          <a:graphicData uri="http://schemas.openxmlformats.org/drawingml/2006/table">
            <a:tbl>
              <a:tblPr firstRow="1" firstCol="1" bandRow="1">
                <a:tableStyleId>{5C22544A-7EE6-4342-B048-85BDC9FD1C3A}</a:tableStyleId>
              </a:tblPr>
              <a:tblGrid>
                <a:gridCol w="1417093">
                  <a:extLst>
                    <a:ext uri="{9D8B030D-6E8A-4147-A177-3AD203B41FA5}">
                      <a16:colId xmlns:a16="http://schemas.microsoft.com/office/drawing/2014/main" val="3073962369"/>
                    </a:ext>
                  </a:extLst>
                </a:gridCol>
                <a:gridCol w="1549945">
                  <a:extLst>
                    <a:ext uri="{9D8B030D-6E8A-4147-A177-3AD203B41FA5}">
                      <a16:colId xmlns:a16="http://schemas.microsoft.com/office/drawing/2014/main" val="4203646921"/>
                    </a:ext>
                  </a:extLst>
                </a:gridCol>
              </a:tblGrid>
              <a:tr h="362916">
                <a:tc>
                  <a:txBody>
                    <a:bodyPr/>
                    <a:lstStyle/>
                    <a:p>
                      <a:pPr marL="0" marR="0" indent="0" algn="just">
                        <a:spcBef>
                          <a:spcPts val="0"/>
                        </a:spcBef>
                        <a:spcAft>
                          <a:spcPts val="0"/>
                        </a:spcAft>
                      </a:pPr>
                      <a:r>
                        <a:rPr lang="en-AU" sz="1000">
                          <a:effectLst/>
                        </a:rPr>
                        <a:t>        Word</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just">
                        <a:spcBef>
                          <a:spcPts val="0"/>
                        </a:spcBef>
                        <a:spcAft>
                          <a:spcPts val="0"/>
                        </a:spcAft>
                      </a:pPr>
                      <a:r>
                        <a:rPr lang="en-AU" sz="1000" dirty="0">
                          <a:effectLst/>
                        </a:rPr>
                        <a:t>        Category</a:t>
                      </a:r>
                      <a:endParaRPr lang="en-US"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43645280"/>
                  </a:ext>
                </a:extLst>
              </a:tr>
              <a:tr h="362916">
                <a:tc>
                  <a:txBody>
                    <a:bodyPr/>
                    <a:lstStyle/>
                    <a:p>
                      <a:pPr marL="0" marR="0" indent="0" algn="just">
                        <a:spcBef>
                          <a:spcPts val="0"/>
                        </a:spcBef>
                        <a:spcAft>
                          <a:spcPts val="0"/>
                        </a:spcAft>
                      </a:pPr>
                      <a:r>
                        <a:rPr lang="en-AU" sz="1000">
                          <a:effectLst/>
                        </a:rPr>
                        <a:t>       amused</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just">
                        <a:spcBef>
                          <a:spcPts val="0"/>
                        </a:spcBef>
                        <a:spcAft>
                          <a:spcPts val="0"/>
                        </a:spcAft>
                      </a:pPr>
                      <a:r>
                        <a:rPr lang="en-AU" sz="1000">
                          <a:effectLst/>
                        </a:rPr>
                        <a:t>          happy</a:t>
                      </a:r>
                      <a:endParaRPr lang="en-US"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93011367"/>
                  </a:ext>
                </a:extLst>
              </a:tr>
              <a:tr h="341896">
                <a:tc>
                  <a:txBody>
                    <a:bodyPr/>
                    <a:lstStyle/>
                    <a:p>
                      <a:pPr marL="0" marR="0" indent="0" algn="just">
                        <a:spcBef>
                          <a:spcPts val="0"/>
                        </a:spcBef>
                        <a:spcAft>
                          <a:spcPts val="0"/>
                        </a:spcAft>
                      </a:pPr>
                      <a:r>
                        <a:rPr lang="en-AU" sz="1000" dirty="0">
                          <a:effectLst/>
                        </a:rPr>
                        <a:t>     disheartened</a:t>
                      </a:r>
                      <a:endParaRPr lang="en-US"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just">
                        <a:spcBef>
                          <a:spcPts val="0"/>
                        </a:spcBef>
                        <a:spcAft>
                          <a:spcPts val="0"/>
                        </a:spcAft>
                      </a:pPr>
                      <a:r>
                        <a:rPr lang="en-AU" sz="1000" dirty="0">
                          <a:effectLst/>
                        </a:rPr>
                        <a:t>          sad</a:t>
                      </a:r>
                      <a:endParaRPr lang="en-US"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792349750"/>
                  </a:ext>
                </a:extLst>
              </a:tr>
              <a:tr h="362916">
                <a:tc>
                  <a:txBody>
                    <a:bodyPr/>
                    <a:lstStyle/>
                    <a:p>
                      <a:pPr marL="0" marR="0" indent="0" algn="just">
                        <a:spcBef>
                          <a:spcPts val="0"/>
                        </a:spcBef>
                        <a:spcAft>
                          <a:spcPts val="0"/>
                        </a:spcAft>
                      </a:pPr>
                      <a:r>
                        <a:rPr lang="en-AU" sz="1000">
                          <a:effectLst/>
                        </a:rPr>
                        <a:t>       bewildered</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just">
                        <a:spcBef>
                          <a:spcPts val="0"/>
                        </a:spcBef>
                        <a:spcAft>
                          <a:spcPts val="0"/>
                        </a:spcAft>
                      </a:pPr>
                      <a:r>
                        <a:rPr lang="en-AU" sz="1000">
                          <a:effectLst/>
                        </a:rPr>
                        <a:t>          surprise</a:t>
                      </a:r>
                      <a:endParaRPr lang="en-US"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200565693"/>
                  </a:ext>
                </a:extLst>
              </a:tr>
              <a:tr h="362916">
                <a:tc>
                  <a:txBody>
                    <a:bodyPr/>
                    <a:lstStyle/>
                    <a:p>
                      <a:pPr marL="0" marR="0" indent="0" algn="just">
                        <a:spcBef>
                          <a:spcPts val="0"/>
                        </a:spcBef>
                        <a:spcAft>
                          <a:spcPts val="0"/>
                        </a:spcAft>
                      </a:pPr>
                      <a:r>
                        <a:rPr lang="en-AU" sz="1000">
                          <a:effectLst/>
                        </a:rPr>
                        <a:t>       cautious</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just">
                        <a:spcBef>
                          <a:spcPts val="0"/>
                        </a:spcBef>
                        <a:spcAft>
                          <a:spcPts val="0"/>
                        </a:spcAft>
                      </a:pPr>
                      <a:r>
                        <a:rPr lang="en-AU" sz="1000">
                          <a:effectLst/>
                        </a:rPr>
                        <a:t>          fearful</a:t>
                      </a:r>
                      <a:endParaRPr lang="en-US"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171569500"/>
                  </a:ext>
                </a:extLst>
              </a:tr>
              <a:tr h="362916">
                <a:tc>
                  <a:txBody>
                    <a:bodyPr/>
                    <a:lstStyle/>
                    <a:p>
                      <a:pPr marL="0" marR="0" indent="0" algn="just">
                        <a:spcBef>
                          <a:spcPts val="0"/>
                        </a:spcBef>
                        <a:spcAft>
                          <a:spcPts val="0"/>
                        </a:spcAft>
                      </a:pPr>
                      <a:r>
                        <a:rPr lang="en-AU" sz="1000">
                          <a:effectLst/>
                        </a:rPr>
                        <a:t>       bitter</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just">
                        <a:spcBef>
                          <a:spcPts val="0"/>
                        </a:spcBef>
                        <a:spcAft>
                          <a:spcPts val="0"/>
                        </a:spcAft>
                      </a:pPr>
                      <a:r>
                        <a:rPr lang="en-AU" sz="1000">
                          <a:effectLst/>
                        </a:rPr>
                        <a:t>          angry</a:t>
                      </a:r>
                      <a:endParaRPr lang="en-US"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447686061"/>
                  </a:ext>
                </a:extLst>
              </a:tr>
              <a:tr h="362916">
                <a:tc>
                  <a:txBody>
                    <a:bodyPr/>
                    <a:lstStyle/>
                    <a:p>
                      <a:pPr marL="0" marR="0" indent="0" algn="just">
                        <a:spcBef>
                          <a:spcPts val="0"/>
                        </a:spcBef>
                        <a:spcAft>
                          <a:spcPts val="0"/>
                        </a:spcAft>
                      </a:pPr>
                      <a:r>
                        <a:rPr lang="en-AU" sz="1000">
                          <a:effectLst/>
                        </a:rPr>
                        <a:t>       distrustful</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just">
                        <a:spcBef>
                          <a:spcPts val="0"/>
                        </a:spcBef>
                        <a:spcAft>
                          <a:spcPts val="0"/>
                        </a:spcAft>
                      </a:pPr>
                      <a:r>
                        <a:rPr lang="en-AU" sz="1000" dirty="0">
                          <a:effectLst/>
                        </a:rPr>
                        <a:t>          anxious</a:t>
                      </a:r>
                      <a:endParaRPr lang="en-US"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723577642"/>
                  </a:ext>
                </a:extLst>
              </a:tr>
            </a:tbl>
          </a:graphicData>
        </a:graphic>
      </p:graphicFrame>
      <p:sp>
        <p:nvSpPr>
          <p:cNvPr id="4" name="Slide Number Placeholder 3">
            <a:extLst>
              <a:ext uri="{FF2B5EF4-FFF2-40B4-BE49-F238E27FC236}">
                <a16:creationId xmlns:a16="http://schemas.microsoft.com/office/drawing/2014/main" id="{FE3027EF-AC29-4F17-9549-5172A3A87D85}"/>
              </a:ext>
            </a:extLst>
          </p:cNvPr>
          <p:cNvSpPr>
            <a:spLocks noGrp="1"/>
          </p:cNvSpPr>
          <p:nvPr>
            <p:ph type="sldNum" sz="quarter" idx="12"/>
          </p:nvPr>
        </p:nvSpPr>
        <p:spPr/>
        <p:txBody>
          <a:bodyPr/>
          <a:lstStyle/>
          <a:p>
            <a:fld id="{4AA4CFC5-0488-49F9-91A1-686C2996B2BE}" type="slidenum">
              <a:rPr lang="en-US" smtClean="0"/>
              <a:t>9</a:t>
            </a:fld>
            <a:endParaRPr lang="en-US"/>
          </a:p>
        </p:txBody>
      </p:sp>
    </p:spTree>
    <p:extLst>
      <p:ext uri="{BB962C8B-B14F-4D97-AF65-F5344CB8AC3E}">
        <p14:creationId xmlns:p14="http://schemas.microsoft.com/office/powerpoint/2010/main" val="31047117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240</TotalTime>
  <Words>1699</Words>
  <Application>Microsoft Office PowerPoint</Application>
  <PresentationFormat>Widescreen</PresentationFormat>
  <Paragraphs>132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Bookman Old Style</vt:lpstr>
      <vt:lpstr>Calibri</vt:lpstr>
      <vt:lpstr>Rockwell</vt:lpstr>
      <vt:lpstr>Times New Roman</vt:lpstr>
      <vt:lpstr>Damask</vt:lpstr>
      <vt:lpstr>Emotional Community Detection in Social Network</vt:lpstr>
      <vt:lpstr>INTRODUCTION</vt:lpstr>
      <vt:lpstr>PowerPoint Presentation</vt:lpstr>
      <vt:lpstr>RELATED WORK</vt:lpstr>
      <vt:lpstr>My concept</vt:lpstr>
      <vt:lpstr>Requirements</vt:lpstr>
      <vt:lpstr>architecture</vt:lpstr>
      <vt:lpstr>Data sets</vt:lpstr>
      <vt:lpstr>Emotion words sets</vt:lpstr>
      <vt:lpstr>Overview of the method</vt:lpstr>
      <vt:lpstr>System design</vt:lpstr>
      <vt:lpstr>System design</vt:lpstr>
      <vt:lpstr>Experimental setup</vt:lpstr>
      <vt:lpstr>How I got twitter api</vt:lpstr>
      <vt:lpstr>Experimental setup</vt:lpstr>
      <vt:lpstr>Experimental setup</vt:lpstr>
      <vt:lpstr>conclusion</vt:lpstr>
      <vt:lpstr>references</vt:lpstr>
      <vt:lpstr>Thank you</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Community Detection in Social Network</dc:title>
  <dc:creator>Aastha</dc:creator>
  <cp:lastModifiedBy>Aastha</cp:lastModifiedBy>
  <cp:revision>76</cp:revision>
  <dcterms:created xsi:type="dcterms:W3CDTF">2021-04-01T05:16:43Z</dcterms:created>
  <dcterms:modified xsi:type="dcterms:W3CDTF">2021-04-07T13:53:10Z</dcterms:modified>
</cp:coreProperties>
</file>