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303"/>
    <p:restoredTop sz="94650"/>
  </p:normalViewPr>
  <p:slideViewPr>
    <p:cSldViewPr snapToGrid="0" snapToObjects="1">
      <p:cViewPr varScale="1">
        <p:scale>
          <a:sx n="85" d="100"/>
          <a:sy n="85" d="100"/>
        </p:scale>
        <p:origin x="-394"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pPr/>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pPr/>
              <a:t>‹#›</a:t>
            </a:fld>
            <a:endParaRPr lang="en-US"/>
          </a:p>
        </p:txBody>
      </p:sp>
    </p:spTree>
    <p:extLst>
      <p:ext uri="{BB962C8B-B14F-4D97-AF65-F5344CB8AC3E}">
        <p14:creationId xmlns:p14="http://schemas.microsoft.com/office/powerpoint/2010/main" xmlns=""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1B91F06F-9A69-F049-B3AF-298690ADCC22}"/>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5" name="Footer Placeholder 4">
            <a:extLst>
              <a:ext uri="{FF2B5EF4-FFF2-40B4-BE49-F238E27FC236}">
                <a16:creationId xmlns:a16="http://schemas.microsoft.com/office/drawing/2014/main" xmlns=""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D169E8-7A4A-A040-962A-858A0040BF68}"/>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2D74631-D8EC-F446-BF0F-EBCBBD79F807}"/>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5" name="Footer Placeholder 4">
            <a:extLst>
              <a:ext uri="{FF2B5EF4-FFF2-40B4-BE49-F238E27FC236}">
                <a16:creationId xmlns:a16="http://schemas.microsoft.com/office/drawing/2014/main" xmlns=""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8F5E9-5C99-6A4E-AD81-4DC9F2D4EECA}"/>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D76C7F57-B881-E04B-B079-557DE98D6C59}"/>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5" name="Footer Placeholder 4">
            <a:extLst>
              <a:ext uri="{FF2B5EF4-FFF2-40B4-BE49-F238E27FC236}">
                <a16:creationId xmlns:a16="http://schemas.microsoft.com/office/drawing/2014/main" xmlns=""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151763-6EA1-734B-913A-D88B437A1A9A}"/>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07245E1-EDDE-F948-A571-0BE696D2A447}"/>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5" name="Footer Placeholder 4">
            <a:extLst>
              <a:ext uri="{FF2B5EF4-FFF2-40B4-BE49-F238E27FC236}">
                <a16:creationId xmlns:a16="http://schemas.microsoft.com/office/drawing/2014/main" xmlns=""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293B23-8E08-D049-A86A-620069E827C8}"/>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41CF91E4-48B8-8344-B137-2FDAA04D6833}"/>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5" name="Footer Placeholder 4">
            <a:extLst>
              <a:ext uri="{FF2B5EF4-FFF2-40B4-BE49-F238E27FC236}">
                <a16:creationId xmlns:a16="http://schemas.microsoft.com/office/drawing/2014/main" xmlns=""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866567-1784-1840-A563-094E2A6295AB}"/>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32B680CE-ED03-A34F-B7B0-536E5110E816}"/>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6" name="Footer Placeholder 5">
            <a:extLst>
              <a:ext uri="{FF2B5EF4-FFF2-40B4-BE49-F238E27FC236}">
                <a16:creationId xmlns:a16="http://schemas.microsoft.com/office/drawing/2014/main" xmlns=""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1BB31A-DA3A-874E-AAF0-66FA46F6CBA8}"/>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C090E9BD-64DF-CE48-A695-9B7E425BE7E3}"/>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8" name="Footer Placeholder 7">
            <a:extLst>
              <a:ext uri="{FF2B5EF4-FFF2-40B4-BE49-F238E27FC236}">
                <a16:creationId xmlns:a16="http://schemas.microsoft.com/office/drawing/2014/main" xmlns=""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52A2406-8486-2241-B0CE-CF0825515EA2}"/>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83CF82F3-4F2D-9F4B-A9BC-E545325AD2D2}"/>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4" name="Footer Placeholder 3">
            <a:extLst>
              <a:ext uri="{FF2B5EF4-FFF2-40B4-BE49-F238E27FC236}">
                <a16:creationId xmlns:a16="http://schemas.microsoft.com/office/drawing/2014/main" xmlns=""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9C1F7D-4703-8646-8BF6-C2CDE036DB19}"/>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D32829-6781-2644-95B1-9E8F252C3ACD}"/>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3" name="Footer Placeholder 2">
            <a:extLst>
              <a:ext uri="{FF2B5EF4-FFF2-40B4-BE49-F238E27FC236}">
                <a16:creationId xmlns:a16="http://schemas.microsoft.com/office/drawing/2014/main" xmlns=""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670BC68-BD33-454F-8C30-AEBB09494F87}"/>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83E6132-956E-F744-993E-9D7107BAF126}"/>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6" name="Footer Placeholder 5">
            <a:extLst>
              <a:ext uri="{FF2B5EF4-FFF2-40B4-BE49-F238E27FC236}">
                <a16:creationId xmlns:a16="http://schemas.microsoft.com/office/drawing/2014/main" xmlns=""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6EE341-2738-B749-A716-ED55F5D9AA4C}"/>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CBF95BF6-9A3E-B541-BCD6-75E04ADD2665}"/>
              </a:ext>
            </a:extLst>
          </p:cNvPr>
          <p:cNvSpPr>
            <a:spLocks noGrp="1"/>
          </p:cNvSpPr>
          <p:nvPr>
            <p:ph type="dt" sz="half" idx="10"/>
          </p:nvPr>
        </p:nvSpPr>
        <p:spPr/>
        <p:txBody>
          <a:bodyPr/>
          <a:lstStyle/>
          <a:p>
            <a:fld id="{820DD29F-9F85-7A4E-81D8-E1CCE39CB367}" type="datetimeFigureOut">
              <a:rPr lang="en-US" smtClean="0"/>
              <a:pPr/>
              <a:t>6/28/2020</a:t>
            </a:fld>
            <a:endParaRPr lang="en-US"/>
          </a:p>
        </p:txBody>
      </p:sp>
      <p:sp>
        <p:nvSpPr>
          <p:cNvPr id="6" name="Footer Placeholder 5">
            <a:extLst>
              <a:ext uri="{FF2B5EF4-FFF2-40B4-BE49-F238E27FC236}">
                <a16:creationId xmlns:a16="http://schemas.microsoft.com/office/drawing/2014/main" xmlns=""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200EA0-326B-B849-AE7F-AC3005ED27A2}"/>
              </a:ext>
            </a:extLst>
          </p:cNvPr>
          <p:cNvSpPr>
            <a:spLocks noGrp="1"/>
          </p:cNvSpPr>
          <p:nvPr>
            <p:ph type="sldNum" sz="quarter" idx="12"/>
          </p:nvPr>
        </p:nvSpPr>
        <p:spPr/>
        <p:txBody>
          <a:body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pPr/>
              <a:t>6/28/2020</a:t>
            </a:fld>
            <a:endParaRPr lang="en-US"/>
          </a:p>
        </p:txBody>
      </p:sp>
      <p:sp>
        <p:nvSpPr>
          <p:cNvPr id="5" name="Footer Placeholder 4">
            <a:extLst>
              <a:ext uri="{FF2B5EF4-FFF2-40B4-BE49-F238E27FC236}">
                <a16:creationId xmlns:a16="http://schemas.microsoft.com/office/drawing/2014/main" xmlns=""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pPr/>
              <a:t>‹#›</a:t>
            </a:fld>
            <a:endParaRPr lang="en-US"/>
          </a:p>
        </p:txBody>
      </p:sp>
    </p:spTree>
    <p:extLst>
      <p:ext uri="{BB962C8B-B14F-4D97-AF65-F5344CB8AC3E}">
        <p14:creationId xmlns:p14="http://schemas.microsoft.com/office/powerpoint/2010/main" xmlns=""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Bringing your professional voice to the Microsoft table</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xmlns=""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xmlns="" id="{23C7EC12-0909-7E4C-94EB-082BEDBAA24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xmlns="" id="{A176F857-8E63-B745-A431-1A7B2D699B1B}"/>
              </a:ext>
            </a:extLst>
          </p:cNvPr>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p>
          <a:p>
            <a:endParaRPr lang="en-US" dirty="0"/>
          </a:p>
          <a:p>
            <a:pPr marL="342900" indent="-342900">
              <a:buFont typeface="+mj-lt"/>
              <a:buAutoNum type="arabicPeriod"/>
            </a:pPr>
            <a:r>
              <a:rPr lang="en-US" dirty="0"/>
              <a:t>What is confidence and why it is important to demonstrate it in the workplace?</a:t>
            </a:r>
            <a:r>
              <a:rPr lang="en-AU" dirty="0"/>
              <a:t> </a:t>
            </a:r>
          </a:p>
          <a:p>
            <a:pPr marL="342900" lvl="0" indent="-342900">
              <a:buFont typeface="+mj-lt"/>
              <a:buAutoNum type="arabicPeriod"/>
            </a:pPr>
            <a:r>
              <a:rPr lang="en-US" dirty="0"/>
              <a:t>Think of a friend, colleague or leader who demonstrates confidence. What are the key characteristics that this person demonstrates?</a:t>
            </a:r>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a:extLst>
              <a:ext uri="{FF2B5EF4-FFF2-40B4-BE49-F238E27FC236}">
                <a16:creationId xmlns:a16="http://schemas.microsoft.com/office/drawing/2014/main" xmlns=""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52438" indent="-452438"/>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pPr marL="0" indent="0">
              <a:buNone/>
            </a:pPr>
            <a:r>
              <a:rPr lang="en-US" b="1" dirty="0" smtClean="0">
                <a:solidFill>
                  <a:srgbClr val="0070C0"/>
                </a:solidFill>
                <a:latin typeface="Segoe UI" panose="020B0502040204020203" pitchFamily="34" charset="0"/>
                <a:cs typeface="Segoe UI" panose="020B0502040204020203" pitchFamily="34" charset="0"/>
              </a:rPr>
              <a:t>confidence </a:t>
            </a:r>
            <a:r>
              <a:rPr lang="en-US" dirty="0" smtClean="0"/>
              <a:t>is </a:t>
            </a:r>
            <a:r>
              <a:rPr lang="en-US" dirty="0" smtClean="0"/>
              <a:t>a belief in oneself, the conviction that one has the ability to meet life’s challenges and to succeed in them. A state of being clear headed that a chosen course of action is best.</a:t>
            </a:r>
          </a:p>
          <a:p>
            <a:pPr marL="0" indent="0">
              <a:buNone/>
            </a:pPr>
            <a:r>
              <a:rPr lang="en-US" dirty="0" smtClean="0"/>
              <a:t>It is important to demonstrate it in the workplace as it allows one to speak concisely and with clarity. It helps us to engage in challenging projects and also share our thoughts and plan of action for the same. They can convey what they want to their clients and co-workers in a clear and efficient manner. </a:t>
            </a:r>
          </a:p>
          <a:p>
            <a:endParaRPr lang="en-US" dirty="0"/>
          </a:p>
        </p:txBody>
      </p:sp>
      <p:sp>
        <p:nvSpPr>
          <p:cNvPr id="6" name="TextBox 5">
            <a:extLst>
              <a:ext uri="{FF2B5EF4-FFF2-40B4-BE49-F238E27FC236}">
                <a16:creationId xmlns:a16="http://schemas.microsoft.com/office/drawing/2014/main" xmlns=""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r>
              <a:rPr lang="en-US" dirty="0" smtClean="0"/>
              <a:t>“Become </a:t>
            </a:r>
            <a:r>
              <a:rPr lang="en-US" dirty="0" smtClean="0"/>
              <a:t>the kind of leader that people would follow voluntarily; even if you had no title or position.” </a:t>
            </a:r>
          </a:p>
          <a:p>
            <a:pPr lvl="8">
              <a:buNone/>
            </a:pPr>
            <a:r>
              <a:rPr lang="en-US" dirty="0" smtClean="0"/>
              <a:t>			- Brian </a:t>
            </a:r>
            <a:r>
              <a:rPr lang="en-US" dirty="0" smtClean="0"/>
              <a:t>Tracy</a:t>
            </a:r>
            <a:r>
              <a:rPr lang="en-US" dirty="0" smtClean="0"/>
              <a:t>.</a:t>
            </a:r>
          </a:p>
          <a:p>
            <a:r>
              <a:rPr lang="en-US" dirty="0" smtClean="0"/>
              <a:t> </a:t>
            </a:r>
            <a:r>
              <a:rPr lang="en-US" dirty="0" smtClean="0"/>
              <a:t>I have a friend of mine who is quite confident whenever it comes to asking questions about stuff that troubles him. The characteristic that I admire in him is his fearlessness and firm control over any problem he faces. He has become smart due to his confidence and also put the success of his fellow mates and team before his own.</a:t>
            </a:r>
          </a:p>
          <a:p>
            <a:endParaRPr lang="en-US" dirty="0"/>
          </a:p>
        </p:txBody>
      </p:sp>
      <p:sp>
        <p:nvSpPr>
          <p:cNvPr id="6" name="TextBox 5">
            <a:extLst>
              <a:ext uri="{FF2B5EF4-FFF2-40B4-BE49-F238E27FC236}">
                <a16:creationId xmlns:a16="http://schemas.microsoft.com/office/drawing/2014/main" xmlns=""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pPr marL="514350" indent="-514350">
              <a:buAutoNum type="arabicPeriod"/>
            </a:pPr>
            <a:r>
              <a:rPr lang="en-US" dirty="0" smtClean="0"/>
              <a:t>Be clear on my views and have a stiff viewpoint while presenting myself.</a:t>
            </a:r>
          </a:p>
          <a:p>
            <a:pPr marL="514350" indent="-514350">
              <a:buAutoNum type="arabicPeriod"/>
            </a:pPr>
            <a:r>
              <a:rPr lang="en-US" dirty="0" smtClean="0"/>
              <a:t>Prepared with my task and promote questions being asked to me by anyone around.</a:t>
            </a:r>
          </a:p>
          <a:p>
            <a:pPr marL="514350" indent="-514350">
              <a:buAutoNum type="arabicPeriod"/>
            </a:pPr>
            <a:r>
              <a:rPr lang="en-US" dirty="0" smtClean="0"/>
              <a:t>Ready to seek encouragement from others and also approach them for any help or query encountered.</a:t>
            </a:r>
          </a:p>
          <a:p>
            <a:pPr marL="514350" indent="-514350">
              <a:buAutoNum type="arabicPeriod"/>
            </a:pPr>
            <a:r>
              <a:rPr lang="en-US" dirty="0" smtClean="0"/>
              <a:t>Try to be a role model for my team and continue with positive </a:t>
            </a:r>
            <a:r>
              <a:rPr lang="en-US" dirty="0" smtClean="0"/>
              <a:t>attitude</a:t>
            </a:r>
            <a:endParaRPr lang="en-US" dirty="0" smtClean="0"/>
          </a:p>
        </p:txBody>
      </p:sp>
      <p:sp>
        <p:nvSpPr>
          <p:cNvPr id="6" name="TextBox 5">
            <a:extLst>
              <a:ext uri="{FF2B5EF4-FFF2-40B4-BE49-F238E27FC236}">
                <a16:creationId xmlns:a16="http://schemas.microsoft.com/office/drawing/2014/main" xmlns=""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E563D-A1AF-451E-81D8-4E1D4F34DF3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E888B8-B91E-4A4E-9653-1851697940A6}">
  <ds:schemaRefs>
    <ds:schemaRef ds:uri="http://schemas.microsoft.com/sharepoint/v3/contenttype/forms"/>
  </ds:schemaRefs>
</ds:datastoreItem>
</file>

<file path=customXml/itemProps3.xml><?xml version="1.0" encoding="utf-8"?>
<ds:datastoreItem xmlns:ds="http://schemas.openxmlformats.org/officeDocument/2006/customXml" ds:itemID="{7161C40D-C126-48A0-A903-79F9E74E5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550b-e82e-490a-bae0-f375b9a6bad9"/>
    <ds:schemaRef ds:uri="4ce70246-c0b8-4f35-89ae-e68b97a98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TotalTime>
  <Words>320</Words>
  <Application>Microsoft Macintosh PowerPoint</Application>
  <PresentationFormat>Custom</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Bringing your professional voice to the Microsoft table</vt:lpstr>
      <vt:lpstr>1. What is confidence and why is it important to demonstrate it in the workplace?</vt:lpstr>
      <vt:lpstr>2. Think of a friend, colleague or leader who demonstrates confidence. What are the key characteristics that this person demonstrates?</vt:lpstr>
      <vt:lpstr>3. How can you demonstrate confidence and bring your voice to the table at Microsoft?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Akash</cp:lastModifiedBy>
  <cp:revision>3</cp:revision>
  <dcterms:created xsi:type="dcterms:W3CDTF">2020-06-10T01:59:38Z</dcterms:created>
  <dcterms:modified xsi:type="dcterms:W3CDTF">2020-06-27T19:05:29Z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