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1"/>
    <p:restoredTop sz="94615"/>
  </p:normalViewPr>
  <p:slideViewPr>
    <p:cSldViewPr snapToGrid="0" snapToObjects="1">
      <p:cViewPr varScale="1">
        <p:scale>
          <a:sx n="59" d="100"/>
          <a:sy n="59" d="100"/>
        </p:scale>
        <p:origin x="7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0" r="5304" b="7767"/>
          <a:stretch/>
        </p:blipFill>
        <p:spPr>
          <a:xfrm>
            <a:off x="0" y="0"/>
            <a:ext cx="12192000" cy="596704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472" y="4327109"/>
            <a:ext cx="8085991" cy="88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Aamir Suhail Burhan</a:t>
            </a:r>
          </a:p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Graduate Student, Department of Electrical &amp; Computer Engineering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 of Colorado Boulder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92" y="2469113"/>
            <a:ext cx="11336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RISC-V 5-Stage Pipeline Processor</a:t>
            </a:r>
            <a:endParaRPr lang="en-US" sz="4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3. Behavioral Simulation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302" y="1991048"/>
            <a:ext cx="11035314" cy="20345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  <a:buSzPct val="80000"/>
            </a:pPr>
            <a:r>
              <a:rPr lang="en-US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NOP????</a:t>
            </a:r>
          </a:p>
        </p:txBody>
      </p:sp>
    </p:spTree>
    <p:extLst>
      <p:ext uri="{BB962C8B-B14F-4D97-AF65-F5344CB8AC3E}">
        <p14:creationId xmlns:p14="http://schemas.microsoft.com/office/powerpoint/2010/main" val="146169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3. Behavioral Simulation( z[0] = a*x[0] + y[0])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80" y="1190903"/>
            <a:ext cx="11035314" cy="43345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Values Loaded Into Instruction Memory at reset: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1. Add Immediate Value of a into R9: 0000000 00011 00000 000 01001 0010011 [0x00300493]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2. Load Value of x[0] into R1: 0000000 00000 00000 010 00001 0000011 [0x00002083]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3. Load Value of y[0] into R2: 0000000 00001 00000 010 00010 0000011 [0x00102103]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4. NOP x 2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6. Multiply 'a * x[0]' Result in R8: 1111111 00001 01001 000 01000 0110011 [0xFE148433] {a = 3, x[0] = 6}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7. NOP x 3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10. Add y[0] + R8, Result placed in R5: 0000000 00010 01000 000 00101 0110011 [0x002402B3] {y[0] = 8}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11. NOP x 3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14. Store R5 Result in Memory: 0000000 00101 01010 010 00000 0100011 [0x005022A3]</a:t>
            </a:r>
          </a:p>
        </p:txBody>
      </p:sp>
    </p:spTree>
    <p:extLst>
      <p:ext uri="{BB962C8B-B14F-4D97-AF65-F5344CB8AC3E}">
        <p14:creationId xmlns:p14="http://schemas.microsoft.com/office/powerpoint/2010/main" val="4825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21217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1626B-948F-79F0-66D1-F582C64C5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29"/>
          <a:stretch/>
        </p:blipFill>
        <p:spPr>
          <a:xfrm>
            <a:off x="348719" y="401196"/>
            <a:ext cx="11494561" cy="54028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418EB-72B4-A3FF-A830-98230D69CF4B}"/>
              </a:ext>
            </a:extLst>
          </p:cNvPr>
          <p:cNvCxnSpPr/>
          <p:nvPr/>
        </p:nvCxnSpPr>
        <p:spPr>
          <a:xfrm>
            <a:off x="5245768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EA0674-2842-92D3-A393-CDBEE95CD87F}"/>
              </a:ext>
            </a:extLst>
          </p:cNvPr>
          <p:cNvCxnSpPr/>
          <p:nvPr/>
        </p:nvCxnSpPr>
        <p:spPr>
          <a:xfrm>
            <a:off x="5783178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F7D146-C2A6-497D-317E-9DEEA8409BD8}"/>
              </a:ext>
            </a:extLst>
          </p:cNvPr>
          <p:cNvCxnSpPr/>
          <p:nvPr/>
        </p:nvCxnSpPr>
        <p:spPr>
          <a:xfrm>
            <a:off x="6370320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23E9A-5F72-19EC-2423-5D4067E9E1C2}"/>
              </a:ext>
            </a:extLst>
          </p:cNvPr>
          <p:cNvCxnSpPr/>
          <p:nvPr/>
        </p:nvCxnSpPr>
        <p:spPr>
          <a:xfrm>
            <a:off x="8112493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87244-BFC8-175B-B80A-B367BFEFE87A}"/>
              </a:ext>
            </a:extLst>
          </p:cNvPr>
          <p:cNvCxnSpPr/>
          <p:nvPr/>
        </p:nvCxnSpPr>
        <p:spPr>
          <a:xfrm>
            <a:off x="10364804" y="401196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D2239A-0BD1-1D13-2D8D-4CA190C1DE9C}"/>
              </a:ext>
            </a:extLst>
          </p:cNvPr>
          <p:cNvCxnSpPr/>
          <p:nvPr/>
        </p:nvCxnSpPr>
        <p:spPr>
          <a:xfrm>
            <a:off x="7198093" y="401196"/>
            <a:ext cx="0" cy="109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77E076-C491-75FD-F331-429FAF594A28}"/>
              </a:ext>
            </a:extLst>
          </p:cNvPr>
          <p:cNvCxnSpPr/>
          <p:nvPr/>
        </p:nvCxnSpPr>
        <p:spPr>
          <a:xfrm>
            <a:off x="9286776" y="401196"/>
            <a:ext cx="0" cy="109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220431-DD10-BC6A-743E-3F7680364477}"/>
              </a:ext>
            </a:extLst>
          </p:cNvPr>
          <p:cNvSpPr txBox="1"/>
          <p:nvPr/>
        </p:nvSpPr>
        <p:spPr>
          <a:xfrm>
            <a:off x="4760003" y="4819"/>
            <a:ext cx="1050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ADDI R9, R0,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2BDA8-7556-6391-93F1-8A69E482F066}"/>
              </a:ext>
            </a:extLst>
          </p:cNvPr>
          <p:cNvSpPr txBox="1"/>
          <p:nvPr/>
        </p:nvSpPr>
        <p:spPr>
          <a:xfrm>
            <a:off x="5382507" y="278085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LW R1, 0(R0)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AD265-57A4-6C33-FD00-5489C06FA15F}"/>
              </a:ext>
            </a:extLst>
          </p:cNvPr>
          <p:cNvSpPr txBox="1"/>
          <p:nvPr/>
        </p:nvSpPr>
        <p:spPr>
          <a:xfrm>
            <a:off x="5913160" y="18341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LW R2, 1(R0)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28B94-0A77-437D-0503-D6AD77C906C4}"/>
              </a:ext>
            </a:extLst>
          </p:cNvPr>
          <p:cNvSpPr txBox="1"/>
          <p:nvPr/>
        </p:nvSpPr>
        <p:spPr>
          <a:xfrm>
            <a:off x="7639375" y="127929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MUL R8, R9, 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29E12-3DD3-1685-2827-2DF28105A04F}"/>
              </a:ext>
            </a:extLst>
          </p:cNvPr>
          <p:cNvSpPr txBox="1"/>
          <p:nvPr/>
        </p:nvSpPr>
        <p:spPr>
          <a:xfrm>
            <a:off x="9839427" y="86643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00FF"/>
                </a:highlight>
              </a:rPr>
              <a:t>ADD R5, R2, R8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D4DCC-688C-5A3A-7777-47F6FDBDD2EA}"/>
              </a:ext>
            </a:extLst>
          </p:cNvPr>
          <p:cNvSpPr txBox="1"/>
          <p:nvPr/>
        </p:nvSpPr>
        <p:spPr>
          <a:xfrm>
            <a:off x="6979715" y="154974"/>
            <a:ext cx="42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0000"/>
                </a:highlight>
              </a:rPr>
              <a:t>NOP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B08FBD-2215-E112-F987-25E4EF9CD5E7}"/>
              </a:ext>
            </a:extLst>
          </p:cNvPr>
          <p:cNvSpPr txBox="1"/>
          <p:nvPr/>
        </p:nvSpPr>
        <p:spPr>
          <a:xfrm>
            <a:off x="9053498" y="93419"/>
            <a:ext cx="42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0000"/>
                </a:highlight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159497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5326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3F37E-8B24-FCCA-0471-C83E48D53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4" r="8517"/>
          <a:stretch/>
        </p:blipFill>
        <p:spPr>
          <a:xfrm>
            <a:off x="357085" y="841308"/>
            <a:ext cx="11336707" cy="49570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E635BE-3E9B-1CE8-7638-401C9D0B401F}"/>
              </a:ext>
            </a:extLst>
          </p:cNvPr>
          <p:cNvCxnSpPr/>
          <p:nvPr/>
        </p:nvCxnSpPr>
        <p:spPr>
          <a:xfrm>
            <a:off x="5890661" y="555200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66FC6-AB98-B89C-EE70-38ADE39D8ACF}"/>
              </a:ext>
            </a:extLst>
          </p:cNvPr>
          <p:cNvCxnSpPr/>
          <p:nvPr/>
        </p:nvCxnSpPr>
        <p:spPr>
          <a:xfrm>
            <a:off x="8104472" y="555200"/>
            <a:ext cx="0" cy="10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C3C204-50EF-8C1F-FB6B-80D609E4313D}"/>
              </a:ext>
            </a:extLst>
          </p:cNvPr>
          <p:cNvCxnSpPr/>
          <p:nvPr/>
        </p:nvCxnSpPr>
        <p:spPr>
          <a:xfrm>
            <a:off x="6968691" y="555200"/>
            <a:ext cx="0" cy="109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1DA42B-30FD-7FBF-D48E-0DC0361FCF3C}"/>
              </a:ext>
            </a:extLst>
          </p:cNvPr>
          <p:cNvCxnSpPr/>
          <p:nvPr/>
        </p:nvCxnSpPr>
        <p:spPr>
          <a:xfrm>
            <a:off x="4734026" y="555200"/>
            <a:ext cx="0" cy="109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1E4FB9-81E2-C623-E1EC-67E0A6FBA6FF}"/>
              </a:ext>
            </a:extLst>
          </p:cNvPr>
          <p:cNvSpPr txBox="1"/>
          <p:nvPr/>
        </p:nvSpPr>
        <p:spPr>
          <a:xfrm>
            <a:off x="5365284" y="249042"/>
            <a:ext cx="105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highlight>
                  <a:srgbClr val="0000FF"/>
                </a:highlight>
              </a:rPr>
              <a:t>ADD R5, R2, R8</a:t>
            </a:r>
            <a:endParaRPr lang="en-US" sz="1000" dirty="0">
              <a:highlight>
                <a:srgbClr val="0000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7F417-B543-2923-3F47-D18ACAB49968}"/>
              </a:ext>
            </a:extLst>
          </p:cNvPr>
          <p:cNvSpPr txBox="1"/>
          <p:nvPr/>
        </p:nvSpPr>
        <p:spPr>
          <a:xfrm>
            <a:off x="7579095" y="261676"/>
            <a:ext cx="128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ighlight>
                  <a:srgbClr val="0000FF"/>
                </a:highlight>
              </a:rPr>
              <a:t>SW R5, 5(R0)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ED630-5E2E-FC23-04E3-ADE55468966D}"/>
              </a:ext>
            </a:extLst>
          </p:cNvPr>
          <p:cNvSpPr txBox="1"/>
          <p:nvPr/>
        </p:nvSpPr>
        <p:spPr>
          <a:xfrm>
            <a:off x="4515153" y="308979"/>
            <a:ext cx="42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0000"/>
                </a:highlight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91127-DEA0-7988-0F2E-CB5634541892}"/>
              </a:ext>
            </a:extLst>
          </p:cNvPr>
          <p:cNvSpPr txBox="1"/>
          <p:nvPr/>
        </p:nvSpPr>
        <p:spPr>
          <a:xfrm>
            <a:off x="6782621" y="298954"/>
            <a:ext cx="422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0000"/>
                </a:highlight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210937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4. 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FF3A8-FCA0-FFE5-63EF-DF6E2B8DA160}"/>
              </a:ext>
            </a:extLst>
          </p:cNvPr>
          <p:cNvSpPr txBox="1"/>
          <p:nvPr/>
        </p:nvSpPr>
        <p:spPr>
          <a:xfrm>
            <a:off x="530874" y="1383408"/>
            <a:ext cx="10626410" cy="23436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Initial Design Involved Using DDR2 present on the NEXYS Board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Timing Closure Issues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6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5. Work Breakdown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FF3A8-FCA0-FFE5-63EF-DF6E2B8DA160}"/>
              </a:ext>
            </a:extLst>
          </p:cNvPr>
          <p:cNvSpPr txBox="1"/>
          <p:nvPr/>
        </p:nvSpPr>
        <p:spPr>
          <a:xfrm>
            <a:off x="530874" y="1383408"/>
            <a:ext cx="10626410" cy="1420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 descr="A table with text on it&#10;&#10;Description automatically generated">
            <a:extLst>
              <a:ext uri="{FF2B5EF4-FFF2-40B4-BE49-F238E27FC236}">
                <a16:creationId xmlns:a16="http://schemas.microsoft.com/office/drawing/2014/main" id="{1A25E873-EEBF-824D-808E-C024FE18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5" y="1390745"/>
            <a:ext cx="2695856" cy="2444750"/>
          </a:xfrm>
          <a:prstGeom prst="rect">
            <a:avLst/>
          </a:prstGeom>
        </p:spPr>
      </p:pic>
      <p:pic>
        <p:nvPicPr>
          <p:cNvPr id="5" name="Picture 4" descr="A diagram with text on it&#10;&#10;Description automatically generated">
            <a:extLst>
              <a:ext uri="{FF2B5EF4-FFF2-40B4-BE49-F238E27FC236}">
                <a16:creationId xmlns:a16="http://schemas.microsoft.com/office/drawing/2014/main" id="{05F94D13-F9CA-3957-404C-61435CCD5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74" y="3941746"/>
            <a:ext cx="2695857" cy="1860550"/>
          </a:xfrm>
          <a:prstGeom prst="rect">
            <a:avLst/>
          </a:prstGeom>
        </p:spPr>
      </p:pic>
      <p:pic>
        <p:nvPicPr>
          <p:cNvPr id="6" name="Picture 5" descr="A chart of size and size&#10;&#10;Description automatically generated">
            <a:extLst>
              <a:ext uri="{FF2B5EF4-FFF2-40B4-BE49-F238E27FC236}">
                <a16:creationId xmlns:a16="http://schemas.microsoft.com/office/drawing/2014/main" id="{0DFE95AE-3F2B-C0CC-F251-88B169D9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728" y="212628"/>
            <a:ext cx="1306997" cy="1074527"/>
          </a:xfrm>
          <a:prstGeom prst="rect">
            <a:avLst/>
          </a:prstGeom>
        </p:spPr>
      </p:pic>
      <p:pic>
        <p:nvPicPr>
          <p:cNvPr id="9" name="Picture 8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B7398132-B027-5281-3232-B44891C60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900" y="1374675"/>
            <a:ext cx="3923350" cy="2460820"/>
          </a:xfrm>
          <a:prstGeom prst="rect">
            <a:avLst/>
          </a:prstGeom>
        </p:spPr>
      </p:pic>
      <p:pic>
        <p:nvPicPr>
          <p:cNvPr id="10" name="Picture 9" descr="A table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7A86423-97B4-EB26-00C2-2F08A2706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694" y="3931748"/>
            <a:ext cx="3991555" cy="186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B5F48B-1432-5F26-D8B7-BCE4AA6BB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2419" y="1374675"/>
            <a:ext cx="4228706" cy="2460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F01844-90F6-FE19-296B-6E509C95E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2419" y="3941746"/>
            <a:ext cx="4228706" cy="1860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3B5C87-12E6-21DA-FF8B-78D76F667179}"/>
              </a:ext>
            </a:extLst>
          </p:cNvPr>
          <p:cNvSpPr txBox="1"/>
          <p:nvPr/>
        </p:nvSpPr>
        <p:spPr>
          <a:xfrm>
            <a:off x="1520791" y="5839865"/>
            <a:ext cx="94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M3.1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A2641-D664-F95E-34EE-C077DDD96AF4}"/>
              </a:ext>
            </a:extLst>
          </p:cNvPr>
          <p:cNvSpPr txBox="1"/>
          <p:nvPr/>
        </p:nvSpPr>
        <p:spPr>
          <a:xfrm>
            <a:off x="5032408" y="5829746"/>
            <a:ext cx="94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M3.2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99461-A0DB-72E5-CA6C-DB4A9A6FD91A}"/>
              </a:ext>
            </a:extLst>
          </p:cNvPr>
          <p:cNvSpPr txBox="1"/>
          <p:nvPr/>
        </p:nvSpPr>
        <p:spPr>
          <a:xfrm>
            <a:off x="9295965" y="5843547"/>
            <a:ext cx="94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M3.3</a:t>
            </a:r>
          </a:p>
        </p:txBody>
      </p:sp>
    </p:spTree>
    <p:extLst>
      <p:ext uri="{BB962C8B-B14F-4D97-AF65-F5344CB8AC3E}">
        <p14:creationId xmlns:p14="http://schemas.microsoft.com/office/powerpoint/2010/main" val="35331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6. Learnings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FF3A8-FCA0-FFE5-63EF-DF6E2B8DA160}"/>
              </a:ext>
            </a:extLst>
          </p:cNvPr>
          <p:cNvSpPr txBox="1"/>
          <p:nvPr/>
        </p:nvSpPr>
        <p:spPr>
          <a:xfrm>
            <a:off x="530874" y="1383408"/>
            <a:ext cx="10626410" cy="4190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Understood the RISC-V ISA in a detailed manner by implementing a basic version of the processor design.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Realization of the performance improvements the concept of Forwarding provides.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Complexity of meeting timing requirements to avoid data hazards.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Importance of a compiler to provide instructions which improve speed was better understood. 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4524" y="2796889"/>
            <a:ext cx="30629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FF3A8-FCA0-FFE5-63EF-DF6E2B8DA160}"/>
              </a:ext>
            </a:extLst>
          </p:cNvPr>
          <p:cNvSpPr txBox="1"/>
          <p:nvPr/>
        </p:nvSpPr>
        <p:spPr>
          <a:xfrm>
            <a:off x="530874" y="1383408"/>
            <a:ext cx="10626410" cy="1420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4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Agenda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80" y="1190903"/>
            <a:ext cx="10626410" cy="4744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Design 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Behavioral Simulation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Challenges Faced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Work Breakdown Structure</a:t>
            </a:r>
          </a:p>
          <a:p>
            <a:pPr marL="457200" indent="-45720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Learnings &amp; Conclusion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1.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651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RISC-V is an Instruction Set Architecture established using reduced instruction set computer (RISC) principles.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Tool - Vivado 2023.2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Language - Verilog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Hardware - NEXYS A7 100T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Validation - Vivado Simulator [Behavioral Simulation]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6A78B-B857-19D3-D184-3EECCF7FC1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74" y="1383407"/>
            <a:ext cx="10947764" cy="43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2.1. Instruction Fetch Stage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A75BE-F02E-4D61-E949-91B6A5940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34" y="1190903"/>
            <a:ext cx="9132890" cy="45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					</a:t>
            </a:r>
          </a:p>
          <a:p>
            <a:pPr algn="ctr"/>
            <a:r>
              <a:rPr lang="en-US" dirty="0"/>
              <a:t>				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				Types of Instructions Implemented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		1. Register Type</a:t>
            </a:r>
          </a:p>
          <a:p>
            <a:pPr algn="ctr"/>
            <a:r>
              <a:rPr lang="en-US" dirty="0"/>
              <a:t>		     	            2. Immediate Type [Add &amp; Load]</a:t>
            </a:r>
          </a:p>
          <a:p>
            <a:pPr algn="ctr"/>
            <a:r>
              <a:rPr lang="en-US" dirty="0"/>
              <a:t>	             3. Store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2.2. Instruction Decode &amp; WriteBack Stage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B72E4-89E0-40B9-9CB9-23208105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4" y="1320337"/>
            <a:ext cx="5414182" cy="4541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23815-422E-06AC-0D8E-C55F7C72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870" y="1320337"/>
            <a:ext cx="5760829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2.3. Execute Stage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9FDDF-2541-B87E-D01E-B9CB0E2F5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061" y="1116533"/>
            <a:ext cx="4917376" cy="46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9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2.4. Memory Stage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F7160-C6ED-1FBB-9BB5-DFD50B8F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78" y="1383408"/>
            <a:ext cx="5783201" cy="43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3. Behavioral Simulation( z[0] = a*x[0] + y[0])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80" y="1190903"/>
            <a:ext cx="11035314" cy="3359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Values Loaded Into Instruction Memory at reset: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1. Add Immediate Value of a into R9: 0000000 00011 00000 000 01001 0010011 [0x00300493]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2. Load Value of x[0] into R1: 0000000 00000 00000 010 00001 0000011 [0x00002083]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3. Load Value of y[0] into R2: 0000000 00001 00000 010 00010 0000011 [0x00102103]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4. Multiply 'a * x[0]' Result in R8: 1111111 00001 01001 000 01000 0110011 [0xFE148433]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5. Add y[0] + R8, Result placed in R5: 0000000 00010 01000 000 00101 0110011 [0x002402B3]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6. Store R5 Result in Memory: 0000000 00101 01010 010 00000 0100011 [0x005022A3]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F934F-7710-99D1-F58D-95536D88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75" y="4612612"/>
            <a:ext cx="5761219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624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Aamir Suhail Burhan</cp:lastModifiedBy>
  <cp:revision>15</cp:revision>
  <dcterms:created xsi:type="dcterms:W3CDTF">2017-09-08T18:27:12Z</dcterms:created>
  <dcterms:modified xsi:type="dcterms:W3CDTF">2023-12-13T00:59:22Z</dcterms:modified>
</cp:coreProperties>
</file>