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2" r:id="rId9"/>
    <p:sldId id="264"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4677F-7DA4-4EAD-B9D8-5DEC3F96D205}" v="4" dt="2020-10-18T23:45:52.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er Torrise" userId="0ac81cbeeba477a7" providerId="LiveId" clId="{A514677F-7DA4-4EAD-B9D8-5DEC3F96D205}"/>
    <pc:docChg chg="undo custSel addSld modSld">
      <pc:chgData name="Amber Torrise" userId="0ac81cbeeba477a7" providerId="LiveId" clId="{A514677F-7DA4-4EAD-B9D8-5DEC3F96D205}" dt="2020-10-18T23:45:58.532" v="693" actId="207"/>
      <pc:docMkLst>
        <pc:docMk/>
      </pc:docMkLst>
      <pc:sldChg chg="modSp mod">
        <pc:chgData name="Amber Torrise" userId="0ac81cbeeba477a7" providerId="LiveId" clId="{A514677F-7DA4-4EAD-B9D8-5DEC3F96D205}" dt="2020-10-18T23:45:58.532" v="693" actId="207"/>
        <pc:sldMkLst>
          <pc:docMk/>
          <pc:sldMk cId="352186392" sldId="263"/>
        </pc:sldMkLst>
        <pc:spChg chg="mod">
          <ac:chgData name="Amber Torrise" userId="0ac81cbeeba477a7" providerId="LiveId" clId="{A514677F-7DA4-4EAD-B9D8-5DEC3F96D205}" dt="2020-10-18T23:45:58.532" v="693" actId="207"/>
          <ac:spMkLst>
            <pc:docMk/>
            <pc:sldMk cId="352186392" sldId="263"/>
            <ac:spMk id="3" creationId="{3C2C45EA-6DFA-40AB-A4AD-4C8FB78F3140}"/>
          </ac:spMkLst>
        </pc:spChg>
      </pc:sldChg>
      <pc:sldChg chg="addSp delSp modSp add mod">
        <pc:chgData name="Amber Torrise" userId="0ac81cbeeba477a7" providerId="LiveId" clId="{A514677F-7DA4-4EAD-B9D8-5DEC3F96D205}" dt="2020-10-18T23:15:49.495" v="598" actId="1582"/>
        <pc:sldMkLst>
          <pc:docMk/>
          <pc:sldMk cId="4281755644" sldId="264"/>
        </pc:sldMkLst>
        <pc:spChg chg="mod">
          <ac:chgData name="Amber Torrise" userId="0ac81cbeeba477a7" providerId="LiveId" clId="{A514677F-7DA4-4EAD-B9D8-5DEC3F96D205}" dt="2020-10-18T23:05:29.513" v="5" actId="20577"/>
          <ac:spMkLst>
            <pc:docMk/>
            <pc:sldMk cId="4281755644" sldId="264"/>
            <ac:spMk id="2" creationId="{F3768064-EF40-46A9-B932-183EA07B4A67}"/>
          </ac:spMkLst>
        </pc:spChg>
        <pc:spChg chg="mod">
          <ac:chgData name="Amber Torrise" userId="0ac81cbeeba477a7" providerId="LiveId" clId="{A514677F-7DA4-4EAD-B9D8-5DEC3F96D205}" dt="2020-10-18T23:14:23.036" v="593" actId="1076"/>
          <ac:spMkLst>
            <pc:docMk/>
            <pc:sldMk cId="4281755644" sldId="264"/>
            <ac:spMk id="3" creationId="{87F7610C-2FE7-4B70-A145-903D44B5F338}"/>
          </ac:spMkLst>
        </pc:spChg>
        <pc:picChg chg="add mod">
          <ac:chgData name="Amber Torrise" userId="0ac81cbeeba477a7" providerId="LiveId" clId="{A514677F-7DA4-4EAD-B9D8-5DEC3F96D205}" dt="2020-10-18T23:07:11.480" v="18" actId="1076"/>
          <ac:picMkLst>
            <pc:docMk/>
            <pc:sldMk cId="4281755644" sldId="264"/>
            <ac:picMk id="4" creationId="{9EEC58C2-3D8F-440F-A0FA-362537010988}"/>
          </ac:picMkLst>
        </pc:picChg>
        <pc:picChg chg="add mod">
          <ac:chgData name="Amber Torrise" userId="0ac81cbeeba477a7" providerId="LiveId" clId="{A514677F-7DA4-4EAD-B9D8-5DEC3F96D205}" dt="2020-10-18T23:15:49.495" v="598" actId="1582"/>
          <ac:picMkLst>
            <pc:docMk/>
            <pc:sldMk cId="4281755644" sldId="264"/>
            <ac:picMk id="5" creationId="{D3B4EA21-A279-4C11-8732-E77A36BCE6F9}"/>
          </ac:picMkLst>
        </pc:picChg>
        <pc:picChg chg="del">
          <ac:chgData name="Amber Torrise" userId="0ac81cbeeba477a7" providerId="LiveId" clId="{A514677F-7DA4-4EAD-B9D8-5DEC3F96D205}" dt="2020-10-18T23:05:23.591" v="1" actId="478"/>
          <ac:picMkLst>
            <pc:docMk/>
            <pc:sldMk cId="4281755644" sldId="264"/>
            <ac:picMk id="7" creationId="{B5A388AF-9762-44CE-8C32-58F3E327E56F}"/>
          </ac:picMkLst>
        </pc:picChg>
        <pc:inkChg chg="add del">
          <ac:chgData name="Amber Torrise" userId="0ac81cbeeba477a7" providerId="LiveId" clId="{A514677F-7DA4-4EAD-B9D8-5DEC3F96D205}" dt="2020-10-18T23:15:16.669" v="595" actId="9405"/>
          <ac:inkMkLst>
            <pc:docMk/>
            <pc:sldMk cId="4281755644" sldId="264"/>
            <ac:inkMk id="6" creationId="{40789029-CA88-4A3A-B535-73CBAD137221}"/>
          </ac:inkMkLst>
        </pc:inkChg>
        <pc:inkChg chg="add">
          <ac:chgData name="Amber Torrise" userId="0ac81cbeeba477a7" providerId="LiveId" clId="{A514677F-7DA4-4EAD-B9D8-5DEC3F96D205}" dt="2020-10-18T23:15:22.204" v="596" actId="9405"/>
          <ac:inkMkLst>
            <pc:docMk/>
            <pc:sldMk cId="4281755644" sldId="264"/>
            <ac:inkMk id="8" creationId="{33F54B83-B93A-48D3-B3C3-AEBE772A834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8T23:15:22.202"/>
    </inkml:context>
    <inkml:brush xml:id="br0">
      <inkml:brushProperty name="width" value="0.05" units="cm"/>
      <inkml:brushProperty name="height" value="0.05" units="cm"/>
      <inkml:brushProperty name="color" value="#66CC00"/>
      <inkml:brushProperty name="ignorePressure" value="1"/>
    </inkml:brush>
  </inkml:definitions>
  <inkml:trace contextRef="#ctx0" brushRef="#br0">4778 273,'-8'-2,"-89"-40,-21-8,34 25,-112-19,-91 2,-144 0,-569 17,562 54,296-10,-146 40,-198 102,18 44,432-188,-219 112,216-106,1 1,1 3,2 0,-42 42,54-43,0 0,2 1,1 2,1 0,2 1,-17 37,23-39,0 1,1 1,2-1,1 1,2 1,1-1,-1 37,6-47,0 0,0 0,2 0,1 0,0-1,2 1,0-1,1 0,1-1,1 0,0 0,1-1,17 22,-7-14,1-2,1 0,46 36,88 45,-56-48,3-4,186 65,234 25,88-46,-415-82,227-13,27-39,-2-30,16-34,-337 64,193-85,-182 58,181-117,-286 160,45-40,-61 47,-1-2,0 0,-1 0,12-21,-12 13,-1-1,-1 0,-1-1,-2 0,-1-1,12-56,-15 46,-2 0,-1-1,-2 0,-7-69,2 79,-1 0,-2 1,-1 0,-1 0,-1 1,-1 0,-1 1,-28-43,4 17,-82-91,61 85,-69-54,91 84,-1 2,-1 1,-1 2,-2 2,0 2,-71-24,48 24,-2 4,0 2,-100-6,58 14,-153 14,110 7,-190 44,-139 78,128-21,288-97,-380 162,228-84,-68 32,221-98,1 3,2 2,1 3,-56 50,-84 99,73-65,48-53,-117 117,157-147,1 1,-56 89,68-88,1 0,3 2,1 0,-16 64,-24 169,49-203,1 134,31 60,19-1,-25-166,81 355,-67-357,4 0,69 137,19-16,10-4,-81-134,200 304,22-17,-171-247,180 167,-185-205,3-3,152 93,253 96,-396-224,2-4,183 43,-152-56,254 20,251-37,-1-47,-432 17,279-16,372 38,-483 32,-271-17,152 45,133 82,-331-116,-1 2,-2 4,108 82,-128-82,0 2,-3 2,49 64,-42-40,70 131,-100-165,-2 1,-1 0,17 66,-26-77,0 1,-2-1,0 1,-1 0,-2 0,0 0,-6 30,0-22,-1 0,-1-1,-2 0,-1-1,-21 37,7-22,-2-1,-49 58,33-52,-2-2,-3-2,-1-3,-97 63,-243 105,-92-22,-15-49,491-136,-24 5,1 0,-1-2,-36 2,64-7,0 0,0 0,0 0,0 0,0-1,0 1,0-1,0 1,0-1,0 0,0 0,0 1,0-1,-2-2,3 2,0 0,0 0,0-1,0 1,0 0,1-1,-1 1,0 0,1-1,-1 1,1-1,-1 1,1-1,0 1,0-1,-1 0,1 1,0-1,1-2,1-15,1 0,1 1,1 0,8-22,-7 24,19-54,4 1,2 1,3 1,3 2,3 2,95-114,-95 133,3 1,53-41,-89 79,-5 6,-7 10,-6 7,0 0,-2-1,0-1,-17 18,-66 54,89-82,-390 324,184-155,200-164,-56 49,58-49,1 0,0 0,1 1,-9 14,17-24,0-1,0 1,0 0,0 0,1 0,-1 1,1-1,-1 0,1 0,0 0,0 0,0 1,0-1,0 0,0 0,0 0,1 0,-1 0,1 1,0-1,-1 0,1 0,0 0,3 3,0 1,1 0,0-1,0 0,0 0,1 0,7 6,10 5,1-2,28 15,56 19,238 71,10-23,-127-36,19 16,-9 23,-233-96,-5-2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B564-CD0B-4184-905A-F6481D1C5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CA8AD-159A-45BB-98E8-9DC58CF97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D5AB88-BE67-4C74-AD38-F3E976AC83B6}"/>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94F9C117-53B9-43E4-AD89-C68722D10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46AEF-87BC-4CB7-A0AE-E14B99EF6480}"/>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68949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BBB-0DB7-4760-AED8-E85919A5A8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C3B76-3BED-438D-BA1D-363A8917C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F6EEA-70E2-4D9D-A268-0B54B83A0898}"/>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E5F27A92-5428-4814-891D-5B5B4B8C1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CABE8-25ED-4FD1-9818-9FEA7EA7C25E}"/>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124326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327DD-31F1-49FC-A5FE-C0D748CE2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45A9ED-D92B-451A-9B33-AC0EA11DB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689A9-D8AE-427C-BE1C-5A072521782E}"/>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E51E7B87-02B1-49F8-904B-CC2CAA18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984C5-BFD1-45B4-B196-FCC4CEFAB1B2}"/>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392343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918D-4214-4FFF-83CA-2F274E35F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F42AE-7E57-4974-955E-18A1522F4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B4D7-046F-4745-A06F-E3CB17B02E9C}"/>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B6BA2A22-BE37-4826-89B5-30848703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114C4-9B31-46C4-8246-631612537EE5}"/>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374518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F65A-6E52-432B-BCA7-57862E073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062018-B6F4-4A06-B888-ED2309EFB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0AAC4-EEF9-42F6-9B26-DF3853DB2D09}"/>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078680CD-0236-4A54-961C-9A90E2ACC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FBE2F-F652-44A1-BF56-646802867E95}"/>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200333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903-8EE4-4B8C-B3FF-7A7D6C2E5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C73F3-7BD4-4723-951F-A0A1D43EB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FD1FC-5590-4832-AFF7-CDE77AD4D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D7B82-2161-434C-8B75-058623B33C4E}"/>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6" name="Footer Placeholder 5">
            <a:extLst>
              <a:ext uri="{FF2B5EF4-FFF2-40B4-BE49-F238E27FC236}">
                <a16:creationId xmlns:a16="http://schemas.microsoft.com/office/drawing/2014/main" id="{090849A9-F697-4288-8450-2A8E2ADCE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4CC9-0EFF-4A2D-A844-8C0F077EBB00}"/>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158726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27C2-8549-4D65-8312-54C38A6BC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DF9C4-53CC-4A06-8054-7362F1B6B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49E92-37BC-40AF-9D4D-ACA8891B0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11A25E-BA43-4515-A411-5F59E583F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CA3406-1DDA-4B16-91D7-F43C0FF38A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ECC701-D628-493E-A141-85FE507E1093}"/>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8" name="Footer Placeholder 7">
            <a:extLst>
              <a:ext uri="{FF2B5EF4-FFF2-40B4-BE49-F238E27FC236}">
                <a16:creationId xmlns:a16="http://schemas.microsoft.com/office/drawing/2014/main" id="{152BF96D-7820-4664-A036-A8595B7923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8D135F-81A6-47E8-A22A-8740791D0058}"/>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324031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AA7F-363B-4728-91B7-E3CB864C4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7E0B4-186A-42D0-B3D3-8AB6B429F65F}"/>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4" name="Footer Placeholder 3">
            <a:extLst>
              <a:ext uri="{FF2B5EF4-FFF2-40B4-BE49-F238E27FC236}">
                <a16:creationId xmlns:a16="http://schemas.microsoft.com/office/drawing/2014/main" id="{01200081-1367-4BB0-BC89-41A70304C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8C1666-72F3-4473-BE21-0C590DB1E186}"/>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204158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41F0E-F1EC-4A69-BE97-BF645ED4E3CF}"/>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3" name="Footer Placeholder 2">
            <a:extLst>
              <a:ext uri="{FF2B5EF4-FFF2-40B4-BE49-F238E27FC236}">
                <a16:creationId xmlns:a16="http://schemas.microsoft.com/office/drawing/2014/main" id="{B2E83970-CB82-485A-83A4-8AC574964C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983FC-EA4D-4C63-BE07-DABD32022765}"/>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221281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CAA1-735F-47B3-9261-F88F3CD31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A5D93-884D-4CC6-A283-0FFA06CF6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8057E-CF36-453F-A73F-02C43F1F3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87E9C-4CED-4D73-B780-F7BC6789F38E}"/>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6" name="Footer Placeholder 5">
            <a:extLst>
              <a:ext uri="{FF2B5EF4-FFF2-40B4-BE49-F238E27FC236}">
                <a16:creationId xmlns:a16="http://schemas.microsoft.com/office/drawing/2014/main" id="{6BE8EC56-8A6B-4598-9386-49EAA39D1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6FC27-E6D9-4ECC-8269-534875D36CB5}"/>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401877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F338-7F73-48E0-9BC8-91D48714E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82C33E-DA1D-4C98-993C-2C994F83B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133975-7D6E-4B41-B675-8A61D6C43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71005-7F4E-469F-B91D-5000BEF74113}"/>
              </a:ext>
            </a:extLst>
          </p:cNvPr>
          <p:cNvSpPr>
            <a:spLocks noGrp="1"/>
          </p:cNvSpPr>
          <p:nvPr>
            <p:ph type="dt" sz="half" idx="10"/>
          </p:nvPr>
        </p:nvSpPr>
        <p:spPr/>
        <p:txBody>
          <a:bodyPr/>
          <a:lstStyle/>
          <a:p>
            <a:fld id="{3BD93E15-F57B-46A4-8EAE-B4914C513178}" type="datetimeFigureOut">
              <a:rPr lang="en-US" smtClean="0"/>
              <a:t>10/18/2020</a:t>
            </a:fld>
            <a:endParaRPr lang="en-US"/>
          </a:p>
        </p:txBody>
      </p:sp>
      <p:sp>
        <p:nvSpPr>
          <p:cNvPr id="6" name="Footer Placeholder 5">
            <a:extLst>
              <a:ext uri="{FF2B5EF4-FFF2-40B4-BE49-F238E27FC236}">
                <a16:creationId xmlns:a16="http://schemas.microsoft.com/office/drawing/2014/main" id="{392D6AA3-30A3-467D-A835-2D4A02C44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AB9D7-65D9-4E0E-B7F8-94D98852A190}"/>
              </a:ext>
            </a:extLst>
          </p:cNvPr>
          <p:cNvSpPr>
            <a:spLocks noGrp="1"/>
          </p:cNvSpPr>
          <p:nvPr>
            <p:ph type="sldNum" sz="quarter" idx="12"/>
          </p:nvPr>
        </p:nvSpPr>
        <p:spPr/>
        <p:txBody>
          <a:bodyPr/>
          <a:lstStyle/>
          <a:p>
            <a:fld id="{7F431F6A-7298-4E2A-B1E9-22E2D8639D63}" type="slidenum">
              <a:rPr lang="en-US" smtClean="0"/>
              <a:t>‹#›</a:t>
            </a:fld>
            <a:endParaRPr lang="en-US"/>
          </a:p>
        </p:txBody>
      </p:sp>
    </p:spTree>
    <p:extLst>
      <p:ext uri="{BB962C8B-B14F-4D97-AF65-F5344CB8AC3E}">
        <p14:creationId xmlns:p14="http://schemas.microsoft.com/office/powerpoint/2010/main" val="188803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75057-642B-4426-A1B7-EE2F03B5D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94D7D9-B6D3-4E93-83F2-4DC001FAF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B1B8-3003-41C2-ADA4-88C3C69C8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93E15-F57B-46A4-8EAE-B4914C513178}" type="datetimeFigureOut">
              <a:rPr lang="en-US" smtClean="0"/>
              <a:t>10/18/2020</a:t>
            </a:fld>
            <a:endParaRPr lang="en-US"/>
          </a:p>
        </p:txBody>
      </p:sp>
      <p:sp>
        <p:nvSpPr>
          <p:cNvPr id="5" name="Footer Placeholder 4">
            <a:extLst>
              <a:ext uri="{FF2B5EF4-FFF2-40B4-BE49-F238E27FC236}">
                <a16:creationId xmlns:a16="http://schemas.microsoft.com/office/drawing/2014/main" id="{9FBE006E-C071-431C-A1DD-6B2410EED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2E4989-565E-4399-92AD-3C20A4C15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31F6A-7298-4E2A-B1E9-22E2D8639D63}" type="slidenum">
              <a:rPr lang="en-US" smtClean="0"/>
              <a:t>‹#›</a:t>
            </a:fld>
            <a:endParaRPr lang="en-US"/>
          </a:p>
        </p:txBody>
      </p:sp>
    </p:spTree>
    <p:extLst>
      <p:ext uri="{BB962C8B-B14F-4D97-AF65-F5344CB8AC3E}">
        <p14:creationId xmlns:p14="http://schemas.microsoft.com/office/powerpoint/2010/main" val="302938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rojects.propublica.org/nonprofits/api/" TargetMode="External"/><Relationship Id="rId2" Type="http://schemas.openxmlformats.org/officeDocument/2006/relationships/hyperlink" Target="https://projects.propublica.org/nonprofit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CanS-cfeRwQ&amp;ab_channel=Amber" TargetMode="External"/><Relationship Id="rId2" Type="http://schemas.openxmlformats.org/officeDocument/2006/relationships/hyperlink" Target="https://www.youtube.com/watch?v=XHBeDuM3eX4&amp;ab_channel=Amb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012D8C-BABC-4E87-81E5-C1AF2936AED2}"/>
              </a:ext>
            </a:extLst>
          </p:cNvPr>
          <p:cNvSpPr>
            <a:spLocks noGrp="1"/>
          </p:cNvSpPr>
          <p:nvPr>
            <p:ph type="ctrTitle"/>
          </p:nvPr>
        </p:nvSpPr>
        <p:spPr>
          <a:xfrm>
            <a:off x="3043403" y="5534995"/>
            <a:ext cx="6105194" cy="625840"/>
          </a:xfrm>
        </p:spPr>
        <p:txBody>
          <a:bodyPr>
            <a:normAutofit fontScale="90000"/>
          </a:bodyPr>
          <a:lstStyle/>
          <a:p>
            <a:r>
              <a:rPr lang="en-US" sz="3200" dirty="0">
                <a:solidFill>
                  <a:srgbClr val="FFFFFF"/>
                </a:solidFill>
              </a:rPr>
              <a:t>Tech in Action </a:t>
            </a:r>
            <a:br>
              <a:rPr lang="en-US" sz="3200" dirty="0">
                <a:solidFill>
                  <a:srgbClr val="FFFFFF"/>
                </a:solidFill>
              </a:rPr>
            </a:br>
            <a:r>
              <a:rPr lang="en-US" sz="3200" dirty="0">
                <a:solidFill>
                  <a:srgbClr val="FFFFFF"/>
                </a:solidFill>
              </a:rPr>
              <a:t>Hacking4Humanity 2020</a:t>
            </a:r>
            <a:br>
              <a:rPr lang="en-US" sz="3200" dirty="0">
                <a:solidFill>
                  <a:srgbClr val="FFFFFF"/>
                </a:solidFill>
              </a:rPr>
            </a:br>
            <a:br>
              <a:rPr lang="en-US" sz="3200" dirty="0">
                <a:solidFill>
                  <a:srgbClr val="FFFFFF"/>
                </a:solidFill>
              </a:rPr>
            </a:br>
            <a:endParaRPr lang="en-US" sz="3200" dirty="0">
              <a:solidFill>
                <a:srgbClr val="FFFFFF"/>
              </a:solidFill>
            </a:endParaRPr>
          </a:p>
        </p:txBody>
      </p:sp>
      <p:sp>
        <p:nvSpPr>
          <p:cNvPr id="3" name="Subtitle 2">
            <a:extLst>
              <a:ext uri="{FF2B5EF4-FFF2-40B4-BE49-F238E27FC236}">
                <a16:creationId xmlns:a16="http://schemas.microsoft.com/office/drawing/2014/main" id="{A2454361-E724-4569-A767-049275472B12}"/>
              </a:ext>
            </a:extLst>
          </p:cNvPr>
          <p:cNvSpPr>
            <a:spLocks noGrp="1"/>
          </p:cNvSpPr>
          <p:nvPr>
            <p:ph type="subTitle" idx="1"/>
          </p:nvPr>
        </p:nvSpPr>
        <p:spPr>
          <a:xfrm>
            <a:off x="3043403" y="2034413"/>
            <a:ext cx="6105194" cy="682079"/>
          </a:xfrm>
        </p:spPr>
        <p:txBody>
          <a:bodyPr vert="horz" lIns="91440" tIns="45720" rIns="91440" bIns="45720" rtlCol="0">
            <a:noAutofit/>
          </a:bodyPr>
          <a:lstStyle/>
          <a:p>
            <a:r>
              <a:rPr lang="en-US" sz="8000" dirty="0">
                <a:solidFill>
                  <a:srgbClr val="FFFFFF"/>
                </a:solidFill>
              </a:rPr>
              <a:t>Charitable</a:t>
            </a:r>
            <a:endParaRPr lang="en-US" sz="3600" dirty="0">
              <a:solidFill>
                <a:srgbClr val="FFFFFF"/>
              </a:solidFill>
            </a:endParaRPr>
          </a:p>
          <a:p>
            <a:r>
              <a:rPr lang="en-US" sz="3200" dirty="0">
                <a:solidFill>
                  <a:srgbClr val="FFFFFF"/>
                </a:solidFill>
                <a:cs typeface="Calibri" panose="020F0502020204030204"/>
              </a:rPr>
              <a:t>Amber Torrise</a:t>
            </a:r>
          </a:p>
        </p:txBody>
      </p:sp>
    </p:spTree>
    <p:extLst>
      <p:ext uri="{BB962C8B-B14F-4D97-AF65-F5344CB8AC3E}">
        <p14:creationId xmlns:p14="http://schemas.microsoft.com/office/powerpoint/2010/main" val="6951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DE99-2CD8-4B35-AB3E-62ADEE3D974D}"/>
              </a:ext>
            </a:extLst>
          </p:cNvPr>
          <p:cNvSpPr>
            <a:spLocks noGrp="1"/>
          </p:cNvSpPr>
          <p:nvPr>
            <p:ph type="title"/>
          </p:nvPr>
        </p:nvSpPr>
        <p:spPr/>
        <p:txBody>
          <a:bodyPr/>
          <a:lstStyle/>
          <a:p>
            <a:r>
              <a:rPr lang="en-US" dirty="0">
                <a:solidFill>
                  <a:schemeClr val="accent6"/>
                </a:solidFill>
              </a:rPr>
              <a:t>Charitable</a:t>
            </a:r>
            <a:r>
              <a:rPr lang="en-US" dirty="0"/>
              <a:t>: Overview</a:t>
            </a:r>
          </a:p>
        </p:txBody>
      </p:sp>
      <p:sp>
        <p:nvSpPr>
          <p:cNvPr id="3" name="Content Placeholder 2">
            <a:extLst>
              <a:ext uri="{FF2B5EF4-FFF2-40B4-BE49-F238E27FC236}">
                <a16:creationId xmlns:a16="http://schemas.microsoft.com/office/drawing/2014/main" id="{E0A5422A-D760-4A73-A1EC-69530E3520D3}"/>
              </a:ext>
            </a:extLst>
          </p:cNvPr>
          <p:cNvSpPr>
            <a:spLocks noGrp="1"/>
          </p:cNvSpPr>
          <p:nvPr>
            <p:ph idx="1"/>
          </p:nvPr>
        </p:nvSpPr>
        <p:spPr/>
        <p:txBody>
          <a:bodyPr/>
          <a:lstStyle/>
          <a:p>
            <a:r>
              <a:rPr lang="en-US" dirty="0"/>
              <a:t>Briefly summarize your project. What disinformation issue does it solve or what need does it meet? What are its key features?</a:t>
            </a:r>
          </a:p>
          <a:p>
            <a:endParaRPr lang="en-US" dirty="0"/>
          </a:p>
          <a:p>
            <a:pPr marL="0" indent="0">
              <a:buNone/>
            </a:pPr>
            <a:r>
              <a:rPr lang="en-US" sz="2800" dirty="0"/>
              <a:t>If you're going to donate to an organization, you want to make sure your money is going to the right places. The </a:t>
            </a:r>
            <a:r>
              <a:rPr lang="en-US" sz="2800" dirty="0">
                <a:solidFill>
                  <a:schemeClr val="accent6"/>
                </a:solidFill>
              </a:rPr>
              <a:t>Charitable</a:t>
            </a:r>
            <a:r>
              <a:rPr lang="en-US" sz="2800" dirty="0"/>
              <a:t> </a:t>
            </a:r>
            <a:r>
              <a:rPr lang="en-US" sz="2800" dirty="0">
                <a:solidFill>
                  <a:schemeClr val="accent6"/>
                </a:solidFill>
              </a:rPr>
              <a:t>Google Chrome Extension </a:t>
            </a:r>
            <a:r>
              <a:rPr lang="en-US" sz="2800" dirty="0"/>
              <a:t>provides a quick and easy overview of a nonprofit organization’s (NPO) charitable commitment history. Will your donation be sitting idly, going to the wrong places, or to going directly to the cause you signed up for? Charitable enables users to avoid bad-practice NPOs and to donate wisely.</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87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C87B-BE25-4FBB-A1CC-C0C618E541E0}"/>
              </a:ext>
            </a:extLst>
          </p:cNvPr>
          <p:cNvSpPr>
            <a:spLocks noGrp="1"/>
          </p:cNvSpPr>
          <p:nvPr>
            <p:ph type="title"/>
          </p:nvPr>
        </p:nvSpPr>
        <p:spPr/>
        <p:txBody>
          <a:bodyPr/>
          <a:lstStyle/>
          <a:p>
            <a:r>
              <a:rPr lang="en-US" dirty="0">
                <a:solidFill>
                  <a:schemeClr val="accent6"/>
                </a:solidFill>
              </a:rPr>
              <a:t>Charitable</a:t>
            </a:r>
            <a:r>
              <a:rPr lang="en-US" dirty="0"/>
              <a:t>: Marketing</a:t>
            </a:r>
          </a:p>
        </p:txBody>
      </p:sp>
      <p:sp>
        <p:nvSpPr>
          <p:cNvPr id="3" name="Content Placeholder 2">
            <a:extLst>
              <a:ext uri="{FF2B5EF4-FFF2-40B4-BE49-F238E27FC236}">
                <a16:creationId xmlns:a16="http://schemas.microsoft.com/office/drawing/2014/main" id="{0343FB54-8011-4D9D-87CF-A169A6DA594F}"/>
              </a:ext>
            </a:extLst>
          </p:cNvPr>
          <p:cNvSpPr>
            <a:spLocks noGrp="1"/>
          </p:cNvSpPr>
          <p:nvPr>
            <p:ph idx="1"/>
          </p:nvPr>
        </p:nvSpPr>
        <p:spPr/>
        <p:txBody>
          <a:bodyPr vert="horz" lIns="91440" tIns="45720" rIns="91440" bIns="45720" rtlCol="0" anchor="t">
            <a:normAutofit fontScale="92500" lnSpcReduction="10000"/>
          </a:bodyPr>
          <a:lstStyle/>
          <a:p>
            <a:r>
              <a:rPr lang="en-US" dirty="0"/>
              <a:t>Define the target market for your project (age, sex, geographic location, etc.)</a:t>
            </a:r>
          </a:p>
          <a:p>
            <a:pPr lvl="1"/>
            <a:r>
              <a:rPr lang="en-US" dirty="0"/>
              <a:t>The target market is likely United States adults over 25 that are settled and with enough income to spare for donations.</a:t>
            </a:r>
          </a:p>
          <a:p>
            <a:r>
              <a:rPr lang="en-US" dirty="0"/>
              <a:t>What makes your project unique? Why should people use your solution instead of another option that solves a disinformation issue?</a:t>
            </a:r>
          </a:p>
          <a:p>
            <a:pPr lvl="1"/>
            <a:r>
              <a:rPr lang="en-US" sz="2400" dirty="0">
                <a:solidFill>
                  <a:schemeClr val="accent6"/>
                </a:solidFill>
              </a:rPr>
              <a:t>Charitable makes an NPO</a:t>
            </a:r>
            <a:r>
              <a:rPr lang="en-US" dirty="0">
                <a:solidFill>
                  <a:schemeClr val="accent6"/>
                </a:solidFill>
              </a:rPr>
              <a:t>’s</a:t>
            </a:r>
            <a:r>
              <a:rPr lang="en-US" sz="2400" dirty="0">
                <a:solidFill>
                  <a:schemeClr val="accent6"/>
                </a:solidFill>
              </a:rPr>
              <a:t> financial details easier to find than a donate button</a:t>
            </a:r>
            <a:r>
              <a:rPr lang="en-US" sz="2400" dirty="0"/>
              <a:t>. Currently, navigating financial information is a hassle and unlike the convenient experience offered by Charitable. You must be knowledgeable </a:t>
            </a:r>
            <a:r>
              <a:rPr lang="en-US" dirty="0"/>
              <a:t>in</a:t>
            </a:r>
            <a:r>
              <a:rPr lang="en-US" sz="2400" dirty="0"/>
              <a:t> finance to interpret a 990 (or to even know that the form exists!). Because of this barrier to entry, people tend to blindly donate and hope for the best. Charitable takes back some of the power from these NPOs by forcing their transparency. We shouldn't have to trust that our donations are actually in good hands, we should have the information to know that they are. </a:t>
            </a:r>
            <a:endParaRPr lang="en-US" dirty="0">
              <a:cs typeface="Calibri"/>
            </a:endParaRPr>
          </a:p>
        </p:txBody>
      </p:sp>
    </p:spTree>
    <p:extLst>
      <p:ext uri="{BB962C8B-B14F-4D97-AF65-F5344CB8AC3E}">
        <p14:creationId xmlns:p14="http://schemas.microsoft.com/office/powerpoint/2010/main" val="136908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8064-EF40-46A9-B932-183EA07B4A67}"/>
              </a:ext>
            </a:extLst>
          </p:cNvPr>
          <p:cNvSpPr>
            <a:spLocks noGrp="1"/>
          </p:cNvSpPr>
          <p:nvPr>
            <p:ph type="title"/>
          </p:nvPr>
        </p:nvSpPr>
        <p:spPr/>
        <p:txBody>
          <a:bodyPr/>
          <a:lstStyle/>
          <a:p>
            <a:r>
              <a:rPr lang="en-US" dirty="0">
                <a:solidFill>
                  <a:schemeClr val="accent6"/>
                </a:solidFill>
              </a:rPr>
              <a:t>Charitable</a:t>
            </a:r>
            <a:r>
              <a:rPr lang="en-US" dirty="0"/>
              <a:t>: Technology</a:t>
            </a:r>
          </a:p>
        </p:txBody>
      </p:sp>
      <p:sp>
        <p:nvSpPr>
          <p:cNvPr id="3" name="Content Placeholder 2">
            <a:extLst>
              <a:ext uri="{FF2B5EF4-FFF2-40B4-BE49-F238E27FC236}">
                <a16:creationId xmlns:a16="http://schemas.microsoft.com/office/drawing/2014/main" id="{87F7610C-2FE7-4B70-A145-903D44B5F338}"/>
              </a:ext>
            </a:extLst>
          </p:cNvPr>
          <p:cNvSpPr>
            <a:spLocks noGrp="1"/>
          </p:cNvSpPr>
          <p:nvPr>
            <p:ph idx="1"/>
          </p:nvPr>
        </p:nvSpPr>
        <p:spPr>
          <a:xfrm>
            <a:off x="459509" y="1690688"/>
            <a:ext cx="7234382" cy="4990811"/>
          </a:xfrm>
        </p:spPr>
        <p:txBody>
          <a:bodyPr vert="horz" lIns="91440" tIns="45720" rIns="91440" bIns="45720" rtlCol="0" anchor="t">
            <a:normAutofit lnSpcReduction="10000"/>
          </a:bodyPr>
          <a:lstStyle/>
          <a:p>
            <a:r>
              <a:rPr lang="en-US" dirty="0"/>
              <a:t>What platform was your project built for and why? </a:t>
            </a:r>
          </a:p>
          <a:p>
            <a:pPr lvl="1"/>
            <a:r>
              <a:rPr lang="en-US" dirty="0"/>
              <a:t>The web! Google chrome extensions are extremely quick and easy to utilize. Because of this accessibility, </a:t>
            </a:r>
            <a:r>
              <a:rPr lang="en-US" dirty="0">
                <a:solidFill>
                  <a:schemeClr val="accent6"/>
                </a:solidFill>
              </a:rPr>
              <a:t>it only takes Charitable one second to evaluate the financial health and charitable contribution of an NPO</a:t>
            </a:r>
            <a:r>
              <a:rPr lang="en-US" dirty="0"/>
              <a:t>.</a:t>
            </a:r>
          </a:p>
          <a:p>
            <a:r>
              <a:rPr lang="en-US" dirty="0"/>
              <a:t>What programming language did you use to build your project?</a:t>
            </a:r>
          </a:p>
          <a:p>
            <a:pPr lvl="1"/>
            <a:r>
              <a:rPr lang="en-US" dirty="0"/>
              <a:t>I made my project with JavaScript, HTML, and CSS while utilizing </a:t>
            </a:r>
            <a:r>
              <a:rPr lang="en-US" dirty="0" err="1"/>
              <a:t>ProRepublica’s</a:t>
            </a:r>
            <a:r>
              <a:rPr lang="en-US" dirty="0"/>
              <a:t> nonprofit explorer. All I had to do was deploy my project into the chrome store where things like running and housing the scripts are already taken care of.</a:t>
            </a:r>
          </a:p>
          <a:p>
            <a:pPr marL="457200" lvl="1" indent="0">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C0525F29-6304-48B2-8E95-779AFBFBC9DF}"/>
              </a:ext>
            </a:extLst>
          </p:cNvPr>
          <p:cNvPicPr>
            <a:picLocks noChangeAspect="1"/>
          </p:cNvPicPr>
          <p:nvPr/>
        </p:nvPicPr>
        <p:blipFill rotWithShape="1">
          <a:blip r:embed="rId2">
            <a:extLst>
              <a:ext uri="{28A0092B-C50C-407E-A947-70E740481C1C}">
                <a14:useLocalDpi xmlns:a14="http://schemas.microsoft.com/office/drawing/2010/main" val="0"/>
              </a:ext>
            </a:extLst>
          </a:blip>
          <a:srcRect l="5171" t="637" b="-1"/>
          <a:stretch/>
        </p:blipFill>
        <p:spPr>
          <a:xfrm>
            <a:off x="8072582" y="1335307"/>
            <a:ext cx="3793836" cy="3908958"/>
          </a:xfrm>
          <a:prstGeom prst="rect">
            <a:avLst/>
          </a:prstGeom>
        </p:spPr>
      </p:pic>
    </p:spTree>
    <p:extLst>
      <p:ext uri="{BB962C8B-B14F-4D97-AF65-F5344CB8AC3E}">
        <p14:creationId xmlns:p14="http://schemas.microsoft.com/office/powerpoint/2010/main" val="5061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8064-EF40-46A9-B932-183EA07B4A67}"/>
              </a:ext>
            </a:extLst>
          </p:cNvPr>
          <p:cNvSpPr>
            <a:spLocks noGrp="1"/>
          </p:cNvSpPr>
          <p:nvPr>
            <p:ph type="title"/>
          </p:nvPr>
        </p:nvSpPr>
        <p:spPr/>
        <p:txBody>
          <a:bodyPr/>
          <a:lstStyle/>
          <a:p>
            <a:r>
              <a:rPr lang="en-US" dirty="0">
                <a:solidFill>
                  <a:schemeClr val="accent6"/>
                </a:solidFill>
              </a:rPr>
              <a:t>Charitable</a:t>
            </a:r>
            <a:r>
              <a:rPr lang="en-US" dirty="0"/>
              <a:t>: Technology</a:t>
            </a:r>
          </a:p>
        </p:txBody>
      </p:sp>
      <p:sp>
        <p:nvSpPr>
          <p:cNvPr id="3" name="Content Placeholder 2">
            <a:extLst>
              <a:ext uri="{FF2B5EF4-FFF2-40B4-BE49-F238E27FC236}">
                <a16:creationId xmlns:a16="http://schemas.microsoft.com/office/drawing/2014/main" id="{87F7610C-2FE7-4B70-A145-903D44B5F338}"/>
              </a:ext>
            </a:extLst>
          </p:cNvPr>
          <p:cNvSpPr>
            <a:spLocks noGrp="1"/>
          </p:cNvSpPr>
          <p:nvPr>
            <p:ph idx="1"/>
          </p:nvPr>
        </p:nvSpPr>
        <p:spPr>
          <a:xfrm>
            <a:off x="1091648" y="2098675"/>
            <a:ext cx="5125278" cy="4351338"/>
          </a:xfrm>
        </p:spPr>
        <p:txBody>
          <a:bodyPr>
            <a:normAutofit/>
          </a:bodyPr>
          <a:lstStyle/>
          <a:p>
            <a:r>
              <a:rPr lang="en-US" dirty="0"/>
              <a:t>What technologies does your project take advantage of? </a:t>
            </a:r>
          </a:p>
          <a:p>
            <a:pPr lvl="1"/>
            <a:r>
              <a:rPr lang="en-US" dirty="0"/>
              <a:t>My project utilizes </a:t>
            </a:r>
            <a:r>
              <a:rPr lang="en-US" dirty="0" err="1">
                <a:solidFill>
                  <a:schemeClr val="accent6"/>
                </a:solidFill>
                <a:hlinkClick r:id="rId2">
                  <a:extLst>
                    <a:ext uri="{A12FA001-AC4F-418D-AE19-62706E023703}">
                      <ahyp:hlinkClr xmlns:ahyp="http://schemas.microsoft.com/office/drawing/2018/hyperlinkcolor" val="tx"/>
                    </a:ext>
                  </a:extLst>
                </a:hlinkClick>
              </a:rPr>
              <a:t>ProRepublica’s</a:t>
            </a:r>
            <a:r>
              <a:rPr lang="en-US" dirty="0">
                <a:solidFill>
                  <a:schemeClr val="accent6"/>
                </a:solidFill>
                <a:hlinkClick r:id="rId2">
                  <a:extLst>
                    <a:ext uri="{A12FA001-AC4F-418D-AE19-62706E023703}">
                      <ahyp:hlinkClr xmlns:ahyp="http://schemas.microsoft.com/office/drawing/2018/hyperlinkcolor" val="tx"/>
                    </a:ext>
                  </a:extLst>
                </a:hlinkClick>
              </a:rPr>
              <a:t> Nonprofit Explorer</a:t>
            </a:r>
            <a:r>
              <a:rPr lang="en-US" dirty="0">
                <a:solidFill>
                  <a:schemeClr val="accent6"/>
                </a:solidFill>
              </a:rPr>
              <a:t> </a:t>
            </a:r>
            <a:r>
              <a:rPr lang="en-US" dirty="0">
                <a:solidFill>
                  <a:schemeClr val="accent4"/>
                </a:solidFill>
                <a:hlinkClick r:id="rId3">
                  <a:extLst>
                    <a:ext uri="{A12FA001-AC4F-418D-AE19-62706E023703}">
                      <ahyp:hlinkClr xmlns:ahyp="http://schemas.microsoft.com/office/drawing/2018/hyperlinkcolor" val="tx"/>
                    </a:ext>
                  </a:extLst>
                </a:hlinkClick>
              </a:rPr>
              <a:t>API</a:t>
            </a:r>
            <a:r>
              <a:rPr lang="en-US" dirty="0"/>
              <a:t> for tax-exempt organizations as a data source. </a:t>
            </a:r>
            <a:br>
              <a:rPr lang="en-US" dirty="0"/>
            </a:br>
            <a:endParaRPr lang="en-US" dirty="0"/>
          </a:p>
        </p:txBody>
      </p:sp>
      <p:pic>
        <p:nvPicPr>
          <p:cNvPr id="7" name="Picture 6">
            <a:extLst>
              <a:ext uri="{FF2B5EF4-FFF2-40B4-BE49-F238E27FC236}">
                <a16:creationId xmlns:a16="http://schemas.microsoft.com/office/drawing/2014/main" id="{B5A388AF-9762-44CE-8C32-58F3E327E56F}"/>
              </a:ext>
            </a:extLst>
          </p:cNvPr>
          <p:cNvPicPr>
            <a:picLocks noChangeAspect="1"/>
          </p:cNvPicPr>
          <p:nvPr/>
        </p:nvPicPr>
        <p:blipFill>
          <a:blip r:embed="rId4"/>
          <a:stretch>
            <a:fillRect/>
          </a:stretch>
        </p:blipFill>
        <p:spPr>
          <a:xfrm>
            <a:off x="6546485" y="0"/>
            <a:ext cx="5645515" cy="6858000"/>
          </a:xfrm>
          <a:prstGeom prst="rect">
            <a:avLst/>
          </a:prstGeom>
        </p:spPr>
      </p:pic>
    </p:spTree>
    <p:extLst>
      <p:ext uri="{BB962C8B-B14F-4D97-AF65-F5344CB8AC3E}">
        <p14:creationId xmlns:p14="http://schemas.microsoft.com/office/powerpoint/2010/main" val="307131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8064-EF40-46A9-B932-183EA07B4A67}"/>
              </a:ext>
            </a:extLst>
          </p:cNvPr>
          <p:cNvSpPr>
            <a:spLocks noGrp="1"/>
          </p:cNvSpPr>
          <p:nvPr>
            <p:ph type="title"/>
          </p:nvPr>
        </p:nvSpPr>
        <p:spPr/>
        <p:txBody>
          <a:bodyPr/>
          <a:lstStyle/>
          <a:p>
            <a:r>
              <a:rPr lang="en-US" dirty="0">
                <a:solidFill>
                  <a:schemeClr val="accent6"/>
                </a:solidFill>
              </a:rPr>
              <a:t>Charitable</a:t>
            </a:r>
            <a:r>
              <a:rPr lang="en-US" dirty="0"/>
              <a:t>: Technology </a:t>
            </a:r>
          </a:p>
        </p:txBody>
      </p:sp>
      <p:sp>
        <p:nvSpPr>
          <p:cNvPr id="3" name="Content Placeholder 2">
            <a:extLst>
              <a:ext uri="{FF2B5EF4-FFF2-40B4-BE49-F238E27FC236}">
                <a16:creationId xmlns:a16="http://schemas.microsoft.com/office/drawing/2014/main" id="{87F7610C-2FE7-4B70-A145-903D44B5F338}"/>
              </a:ext>
            </a:extLst>
          </p:cNvPr>
          <p:cNvSpPr>
            <a:spLocks noGrp="1"/>
          </p:cNvSpPr>
          <p:nvPr>
            <p:ph idx="1"/>
          </p:nvPr>
        </p:nvSpPr>
        <p:spPr>
          <a:xfrm>
            <a:off x="8458200" y="365125"/>
            <a:ext cx="3450534" cy="4841930"/>
          </a:xfrm>
        </p:spPr>
        <p:txBody>
          <a:bodyPr>
            <a:normAutofit/>
          </a:bodyPr>
          <a:lstStyle/>
          <a:p>
            <a:pPr marL="0" indent="0">
              <a:buNone/>
            </a:pPr>
            <a:r>
              <a:rPr lang="en-US" dirty="0"/>
              <a:t>Seen here is the work done to leverage XML links provided by </a:t>
            </a:r>
            <a:r>
              <a:rPr lang="en-US" dirty="0" err="1"/>
              <a:t>prorepublica</a:t>
            </a:r>
            <a:r>
              <a:rPr lang="en-US" dirty="0"/>
              <a:t>.</a:t>
            </a:r>
          </a:p>
          <a:p>
            <a:pPr marL="0" indent="0">
              <a:buNone/>
            </a:pPr>
            <a:r>
              <a:rPr lang="en-US" dirty="0"/>
              <a:t>XML tags are made sense of when matched to IRS 990 data entries.</a:t>
            </a:r>
          </a:p>
          <a:p>
            <a:pPr marL="0" indent="0">
              <a:buNone/>
            </a:pPr>
            <a:r>
              <a:rPr lang="en-US" dirty="0"/>
              <a:t>This enabled me to </a:t>
            </a:r>
            <a:r>
              <a:rPr lang="en-US" dirty="0">
                <a:solidFill>
                  <a:schemeClr val="accent6"/>
                </a:solidFill>
              </a:rPr>
              <a:t>web-scrape for financial data.</a:t>
            </a:r>
          </a:p>
        </p:txBody>
      </p:sp>
      <p:pic>
        <p:nvPicPr>
          <p:cNvPr id="4" name="Picture 3">
            <a:extLst>
              <a:ext uri="{FF2B5EF4-FFF2-40B4-BE49-F238E27FC236}">
                <a16:creationId xmlns:a16="http://schemas.microsoft.com/office/drawing/2014/main" id="{9EEC58C2-3D8F-440F-A0FA-362537010988}"/>
              </a:ext>
            </a:extLst>
          </p:cNvPr>
          <p:cNvPicPr>
            <a:picLocks noChangeAspect="1"/>
          </p:cNvPicPr>
          <p:nvPr/>
        </p:nvPicPr>
        <p:blipFill>
          <a:blip r:embed="rId2"/>
          <a:stretch>
            <a:fillRect/>
          </a:stretch>
        </p:blipFill>
        <p:spPr>
          <a:xfrm>
            <a:off x="181089" y="1487505"/>
            <a:ext cx="7973967" cy="5005370"/>
          </a:xfrm>
          <a:prstGeom prst="rect">
            <a:avLst/>
          </a:prstGeom>
        </p:spPr>
      </p:pic>
      <p:pic>
        <p:nvPicPr>
          <p:cNvPr id="5" name="Picture 4">
            <a:extLst>
              <a:ext uri="{FF2B5EF4-FFF2-40B4-BE49-F238E27FC236}">
                <a16:creationId xmlns:a16="http://schemas.microsoft.com/office/drawing/2014/main" id="{D3B4EA21-A279-4C11-8732-E77A36BCE6F9}"/>
              </a:ext>
            </a:extLst>
          </p:cNvPr>
          <p:cNvPicPr>
            <a:picLocks noChangeAspect="1"/>
          </p:cNvPicPr>
          <p:nvPr/>
        </p:nvPicPr>
        <p:blipFill>
          <a:blip r:embed="rId3"/>
          <a:stretch>
            <a:fillRect/>
          </a:stretch>
        </p:blipFill>
        <p:spPr>
          <a:xfrm>
            <a:off x="5017265" y="5207055"/>
            <a:ext cx="6658238" cy="1472042"/>
          </a:xfrm>
          <a:prstGeom prst="rect">
            <a:avLst/>
          </a:prstGeom>
          <a:ln w="57150">
            <a:solidFill>
              <a:schemeClr val="accent6"/>
            </a:solidFill>
          </a:ln>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33F54B83-B93A-48D3-B3C3-AEBE772A834E}"/>
                  </a:ext>
                </a:extLst>
              </p14:cNvPr>
              <p14:cNvContentPartPr/>
              <p14:nvPr/>
            </p14:nvContentPartPr>
            <p14:xfrm>
              <a:off x="8250699" y="2695289"/>
              <a:ext cx="3044160" cy="3578400"/>
            </p14:xfrm>
          </p:contentPart>
        </mc:Choice>
        <mc:Fallback xmlns="">
          <p:pic>
            <p:nvPicPr>
              <p:cNvPr id="8" name="Ink 7">
                <a:extLst>
                  <a:ext uri="{FF2B5EF4-FFF2-40B4-BE49-F238E27FC236}">
                    <a16:creationId xmlns:a16="http://schemas.microsoft.com/office/drawing/2014/main" id="{33F54B83-B93A-48D3-B3C3-AEBE772A834E}"/>
                  </a:ext>
                </a:extLst>
              </p:cNvPr>
              <p:cNvPicPr/>
              <p:nvPr/>
            </p:nvPicPr>
            <p:blipFill>
              <a:blip r:embed="rId5"/>
              <a:stretch>
                <a:fillRect/>
              </a:stretch>
            </p:blipFill>
            <p:spPr>
              <a:xfrm>
                <a:off x="8241699" y="2686649"/>
                <a:ext cx="3061800" cy="3596040"/>
              </a:xfrm>
              <a:prstGeom prst="rect">
                <a:avLst/>
              </a:prstGeom>
            </p:spPr>
          </p:pic>
        </mc:Fallback>
      </mc:AlternateContent>
    </p:spTree>
    <p:extLst>
      <p:ext uri="{BB962C8B-B14F-4D97-AF65-F5344CB8AC3E}">
        <p14:creationId xmlns:p14="http://schemas.microsoft.com/office/powerpoint/2010/main" val="428175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D24-2A14-4544-9228-38B2F5792412}"/>
              </a:ext>
            </a:extLst>
          </p:cNvPr>
          <p:cNvSpPr>
            <a:spLocks noGrp="1"/>
          </p:cNvSpPr>
          <p:nvPr>
            <p:ph type="title"/>
          </p:nvPr>
        </p:nvSpPr>
        <p:spPr/>
        <p:txBody>
          <a:bodyPr/>
          <a:lstStyle/>
          <a:p>
            <a:r>
              <a:rPr lang="en-US" dirty="0">
                <a:solidFill>
                  <a:schemeClr val="accent6"/>
                </a:solidFill>
              </a:rPr>
              <a:t>Charitable</a:t>
            </a:r>
            <a:r>
              <a:rPr lang="en-US" dirty="0"/>
              <a:t>: User Experience</a:t>
            </a:r>
          </a:p>
        </p:txBody>
      </p:sp>
      <p:sp>
        <p:nvSpPr>
          <p:cNvPr id="3" name="Content Placeholder 2">
            <a:extLst>
              <a:ext uri="{FF2B5EF4-FFF2-40B4-BE49-F238E27FC236}">
                <a16:creationId xmlns:a16="http://schemas.microsoft.com/office/drawing/2014/main" id="{0112A49F-9AE7-4188-9C3D-3537DCE4EB93}"/>
              </a:ext>
            </a:extLst>
          </p:cNvPr>
          <p:cNvSpPr>
            <a:spLocks noGrp="1"/>
          </p:cNvSpPr>
          <p:nvPr>
            <p:ph idx="1"/>
          </p:nvPr>
        </p:nvSpPr>
        <p:spPr>
          <a:xfrm>
            <a:off x="565728" y="1690688"/>
            <a:ext cx="6620164" cy="4351338"/>
          </a:xfrm>
        </p:spPr>
        <p:txBody>
          <a:bodyPr vert="horz" lIns="91440" tIns="45720" rIns="91440" bIns="45720" rtlCol="0" anchor="t">
            <a:normAutofit fontScale="92500"/>
          </a:bodyPr>
          <a:lstStyle/>
          <a:p>
            <a:r>
              <a:rPr lang="en-US" dirty="0"/>
              <a:t>What kind of training, if any, will users need to utilize your project to the fullest?</a:t>
            </a:r>
          </a:p>
          <a:p>
            <a:pPr lvl="1"/>
            <a:r>
              <a:rPr lang="en-US" dirty="0"/>
              <a:t>To get started with the extension, users must be aware that the extension only reliably works when navigating to the homepage of the charity in question.</a:t>
            </a:r>
          </a:p>
          <a:p>
            <a:pPr lvl="1"/>
            <a:r>
              <a:rPr lang="en-US" dirty="0"/>
              <a:t>A large appeal to this project is the </a:t>
            </a:r>
            <a:r>
              <a:rPr lang="en-US" dirty="0">
                <a:solidFill>
                  <a:schemeClr val="accent6"/>
                </a:solidFill>
              </a:rPr>
              <a:t>increased financial transparency that Charitable offers</a:t>
            </a:r>
            <a:r>
              <a:rPr lang="en-US" dirty="0"/>
              <a:t>. One click of a button provides some metrics on the NPO as well as its most recent IRS 990 form that the user can inspect thoroughly and at their own pace. If the user is not a financial wizard, there are suggested links that aid in 990 interpretation. </a:t>
            </a:r>
          </a:p>
          <a:p>
            <a:endParaRPr lang="en-US" dirty="0">
              <a:cs typeface="Calibri" panose="020F0502020204030204"/>
            </a:endParaRPr>
          </a:p>
          <a:p>
            <a:endParaRPr lang="en-US" dirty="0">
              <a:cs typeface="Calibri" panose="020F0502020204030204"/>
            </a:endParaRPr>
          </a:p>
          <a:p>
            <a:pPr marL="0" indent="0">
              <a:buNone/>
            </a:pPr>
            <a:endParaRPr lang="en-US" dirty="0">
              <a:cs typeface="Calibri" panose="020F0502020204030204"/>
            </a:endParaRPr>
          </a:p>
        </p:txBody>
      </p:sp>
      <p:pic>
        <p:nvPicPr>
          <p:cNvPr id="5" name="Picture 4" descr="Text&#10;&#10;Description automatically generated">
            <a:extLst>
              <a:ext uri="{FF2B5EF4-FFF2-40B4-BE49-F238E27FC236}">
                <a16:creationId xmlns:a16="http://schemas.microsoft.com/office/drawing/2014/main" id="{F1E3C9F4-B55F-4E17-AD3A-A8729B511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364" y="473044"/>
            <a:ext cx="3870524" cy="4041983"/>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5CFA4197-4369-476C-8FA7-5352E23DA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9348" y="3523673"/>
            <a:ext cx="3267850" cy="3389745"/>
          </a:xfrm>
          <a:prstGeom prst="rect">
            <a:avLst/>
          </a:prstGeom>
        </p:spPr>
      </p:pic>
    </p:spTree>
    <p:extLst>
      <p:ext uri="{BB962C8B-B14F-4D97-AF65-F5344CB8AC3E}">
        <p14:creationId xmlns:p14="http://schemas.microsoft.com/office/powerpoint/2010/main" val="202367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170-F958-470F-BF55-A1408C885F56}"/>
              </a:ext>
            </a:extLst>
          </p:cNvPr>
          <p:cNvSpPr>
            <a:spLocks noGrp="1"/>
          </p:cNvSpPr>
          <p:nvPr>
            <p:ph type="title"/>
          </p:nvPr>
        </p:nvSpPr>
        <p:spPr/>
        <p:txBody>
          <a:bodyPr/>
          <a:lstStyle/>
          <a:p>
            <a:r>
              <a:rPr lang="en-US" dirty="0">
                <a:solidFill>
                  <a:schemeClr val="accent6"/>
                </a:solidFill>
                <a:cs typeface="Calibri Light"/>
              </a:rPr>
              <a:t>Charitable</a:t>
            </a:r>
            <a:r>
              <a:rPr lang="en-US" dirty="0">
                <a:cs typeface="Calibri Light"/>
              </a:rPr>
              <a:t>: Additional Information (optional)</a:t>
            </a:r>
            <a:endParaRPr lang="en-US" dirty="0"/>
          </a:p>
        </p:txBody>
      </p:sp>
      <p:sp>
        <p:nvSpPr>
          <p:cNvPr id="3" name="Content Placeholder 2">
            <a:extLst>
              <a:ext uri="{FF2B5EF4-FFF2-40B4-BE49-F238E27FC236}">
                <a16:creationId xmlns:a16="http://schemas.microsoft.com/office/drawing/2014/main" id="{3C2C45EA-6DFA-40AB-A4AD-4C8FB78F3140}"/>
              </a:ext>
            </a:extLst>
          </p:cNvPr>
          <p:cNvSpPr>
            <a:spLocks noGrp="1"/>
          </p:cNvSpPr>
          <p:nvPr>
            <p:ph idx="1"/>
          </p:nvPr>
        </p:nvSpPr>
        <p:spPr/>
        <p:txBody>
          <a:bodyPr vert="horz" lIns="91440" tIns="45720" rIns="91440" bIns="45720" rtlCol="0" anchor="t">
            <a:normAutofit/>
          </a:bodyPr>
          <a:lstStyle/>
          <a:p>
            <a:r>
              <a:rPr lang="en-US" dirty="0">
                <a:cs typeface="Calibri"/>
              </a:rPr>
              <a:t>Anything else you want to communicate to judges?</a:t>
            </a:r>
          </a:p>
          <a:p>
            <a:pPr lvl="1"/>
            <a:r>
              <a:rPr lang="en-US" dirty="0">
                <a:cs typeface="Calibri"/>
              </a:rPr>
              <a:t>I’ve made two different presentations: </a:t>
            </a:r>
          </a:p>
          <a:p>
            <a:pPr lvl="2"/>
            <a:r>
              <a:rPr lang="en-US" dirty="0">
                <a:solidFill>
                  <a:schemeClr val="accent6"/>
                </a:solidFill>
                <a:cs typeface="Calibri"/>
                <a:hlinkClick r:id="rId2">
                  <a:extLst>
                    <a:ext uri="{A12FA001-AC4F-418D-AE19-62706E023703}">
                      <ahyp:hlinkClr xmlns:ahyp="http://schemas.microsoft.com/office/drawing/2018/hyperlinkcolor" val="tx"/>
                    </a:ext>
                  </a:extLst>
                </a:hlinkClick>
              </a:rPr>
              <a:t>Short (~4  mins)</a:t>
            </a:r>
            <a:endParaRPr lang="en-US" dirty="0">
              <a:solidFill>
                <a:schemeClr val="accent6"/>
              </a:solidFill>
              <a:cs typeface="Calibri"/>
            </a:endParaRPr>
          </a:p>
          <a:p>
            <a:pPr lvl="2"/>
            <a:r>
              <a:rPr lang="en-US" dirty="0">
                <a:solidFill>
                  <a:schemeClr val="accent6"/>
                </a:solidFill>
                <a:cs typeface="Calibri"/>
                <a:hlinkClick r:id="rId3">
                  <a:extLst>
                    <a:ext uri="{A12FA001-AC4F-418D-AE19-62706E023703}">
                      <ahyp:hlinkClr xmlns:ahyp="http://schemas.microsoft.com/office/drawing/2018/hyperlinkcolor" val="tx"/>
                    </a:ext>
                  </a:extLst>
                </a:hlinkClick>
              </a:rPr>
              <a:t>In depth </a:t>
            </a:r>
            <a:endParaRPr lang="en-US" dirty="0">
              <a:solidFill>
                <a:schemeClr val="accent6"/>
              </a:solidFill>
              <a:cs typeface="Calibri"/>
            </a:endParaRPr>
          </a:p>
        </p:txBody>
      </p:sp>
    </p:spTree>
    <p:extLst>
      <p:ext uri="{BB962C8B-B14F-4D97-AF65-F5344CB8AC3E}">
        <p14:creationId xmlns:p14="http://schemas.microsoft.com/office/powerpoint/2010/main" val="35218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E5FD58B16CAD4B9787B23C7A1B49F9" ma:contentTypeVersion="10" ma:contentTypeDescription="Create a new document." ma:contentTypeScope="" ma:versionID="cea2cd8c5b40250f235697460c78a63f">
  <xsd:schema xmlns:xsd="http://www.w3.org/2001/XMLSchema" xmlns:xs="http://www.w3.org/2001/XMLSchema" xmlns:p="http://schemas.microsoft.com/office/2006/metadata/properties" xmlns:ns2="8ebe2f42-9134-4ec6-8533-f66e3e56d239" targetNamespace="http://schemas.microsoft.com/office/2006/metadata/properties" ma:root="true" ma:fieldsID="7b5369530fc75e3463a53e17a185c71f" ns2:_="">
    <xsd:import namespace="8ebe2f42-9134-4ec6-8533-f66e3e56d2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be2f42-9134-4ec6-8533-f66e3e56d2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4A6DE6-06E5-4877-A5A8-93A8987F040F}">
  <ds:schemaRefs>
    <ds:schemaRef ds:uri="8ebe2f42-9134-4ec6-8533-f66e3e56d2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C128A65-F9FE-468C-8301-2C3A4B8F35F0}">
  <ds:schemaRefs>
    <ds:schemaRef ds:uri="http://schemas.microsoft.com/sharepoint/v3/contenttype/forms"/>
  </ds:schemaRefs>
</ds:datastoreItem>
</file>

<file path=customXml/itemProps3.xml><?xml version="1.0" encoding="utf-8"?>
<ds:datastoreItem xmlns:ds="http://schemas.openxmlformats.org/officeDocument/2006/customXml" ds:itemID="{0AEC4B71-276C-4073-9476-5F66E5B90799}">
  <ds:schemaRefs>
    <ds:schemaRef ds:uri="8ebe2f42-9134-4ec6-8533-f66e3e56d2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23</TotalTime>
  <Words>612</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Tech in Action  Hacking4Humanity 2020  </vt:lpstr>
      <vt:lpstr>Charitable: Overview</vt:lpstr>
      <vt:lpstr>Charitable: Marketing</vt:lpstr>
      <vt:lpstr>Charitable: Technology</vt:lpstr>
      <vt:lpstr>Charitable: Technology</vt:lpstr>
      <vt:lpstr>Charitable: Technology </vt:lpstr>
      <vt:lpstr>Charitable: User Experience</vt:lpstr>
      <vt:lpstr>Charitable: Additional Information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Hacking4Humanity 2020</dc:title>
  <dc:creator>Amber Torrise</dc:creator>
  <cp:lastModifiedBy>Amber Torrise</cp:lastModifiedBy>
  <cp:revision>2</cp:revision>
  <dcterms:created xsi:type="dcterms:W3CDTF">2020-10-18T22:49:22Z</dcterms:created>
  <dcterms:modified xsi:type="dcterms:W3CDTF">2020-10-18T23:45:59Z</dcterms:modified>
</cp:coreProperties>
</file>