
<file path=[Content_Types].xml><?xml version="1.0" encoding="utf-8"?>
<Types xmlns="http://schemas.openxmlformats.org/package/2006/content-types">
  <Default Extension="bin" ContentType="audio/unknown"/>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0"/>
  </p:notesMasterIdLst>
  <p:handoutMasterIdLst>
    <p:handoutMasterId r:id="rId301"/>
  </p:handoutMasterIdLst>
  <p:sldIdLst>
    <p:sldId id="256" r:id="rId2"/>
    <p:sldId id="259" r:id="rId3"/>
    <p:sldId id="260" r:id="rId4"/>
    <p:sldId id="268" r:id="rId5"/>
    <p:sldId id="269" r:id="rId6"/>
    <p:sldId id="267" r:id="rId7"/>
    <p:sldId id="270" r:id="rId8"/>
    <p:sldId id="271" r:id="rId9"/>
    <p:sldId id="272" r:id="rId10"/>
    <p:sldId id="274" r:id="rId11"/>
    <p:sldId id="273" r:id="rId12"/>
    <p:sldId id="275" r:id="rId13"/>
    <p:sldId id="276" r:id="rId14"/>
    <p:sldId id="277" r:id="rId15"/>
    <p:sldId id="742" r:id="rId16"/>
    <p:sldId id="1019" r:id="rId17"/>
    <p:sldId id="1020" r:id="rId18"/>
    <p:sldId id="1021" r:id="rId19"/>
    <p:sldId id="278" r:id="rId20"/>
    <p:sldId id="485" r:id="rId21"/>
    <p:sldId id="1022" r:id="rId22"/>
    <p:sldId id="279" r:id="rId23"/>
    <p:sldId id="486" r:id="rId24"/>
    <p:sldId id="1041" r:id="rId25"/>
    <p:sldId id="280" r:id="rId26"/>
    <p:sldId id="488" r:id="rId27"/>
    <p:sldId id="489" r:id="rId28"/>
    <p:sldId id="490" r:id="rId29"/>
    <p:sldId id="491" r:id="rId30"/>
    <p:sldId id="492" r:id="rId31"/>
    <p:sldId id="493" r:id="rId32"/>
    <p:sldId id="1023" r:id="rId33"/>
    <p:sldId id="494" r:id="rId34"/>
    <p:sldId id="495" r:id="rId35"/>
    <p:sldId id="496" r:id="rId36"/>
    <p:sldId id="1024" r:id="rId37"/>
    <p:sldId id="744" r:id="rId38"/>
    <p:sldId id="745" r:id="rId39"/>
    <p:sldId id="746" r:id="rId40"/>
    <p:sldId id="747" r:id="rId41"/>
    <p:sldId id="748" r:id="rId42"/>
    <p:sldId id="749" r:id="rId43"/>
    <p:sldId id="750" r:id="rId44"/>
    <p:sldId id="751" r:id="rId45"/>
    <p:sldId id="752" r:id="rId46"/>
    <p:sldId id="753" r:id="rId47"/>
    <p:sldId id="754" r:id="rId48"/>
    <p:sldId id="755" r:id="rId49"/>
    <p:sldId id="756" r:id="rId50"/>
    <p:sldId id="757" r:id="rId51"/>
    <p:sldId id="758" r:id="rId52"/>
    <p:sldId id="759" r:id="rId53"/>
    <p:sldId id="760" r:id="rId54"/>
    <p:sldId id="761" r:id="rId55"/>
    <p:sldId id="762" r:id="rId56"/>
    <p:sldId id="763" r:id="rId57"/>
    <p:sldId id="764" r:id="rId58"/>
    <p:sldId id="775" r:id="rId59"/>
    <p:sldId id="776" r:id="rId60"/>
    <p:sldId id="777" r:id="rId61"/>
    <p:sldId id="778" r:id="rId62"/>
    <p:sldId id="780" r:id="rId63"/>
    <p:sldId id="781" r:id="rId64"/>
    <p:sldId id="782" r:id="rId65"/>
    <p:sldId id="783" r:id="rId66"/>
    <p:sldId id="1025" r:id="rId67"/>
    <p:sldId id="784" r:id="rId68"/>
    <p:sldId id="785" r:id="rId69"/>
    <p:sldId id="786" r:id="rId70"/>
    <p:sldId id="787" r:id="rId71"/>
    <p:sldId id="788" r:id="rId72"/>
    <p:sldId id="789" r:id="rId73"/>
    <p:sldId id="790" r:id="rId74"/>
    <p:sldId id="765" r:id="rId75"/>
    <p:sldId id="766" r:id="rId76"/>
    <p:sldId id="767" r:id="rId77"/>
    <p:sldId id="768" r:id="rId78"/>
    <p:sldId id="1026" r:id="rId79"/>
    <p:sldId id="769" r:id="rId80"/>
    <p:sldId id="770" r:id="rId81"/>
    <p:sldId id="771" r:id="rId82"/>
    <p:sldId id="1042" r:id="rId83"/>
    <p:sldId id="772" r:id="rId84"/>
    <p:sldId id="773" r:id="rId85"/>
    <p:sldId id="774" r:id="rId86"/>
    <p:sldId id="791" r:id="rId87"/>
    <p:sldId id="792" r:id="rId88"/>
    <p:sldId id="793" r:id="rId89"/>
    <p:sldId id="794" r:id="rId90"/>
    <p:sldId id="795" r:id="rId91"/>
    <p:sldId id="796" r:id="rId92"/>
    <p:sldId id="797" r:id="rId93"/>
    <p:sldId id="798" r:id="rId94"/>
    <p:sldId id="799" r:id="rId95"/>
    <p:sldId id="800" r:id="rId96"/>
    <p:sldId id="801" r:id="rId97"/>
    <p:sldId id="802" r:id="rId98"/>
    <p:sldId id="1152" r:id="rId99"/>
    <p:sldId id="803" r:id="rId100"/>
    <p:sldId id="804" r:id="rId101"/>
    <p:sldId id="1090" r:id="rId102"/>
    <p:sldId id="1092" r:id="rId103"/>
    <p:sldId id="805" r:id="rId104"/>
    <p:sldId id="806" r:id="rId105"/>
    <p:sldId id="807" r:id="rId106"/>
    <p:sldId id="808" r:id="rId107"/>
    <p:sldId id="809" r:id="rId108"/>
    <p:sldId id="810" r:id="rId109"/>
    <p:sldId id="811" r:id="rId110"/>
    <p:sldId id="1153" r:id="rId111"/>
    <p:sldId id="1030" r:id="rId112"/>
    <p:sldId id="1031" r:id="rId113"/>
    <p:sldId id="1032" r:id="rId114"/>
    <p:sldId id="1033" r:id="rId115"/>
    <p:sldId id="1034" r:id="rId116"/>
    <p:sldId id="812" r:id="rId117"/>
    <p:sldId id="813" r:id="rId118"/>
    <p:sldId id="814" r:id="rId119"/>
    <p:sldId id="815" r:id="rId120"/>
    <p:sldId id="816" r:id="rId121"/>
    <p:sldId id="817" r:id="rId122"/>
    <p:sldId id="818" r:id="rId123"/>
    <p:sldId id="819" r:id="rId124"/>
    <p:sldId id="820" r:id="rId125"/>
    <p:sldId id="821" r:id="rId126"/>
    <p:sldId id="822" r:id="rId127"/>
    <p:sldId id="823" r:id="rId128"/>
    <p:sldId id="824" r:id="rId129"/>
    <p:sldId id="825" r:id="rId130"/>
    <p:sldId id="826" r:id="rId131"/>
    <p:sldId id="835" r:id="rId132"/>
    <p:sldId id="836" r:id="rId133"/>
    <p:sldId id="837" r:id="rId134"/>
    <p:sldId id="827" r:id="rId135"/>
    <p:sldId id="1163" r:id="rId136"/>
    <p:sldId id="1164" r:id="rId137"/>
    <p:sldId id="828" r:id="rId138"/>
    <p:sldId id="1162" r:id="rId139"/>
    <p:sldId id="829" r:id="rId140"/>
    <p:sldId id="830" r:id="rId141"/>
    <p:sldId id="1037" r:id="rId142"/>
    <p:sldId id="967" r:id="rId143"/>
    <p:sldId id="968" r:id="rId144"/>
    <p:sldId id="1036" r:id="rId145"/>
    <p:sldId id="1038" r:id="rId146"/>
    <p:sldId id="834" r:id="rId147"/>
    <p:sldId id="957" r:id="rId148"/>
    <p:sldId id="958" r:id="rId149"/>
    <p:sldId id="959" r:id="rId150"/>
    <p:sldId id="960" r:id="rId151"/>
    <p:sldId id="961" r:id="rId152"/>
    <p:sldId id="962" r:id="rId153"/>
    <p:sldId id="963" r:id="rId154"/>
    <p:sldId id="964" r:id="rId155"/>
    <p:sldId id="969" r:id="rId156"/>
    <p:sldId id="965" r:id="rId157"/>
    <p:sldId id="1169" r:id="rId158"/>
    <p:sldId id="1170" r:id="rId159"/>
    <p:sldId id="1171" r:id="rId160"/>
    <p:sldId id="1172" r:id="rId161"/>
    <p:sldId id="1155" r:id="rId162"/>
    <p:sldId id="1156" r:id="rId163"/>
    <p:sldId id="1157" r:id="rId164"/>
    <p:sldId id="1173" r:id="rId165"/>
    <p:sldId id="1174" r:id="rId166"/>
    <p:sldId id="1175" r:id="rId167"/>
    <p:sldId id="1176" r:id="rId168"/>
    <p:sldId id="1177" r:id="rId169"/>
    <p:sldId id="1178" r:id="rId170"/>
    <p:sldId id="1179" r:id="rId171"/>
    <p:sldId id="838" r:id="rId172"/>
    <p:sldId id="839" r:id="rId173"/>
    <p:sldId id="973" r:id="rId174"/>
    <p:sldId id="974" r:id="rId175"/>
    <p:sldId id="975" r:id="rId176"/>
    <p:sldId id="972" r:id="rId177"/>
    <p:sldId id="976" r:id="rId178"/>
    <p:sldId id="977" r:id="rId179"/>
    <p:sldId id="978" r:id="rId180"/>
    <p:sldId id="979" r:id="rId181"/>
    <p:sldId id="980" r:id="rId182"/>
    <p:sldId id="1044" r:id="rId183"/>
    <p:sldId id="1045" r:id="rId184"/>
    <p:sldId id="1046" r:id="rId185"/>
    <p:sldId id="1047" r:id="rId186"/>
    <p:sldId id="1048" r:id="rId187"/>
    <p:sldId id="1049" r:id="rId188"/>
    <p:sldId id="1050" r:id="rId189"/>
    <p:sldId id="1051" r:id="rId190"/>
    <p:sldId id="1052" r:id="rId191"/>
    <p:sldId id="1053" r:id="rId192"/>
    <p:sldId id="1054" r:id="rId193"/>
    <p:sldId id="1055" r:id="rId194"/>
    <p:sldId id="1056" r:id="rId195"/>
    <p:sldId id="1057" r:id="rId196"/>
    <p:sldId id="1058" r:id="rId197"/>
    <p:sldId id="1073" r:id="rId198"/>
    <p:sldId id="1059" r:id="rId199"/>
    <p:sldId id="1061" r:id="rId200"/>
    <p:sldId id="1062" r:id="rId201"/>
    <p:sldId id="1063" r:id="rId202"/>
    <p:sldId id="1064" r:id="rId203"/>
    <p:sldId id="1065" r:id="rId204"/>
    <p:sldId id="1066" r:id="rId205"/>
    <p:sldId id="1067" r:id="rId206"/>
    <p:sldId id="1068" r:id="rId207"/>
    <p:sldId id="1069" r:id="rId208"/>
    <p:sldId id="1070" r:id="rId209"/>
    <p:sldId id="1071" r:id="rId210"/>
    <p:sldId id="1072" r:id="rId211"/>
    <p:sldId id="1086" r:id="rId212"/>
    <p:sldId id="1087" r:id="rId213"/>
    <p:sldId id="1074" r:id="rId214"/>
    <p:sldId id="1075" r:id="rId215"/>
    <p:sldId id="1076" r:id="rId216"/>
    <p:sldId id="1077" r:id="rId217"/>
    <p:sldId id="1078" r:id="rId218"/>
    <p:sldId id="1081" r:id="rId219"/>
    <p:sldId id="1082" r:id="rId220"/>
    <p:sldId id="1083" r:id="rId221"/>
    <p:sldId id="1181" r:id="rId222"/>
    <p:sldId id="1084" r:id="rId223"/>
    <p:sldId id="1182" r:id="rId224"/>
    <p:sldId id="1085" r:id="rId225"/>
    <p:sldId id="1165" r:id="rId226"/>
    <p:sldId id="1166" r:id="rId227"/>
    <p:sldId id="1167" r:id="rId228"/>
    <p:sldId id="1168" r:id="rId229"/>
    <p:sldId id="1180" r:id="rId230"/>
    <p:sldId id="1183" r:id="rId231"/>
    <p:sldId id="1060" r:id="rId232"/>
    <p:sldId id="982" r:id="rId233"/>
    <p:sldId id="983" r:id="rId234"/>
    <p:sldId id="984" r:id="rId235"/>
    <p:sldId id="1039" r:id="rId236"/>
    <p:sldId id="1154" r:id="rId237"/>
    <p:sldId id="985" r:id="rId238"/>
    <p:sldId id="986" r:id="rId239"/>
    <p:sldId id="987" r:id="rId240"/>
    <p:sldId id="988" r:id="rId241"/>
    <p:sldId id="990" r:id="rId242"/>
    <p:sldId id="991" r:id="rId243"/>
    <p:sldId id="1027" r:id="rId244"/>
    <p:sldId id="992" r:id="rId245"/>
    <p:sldId id="993" r:id="rId246"/>
    <p:sldId id="994" r:id="rId247"/>
    <p:sldId id="1088" r:id="rId248"/>
    <p:sldId id="995" r:id="rId249"/>
    <p:sldId id="996" r:id="rId250"/>
    <p:sldId id="997" r:id="rId251"/>
    <p:sldId id="998" r:id="rId252"/>
    <p:sldId id="999" r:id="rId253"/>
    <p:sldId id="1001" r:id="rId254"/>
    <p:sldId id="1002" r:id="rId255"/>
    <p:sldId id="1094" r:id="rId256"/>
    <p:sldId id="1148" r:id="rId257"/>
    <p:sldId id="1149" r:id="rId258"/>
    <p:sldId id="1150" r:id="rId259"/>
    <p:sldId id="1151" r:id="rId260"/>
    <p:sldId id="1005" r:id="rId261"/>
    <p:sldId id="1006" r:id="rId262"/>
    <p:sldId id="1007" r:id="rId263"/>
    <p:sldId id="1008" r:id="rId264"/>
    <p:sldId id="1009" r:id="rId265"/>
    <p:sldId id="1010" r:id="rId266"/>
    <p:sldId id="1011" r:id="rId267"/>
    <p:sldId id="1012" r:id="rId268"/>
    <p:sldId id="1013" r:id="rId269"/>
    <p:sldId id="1014" r:id="rId270"/>
    <p:sldId id="1015" r:id="rId271"/>
    <p:sldId id="952" r:id="rId272"/>
    <p:sldId id="914" r:id="rId273"/>
    <p:sldId id="915" r:id="rId274"/>
    <p:sldId id="916" r:id="rId275"/>
    <p:sldId id="917" r:id="rId276"/>
    <p:sldId id="918" r:id="rId277"/>
    <p:sldId id="919" r:id="rId278"/>
    <p:sldId id="920" r:id="rId279"/>
    <p:sldId id="921" r:id="rId280"/>
    <p:sldId id="1160" r:id="rId281"/>
    <p:sldId id="1161" r:id="rId282"/>
    <p:sldId id="1184" r:id="rId283"/>
    <p:sldId id="1185" r:id="rId284"/>
    <p:sldId id="1186" r:id="rId285"/>
    <p:sldId id="1187" r:id="rId286"/>
    <p:sldId id="1040" r:id="rId287"/>
    <p:sldId id="848" r:id="rId288"/>
    <p:sldId id="849" r:id="rId289"/>
    <p:sldId id="1016" r:id="rId290"/>
    <p:sldId id="851" r:id="rId291"/>
    <p:sldId id="852" r:id="rId292"/>
    <p:sldId id="855" r:id="rId293"/>
    <p:sldId id="856" r:id="rId294"/>
    <p:sldId id="1017" r:id="rId295"/>
    <p:sldId id="932" r:id="rId296"/>
    <p:sldId id="933" r:id="rId297"/>
    <p:sldId id="934" r:id="rId298"/>
    <p:sldId id="935" r:id="rId299"/>
  </p:sldIdLst>
  <p:sldSz cx="9144000" cy="6858000" type="screen4x3"/>
  <p:notesSz cx="6858000" cy="9144000"/>
  <p:defaultTextStyle>
    <a:defPPr>
      <a:defRPr lang="en-US"/>
    </a:defPPr>
    <a:lvl1pPr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1pPr>
    <a:lvl2pPr marL="457200"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2pPr>
    <a:lvl3pPr marL="914400"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3pPr>
    <a:lvl4pPr marL="1371600"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4pPr>
    <a:lvl5pPr marL="1828800" algn="ctr" rtl="0" fontAlgn="base">
      <a:spcBef>
        <a:spcPct val="0"/>
      </a:spcBef>
      <a:spcAft>
        <a:spcPct val="0"/>
      </a:spcAft>
      <a:defRPr sz="2000" kern="1200">
        <a:solidFill>
          <a:schemeClr val="bg1"/>
        </a:solidFill>
        <a:latin typeface="Courier New" charset="0"/>
        <a:ea typeface="ＭＳ Ｐゴシック" charset="0"/>
        <a:cs typeface="ＭＳ Ｐゴシック" charset="0"/>
      </a:defRPr>
    </a:lvl5pPr>
    <a:lvl6pPr marL="2286000" algn="l" defTabSz="457200" rtl="0" eaLnBrk="1" latinLnBrk="0" hangingPunct="1">
      <a:defRPr sz="2000" kern="1200">
        <a:solidFill>
          <a:schemeClr val="bg1"/>
        </a:solidFill>
        <a:latin typeface="Courier New" charset="0"/>
        <a:ea typeface="ＭＳ Ｐゴシック" charset="0"/>
        <a:cs typeface="ＭＳ Ｐゴシック" charset="0"/>
      </a:defRPr>
    </a:lvl6pPr>
    <a:lvl7pPr marL="2743200" algn="l" defTabSz="457200" rtl="0" eaLnBrk="1" latinLnBrk="0" hangingPunct="1">
      <a:defRPr sz="2000" kern="1200">
        <a:solidFill>
          <a:schemeClr val="bg1"/>
        </a:solidFill>
        <a:latin typeface="Courier New" charset="0"/>
        <a:ea typeface="ＭＳ Ｐゴシック" charset="0"/>
        <a:cs typeface="ＭＳ Ｐゴシック" charset="0"/>
      </a:defRPr>
    </a:lvl7pPr>
    <a:lvl8pPr marL="3200400" algn="l" defTabSz="457200" rtl="0" eaLnBrk="1" latinLnBrk="0" hangingPunct="1">
      <a:defRPr sz="2000" kern="1200">
        <a:solidFill>
          <a:schemeClr val="bg1"/>
        </a:solidFill>
        <a:latin typeface="Courier New" charset="0"/>
        <a:ea typeface="ＭＳ Ｐゴシック" charset="0"/>
        <a:cs typeface="ＭＳ Ｐゴシック" charset="0"/>
      </a:defRPr>
    </a:lvl8pPr>
    <a:lvl9pPr marL="3657600" algn="l" defTabSz="457200" rtl="0" eaLnBrk="1" latinLnBrk="0" hangingPunct="1">
      <a:defRPr sz="2000" kern="1200">
        <a:solidFill>
          <a:schemeClr val="bg1"/>
        </a:solidFill>
        <a:latin typeface="Courier New"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339933"/>
    <a:srgbClr val="8000FF"/>
    <a:srgbClr val="C5FFFF"/>
    <a:srgbClr val="00FFFF"/>
    <a:srgbClr val="FF0000"/>
    <a:srgbClr val="3366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4" autoAdjust="0"/>
    <p:restoredTop sz="94975" autoAdjust="0"/>
  </p:normalViewPr>
  <p:slideViewPr>
    <p:cSldViewPr>
      <p:cViewPr varScale="1">
        <p:scale>
          <a:sx n="126" d="100"/>
          <a:sy n="126" d="100"/>
        </p:scale>
        <p:origin x="192" y="328"/>
      </p:cViewPr>
      <p:guideLst>
        <p:guide orient="horz" pos="2160"/>
        <p:guide pos="2880"/>
      </p:guideLst>
    </p:cSldViewPr>
  </p:slideViewPr>
  <p:outlineViewPr>
    <p:cViewPr>
      <p:scale>
        <a:sx n="33" d="100"/>
        <a:sy n="33" d="100"/>
      </p:scale>
      <p:origin x="0" y="200288"/>
    </p:cViewPr>
  </p:outlineViewPr>
  <p:notesTextViewPr>
    <p:cViewPr>
      <p:scale>
        <a:sx n="100" d="100"/>
        <a:sy n="100" d="100"/>
      </p:scale>
      <p:origin x="0" y="0"/>
    </p:cViewPr>
  </p:notesTextViewPr>
  <p:sorterViewPr>
    <p:cViewPr>
      <p:scale>
        <a:sx n="66" d="100"/>
        <a:sy n="66" d="100"/>
      </p:scale>
      <p:origin x="0" y="221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r>
              <a:rPr lang="en-US"/>
              <a:t>CS 0445 Lecture Notes</a:t>
            </a: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Times New Roman" charset="0"/>
              </a:defRPr>
            </a:lvl1pPr>
          </a:lstStyle>
          <a:p>
            <a:pPr>
              <a:defRPr/>
            </a:pPr>
            <a:fld id="{4C43C379-D2DF-4046-B2BA-BB81367DDF83}" type="slidenum">
              <a:rPr lang="en-US"/>
              <a:pPr>
                <a:defRPr/>
              </a:pPr>
              <a:t>‹#›</a:t>
            </a:fld>
            <a:endParaRPr lang="en-US"/>
          </a:p>
        </p:txBody>
      </p:sp>
    </p:spTree>
    <p:extLst>
      <p:ext uri="{BB962C8B-B14F-4D97-AF65-F5344CB8AC3E}">
        <p14:creationId xmlns:p14="http://schemas.microsoft.com/office/powerpoint/2010/main" val="1749316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itchFamily="-106" charset="0"/>
                <a:ea typeface="ＭＳ Ｐゴシック" pitchFamily="-106" charset="-128"/>
                <a:cs typeface="ＭＳ Ｐゴシック" pitchFamily="-106" charset="-128"/>
              </a:defRPr>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Times New Roman" charset="0"/>
              </a:defRPr>
            </a:lvl1pPr>
          </a:lstStyle>
          <a:p>
            <a:pPr>
              <a:defRPr/>
            </a:pPr>
            <a:fld id="{25C7F286-72C2-6B41-B140-163055B99975}" type="slidenum">
              <a:rPr lang="en-US"/>
              <a:pPr>
                <a:defRPr/>
              </a:pPr>
              <a:t>‹#›</a:t>
            </a:fld>
            <a:endParaRPr lang="en-US"/>
          </a:p>
        </p:txBody>
      </p:sp>
    </p:spTree>
    <p:extLst>
      <p:ext uri="{BB962C8B-B14F-4D97-AF65-F5344CB8AC3E}">
        <p14:creationId xmlns:p14="http://schemas.microsoft.com/office/powerpoint/2010/main" val="3530128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6B4F3249-8862-C04B-B573-80EBA4926AA6}" type="slidenum">
              <a:rPr lang="en-US" sz="1200">
                <a:solidFill>
                  <a:schemeClr val="tx1"/>
                </a:solidFill>
                <a:latin typeface="Times New Roman" charset="0"/>
              </a:rPr>
              <a:pPr/>
              <a:t>3</a:t>
            </a:fld>
            <a:endParaRPr lang="en-US" sz="1200">
              <a:solidFill>
                <a:schemeClr val="tx1"/>
              </a:solidFill>
              <a:latin typeface="Times New Roman"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other examples</a:t>
            </a:r>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27</a:t>
            </a:fld>
            <a:endParaRPr lang="en-US"/>
          </a:p>
        </p:txBody>
      </p:sp>
    </p:spTree>
    <p:extLst>
      <p:ext uri="{BB962C8B-B14F-4D97-AF65-F5344CB8AC3E}">
        <p14:creationId xmlns:p14="http://schemas.microsoft.com/office/powerpoint/2010/main" val="24137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a:defRPr/>
            </a:pPr>
            <a:r>
              <a:rPr lang="en-US" dirty="0"/>
              <a:t>Idea of requiring</a:t>
            </a:r>
            <a:r>
              <a:rPr lang="en-US" baseline="0" dirty="0"/>
              <a:t> casting:  If some information / precision in a value will be lost, Java wants the programmer to acknowledge this explicitly, via a cast.  Some languages do it implicitly, which can lead to logic errors.</a:t>
            </a:r>
          </a:p>
          <a:p>
            <a:pPr>
              <a:defRPr/>
            </a:pPr>
            <a:endParaRPr lang="en-US" dirty="0"/>
          </a:p>
          <a:p>
            <a:pPr>
              <a:defRPr/>
            </a:pPr>
            <a:r>
              <a:rPr lang="en-US" dirty="0"/>
              <a:t>Answers to error-checks:</a:t>
            </a:r>
          </a:p>
          <a:p>
            <a:pPr marL="228600" indent="-228600">
              <a:buFontTx/>
              <a:buAutoNum type="arabicParenR"/>
              <a:defRPr/>
            </a:pPr>
            <a:r>
              <a:rPr lang="en-US" dirty="0"/>
              <a:t>OK</a:t>
            </a:r>
          </a:p>
          <a:p>
            <a:pPr marL="228600" indent="-228600">
              <a:buFontTx/>
              <a:buAutoNum type="arabicParenR"/>
              <a:defRPr/>
            </a:pPr>
            <a:r>
              <a:rPr lang="en-US" dirty="0"/>
              <a:t>Illegal – possible loss of precision</a:t>
            </a:r>
          </a:p>
          <a:p>
            <a:pPr marL="228600" indent="-228600">
              <a:buFontTx/>
              <a:buAutoNum type="arabicParenR"/>
              <a:defRPr/>
            </a:pPr>
            <a:r>
              <a:rPr lang="en-US" dirty="0"/>
              <a:t>Illegal – possible loss of precision because the literal 3.5 is double</a:t>
            </a:r>
          </a:p>
          <a:p>
            <a:pPr marL="228600" indent="-228600">
              <a:buFontTx/>
              <a:buAutoNum type="arabicParenR"/>
              <a:defRPr/>
            </a:pPr>
            <a:r>
              <a:rPr lang="en-US" dirty="0"/>
              <a:t>OK</a:t>
            </a:r>
          </a:p>
          <a:p>
            <a:pPr marL="228600" indent="-228600">
              <a:buFontTx/>
              <a:buAutoNum type="arabicParenR"/>
              <a:defRPr/>
            </a:pPr>
            <a:r>
              <a:rPr lang="en-US" dirty="0"/>
              <a:t>OK</a:t>
            </a:r>
          </a:p>
          <a:p>
            <a:pPr marL="228600" indent="-228600">
              <a:buFontTx/>
              <a:buAutoNum type="arabicParenR"/>
              <a:defRPr/>
            </a:pPr>
            <a:r>
              <a:rPr lang="en-US" dirty="0"/>
              <a:t>Illegal – possible loss of precision</a:t>
            </a:r>
          </a:p>
          <a:p>
            <a:pPr marL="228600" indent="-228600">
              <a:buFontTx/>
              <a:buAutoNum type="arabicParenR"/>
              <a:defRPr/>
            </a:pPr>
            <a:r>
              <a:rPr lang="en-US" dirty="0"/>
              <a:t>Illegal – possible loss of precision</a:t>
            </a:r>
          </a:p>
          <a:p>
            <a:pPr marL="228600" indent="-228600">
              <a:buFontTx/>
              <a:buAutoNum type="arabicParenR"/>
              <a:defRPr/>
            </a:pPr>
            <a:r>
              <a:rPr lang="en-US" dirty="0"/>
              <a:t>OK</a:t>
            </a:r>
          </a:p>
          <a:p>
            <a:pPr marL="228600" indent="-228600">
              <a:buFontTx/>
              <a:buAutoNum type="arabicParenR"/>
              <a:defRPr/>
            </a:pPr>
            <a:r>
              <a:rPr lang="en-US" dirty="0"/>
              <a:t>Illegal – possible loss of precision</a:t>
            </a:r>
          </a:p>
          <a:p>
            <a:pPr marL="228600" indent="-228600">
              <a:buFontTx/>
              <a:buAutoNum type="arabicParenR"/>
              <a:defRPr/>
            </a:pPr>
            <a:r>
              <a:rPr lang="en-US" dirty="0"/>
              <a:t>OK</a:t>
            </a:r>
          </a:p>
        </p:txBody>
      </p:sp>
      <p:sp>
        <p:nvSpPr>
          <p:cNvPr id="5017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ECB2D6CC-3152-8C45-972B-2602B7B6AC60}" type="slidenum">
              <a:rPr lang="en-US" sz="1200">
                <a:solidFill>
                  <a:schemeClr val="tx1"/>
                </a:solidFill>
                <a:latin typeface="Times New Roman" charset="0"/>
              </a:rPr>
              <a:pPr/>
              <a:t>28</a:t>
            </a:fld>
            <a:endParaRPr lang="en-US" sz="1200">
              <a:solidFill>
                <a:schemeClr val="tx1"/>
              </a:solidFill>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A073E826-4ADF-A14C-8E82-0679E582784B}" type="slidenum">
              <a:rPr lang="en-US" sz="1200">
                <a:solidFill>
                  <a:schemeClr val="tx1"/>
                </a:solidFill>
                <a:latin typeface="Times New Roman" charset="0"/>
              </a:rPr>
              <a:pPr/>
              <a:t>35</a:t>
            </a:fld>
            <a:endParaRPr lang="en-US" sz="1200">
              <a:solidFill>
                <a:schemeClr val="tx1"/>
              </a:solidFill>
              <a:latin typeface="Times New Roman"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When used as shown above, the operators have the same effect.  However, when used as part of another expression there is a difference:</a:t>
            </a:r>
          </a:p>
          <a:p>
            <a:r>
              <a:rPr lang="en-US">
                <a:ea typeface="ＭＳ Ｐゴシック" charset="0"/>
                <a:cs typeface="ＭＳ Ｐゴシック" charset="0"/>
              </a:rPr>
              <a:t>	The postfix operator is performed AFTER the previous value is used in the expression</a:t>
            </a:r>
          </a:p>
          <a:p>
            <a:r>
              <a:rPr lang="en-US">
                <a:ea typeface="ＭＳ Ｐゴシック" charset="0"/>
                <a:cs typeface="ＭＳ Ｐゴシック" charset="0"/>
              </a:rPr>
              <a:t>	The prefix operator is performed BEFORE the value is used in the expression</a:t>
            </a:r>
          </a:p>
          <a:p>
            <a:r>
              <a:rPr lang="en-US">
                <a:ea typeface="ＭＳ Ｐゴシック" charset="0"/>
                <a:cs typeface="ＭＳ Ｐゴシック" charset="0"/>
              </a:rPr>
              <a:t>	So for example:</a:t>
            </a:r>
          </a:p>
          <a:p>
            <a:r>
              <a:rPr lang="en-US">
                <a:ea typeface="ＭＳ Ｐゴシック" charset="0"/>
                <a:cs typeface="ＭＳ Ｐゴシック" charset="0"/>
              </a:rPr>
              <a:t>		X = 5;</a:t>
            </a:r>
          </a:p>
          <a:p>
            <a:r>
              <a:rPr lang="en-US">
                <a:ea typeface="ＭＳ Ｐゴシック" charset="0"/>
                <a:cs typeface="ＭＳ Ｐゴシック" charset="0"/>
              </a:rPr>
              <a:t>		Y = X++;  // Now Y is 5 and X is 6</a:t>
            </a:r>
          </a:p>
          <a:p>
            <a:endParaRPr lang="en-US">
              <a:ea typeface="ＭＳ Ｐゴシック" charset="0"/>
              <a:cs typeface="ＭＳ Ｐゴシック" charset="0"/>
            </a:endParaRPr>
          </a:p>
          <a:p>
            <a:r>
              <a:rPr lang="en-US">
                <a:ea typeface="ＭＳ Ｐゴシック" charset="0"/>
                <a:cs typeface="ＭＳ Ｐゴシック" charset="0"/>
              </a:rPr>
              <a:t>		X = 5;</a:t>
            </a:r>
          </a:p>
          <a:p>
            <a:r>
              <a:rPr lang="en-US">
                <a:ea typeface="ＭＳ Ｐゴシック" charset="0"/>
                <a:cs typeface="ＭＳ Ｐゴシック" charset="0"/>
              </a:rPr>
              <a:t>		Y = ++X;  // Now Y is 6 and X is 6</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EA75F649-BCDE-0E4E-B037-C620701674D1}" type="slidenum">
              <a:rPr lang="en-US" sz="1200">
                <a:solidFill>
                  <a:schemeClr val="tx1"/>
                </a:solidFill>
                <a:latin typeface="Times New Roman" charset="0"/>
              </a:rPr>
              <a:pPr/>
              <a:t>39</a:t>
            </a:fld>
            <a:endParaRPr lang="en-US" sz="1200">
              <a:solidFill>
                <a:schemeClr val="tx1"/>
              </a:solidFill>
              <a:latin typeface="Times New Roman"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6B36921D-8B71-3848-81C2-F15C13927C59}" type="slidenum">
              <a:rPr lang="en-US" sz="1200">
                <a:solidFill>
                  <a:schemeClr val="tx1"/>
                </a:solidFill>
                <a:latin typeface="Times New Roman" charset="0"/>
              </a:rPr>
              <a:pPr/>
              <a:t>43</a:t>
            </a:fld>
            <a:endParaRPr lang="en-US" sz="1200">
              <a:solidFill>
                <a:schemeClr val="tx1"/>
              </a:solidFill>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a:r>
              <a:rPr lang="en-US">
                <a:ea typeface="ＭＳ Ｐゴシック" charset="0"/>
                <a:cs typeface="ＭＳ Ｐゴシック" charset="0"/>
              </a:rPr>
              <a:t>Note: Precedence in boolean expressions:</a:t>
            </a:r>
          </a:p>
          <a:p>
            <a:pPr marL="228600" indent="-228600"/>
            <a:r>
              <a:rPr lang="en-US">
                <a:ea typeface="ＭＳ Ｐゴシック" charset="0"/>
                <a:cs typeface="ＭＳ Ｐゴシック" charset="0"/>
              </a:rPr>
              <a:t>	relational operators</a:t>
            </a:r>
          </a:p>
          <a:p>
            <a:pPr marL="228600" indent="-228600"/>
            <a:r>
              <a:rPr lang="en-US">
                <a:ea typeface="ＭＳ Ｐゴシック" charset="0"/>
                <a:cs typeface="ＭＳ Ｐゴシック" charset="0"/>
              </a:rPr>
              <a:t>	!</a:t>
            </a:r>
          </a:p>
          <a:p>
            <a:pPr marL="228600" indent="-228600"/>
            <a:r>
              <a:rPr lang="en-US">
                <a:ea typeface="ＭＳ Ｐゴシック" charset="0"/>
                <a:cs typeface="ＭＳ Ｐゴシック" charset="0"/>
              </a:rPr>
              <a:t>	&amp;&amp;</a:t>
            </a:r>
          </a:p>
          <a:p>
            <a:pPr marL="228600" indent="-228600"/>
            <a:r>
              <a:rPr lang="en-US">
                <a:ea typeface="ＭＳ Ｐゴシック" charset="0"/>
                <a:cs typeface="ＭＳ Ｐゴシック" charset="0"/>
              </a:rPr>
              <a:t>	||</a:t>
            </a:r>
          </a:p>
          <a:p>
            <a:pPr marL="228600" indent="-228600"/>
            <a:r>
              <a:rPr lang="en-US">
                <a:ea typeface="ＭＳ Ｐゴシック" charset="0"/>
                <a:cs typeface="ＭＳ Ｐゴシック" charset="0"/>
              </a:rPr>
              <a:t>	Examples:</a:t>
            </a:r>
          </a:p>
          <a:p>
            <a:pPr marL="228600" indent="-228600">
              <a:buFontTx/>
              <a:buAutoNum type="arabicParenR"/>
            </a:pPr>
            <a:r>
              <a:rPr lang="en-US">
                <a:ea typeface="ＭＳ Ｐゴシック" charset="0"/>
                <a:cs typeface="ＭＳ Ｐゴシック" charset="0"/>
              </a:rPr>
              <a:t>True, due to the higher precedence of &amp;&amp; over || </a:t>
            </a:r>
          </a:p>
          <a:p>
            <a:pPr marL="228600" indent="-228600">
              <a:buFontTx/>
              <a:buAutoNum type="arabicParenR"/>
            </a:pPr>
            <a:r>
              <a:rPr lang="en-US">
                <a:ea typeface="ＭＳ Ｐゴシック" charset="0"/>
                <a:cs typeface="ＭＳ Ｐゴシック" charset="0"/>
              </a:rPr>
              <a:t>False, due to integer division</a:t>
            </a:r>
          </a:p>
          <a:p>
            <a:pPr marL="228600" indent="-228600">
              <a:buFontTx/>
              <a:buAutoNum type="arabicParenR"/>
            </a:pPr>
            <a:r>
              <a:rPr lang="en-US">
                <a:ea typeface="ＭＳ Ｐゴシック" charset="0"/>
                <a:cs typeface="ＭＳ Ｐゴシック" charset="0"/>
              </a:rPr>
              <a:t>False, due to precision issues with floating point numbers</a:t>
            </a:r>
          </a:p>
          <a:p>
            <a:pPr marL="228600" indent="-228600">
              <a:buFontTx/>
              <a:buAutoNum type="arabicParenR"/>
            </a:pPr>
            <a:r>
              <a:rPr lang="en-US">
                <a:ea typeface="ＭＳ Ｐゴシック" charset="0"/>
                <a:cs typeface="ＭＳ Ｐゴシック" charset="0"/>
              </a:rPr>
              <a:t>True – mixed expressions are cast to the more </a:t>
            </a:r>
            <a:r>
              <a:rPr lang="ja-JP" altLang="en-US">
                <a:ea typeface="ＭＳ Ｐゴシック" charset="0"/>
                <a:cs typeface="ＭＳ Ｐゴシック" charset="0"/>
              </a:rPr>
              <a:t>“</a:t>
            </a:r>
            <a:r>
              <a:rPr lang="en-US" altLang="ja-JP">
                <a:ea typeface="ＭＳ Ｐゴシック" charset="0"/>
                <a:cs typeface="ＭＳ Ｐゴシック" charset="0"/>
              </a:rPr>
              <a:t>precise</a:t>
            </a:r>
            <a:r>
              <a:rPr lang="ja-JP" altLang="en-US">
                <a:ea typeface="ＭＳ Ｐゴシック" charset="0"/>
                <a:cs typeface="ＭＳ Ｐゴシック" charset="0"/>
              </a:rPr>
              <a:t>”</a:t>
            </a:r>
            <a:r>
              <a:rPr lang="en-US" altLang="ja-JP">
                <a:ea typeface="ＭＳ Ｐゴシック" charset="0"/>
                <a:cs typeface="ＭＳ Ｐゴシック" charset="0"/>
              </a:rPr>
              <a:t> type, so i is cast into a double</a:t>
            </a:r>
            <a:endParaRPr lang="en-US">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FF4CC13D-8F98-B848-8410-A1D5D3F614D9}" type="slidenum">
              <a:rPr lang="en-US" sz="1200">
                <a:solidFill>
                  <a:schemeClr val="tx1"/>
                </a:solidFill>
                <a:latin typeface="Times New Roman" charset="0"/>
              </a:rPr>
              <a:pPr/>
              <a:t>45</a:t>
            </a:fld>
            <a:endParaRPr lang="en-US" sz="1200">
              <a:solidFill>
                <a:schemeClr val="tx1"/>
              </a:solidFill>
              <a:latin typeface="Times New Roman"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if (grade &gt;= 90)</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A</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else if (grade &gt;= 80)</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B</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else if (grade &gt;= 70)</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C</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else if (grade &gt;= 60)</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D</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else</a:t>
            </a:r>
          </a:p>
          <a:p>
            <a:r>
              <a:rPr lang="en-US">
                <a:ea typeface="ＭＳ Ｐゴシック" charset="0"/>
                <a:cs typeface="ＭＳ Ｐゴシック" charset="0"/>
              </a:rPr>
              <a:t>	System.out.println(</a:t>
            </a:r>
            <a:r>
              <a:rPr lang="ja-JP" altLang="en-US">
                <a:ea typeface="ＭＳ Ｐゴシック" charset="0"/>
                <a:cs typeface="ＭＳ Ｐゴシック" charset="0"/>
              </a:rPr>
              <a:t>“</a:t>
            </a:r>
            <a:r>
              <a:rPr lang="en-US" altLang="ja-JP">
                <a:ea typeface="ＭＳ Ｐゴシック" charset="0"/>
                <a:cs typeface="ＭＳ Ｐゴシック" charset="0"/>
              </a:rPr>
              <a:t>F</a:t>
            </a:r>
            <a:r>
              <a:rPr lang="ja-JP" altLang="en-US">
                <a:ea typeface="ＭＳ Ｐゴシック" charset="0"/>
                <a:cs typeface="ＭＳ Ｐゴシック" charset="0"/>
              </a:rPr>
              <a:t>”</a:t>
            </a:r>
            <a:r>
              <a:rPr lang="en-US" altLang="ja-JP">
                <a:ea typeface="ＭＳ Ｐゴシック" charset="0"/>
                <a:cs typeface="ＭＳ Ｐゴシック" charset="0"/>
              </a:rPr>
              <a:t>); </a:t>
            </a:r>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you get in-class notes comparing compilation error, run-time error and logic error.</a:t>
            </a:r>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47</a:t>
            </a:fld>
            <a:endParaRPr lang="en-US"/>
          </a:p>
        </p:txBody>
      </p:sp>
    </p:spTree>
    <p:extLst>
      <p:ext uri="{BB962C8B-B14F-4D97-AF65-F5344CB8AC3E}">
        <p14:creationId xmlns:p14="http://schemas.microsoft.com/office/powerpoint/2010/main" val="28498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D9BE6F0A-CE93-C64F-86AB-8A2DC65F2E46}" type="slidenum">
              <a:rPr lang="en-US" sz="1200">
                <a:solidFill>
                  <a:schemeClr val="tx1"/>
                </a:solidFill>
                <a:latin typeface="Times New Roman" charset="0"/>
              </a:rPr>
              <a:pPr/>
              <a:t>48</a:t>
            </a:fld>
            <a:endParaRPr lang="en-US" sz="1200">
              <a:solidFill>
                <a:schemeClr val="tx1"/>
              </a:solidFill>
              <a:latin typeface="Times New Roman"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Implications: &lt;loop body&gt; will execute 0 or more times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8E906DD-2F17-8C45-BF08-3ACC2F925DB0}" type="slidenum">
              <a:rPr lang="en-US" sz="1200">
                <a:solidFill>
                  <a:schemeClr val="tx1"/>
                </a:solidFill>
                <a:latin typeface="Times New Roman" charset="0"/>
              </a:rPr>
              <a:pPr/>
              <a:t>49</a:t>
            </a:fld>
            <a:endParaRPr lang="en-US" sz="1200">
              <a:solidFill>
                <a:schemeClr val="tx1"/>
              </a:solidFill>
              <a:latin typeface="Times New Roman"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Range of scores: 0-100?  Maybe &gt; 100 if extra credit is allowed?</a:t>
            </a:r>
          </a:p>
          <a:p>
            <a:r>
              <a:rPr lang="en-US">
                <a:ea typeface="ＭＳ Ｐゴシック" charset="0"/>
                <a:cs typeface="ＭＳ Ｐゴシック" charset="0"/>
              </a:rPr>
              <a:t>What to do: Make user re-enter?   Ignore value?</a:t>
            </a:r>
          </a:p>
          <a:p>
            <a:r>
              <a:rPr lang="en-US">
                <a:ea typeface="ＭＳ Ｐゴシック" charset="0"/>
                <a:cs typeface="ＭＳ Ｐゴシック" charset="0"/>
              </a:rPr>
              <a:t>How many scores: </a:t>
            </a:r>
          </a:p>
          <a:p>
            <a:r>
              <a:rPr lang="en-US">
                <a:ea typeface="ＭＳ Ｐゴシック" charset="0"/>
                <a:cs typeface="ＭＳ Ｐゴシック" charset="0"/>
              </a:rPr>
              <a:t>	If we know we can count as they are entered</a:t>
            </a:r>
          </a:p>
          <a:p>
            <a:r>
              <a:rPr lang="en-US">
                <a:ea typeface="ＭＳ Ｐゴシック" charset="0"/>
                <a:cs typeface="ＭＳ Ｐゴシック" charset="0"/>
              </a:rPr>
              <a:t>	If we don</a:t>
            </a:r>
            <a:r>
              <a:rPr lang="ja-JP" altLang="en-US">
                <a:ea typeface="ＭＳ Ｐゴシック" charset="0"/>
                <a:cs typeface="ＭＳ Ｐゴシック" charset="0"/>
              </a:rPr>
              <a:t>’</a:t>
            </a:r>
            <a:r>
              <a:rPr lang="en-US" altLang="ja-JP">
                <a:ea typeface="ＭＳ Ｐゴシック" charset="0"/>
                <a:cs typeface="ＭＳ Ｐゴシック" charset="0"/>
              </a:rPr>
              <a:t>t know, we need some type of sentinel to indicate when we are finished</a:t>
            </a:r>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777B6501-1FA2-8243-A53D-113932D4285B}" type="slidenum">
              <a:rPr lang="en-US" sz="1200">
                <a:solidFill>
                  <a:schemeClr val="tx1"/>
                </a:solidFill>
                <a:latin typeface="Times New Roman" charset="0"/>
              </a:rPr>
              <a:pPr/>
              <a:t>50</a:t>
            </a:fld>
            <a:endParaRPr lang="en-US" sz="1200">
              <a:solidFill>
                <a:schemeClr val="tx1"/>
              </a:solidFill>
              <a:latin typeface="Times New Roman"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Special cases:  </a:t>
            </a:r>
          </a:p>
          <a:p>
            <a:r>
              <a:rPr lang="en-US">
                <a:ea typeface="ＭＳ Ｐゴシック" charset="0"/>
                <a:cs typeface="ＭＳ Ｐゴシック" charset="0"/>
              </a:rPr>
              <a:t>	What if there are zero scores?  Make sure we don</a:t>
            </a:r>
            <a:r>
              <a:rPr lang="ja-JP" altLang="en-US">
                <a:ea typeface="ＭＳ Ｐゴシック" charset="0"/>
                <a:cs typeface="ＭＳ Ｐゴシック" charset="0"/>
              </a:rPr>
              <a:t>’</a:t>
            </a:r>
            <a:r>
              <a:rPr lang="en-US" altLang="ja-JP">
                <a:ea typeface="ＭＳ Ｐゴシック" charset="0"/>
                <a:cs typeface="ＭＳ Ｐゴシック" charset="0"/>
              </a:rPr>
              <a:t>t divide!</a:t>
            </a:r>
          </a:p>
          <a:p>
            <a:r>
              <a:rPr lang="en-US">
                <a:ea typeface="ＭＳ Ｐゴシック" charset="0"/>
                <a:cs typeface="ＭＳ Ｐゴシック" charset="0"/>
              </a:rPr>
              <a:t>Variables:</a:t>
            </a:r>
          </a:p>
          <a:p>
            <a:r>
              <a:rPr lang="en-US">
                <a:ea typeface="ＭＳ Ｐゴシック" charset="0"/>
                <a:cs typeface="ＭＳ Ｐゴシック" charset="0"/>
              </a:rPr>
              <a:t>	Counter for number of scores (int)</a:t>
            </a:r>
          </a:p>
          <a:p>
            <a:r>
              <a:rPr lang="en-US">
                <a:ea typeface="ＭＳ Ｐゴシック" charset="0"/>
                <a:cs typeface="ＭＳ Ｐゴシック" charset="0"/>
              </a:rPr>
              <a:t>	Value for current score (double)</a:t>
            </a:r>
          </a:p>
          <a:p>
            <a:r>
              <a:rPr lang="en-US">
                <a:ea typeface="ＭＳ Ｐゴシック" charset="0"/>
                <a:cs typeface="ＭＳ Ｐゴシック" charset="0"/>
              </a:rPr>
              <a:t>	Accumulator for sum (double)</a:t>
            </a:r>
          </a:p>
          <a:p>
            <a:r>
              <a:rPr lang="en-US">
                <a:ea typeface="ＭＳ Ｐゴシック" charset="0"/>
                <a:cs typeface="ＭＳ Ｐゴシック" charset="0"/>
              </a:rPr>
              <a:t>	Maybe others – we</a:t>
            </a:r>
            <a:r>
              <a:rPr lang="ja-JP" altLang="en-US">
                <a:ea typeface="ＭＳ Ｐゴシック" charset="0"/>
                <a:cs typeface="ＭＳ Ｐゴシック" charset="0"/>
              </a:rPr>
              <a:t>’</a:t>
            </a:r>
            <a:r>
              <a:rPr lang="en-US" altLang="ja-JP">
                <a:ea typeface="ＭＳ Ｐゴシック" charset="0"/>
                <a:cs typeface="ＭＳ Ｐゴシック" charset="0"/>
              </a:rPr>
              <a:t>ll see</a:t>
            </a:r>
          </a:p>
          <a:p>
            <a:r>
              <a:rPr lang="en-US">
                <a:ea typeface="ＭＳ Ｐゴシック" charset="0"/>
                <a:cs typeface="ＭＳ Ｐゴシック" charset="0"/>
              </a:rPr>
              <a:t>	What if user enters an illegal score?  Can</a:t>
            </a:r>
            <a:r>
              <a:rPr lang="ja-JP" altLang="en-US">
                <a:ea typeface="ＭＳ Ｐゴシック" charset="0"/>
                <a:cs typeface="ＭＳ Ｐゴシック" charset="0"/>
              </a:rPr>
              <a:t>’</a:t>
            </a:r>
            <a:r>
              <a:rPr lang="en-US" altLang="ja-JP">
                <a:ea typeface="ＭＳ Ｐゴシック" charset="0"/>
                <a:cs typeface="ＭＳ Ｐゴシック" charset="0"/>
              </a:rPr>
              <a:t>t handle this yet – will be able to with exceptions!</a:t>
            </a:r>
          </a:p>
          <a:p>
            <a:endParaRPr lang="en-US">
              <a:ea typeface="ＭＳ Ｐゴシック" charset="0"/>
              <a:cs typeface="ＭＳ Ｐゴシック" charset="0"/>
            </a:endParaRPr>
          </a:p>
          <a:p>
            <a:r>
              <a:rPr lang="en-US">
                <a:ea typeface="ＭＳ Ｐゴシック" charset="0"/>
                <a:cs typeface="ＭＳ Ｐゴシック" charset="0"/>
              </a:rPr>
              <a:t>	What if user enters invalid data (ex: character data when numbers are wanted)</a:t>
            </a:r>
          </a:p>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Response Question</a:t>
            </a:r>
          </a:p>
          <a:p>
            <a:r>
              <a:rPr lang="en-US" baseline="0" dirty="0"/>
              <a:t>Second Response Question</a:t>
            </a:r>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4</a:t>
            </a:fld>
            <a:endParaRPr lang="en-US"/>
          </a:p>
        </p:txBody>
      </p:sp>
    </p:spTree>
    <p:extLst>
      <p:ext uri="{BB962C8B-B14F-4D97-AF65-F5344CB8AC3E}">
        <p14:creationId xmlns:p14="http://schemas.microsoft.com/office/powerpoint/2010/main" val="963597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57CC42C8-8E97-B14D-8039-5DE753AE1F7C}" type="slidenum">
              <a:rPr lang="en-US" sz="1200">
                <a:solidFill>
                  <a:schemeClr val="tx1"/>
                </a:solidFill>
                <a:latin typeface="Times New Roman" charset="0"/>
              </a:rPr>
              <a:pPr/>
              <a:t>53</a:t>
            </a:fld>
            <a:endParaRPr lang="en-US" sz="1200">
              <a:solidFill>
                <a:schemeClr val="tx1"/>
              </a:solidFill>
              <a:latin typeface="Times New Roman"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int sum = 0;</a:t>
            </a:r>
          </a:p>
          <a:p>
            <a:r>
              <a:rPr lang="en-US">
                <a:ea typeface="ＭＳ Ｐゴシック" charset="0"/>
                <a:cs typeface="ＭＳ Ｐゴシック" charset="0"/>
              </a:rPr>
              <a:t>for (int i = N; i &lt;= M; i++)</a:t>
            </a:r>
          </a:p>
          <a:p>
            <a:r>
              <a:rPr lang="en-US">
                <a:ea typeface="ＭＳ Ｐゴシック" charset="0"/>
                <a:cs typeface="ＭＳ Ｐゴシック" charset="0"/>
              </a:rPr>
              <a:t>	sum += i;</a:t>
            </a:r>
          </a:p>
          <a:p>
            <a:endParaRPr lang="en-US">
              <a:ea typeface="ＭＳ Ｐゴシック" charset="0"/>
              <a:cs typeface="ＭＳ Ｐゴシック" charset="0"/>
            </a:endParaRPr>
          </a:p>
          <a:p>
            <a:r>
              <a:rPr lang="en-US">
                <a:ea typeface="ＭＳ Ｐゴシック" charset="0"/>
                <a:cs typeface="ＭＳ Ｐゴシック" charset="0"/>
              </a:rPr>
              <a:t>for (int value = 1; value &lt;= K; value *= 2)</a:t>
            </a:r>
          </a:p>
          <a:p>
            <a:r>
              <a:rPr lang="en-US">
                <a:ea typeface="ＭＳ Ｐゴシック" charset="0"/>
                <a:cs typeface="ＭＳ Ｐゴシック" charset="0"/>
              </a:rPr>
              <a:t>	System.out.println(value);</a:t>
            </a:r>
          </a:p>
          <a:p>
            <a:endParaRPr lang="en-US">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C2CF41D0-2420-E14F-BBFD-135AA290C22F}" type="slidenum">
              <a:rPr lang="en-US" sz="1200">
                <a:solidFill>
                  <a:schemeClr val="tx1"/>
                </a:solidFill>
                <a:latin typeface="Times New Roman" charset="0"/>
              </a:rPr>
              <a:pPr/>
              <a:t>60</a:t>
            </a:fld>
            <a:endParaRPr lang="en-US" sz="1200">
              <a:solidFill>
                <a:schemeClr val="tx1"/>
              </a:solidFill>
              <a:latin typeface="Times New Roman"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System.out.println(</a:t>
            </a:r>
            <a:r>
              <a:rPr lang="ja-JP" altLang="en-US">
                <a:ea typeface="ＭＳ Ｐゴシック" charset="0"/>
                <a:cs typeface="ＭＳ Ｐゴシック" charset="0"/>
              </a:rPr>
              <a:t>“</a:t>
            </a:r>
            <a:r>
              <a:rPr lang="en-US" altLang="ja-JP">
                <a:ea typeface="ＭＳ Ｐゴシック" charset="0"/>
                <a:cs typeface="ＭＳ Ｐゴシック" charset="0"/>
              </a:rPr>
              <a:t>Here is a message to output</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System.out.println(</a:t>
            </a:r>
            <a:r>
              <a:rPr lang="ja-JP" altLang="en-US">
                <a:ea typeface="ＭＳ Ｐゴシック" charset="0"/>
                <a:cs typeface="ＭＳ Ｐゴシック" charset="0"/>
              </a:rPr>
              <a:t>“</a:t>
            </a:r>
            <a:r>
              <a:rPr lang="en-US" altLang="ja-JP">
                <a:ea typeface="ＭＳ Ｐゴシック" charset="0"/>
                <a:cs typeface="ＭＳ Ｐゴシック" charset="0"/>
              </a:rPr>
              <a:t>Printing something else</a:t>
            </a:r>
            <a:r>
              <a:rPr lang="ja-JP" altLang="en-US">
                <a:ea typeface="ＭＳ Ｐゴシック" charset="0"/>
                <a:cs typeface="ＭＳ Ｐゴシック" charset="0"/>
              </a:rPr>
              <a:t>”</a:t>
            </a:r>
            <a:r>
              <a:rPr lang="en-US" altLang="ja-JP">
                <a:ea typeface="ＭＳ Ｐゴシック" charset="0"/>
                <a:cs typeface="ＭＳ Ｐゴシック" charset="0"/>
              </a:rPr>
              <a:t>);</a:t>
            </a:r>
          </a:p>
          <a:p>
            <a:r>
              <a:rPr lang="en-US">
                <a:ea typeface="ＭＳ Ｐゴシック" charset="0"/>
                <a:cs typeface="ＭＳ Ｐゴシック" charset="0"/>
              </a:rPr>
              <a:t>// Note that we don</a:t>
            </a:r>
            <a:r>
              <a:rPr lang="ja-JP" altLang="en-US">
                <a:ea typeface="ＭＳ Ｐゴシック" charset="0"/>
                <a:cs typeface="ＭＳ Ｐゴシック" charset="0"/>
              </a:rPr>
              <a:t>’</a:t>
            </a:r>
            <a:r>
              <a:rPr lang="en-US" altLang="ja-JP">
                <a:ea typeface="ＭＳ Ｐゴシック" charset="0"/>
                <a:cs typeface="ＭＳ Ｐゴシック" charset="0"/>
              </a:rPr>
              <a:t>t need to know how the println() method works in order to use it</a:t>
            </a:r>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7A83AEF2-D7E5-6D4E-9B08-03B90A7F58C1}" type="slidenum">
              <a:rPr lang="en-US" sz="1200">
                <a:solidFill>
                  <a:schemeClr val="tx1"/>
                </a:solidFill>
                <a:latin typeface="Times New Roman" charset="0"/>
              </a:rPr>
              <a:pPr/>
              <a:t>64</a:t>
            </a:fld>
            <a:endParaRPr lang="en-US" sz="1200">
              <a:solidFill>
                <a:schemeClr val="tx1"/>
              </a:solidFill>
              <a:latin typeface="Times New Roman"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2"/>
            <a:endParaRPr lang="en-US">
              <a:ea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about Math functions like </a:t>
            </a:r>
            <a:r>
              <a:rPr lang="en-US" baseline="0" dirty="0" err="1"/>
              <a:t>sqrt</a:t>
            </a:r>
            <a:r>
              <a:rPr lang="en-US" baseline="0" dirty="0"/>
              <a:t>() and </a:t>
            </a:r>
            <a:r>
              <a:rPr lang="en-US" baseline="0" dirty="0" err="1"/>
              <a:t>cos</a:t>
            </a:r>
            <a:r>
              <a:rPr lang="en-US" baseline="0" dirty="0"/>
              <a:t>().  Without an argument these functions would not make sense.  Square root of what?  Cosine of what?</a:t>
            </a:r>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67</a:t>
            </a:fld>
            <a:endParaRPr lang="en-US"/>
          </a:p>
        </p:txBody>
      </p:sp>
    </p:spTree>
    <p:extLst>
      <p:ext uri="{BB962C8B-B14F-4D97-AF65-F5344CB8AC3E}">
        <p14:creationId xmlns:p14="http://schemas.microsoft.com/office/powerpoint/2010/main" val="3651182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D8946CA0-B43E-314F-AEEF-B58AF5A7F1A6}" type="slidenum">
              <a:rPr lang="en-US" sz="1200">
                <a:solidFill>
                  <a:schemeClr val="tx1"/>
                </a:solidFill>
                <a:latin typeface="Times New Roman" charset="0"/>
              </a:rPr>
              <a:pPr/>
              <a:t>69</a:t>
            </a:fld>
            <a:endParaRPr lang="en-US" sz="1200">
              <a:solidFill>
                <a:schemeClr val="tx1"/>
              </a:solidFill>
              <a:latin typeface="Times New Roman"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Look at ex6.java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EAD20FFF-DF88-4449-A95E-C9E21CC3E891}" type="slidenum">
              <a:rPr lang="en-US" sz="1200">
                <a:solidFill>
                  <a:schemeClr val="tx1"/>
                </a:solidFill>
                <a:latin typeface="Times New Roman" charset="0"/>
              </a:rPr>
              <a:pPr/>
              <a:t>73</a:t>
            </a:fld>
            <a:endParaRPr lang="en-US" sz="1200">
              <a:solidFill>
                <a:schemeClr val="tx1"/>
              </a:solidFill>
              <a:latin typeface="Times New Roman" charset="0"/>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Get data from one method to another using parameters!!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defines what a Foo</a:t>
            </a:r>
            <a:r>
              <a:rPr lang="en-US" baseline="0" dirty="0"/>
              <a:t> is (both its data and methods)</a:t>
            </a:r>
          </a:p>
          <a:p>
            <a:r>
              <a:rPr lang="en-US" baseline="0" dirty="0"/>
              <a:t>The object is an instance of the class – a realization of the properties defined in class Foo</a:t>
            </a:r>
          </a:p>
          <a:p>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78</a:t>
            </a:fld>
            <a:endParaRPr lang="en-US"/>
          </a:p>
        </p:txBody>
      </p:sp>
    </p:spTree>
    <p:extLst>
      <p:ext uri="{BB962C8B-B14F-4D97-AF65-F5344CB8AC3E}">
        <p14:creationId xmlns:p14="http://schemas.microsoft.com/office/powerpoint/2010/main" val="1757227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1817066B-12A2-644B-922A-627B52F00EA9}" type="slidenum">
              <a:rPr lang="en-US" sz="1200">
                <a:solidFill>
                  <a:schemeClr val="tx1"/>
                </a:solidFill>
                <a:latin typeface="Times New Roman" charset="0"/>
              </a:rPr>
              <a:pPr/>
              <a:t>79</a:t>
            </a:fld>
            <a:endParaRPr lang="en-US" sz="1200">
              <a:solidFill>
                <a:schemeClr val="tx1"/>
              </a:solidFill>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S1 is storing the address of the object "Hello", if we assign S2 = S1, then S2 is now also storing that address.</a:t>
            </a:r>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80</a:t>
            </a:fld>
            <a:endParaRPr lang="en-US"/>
          </a:p>
        </p:txBody>
      </p:sp>
    </p:spTree>
    <p:extLst>
      <p:ext uri="{BB962C8B-B14F-4D97-AF65-F5344CB8AC3E}">
        <p14:creationId xmlns:p14="http://schemas.microsoft.com/office/powerpoint/2010/main" val="764534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31C961BE-67F0-A542-AAFD-B8B136992AB6}" type="slidenum">
              <a:rPr lang="en-US" sz="1200">
                <a:solidFill>
                  <a:schemeClr val="tx1"/>
                </a:solidFill>
                <a:latin typeface="Times New Roman" charset="0"/>
              </a:rPr>
              <a:pPr/>
              <a:t>91</a:t>
            </a:fld>
            <a:endParaRPr lang="en-US" sz="1200">
              <a:solidFill>
                <a:schemeClr val="tx1"/>
              </a:solidFill>
              <a:latin typeface="Times New Roman"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Compare to procedural approach on the board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Third </a:t>
            </a:r>
            <a:r>
              <a:rPr lang="en-US">
                <a:ea typeface="ＭＳ Ｐゴシック" charset="0"/>
                <a:cs typeface="ＭＳ Ｐゴシック" charset="0"/>
              </a:rPr>
              <a:t>Response Question</a:t>
            </a: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C018468-80D2-9F4B-BC85-41C61127BDEC}" type="slidenum">
              <a:rPr lang="en-US" sz="1200">
                <a:solidFill>
                  <a:schemeClr val="tx1"/>
                </a:solidFill>
                <a:latin typeface="Times New Roman" charset="0"/>
              </a:rPr>
              <a:pPr/>
              <a:t>8</a:t>
            </a:fld>
            <a:endParaRPr lang="en-US" sz="1200">
              <a:solidFill>
                <a:schemeClr val="tx1"/>
              </a:solidFill>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E1B6CD5B-FAAD-C641-B054-391F72726360}" type="slidenum">
              <a:rPr lang="en-US" sz="1200">
                <a:solidFill>
                  <a:schemeClr val="tx1"/>
                </a:solidFill>
                <a:latin typeface="Times New Roman" charset="0"/>
              </a:rPr>
              <a:pPr/>
              <a:t>93</a:t>
            </a:fld>
            <a:endParaRPr lang="en-US" sz="1200">
              <a:solidFill>
                <a:schemeClr val="tx1"/>
              </a:solidFill>
              <a:latin typeface="Times New Roman" charset="0"/>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Consider P.translate(3,3) vs. P2.translate(3,3)</a:t>
            </a:r>
          </a:p>
          <a:p>
            <a:r>
              <a:rPr lang="en-US">
                <a:ea typeface="ＭＳ Ｐゴシック" charset="0"/>
                <a:cs typeface="ＭＳ Ｐゴシック" charset="0"/>
              </a:rPr>
              <a:t>	In both cases we are moving a Polygon 3 over and 3 down – the difference is which Polygon is being moved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5FA976E-EBF9-2B4B-8D16-2CE240C55697}" type="slidenum">
              <a:rPr lang="en-US" sz="1200">
                <a:solidFill>
                  <a:schemeClr val="tx1"/>
                </a:solidFill>
                <a:latin typeface="Times New Roman" charset="0"/>
              </a:rPr>
              <a:pPr/>
              <a:t>130</a:t>
            </a:fld>
            <a:endParaRPr lang="en-US" sz="1200">
              <a:solidFill>
                <a:schemeClr val="tx1"/>
              </a:solidFill>
              <a:latin typeface="Times New Roman" charset="0"/>
            </a:endParaRPr>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Answer: A while loop works best due to the compound condition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a:ln/>
        </p:spPr>
      </p:sp>
      <p:sp>
        <p:nvSpPr>
          <p:cNvPr id="1689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In addition we must now create objects for the locations</a:t>
            </a:r>
          </a:p>
        </p:txBody>
      </p:sp>
      <p:sp>
        <p:nvSpPr>
          <p:cNvPr id="16896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C2939FEE-A9F9-BD4E-BC6E-B027207CF145}" type="slidenum">
              <a:rPr lang="en-US" sz="1200">
                <a:solidFill>
                  <a:schemeClr val="tx1"/>
                </a:solidFill>
                <a:latin typeface="Times New Roman" charset="0"/>
              </a:rPr>
              <a:pPr/>
              <a:t>131</a:t>
            </a:fld>
            <a:endParaRPr lang="en-US" sz="1200">
              <a:solidFill>
                <a:schemeClr val="tx1"/>
              </a:solidFill>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17560A7-9857-5447-BEC1-8AA3500FBC27}" type="slidenum">
              <a:rPr lang="en-US" sz="1200">
                <a:solidFill>
                  <a:schemeClr val="tx1"/>
                </a:solidFill>
                <a:latin typeface="Times New Roman" charset="0"/>
              </a:rPr>
              <a:pPr/>
              <a:t>132</a:t>
            </a:fld>
            <a:endParaRPr lang="en-US" sz="1200">
              <a:solidFill>
                <a:schemeClr val="tx1"/>
              </a:solidFill>
              <a:latin typeface="Times New Roman" charset="0"/>
            </a:endParaRPr>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See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Non-decreasing would be &lt;=</a:t>
            </a:r>
          </a:p>
          <a:p>
            <a:r>
              <a:rPr lang="en-US" dirty="0"/>
              <a:t>Non-increasing</a:t>
            </a:r>
            <a:r>
              <a:rPr lang="en-US" baseline="0" dirty="0"/>
              <a:t> would be &gt;=</a:t>
            </a:r>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147</a:t>
            </a:fld>
            <a:endParaRPr lang="en-US"/>
          </a:p>
        </p:txBody>
      </p:sp>
    </p:spTree>
    <p:extLst>
      <p:ext uri="{BB962C8B-B14F-4D97-AF65-F5344CB8AC3E}">
        <p14:creationId xmlns:p14="http://schemas.microsoft.com/office/powerpoint/2010/main" val="1308607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10C7817A-0CAA-D445-84DE-6ECACE1321D7}" type="slidenum">
              <a:rPr lang="en-US" sz="1200">
                <a:solidFill>
                  <a:schemeClr val="tx1"/>
                </a:solidFill>
                <a:latin typeface="Times New Roman" charset="0"/>
              </a:rPr>
              <a:pPr/>
              <a:t>149</a:t>
            </a:fld>
            <a:endParaRPr lang="en-US" sz="1200">
              <a:solidFill>
                <a:schemeClr val="tx1"/>
              </a:solidFill>
              <a:latin typeface="Times New Roman"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Once we move the correct item into index N-1, the last item (index N-1) is in the correct place</a:t>
            </a:r>
          </a:p>
          <a:p>
            <a:r>
              <a:rPr lang="en-US">
                <a:ea typeface="ＭＳ Ｐゴシック" charset="0"/>
                <a:cs typeface="ＭＳ Ｐゴシック" charset="0"/>
              </a:rPr>
              <a:t>See text and Lab 6 for finding minimum value of an array.  Note that sorting here is simply finding the minimum value and then swapping over and over – but considering a smalle array each time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noTextEdit="1"/>
          </p:cNvSpPr>
          <p:nvPr>
            <p:ph type="sldImg"/>
          </p:nvPr>
        </p:nvSpPr>
        <p:spPr>
          <a:ln/>
        </p:spPr>
      </p:sp>
      <p:sp>
        <p:nvSpPr>
          <p:cNvPr id="18637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We can use Java Generics to allow our method to sort an array of arbitrary objects.  We may look at this later after discussing inheritance and polymorphism and interfaces.</a:t>
            </a:r>
          </a:p>
        </p:txBody>
      </p:sp>
      <p:sp>
        <p:nvSpPr>
          <p:cNvPr id="18637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D118CC8B-9EFA-6F41-895E-899BDF637E24}" type="slidenum">
              <a:rPr lang="en-US" sz="1200">
                <a:solidFill>
                  <a:schemeClr val="tx1"/>
                </a:solidFill>
                <a:latin typeface="Times New Roman" charset="0"/>
              </a:rPr>
              <a:pPr/>
              <a:t>150</a:t>
            </a:fld>
            <a:endParaRPr lang="en-US" sz="1200">
              <a:solidFill>
                <a:schemeClr val="tx1"/>
              </a:solidFill>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fld id="{CB8C5978-1367-E047-B272-B530387859B0}" type="slidenum">
              <a:rPr lang="en-US" sz="1200">
                <a:solidFill>
                  <a:schemeClr val="tx1"/>
                </a:solidFill>
              </a:rPr>
              <a:pPr/>
              <a:t>157</a:t>
            </a:fld>
            <a:endParaRPr lang="en-US" sz="1200">
              <a:solidFill>
                <a:schemeClr val="tx1"/>
              </a:solidFill>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Show in more detail on board how addresses are calculated</a:t>
            </a:r>
          </a:p>
        </p:txBody>
      </p:sp>
    </p:spTree>
    <p:extLst>
      <p:ext uri="{BB962C8B-B14F-4D97-AF65-F5344CB8AC3E}">
        <p14:creationId xmlns:p14="http://schemas.microsoft.com/office/powerpoint/2010/main" val="1685234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fld id="{02D1A0C6-3288-574B-A088-37DF8A949657}" type="slidenum">
              <a:rPr lang="en-US" sz="1200">
                <a:solidFill>
                  <a:schemeClr val="tx1"/>
                </a:solidFill>
              </a:rPr>
              <a:pPr/>
              <a:t>163</a:t>
            </a:fld>
            <a:endParaRPr lang="en-US" sz="1200">
              <a:solidFill>
                <a:schemeClr val="tx1"/>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720820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Slide Image Placeholder 1"/>
          <p:cNvSpPr>
            <a:spLocks noGrp="1" noRot="1" noChangeAspect="1"/>
          </p:cNvSpPr>
          <p:nvPr>
            <p:ph type="sldImg"/>
          </p:nvPr>
        </p:nvSpPr>
        <p:spPr>
          <a:ln/>
        </p:spPr>
      </p:sp>
      <p:sp>
        <p:nvSpPr>
          <p:cNvPr id="242690"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24269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6BAE3441-1A81-B641-8515-A51F659FB06A}" type="slidenum">
              <a:rPr lang="en-US" sz="1200">
                <a:solidFill>
                  <a:schemeClr val="tx1"/>
                </a:solidFill>
                <a:latin typeface="Times New Roman" charset="0"/>
              </a:rPr>
              <a:pPr/>
              <a:t>190</a:t>
            </a:fld>
            <a:endParaRPr lang="en-US" sz="1200">
              <a:solidFill>
                <a:schemeClr val="tx1"/>
              </a:solidFill>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0841DEF7-7813-D641-9036-11AB3CF45996}" type="slidenum">
              <a:rPr lang="en-US" sz="1200">
                <a:solidFill>
                  <a:schemeClr val="tx1"/>
                </a:solidFill>
                <a:latin typeface="Times New Roman" charset="0"/>
              </a:rPr>
              <a:pPr/>
              <a:t>9</a:t>
            </a:fld>
            <a:endParaRPr lang="en-US" sz="1200">
              <a:solidFill>
                <a:schemeClr val="tx1"/>
              </a:solidFill>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Java 8 interfaces are allowed</a:t>
            </a:r>
            <a:r>
              <a:rPr lang="en-US" baseline="0" dirty="0"/>
              <a:t> to have </a:t>
            </a:r>
            <a:r>
              <a:rPr lang="en-US" b="1" baseline="0" dirty="0"/>
              <a:t>default methods</a:t>
            </a:r>
            <a:r>
              <a:rPr lang="en-US" baseline="0" dirty="0"/>
              <a:t>.  These are methods that are defined within the interface and that become part of any class that implements the interface.</a:t>
            </a:r>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213</a:t>
            </a:fld>
            <a:endParaRPr lang="en-US"/>
          </a:p>
        </p:txBody>
      </p:sp>
    </p:spTree>
    <p:extLst>
      <p:ext uri="{BB962C8B-B14F-4D97-AF65-F5344CB8AC3E}">
        <p14:creationId xmlns:p14="http://schemas.microsoft.com/office/powerpoint/2010/main" val="3484306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9FB08F64-01B2-DD4D-9C50-8D9528E290D0}" type="slidenum">
              <a:rPr lang="en-US" sz="1200">
                <a:solidFill>
                  <a:schemeClr val="tx1"/>
                </a:solidFill>
                <a:latin typeface="Times New Roman" charset="0"/>
              </a:rPr>
              <a:pPr/>
              <a:t>220</a:t>
            </a:fld>
            <a:endParaRPr lang="en-US" sz="1200">
              <a:solidFill>
                <a:schemeClr val="tx1"/>
              </a:solidFill>
              <a:latin typeface="Times New Roman" charset="0"/>
            </a:endParaRPr>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We can</a:t>
            </a:r>
            <a:r>
              <a:rPr lang="ja-JP" altLang="en-US">
                <a:ea typeface="ＭＳ Ｐゴシック" charset="0"/>
                <a:cs typeface="ＭＳ Ｐゴシック" charset="0"/>
              </a:rPr>
              <a:t>’</a:t>
            </a:r>
            <a:r>
              <a:rPr lang="en-US" altLang="ja-JP">
                <a:ea typeface="ＭＳ Ｐゴシック" charset="0"/>
                <a:cs typeface="ＭＳ Ｐゴシック" charset="0"/>
              </a:rPr>
              <a:t>t write a method that can sort </a:t>
            </a:r>
            <a:r>
              <a:rPr lang="ja-JP" altLang="en-US">
                <a:ea typeface="ＭＳ Ｐゴシック" charset="0"/>
                <a:cs typeface="ＭＳ Ｐゴシック" charset="0"/>
              </a:rPr>
              <a:t>“</a:t>
            </a:r>
            <a:r>
              <a:rPr lang="en-US" altLang="ja-JP">
                <a:ea typeface="ＭＳ Ｐゴシック" charset="0"/>
                <a:cs typeface="ＭＳ Ｐゴシック" charset="0"/>
              </a:rPr>
              <a:t>anything</a:t>
            </a:r>
            <a:r>
              <a:rPr lang="ja-JP" altLang="en-US">
                <a:ea typeface="ＭＳ Ｐゴシック" charset="0"/>
                <a:cs typeface="ＭＳ Ｐゴシック" charset="0"/>
              </a:rPr>
              <a:t>”</a:t>
            </a:r>
            <a:r>
              <a:rPr lang="en-US" altLang="ja-JP">
                <a:ea typeface="ＭＳ Ｐゴシック" charset="0"/>
                <a:cs typeface="ＭＳ Ｐゴシック" charset="0"/>
              </a:rPr>
              <a:t>, but we can write a method that can sort any Comparable objects – note the use of the interface here</a:t>
            </a:r>
            <a:endParaRPr lang="en-US">
              <a:ea typeface="ＭＳ Ｐゴシック" charset="0"/>
              <a:cs typeface="ＭＳ Ｐゴシック" charset="0"/>
            </a:endParaRPr>
          </a:p>
        </p:txBody>
      </p:sp>
    </p:spTree>
    <p:extLst>
      <p:ext uri="{BB962C8B-B14F-4D97-AF65-F5344CB8AC3E}">
        <p14:creationId xmlns:p14="http://schemas.microsoft.com/office/powerpoint/2010/main" val="33860205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should study these slides but because we did not cover them in lecture, there will not be as much focus on them in the exam as on the other material.</a:t>
            </a:r>
          </a:p>
        </p:txBody>
      </p:sp>
      <p:sp>
        <p:nvSpPr>
          <p:cNvPr id="4" name="Slide Number Placeholder 3"/>
          <p:cNvSpPr>
            <a:spLocks noGrp="1"/>
          </p:cNvSpPr>
          <p:nvPr>
            <p:ph type="sldNum" sz="quarter" idx="5"/>
          </p:nvPr>
        </p:nvSpPr>
        <p:spPr/>
        <p:txBody>
          <a:bodyPr/>
          <a:lstStyle/>
          <a:p>
            <a:pPr>
              <a:defRPr/>
            </a:pPr>
            <a:fld id="{25C7F286-72C2-6B41-B140-163055B99975}" type="slidenum">
              <a:rPr lang="en-US" smtClean="0"/>
              <a:pPr>
                <a:defRPr/>
              </a:pPr>
              <a:t>250</a:t>
            </a:fld>
            <a:endParaRPr lang="en-US"/>
          </a:p>
        </p:txBody>
      </p:sp>
    </p:spTree>
    <p:extLst>
      <p:ext uri="{BB962C8B-B14F-4D97-AF65-F5344CB8AC3E}">
        <p14:creationId xmlns:p14="http://schemas.microsoft.com/office/powerpoint/2010/main" val="10461599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3210DCDC-6650-6F4E-84EC-929904896A17}" type="slidenum">
              <a:rPr lang="en-US" sz="1200">
                <a:solidFill>
                  <a:schemeClr val="tx1"/>
                </a:solidFill>
                <a:latin typeface="Times New Roman" charset="0"/>
              </a:rPr>
              <a:pPr/>
              <a:t>260</a:t>
            </a:fld>
            <a:endParaRPr lang="en-US" sz="1200">
              <a:solidFill>
                <a:schemeClr val="tx1"/>
              </a:solidFill>
              <a:latin typeface="Times New Roman" charset="0"/>
            </a:endParaRPr>
          </a:p>
        </p:txBody>
      </p:sp>
      <p:sp>
        <p:nvSpPr>
          <p:cNvPr id="272386" name="Rectangle 2"/>
          <p:cNvSpPr>
            <a:spLocks noGrp="1" noRot="1" noChangeAspect="1" noChangeArrowheads="1" noTextEdit="1"/>
          </p:cNvSpPr>
          <p:nvPr>
            <p:ph type="sldImg"/>
          </p:nvPr>
        </p:nvSpPr>
        <p:spPr>
          <a:xfrm>
            <a:off x="1144588" y="685800"/>
            <a:ext cx="4572000" cy="3429000"/>
          </a:xfrm>
          <a:ln/>
        </p:spPr>
      </p:sp>
      <p:sp>
        <p:nvSpPr>
          <p:cNvPr id="272387"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81EF048C-F544-DB4B-8202-75B17B3CE340}" type="slidenum">
              <a:rPr lang="en-US" sz="1200">
                <a:solidFill>
                  <a:schemeClr val="tx1"/>
                </a:solidFill>
                <a:latin typeface="Times New Roman" charset="0"/>
              </a:rPr>
              <a:pPr/>
              <a:t>261</a:t>
            </a:fld>
            <a:endParaRPr lang="en-US" sz="1200">
              <a:solidFill>
                <a:schemeClr val="tx1"/>
              </a:solidFill>
              <a:latin typeface="Times New Roman" charset="0"/>
            </a:endParaRPr>
          </a:p>
        </p:txBody>
      </p:sp>
      <p:sp>
        <p:nvSpPr>
          <p:cNvPr id="274434" name="Rectangle 2"/>
          <p:cNvSpPr>
            <a:spLocks noGrp="1" noRot="1" noChangeAspect="1" noChangeArrowheads="1" noTextEdit="1"/>
          </p:cNvSpPr>
          <p:nvPr>
            <p:ph type="sldImg"/>
          </p:nvPr>
        </p:nvSpPr>
        <p:spPr>
          <a:xfrm>
            <a:off x="1144588" y="685800"/>
            <a:ext cx="4572000" cy="3429000"/>
          </a:xfrm>
          <a:ln/>
        </p:spPr>
      </p:sp>
      <p:sp>
        <p:nvSpPr>
          <p:cNvPr id="274435"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4D78F6B8-49BD-3942-87BA-1BBFD6B7E0EC}" type="slidenum">
              <a:rPr lang="en-US" sz="1200">
                <a:solidFill>
                  <a:schemeClr val="tx1"/>
                </a:solidFill>
                <a:latin typeface="Times New Roman" charset="0"/>
              </a:rPr>
              <a:pPr/>
              <a:t>262</a:t>
            </a:fld>
            <a:endParaRPr lang="en-US" sz="1200">
              <a:solidFill>
                <a:schemeClr val="tx1"/>
              </a:solidFill>
              <a:latin typeface="Times New Roman" charset="0"/>
            </a:endParaRPr>
          </a:p>
        </p:txBody>
      </p:sp>
      <p:sp>
        <p:nvSpPr>
          <p:cNvPr id="276482" name="Rectangle 2"/>
          <p:cNvSpPr>
            <a:spLocks noGrp="1" noRot="1" noChangeAspect="1" noChangeArrowheads="1" noTextEdit="1"/>
          </p:cNvSpPr>
          <p:nvPr>
            <p:ph type="sldImg"/>
          </p:nvPr>
        </p:nvSpPr>
        <p:spPr>
          <a:xfrm>
            <a:off x="1144588" y="685800"/>
            <a:ext cx="4572000" cy="3429000"/>
          </a:xfrm>
          <a:ln/>
        </p:spPr>
      </p:sp>
      <p:sp>
        <p:nvSpPr>
          <p:cNvPr id="276483"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4228C191-3924-4A42-A27F-E280ADF7C57C}" type="slidenum">
              <a:rPr lang="en-US" sz="1200">
                <a:solidFill>
                  <a:schemeClr val="tx1"/>
                </a:solidFill>
                <a:latin typeface="Times New Roman" charset="0"/>
              </a:rPr>
              <a:pPr/>
              <a:t>263</a:t>
            </a:fld>
            <a:endParaRPr lang="en-US" sz="1200">
              <a:solidFill>
                <a:schemeClr val="tx1"/>
              </a:solidFill>
              <a:latin typeface="Times New Roman" charset="0"/>
            </a:endParaRPr>
          </a:p>
        </p:txBody>
      </p:sp>
      <p:sp>
        <p:nvSpPr>
          <p:cNvPr id="278530" name="Rectangle 2"/>
          <p:cNvSpPr>
            <a:spLocks noGrp="1" noRot="1" noChangeAspect="1" noChangeArrowheads="1" noTextEdit="1"/>
          </p:cNvSpPr>
          <p:nvPr>
            <p:ph type="sldImg"/>
          </p:nvPr>
        </p:nvSpPr>
        <p:spPr>
          <a:xfrm>
            <a:off x="1144588" y="685800"/>
            <a:ext cx="4572000" cy="3429000"/>
          </a:xfrm>
          <a:ln/>
        </p:spPr>
      </p:sp>
      <p:sp>
        <p:nvSpPr>
          <p:cNvPr id="278531"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B4D3414A-7148-7140-A67C-C8411C4C7CC0}" type="slidenum">
              <a:rPr lang="en-US" sz="1200">
                <a:solidFill>
                  <a:schemeClr val="tx1"/>
                </a:solidFill>
                <a:latin typeface="Times New Roman" charset="0"/>
              </a:rPr>
              <a:pPr/>
              <a:t>264</a:t>
            </a:fld>
            <a:endParaRPr lang="en-US" sz="1200">
              <a:solidFill>
                <a:schemeClr val="tx1"/>
              </a:solidFill>
              <a:latin typeface="Times New Roman" charset="0"/>
            </a:endParaRPr>
          </a:p>
        </p:txBody>
      </p:sp>
      <p:sp>
        <p:nvSpPr>
          <p:cNvPr id="280578" name="Rectangle 2"/>
          <p:cNvSpPr>
            <a:spLocks noGrp="1" noRot="1" noChangeAspect="1" noChangeArrowheads="1" noTextEdit="1"/>
          </p:cNvSpPr>
          <p:nvPr>
            <p:ph type="sldImg"/>
          </p:nvPr>
        </p:nvSpPr>
        <p:spPr>
          <a:xfrm>
            <a:off x="1144588" y="685800"/>
            <a:ext cx="4572000" cy="3429000"/>
          </a:xfrm>
          <a:ln/>
        </p:spPr>
      </p:sp>
      <p:sp>
        <p:nvSpPr>
          <p:cNvPr id="280579"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2E09F5F4-66F1-7E40-88C2-8AEB3469FAF5}" type="slidenum">
              <a:rPr lang="en-US" sz="1200">
                <a:solidFill>
                  <a:schemeClr val="tx1"/>
                </a:solidFill>
                <a:latin typeface="Times New Roman" charset="0"/>
              </a:rPr>
              <a:pPr/>
              <a:t>265</a:t>
            </a:fld>
            <a:endParaRPr lang="en-US" sz="1200">
              <a:solidFill>
                <a:schemeClr val="tx1"/>
              </a:solidFill>
              <a:latin typeface="Times New Roman" charset="0"/>
            </a:endParaRPr>
          </a:p>
        </p:txBody>
      </p:sp>
      <p:sp>
        <p:nvSpPr>
          <p:cNvPr id="282626" name="Rectangle 2"/>
          <p:cNvSpPr>
            <a:spLocks noGrp="1" noRot="1" noChangeAspect="1" noChangeArrowheads="1" noTextEdit="1"/>
          </p:cNvSpPr>
          <p:nvPr>
            <p:ph type="sldImg"/>
          </p:nvPr>
        </p:nvSpPr>
        <p:spPr>
          <a:xfrm>
            <a:off x="1144588" y="685800"/>
            <a:ext cx="4572000" cy="3429000"/>
          </a:xfrm>
          <a:ln/>
        </p:spPr>
      </p:sp>
      <p:sp>
        <p:nvSpPr>
          <p:cNvPr id="282627"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Demonstrate propagation on board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72F151CB-048F-764C-89FE-386262BA22BF}" type="slidenum">
              <a:rPr lang="en-US" sz="1200">
                <a:solidFill>
                  <a:schemeClr val="tx1"/>
                </a:solidFill>
                <a:latin typeface="Times New Roman" charset="0"/>
              </a:rPr>
              <a:pPr/>
              <a:t>266</a:t>
            </a:fld>
            <a:endParaRPr lang="en-US" sz="1200">
              <a:solidFill>
                <a:schemeClr val="tx1"/>
              </a:solidFill>
              <a:latin typeface="Times New Roman" charset="0"/>
            </a:endParaRPr>
          </a:p>
        </p:txBody>
      </p:sp>
      <p:sp>
        <p:nvSpPr>
          <p:cNvPr id="284674" name="Rectangle 2"/>
          <p:cNvSpPr>
            <a:spLocks noGrp="1" noRot="1" noChangeAspect="1" noChangeArrowheads="1" noTextEdit="1"/>
          </p:cNvSpPr>
          <p:nvPr>
            <p:ph type="sldImg"/>
          </p:nvPr>
        </p:nvSpPr>
        <p:spPr>
          <a:xfrm>
            <a:off x="1144588" y="685800"/>
            <a:ext cx="4572000" cy="3429000"/>
          </a:xfrm>
          <a:ln/>
        </p:spPr>
      </p:sp>
      <p:sp>
        <p:nvSpPr>
          <p:cNvPr id="284675"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9C6B19C6-D161-4C4D-8A58-E37B3D709A29}" type="slidenum">
              <a:rPr lang="en-US" sz="1200">
                <a:solidFill>
                  <a:schemeClr val="tx1"/>
                </a:solidFill>
                <a:latin typeface="Times New Roman" charset="0"/>
              </a:rPr>
              <a:pPr/>
              <a:t>10</a:t>
            </a:fld>
            <a:endParaRPr lang="en-US" sz="1200">
              <a:solidFill>
                <a:schemeClr val="tx1"/>
              </a:solidFill>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92BEC43C-6005-534B-9C59-DF799DC0BB67}" type="slidenum">
              <a:rPr lang="en-US" sz="1200">
                <a:solidFill>
                  <a:schemeClr val="tx1"/>
                </a:solidFill>
                <a:latin typeface="Times New Roman" charset="0"/>
              </a:rPr>
              <a:pPr/>
              <a:t>267</a:t>
            </a:fld>
            <a:endParaRPr lang="en-US" sz="1200">
              <a:solidFill>
                <a:schemeClr val="tx1"/>
              </a:solidFill>
              <a:latin typeface="Times New Roman" charset="0"/>
            </a:endParaRPr>
          </a:p>
        </p:txBody>
      </p:sp>
      <p:sp>
        <p:nvSpPr>
          <p:cNvPr id="286722" name="Rectangle 2"/>
          <p:cNvSpPr>
            <a:spLocks noGrp="1" noRot="1" noChangeAspect="1" noChangeArrowheads="1" noTextEdit="1"/>
          </p:cNvSpPr>
          <p:nvPr>
            <p:ph type="sldImg"/>
          </p:nvPr>
        </p:nvSpPr>
        <p:spPr>
          <a:xfrm>
            <a:off x="1144588" y="685800"/>
            <a:ext cx="4572000" cy="3429000"/>
          </a:xfrm>
          <a:ln/>
        </p:spPr>
      </p:sp>
      <p:sp>
        <p:nvSpPr>
          <p:cNvPr id="286723"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8D609BAE-C07B-0148-8AC5-D786A7CE0C1D}" type="slidenum">
              <a:rPr lang="en-US" sz="1200">
                <a:solidFill>
                  <a:schemeClr val="tx1"/>
                </a:solidFill>
                <a:latin typeface="Times New Roman" charset="0"/>
              </a:rPr>
              <a:pPr/>
              <a:t>272</a:t>
            </a:fld>
            <a:endParaRPr lang="en-US" sz="1200">
              <a:solidFill>
                <a:schemeClr val="tx1"/>
              </a:solidFill>
              <a:latin typeface="Times New Roman" charset="0"/>
            </a:endParaRPr>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The recursive calls never stop!</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CBA6FAFA-D0AC-244D-8ACF-83FEB5EE5564}" type="slidenum">
              <a:rPr lang="en-US" sz="1200">
                <a:solidFill>
                  <a:schemeClr val="tx1"/>
                </a:solidFill>
                <a:latin typeface="Times New Roman" charset="0"/>
              </a:rPr>
              <a:pPr/>
              <a:t>297</a:t>
            </a:fld>
            <a:endParaRPr lang="en-US" sz="1200">
              <a:solidFill>
                <a:schemeClr val="tx1"/>
              </a:solidFill>
              <a:latin typeface="Times New Roman" charset="0"/>
            </a:endParaRPr>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a:xfrm>
            <a:off x="912813" y="4343400"/>
            <a:ext cx="5032375"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5FF6D7BB-FD92-BA4B-AF91-FEB5E1164234}" type="slidenum">
              <a:rPr lang="en-US" sz="1200">
                <a:solidFill>
                  <a:schemeClr val="tx1"/>
                </a:solidFill>
                <a:latin typeface="Times New Roman" charset="0"/>
              </a:rPr>
              <a:pPr/>
              <a:t>12</a:t>
            </a:fld>
            <a:endParaRPr lang="en-US" sz="1200">
              <a:solidFill>
                <a:schemeClr val="tx1"/>
              </a:solidFill>
              <a:latin typeface="Times New Roman"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Demonstrate compiling and execution example, as well as platform independence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reviewing all of these in the next few lectures.</a:t>
            </a:r>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16</a:t>
            </a:fld>
            <a:endParaRPr lang="en-US"/>
          </a:p>
        </p:txBody>
      </p:sp>
    </p:spTree>
    <p:extLst>
      <p:ext uri="{BB962C8B-B14F-4D97-AF65-F5344CB8AC3E}">
        <p14:creationId xmlns:p14="http://schemas.microsoft.com/office/powerpoint/2010/main" val="72758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Question</a:t>
            </a:r>
            <a:r>
              <a:rPr lang="en-US" baseline="0" dirty="0"/>
              <a:t> 1</a:t>
            </a:r>
            <a:endParaRPr lang="en-US" dirty="0"/>
          </a:p>
        </p:txBody>
      </p:sp>
      <p:sp>
        <p:nvSpPr>
          <p:cNvPr id="4" name="Slide Number Placeholder 3"/>
          <p:cNvSpPr>
            <a:spLocks noGrp="1"/>
          </p:cNvSpPr>
          <p:nvPr>
            <p:ph type="sldNum" sz="quarter" idx="10"/>
          </p:nvPr>
        </p:nvSpPr>
        <p:spPr/>
        <p:txBody>
          <a:bodyPr/>
          <a:lstStyle/>
          <a:p>
            <a:pPr>
              <a:defRPr/>
            </a:pPr>
            <a:fld id="{25C7F286-72C2-6B41-B140-163055B99975}" type="slidenum">
              <a:rPr lang="en-US" smtClean="0"/>
              <a:pPr>
                <a:defRPr/>
              </a:pPr>
              <a:t>22</a:t>
            </a:fld>
            <a:endParaRPr lang="en-US"/>
          </a:p>
        </p:txBody>
      </p:sp>
    </p:spTree>
    <p:extLst>
      <p:ext uri="{BB962C8B-B14F-4D97-AF65-F5344CB8AC3E}">
        <p14:creationId xmlns:p14="http://schemas.microsoft.com/office/powerpoint/2010/main" val="43379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fld id="{FE3AC78A-9117-2645-829F-F3BA51B4D5F7}" type="slidenum">
              <a:rPr lang="en-US" sz="1200">
                <a:solidFill>
                  <a:schemeClr val="tx1"/>
                </a:solidFill>
                <a:latin typeface="Times New Roman" charset="0"/>
              </a:rPr>
              <a:pPr/>
              <a:t>26</a:t>
            </a:fld>
            <a:endParaRPr lang="en-US" sz="1200">
              <a:solidFill>
                <a:schemeClr val="tx1"/>
              </a:solidFill>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4"/>
            <a:r>
              <a:rPr lang="en-US">
                <a:ea typeface="ＭＳ Ｐゴシック" charset="0"/>
              </a:rPr>
              <a:t>Ex: </a:t>
            </a:r>
            <a:r>
              <a:rPr lang="en-US" b="1">
                <a:ea typeface="ＭＳ Ｐゴシック" charset="0"/>
              </a:rPr>
              <a:t>int</a:t>
            </a:r>
            <a:r>
              <a:rPr lang="en-US">
                <a:ea typeface="ＭＳ Ｐゴシック" charset="0"/>
              </a:rPr>
              <a:t> type: can store values -2147483648 to 2147483647</a:t>
            </a:r>
          </a:p>
          <a:p>
            <a:pPr lvl="4"/>
            <a:r>
              <a:rPr lang="en-US">
                <a:ea typeface="ＭＳ Ｐゴシック" charset="0"/>
              </a:rPr>
              <a:t>Has operations +, –, *, /, %</a:t>
            </a:r>
          </a:p>
          <a:p>
            <a:endParaRPr lang="en-US">
              <a:ea typeface="ＭＳ Ｐゴシック" charset="0"/>
              <a:cs typeface="ＭＳ Ｐゴシック" charset="0"/>
            </a:endParaRPr>
          </a:p>
          <a:p>
            <a:pPr lvl="4"/>
            <a:r>
              <a:rPr lang="en-US">
                <a:ea typeface="ＭＳ Ｐゴシック" charset="0"/>
              </a:rPr>
              <a:t>Study of various data types is a large part of the CS 0445 Data Structures course (blatant plug for CS 0445)</a:t>
            </a:r>
          </a:p>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762000" y="1066800"/>
            <a:ext cx="7696200" cy="429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defRPr/>
            </a:pPr>
            <a:r>
              <a:rPr lang="en-US" sz="2400" b="1">
                <a:latin typeface="Times New Roman" charset="0"/>
              </a:rPr>
              <a:t>Course Notes for</a:t>
            </a:r>
          </a:p>
          <a:p>
            <a:pPr eaLnBrk="1" hangingPunct="1">
              <a:defRPr/>
            </a:pPr>
            <a:r>
              <a:rPr lang="en-US" sz="4400" b="1">
                <a:latin typeface="Times New Roman" charset="0"/>
              </a:rPr>
              <a:t>CS 0401</a:t>
            </a:r>
          </a:p>
          <a:p>
            <a:pPr eaLnBrk="1" hangingPunct="1">
              <a:defRPr/>
            </a:pPr>
            <a:r>
              <a:rPr lang="en-US" sz="4400" b="1">
                <a:latin typeface="Times New Roman" charset="0"/>
              </a:rPr>
              <a:t>Intermediate Programming (with Java)</a:t>
            </a:r>
          </a:p>
          <a:p>
            <a:pPr eaLnBrk="1" hangingPunct="1">
              <a:defRPr/>
            </a:pPr>
            <a:endParaRPr lang="en-US" sz="2400">
              <a:latin typeface="Times New Roman" charset="0"/>
            </a:endParaRPr>
          </a:p>
          <a:p>
            <a:pPr eaLnBrk="1" hangingPunct="1">
              <a:defRPr/>
            </a:pPr>
            <a:r>
              <a:rPr lang="en-US" sz="2400" b="1">
                <a:latin typeface="Times New Roman" charset="0"/>
              </a:rPr>
              <a:t>By</a:t>
            </a:r>
          </a:p>
          <a:p>
            <a:pPr eaLnBrk="1" hangingPunct="1">
              <a:defRPr/>
            </a:pPr>
            <a:r>
              <a:rPr lang="en-US" sz="2400" b="1">
                <a:latin typeface="Times New Roman" charset="0"/>
              </a:rPr>
              <a:t>John C. Ramirez</a:t>
            </a:r>
          </a:p>
          <a:p>
            <a:pPr eaLnBrk="1" hangingPunct="1">
              <a:defRPr/>
            </a:pPr>
            <a:r>
              <a:rPr lang="en-US" sz="2400" b="1">
                <a:latin typeface="Times New Roman" charset="0"/>
              </a:rPr>
              <a:t>Department of Computer Science</a:t>
            </a:r>
          </a:p>
          <a:p>
            <a:pPr eaLnBrk="1" hangingPunct="1">
              <a:defRPr/>
            </a:pPr>
            <a:r>
              <a:rPr lang="en-US" sz="2400" b="1">
                <a:latin typeface="Times New Roman" charset="0"/>
              </a:rPr>
              <a:t>University of Pittsburgh</a:t>
            </a:r>
          </a:p>
        </p:txBody>
      </p:sp>
      <p:sp>
        <p:nvSpPr>
          <p:cNvPr id="3" name="Rectangle 6"/>
          <p:cNvSpPr>
            <a:spLocks noGrp="1" noChangeArrowheads="1"/>
          </p:cNvSpPr>
          <p:nvPr>
            <p:ph type="dt" sz="quarter" idx="10"/>
          </p:nvPr>
        </p:nvSpPr>
        <p:spPr>
          <a:xfrm>
            <a:off x="304800" y="6248400"/>
            <a:ext cx="1905000" cy="457200"/>
          </a:xfrm>
        </p:spPr>
        <p:txBody>
          <a:bodyPr/>
          <a:lstStyle>
            <a:lvl1pPr>
              <a:defRPr/>
            </a:lvl1pPr>
          </a:lstStyle>
          <a:p>
            <a:pPr>
              <a:defRPr/>
            </a:pPr>
            <a:endParaRPr lang="en-US"/>
          </a:p>
        </p:txBody>
      </p:sp>
      <p:sp>
        <p:nvSpPr>
          <p:cNvPr id="4" name="Rectangle 7"/>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5" name="Rectangle 8"/>
          <p:cNvSpPr>
            <a:spLocks noGrp="1" noChangeArrowheads="1"/>
          </p:cNvSpPr>
          <p:nvPr>
            <p:ph type="sldNum" sz="quarter" idx="12"/>
          </p:nvPr>
        </p:nvSpPr>
        <p:spPr>
          <a:xfrm>
            <a:off x="7010400" y="6248400"/>
            <a:ext cx="1905000" cy="457200"/>
          </a:xfrm>
        </p:spPr>
        <p:txBody>
          <a:bodyPr/>
          <a:lstStyle>
            <a:lvl1pPr algn="r">
              <a:defRPr>
                <a:solidFill>
                  <a:schemeClr val="tx1"/>
                </a:solidFill>
              </a:defRPr>
            </a:lvl1pPr>
          </a:lstStyle>
          <a:p>
            <a:pPr>
              <a:defRPr/>
            </a:pPr>
            <a:fld id="{E85CDA20-C5D9-7240-A50D-A8D52860EE12}" type="slidenum">
              <a:rPr lang="en-US"/>
              <a:pPr>
                <a:defRPr/>
              </a:pPr>
              <a:t>‹#›</a:t>
            </a:fld>
            <a:endParaRPr lang="en-US"/>
          </a:p>
        </p:txBody>
      </p:sp>
    </p:spTree>
    <p:extLst>
      <p:ext uri="{BB962C8B-B14F-4D97-AF65-F5344CB8AC3E}">
        <p14:creationId xmlns:p14="http://schemas.microsoft.com/office/powerpoint/2010/main" val="281528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59C7FB95-EFB4-A44A-81E9-2F3F8F1F1651}" type="slidenum">
              <a:rPr lang="en-US"/>
              <a:pPr>
                <a:defRPr/>
              </a:pPr>
              <a:t>‹#›</a:t>
            </a:fld>
            <a:endParaRPr lang="en-US"/>
          </a:p>
        </p:txBody>
      </p:sp>
    </p:spTree>
    <p:extLst>
      <p:ext uri="{BB962C8B-B14F-4D97-AF65-F5344CB8AC3E}">
        <p14:creationId xmlns:p14="http://schemas.microsoft.com/office/powerpoint/2010/main" val="122242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09600"/>
            <a:ext cx="20193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609600"/>
            <a:ext cx="59055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CB10135-576D-084A-9A6B-327D9B9B07AE}" type="slidenum">
              <a:rPr lang="en-US"/>
              <a:pPr>
                <a:defRPr/>
              </a:pPr>
              <a:t>‹#›</a:t>
            </a:fld>
            <a:endParaRPr lang="en-US"/>
          </a:p>
        </p:txBody>
      </p:sp>
    </p:spTree>
    <p:extLst>
      <p:ext uri="{BB962C8B-B14F-4D97-AF65-F5344CB8AC3E}">
        <p14:creationId xmlns:p14="http://schemas.microsoft.com/office/powerpoint/2010/main" val="951188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077200" cy="304800"/>
          </a:xfrm>
        </p:spPr>
        <p:txBody>
          <a:bodyPr/>
          <a:lstStyle/>
          <a:p>
            <a:r>
              <a:rPr lang="en-US"/>
              <a:t>Click to edit Master title style</a:t>
            </a:r>
          </a:p>
        </p:txBody>
      </p:sp>
      <p:sp>
        <p:nvSpPr>
          <p:cNvPr id="3" name="Text Placeholder 2"/>
          <p:cNvSpPr>
            <a:spLocks noGrp="1"/>
          </p:cNvSpPr>
          <p:nvPr>
            <p:ph type="body" sz="half" idx="1"/>
          </p:nvPr>
        </p:nvSpPr>
        <p:spPr>
          <a:xfrm>
            <a:off x="533400" y="1066800"/>
            <a:ext cx="3962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962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74E185D-B742-0644-9EC1-EAAE42D04978}" type="slidenum">
              <a:rPr lang="en-US"/>
              <a:pPr>
                <a:defRPr/>
              </a:pPr>
              <a:t>‹#›</a:t>
            </a:fld>
            <a:endParaRPr lang="en-US"/>
          </a:p>
        </p:txBody>
      </p:sp>
    </p:spTree>
    <p:extLst>
      <p:ext uri="{BB962C8B-B14F-4D97-AF65-F5344CB8AC3E}">
        <p14:creationId xmlns:p14="http://schemas.microsoft.com/office/powerpoint/2010/main" val="401827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3F3F7651-4CEB-9441-A878-CF8E8A3E8F61}" type="slidenum">
              <a:rPr lang="en-US"/>
              <a:pPr>
                <a:defRPr/>
              </a:pPr>
              <a:t>‹#›</a:t>
            </a:fld>
            <a:endParaRPr lang="en-US"/>
          </a:p>
        </p:txBody>
      </p:sp>
    </p:spTree>
    <p:extLst>
      <p:ext uri="{BB962C8B-B14F-4D97-AF65-F5344CB8AC3E}">
        <p14:creationId xmlns:p14="http://schemas.microsoft.com/office/powerpoint/2010/main" val="370678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32CC7CC-6CEC-DC47-83C3-4978F94E7962}" type="slidenum">
              <a:rPr lang="en-US"/>
              <a:pPr>
                <a:defRPr/>
              </a:pPr>
              <a:t>‹#›</a:t>
            </a:fld>
            <a:endParaRPr lang="en-US"/>
          </a:p>
        </p:txBody>
      </p:sp>
    </p:spTree>
    <p:extLst>
      <p:ext uri="{BB962C8B-B14F-4D97-AF65-F5344CB8AC3E}">
        <p14:creationId xmlns:p14="http://schemas.microsoft.com/office/powerpoint/2010/main" val="14259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BEF1FB5-3644-8749-B61A-532A066E8B07}" type="slidenum">
              <a:rPr lang="en-US"/>
              <a:pPr>
                <a:defRPr/>
              </a:pPr>
              <a:t>‹#›</a:t>
            </a:fld>
            <a:endParaRPr lang="en-US"/>
          </a:p>
        </p:txBody>
      </p:sp>
    </p:spTree>
    <p:extLst>
      <p:ext uri="{BB962C8B-B14F-4D97-AF65-F5344CB8AC3E}">
        <p14:creationId xmlns:p14="http://schemas.microsoft.com/office/powerpoint/2010/main" val="254234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30F5B98A-EDBD-F34F-A470-C3D9E5E00961}" type="slidenum">
              <a:rPr lang="en-US"/>
              <a:pPr>
                <a:defRPr/>
              </a:pPr>
              <a:t>‹#›</a:t>
            </a:fld>
            <a:endParaRPr lang="en-US"/>
          </a:p>
        </p:txBody>
      </p:sp>
    </p:spTree>
    <p:extLst>
      <p:ext uri="{BB962C8B-B14F-4D97-AF65-F5344CB8AC3E}">
        <p14:creationId xmlns:p14="http://schemas.microsoft.com/office/powerpoint/2010/main" val="59433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20D067EC-BB8E-B14F-B9BA-EBA6FD29AF59}" type="slidenum">
              <a:rPr lang="en-US"/>
              <a:pPr>
                <a:defRPr/>
              </a:pPr>
              <a:t>‹#›</a:t>
            </a:fld>
            <a:endParaRPr lang="en-US"/>
          </a:p>
        </p:txBody>
      </p:sp>
    </p:spTree>
    <p:extLst>
      <p:ext uri="{BB962C8B-B14F-4D97-AF65-F5344CB8AC3E}">
        <p14:creationId xmlns:p14="http://schemas.microsoft.com/office/powerpoint/2010/main" val="85435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E76D8CCA-1932-764E-90A1-5DC8ADFB6D43}" type="slidenum">
              <a:rPr lang="en-US"/>
              <a:pPr>
                <a:defRPr/>
              </a:pPr>
              <a:t>‹#›</a:t>
            </a:fld>
            <a:endParaRPr lang="en-US"/>
          </a:p>
        </p:txBody>
      </p:sp>
    </p:spTree>
    <p:extLst>
      <p:ext uri="{BB962C8B-B14F-4D97-AF65-F5344CB8AC3E}">
        <p14:creationId xmlns:p14="http://schemas.microsoft.com/office/powerpoint/2010/main" val="25283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E57290-535B-364D-865C-6F1D893B6A0C}" type="slidenum">
              <a:rPr lang="en-US"/>
              <a:pPr>
                <a:defRPr/>
              </a:pPr>
              <a:t>‹#›</a:t>
            </a:fld>
            <a:endParaRPr lang="en-US"/>
          </a:p>
        </p:txBody>
      </p:sp>
    </p:spTree>
    <p:extLst>
      <p:ext uri="{BB962C8B-B14F-4D97-AF65-F5344CB8AC3E}">
        <p14:creationId xmlns:p14="http://schemas.microsoft.com/office/powerpoint/2010/main" val="4777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0D02B61-737E-964C-BE27-1C762DB9AE66}" type="slidenum">
              <a:rPr lang="en-US"/>
              <a:pPr>
                <a:defRPr/>
              </a:pPr>
              <a:t>‹#›</a:t>
            </a:fld>
            <a:endParaRPr lang="en-US"/>
          </a:p>
        </p:txBody>
      </p:sp>
    </p:spTree>
    <p:extLst>
      <p:ext uri="{BB962C8B-B14F-4D97-AF65-F5344CB8AC3E}">
        <p14:creationId xmlns:p14="http://schemas.microsoft.com/office/powerpoint/2010/main" val="415410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AEBFE"/>
            </a:gs>
            <a:gs pos="100000">
              <a:srgbClr val="C5D3FF"/>
            </a:gs>
          </a:gsLst>
          <a:lin ang="5400000" scaled="1"/>
        </a:gra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dt" sz="half" idx="2"/>
          </p:nvPr>
        </p:nvSpPr>
        <p:spPr bwMode="auto">
          <a:xfrm>
            <a:off x="9144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a:defRPr sz="1400">
                <a:solidFill>
                  <a:schemeClr val="tx1"/>
                </a:solidFill>
                <a:latin typeface="Arial" pitchFamily="-106" charset="0"/>
                <a:ea typeface="ＭＳ Ｐゴシック" pitchFamily="-106" charset="-128"/>
                <a:cs typeface="ＭＳ Ｐゴシック" pitchFamily="-106" charset="-128"/>
              </a:defRPr>
            </a:lvl1pPr>
          </a:lstStyle>
          <a:p>
            <a:pPr>
              <a:defRPr/>
            </a:pPr>
            <a:endParaRPr lang="en-US"/>
          </a:p>
        </p:txBody>
      </p:sp>
      <p:sp>
        <p:nvSpPr>
          <p:cNvPr id="1030" name="Rectangle 6"/>
          <p:cNvSpPr>
            <a:spLocks noGrp="1" noChangeArrowheads="1"/>
          </p:cNvSpPr>
          <p:nvPr>
            <p:ph type="ftr" sz="quarter" idx="3"/>
          </p:nvPr>
        </p:nvSpPr>
        <p:spPr bwMode="auto">
          <a:xfrm>
            <a:off x="5791200" y="6248400"/>
            <a:ext cx="27432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solidFill>
                  <a:schemeClr val="tx1"/>
                </a:solidFill>
                <a:latin typeface="Arial" pitchFamily="-106" charset="0"/>
                <a:ea typeface="ＭＳ Ｐゴシック" pitchFamily="-106" charset="-128"/>
                <a:cs typeface="ＭＳ Ｐゴシック" pitchFamily="-106" charset="-128"/>
              </a:defRPr>
            </a:lvl1pPr>
          </a:lstStyle>
          <a:p>
            <a:pPr>
              <a:defRPr/>
            </a:pPr>
            <a:endParaRPr lang="en-US"/>
          </a:p>
        </p:txBody>
      </p:sp>
      <p:sp>
        <p:nvSpPr>
          <p:cNvPr id="1031" name="Rectangle 7"/>
          <p:cNvSpPr>
            <a:spLocks noGrp="1" noChangeArrowheads="1"/>
          </p:cNvSpPr>
          <p:nvPr>
            <p:ph type="sldNum" sz="quarter" idx="4"/>
          </p:nvPr>
        </p:nvSpPr>
        <p:spPr bwMode="auto">
          <a:xfrm>
            <a:off x="3733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Arial" charset="0"/>
              </a:defRPr>
            </a:lvl1pPr>
          </a:lstStyle>
          <a:p>
            <a:pPr>
              <a:defRPr/>
            </a:pPr>
            <a:fld id="{9139C8FB-5017-1546-A23A-65ADA321951D}" type="slidenum">
              <a:rPr lang="en-US"/>
              <a:pPr>
                <a:defRPr/>
              </a:pPr>
              <a:t>‹#›</a:t>
            </a:fld>
            <a:endParaRPr lang="en-US"/>
          </a:p>
        </p:txBody>
      </p:sp>
      <p:sp>
        <p:nvSpPr>
          <p:cNvPr id="2" name="Rectangle 8"/>
          <p:cNvSpPr>
            <a:spLocks noGrp="1" noChangeArrowheads="1"/>
          </p:cNvSpPr>
          <p:nvPr>
            <p:ph type="body" idx="1"/>
          </p:nvPr>
        </p:nvSpPr>
        <p:spPr bwMode="auto">
          <a:xfrm>
            <a:off x="533400" y="1066800"/>
            <a:ext cx="807720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a:p>
            <a:pPr lvl="3"/>
            <a:endParaRPr lang="en-US"/>
          </a:p>
        </p:txBody>
      </p:sp>
      <p:sp>
        <p:nvSpPr>
          <p:cNvPr id="3" name="Rectangle 9"/>
          <p:cNvSpPr>
            <a:spLocks noGrp="1" noChangeArrowheads="1"/>
          </p:cNvSpPr>
          <p:nvPr>
            <p:ph type="title"/>
          </p:nvPr>
        </p:nvSpPr>
        <p:spPr bwMode="auto">
          <a:xfrm>
            <a:off x="533400" y="609600"/>
            <a:ext cx="8077200" cy="30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5818" r:id="rId1"/>
    <p:sldLayoutId id="2147485807" r:id="rId2"/>
    <p:sldLayoutId id="2147485808" r:id="rId3"/>
    <p:sldLayoutId id="2147485809" r:id="rId4"/>
    <p:sldLayoutId id="2147485810" r:id="rId5"/>
    <p:sldLayoutId id="2147485811" r:id="rId6"/>
    <p:sldLayoutId id="2147485812" r:id="rId7"/>
    <p:sldLayoutId id="2147485813" r:id="rId8"/>
    <p:sldLayoutId id="2147485814" r:id="rId9"/>
    <p:sldLayoutId id="2147485815" r:id="rId10"/>
    <p:sldLayoutId id="2147485816" r:id="rId11"/>
    <p:sldLayoutId id="2147485817" r:id="rId12"/>
  </p:sldLayoutIdLst>
  <p:hf hdr="0" ftr="0" dt="0"/>
  <p:txStyles>
    <p:titleStyle>
      <a:lvl1pPr algn="r" rtl="0" eaLnBrk="0" fontAlgn="base" hangingPunct="0">
        <a:lnSpc>
          <a:spcPct val="70000"/>
        </a:lnSpc>
        <a:spcBef>
          <a:spcPct val="0"/>
        </a:spcBef>
        <a:spcAft>
          <a:spcPct val="0"/>
        </a:spcAft>
        <a:defRPr sz="2000">
          <a:solidFill>
            <a:schemeClr val="bg1"/>
          </a:solidFill>
          <a:latin typeface="+mj-lt"/>
          <a:ea typeface="ＭＳ Ｐゴシック" charset="-128"/>
          <a:cs typeface="ＭＳ Ｐゴシック" charset="-128"/>
        </a:defRPr>
      </a:lvl1pPr>
      <a:lvl2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2pPr>
      <a:lvl3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3pPr>
      <a:lvl4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4pPr>
      <a:lvl5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5pPr>
      <a:lvl6pPr marL="457200" algn="r" rtl="0" fontAlgn="base">
        <a:lnSpc>
          <a:spcPct val="70000"/>
        </a:lnSpc>
        <a:spcBef>
          <a:spcPct val="0"/>
        </a:spcBef>
        <a:spcAft>
          <a:spcPct val="0"/>
        </a:spcAft>
        <a:defRPr sz="2000">
          <a:solidFill>
            <a:schemeClr val="bg1"/>
          </a:solidFill>
          <a:latin typeface="Arial" charset="0"/>
        </a:defRPr>
      </a:lvl6pPr>
      <a:lvl7pPr marL="914400" algn="r" rtl="0" fontAlgn="base">
        <a:lnSpc>
          <a:spcPct val="70000"/>
        </a:lnSpc>
        <a:spcBef>
          <a:spcPct val="0"/>
        </a:spcBef>
        <a:spcAft>
          <a:spcPct val="0"/>
        </a:spcAft>
        <a:defRPr sz="2000">
          <a:solidFill>
            <a:schemeClr val="bg1"/>
          </a:solidFill>
          <a:latin typeface="Arial" charset="0"/>
        </a:defRPr>
      </a:lvl7pPr>
      <a:lvl8pPr marL="1371600" algn="r" rtl="0" fontAlgn="base">
        <a:lnSpc>
          <a:spcPct val="70000"/>
        </a:lnSpc>
        <a:spcBef>
          <a:spcPct val="0"/>
        </a:spcBef>
        <a:spcAft>
          <a:spcPct val="0"/>
        </a:spcAft>
        <a:defRPr sz="2000">
          <a:solidFill>
            <a:schemeClr val="bg1"/>
          </a:solidFill>
          <a:latin typeface="Arial" charset="0"/>
        </a:defRPr>
      </a:lvl8pPr>
      <a:lvl9pPr marL="1828800" algn="r" rtl="0" fontAlgn="base">
        <a:lnSpc>
          <a:spcPct val="70000"/>
        </a:lnSpc>
        <a:spcBef>
          <a:spcPct val="0"/>
        </a:spcBef>
        <a:spcAft>
          <a:spcPct val="0"/>
        </a:spcAft>
        <a:defRPr sz="2000">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SzPct val="120000"/>
        <a:buFont typeface="Arial" charset="0"/>
        <a:buChar char="•"/>
        <a:defRPr sz="30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bg1"/>
        </a:buClr>
        <a:buSzPct val="85000"/>
        <a:buFont typeface="Marlett" charset="0"/>
        <a:buChar char="4"/>
        <a:defRPr sz="2600">
          <a:solidFill>
            <a:schemeClr val="bg1"/>
          </a:solidFill>
          <a:latin typeface="+mn-lt"/>
          <a:ea typeface="ＭＳ Ｐゴシック" charset="-128"/>
        </a:defRPr>
      </a:lvl2pPr>
      <a:lvl3pPr marL="1143000" indent="-228600" algn="l" rtl="0" eaLnBrk="0" fontAlgn="base" hangingPunct="0">
        <a:spcBef>
          <a:spcPct val="20000"/>
        </a:spcBef>
        <a:spcAft>
          <a:spcPct val="0"/>
        </a:spcAft>
        <a:buClr>
          <a:schemeClr val="bg1"/>
        </a:buClr>
        <a:buSzPct val="120000"/>
        <a:buFont typeface="Arial" charset="0"/>
        <a:buChar char="•"/>
        <a:defRPr sz="2200">
          <a:solidFill>
            <a:schemeClr val="bg1"/>
          </a:solidFill>
          <a:latin typeface="+mn-lt"/>
          <a:ea typeface="ＭＳ Ｐゴシック" charset="-128"/>
        </a:defRPr>
      </a:lvl3pPr>
      <a:lvl4pPr marL="1600200" indent="-228600" algn="l" rtl="0" eaLnBrk="0" fontAlgn="base" hangingPunct="0">
        <a:spcBef>
          <a:spcPct val="20000"/>
        </a:spcBef>
        <a:spcAft>
          <a:spcPct val="0"/>
        </a:spcAft>
        <a:buClr>
          <a:schemeClr val="bg1"/>
        </a:buClr>
        <a:buSzPct val="100000"/>
        <a:buChar char="–"/>
        <a:defRPr sz="2000">
          <a:solidFill>
            <a:schemeClr val="bg1"/>
          </a:solidFill>
          <a:latin typeface="+mn-lt"/>
          <a:ea typeface="ＭＳ Ｐゴシック" charset="-128"/>
        </a:defRPr>
      </a:lvl4pPr>
      <a:lvl5pPr marL="2057400" indent="-228600" algn="l" rtl="0" eaLnBrk="0" fontAlgn="base" hangingPunct="0">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5pPr>
      <a:lvl6pPr marL="2514600" indent="-228600" algn="l" rtl="0" fontAlgn="base">
        <a:spcBef>
          <a:spcPct val="20000"/>
        </a:spcBef>
        <a:spcAft>
          <a:spcPct val="0"/>
        </a:spcAft>
        <a:buClr>
          <a:schemeClr val="bg1"/>
        </a:buClr>
        <a:buSzPct val="100000"/>
        <a:buFont typeface="Arial" charset="0"/>
        <a:buChar char="&gt;"/>
        <a:defRPr>
          <a:solidFill>
            <a:schemeClr val="bg1"/>
          </a:solidFill>
          <a:latin typeface="+mn-lt"/>
        </a:defRPr>
      </a:lvl6pPr>
      <a:lvl7pPr marL="2971800" indent="-228600" algn="l" rtl="0" fontAlgn="base">
        <a:spcBef>
          <a:spcPct val="20000"/>
        </a:spcBef>
        <a:spcAft>
          <a:spcPct val="0"/>
        </a:spcAft>
        <a:buClr>
          <a:schemeClr val="bg1"/>
        </a:buClr>
        <a:buSzPct val="100000"/>
        <a:buFont typeface="Arial" charset="0"/>
        <a:buChar char="&gt;"/>
        <a:defRPr>
          <a:solidFill>
            <a:schemeClr val="bg1"/>
          </a:solidFill>
          <a:latin typeface="+mn-lt"/>
        </a:defRPr>
      </a:lvl7pPr>
      <a:lvl8pPr marL="3429000" indent="-228600" algn="l" rtl="0" fontAlgn="base">
        <a:spcBef>
          <a:spcPct val="20000"/>
        </a:spcBef>
        <a:spcAft>
          <a:spcPct val="0"/>
        </a:spcAft>
        <a:buClr>
          <a:schemeClr val="bg1"/>
        </a:buClr>
        <a:buSzPct val="100000"/>
        <a:buFont typeface="Arial" charset="0"/>
        <a:buChar char="&gt;"/>
        <a:defRPr>
          <a:solidFill>
            <a:schemeClr val="bg1"/>
          </a:solidFill>
          <a:latin typeface="+mn-lt"/>
        </a:defRPr>
      </a:lvl8pPr>
      <a:lvl9pPr marL="3886200" indent="-228600" algn="l" rtl="0" fontAlgn="base">
        <a:spcBef>
          <a:spcPct val="20000"/>
        </a:spcBef>
        <a:spcAft>
          <a:spcPct val="0"/>
        </a:spcAft>
        <a:buClr>
          <a:schemeClr val="bg1"/>
        </a:buClr>
        <a:buSzPct val="100000"/>
        <a:buFont typeface="Arial" charset="0"/>
        <a:buChar char="&gt;"/>
        <a:defRPr>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audio" Target="../media/audio4.bin"/><Relationship Id="rId5" Type="http://schemas.openxmlformats.org/officeDocument/2006/relationships/audio" Target="../media/audio3.bin"/><Relationship Id="rId4" Type="http://schemas.openxmlformats.org/officeDocument/2006/relationships/audio" Target="../media/audio2.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docs.oracle.com/javase/7/docs/technotes/guides/language/assert.html" TargetMode="External"/><Relationship Id="rId2" Type="http://schemas.openxmlformats.org/officeDocument/2006/relationships/hyperlink" Target="https://en.wikipedia.org/wiki/Unit_testing"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audio" Target="../media/audio6.bin"/><Relationship Id="rId2" Type="http://schemas.openxmlformats.org/officeDocument/2006/relationships/audio" Target="../media/audio5.bin"/><Relationship Id="rId1" Type="http://schemas.openxmlformats.org/officeDocument/2006/relationships/slideLayout" Target="../slideLayouts/slideLayout2.xml"/><Relationship Id="rId4" Type="http://schemas.openxmlformats.org/officeDocument/2006/relationships/audio" Target="../media/audio1.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oracle.com/technetwork/java/index.html"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hyperlink" Target="http://www.netbeans.org/"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audio" Target="../media/audio8.bin"/><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audio" Target="../media/audio9.bin"/><Relationship Id="rId2" Type="http://schemas.openxmlformats.org/officeDocument/2006/relationships/audio" Target="../media/audio4.bin"/><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www.webopedia.com/TERM/P/polymorphism.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racle.com/technetwork/java/index.html" TargetMode="External"/><Relationship Id="rId2" Type="http://schemas.openxmlformats.org/officeDocument/2006/relationships/hyperlink" Target="http://docs.oracle.com/javase/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hyperlink" Target="https://docs.oracle.com/javase/tutorial/uiswing/" TargetMode="Externa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audio" Target="../media/audio10.bin"/><Relationship Id="rId1" Type="http://schemas.openxmlformats.org/officeDocument/2006/relationships/slideLayout" Target="../slideLayouts/slideLayout2.xml"/><Relationship Id="rId5" Type="http://schemas.openxmlformats.org/officeDocument/2006/relationships/audio" Target="../media/audio6.bin"/><Relationship Id="rId4" Type="http://schemas.openxmlformats.org/officeDocument/2006/relationships/audio" Target="../media/audio11.bin"/></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audio" Target="../media/audio4.bin"/><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5.bin"/><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6.bin"/><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6.bin"/><Relationship Id="rId2" Type="http://schemas.openxmlformats.org/officeDocument/2006/relationships/audio" Target="../media/audio5.bin"/><Relationship Id="rId1" Type="http://schemas.openxmlformats.org/officeDocument/2006/relationships/slideLayout" Target="../slideLayouts/slideLayout2.xml"/><Relationship Id="rId4" Type="http://schemas.openxmlformats.org/officeDocument/2006/relationships/audio" Target="../media/audio1.bin"/></Relationships>
</file>

<file path=ppt/slides/_rels/slide75.xml.rels><?xml version="1.0" encoding="UTF-8" standalone="yes"?>
<Relationships xmlns="http://schemas.openxmlformats.org/package/2006/relationships"><Relationship Id="rId2" Type="http://schemas.openxmlformats.org/officeDocument/2006/relationships/hyperlink" Target="http://www.porsche.com/usa/models/911/911-turbo-models/911-turbo-s-cabriolet/"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BF28383-08A7-3243-BD95-D2234E065385}" type="slidenum">
              <a:rPr lang="en-US" sz="1400">
                <a:latin typeface="Arial" charset="0"/>
              </a:rPr>
              <a:pPr eaLnBrk="1" hangingPunct="1"/>
              <a:t>10</a:t>
            </a:fld>
            <a:endParaRPr lang="en-US" sz="1400">
              <a:latin typeface="Arial" charset="0"/>
            </a:endParaRPr>
          </a:p>
        </p:txBody>
      </p:sp>
      <p:sp>
        <p:nvSpPr>
          <p:cNvPr id="28674" name="Rectangle 4"/>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 Why Java?</a:t>
            </a:r>
          </a:p>
        </p:txBody>
      </p:sp>
      <p:sp>
        <p:nvSpPr>
          <p:cNvPr id="757765" name="AutoShape 5"/>
          <p:cNvSpPr>
            <a:spLocks noChangeArrowheads="1"/>
          </p:cNvSpPr>
          <p:nvPr/>
        </p:nvSpPr>
        <p:spPr bwMode="auto">
          <a:xfrm>
            <a:off x="457200" y="2438400"/>
            <a:ext cx="1143000" cy="1752600"/>
          </a:xfrm>
          <a:prstGeom prst="flowChartProcess">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Java</a:t>
            </a:r>
          </a:p>
          <a:p>
            <a:r>
              <a:rPr lang="en-US">
                <a:latin typeface="Times New Roman" charset="0"/>
              </a:rPr>
              <a:t>Source</a:t>
            </a:r>
          </a:p>
          <a:p>
            <a:r>
              <a:rPr lang="en-US">
                <a:latin typeface="Times New Roman" charset="0"/>
              </a:rPr>
              <a:t>Code</a:t>
            </a:r>
          </a:p>
          <a:p>
            <a:r>
              <a:rPr lang="en-US">
                <a:latin typeface="Times New Roman" charset="0"/>
              </a:rPr>
              <a:t>(.java)</a:t>
            </a:r>
          </a:p>
        </p:txBody>
      </p:sp>
      <p:sp>
        <p:nvSpPr>
          <p:cNvPr id="757766" name="AutoShape 6"/>
          <p:cNvSpPr>
            <a:spLocks noChangeArrowheads="1"/>
          </p:cNvSpPr>
          <p:nvPr/>
        </p:nvSpPr>
        <p:spPr bwMode="auto">
          <a:xfrm>
            <a:off x="1752600" y="3048000"/>
            <a:ext cx="1828800" cy="609600"/>
          </a:xfrm>
          <a:prstGeom prst="rightArrow">
            <a:avLst>
              <a:gd name="adj1" fmla="val 50000"/>
              <a:gd name="adj2" fmla="val 75000"/>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Java Compiler</a:t>
            </a:r>
          </a:p>
        </p:txBody>
      </p:sp>
      <p:sp>
        <p:nvSpPr>
          <p:cNvPr id="757767" name="AutoShape 7"/>
          <p:cNvSpPr>
            <a:spLocks noChangeArrowheads="1"/>
          </p:cNvSpPr>
          <p:nvPr/>
        </p:nvSpPr>
        <p:spPr bwMode="auto">
          <a:xfrm>
            <a:off x="3657600" y="2438400"/>
            <a:ext cx="1143000" cy="1752600"/>
          </a:xfrm>
          <a:prstGeom prst="flowChartProcess">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Java</a:t>
            </a:r>
          </a:p>
          <a:p>
            <a:r>
              <a:rPr lang="en-US">
                <a:latin typeface="Times New Roman" charset="0"/>
              </a:rPr>
              <a:t>Byte</a:t>
            </a:r>
          </a:p>
          <a:p>
            <a:r>
              <a:rPr lang="en-US">
                <a:latin typeface="Times New Roman" charset="0"/>
              </a:rPr>
              <a:t>Code</a:t>
            </a:r>
          </a:p>
          <a:p>
            <a:r>
              <a:rPr lang="en-US">
                <a:latin typeface="Times New Roman" charset="0"/>
              </a:rPr>
              <a:t>(.class)</a:t>
            </a:r>
          </a:p>
        </p:txBody>
      </p:sp>
      <p:sp>
        <p:nvSpPr>
          <p:cNvPr id="757768" name="AutoShape 8"/>
          <p:cNvSpPr>
            <a:spLocks noChangeArrowheads="1"/>
          </p:cNvSpPr>
          <p:nvPr/>
        </p:nvSpPr>
        <p:spPr bwMode="auto">
          <a:xfrm>
            <a:off x="5105400" y="1447800"/>
            <a:ext cx="1981200" cy="533400"/>
          </a:xfrm>
          <a:prstGeom prst="rightArrow">
            <a:avLst>
              <a:gd name="adj1" fmla="val 50000"/>
              <a:gd name="adj2" fmla="val 92857"/>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a:latin typeface="Times New Roman" charset="0"/>
              </a:rPr>
              <a:t>JRE for Windows</a:t>
            </a:r>
          </a:p>
        </p:txBody>
      </p:sp>
      <p:sp>
        <p:nvSpPr>
          <p:cNvPr id="757769" name="AutoShape 9"/>
          <p:cNvSpPr>
            <a:spLocks noChangeArrowheads="1"/>
          </p:cNvSpPr>
          <p:nvPr/>
        </p:nvSpPr>
        <p:spPr bwMode="auto">
          <a:xfrm>
            <a:off x="5105400" y="4038600"/>
            <a:ext cx="1981200" cy="533400"/>
          </a:xfrm>
          <a:prstGeom prst="rightArrow">
            <a:avLst>
              <a:gd name="adj1" fmla="val 50000"/>
              <a:gd name="adj2" fmla="val 92857"/>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a:latin typeface="Times New Roman" charset="0"/>
              </a:rPr>
              <a:t>JRE for Solaris</a:t>
            </a:r>
          </a:p>
        </p:txBody>
      </p:sp>
      <p:sp>
        <p:nvSpPr>
          <p:cNvPr id="757770" name="AutoShape 10"/>
          <p:cNvSpPr>
            <a:spLocks noChangeArrowheads="1"/>
          </p:cNvSpPr>
          <p:nvPr/>
        </p:nvSpPr>
        <p:spPr bwMode="auto">
          <a:xfrm>
            <a:off x="5105400" y="5257800"/>
            <a:ext cx="1981200" cy="533400"/>
          </a:xfrm>
          <a:prstGeom prst="rightArrow">
            <a:avLst>
              <a:gd name="adj1" fmla="val 50000"/>
              <a:gd name="adj2" fmla="val 92857"/>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a:latin typeface="Times New Roman" charset="0"/>
              </a:rPr>
              <a:t>JRE for Mac</a:t>
            </a:r>
          </a:p>
        </p:txBody>
      </p:sp>
      <p:sp>
        <p:nvSpPr>
          <p:cNvPr id="757771" name="AutoShape 11"/>
          <p:cNvSpPr>
            <a:spLocks noChangeArrowheads="1"/>
          </p:cNvSpPr>
          <p:nvPr/>
        </p:nvSpPr>
        <p:spPr bwMode="auto">
          <a:xfrm>
            <a:off x="5105400" y="2743200"/>
            <a:ext cx="1981200" cy="533400"/>
          </a:xfrm>
          <a:prstGeom prst="rightArrow">
            <a:avLst>
              <a:gd name="adj1" fmla="val 50000"/>
              <a:gd name="adj2" fmla="val 92857"/>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a:latin typeface="Times New Roman" charset="0"/>
              </a:rPr>
              <a:t>JRE for Linux</a:t>
            </a:r>
          </a:p>
        </p:txBody>
      </p:sp>
      <p:sp>
        <p:nvSpPr>
          <p:cNvPr id="757772" name="WordArt 12"/>
          <p:cNvSpPr>
            <a:spLocks noChangeArrowheads="1" noChangeShapeType="1" noTextEdit="1"/>
          </p:cNvSpPr>
          <p:nvPr/>
        </p:nvSpPr>
        <p:spPr bwMode="auto">
          <a:xfrm rot="5400000">
            <a:off x="5543550" y="3371850"/>
            <a:ext cx="4648200" cy="495300"/>
          </a:xfrm>
          <a:prstGeom prst="rect">
            <a:avLst/>
          </a:prstGeom>
        </p:spPr>
        <p:txBody>
          <a:bodyPr vert="wordArtVert" wrap="none" fromWordArt="1">
            <a:prstTxWarp prst="textPlain">
              <a:avLst>
                <a:gd name="adj" fmla="val 50000"/>
              </a:avLst>
            </a:prstTxWarp>
          </a:bodyPr>
          <a:lstStyle/>
          <a:p>
            <a:pPr fontAlgn="auto"/>
            <a:r>
              <a:rPr lang="en-US" sz="2800" kern="10">
                <a:ln w="9525">
                  <a:solidFill>
                    <a:srgbClr val="000000"/>
                  </a:solidFill>
                  <a:round/>
                  <a:headEnd/>
                  <a:tailEnd type="none" w="lg" len="lg"/>
                </a:ln>
                <a:solidFill>
                  <a:srgbClr val="000000"/>
                </a:solidFill>
                <a:latin typeface="Arial Black"/>
                <a:ea typeface="Arial Black"/>
                <a:cs typeface="Arial Black"/>
              </a:rPr>
              <a:t>Program Execution</a:t>
            </a:r>
          </a:p>
        </p:txBody>
      </p:sp>
      <p:sp>
        <p:nvSpPr>
          <p:cNvPr id="757773" name="Text Box 13"/>
          <p:cNvSpPr txBox="1">
            <a:spLocks noChangeArrowheads="1"/>
          </p:cNvSpPr>
          <p:nvPr/>
        </p:nvSpPr>
        <p:spPr bwMode="auto">
          <a:xfrm>
            <a:off x="1524000" y="4648200"/>
            <a:ext cx="5562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spcBef>
                <a:spcPct val="50000"/>
              </a:spcBef>
            </a:pPr>
            <a:r>
              <a:rPr lang="en-US">
                <a:latin typeface="Times New Roman" charset="0"/>
              </a:rPr>
              <a:t>The same .class file can execute on any platform, as long as the JRE is installed there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2000"/>
                                        <p:tgtEl>
                                          <p:spTgt spid="757765"/>
                                        </p:tgtEl>
                                      </p:cBhvr>
                                    </p:animEffect>
                                  </p:childTnLst>
                                  <p:subTnLst>
                                    <p:audio>
                                      <p:cMediaNode>
                                        <p:cTn display="0" masterRel="sameClick">
                                          <p:stCondLst>
                                            <p:cond evt="begin" delay="0">
                                              <p:tn val="5"/>
                                            </p:cond>
                                          </p:stCondLst>
                                          <p:endCondLst>
                                            <p:cond evt="onStopAudio" delay="0">
                                              <p:tgtEl>
                                                <p:sldTgt/>
                                              </p:tgtEl>
                                            </p:cond>
                                          </p:endCondLst>
                                        </p:cTn>
                                        <p:tgtEl>
                                          <p:sndTgt r:embed="rId3" name="suction.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57766"/>
                                        </p:tgtEl>
                                        <p:attrNameLst>
                                          <p:attrName>style.visibility</p:attrName>
                                        </p:attrNameLst>
                                      </p:cBhvr>
                                      <p:to>
                                        <p:strVal val="visible"/>
                                      </p:to>
                                    </p:set>
                                    <p:animEffect transition="in" filter="checkerboard(across)">
                                      <p:cBhvr>
                                        <p:cTn id="12" dur="2000"/>
                                        <p:tgtEl>
                                          <p:spTgt spid="757766"/>
                                        </p:tgtEl>
                                      </p:cBhvr>
                                    </p:animEffect>
                                  </p:childTnLst>
                                  <p:subTnLst>
                                    <p:audio>
                                      <p:cMediaNode>
                                        <p:cTn display="0" masterRel="sameClick">
                                          <p:stCondLst>
                                            <p:cond evt="begin" delay="0">
                                              <p:tn val="10"/>
                                            </p:cond>
                                          </p:stCondLst>
                                          <p:endCondLst>
                                            <p:cond evt="onStopAudio" delay="0">
                                              <p:tgtEl>
                                                <p:sldTgt/>
                                              </p:tgtEl>
                                            </p:cond>
                                          </p:endCondLst>
                                        </p:cTn>
                                        <p:tgtEl>
                                          <p:sndTgt r:embed="rId4" name="breez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757765"/>
                                        </p:tgtEl>
                                      </p:cBhvr>
                                    </p:animEffect>
                                    <p:set>
                                      <p:cBhvr>
                                        <p:cTn id="17" dur="1" fill="hold">
                                          <p:stCondLst>
                                            <p:cond delay="499"/>
                                          </p:stCondLst>
                                        </p:cTn>
                                        <p:tgtEl>
                                          <p:spTgt spid="757765"/>
                                        </p:tgtEl>
                                        <p:attrNameLst>
                                          <p:attrName>style.visibility</p:attrName>
                                        </p:attrNameLst>
                                      </p:cBhvr>
                                      <p:to>
                                        <p:strVal val="hidden"/>
                                      </p:to>
                                    </p:set>
                                  </p:childTnLst>
                                  <p:subTnLst>
                                    <p:audio>
                                      <p:cMediaNode>
                                        <p:cTn display="0" masterRel="sameClick">
                                          <p:stCondLst>
                                            <p:cond evt="begin" delay="0">
                                              <p:tn val="15"/>
                                            </p:cond>
                                          </p:stCondLst>
                                          <p:endCondLst>
                                            <p:cond evt="onStopAudio" delay="0">
                                              <p:tgtEl>
                                                <p:sldTgt/>
                                              </p:tgtEl>
                                            </p:cond>
                                          </p:endCondLst>
                                        </p:cTn>
                                        <p:tgtEl>
                                          <p:sndTgt r:embed="rId3" name="suction.wav"/>
                                        </p:tgtEl>
                                      </p:cMediaNode>
                                    </p:audio>
                                  </p:subTnLst>
                                </p:cTn>
                              </p:par>
                              <p:par>
                                <p:cTn id="18" presetID="3" presetClass="entr" presetSubtype="10" fill="hold" grpId="0" nodeType="withEffect">
                                  <p:stCondLst>
                                    <p:cond delay="0"/>
                                  </p:stCondLst>
                                  <p:childTnLst>
                                    <p:set>
                                      <p:cBhvr>
                                        <p:cTn id="19" dur="1" fill="hold">
                                          <p:stCondLst>
                                            <p:cond delay="0"/>
                                          </p:stCondLst>
                                        </p:cTn>
                                        <p:tgtEl>
                                          <p:spTgt spid="757767"/>
                                        </p:tgtEl>
                                        <p:attrNameLst>
                                          <p:attrName>style.visibility</p:attrName>
                                        </p:attrNameLst>
                                      </p:cBhvr>
                                      <p:to>
                                        <p:strVal val="visible"/>
                                      </p:to>
                                    </p:set>
                                    <p:animEffect transition="in" filter="blinds(horizontal)">
                                      <p:cBhvr>
                                        <p:cTn id="20" dur="500"/>
                                        <p:tgtEl>
                                          <p:spTgt spid="757767"/>
                                        </p:tgtEl>
                                      </p:cBhvr>
                                    </p:animEffect>
                                  </p:childTnLst>
                                </p:cTn>
                              </p:par>
                            </p:childTnLst>
                          </p:cTn>
                        </p:par>
                        <p:par>
                          <p:cTn id="21" fill="hold" nodeType="afterGroup">
                            <p:stCondLst>
                              <p:cond delay="500"/>
                            </p:stCondLst>
                            <p:childTnLst>
                              <p:par>
                                <p:cTn id="22" presetID="5" presetClass="exit" presetSubtype="10" fill="hold" grpId="1" nodeType="afterEffect">
                                  <p:stCondLst>
                                    <p:cond delay="0"/>
                                  </p:stCondLst>
                                  <p:childTnLst>
                                    <p:animEffect transition="out" filter="checkerboard(across)">
                                      <p:cBhvr>
                                        <p:cTn id="23" dur="500"/>
                                        <p:tgtEl>
                                          <p:spTgt spid="757766"/>
                                        </p:tgtEl>
                                      </p:cBhvr>
                                    </p:animEffect>
                                    <p:set>
                                      <p:cBhvr>
                                        <p:cTn id="24" dur="1" fill="hold">
                                          <p:stCondLst>
                                            <p:cond delay="499"/>
                                          </p:stCondLst>
                                        </p:cTn>
                                        <p:tgtEl>
                                          <p:spTgt spid="757766"/>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757768"/>
                                        </p:tgtEl>
                                        <p:attrNameLst>
                                          <p:attrName>style.visibility</p:attrName>
                                        </p:attrNameLst>
                                      </p:cBhvr>
                                      <p:to>
                                        <p:strVal val="visible"/>
                                      </p:to>
                                    </p:set>
                                    <p:animEffect transition="in" filter="checkerboard(across)">
                                      <p:cBhvr>
                                        <p:cTn id="29" dur="500"/>
                                        <p:tgtEl>
                                          <p:spTgt spid="757768"/>
                                        </p:tgtEl>
                                      </p:cBhvr>
                                    </p:animEffect>
                                  </p:childTnLst>
                                  <p:subTnLst>
                                    <p:audio>
                                      <p:cMediaNode>
                                        <p:cTn display="0" masterRel="sameClick">
                                          <p:stCondLst>
                                            <p:cond evt="begin" delay="0">
                                              <p:tn val="27"/>
                                            </p:cond>
                                          </p:stCondLst>
                                          <p:endCondLst>
                                            <p:cond evt="onStopAudio" delay="0">
                                              <p:tgtEl>
                                                <p:sldTgt/>
                                              </p:tgtEl>
                                            </p:cond>
                                          </p:endCondLst>
                                        </p:cTn>
                                        <p:tgtEl>
                                          <p:sndTgt r:embed="rId4" name="breeze.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757772"/>
                                        </p:tgtEl>
                                        <p:attrNameLst>
                                          <p:attrName>style.visibility</p:attrName>
                                        </p:attrNameLst>
                                      </p:cBhvr>
                                      <p:to>
                                        <p:strVal val="visible"/>
                                      </p:to>
                                    </p:set>
                                    <p:animEffect transition="in" filter="fade">
                                      <p:cBhvr>
                                        <p:cTn id="34" dur="1000"/>
                                        <p:tgtEl>
                                          <p:spTgt spid="757772"/>
                                        </p:tgtEl>
                                      </p:cBhvr>
                                    </p:animEffect>
                                    <p:anim calcmode="lin" valueType="num">
                                      <p:cBhvr>
                                        <p:cTn id="35" dur="1000" fill="hold"/>
                                        <p:tgtEl>
                                          <p:spTgt spid="757772"/>
                                        </p:tgtEl>
                                        <p:attrNameLst>
                                          <p:attrName>ppt_x</p:attrName>
                                        </p:attrNameLst>
                                      </p:cBhvr>
                                      <p:tavLst>
                                        <p:tav tm="0">
                                          <p:val>
                                            <p:strVal val="#ppt_x"/>
                                          </p:val>
                                        </p:tav>
                                        <p:tav tm="100000">
                                          <p:val>
                                            <p:strVal val="#ppt_x"/>
                                          </p:val>
                                        </p:tav>
                                      </p:tavLst>
                                    </p:anim>
                                    <p:anim calcmode="lin" valueType="num">
                                      <p:cBhvr>
                                        <p:cTn id="36" dur="1000" fill="hold"/>
                                        <p:tgtEl>
                                          <p:spTgt spid="757772"/>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5" name="explod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4" fill="hold" grpId="1" nodeType="clickEffect">
                                  <p:stCondLst>
                                    <p:cond delay="0"/>
                                  </p:stCondLst>
                                  <p:childTnLst>
                                    <p:anim calcmode="lin" valueType="num">
                                      <p:cBhvr additive="base">
                                        <p:cTn id="40" dur="500"/>
                                        <p:tgtEl>
                                          <p:spTgt spid="757772"/>
                                        </p:tgtEl>
                                        <p:attrNameLst>
                                          <p:attrName>ppt_x</p:attrName>
                                        </p:attrNameLst>
                                      </p:cBhvr>
                                      <p:tavLst>
                                        <p:tav tm="0">
                                          <p:val>
                                            <p:strVal val="ppt_x"/>
                                          </p:val>
                                        </p:tav>
                                        <p:tav tm="100000">
                                          <p:val>
                                            <p:strVal val="ppt_x"/>
                                          </p:val>
                                        </p:tav>
                                      </p:tavLst>
                                    </p:anim>
                                    <p:anim calcmode="lin" valueType="num">
                                      <p:cBhvr additive="base">
                                        <p:cTn id="41" dur="500"/>
                                        <p:tgtEl>
                                          <p:spTgt spid="757772"/>
                                        </p:tgtEl>
                                        <p:attrNameLst>
                                          <p:attrName>ppt_y</p:attrName>
                                        </p:attrNameLst>
                                      </p:cBhvr>
                                      <p:tavLst>
                                        <p:tav tm="0">
                                          <p:val>
                                            <p:strVal val="ppt_y"/>
                                          </p:val>
                                        </p:tav>
                                        <p:tav tm="100000">
                                          <p:val>
                                            <p:strVal val="1+ppt_h/2"/>
                                          </p:val>
                                        </p:tav>
                                      </p:tavLst>
                                    </p:anim>
                                    <p:set>
                                      <p:cBhvr>
                                        <p:cTn id="42" dur="1" fill="hold">
                                          <p:stCondLst>
                                            <p:cond delay="499"/>
                                          </p:stCondLst>
                                        </p:cTn>
                                        <p:tgtEl>
                                          <p:spTgt spid="757772"/>
                                        </p:tgtEl>
                                        <p:attrNameLst>
                                          <p:attrName>style.visibility</p:attrName>
                                        </p:attrNameLst>
                                      </p:cBhvr>
                                      <p:to>
                                        <p:strVal val="hidden"/>
                                      </p:to>
                                    </p:set>
                                  </p:childTnLst>
                                </p:cTn>
                              </p:par>
                              <p:par>
                                <p:cTn id="43" presetID="5" presetClass="exit" presetSubtype="10" fill="hold" grpId="1" nodeType="withEffect">
                                  <p:stCondLst>
                                    <p:cond delay="0"/>
                                  </p:stCondLst>
                                  <p:childTnLst>
                                    <p:animEffect transition="out" filter="checkerboard(across)">
                                      <p:cBhvr>
                                        <p:cTn id="44" dur="500"/>
                                        <p:tgtEl>
                                          <p:spTgt spid="757768"/>
                                        </p:tgtEl>
                                      </p:cBhvr>
                                    </p:animEffect>
                                    <p:set>
                                      <p:cBhvr>
                                        <p:cTn id="45" dur="1" fill="hold">
                                          <p:stCondLst>
                                            <p:cond delay="499"/>
                                          </p:stCondLst>
                                        </p:cTn>
                                        <p:tgtEl>
                                          <p:spTgt spid="757768"/>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757771"/>
                                        </p:tgtEl>
                                        <p:attrNameLst>
                                          <p:attrName>style.visibility</p:attrName>
                                        </p:attrNameLst>
                                      </p:cBhvr>
                                      <p:to>
                                        <p:strVal val="visible"/>
                                      </p:to>
                                    </p:set>
                                    <p:animEffect transition="in" filter="checkerboard(across)">
                                      <p:cBhvr>
                                        <p:cTn id="50" dur="500"/>
                                        <p:tgtEl>
                                          <p:spTgt spid="757771"/>
                                        </p:tgtEl>
                                      </p:cBhvr>
                                    </p:animEffect>
                                  </p:childTnLst>
                                  <p:subTnLst>
                                    <p:audio>
                                      <p:cMediaNode>
                                        <p:cTn display="0" masterRel="sameClick">
                                          <p:stCondLst>
                                            <p:cond evt="begin" delay="0">
                                              <p:tn val="48"/>
                                            </p:cond>
                                          </p:stCondLst>
                                          <p:endCondLst>
                                            <p:cond evt="onStopAudio" delay="0">
                                              <p:tgtEl>
                                                <p:sldTgt/>
                                              </p:tgtEl>
                                            </p:cond>
                                          </p:endCondLst>
                                        </p:cTn>
                                        <p:tgtEl>
                                          <p:sndTgt r:embed="rId4" name="breez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7" presetClass="entr" presetSubtype="0" fill="hold" grpId="2" nodeType="clickEffect">
                                  <p:stCondLst>
                                    <p:cond delay="0"/>
                                  </p:stCondLst>
                                  <p:childTnLst>
                                    <p:set>
                                      <p:cBhvr>
                                        <p:cTn id="54" dur="1" fill="hold">
                                          <p:stCondLst>
                                            <p:cond delay="0"/>
                                          </p:stCondLst>
                                        </p:cTn>
                                        <p:tgtEl>
                                          <p:spTgt spid="757772"/>
                                        </p:tgtEl>
                                        <p:attrNameLst>
                                          <p:attrName>style.visibility</p:attrName>
                                        </p:attrNameLst>
                                      </p:cBhvr>
                                      <p:to>
                                        <p:strVal val="visible"/>
                                      </p:to>
                                    </p:set>
                                    <p:animEffect transition="in" filter="fade">
                                      <p:cBhvr>
                                        <p:cTn id="55" dur="1000"/>
                                        <p:tgtEl>
                                          <p:spTgt spid="757772"/>
                                        </p:tgtEl>
                                      </p:cBhvr>
                                    </p:animEffect>
                                    <p:anim calcmode="lin" valueType="num">
                                      <p:cBhvr>
                                        <p:cTn id="56" dur="1000" fill="hold"/>
                                        <p:tgtEl>
                                          <p:spTgt spid="757772"/>
                                        </p:tgtEl>
                                        <p:attrNameLst>
                                          <p:attrName>ppt_x</p:attrName>
                                        </p:attrNameLst>
                                      </p:cBhvr>
                                      <p:tavLst>
                                        <p:tav tm="0">
                                          <p:val>
                                            <p:strVal val="#ppt_x"/>
                                          </p:val>
                                        </p:tav>
                                        <p:tav tm="100000">
                                          <p:val>
                                            <p:strVal val="#ppt_x"/>
                                          </p:val>
                                        </p:tav>
                                      </p:tavLst>
                                    </p:anim>
                                    <p:anim calcmode="lin" valueType="num">
                                      <p:cBhvr>
                                        <p:cTn id="57" dur="1000" fill="hold"/>
                                        <p:tgtEl>
                                          <p:spTgt spid="757772"/>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5" name="explode.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xit" presetSubtype="4" fill="hold" grpId="3" nodeType="clickEffect">
                                  <p:stCondLst>
                                    <p:cond delay="0"/>
                                  </p:stCondLst>
                                  <p:childTnLst>
                                    <p:anim calcmode="lin" valueType="num">
                                      <p:cBhvr additive="base">
                                        <p:cTn id="61" dur="500"/>
                                        <p:tgtEl>
                                          <p:spTgt spid="757772"/>
                                        </p:tgtEl>
                                        <p:attrNameLst>
                                          <p:attrName>ppt_x</p:attrName>
                                        </p:attrNameLst>
                                      </p:cBhvr>
                                      <p:tavLst>
                                        <p:tav tm="0">
                                          <p:val>
                                            <p:strVal val="ppt_x"/>
                                          </p:val>
                                        </p:tav>
                                        <p:tav tm="100000">
                                          <p:val>
                                            <p:strVal val="ppt_x"/>
                                          </p:val>
                                        </p:tav>
                                      </p:tavLst>
                                    </p:anim>
                                    <p:anim calcmode="lin" valueType="num">
                                      <p:cBhvr additive="base">
                                        <p:cTn id="62" dur="500"/>
                                        <p:tgtEl>
                                          <p:spTgt spid="757772"/>
                                        </p:tgtEl>
                                        <p:attrNameLst>
                                          <p:attrName>ppt_y</p:attrName>
                                        </p:attrNameLst>
                                      </p:cBhvr>
                                      <p:tavLst>
                                        <p:tav tm="0">
                                          <p:val>
                                            <p:strVal val="ppt_y"/>
                                          </p:val>
                                        </p:tav>
                                        <p:tav tm="100000">
                                          <p:val>
                                            <p:strVal val="1+ppt_h/2"/>
                                          </p:val>
                                        </p:tav>
                                      </p:tavLst>
                                    </p:anim>
                                    <p:set>
                                      <p:cBhvr>
                                        <p:cTn id="63" dur="1" fill="hold">
                                          <p:stCondLst>
                                            <p:cond delay="499"/>
                                          </p:stCondLst>
                                        </p:cTn>
                                        <p:tgtEl>
                                          <p:spTgt spid="757772"/>
                                        </p:tgtEl>
                                        <p:attrNameLst>
                                          <p:attrName>style.visibility</p:attrName>
                                        </p:attrNameLst>
                                      </p:cBhvr>
                                      <p:to>
                                        <p:strVal val="hidden"/>
                                      </p:to>
                                    </p:set>
                                  </p:childTnLst>
                                </p:cTn>
                              </p:par>
                              <p:par>
                                <p:cTn id="64" presetID="5" presetClass="exit" presetSubtype="10" fill="hold" grpId="1" nodeType="withEffect">
                                  <p:stCondLst>
                                    <p:cond delay="0"/>
                                  </p:stCondLst>
                                  <p:childTnLst>
                                    <p:animEffect transition="out" filter="checkerboard(across)">
                                      <p:cBhvr>
                                        <p:cTn id="65" dur="500"/>
                                        <p:tgtEl>
                                          <p:spTgt spid="757771"/>
                                        </p:tgtEl>
                                      </p:cBhvr>
                                    </p:animEffect>
                                    <p:set>
                                      <p:cBhvr>
                                        <p:cTn id="66" dur="1" fill="hold">
                                          <p:stCondLst>
                                            <p:cond delay="499"/>
                                          </p:stCondLst>
                                        </p:cTn>
                                        <p:tgtEl>
                                          <p:spTgt spid="757771"/>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757769"/>
                                        </p:tgtEl>
                                        <p:attrNameLst>
                                          <p:attrName>style.visibility</p:attrName>
                                        </p:attrNameLst>
                                      </p:cBhvr>
                                      <p:to>
                                        <p:strVal val="visible"/>
                                      </p:to>
                                    </p:set>
                                    <p:animEffect transition="in" filter="checkerboard(across)">
                                      <p:cBhvr>
                                        <p:cTn id="71" dur="500"/>
                                        <p:tgtEl>
                                          <p:spTgt spid="757769"/>
                                        </p:tgtEl>
                                      </p:cBhvr>
                                    </p:animEffect>
                                  </p:childTnLst>
                                  <p:subTnLst>
                                    <p:audio>
                                      <p:cMediaNode>
                                        <p:cTn display="0" masterRel="sameClick">
                                          <p:stCondLst>
                                            <p:cond evt="begin" delay="0">
                                              <p:tn val="69"/>
                                            </p:cond>
                                          </p:stCondLst>
                                          <p:endCondLst>
                                            <p:cond evt="onStopAudio" delay="0">
                                              <p:tgtEl>
                                                <p:sldTgt/>
                                              </p:tgtEl>
                                            </p:cond>
                                          </p:endCondLst>
                                        </p:cTn>
                                        <p:tgtEl>
                                          <p:sndTgt r:embed="rId4" name="breeze.wav"/>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47" presetClass="entr" presetSubtype="0" fill="hold" grpId="4" nodeType="clickEffect">
                                  <p:stCondLst>
                                    <p:cond delay="0"/>
                                  </p:stCondLst>
                                  <p:childTnLst>
                                    <p:set>
                                      <p:cBhvr>
                                        <p:cTn id="75" dur="1" fill="hold">
                                          <p:stCondLst>
                                            <p:cond delay="0"/>
                                          </p:stCondLst>
                                        </p:cTn>
                                        <p:tgtEl>
                                          <p:spTgt spid="757772"/>
                                        </p:tgtEl>
                                        <p:attrNameLst>
                                          <p:attrName>style.visibility</p:attrName>
                                        </p:attrNameLst>
                                      </p:cBhvr>
                                      <p:to>
                                        <p:strVal val="visible"/>
                                      </p:to>
                                    </p:set>
                                    <p:animEffect transition="in" filter="fade">
                                      <p:cBhvr>
                                        <p:cTn id="76" dur="1000"/>
                                        <p:tgtEl>
                                          <p:spTgt spid="757772"/>
                                        </p:tgtEl>
                                      </p:cBhvr>
                                    </p:animEffect>
                                    <p:anim calcmode="lin" valueType="num">
                                      <p:cBhvr>
                                        <p:cTn id="77" dur="1000" fill="hold"/>
                                        <p:tgtEl>
                                          <p:spTgt spid="757772"/>
                                        </p:tgtEl>
                                        <p:attrNameLst>
                                          <p:attrName>ppt_x</p:attrName>
                                        </p:attrNameLst>
                                      </p:cBhvr>
                                      <p:tavLst>
                                        <p:tav tm="0">
                                          <p:val>
                                            <p:strVal val="#ppt_x"/>
                                          </p:val>
                                        </p:tav>
                                        <p:tav tm="100000">
                                          <p:val>
                                            <p:strVal val="#ppt_x"/>
                                          </p:val>
                                        </p:tav>
                                      </p:tavLst>
                                    </p:anim>
                                    <p:anim calcmode="lin" valueType="num">
                                      <p:cBhvr>
                                        <p:cTn id="78" dur="1000" fill="hold"/>
                                        <p:tgtEl>
                                          <p:spTgt spid="757772"/>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5" name="explode.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xit" presetSubtype="4" fill="hold" grpId="5" nodeType="clickEffect">
                                  <p:stCondLst>
                                    <p:cond delay="0"/>
                                  </p:stCondLst>
                                  <p:childTnLst>
                                    <p:anim calcmode="lin" valueType="num">
                                      <p:cBhvr additive="base">
                                        <p:cTn id="82" dur="500"/>
                                        <p:tgtEl>
                                          <p:spTgt spid="757772"/>
                                        </p:tgtEl>
                                        <p:attrNameLst>
                                          <p:attrName>ppt_x</p:attrName>
                                        </p:attrNameLst>
                                      </p:cBhvr>
                                      <p:tavLst>
                                        <p:tav tm="0">
                                          <p:val>
                                            <p:strVal val="ppt_x"/>
                                          </p:val>
                                        </p:tav>
                                        <p:tav tm="100000">
                                          <p:val>
                                            <p:strVal val="ppt_x"/>
                                          </p:val>
                                        </p:tav>
                                      </p:tavLst>
                                    </p:anim>
                                    <p:anim calcmode="lin" valueType="num">
                                      <p:cBhvr additive="base">
                                        <p:cTn id="83" dur="500"/>
                                        <p:tgtEl>
                                          <p:spTgt spid="757772"/>
                                        </p:tgtEl>
                                        <p:attrNameLst>
                                          <p:attrName>ppt_y</p:attrName>
                                        </p:attrNameLst>
                                      </p:cBhvr>
                                      <p:tavLst>
                                        <p:tav tm="0">
                                          <p:val>
                                            <p:strVal val="ppt_y"/>
                                          </p:val>
                                        </p:tav>
                                        <p:tav tm="100000">
                                          <p:val>
                                            <p:strVal val="1+ppt_h/2"/>
                                          </p:val>
                                        </p:tav>
                                      </p:tavLst>
                                    </p:anim>
                                    <p:set>
                                      <p:cBhvr>
                                        <p:cTn id="84" dur="1" fill="hold">
                                          <p:stCondLst>
                                            <p:cond delay="499"/>
                                          </p:stCondLst>
                                        </p:cTn>
                                        <p:tgtEl>
                                          <p:spTgt spid="757772"/>
                                        </p:tgtEl>
                                        <p:attrNameLst>
                                          <p:attrName>style.visibility</p:attrName>
                                        </p:attrNameLst>
                                      </p:cBhvr>
                                      <p:to>
                                        <p:strVal val="hidden"/>
                                      </p:to>
                                    </p:set>
                                  </p:childTnLst>
                                </p:cTn>
                              </p:par>
                              <p:par>
                                <p:cTn id="85" presetID="5" presetClass="exit" presetSubtype="10" fill="hold" grpId="1" nodeType="withEffect">
                                  <p:stCondLst>
                                    <p:cond delay="0"/>
                                  </p:stCondLst>
                                  <p:childTnLst>
                                    <p:animEffect transition="out" filter="checkerboard(across)">
                                      <p:cBhvr>
                                        <p:cTn id="86" dur="500"/>
                                        <p:tgtEl>
                                          <p:spTgt spid="757769"/>
                                        </p:tgtEl>
                                      </p:cBhvr>
                                    </p:animEffect>
                                    <p:set>
                                      <p:cBhvr>
                                        <p:cTn id="87" dur="1" fill="hold">
                                          <p:stCondLst>
                                            <p:cond delay="499"/>
                                          </p:stCondLst>
                                        </p:cTn>
                                        <p:tgtEl>
                                          <p:spTgt spid="757769"/>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757770"/>
                                        </p:tgtEl>
                                        <p:attrNameLst>
                                          <p:attrName>style.visibility</p:attrName>
                                        </p:attrNameLst>
                                      </p:cBhvr>
                                      <p:to>
                                        <p:strVal val="visible"/>
                                      </p:to>
                                    </p:set>
                                    <p:animEffect transition="in" filter="checkerboard(across)">
                                      <p:cBhvr>
                                        <p:cTn id="92" dur="500"/>
                                        <p:tgtEl>
                                          <p:spTgt spid="757770"/>
                                        </p:tgtEl>
                                      </p:cBhvr>
                                    </p:animEffect>
                                  </p:childTnLst>
                                  <p:subTnLst>
                                    <p:audio>
                                      <p:cMediaNode>
                                        <p:cTn display="0" masterRel="sameClick">
                                          <p:stCondLst>
                                            <p:cond evt="begin" delay="0">
                                              <p:tn val="90"/>
                                            </p:cond>
                                          </p:stCondLst>
                                          <p:endCondLst>
                                            <p:cond evt="onStopAudio" delay="0">
                                              <p:tgtEl>
                                                <p:sldTgt/>
                                              </p:tgtEl>
                                            </p:cond>
                                          </p:endCondLst>
                                        </p:cTn>
                                        <p:tgtEl>
                                          <p:sndTgt r:embed="rId4" name="breeze.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47" presetClass="entr" presetSubtype="0" fill="hold" grpId="6" nodeType="clickEffect">
                                  <p:stCondLst>
                                    <p:cond delay="0"/>
                                  </p:stCondLst>
                                  <p:childTnLst>
                                    <p:set>
                                      <p:cBhvr>
                                        <p:cTn id="96" dur="1" fill="hold">
                                          <p:stCondLst>
                                            <p:cond delay="0"/>
                                          </p:stCondLst>
                                        </p:cTn>
                                        <p:tgtEl>
                                          <p:spTgt spid="757772"/>
                                        </p:tgtEl>
                                        <p:attrNameLst>
                                          <p:attrName>style.visibility</p:attrName>
                                        </p:attrNameLst>
                                      </p:cBhvr>
                                      <p:to>
                                        <p:strVal val="visible"/>
                                      </p:to>
                                    </p:set>
                                    <p:animEffect transition="in" filter="fade">
                                      <p:cBhvr>
                                        <p:cTn id="97" dur="1000"/>
                                        <p:tgtEl>
                                          <p:spTgt spid="757772"/>
                                        </p:tgtEl>
                                      </p:cBhvr>
                                    </p:animEffect>
                                    <p:anim calcmode="lin" valueType="num">
                                      <p:cBhvr>
                                        <p:cTn id="98" dur="1000" fill="hold"/>
                                        <p:tgtEl>
                                          <p:spTgt spid="757772"/>
                                        </p:tgtEl>
                                        <p:attrNameLst>
                                          <p:attrName>ppt_x</p:attrName>
                                        </p:attrNameLst>
                                      </p:cBhvr>
                                      <p:tavLst>
                                        <p:tav tm="0">
                                          <p:val>
                                            <p:strVal val="#ppt_x"/>
                                          </p:val>
                                        </p:tav>
                                        <p:tav tm="100000">
                                          <p:val>
                                            <p:strVal val="#ppt_x"/>
                                          </p:val>
                                        </p:tav>
                                      </p:tavLst>
                                    </p:anim>
                                    <p:anim calcmode="lin" valueType="num">
                                      <p:cBhvr>
                                        <p:cTn id="99" dur="1000" fill="hold"/>
                                        <p:tgtEl>
                                          <p:spTgt spid="757772"/>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5" name="explode.wav"/>
                                        </p:tgtEl>
                                      </p:cMediaNode>
                                    </p:audio>
                                  </p:sub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xit" presetSubtype="4" fill="hold" grpId="7" nodeType="clickEffect">
                                  <p:stCondLst>
                                    <p:cond delay="0"/>
                                  </p:stCondLst>
                                  <p:childTnLst>
                                    <p:anim calcmode="lin" valueType="num">
                                      <p:cBhvr additive="base">
                                        <p:cTn id="103" dur="500"/>
                                        <p:tgtEl>
                                          <p:spTgt spid="757772"/>
                                        </p:tgtEl>
                                        <p:attrNameLst>
                                          <p:attrName>ppt_x</p:attrName>
                                        </p:attrNameLst>
                                      </p:cBhvr>
                                      <p:tavLst>
                                        <p:tav tm="0">
                                          <p:val>
                                            <p:strVal val="ppt_x"/>
                                          </p:val>
                                        </p:tav>
                                        <p:tav tm="100000">
                                          <p:val>
                                            <p:strVal val="ppt_x"/>
                                          </p:val>
                                        </p:tav>
                                      </p:tavLst>
                                    </p:anim>
                                    <p:anim calcmode="lin" valueType="num">
                                      <p:cBhvr additive="base">
                                        <p:cTn id="104" dur="500"/>
                                        <p:tgtEl>
                                          <p:spTgt spid="757772"/>
                                        </p:tgtEl>
                                        <p:attrNameLst>
                                          <p:attrName>ppt_y</p:attrName>
                                        </p:attrNameLst>
                                      </p:cBhvr>
                                      <p:tavLst>
                                        <p:tav tm="0">
                                          <p:val>
                                            <p:strVal val="ppt_y"/>
                                          </p:val>
                                        </p:tav>
                                        <p:tav tm="100000">
                                          <p:val>
                                            <p:strVal val="1+ppt_h/2"/>
                                          </p:val>
                                        </p:tav>
                                      </p:tavLst>
                                    </p:anim>
                                    <p:set>
                                      <p:cBhvr>
                                        <p:cTn id="105" dur="1" fill="hold">
                                          <p:stCondLst>
                                            <p:cond delay="499"/>
                                          </p:stCondLst>
                                        </p:cTn>
                                        <p:tgtEl>
                                          <p:spTgt spid="757772"/>
                                        </p:tgtEl>
                                        <p:attrNameLst>
                                          <p:attrName>style.visibility</p:attrName>
                                        </p:attrNameLst>
                                      </p:cBhvr>
                                      <p:to>
                                        <p:strVal val="hidden"/>
                                      </p:to>
                                    </p:set>
                                  </p:childTnLst>
                                </p:cTn>
                              </p:par>
                              <p:par>
                                <p:cTn id="106" presetID="5" presetClass="exit" presetSubtype="10" fill="hold" grpId="1" nodeType="withEffect">
                                  <p:stCondLst>
                                    <p:cond delay="0"/>
                                  </p:stCondLst>
                                  <p:childTnLst>
                                    <p:animEffect transition="out" filter="checkerboard(across)">
                                      <p:cBhvr>
                                        <p:cTn id="107" dur="500"/>
                                        <p:tgtEl>
                                          <p:spTgt spid="757770"/>
                                        </p:tgtEl>
                                      </p:cBhvr>
                                    </p:animEffect>
                                    <p:set>
                                      <p:cBhvr>
                                        <p:cTn id="108" dur="1" fill="hold">
                                          <p:stCondLst>
                                            <p:cond delay="499"/>
                                          </p:stCondLst>
                                        </p:cTn>
                                        <p:tgtEl>
                                          <p:spTgt spid="757770"/>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757773"/>
                                        </p:tgtEl>
                                        <p:attrNameLst>
                                          <p:attrName>style.visibility</p:attrName>
                                        </p:attrNameLst>
                                      </p:cBhvr>
                                      <p:to>
                                        <p:strVal val="visible"/>
                                      </p:to>
                                    </p:set>
                                    <p:animEffect transition="in" filter="diamond(in)">
                                      <p:cBhvr>
                                        <p:cTn id="111" dur="2000"/>
                                        <p:tgtEl>
                                          <p:spTgt spid="757773"/>
                                        </p:tgtEl>
                                      </p:cBhvr>
                                    </p:animEffect>
                                  </p:childTnLst>
                                  <p:subTnLst>
                                    <p:audio>
                                      <p:cMediaNode>
                                        <p:cTn display="0" masterRel="sameClick">
                                          <p:stCondLst>
                                            <p:cond evt="begin" delay="0">
                                              <p:tn val="109"/>
                                            </p:cond>
                                          </p:stCondLst>
                                          <p:endCondLst>
                                            <p:cond evt="onStopAudio" delay="0">
                                              <p:tgtEl>
                                                <p:sldTgt/>
                                              </p:tgtEl>
                                            </p:cond>
                                          </p:endCondLst>
                                        </p:cTn>
                                        <p:tgtEl>
                                          <p:sndTgt r:embed="rId6"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5" grpId="0" animBg="1"/>
      <p:bldP spid="757765" grpId="1" animBg="1"/>
      <p:bldP spid="757766" grpId="0" animBg="1"/>
      <p:bldP spid="757766" grpId="1" animBg="1"/>
      <p:bldP spid="757767" grpId="0" animBg="1"/>
      <p:bldP spid="757768" grpId="0" animBg="1"/>
      <p:bldP spid="757768" grpId="1" animBg="1"/>
      <p:bldP spid="757769" grpId="0" animBg="1"/>
      <p:bldP spid="757769" grpId="1" animBg="1"/>
      <p:bldP spid="757770" grpId="0" animBg="1"/>
      <p:bldP spid="757770" grpId="1" animBg="1"/>
      <p:bldP spid="757771" grpId="0" animBg="1"/>
      <p:bldP spid="757771" grpId="1" animBg="1"/>
      <p:bldP spid="757772" grpId="0" animBg="1"/>
      <p:bldP spid="757772" grpId="1" animBg="1"/>
      <p:bldP spid="757772" grpId="2" animBg="1"/>
      <p:bldP spid="757772" grpId="3" animBg="1"/>
      <p:bldP spid="757772" grpId="4" animBg="1"/>
      <p:bldP spid="757772" grpId="5" animBg="1"/>
      <p:bldP spid="757772" grpId="6" animBg="1"/>
      <p:bldP spid="757772" grpId="7" animBg="1"/>
      <p:bldP spid="75777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CA53BD0-8C91-4646-887F-E5190A0C8B74}" type="slidenum">
              <a:rPr lang="en-US" sz="1400">
                <a:latin typeface="Arial" charset="0"/>
              </a:rPr>
              <a:pPr eaLnBrk="1" hangingPunct="1"/>
              <a:t>100</a:t>
            </a:fld>
            <a:endParaRPr lang="en-US" sz="1400">
              <a:latin typeface="Arial" charset="0"/>
            </a:endParaRPr>
          </a:p>
        </p:txBody>
      </p:sp>
      <p:sp>
        <p:nvSpPr>
          <p:cNvPr id="1382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Class Methods vs. Instance Methods</a:t>
            </a:r>
          </a:p>
        </p:txBody>
      </p:sp>
      <p:sp>
        <p:nvSpPr>
          <p:cNvPr id="1435651" name="Rectangle 3"/>
          <p:cNvSpPr>
            <a:spLocks noGrp="1" noChangeArrowheads="1"/>
          </p:cNvSpPr>
          <p:nvPr>
            <p:ph type="body" idx="1"/>
          </p:nvPr>
        </p:nvSpPr>
        <p:spPr>
          <a:xfrm>
            <a:off x="533400" y="1066800"/>
            <a:ext cx="8077200" cy="5181600"/>
          </a:xfrm>
        </p:spPr>
        <p:txBody>
          <a:bodyPr/>
          <a:lstStyle/>
          <a:p>
            <a:pPr lvl="1" eaLnBrk="1" hangingPunct="1"/>
            <a:r>
              <a:rPr lang="en-US" b="1" dirty="0">
                <a:latin typeface="Tahoma" charset="0"/>
                <a:ea typeface="ＭＳ Ｐゴシック" charset="0"/>
              </a:rPr>
              <a:t>Class methods</a:t>
            </a:r>
            <a:r>
              <a:rPr lang="en-US" dirty="0">
                <a:latin typeface="Tahoma" charset="0"/>
                <a:ea typeface="ＭＳ Ｐゴシック" charset="0"/>
              </a:rPr>
              <a:t> have no implicit data to act on</a:t>
            </a:r>
          </a:p>
          <a:p>
            <a:pPr lvl="2" eaLnBrk="1" hangingPunct="1"/>
            <a:r>
              <a:rPr lang="en-US" dirty="0">
                <a:latin typeface="Tahoma" charset="0"/>
                <a:ea typeface="ＭＳ Ｐゴシック" charset="0"/>
              </a:rPr>
              <a:t>All data must be passed into them using arguments</a:t>
            </a:r>
          </a:p>
          <a:p>
            <a:pPr lvl="2" eaLnBrk="1" hangingPunct="1"/>
            <a:r>
              <a:rPr lang="en-US" dirty="0">
                <a:latin typeface="Tahoma" charset="0"/>
                <a:ea typeface="ＭＳ Ｐゴシック" charset="0"/>
              </a:rPr>
              <a:t>Class methods are called using:</a:t>
            </a:r>
          </a:p>
          <a:p>
            <a:pPr lvl="2" eaLnBrk="1" hangingPunct="1">
              <a:buFont typeface="Arial" charset="0"/>
              <a:buNone/>
            </a:pPr>
            <a:r>
              <a:rPr lang="en-US" dirty="0">
                <a:solidFill>
                  <a:srgbClr val="003399"/>
                </a:solidFill>
                <a:latin typeface="Tahoma" charset="0"/>
                <a:ea typeface="ＭＳ Ｐゴシック" charset="0"/>
              </a:rPr>
              <a:t>		</a:t>
            </a:r>
            <a:r>
              <a:rPr lang="en-US" dirty="0" err="1">
                <a:solidFill>
                  <a:srgbClr val="003399"/>
                </a:solidFill>
                <a:latin typeface="Tahoma" charset="0"/>
                <a:ea typeface="ＭＳ Ｐゴシック" charset="0"/>
              </a:rPr>
              <a:t>ClassName</a:t>
            </a:r>
            <a:r>
              <a:rPr lang="en-US" dirty="0" err="1">
                <a:solidFill>
                  <a:srgbClr val="FF0000"/>
                </a:solidFill>
                <a:latin typeface="Tahoma" charset="0"/>
                <a:ea typeface="ＭＳ Ｐゴシック" charset="0"/>
              </a:rPr>
              <a:t>.methodName</a:t>
            </a:r>
            <a:r>
              <a:rPr lang="en-US" dirty="0">
                <a:solidFill>
                  <a:srgbClr val="FF0000"/>
                </a:solidFill>
                <a:latin typeface="Tahoma" charset="0"/>
                <a:ea typeface="ＭＳ Ｐゴシック" charset="0"/>
              </a:rPr>
              <a:t>(</a:t>
            </a:r>
            <a:r>
              <a:rPr lang="en-US" dirty="0" err="1">
                <a:solidFill>
                  <a:srgbClr val="FF0000"/>
                </a:solidFill>
                <a:latin typeface="Tahoma" charset="0"/>
                <a:ea typeface="ＭＳ Ｐゴシック" charset="0"/>
              </a:rPr>
              <a:t>param</a:t>
            </a:r>
            <a:r>
              <a:rPr lang="en-US" dirty="0">
                <a:solidFill>
                  <a:srgbClr val="FF0000"/>
                </a:solidFill>
                <a:latin typeface="Tahoma" charset="0"/>
                <a:ea typeface="ＭＳ Ｐゴシック" charset="0"/>
              </a:rPr>
              <a:t> list)</a:t>
            </a:r>
            <a:endParaRPr lang="en-US" dirty="0">
              <a:latin typeface="Tahoma" charset="0"/>
              <a:ea typeface="ＭＳ Ｐゴシック" charset="0"/>
            </a:endParaRPr>
          </a:p>
          <a:p>
            <a:pPr lvl="1" eaLnBrk="1" hangingPunct="1"/>
            <a:r>
              <a:rPr lang="en-US" b="1" dirty="0">
                <a:latin typeface="Tahoma" charset="0"/>
                <a:ea typeface="ＭＳ Ｐゴシック" charset="0"/>
              </a:rPr>
              <a:t>Instance methods</a:t>
            </a:r>
            <a:r>
              <a:rPr lang="en-US" dirty="0">
                <a:latin typeface="Tahoma" charset="0"/>
                <a:ea typeface="ＭＳ Ｐゴシック" charset="0"/>
              </a:rPr>
              <a:t> have implicit data associated with an Object</a:t>
            </a:r>
          </a:p>
          <a:p>
            <a:pPr lvl="2" eaLnBrk="1" hangingPunct="1"/>
            <a:r>
              <a:rPr lang="en-US" dirty="0">
                <a:latin typeface="Tahoma" charset="0"/>
                <a:ea typeface="ＭＳ Ｐゴシック" charset="0"/>
              </a:rPr>
              <a:t>Other data can be passed as arguments, but there is always an underlying object to act upon</a:t>
            </a:r>
          </a:p>
          <a:p>
            <a:pPr lvl="3" eaLnBrk="1" hangingPunct="1"/>
            <a:r>
              <a:rPr lang="en-US" dirty="0">
                <a:latin typeface="Tahoma" charset="0"/>
                <a:ea typeface="ＭＳ Ｐゴシック" charset="0"/>
              </a:rPr>
              <a:t>This is because they are encapsulated within that same object</a:t>
            </a:r>
          </a:p>
          <a:p>
            <a:pPr lvl="2" eaLnBrk="1" hangingPunct="1"/>
            <a:r>
              <a:rPr lang="en-US" dirty="0">
                <a:latin typeface="Tahoma" charset="0"/>
                <a:ea typeface="ＭＳ Ｐゴシック" charset="0"/>
              </a:rPr>
              <a:t>Instance methods are called using:</a:t>
            </a:r>
          </a:p>
          <a:p>
            <a:pPr lvl="2" eaLnBrk="1" hangingPunct="1">
              <a:buFont typeface="Arial" charset="0"/>
              <a:buNone/>
            </a:pPr>
            <a:r>
              <a:rPr lang="en-US" dirty="0">
                <a:solidFill>
                  <a:srgbClr val="003399"/>
                </a:solidFill>
                <a:latin typeface="Tahoma" charset="0"/>
                <a:ea typeface="ＭＳ Ｐゴシック" charset="0"/>
              </a:rPr>
              <a:t>		</a:t>
            </a:r>
            <a:r>
              <a:rPr lang="en-US" dirty="0" err="1">
                <a:solidFill>
                  <a:srgbClr val="003399"/>
                </a:solidFill>
                <a:latin typeface="Tahoma" charset="0"/>
                <a:ea typeface="ＭＳ Ｐゴシック" charset="0"/>
              </a:rPr>
              <a:t>VariableName</a:t>
            </a:r>
            <a:r>
              <a:rPr lang="en-US" dirty="0" err="1">
                <a:solidFill>
                  <a:srgbClr val="FF0000"/>
                </a:solidFill>
                <a:latin typeface="Tahoma" charset="0"/>
                <a:ea typeface="ＭＳ Ｐゴシック" charset="0"/>
              </a:rPr>
              <a:t>.methodName</a:t>
            </a:r>
            <a:r>
              <a:rPr lang="en-US" dirty="0">
                <a:solidFill>
                  <a:srgbClr val="FF0000"/>
                </a:solidFill>
                <a:latin typeface="Tahoma" charset="0"/>
                <a:ea typeface="ＭＳ Ｐゴシック" charset="0"/>
              </a:rPr>
              <a:t>(</a:t>
            </a:r>
            <a:r>
              <a:rPr lang="en-US" dirty="0" err="1">
                <a:solidFill>
                  <a:srgbClr val="FF0000"/>
                </a:solidFill>
                <a:latin typeface="Tahoma" charset="0"/>
                <a:ea typeface="ＭＳ Ｐゴシック" charset="0"/>
              </a:rPr>
              <a:t>param</a:t>
            </a:r>
            <a:r>
              <a:rPr lang="en-US" dirty="0">
                <a:solidFill>
                  <a:srgbClr val="FF0000"/>
                </a:solidFill>
                <a:latin typeface="Tahoma" charset="0"/>
                <a:ea typeface="ＭＳ Ｐゴシック" charset="0"/>
              </a:rPr>
              <a:t> list)</a:t>
            </a:r>
          </a:p>
          <a:p>
            <a:pPr lvl="3" eaLnBrk="1" hangingPunct="1">
              <a:buFont typeface="Arial"/>
              <a:buChar char="•"/>
            </a:pPr>
            <a:r>
              <a:rPr lang="en-US" dirty="0">
                <a:latin typeface="Tahoma" charset="0"/>
                <a:ea typeface="ＭＳ Ｐゴシック" charset="0"/>
              </a:rPr>
              <a:t>Where </a:t>
            </a:r>
            <a:r>
              <a:rPr lang="en-US" dirty="0" err="1">
                <a:solidFill>
                  <a:srgbClr val="0000FF"/>
                </a:solidFill>
                <a:latin typeface="Tahoma" charset="0"/>
                <a:ea typeface="ＭＳ Ｐゴシック" charset="0"/>
              </a:rPr>
              <a:t>VariableName</a:t>
            </a:r>
            <a:r>
              <a:rPr lang="en-US" dirty="0">
                <a:latin typeface="Tahoma" charset="0"/>
                <a:ea typeface="ＭＳ Ｐゴシック" charset="0"/>
              </a:rPr>
              <a:t> is a reference to an object</a:t>
            </a:r>
            <a:r>
              <a:rPr lang="en-US" dirty="0">
                <a:solidFill>
                  <a:srgbClr val="FF0000"/>
                </a:solidFill>
                <a:latin typeface="Tahoma" charset="0"/>
                <a:ea typeface="ＭＳ Ｐゴシック"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5651">
                                            <p:txEl>
                                              <p:pRg st="4" end="4"/>
                                            </p:txEl>
                                          </p:spTgt>
                                        </p:tgtEl>
                                        <p:attrNameLst>
                                          <p:attrName>style.visibility</p:attrName>
                                        </p:attrNameLst>
                                      </p:cBhvr>
                                      <p:to>
                                        <p:strVal val="visible"/>
                                      </p:to>
                                    </p:set>
                                    <p:anim to="" calcmode="lin" valueType="num">
                                      <p:cBhvr>
                                        <p:cTn id="7" dur="1" fill="hold"/>
                                        <p:tgtEl>
                                          <p:spTgt spid="1435651">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35651">
                                            <p:txEl>
                                              <p:pRg st="5" end="5"/>
                                            </p:txEl>
                                          </p:spTgt>
                                        </p:tgtEl>
                                        <p:attrNameLst>
                                          <p:attrName>style.visibility</p:attrName>
                                        </p:attrNameLst>
                                      </p:cBhvr>
                                      <p:to>
                                        <p:strVal val="visible"/>
                                      </p:to>
                                    </p:set>
                                    <p:anim to="" calcmode="lin" valueType="num">
                                      <p:cBhvr>
                                        <p:cTn id="10" dur="1" fill="hold"/>
                                        <p:tgtEl>
                                          <p:spTgt spid="1435651">
                                            <p:txEl>
                                              <p:pRg st="5" end="5"/>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35651">
                                            <p:txEl>
                                              <p:pRg st="6" end="6"/>
                                            </p:txEl>
                                          </p:spTgt>
                                        </p:tgtEl>
                                        <p:attrNameLst>
                                          <p:attrName>style.visibility</p:attrName>
                                        </p:attrNameLst>
                                      </p:cBhvr>
                                      <p:to>
                                        <p:strVal val="visible"/>
                                      </p:to>
                                    </p:set>
                                    <p:anim to="" calcmode="lin" valueType="num">
                                      <p:cBhvr>
                                        <p:cTn id="13" dur="1" fill="hold"/>
                                        <p:tgtEl>
                                          <p:spTgt spid="1435651">
                                            <p:txEl>
                                              <p:pRg st="6" end="6"/>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435651">
                                            <p:txEl>
                                              <p:pRg st="7" end="7"/>
                                            </p:txEl>
                                          </p:spTgt>
                                        </p:tgtEl>
                                        <p:attrNameLst>
                                          <p:attrName>style.visibility</p:attrName>
                                        </p:attrNameLst>
                                      </p:cBhvr>
                                      <p:to>
                                        <p:strVal val="visible"/>
                                      </p:to>
                                    </p:set>
                                    <p:anim to="" calcmode="lin" valueType="num">
                                      <p:cBhvr>
                                        <p:cTn id="18" dur="1" fill="hold"/>
                                        <p:tgtEl>
                                          <p:spTgt spid="1435651">
                                            <p:txEl>
                                              <p:pRg st="7" end="7"/>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435651">
                                            <p:txEl>
                                              <p:pRg st="8" end="8"/>
                                            </p:txEl>
                                          </p:spTgt>
                                        </p:tgtEl>
                                        <p:attrNameLst>
                                          <p:attrName>style.visibility</p:attrName>
                                        </p:attrNameLst>
                                      </p:cBhvr>
                                      <p:to>
                                        <p:strVal val="visible"/>
                                      </p:to>
                                    </p:set>
                                    <p:anim to="" calcmode="lin" valueType="num">
                                      <p:cBhvr>
                                        <p:cTn id="21" dur="1" fill="hold"/>
                                        <p:tgtEl>
                                          <p:spTgt spid="1435651">
                                            <p:txEl>
                                              <p:pRg st="8" end="8"/>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435651">
                                            <p:txEl>
                                              <p:pRg st="9" end="9"/>
                                            </p:txEl>
                                          </p:spTgt>
                                        </p:tgtEl>
                                        <p:attrNameLst>
                                          <p:attrName>style.visibility</p:attrName>
                                        </p:attrNameLst>
                                      </p:cBhvr>
                                      <p:to>
                                        <p:strVal val="visible"/>
                                      </p:to>
                                    </p:set>
                                    <p:anim to="" calcmode="lin" valueType="num">
                                      <p:cBhvr>
                                        <p:cTn id="24" dur="1" fill="hold"/>
                                        <p:tgtEl>
                                          <p:spTgt spid="1435651">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9: Encapsulation / Abstraction Summary </a:t>
            </a:r>
          </a:p>
        </p:txBody>
      </p:sp>
      <p:sp>
        <p:nvSpPr>
          <p:cNvPr id="3" name="Content Placeholder 2"/>
          <p:cNvSpPr>
            <a:spLocks noGrp="1"/>
          </p:cNvSpPr>
          <p:nvPr>
            <p:ph idx="1"/>
          </p:nvPr>
        </p:nvSpPr>
        <p:spPr/>
        <p:txBody>
          <a:bodyPr/>
          <a:lstStyle/>
          <a:p>
            <a:r>
              <a:rPr lang="en-US" dirty="0"/>
              <a:t>In summary:</a:t>
            </a:r>
          </a:p>
          <a:p>
            <a:pPr lvl="1"/>
            <a:r>
              <a:rPr lang="en-US" dirty="0">
                <a:solidFill>
                  <a:srgbClr val="FF0000"/>
                </a:solidFill>
              </a:rPr>
              <a:t>Objects</a:t>
            </a:r>
            <a:r>
              <a:rPr lang="en-US" dirty="0"/>
              <a:t> allow us to </a:t>
            </a:r>
            <a:r>
              <a:rPr lang="en-US" dirty="0">
                <a:solidFill>
                  <a:srgbClr val="FF0000"/>
                </a:solidFill>
              </a:rPr>
              <a:t>encapsulate</a:t>
            </a:r>
            <a:r>
              <a:rPr lang="en-US" dirty="0"/>
              <a:t> </a:t>
            </a:r>
            <a:r>
              <a:rPr lang="en-US" dirty="0">
                <a:solidFill>
                  <a:srgbClr val="339933"/>
                </a:solidFill>
              </a:rPr>
              <a:t>data</a:t>
            </a:r>
            <a:r>
              <a:rPr lang="en-US" dirty="0"/>
              <a:t> and </a:t>
            </a:r>
            <a:r>
              <a:rPr lang="en-US" dirty="0">
                <a:solidFill>
                  <a:srgbClr val="0000FF"/>
                </a:solidFill>
              </a:rPr>
              <a:t>operations</a:t>
            </a:r>
            <a:r>
              <a:rPr lang="en-US" dirty="0"/>
              <a:t> together into a single entity</a:t>
            </a:r>
          </a:p>
          <a:p>
            <a:pPr lvl="2"/>
            <a:r>
              <a:rPr lang="en-US" dirty="0">
                <a:solidFill>
                  <a:srgbClr val="008000"/>
                </a:solidFill>
              </a:rPr>
              <a:t>Instance variables</a:t>
            </a:r>
            <a:r>
              <a:rPr lang="en-US" dirty="0"/>
              <a:t> define the </a:t>
            </a:r>
            <a:r>
              <a:rPr lang="en-US" dirty="0">
                <a:solidFill>
                  <a:srgbClr val="008000"/>
                </a:solidFill>
              </a:rPr>
              <a:t>data</a:t>
            </a:r>
            <a:r>
              <a:rPr lang="en-US" dirty="0"/>
              <a:t> within the object</a:t>
            </a:r>
          </a:p>
          <a:p>
            <a:pPr lvl="2"/>
            <a:r>
              <a:rPr lang="en-US" dirty="0">
                <a:solidFill>
                  <a:srgbClr val="0000FF"/>
                </a:solidFill>
              </a:rPr>
              <a:t>Instance methods</a:t>
            </a:r>
            <a:r>
              <a:rPr lang="en-US" dirty="0"/>
              <a:t> define the </a:t>
            </a:r>
            <a:r>
              <a:rPr lang="en-US" dirty="0">
                <a:solidFill>
                  <a:srgbClr val="0000FF"/>
                </a:solidFill>
              </a:rPr>
              <a:t>operations</a:t>
            </a:r>
            <a:r>
              <a:rPr lang="en-US" dirty="0"/>
              <a:t> to be used by the object</a:t>
            </a:r>
          </a:p>
          <a:p>
            <a:pPr lvl="1"/>
            <a:r>
              <a:rPr lang="en-US" dirty="0"/>
              <a:t>The instance </a:t>
            </a:r>
            <a:r>
              <a:rPr lang="en-US" dirty="0">
                <a:solidFill>
                  <a:srgbClr val="339933"/>
                </a:solidFill>
              </a:rPr>
              <a:t>variables</a:t>
            </a:r>
            <a:r>
              <a:rPr lang="en-US" dirty="0"/>
              <a:t> and </a:t>
            </a:r>
            <a:r>
              <a:rPr lang="en-US" dirty="0">
                <a:solidFill>
                  <a:srgbClr val="0000FF"/>
                </a:solidFill>
              </a:rPr>
              <a:t>methods</a:t>
            </a:r>
            <a:r>
              <a:rPr lang="en-US" dirty="0"/>
              <a:t> are specified in the class definition</a:t>
            </a:r>
          </a:p>
          <a:p>
            <a:pPr lvl="2"/>
            <a:r>
              <a:rPr lang="en-US" dirty="0"/>
              <a:t>Which variables / methods can be "seen" by a user of the object can be restricted by </a:t>
            </a:r>
            <a:r>
              <a:rPr lang="en-US" b="1" dirty="0"/>
              <a:t>private</a:t>
            </a:r>
            <a:r>
              <a:rPr lang="en-US" dirty="0"/>
              <a:t> declarations</a:t>
            </a:r>
          </a:p>
          <a:p>
            <a:pPr lvl="1"/>
            <a:r>
              <a:rPr lang="en-US" dirty="0"/>
              <a:t>Objects are instances of class which contain the specified data and methods </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101</a:t>
            </a:fld>
            <a:endParaRPr lang="en-US"/>
          </a:p>
        </p:txBody>
      </p:sp>
    </p:spTree>
    <p:extLst>
      <p:ext uri="{BB962C8B-B14F-4D97-AF65-F5344CB8AC3E}">
        <p14:creationId xmlns:p14="http://schemas.microsoft.com/office/powerpoint/2010/main" val="117059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9: Encapsulation / Abstraction Summary</a:t>
            </a:r>
          </a:p>
        </p:txBody>
      </p:sp>
      <p:sp>
        <p:nvSpPr>
          <p:cNvPr id="3" name="Content Placeholder 2"/>
          <p:cNvSpPr>
            <a:spLocks noGrp="1"/>
          </p:cNvSpPr>
          <p:nvPr>
            <p:ph idx="1"/>
          </p:nvPr>
        </p:nvSpPr>
        <p:spPr/>
        <p:txBody>
          <a:bodyPr/>
          <a:lstStyle/>
          <a:p>
            <a:pPr lvl="1"/>
            <a:r>
              <a:rPr lang="en-US" dirty="0"/>
              <a:t>Because of </a:t>
            </a:r>
            <a:r>
              <a:rPr lang="en-US" dirty="0">
                <a:solidFill>
                  <a:srgbClr val="FF0000"/>
                </a:solidFill>
              </a:rPr>
              <a:t>data abstraction</a:t>
            </a:r>
            <a:r>
              <a:rPr lang="en-US" dirty="0"/>
              <a:t> </a:t>
            </a:r>
          </a:p>
          <a:p>
            <a:pPr lvl="2"/>
            <a:r>
              <a:rPr lang="en-US" dirty="0"/>
              <a:t>To use objects in our program </a:t>
            </a:r>
            <a:r>
              <a:rPr lang="en-US" b="1" dirty="0"/>
              <a:t>we need to know</a:t>
            </a:r>
            <a:r>
              <a:rPr lang="en-US" dirty="0"/>
              <a:t>:</a:t>
            </a:r>
          </a:p>
          <a:p>
            <a:pPr lvl="3"/>
            <a:r>
              <a:rPr lang="en-US" dirty="0"/>
              <a:t>The general idea of the data to be stored</a:t>
            </a:r>
          </a:p>
          <a:p>
            <a:pPr lvl="3"/>
            <a:r>
              <a:rPr lang="en-US" dirty="0"/>
              <a:t>What the instance methods are (i.e. names)</a:t>
            </a:r>
          </a:p>
          <a:p>
            <a:pPr lvl="3"/>
            <a:r>
              <a:rPr lang="en-US" dirty="0"/>
              <a:t>What they are supposed to do (i.e. general function)</a:t>
            </a:r>
          </a:p>
          <a:p>
            <a:pPr lvl="3"/>
            <a:r>
              <a:rPr lang="en-US" dirty="0"/>
              <a:t>What parameters they need</a:t>
            </a:r>
          </a:p>
          <a:p>
            <a:pPr lvl="2"/>
            <a:r>
              <a:rPr lang="en-US" dirty="0"/>
              <a:t>We don't need to know</a:t>
            </a:r>
          </a:p>
          <a:p>
            <a:pPr lvl="3"/>
            <a:r>
              <a:rPr lang="en-US" dirty="0"/>
              <a:t>The specific instance variables (names or types)</a:t>
            </a:r>
          </a:p>
          <a:p>
            <a:pPr lvl="3"/>
            <a:r>
              <a:rPr lang="en-US" dirty="0"/>
              <a:t>The instance method implementations</a:t>
            </a:r>
          </a:p>
          <a:p>
            <a:pPr lvl="1"/>
            <a:r>
              <a:rPr lang="en-US" dirty="0">
                <a:solidFill>
                  <a:srgbClr val="FF0000"/>
                </a:solidFill>
              </a:rPr>
              <a:t>Encapsulation</a:t>
            </a:r>
            <a:r>
              <a:rPr lang="en-US" dirty="0"/>
              <a:t> and </a:t>
            </a:r>
            <a:r>
              <a:rPr lang="en-US" dirty="0">
                <a:solidFill>
                  <a:srgbClr val="FF0000"/>
                </a:solidFill>
              </a:rPr>
              <a:t>data abstraction</a:t>
            </a:r>
            <a:r>
              <a:rPr lang="en-US" dirty="0"/>
              <a:t> are closely related</a:t>
            </a:r>
          </a:p>
          <a:p>
            <a:pPr lvl="2"/>
            <a:r>
              <a:rPr lang="en-US" dirty="0"/>
              <a:t>Encapsulating the data and methods in an object enables programmer to </a:t>
            </a:r>
            <a:r>
              <a:rPr lang="en-US" dirty="0">
                <a:solidFill>
                  <a:srgbClr val="FF0000"/>
                </a:solidFill>
              </a:rPr>
              <a:t>restrict access </a:t>
            </a:r>
            <a:r>
              <a:rPr lang="en-US" dirty="0"/>
              <a:t>and "require" abstraction for use</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102</a:t>
            </a:fld>
            <a:endParaRPr lang="en-US"/>
          </a:p>
        </p:txBody>
      </p:sp>
    </p:spTree>
    <p:extLst>
      <p:ext uri="{BB962C8B-B14F-4D97-AF65-F5344CB8AC3E}">
        <p14:creationId xmlns:p14="http://schemas.microsoft.com/office/powerpoint/2010/main" val="225971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dissolv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B3A4AE2-19AA-844C-9EDF-EFCE1B6667AB}" type="slidenum">
              <a:rPr lang="en-US" sz="1400">
                <a:latin typeface="Arial" charset="0"/>
              </a:rPr>
              <a:pPr eaLnBrk="1" hangingPunct="1"/>
              <a:t>103</a:t>
            </a:fld>
            <a:endParaRPr lang="en-US" sz="1400">
              <a:latin typeface="Arial" charset="0"/>
            </a:endParaRPr>
          </a:p>
        </p:txBody>
      </p:sp>
      <p:sp>
        <p:nvSpPr>
          <p:cNvPr id="1392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10: Constructors, Accessors and Mutators</a:t>
            </a:r>
          </a:p>
        </p:txBody>
      </p:sp>
      <p:sp>
        <p:nvSpPr>
          <p:cNvPr id="1436675" name="Rectangle 3"/>
          <p:cNvSpPr>
            <a:spLocks noGrp="1" noChangeArrowheads="1"/>
          </p:cNvSpPr>
          <p:nvPr>
            <p:ph type="body" idx="1"/>
          </p:nvPr>
        </p:nvSpPr>
        <p:spPr>
          <a:xfrm>
            <a:off x="457200" y="1066800"/>
            <a:ext cx="8153400" cy="5029200"/>
          </a:xfrm>
        </p:spPr>
        <p:txBody>
          <a:bodyPr/>
          <a:lstStyle/>
          <a:p>
            <a:pPr eaLnBrk="1" hangingPunct="1"/>
            <a:r>
              <a:rPr lang="en-US">
                <a:latin typeface="Tahoma" charset="0"/>
                <a:ea typeface="ＭＳ Ｐゴシック" charset="0"/>
                <a:cs typeface="ＭＳ Ｐゴシック" charset="0"/>
              </a:rPr>
              <a:t>Instance methods can be categorized by what they are designed to do:</a:t>
            </a:r>
          </a:p>
          <a:p>
            <a:pPr lvl="1" eaLnBrk="1" hangingPunct="1"/>
            <a:r>
              <a:rPr lang="en-US">
                <a:solidFill>
                  <a:srgbClr val="FF0000"/>
                </a:solidFill>
                <a:latin typeface="Tahoma" charset="0"/>
                <a:ea typeface="ＭＳ Ｐゴシック" charset="0"/>
              </a:rPr>
              <a:t>Constructors</a:t>
            </a:r>
          </a:p>
          <a:p>
            <a:pPr lvl="2" eaLnBrk="1" hangingPunct="1"/>
            <a:r>
              <a:rPr lang="en-US">
                <a:latin typeface="Tahoma" charset="0"/>
                <a:ea typeface="ＭＳ Ｐゴシック" charset="0"/>
              </a:rPr>
              <a:t>These are </a:t>
            </a:r>
            <a:r>
              <a:rPr lang="en-US">
                <a:solidFill>
                  <a:srgbClr val="FF0000"/>
                </a:solidFill>
                <a:latin typeface="Tahoma" charset="0"/>
                <a:ea typeface="ＭＳ Ｐゴシック" charset="0"/>
              </a:rPr>
              <a:t>special instance methods that are called when an object is first created</a:t>
            </a:r>
          </a:p>
          <a:p>
            <a:pPr lvl="2" eaLnBrk="1" hangingPunct="1"/>
            <a:r>
              <a:rPr lang="en-US">
                <a:latin typeface="Tahoma" charset="0"/>
                <a:ea typeface="ＭＳ Ｐゴシック" charset="0"/>
              </a:rPr>
              <a:t>They are the only methods that </a:t>
            </a:r>
            <a:r>
              <a:rPr lang="en-US" b="1">
                <a:latin typeface="Tahoma" charset="0"/>
                <a:ea typeface="ＭＳ Ｐゴシック" charset="0"/>
              </a:rPr>
              <a:t>do not have a return value</a:t>
            </a:r>
            <a:r>
              <a:rPr lang="en-US">
                <a:latin typeface="Tahoma" charset="0"/>
                <a:ea typeface="ＭＳ Ｐゴシック" charset="0"/>
              </a:rPr>
              <a:t> (not even void)</a:t>
            </a:r>
          </a:p>
          <a:p>
            <a:pPr lvl="2" eaLnBrk="1" hangingPunct="1"/>
            <a:r>
              <a:rPr lang="en-US">
                <a:latin typeface="Tahoma" charset="0"/>
                <a:ea typeface="ＭＳ Ｐゴシック" charset="0"/>
              </a:rPr>
              <a:t>They are typically used to initialize the instance variables of an object</a:t>
            </a:r>
          </a:p>
          <a:p>
            <a:pPr lvl="2" eaLnBrk="1" hangingPunct="1">
              <a:buFont typeface="Arial" charset="0"/>
              <a:buNone/>
            </a:pPr>
            <a:r>
              <a:rPr lang="en-US" sz="1800" b="1">
                <a:latin typeface="Courier New" charset="0"/>
                <a:ea typeface="ＭＳ Ｐゴシック" charset="0"/>
              </a:rPr>
              <a:t>StringBuilder B = new StringBuilder(</a:t>
            </a:r>
            <a:r>
              <a:rPr lang="ja-JP" altLang="en-US" sz="1800" b="1">
                <a:latin typeface="Courier New" charset="0"/>
                <a:ea typeface="ＭＳ Ｐゴシック" charset="0"/>
              </a:rPr>
              <a:t>“</a:t>
            </a:r>
            <a:r>
              <a:rPr lang="en-US" altLang="ja-JP" sz="1800" b="1">
                <a:latin typeface="Courier New" charset="0"/>
                <a:ea typeface="ＭＳ Ｐゴシック" charset="0"/>
              </a:rPr>
              <a:t>hello there</a:t>
            </a:r>
            <a:r>
              <a:rPr lang="ja-JP" altLang="en-US" sz="1800" b="1">
                <a:latin typeface="Courier New" charset="0"/>
                <a:ea typeface="ＭＳ Ｐゴシック" charset="0"/>
              </a:rPr>
              <a:t>”</a:t>
            </a:r>
            <a:r>
              <a:rPr lang="en-US" altLang="ja-JP"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B = new StringBuilder(); // default constructor</a:t>
            </a:r>
          </a:p>
          <a:p>
            <a:pPr lvl="2" eaLnBrk="1" hangingPunct="1">
              <a:buFont typeface="Arial" charset="0"/>
              <a:buNone/>
            </a:pPr>
            <a:r>
              <a:rPr lang="en-US" sz="1800" b="1">
                <a:latin typeface="Courier New" charset="0"/>
                <a:ea typeface="ＭＳ Ｐゴシック" charset="0"/>
              </a:rPr>
              <a:t>B = new StringBuilder(10); // capacity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6675">
                                            <p:txEl>
                                              <p:pRg st="1" end="1"/>
                                            </p:txEl>
                                          </p:spTgt>
                                        </p:tgtEl>
                                        <p:attrNameLst>
                                          <p:attrName>style.visibility</p:attrName>
                                        </p:attrNameLst>
                                      </p:cBhvr>
                                      <p:to>
                                        <p:strVal val="visible"/>
                                      </p:to>
                                    </p:set>
                                    <p:animEffect transition="in" filter="blinds(horizontal)">
                                      <p:cBhvr>
                                        <p:cTn id="7" dur="500"/>
                                        <p:tgtEl>
                                          <p:spTgt spid="1436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6675">
                                            <p:txEl>
                                              <p:pRg st="2" end="2"/>
                                            </p:txEl>
                                          </p:spTgt>
                                        </p:tgtEl>
                                        <p:attrNameLst>
                                          <p:attrName>style.visibility</p:attrName>
                                        </p:attrNameLst>
                                      </p:cBhvr>
                                      <p:to>
                                        <p:strVal val="visible"/>
                                      </p:to>
                                    </p:set>
                                    <p:animEffect transition="in" filter="blinds(horizontal)">
                                      <p:cBhvr>
                                        <p:cTn id="12" dur="500"/>
                                        <p:tgtEl>
                                          <p:spTgt spid="1436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6675">
                                            <p:txEl>
                                              <p:pRg st="3" end="3"/>
                                            </p:txEl>
                                          </p:spTgt>
                                        </p:tgtEl>
                                        <p:attrNameLst>
                                          <p:attrName>style.visibility</p:attrName>
                                        </p:attrNameLst>
                                      </p:cBhvr>
                                      <p:to>
                                        <p:strVal val="visible"/>
                                      </p:to>
                                    </p:set>
                                    <p:animEffect transition="in" filter="blinds(horizontal)">
                                      <p:cBhvr>
                                        <p:cTn id="17" dur="500"/>
                                        <p:tgtEl>
                                          <p:spTgt spid="1436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6675">
                                            <p:txEl>
                                              <p:pRg st="4" end="4"/>
                                            </p:txEl>
                                          </p:spTgt>
                                        </p:tgtEl>
                                        <p:attrNameLst>
                                          <p:attrName>style.visibility</p:attrName>
                                        </p:attrNameLst>
                                      </p:cBhvr>
                                      <p:to>
                                        <p:strVal val="visible"/>
                                      </p:to>
                                    </p:set>
                                    <p:animEffect transition="in" filter="blinds(horizontal)">
                                      <p:cBhvr>
                                        <p:cTn id="22" dur="500"/>
                                        <p:tgtEl>
                                          <p:spTgt spid="14366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6675">
                                            <p:txEl>
                                              <p:pRg st="5" end="5"/>
                                            </p:txEl>
                                          </p:spTgt>
                                        </p:tgtEl>
                                        <p:attrNameLst>
                                          <p:attrName>style.visibility</p:attrName>
                                        </p:attrNameLst>
                                      </p:cBhvr>
                                      <p:to>
                                        <p:strVal val="visible"/>
                                      </p:to>
                                    </p:set>
                                    <p:animEffect transition="in" filter="blinds(horizontal)">
                                      <p:cBhvr>
                                        <p:cTn id="27" dur="500"/>
                                        <p:tgtEl>
                                          <p:spTgt spid="1436675">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36675">
                                            <p:txEl>
                                              <p:pRg st="6" end="6"/>
                                            </p:txEl>
                                          </p:spTgt>
                                        </p:tgtEl>
                                        <p:attrNameLst>
                                          <p:attrName>style.visibility</p:attrName>
                                        </p:attrNameLst>
                                      </p:cBhvr>
                                      <p:to>
                                        <p:strVal val="visible"/>
                                      </p:to>
                                    </p:set>
                                    <p:animEffect transition="in" filter="blinds(horizontal)">
                                      <p:cBhvr>
                                        <p:cTn id="30" dur="500"/>
                                        <p:tgtEl>
                                          <p:spTgt spid="1436675">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36675">
                                            <p:txEl>
                                              <p:pRg st="7" end="7"/>
                                            </p:txEl>
                                          </p:spTgt>
                                        </p:tgtEl>
                                        <p:attrNameLst>
                                          <p:attrName>style.visibility</p:attrName>
                                        </p:attrNameLst>
                                      </p:cBhvr>
                                      <p:to>
                                        <p:strVal val="visible"/>
                                      </p:to>
                                    </p:set>
                                    <p:animEffect transition="in" filter="blinds(horizontal)">
                                      <p:cBhvr>
                                        <p:cTn id="33" dur="500"/>
                                        <p:tgtEl>
                                          <p:spTgt spid="1436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0734A1C-D660-CF4F-BC1D-D4C9A43D3663}" type="slidenum">
              <a:rPr lang="en-US" sz="1400">
                <a:latin typeface="Arial" charset="0"/>
              </a:rPr>
              <a:pPr eaLnBrk="1" hangingPunct="1"/>
              <a:t>104</a:t>
            </a:fld>
            <a:endParaRPr lang="en-US" sz="1400">
              <a:latin typeface="Arial" charset="0"/>
            </a:endParaRPr>
          </a:p>
        </p:txBody>
      </p:sp>
      <p:sp>
        <p:nvSpPr>
          <p:cNvPr id="1402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10: Constructors, Accessors and Mutators</a:t>
            </a:r>
          </a:p>
        </p:txBody>
      </p:sp>
      <p:sp>
        <p:nvSpPr>
          <p:cNvPr id="1437699" name="Rectangle 3"/>
          <p:cNvSpPr>
            <a:spLocks noGrp="1" noChangeArrowheads="1"/>
          </p:cNvSpPr>
          <p:nvPr>
            <p:ph type="body" idx="1"/>
          </p:nvPr>
        </p:nvSpPr>
        <p:spPr>
          <a:xfrm>
            <a:off x="228600" y="1066800"/>
            <a:ext cx="8610600" cy="5257800"/>
          </a:xfrm>
        </p:spPr>
        <p:txBody>
          <a:bodyPr/>
          <a:lstStyle/>
          <a:p>
            <a:pPr lvl="1" eaLnBrk="1" hangingPunct="1"/>
            <a:r>
              <a:rPr lang="en-US" dirty="0" err="1">
                <a:solidFill>
                  <a:srgbClr val="FF0000"/>
                </a:solidFill>
                <a:latin typeface="Tahoma" charset="0"/>
                <a:ea typeface="ＭＳ Ｐゴシック" charset="0"/>
              </a:rPr>
              <a:t>Accessors</a:t>
            </a:r>
            <a:endParaRPr lang="en-US" dirty="0">
              <a:solidFill>
                <a:srgbClr val="FF0000"/>
              </a:solidFill>
              <a:latin typeface="Tahoma" charset="0"/>
              <a:ea typeface="ＭＳ Ｐゴシック" charset="0"/>
            </a:endParaRPr>
          </a:p>
          <a:p>
            <a:pPr lvl="3" eaLnBrk="1" hangingPunct="1"/>
            <a:r>
              <a:rPr lang="en-US" dirty="0">
                <a:latin typeface="Tahoma" charset="0"/>
                <a:ea typeface="ＭＳ Ｐゴシック" charset="0"/>
              </a:rPr>
              <a:t>Also called </a:t>
            </a:r>
            <a:r>
              <a:rPr lang="en-US" b="1" dirty="0">
                <a:latin typeface="Tahoma" charset="0"/>
                <a:ea typeface="ＭＳ Ｐゴシック" charset="0"/>
              </a:rPr>
              <a:t>getters</a:t>
            </a:r>
          </a:p>
          <a:p>
            <a:pPr lvl="2" eaLnBrk="1" hangingPunct="1"/>
            <a:r>
              <a:rPr lang="en-US" dirty="0">
                <a:latin typeface="Tahoma" charset="0"/>
                <a:ea typeface="ＭＳ Ｐゴシック" charset="0"/>
              </a:rPr>
              <a:t>These methods are used to </a:t>
            </a:r>
            <a:r>
              <a:rPr lang="en-US" dirty="0">
                <a:solidFill>
                  <a:srgbClr val="FF0000"/>
                </a:solidFill>
                <a:latin typeface="Tahoma" charset="0"/>
                <a:ea typeface="ＭＳ Ｐゴシック" charset="0"/>
              </a:rPr>
              <a:t>access the object in some way without changing it</a:t>
            </a:r>
          </a:p>
          <a:p>
            <a:pPr lvl="2" eaLnBrk="1" hangingPunct="1"/>
            <a:r>
              <a:rPr lang="en-US" dirty="0">
                <a:latin typeface="Tahoma" charset="0"/>
                <a:ea typeface="ＭＳ Ｐゴシック" charset="0"/>
              </a:rPr>
              <a:t>Usually used to get information from it</a:t>
            </a:r>
          </a:p>
          <a:p>
            <a:pPr lvl="2" eaLnBrk="1" hangingPunct="1"/>
            <a:r>
              <a:rPr lang="en-US" dirty="0">
                <a:latin typeface="Tahoma" charset="0"/>
                <a:ea typeface="ＭＳ Ｐゴシック" charset="0"/>
              </a:rPr>
              <a:t>No special syntax – categorized simply by their effect</a:t>
            </a:r>
          </a:p>
          <a:p>
            <a:pPr lvl="3" eaLnBrk="1" hangingPunct="1">
              <a:buFontTx/>
              <a:buNone/>
            </a:pPr>
            <a:r>
              <a:rPr lang="en-US" sz="1800" b="1" dirty="0" err="1">
                <a:latin typeface="Courier New" charset="0"/>
                <a:ea typeface="ＭＳ Ｐゴシック" charset="0"/>
              </a:rPr>
              <a:t>StringBuilder</a:t>
            </a:r>
            <a:r>
              <a:rPr lang="en-US" sz="1800" b="1" dirty="0">
                <a:latin typeface="Courier New" charset="0"/>
                <a:ea typeface="ＭＳ Ｐゴシック" charset="0"/>
              </a:rPr>
              <a:t> B = new </a:t>
            </a:r>
            <a:r>
              <a:rPr lang="en-US" sz="1800" b="1" dirty="0" err="1">
                <a:latin typeface="Courier New" charset="0"/>
                <a:ea typeface="ＭＳ Ｐゴシック" charset="0"/>
              </a:rPr>
              <a:t>StringBuilder</a:t>
            </a:r>
            <a:r>
              <a:rPr lang="en-US" sz="1800" b="1" dirty="0">
                <a:latin typeface="Courier New" charset="0"/>
                <a:ea typeface="ＭＳ Ｐゴシック" charset="0"/>
              </a:rPr>
              <a:t>(</a:t>
            </a:r>
            <a:r>
              <a:rPr lang="ja-JP" altLang="en-US" sz="1800" b="1" dirty="0">
                <a:latin typeface="Courier New" charset="0"/>
                <a:ea typeface="ＭＳ Ｐゴシック" charset="0"/>
              </a:rPr>
              <a:t>“</a:t>
            </a:r>
            <a:r>
              <a:rPr lang="en-US" altLang="ja-JP" sz="1800" b="1" dirty="0">
                <a:latin typeface="Courier New" charset="0"/>
                <a:ea typeface="ＭＳ Ｐゴシック" charset="0"/>
              </a:rPr>
              <a:t>hello there</a:t>
            </a:r>
            <a:r>
              <a:rPr lang="ja-JP" altLang="en-US" sz="1800" b="1" dirty="0">
                <a:latin typeface="Courier New" charset="0"/>
                <a:ea typeface="ＭＳ Ｐゴシック" charset="0"/>
              </a:rPr>
              <a:t>”</a:t>
            </a:r>
            <a:r>
              <a:rPr lang="en-US" altLang="ja-JP" sz="1800" b="1" dirty="0">
                <a:latin typeface="Courier New" charset="0"/>
                <a:ea typeface="ＭＳ Ｐゴシック" charset="0"/>
              </a:rPr>
              <a:t>);</a:t>
            </a:r>
          </a:p>
          <a:p>
            <a:pPr lvl="3" eaLnBrk="1" hangingPunct="1">
              <a:buFontTx/>
              <a:buNone/>
            </a:pPr>
            <a:r>
              <a:rPr lang="en-US" sz="1800" b="1" dirty="0">
                <a:latin typeface="Courier New" charset="0"/>
                <a:ea typeface="ＭＳ Ｐゴシック" charset="0"/>
              </a:rPr>
              <a:t>char c = </a:t>
            </a: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charAt</a:t>
            </a:r>
            <a:r>
              <a:rPr lang="en-US" sz="1800" b="1" dirty="0">
                <a:latin typeface="Courier New" charset="0"/>
                <a:ea typeface="ＭＳ Ｐゴシック" charset="0"/>
              </a:rPr>
              <a:t>(4);  // c == </a:t>
            </a:r>
            <a:r>
              <a:rPr lang="ja-JP" altLang="en-US" sz="1800" b="1" dirty="0">
                <a:latin typeface="Courier New" charset="0"/>
                <a:ea typeface="ＭＳ Ｐゴシック" charset="0"/>
              </a:rPr>
              <a:t>‘</a:t>
            </a:r>
            <a:r>
              <a:rPr lang="en-US" altLang="ja-JP" sz="1800" b="1" dirty="0">
                <a:latin typeface="Courier New" charset="0"/>
                <a:ea typeface="ＭＳ Ｐゴシック" charset="0"/>
              </a:rPr>
              <a:t>o</a:t>
            </a:r>
            <a:r>
              <a:rPr lang="ja-JP" altLang="en-US" sz="1800" b="1" dirty="0">
                <a:latin typeface="Courier New" charset="0"/>
                <a:ea typeface="ＭＳ Ｐゴシック" charset="0"/>
              </a:rPr>
              <a:t>’</a:t>
            </a:r>
            <a:endParaRPr lang="en-US" altLang="ja-JP" sz="1800" b="1" dirty="0">
              <a:latin typeface="Courier New" charset="0"/>
              <a:ea typeface="ＭＳ Ｐゴシック" charset="0"/>
            </a:endParaRPr>
          </a:p>
          <a:p>
            <a:pPr lvl="3" eaLnBrk="1" hangingPunct="1">
              <a:buFontTx/>
              <a:buNone/>
            </a:pPr>
            <a:r>
              <a:rPr lang="en-US" sz="1800" b="1" dirty="0">
                <a:latin typeface="Courier New" charset="0"/>
                <a:ea typeface="ＭＳ Ｐゴシック" charset="0"/>
              </a:rPr>
              <a:t>String S = </a:t>
            </a: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substring</a:t>
            </a:r>
            <a:r>
              <a:rPr lang="en-US" sz="1800" b="1" dirty="0">
                <a:latin typeface="Courier New" charset="0"/>
                <a:ea typeface="ＭＳ Ｐゴシック" charset="0"/>
              </a:rPr>
              <a:t>(3, 9);  // S == </a:t>
            </a:r>
            <a:r>
              <a:rPr lang="ja-JP" altLang="en-US" sz="1800" b="1" dirty="0">
                <a:latin typeface="Courier New" charset="0"/>
                <a:ea typeface="ＭＳ Ｐゴシック" charset="0"/>
              </a:rPr>
              <a:t>“</a:t>
            </a:r>
            <a:r>
              <a:rPr lang="en-US" altLang="ja-JP" sz="1800" b="1" dirty="0">
                <a:latin typeface="Courier New" charset="0"/>
                <a:ea typeface="ＭＳ Ｐゴシック" charset="0"/>
              </a:rPr>
              <a:t>lo the</a:t>
            </a:r>
            <a:r>
              <a:rPr lang="ja-JP" altLang="en-US" sz="1800" b="1" dirty="0">
                <a:latin typeface="Courier New" charset="0"/>
                <a:ea typeface="ＭＳ Ｐゴシック" charset="0"/>
              </a:rPr>
              <a:t>”</a:t>
            </a:r>
            <a:endParaRPr lang="en-US" altLang="ja-JP" sz="1800" b="1" dirty="0">
              <a:latin typeface="Courier New" charset="0"/>
              <a:ea typeface="ＭＳ Ｐゴシック" charset="0"/>
            </a:endParaRPr>
          </a:p>
          <a:p>
            <a:pPr lvl="3" eaLnBrk="1" hangingPunct="1">
              <a:buFontTx/>
              <a:buNone/>
            </a:pPr>
            <a:r>
              <a:rPr lang="en-US" sz="1800" b="1" dirty="0">
                <a:latin typeface="Courier New" charset="0"/>
                <a:ea typeface="ＭＳ Ｐゴシック" charset="0"/>
              </a:rPr>
              <a:t>			 // note that end index is NOT inclusive</a:t>
            </a:r>
          </a:p>
          <a:p>
            <a:pPr lvl="3" eaLnBrk="1" hangingPunct="1">
              <a:buFontTx/>
              <a:buNone/>
            </a:pPr>
            <a:r>
              <a:rPr lang="en-US" sz="1800" b="1" dirty="0" err="1">
                <a:latin typeface="Courier New" charset="0"/>
                <a:ea typeface="ＭＳ Ｐゴシック" charset="0"/>
              </a:rPr>
              <a:t>int</a:t>
            </a:r>
            <a:r>
              <a:rPr lang="en-US" sz="1800" b="1" dirty="0">
                <a:latin typeface="Courier New" charset="0"/>
                <a:ea typeface="ＭＳ Ｐゴシック" charset="0"/>
              </a:rPr>
              <a:t> n = </a:t>
            </a: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length</a:t>
            </a:r>
            <a:r>
              <a:rPr lang="en-US" sz="1800" b="1" dirty="0">
                <a:latin typeface="Courier New" charset="0"/>
                <a:ea typeface="ＭＳ Ｐゴシック" charset="0"/>
              </a:rPr>
              <a:t>();  // n == 11</a:t>
            </a:r>
          </a:p>
          <a:p>
            <a:pPr lvl="3" eaLnBrk="1" hangingPunct="1"/>
            <a:r>
              <a:rPr lang="en-US" dirty="0">
                <a:latin typeface="Tahoma" charset="0"/>
                <a:ea typeface="ＭＳ Ｐゴシック" charset="0"/>
              </a:rPr>
              <a:t>These methods give us information about the </a:t>
            </a:r>
            <a:r>
              <a:rPr lang="en-US" dirty="0" err="1">
                <a:latin typeface="Tahoma" charset="0"/>
                <a:ea typeface="ＭＳ Ｐゴシック" charset="0"/>
              </a:rPr>
              <a:t>StringBuilder</a:t>
            </a:r>
            <a:r>
              <a:rPr lang="en-US" dirty="0">
                <a:latin typeface="Tahoma" charset="0"/>
                <a:ea typeface="ＭＳ Ｐゴシック" charset="0"/>
              </a:rPr>
              <a:t> without revealing the implementation details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7699">
                                            <p:txEl>
                                              <p:pRg st="2" end="2"/>
                                            </p:txEl>
                                          </p:spTgt>
                                        </p:tgtEl>
                                        <p:attrNameLst>
                                          <p:attrName>style.visibility</p:attrName>
                                        </p:attrNameLst>
                                      </p:cBhvr>
                                      <p:to>
                                        <p:strVal val="visible"/>
                                      </p:to>
                                    </p:set>
                                    <p:animEffect transition="in" filter="blinds(horizontal)">
                                      <p:cBhvr>
                                        <p:cTn id="7" dur="500"/>
                                        <p:tgtEl>
                                          <p:spTgt spid="14376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7699">
                                            <p:txEl>
                                              <p:pRg st="3" end="3"/>
                                            </p:txEl>
                                          </p:spTgt>
                                        </p:tgtEl>
                                        <p:attrNameLst>
                                          <p:attrName>style.visibility</p:attrName>
                                        </p:attrNameLst>
                                      </p:cBhvr>
                                      <p:to>
                                        <p:strVal val="visible"/>
                                      </p:to>
                                    </p:set>
                                    <p:animEffect transition="in" filter="blinds(horizontal)">
                                      <p:cBhvr>
                                        <p:cTn id="12" dur="500"/>
                                        <p:tgtEl>
                                          <p:spTgt spid="143769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7699">
                                            <p:txEl>
                                              <p:pRg st="4" end="4"/>
                                            </p:txEl>
                                          </p:spTgt>
                                        </p:tgtEl>
                                        <p:attrNameLst>
                                          <p:attrName>style.visibility</p:attrName>
                                        </p:attrNameLst>
                                      </p:cBhvr>
                                      <p:to>
                                        <p:strVal val="visible"/>
                                      </p:to>
                                    </p:set>
                                    <p:animEffect transition="in" filter="blinds(horizontal)">
                                      <p:cBhvr>
                                        <p:cTn id="17" dur="500"/>
                                        <p:tgtEl>
                                          <p:spTgt spid="143769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7699">
                                            <p:txEl>
                                              <p:pRg st="5" end="5"/>
                                            </p:txEl>
                                          </p:spTgt>
                                        </p:tgtEl>
                                        <p:attrNameLst>
                                          <p:attrName>style.visibility</p:attrName>
                                        </p:attrNameLst>
                                      </p:cBhvr>
                                      <p:to>
                                        <p:strVal val="visible"/>
                                      </p:to>
                                    </p:set>
                                    <p:animEffect transition="in" filter="blinds(horizontal)">
                                      <p:cBhvr>
                                        <p:cTn id="22" dur="500"/>
                                        <p:tgtEl>
                                          <p:spTgt spid="143769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7699">
                                            <p:txEl>
                                              <p:pRg st="6" end="6"/>
                                            </p:txEl>
                                          </p:spTgt>
                                        </p:tgtEl>
                                        <p:attrNameLst>
                                          <p:attrName>style.visibility</p:attrName>
                                        </p:attrNameLst>
                                      </p:cBhvr>
                                      <p:to>
                                        <p:strVal val="visible"/>
                                      </p:to>
                                    </p:set>
                                    <p:animEffect transition="in" filter="blinds(horizontal)">
                                      <p:cBhvr>
                                        <p:cTn id="25" dur="500"/>
                                        <p:tgtEl>
                                          <p:spTgt spid="143769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37699">
                                            <p:txEl>
                                              <p:pRg st="7" end="7"/>
                                            </p:txEl>
                                          </p:spTgt>
                                        </p:tgtEl>
                                        <p:attrNameLst>
                                          <p:attrName>style.visibility</p:attrName>
                                        </p:attrNameLst>
                                      </p:cBhvr>
                                      <p:to>
                                        <p:strVal val="visible"/>
                                      </p:to>
                                    </p:set>
                                    <p:animEffect transition="in" filter="blinds(horizontal)">
                                      <p:cBhvr>
                                        <p:cTn id="28" dur="500"/>
                                        <p:tgtEl>
                                          <p:spTgt spid="1437699">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37699">
                                            <p:txEl>
                                              <p:pRg st="8" end="8"/>
                                            </p:txEl>
                                          </p:spTgt>
                                        </p:tgtEl>
                                        <p:attrNameLst>
                                          <p:attrName>style.visibility</p:attrName>
                                        </p:attrNameLst>
                                      </p:cBhvr>
                                      <p:to>
                                        <p:strVal val="visible"/>
                                      </p:to>
                                    </p:set>
                                    <p:animEffect transition="in" filter="blinds(horizontal)">
                                      <p:cBhvr>
                                        <p:cTn id="31" dur="500"/>
                                        <p:tgtEl>
                                          <p:spTgt spid="1437699">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37699">
                                            <p:txEl>
                                              <p:pRg st="9" end="9"/>
                                            </p:txEl>
                                          </p:spTgt>
                                        </p:tgtEl>
                                        <p:attrNameLst>
                                          <p:attrName>style.visibility</p:attrName>
                                        </p:attrNameLst>
                                      </p:cBhvr>
                                      <p:to>
                                        <p:strVal val="visible"/>
                                      </p:to>
                                    </p:set>
                                    <p:animEffect transition="in" filter="blinds(horizontal)">
                                      <p:cBhvr>
                                        <p:cTn id="34" dur="500"/>
                                        <p:tgtEl>
                                          <p:spTgt spid="1437699">
                                            <p:txEl>
                                              <p:pRg st="9" end="9"/>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37699">
                                            <p:txEl>
                                              <p:pRg st="10" end="10"/>
                                            </p:txEl>
                                          </p:spTgt>
                                        </p:tgtEl>
                                        <p:attrNameLst>
                                          <p:attrName>style.visibility</p:attrName>
                                        </p:attrNameLst>
                                      </p:cBhvr>
                                      <p:to>
                                        <p:strVal val="visible"/>
                                      </p:to>
                                    </p:set>
                                    <p:animEffect transition="in" filter="blinds(horizontal)">
                                      <p:cBhvr>
                                        <p:cTn id="39" dur="500"/>
                                        <p:tgtEl>
                                          <p:spTgt spid="14376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99"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ACA2529-0FFC-0E42-B347-154AD247EDE4}" type="slidenum">
              <a:rPr lang="en-US" sz="1400">
                <a:latin typeface="Arial" charset="0"/>
              </a:rPr>
              <a:pPr eaLnBrk="1" hangingPunct="1"/>
              <a:t>105</a:t>
            </a:fld>
            <a:endParaRPr lang="en-US" sz="1400">
              <a:latin typeface="Arial" charset="0"/>
            </a:endParaRPr>
          </a:p>
        </p:txBody>
      </p:sp>
      <p:sp>
        <p:nvSpPr>
          <p:cNvPr id="1413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10: Constructors, Accessors and Mutators</a:t>
            </a:r>
          </a:p>
        </p:txBody>
      </p:sp>
      <p:sp>
        <p:nvSpPr>
          <p:cNvPr id="1438723" name="Rectangle 3"/>
          <p:cNvSpPr>
            <a:spLocks noGrp="1" noChangeArrowheads="1"/>
          </p:cNvSpPr>
          <p:nvPr>
            <p:ph type="body" idx="1"/>
          </p:nvPr>
        </p:nvSpPr>
        <p:spPr/>
        <p:txBody>
          <a:bodyPr/>
          <a:lstStyle/>
          <a:p>
            <a:pPr lvl="1" eaLnBrk="1" hangingPunct="1"/>
            <a:r>
              <a:rPr lang="en-US" dirty="0" err="1">
                <a:solidFill>
                  <a:srgbClr val="FF0000"/>
                </a:solidFill>
                <a:latin typeface="Tahoma" charset="0"/>
                <a:ea typeface="ＭＳ Ｐゴシック" charset="0"/>
              </a:rPr>
              <a:t>Mutators</a:t>
            </a:r>
            <a:endParaRPr lang="en-US" dirty="0">
              <a:solidFill>
                <a:srgbClr val="FF0000"/>
              </a:solidFill>
              <a:latin typeface="Tahoma" charset="0"/>
              <a:ea typeface="ＭＳ Ｐゴシック" charset="0"/>
            </a:endParaRPr>
          </a:p>
          <a:p>
            <a:pPr lvl="3" eaLnBrk="1" hangingPunct="1"/>
            <a:r>
              <a:rPr lang="en-US" dirty="0">
                <a:latin typeface="Tahoma" charset="0"/>
                <a:ea typeface="ＭＳ Ｐゴシック" charset="0"/>
              </a:rPr>
              <a:t>Also called </a:t>
            </a:r>
            <a:r>
              <a:rPr lang="en-US" b="1" dirty="0">
                <a:latin typeface="Tahoma" charset="0"/>
                <a:ea typeface="ＭＳ Ｐゴシック" charset="0"/>
              </a:rPr>
              <a:t>setters</a:t>
            </a:r>
          </a:p>
          <a:p>
            <a:pPr lvl="2" eaLnBrk="1" hangingPunct="1"/>
            <a:r>
              <a:rPr lang="en-US" dirty="0">
                <a:latin typeface="Tahoma" charset="0"/>
                <a:ea typeface="ＭＳ Ｐゴシック" charset="0"/>
              </a:rPr>
              <a:t>Used to </a:t>
            </a:r>
            <a:r>
              <a:rPr lang="en-US" dirty="0">
                <a:solidFill>
                  <a:srgbClr val="FF0000"/>
                </a:solidFill>
                <a:latin typeface="Tahoma" charset="0"/>
                <a:ea typeface="ＭＳ Ｐゴシック" charset="0"/>
              </a:rPr>
              <a:t>change the object in some way</a:t>
            </a:r>
          </a:p>
          <a:p>
            <a:pPr lvl="2" eaLnBrk="1" hangingPunct="1"/>
            <a:r>
              <a:rPr lang="en-US" dirty="0">
                <a:latin typeface="Tahoma" charset="0"/>
                <a:ea typeface="ＭＳ Ｐゴシック" charset="0"/>
              </a:rPr>
              <a:t>Since the instance variables are usually private, we use </a:t>
            </a:r>
            <a:r>
              <a:rPr lang="en-US" dirty="0" err="1">
                <a:latin typeface="Tahoma" charset="0"/>
                <a:ea typeface="ＭＳ Ｐゴシック" charset="0"/>
              </a:rPr>
              <a:t>mutators</a:t>
            </a:r>
            <a:r>
              <a:rPr lang="en-US" dirty="0">
                <a:latin typeface="Tahoma" charset="0"/>
                <a:ea typeface="ＭＳ Ｐゴシック" charset="0"/>
              </a:rPr>
              <a:t> to change the object in a specified way without needing to know the instance variables</a:t>
            </a:r>
          </a:p>
          <a:p>
            <a:pPr lvl="3" eaLnBrk="1" hangingPunct="1">
              <a:buFontTx/>
              <a:buNone/>
            </a:pP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setCharAt</a:t>
            </a:r>
            <a:r>
              <a:rPr lang="en-US" sz="1800" b="1" dirty="0">
                <a:latin typeface="Courier New" charset="0"/>
                <a:ea typeface="ＭＳ Ｐゴシック" charset="0"/>
              </a:rPr>
              <a:t>(0, </a:t>
            </a:r>
            <a:r>
              <a:rPr lang="ja-JP" altLang="en-US" sz="1800" b="1" dirty="0">
                <a:latin typeface="Courier New" charset="0"/>
                <a:ea typeface="ＭＳ Ｐゴシック" charset="0"/>
              </a:rPr>
              <a:t>‘</a:t>
            </a:r>
            <a:r>
              <a:rPr lang="en-US" altLang="ja-JP" sz="1800" b="1" dirty="0">
                <a:latin typeface="Courier New" charset="0"/>
                <a:ea typeface="ＭＳ Ｐゴシック" charset="0"/>
              </a:rPr>
              <a:t>j</a:t>
            </a:r>
            <a:r>
              <a:rPr lang="ja-JP" altLang="en-US" sz="1800" b="1" dirty="0">
                <a:latin typeface="Courier New" charset="0"/>
                <a:ea typeface="ＭＳ Ｐゴシック" charset="0"/>
              </a:rPr>
              <a:t>’</a:t>
            </a:r>
            <a:r>
              <a:rPr lang="en-US" altLang="ja-JP" sz="1800" b="1" dirty="0">
                <a:latin typeface="Courier New" charset="0"/>
                <a:ea typeface="ＭＳ Ｐゴシック" charset="0"/>
              </a:rPr>
              <a:t>);  // B == </a:t>
            </a:r>
            <a:r>
              <a:rPr lang="ja-JP" altLang="en-US" sz="1800" b="1" dirty="0">
                <a:latin typeface="Courier New" charset="0"/>
                <a:ea typeface="ＭＳ Ｐゴシック" charset="0"/>
              </a:rPr>
              <a:t>“</a:t>
            </a:r>
            <a:r>
              <a:rPr lang="en-US" altLang="ja-JP" sz="1800" b="1" dirty="0" err="1">
                <a:latin typeface="Courier New" charset="0"/>
                <a:ea typeface="ＭＳ Ｐゴシック" charset="0"/>
              </a:rPr>
              <a:t>jello</a:t>
            </a:r>
            <a:r>
              <a:rPr lang="en-US" altLang="ja-JP" sz="1800" b="1" dirty="0">
                <a:latin typeface="Courier New" charset="0"/>
                <a:ea typeface="ＭＳ Ｐゴシック" charset="0"/>
              </a:rPr>
              <a:t> there</a:t>
            </a:r>
            <a:r>
              <a:rPr lang="ja-JP" altLang="en-US" sz="1800" b="1" dirty="0">
                <a:latin typeface="Courier New" charset="0"/>
                <a:ea typeface="ＭＳ Ｐゴシック" charset="0"/>
              </a:rPr>
              <a:t>”</a:t>
            </a:r>
            <a:endParaRPr lang="en-US" altLang="ja-JP" sz="1800" b="1" dirty="0">
              <a:latin typeface="Courier New" charset="0"/>
              <a:ea typeface="ＭＳ Ｐゴシック" charset="0"/>
            </a:endParaRPr>
          </a:p>
          <a:p>
            <a:pPr lvl="3" eaLnBrk="1" hangingPunct="1">
              <a:buFontTx/>
              <a:buNone/>
            </a:pP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delete</a:t>
            </a:r>
            <a:r>
              <a:rPr lang="en-US" sz="1800" b="1" dirty="0">
                <a:latin typeface="Courier New" charset="0"/>
                <a:ea typeface="ＭＳ Ｐゴシック" charset="0"/>
              </a:rPr>
              <a:t>(6,7);  // B == </a:t>
            </a:r>
            <a:r>
              <a:rPr lang="ja-JP" altLang="en-US" sz="1800" b="1" dirty="0">
                <a:latin typeface="Courier New" charset="0"/>
                <a:ea typeface="ＭＳ Ｐゴシック" charset="0"/>
              </a:rPr>
              <a:t>“</a:t>
            </a:r>
            <a:r>
              <a:rPr lang="en-US" altLang="ja-JP" sz="1800" b="1" dirty="0" err="1">
                <a:latin typeface="Courier New" charset="0"/>
                <a:ea typeface="ＭＳ Ｐゴシック" charset="0"/>
              </a:rPr>
              <a:t>jello</a:t>
            </a:r>
            <a:r>
              <a:rPr lang="en-US" altLang="ja-JP" sz="1800" b="1" dirty="0">
                <a:latin typeface="Courier New" charset="0"/>
                <a:ea typeface="ＭＳ Ｐゴシック" charset="0"/>
              </a:rPr>
              <a:t> here</a:t>
            </a:r>
            <a:r>
              <a:rPr lang="ja-JP" altLang="en-US" sz="1800" b="1" dirty="0">
                <a:latin typeface="Courier New" charset="0"/>
                <a:ea typeface="ＭＳ Ｐゴシック" charset="0"/>
              </a:rPr>
              <a:t>”</a:t>
            </a:r>
            <a:endParaRPr lang="en-US" altLang="ja-JP" sz="1800" b="1" dirty="0">
              <a:latin typeface="Courier New" charset="0"/>
              <a:ea typeface="ＭＳ Ｐゴシック" charset="0"/>
            </a:endParaRPr>
          </a:p>
          <a:p>
            <a:pPr lvl="3" eaLnBrk="1" hangingPunct="1">
              <a:buFontTx/>
              <a:buNone/>
            </a:pP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insert</a:t>
            </a:r>
            <a:r>
              <a:rPr lang="en-US" sz="1800" b="1" dirty="0">
                <a:latin typeface="Courier New" charset="0"/>
                <a:ea typeface="ＭＳ Ｐゴシック" charset="0"/>
              </a:rPr>
              <a:t>(6, </a:t>
            </a:r>
            <a:r>
              <a:rPr lang="ja-JP" altLang="en-US" sz="1800" b="1" dirty="0">
                <a:latin typeface="Courier New" charset="0"/>
                <a:ea typeface="ＭＳ Ｐゴシック" charset="0"/>
              </a:rPr>
              <a:t>“</a:t>
            </a:r>
            <a:r>
              <a:rPr lang="en-US" altLang="ja-JP" sz="1800" b="1" dirty="0">
                <a:latin typeface="Courier New" charset="0"/>
                <a:ea typeface="ＭＳ Ｐゴシック" charset="0"/>
              </a:rPr>
              <a:t>is </a:t>
            </a:r>
            <a:r>
              <a:rPr lang="ja-JP" altLang="en-US" sz="1800" b="1" dirty="0">
                <a:latin typeface="Courier New" charset="0"/>
                <a:ea typeface="ＭＳ Ｐゴシック" charset="0"/>
              </a:rPr>
              <a:t>“</a:t>
            </a:r>
            <a:r>
              <a:rPr lang="en-US" altLang="ja-JP" sz="1800" b="1" dirty="0">
                <a:latin typeface="Courier New" charset="0"/>
                <a:ea typeface="ＭＳ Ｐゴシック" charset="0"/>
              </a:rPr>
              <a:t>); // B == </a:t>
            </a:r>
            <a:r>
              <a:rPr lang="ja-JP" altLang="en-US" sz="1800" b="1" dirty="0">
                <a:latin typeface="Courier New" charset="0"/>
                <a:ea typeface="ＭＳ Ｐゴシック" charset="0"/>
              </a:rPr>
              <a:t>“</a:t>
            </a:r>
            <a:r>
              <a:rPr lang="en-US" altLang="ja-JP" sz="1800" b="1" dirty="0" err="1">
                <a:latin typeface="Courier New" charset="0"/>
                <a:ea typeface="ＭＳ Ｐゴシック" charset="0"/>
              </a:rPr>
              <a:t>jello</a:t>
            </a:r>
            <a:r>
              <a:rPr lang="en-US" altLang="ja-JP" sz="1800" b="1" dirty="0">
                <a:latin typeface="Courier New" charset="0"/>
                <a:ea typeface="ＭＳ Ｐゴシック" charset="0"/>
              </a:rPr>
              <a:t> is here</a:t>
            </a:r>
            <a:r>
              <a:rPr lang="ja-JP" altLang="en-US" sz="1800" b="1" dirty="0">
                <a:latin typeface="Courier New" charset="0"/>
                <a:ea typeface="ＭＳ Ｐゴシック" charset="0"/>
              </a:rPr>
              <a:t>”</a:t>
            </a:r>
            <a:r>
              <a:rPr lang="en-US" altLang="ja-JP" sz="1800" b="1" dirty="0">
                <a:latin typeface="Courier New" charset="0"/>
                <a:ea typeface="ＭＳ Ｐゴシック" charset="0"/>
              </a:rPr>
              <a:t>;</a:t>
            </a:r>
          </a:p>
          <a:p>
            <a:pPr lvl="3" eaLnBrk="1" hangingPunct="1"/>
            <a:r>
              <a:rPr lang="en-US" dirty="0">
                <a:latin typeface="Tahoma" charset="0"/>
                <a:ea typeface="ＭＳ Ｐゴシック" charset="0"/>
              </a:rPr>
              <a:t>These methods change the contents or properties of the </a:t>
            </a:r>
            <a:r>
              <a:rPr lang="en-US" dirty="0" err="1">
                <a:latin typeface="Tahoma" charset="0"/>
                <a:ea typeface="ＭＳ Ｐゴシック" charset="0"/>
              </a:rPr>
              <a:t>StringBuilder</a:t>
            </a:r>
            <a:r>
              <a:rPr lang="en-US" dirty="0">
                <a:latin typeface="Tahoma" charset="0"/>
                <a:ea typeface="ＭＳ Ｐゴシック" charset="0"/>
              </a:rPr>
              <a:t> object</a:t>
            </a:r>
          </a:p>
          <a:p>
            <a:pPr lvl="1" eaLnBrk="1" hangingPunct="1"/>
            <a:r>
              <a:rPr lang="en-US" dirty="0">
                <a:latin typeface="Tahoma" charset="0"/>
                <a:ea typeface="ＭＳ Ｐゴシック" charset="0"/>
              </a:rPr>
              <a:t>We use </a:t>
            </a:r>
            <a:r>
              <a:rPr lang="en-US" dirty="0" err="1">
                <a:latin typeface="Tahoma" charset="0"/>
                <a:ea typeface="ＭＳ Ｐゴシック" charset="0"/>
              </a:rPr>
              <a:t>accessors</a:t>
            </a:r>
            <a:r>
              <a:rPr lang="en-US" dirty="0">
                <a:latin typeface="Tahoma" charset="0"/>
                <a:ea typeface="ＭＳ Ｐゴシック" charset="0"/>
              </a:rPr>
              <a:t> and </a:t>
            </a:r>
            <a:r>
              <a:rPr lang="en-US" dirty="0" err="1">
                <a:latin typeface="Tahoma" charset="0"/>
                <a:ea typeface="ＭＳ Ｐゴシック" charset="0"/>
              </a:rPr>
              <a:t>mutators</a:t>
            </a:r>
            <a:r>
              <a:rPr lang="en-US" dirty="0">
                <a:latin typeface="Tahoma" charset="0"/>
                <a:ea typeface="ＭＳ Ｐゴシック" charset="0"/>
              </a:rPr>
              <a:t> to </a:t>
            </a:r>
            <a:r>
              <a:rPr lang="en-US" dirty="0">
                <a:solidFill>
                  <a:srgbClr val="339933"/>
                </a:solidFill>
                <a:latin typeface="Tahoma" charset="0"/>
                <a:ea typeface="ＭＳ Ｐゴシック" charset="0"/>
              </a:rPr>
              <a:t>indirectly access the data</a:t>
            </a:r>
            <a:r>
              <a:rPr lang="en-US" dirty="0">
                <a:latin typeface="Tahoma" charset="0"/>
                <a:ea typeface="ＭＳ Ｐゴシック" charset="0"/>
              </a:rPr>
              <a:t>, since we don</a:t>
            </a:r>
            <a:r>
              <a:rPr lang="ja-JP" altLang="en-US" dirty="0">
                <a:latin typeface="Tahoma" charset="0"/>
                <a:ea typeface="ＭＳ Ｐゴシック" charset="0"/>
              </a:rPr>
              <a:t>’</a:t>
            </a:r>
            <a:r>
              <a:rPr lang="en-US" altLang="ja-JP" dirty="0">
                <a:latin typeface="Tahoma" charset="0"/>
                <a:ea typeface="ＭＳ Ｐゴシック" charset="0"/>
              </a:rPr>
              <a:t>t have direct access – see ex9.java</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8723">
                                            <p:txEl>
                                              <p:pRg st="2" end="2"/>
                                            </p:txEl>
                                          </p:spTgt>
                                        </p:tgtEl>
                                        <p:attrNameLst>
                                          <p:attrName>style.visibility</p:attrName>
                                        </p:attrNameLst>
                                      </p:cBhvr>
                                      <p:to>
                                        <p:strVal val="visible"/>
                                      </p:to>
                                    </p:set>
                                    <p:animEffect transition="in" filter="blinds(horizontal)">
                                      <p:cBhvr>
                                        <p:cTn id="7" dur="500"/>
                                        <p:tgtEl>
                                          <p:spTgt spid="14387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723">
                                            <p:txEl>
                                              <p:pRg st="3" end="3"/>
                                            </p:txEl>
                                          </p:spTgt>
                                        </p:tgtEl>
                                        <p:attrNameLst>
                                          <p:attrName>style.visibility</p:attrName>
                                        </p:attrNameLst>
                                      </p:cBhvr>
                                      <p:to>
                                        <p:strVal val="visible"/>
                                      </p:to>
                                    </p:set>
                                    <p:animEffect transition="in" filter="blinds(horizontal)">
                                      <p:cBhvr>
                                        <p:cTn id="12" dur="500"/>
                                        <p:tgtEl>
                                          <p:spTgt spid="14387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8723">
                                            <p:txEl>
                                              <p:pRg st="4" end="4"/>
                                            </p:txEl>
                                          </p:spTgt>
                                        </p:tgtEl>
                                        <p:attrNameLst>
                                          <p:attrName>style.visibility</p:attrName>
                                        </p:attrNameLst>
                                      </p:cBhvr>
                                      <p:to>
                                        <p:strVal val="visible"/>
                                      </p:to>
                                    </p:set>
                                    <p:animEffect transition="in" filter="blinds(horizontal)">
                                      <p:cBhvr>
                                        <p:cTn id="17" dur="500"/>
                                        <p:tgtEl>
                                          <p:spTgt spid="1438723">
                                            <p:txEl>
                                              <p:pRg st="4" end="4"/>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38723">
                                            <p:txEl>
                                              <p:pRg st="5" end="5"/>
                                            </p:txEl>
                                          </p:spTgt>
                                        </p:tgtEl>
                                        <p:attrNameLst>
                                          <p:attrName>style.visibility</p:attrName>
                                        </p:attrNameLst>
                                      </p:cBhvr>
                                      <p:to>
                                        <p:strVal val="visible"/>
                                      </p:to>
                                    </p:set>
                                    <p:animEffect transition="in" filter="blinds(horizontal)">
                                      <p:cBhvr>
                                        <p:cTn id="20" dur="500"/>
                                        <p:tgtEl>
                                          <p:spTgt spid="1438723">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38723">
                                            <p:txEl>
                                              <p:pRg st="6" end="6"/>
                                            </p:txEl>
                                          </p:spTgt>
                                        </p:tgtEl>
                                        <p:attrNameLst>
                                          <p:attrName>style.visibility</p:attrName>
                                        </p:attrNameLst>
                                      </p:cBhvr>
                                      <p:to>
                                        <p:strVal val="visible"/>
                                      </p:to>
                                    </p:set>
                                    <p:animEffect transition="in" filter="blinds(horizontal)">
                                      <p:cBhvr>
                                        <p:cTn id="23" dur="500"/>
                                        <p:tgtEl>
                                          <p:spTgt spid="1438723">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38723">
                                            <p:txEl>
                                              <p:pRg st="7" end="7"/>
                                            </p:txEl>
                                          </p:spTgt>
                                        </p:tgtEl>
                                        <p:attrNameLst>
                                          <p:attrName>style.visibility</p:attrName>
                                        </p:attrNameLst>
                                      </p:cBhvr>
                                      <p:to>
                                        <p:strVal val="visible"/>
                                      </p:to>
                                    </p:set>
                                    <p:animEffect transition="in" filter="blinds(horizontal)">
                                      <p:cBhvr>
                                        <p:cTn id="28" dur="500"/>
                                        <p:tgtEl>
                                          <p:spTgt spid="1438723">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38723">
                                            <p:txEl>
                                              <p:pRg st="8" end="8"/>
                                            </p:txEl>
                                          </p:spTgt>
                                        </p:tgtEl>
                                        <p:attrNameLst>
                                          <p:attrName>style.visibility</p:attrName>
                                        </p:attrNameLst>
                                      </p:cBhvr>
                                      <p:to>
                                        <p:strVal val="visible"/>
                                      </p:to>
                                    </p:set>
                                    <p:animEffect transition="in" filter="blinds(horizontal)">
                                      <p:cBhvr>
                                        <p:cTn id="33" dur="500"/>
                                        <p:tgtEl>
                                          <p:spTgt spid="1438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2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35A78BC-1880-9840-9738-DEAC44256FAD}" type="slidenum">
              <a:rPr lang="en-US" sz="1400">
                <a:latin typeface="Arial" charset="0"/>
              </a:rPr>
              <a:pPr eaLnBrk="1" hangingPunct="1"/>
              <a:t>106</a:t>
            </a:fld>
            <a:endParaRPr lang="en-US" sz="1400">
              <a:latin typeface="Arial" charset="0"/>
            </a:endParaRPr>
          </a:p>
        </p:txBody>
      </p:sp>
      <p:sp>
        <p:nvSpPr>
          <p:cNvPr id="1423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10: Simple Class Example</a:t>
            </a:r>
          </a:p>
        </p:txBody>
      </p:sp>
      <p:sp>
        <p:nvSpPr>
          <p:cNvPr id="98308" name="Rectangle 3"/>
          <p:cNvSpPr>
            <a:spLocks noGrp="1" noChangeArrowheads="1"/>
          </p:cNvSpPr>
          <p:nvPr>
            <p:ph type="body" idx="1"/>
          </p:nvPr>
        </p:nvSpPr>
        <p:spPr>
          <a:xfrm>
            <a:off x="533400" y="1066800"/>
            <a:ext cx="8077200" cy="5257800"/>
          </a:xfrm>
        </p:spPr>
        <p:txBody>
          <a:bodyPr/>
          <a:lstStyle/>
          <a:p>
            <a:pPr eaLnBrk="1" hangingPunct="1">
              <a:lnSpc>
                <a:spcPct val="90000"/>
              </a:lnSpc>
            </a:pPr>
            <a:r>
              <a:rPr lang="en-US">
                <a:latin typeface="Tahoma" charset="0"/>
                <a:ea typeface="ＭＳ Ｐゴシック" charset="0"/>
                <a:cs typeface="ＭＳ Ｐゴシック" charset="0"/>
              </a:rPr>
              <a:t>We can use these ideas to write our own classes</a:t>
            </a:r>
          </a:p>
          <a:p>
            <a:pPr lvl="1" eaLnBrk="1" hangingPunct="1">
              <a:lnSpc>
                <a:spcPct val="90000"/>
              </a:lnSpc>
            </a:pPr>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a VERY simple example:</a:t>
            </a:r>
          </a:p>
          <a:p>
            <a:pPr lvl="2" eaLnBrk="1" hangingPunct="1">
              <a:lnSpc>
                <a:spcPct val="90000"/>
              </a:lnSpc>
            </a:pPr>
            <a:r>
              <a:rPr lang="en-US">
                <a:latin typeface="Tahoma" charset="0"/>
                <a:ea typeface="ＭＳ Ｐゴシック" charset="0"/>
              </a:rPr>
              <a:t>IntCircle</a:t>
            </a:r>
          </a:p>
          <a:p>
            <a:pPr lvl="3" eaLnBrk="1" hangingPunct="1">
              <a:lnSpc>
                <a:spcPct val="90000"/>
              </a:lnSpc>
            </a:pPr>
            <a:r>
              <a:rPr lang="en-US">
                <a:solidFill>
                  <a:srgbClr val="FF0000"/>
                </a:solidFill>
                <a:latin typeface="Tahoma" charset="0"/>
                <a:ea typeface="ＭＳ Ｐゴシック" charset="0"/>
              </a:rPr>
              <a:t>Instance variable</a:t>
            </a:r>
            <a:r>
              <a:rPr lang="en-US">
                <a:latin typeface="Tahoma" charset="0"/>
                <a:ea typeface="ＭＳ Ｐゴシック" charset="0"/>
              </a:rPr>
              <a:t>: private int radius</a:t>
            </a:r>
          </a:p>
          <a:p>
            <a:pPr lvl="4" eaLnBrk="1" hangingPunct="1">
              <a:lnSpc>
                <a:spcPct val="90000"/>
              </a:lnSpc>
            </a:pPr>
            <a:r>
              <a:rPr lang="en-US">
                <a:latin typeface="Tahoma" charset="0"/>
                <a:ea typeface="ＭＳ Ｐゴシック" charset="0"/>
              </a:rPr>
              <a:t>Cannot directly access it from outside the class</a:t>
            </a:r>
          </a:p>
          <a:p>
            <a:pPr lvl="3" eaLnBrk="1" hangingPunct="1">
              <a:lnSpc>
                <a:spcPct val="90000"/>
              </a:lnSpc>
            </a:pPr>
            <a:r>
              <a:rPr lang="en-US">
                <a:solidFill>
                  <a:srgbClr val="FF0000"/>
                </a:solidFill>
                <a:latin typeface="Tahoma" charset="0"/>
                <a:ea typeface="ＭＳ Ｐゴシック" charset="0"/>
              </a:rPr>
              <a:t>Constructor</a:t>
            </a:r>
            <a:r>
              <a:rPr lang="en-US">
                <a:latin typeface="Tahoma" charset="0"/>
                <a:ea typeface="ＭＳ Ｐゴシック" charset="0"/>
              </a:rPr>
              <a:t>: take an int argument and initialize a new circle with the given radius</a:t>
            </a:r>
          </a:p>
          <a:p>
            <a:pPr lvl="3" eaLnBrk="1" hangingPunct="1">
              <a:lnSpc>
                <a:spcPct val="90000"/>
              </a:lnSpc>
            </a:pPr>
            <a:r>
              <a:rPr lang="en-US">
                <a:solidFill>
                  <a:srgbClr val="FF0000"/>
                </a:solidFill>
                <a:latin typeface="Tahoma" charset="0"/>
                <a:ea typeface="ＭＳ Ｐゴシック" charset="0"/>
              </a:rPr>
              <a:t>Accessors</a:t>
            </a:r>
            <a:r>
              <a:rPr lang="en-US">
                <a:latin typeface="Tahoma" charset="0"/>
                <a:ea typeface="ＭＳ Ｐゴシック" charset="0"/>
              </a:rPr>
              <a:t>: </a:t>
            </a:r>
          </a:p>
          <a:p>
            <a:pPr lvl="4" eaLnBrk="1" hangingPunct="1">
              <a:lnSpc>
                <a:spcPct val="90000"/>
              </a:lnSpc>
              <a:buFont typeface="Arial" charset="0"/>
              <a:buNone/>
            </a:pPr>
            <a:r>
              <a:rPr lang="en-US">
                <a:latin typeface="Tahoma" charset="0"/>
                <a:ea typeface="ＭＳ Ｐゴシック" charset="0"/>
              </a:rPr>
              <a:t>public double area();</a:t>
            </a:r>
          </a:p>
          <a:p>
            <a:pPr lvl="4" eaLnBrk="1" hangingPunct="1">
              <a:lnSpc>
                <a:spcPct val="90000"/>
              </a:lnSpc>
              <a:buFont typeface="Arial" charset="0"/>
              <a:buNone/>
            </a:pPr>
            <a:r>
              <a:rPr lang="en-US">
                <a:latin typeface="Tahoma" charset="0"/>
                <a:ea typeface="ＭＳ Ｐゴシック" charset="0"/>
              </a:rPr>
              <a:t>public double circumference();</a:t>
            </a:r>
          </a:p>
          <a:p>
            <a:pPr lvl="4" eaLnBrk="1" hangingPunct="1">
              <a:lnSpc>
                <a:spcPct val="90000"/>
              </a:lnSpc>
              <a:buFont typeface="Arial" charset="0"/>
              <a:buNone/>
            </a:pPr>
            <a:r>
              <a:rPr lang="en-US">
                <a:latin typeface="Tahoma" charset="0"/>
                <a:ea typeface="ＭＳ Ｐゴシック" charset="0"/>
              </a:rPr>
              <a:t>public String toString();</a:t>
            </a:r>
          </a:p>
          <a:p>
            <a:pPr lvl="3" eaLnBrk="1" hangingPunct="1">
              <a:lnSpc>
                <a:spcPct val="90000"/>
              </a:lnSpc>
            </a:pPr>
            <a:r>
              <a:rPr lang="en-US">
                <a:solidFill>
                  <a:srgbClr val="FF0000"/>
                </a:solidFill>
                <a:latin typeface="Tahoma" charset="0"/>
                <a:ea typeface="ＭＳ Ｐゴシック" charset="0"/>
              </a:rPr>
              <a:t>Mutator</a:t>
            </a:r>
            <a:r>
              <a:rPr lang="en-US">
                <a:latin typeface="Tahoma" charset="0"/>
                <a:ea typeface="ＭＳ Ｐゴシック" charset="0"/>
              </a:rPr>
              <a:t>:</a:t>
            </a:r>
          </a:p>
          <a:p>
            <a:pPr lvl="4" eaLnBrk="1" hangingPunct="1">
              <a:lnSpc>
                <a:spcPct val="90000"/>
              </a:lnSpc>
              <a:buFont typeface="Arial" charset="0"/>
              <a:buNone/>
            </a:pPr>
            <a:r>
              <a:rPr lang="en-US">
                <a:latin typeface="Tahoma" charset="0"/>
                <a:ea typeface="ＭＳ Ｐゴシック" charset="0"/>
              </a:rPr>
              <a:t>public void setRadius(int newRadius);</a:t>
            </a:r>
          </a:p>
          <a:p>
            <a:pPr lvl="2" eaLnBrk="1" hangingPunct="1">
              <a:lnSpc>
                <a:spcPct val="90000"/>
              </a:lnSpc>
            </a:pPr>
            <a:r>
              <a:rPr lang="en-US">
                <a:latin typeface="Tahoma" charset="0"/>
                <a:ea typeface="ＭＳ Ｐゴシック" charset="0"/>
              </a:rPr>
              <a:t>See IntCircle.java and ex10.java (note COMMENTS!!!)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98308">
                                            <p:txEl>
                                              <p:pRg st="3" end="3"/>
                                            </p:txEl>
                                          </p:spTgt>
                                        </p:tgtEl>
                                        <p:attrNameLst>
                                          <p:attrName>style.visibility</p:attrName>
                                        </p:attrNameLst>
                                      </p:cBhvr>
                                      <p:to>
                                        <p:strVal val="visible"/>
                                      </p:to>
                                    </p:set>
                                    <p:animEffect transition="in" filter="wipe(down)">
                                      <p:cBhvr>
                                        <p:cTn id="7" dur="580">
                                          <p:stCondLst>
                                            <p:cond delay="0"/>
                                          </p:stCondLst>
                                        </p:cTn>
                                        <p:tgtEl>
                                          <p:spTgt spid="98308">
                                            <p:txEl>
                                              <p:pRg st="3" end="3"/>
                                            </p:txEl>
                                          </p:spTgt>
                                        </p:tgtEl>
                                      </p:cBhvr>
                                    </p:animEffect>
                                    <p:anim calcmode="lin" valueType="num">
                                      <p:cBhvr>
                                        <p:cTn id="8" dur="1822" tmFilter="0,0; 0.14,0.36; 0.43,0.73; 0.71,0.91; 1.0,1.0">
                                          <p:stCondLst>
                                            <p:cond delay="0"/>
                                          </p:stCondLst>
                                        </p:cTn>
                                        <p:tgtEl>
                                          <p:spTgt spid="98308">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8308">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8308">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8308">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8308">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8308">
                                            <p:txEl>
                                              <p:pRg st="3" end="3"/>
                                            </p:txEl>
                                          </p:spTgt>
                                        </p:tgtEl>
                                      </p:cBhvr>
                                      <p:to x="100000" y="60000"/>
                                    </p:animScale>
                                    <p:animScale>
                                      <p:cBhvr>
                                        <p:cTn id="14" dur="166" decel="50000">
                                          <p:stCondLst>
                                            <p:cond delay="676"/>
                                          </p:stCondLst>
                                        </p:cTn>
                                        <p:tgtEl>
                                          <p:spTgt spid="98308">
                                            <p:txEl>
                                              <p:pRg st="3" end="3"/>
                                            </p:txEl>
                                          </p:spTgt>
                                        </p:tgtEl>
                                      </p:cBhvr>
                                      <p:to x="100000" y="100000"/>
                                    </p:animScale>
                                    <p:animScale>
                                      <p:cBhvr>
                                        <p:cTn id="15" dur="26">
                                          <p:stCondLst>
                                            <p:cond delay="1312"/>
                                          </p:stCondLst>
                                        </p:cTn>
                                        <p:tgtEl>
                                          <p:spTgt spid="98308">
                                            <p:txEl>
                                              <p:pRg st="3" end="3"/>
                                            </p:txEl>
                                          </p:spTgt>
                                        </p:tgtEl>
                                      </p:cBhvr>
                                      <p:to x="100000" y="80000"/>
                                    </p:animScale>
                                    <p:animScale>
                                      <p:cBhvr>
                                        <p:cTn id="16" dur="166" decel="50000">
                                          <p:stCondLst>
                                            <p:cond delay="1338"/>
                                          </p:stCondLst>
                                        </p:cTn>
                                        <p:tgtEl>
                                          <p:spTgt spid="98308">
                                            <p:txEl>
                                              <p:pRg st="3" end="3"/>
                                            </p:txEl>
                                          </p:spTgt>
                                        </p:tgtEl>
                                      </p:cBhvr>
                                      <p:to x="100000" y="100000"/>
                                    </p:animScale>
                                    <p:animScale>
                                      <p:cBhvr>
                                        <p:cTn id="17" dur="26">
                                          <p:stCondLst>
                                            <p:cond delay="1642"/>
                                          </p:stCondLst>
                                        </p:cTn>
                                        <p:tgtEl>
                                          <p:spTgt spid="98308">
                                            <p:txEl>
                                              <p:pRg st="3" end="3"/>
                                            </p:txEl>
                                          </p:spTgt>
                                        </p:tgtEl>
                                      </p:cBhvr>
                                      <p:to x="100000" y="90000"/>
                                    </p:animScale>
                                    <p:animScale>
                                      <p:cBhvr>
                                        <p:cTn id="18" dur="166" decel="50000">
                                          <p:stCondLst>
                                            <p:cond delay="1668"/>
                                          </p:stCondLst>
                                        </p:cTn>
                                        <p:tgtEl>
                                          <p:spTgt spid="98308">
                                            <p:txEl>
                                              <p:pRg st="3" end="3"/>
                                            </p:txEl>
                                          </p:spTgt>
                                        </p:tgtEl>
                                      </p:cBhvr>
                                      <p:to x="100000" y="100000"/>
                                    </p:animScale>
                                    <p:animScale>
                                      <p:cBhvr>
                                        <p:cTn id="19" dur="26">
                                          <p:stCondLst>
                                            <p:cond delay="1808"/>
                                          </p:stCondLst>
                                        </p:cTn>
                                        <p:tgtEl>
                                          <p:spTgt spid="98308">
                                            <p:txEl>
                                              <p:pRg st="3" end="3"/>
                                            </p:txEl>
                                          </p:spTgt>
                                        </p:tgtEl>
                                      </p:cBhvr>
                                      <p:to x="100000" y="95000"/>
                                    </p:animScale>
                                    <p:animScale>
                                      <p:cBhvr>
                                        <p:cTn id="20" dur="166" decel="50000">
                                          <p:stCondLst>
                                            <p:cond delay="1834"/>
                                          </p:stCondLst>
                                        </p:cTn>
                                        <p:tgtEl>
                                          <p:spTgt spid="98308">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8308">
                                            <p:txEl>
                                              <p:pRg st="4" end="4"/>
                                            </p:txEl>
                                          </p:spTgt>
                                        </p:tgtEl>
                                        <p:attrNameLst>
                                          <p:attrName>style.visibility</p:attrName>
                                        </p:attrNameLst>
                                      </p:cBhvr>
                                      <p:to>
                                        <p:strVal val="visible"/>
                                      </p:to>
                                    </p:set>
                                    <p:animEffect transition="in" filter="wipe(down)">
                                      <p:cBhvr>
                                        <p:cTn id="23" dur="580">
                                          <p:stCondLst>
                                            <p:cond delay="0"/>
                                          </p:stCondLst>
                                        </p:cTn>
                                        <p:tgtEl>
                                          <p:spTgt spid="98308">
                                            <p:txEl>
                                              <p:pRg st="4" end="4"/>
                                            </p:txEl>
                                          </p:spTgt>
                                        </p:tgtEl>
                                      </p:cBhvr>
                                    </p:animEffect>
                                    <p:anim calcmode="lin" valueType="num">
                                      <p:cBhvr>
                                        <p:cTn id="24" dur="1822" tmFilter="0,0; 0.14,0.36; 0.43,0.73; 0.71,0.91; 1.0,1.0">
                                          <p:stCondLst>
                                            <p:cond delay="0"/>
                                          </p:stCondLst>
                                        </p:cTn>
                                        <p:tgtEl>
                                          <p:spTgt spid="98308">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8308">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8308">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8308">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8308">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98308">
                                            <p:txEl>
                                              <p:pRg st="4" end="4"/>
                                            </p:txEl>
                                          </p:spTgt>
                                        </p:tgtEl>
                                      </p:cBhvr>
                                      <p:to x="100000" y="60000"/>
                                    </p:animScale>
                                    <p:animScale>
                                      <p:cBhvr>
                                        <p:cTn id="30" dur="166" decel="50000">
                                          <p:stCondLst>
                                            <p:cond delay="676"/>
                                          </p:stCondLst>
                                        </p:cTn>
                                        <p:tgtEl>
                                          <p:spTgt spid="98308">
                                            <p:txEl>
                                              <p:pRg st="4" end="4"/>
                                            </p:txEl>
                                          </p:spTgt>
                                        </p:tgtEl>
                                      </p:cBhvr>
                                      <p:to x="100000" y="100000"/>
                                    </p:animScale>
                                    <p:animScale>
                                      <p:cBhvr>
                                        <p:cTn id="31" dur="26">
                                          <p:stCondLst>
                                            <p:cond delay="1312"/>
                                          </p:stCondLst>
                                        </p:cTn>
                                        <p:tgtEl>
                                          <p:spTgt spid="98308">
                                            <p:txEl>
                                              <p:pRg st="4" end="4"/>
                                            </p:txEl>
                                          </p:spTgt>
                                        </p:tgtEl>
                                      </p:cBhvr>
                                      <p:to x="100000" y="80000"/>
                                    </p:animScale>
                                    <p:animScale>
                                      <p:cBhvr>
                                        <p:cTn id="32" dur="166" decel="50000">
                                          <p:stCondLst>
                                            <p:cond delay="1338"/>
                                          </p:stCondLst>
                                        </p:cTn>
                                        <p:tgtEl>
                                          <p:spTgt spid="98308">
                                            <p:txEl>
                                              <p:pRg st="4" end="4"/>
                                            </p:txEl>
                                          </p:spTgt>
                                        </p:tgtEl>
                                      </p:cBhvr>
                                      <p:to x="100000" y="100000"/>
                                    </p:animScale>
                                    <p:animScale>
                                      <p:cBhvr>
                                        <p:cTn id="33" dur="26">
                                          <p:stCondLst>
                                            <p:cond delay="1642"/>
                                          </p:stCondLst>
                                        </p:cTn>
                                        <p:tgtEl>
                                          <p:spTgt spid="98308">
                                            <p:txEl>
                                              <p:pRg st="4" end="4"/>
                                            </p:txEl>
                                          </p:spTgt>
                                        </p:tgtEl>
                                      </p:cBhvr>
                                      <p:to x="100000" y="90000"/>
                                    </p:animScale>
                                    <p:animScale>
                                      <p:cBhvr>
                                        <p:cTn id="34" dur="166" decel="50000">
                                          <p:stCondLst>
                                            <p:cond delay="1668"/>
                                          </p:stCondLst>
                                        </p:cTn>
                                        <p:tgtEl>
                                          <p:spTgt spid="98308">
                                            <p:txEl>
                                              <p:pRg st="4" end="4"/>
                                            </p:txEl>
                                          </p:spTgt>
                                        </p:tgtEl>
                                      </p:cBhvr>
                                      <p:to x="100000" y="100000"/>
                                    </p:animScale>
                                    <p:animScale>
                                      <p:cBhvr>
                                        <p:cTn id="35" dur="26">
                                          <p:stCondLst>
                                            <p:cond delay="1808"/>
                                          </p:stCondLst>
                                        </p:cTn>
                                        <p:tgtEl>
                                          <p:spTgt spid="98308">
                                            <p:txEl>
                                              <p:pRg st="4" end="4"/>
                                            </p:txEl>
                                          </p:spTgt>
                                        </p:tgtEl>
                                      </p:cBhvr>
                                      <p:to x="100000" y="95000"/>
                                    </p:animScale>
                                    <p:animScale>
                                      <p:cBhvr>
                                        <p:cTn id="36" dur="166" decel="50000">
                                          <p:stCondLst>
                                            <p:cond delay="1834"/>
                                          </p:stCondLst>
                                        </p:cTn>
                                        <p:tgtEl>
                                          <p:spTgt spid="98308">
                                            <p:txEl>
                                              <p:pRg st="4" end="4"/>
                                            </p:txEl>
                                          </p:spTgt>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ntr" presetSubtype="0" fill="hold" nodeType="clickEffect">
                                  <p:stCondLst>
                                    <p:cond delay="0"/>
                                  </p:stCondLst>
                                  <p:childTnLst>
                                    <p:set>
                                      <p:cBhvr>
                                        <p:cTn id="40" dur="1" fill="hold">
                                          <p:stCondLst>
                                            <p:cond delay="0"/>
                                          </p:stCondLst>
                                        </p:cTn>
                                        <p:tgtEl>
                                          <p:spTgt spid="98308">
                                            <p:txEl>
                                              <p:pRg st="5" end="5"/>
                                            </p:txEl>
                                          </p:spTgt>
                                        </p:tgtEl>
                                        <p:attrNameLst>
                                          <p:attrName>style.visibility</p:attrName>
                                        </p:attrNameLst>
                                      </p:cBhvr>
                                      <p:to>
                                        <p:strVal val="visible"/>
                                      </p:to>
                                    </p:set>
                                    <p:animEffect transition="in" filter="wipe(down)">
                                      <p:cBhvr>
                                        <p:cTn id="41" dur="580">
                                          <p:stCondLst>
                                            <p:cond delay="0"/>
                                          </p:stCondLst>
                                        </p:cTn>
                                        <p:tgtEl>
                                          <p:spTgt spid="98308">
                                            <p:txEl>
                                              <p:pRg st="5" end="5"/>
                                            </p:txEl>
                                          </p:spTgt>
                                        </p:tgtEl>
                                      </p:cBhvr>
                                    </p:animEffect>
                                    <p:anim calcmode="lin" valueType="num">
                                      <p:cBhvr>
                                        <p:cTn id="42" dur="1822" tmFilter="0,0; 0.14,0.36; 0.43,0.73; 0.71,0.91; 1.0,1.0">
                                          <p:stCondLst>
                                            <p:cond delay="0"/>
                                          </p:stCondLst>
                                        </p:cTn>
                                        <p:tgtEl>
                                          <p:spTgt spid="98308">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8308">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8308">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8308">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8308">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98308">
                                            <p:txEl>
                                              <p:pRg st="5" end="5"/>
                                            </p:txEl>
                                          </p:spTgt>
                                        </p:tgtEl>
                                      </p:cBhvr>
                                      <p:to x="100000" y="60000"/>
                                    </p:animScale>
                                    <p:animScale>
                                      <p:cBhvr>
                                        <p:cTn id="48" dur="166" decel="50000">
                                          <p:stCondLst>
                                            <p:cond delay="676"/>
                                          </p:stCondLst>
                                        </p:cTn>
                                        <p:tgtEl>
                                          <p:spTgt spid="98308">
                                            <p:txEl>
                                              <p:pRg st="5" end="5"/>
                                            </p:txEl>
                                          </p:spTgt>
                                        </p:tgtEl>
                                      </p:cBhvr>
                                      <p:to x="100000" y="100000"/>
                                    </p:animScale>
                                    <p:animScale>
                                      <p:cBhvr>
                                        <p:cTn id="49" dur="26">
                                          <p:stCondLst>
                                            <p:cond delay="1312"/>
                                          </p:stCondLst>
                                        </p:cTn>
                                        <p:tgtEl>
                                          <p:spTgt spid="98308">
                                            <p:txEl>
                                              <p:pRg st="5" end="5"/>
                                            </p:txEl>
                                          </p:spTgt>
                                        </p:tgtEl>
                                      </p:cBhvr>
                                      <p:to x="100000" y="80000"/>
                                    </p:animScale>
                                    <p:animScale>
                                      <p:cBhvr>
                                        <p:cTn id="50" dur="166" decel="50000">
                                          <p:stCondLst>
                                            <p:cond delay="1338"/>
                                          </p:stCondLst>
                                        </p:cTn>
                                        <p:tgtEl>
                                          <p:spTgt spid="98308">
                                            <p:txEl>
                                              <p:pRg st="5" end="5"/>
                                            </p:txEl>
                                          </p:spTgt>
                                        </p:tgtEl>
                                      </p:cBhvr>
                                      <p:to x="100000" y="100000"/>
                                    </p:animScale>
                                    <p:animScale>
                                      <p:cBhvr>
                                        <p:cTn id="51" dur="26">
                                          <p:stCondLst>
                                            <p:cond delay="1642"/>
                                          </p:stCondLst>
                                        </p:cTn>
                                        <p:tgtEl>
                                          <p:spTgt spid="98308">
                                            <p:txEl>
                                              <p:pRg st="5" end="5"/>
                                            </p:txEl>
                                          </p:spTgt>
                                        </p:tgtEl>
                                      </p:cBhvr>
                                      <p:to x="100000" y="90000"/>
                                    </p:animScale>
                                    <p:animScale>
                                      <p:cBhvr>
                                        <p:cTn id="52" dur="166" decel="50000">
                                          <p:stCondLst>
                                            <p:cond delay="1668"/>
                                          </p:stCondLst>
                                        </p:cTn>
                                        <p:tgtEl>
                                          <p:spTgt spid="98308">
                                            <p:txEl>
                                              <p:pRg st="5" end="5"/>
                                            </p:txEl>
                                          </p:spTgt>
                                        </p:tgtEl>
                                      </p:cBhvr>
                                      <p:to x="100000" y="100000"/>
                                    </p:animScale>
                                    <p:animScale>
                                      <p:cBhvr>
                                        <p:cTn id="53" dur="26">
                                          <p:stCondLst>
                                            <p:cond delay="1808"/>
                                          </p:stCondLst>
                                        </p:cTn>
                                        <p:tgtEl>
                                          <p:spTgt spid="98308">
                                            <p:txEl>
                                              <p:pRg st="5" end="5"/>
                                            </p:txEl>
                                          </p:spTgt>
                                        </p:tgtEl>
                                      </p:cBhvr>
                                      <p:to x="100000" y="95000"/>
                                    </p:animScale>
                                    <p:animScale>
                                      <p:cBhvr>
                                        <p:cTn id="54" dur="166" decel="50000">
                                          <p:stCondLst>
                                            <p:cond delay="1834"/>
                                          </p:stCondLst>
                                        </p:cTn>
                                        <p:tgtEl>
                                          <p:spTgt spid="98308">
                                            <p:txEl>
                                              <p:pRg st="5" end="5"/>
                                            </p:txEl>
                                          </p:spTgt>
                                        </p:tgtEl>
                                      </p:cBhvr>
                                      <p:to x="100000" y="100000"/>
                                    </p:animScale>
                                  </p:childTnLst>
                                </p:cTn>
                              </p:par>
                            </p:childTnLst>
                          </p:cTn>
                        </p:par>
                      </p:childTnLst>
                    </p:cTn>
                  </p:par>
                  <p:par>
                    <p:cTn id="55" fill="hold" nodeType="clickPar">
                      <p:stCondLst>
                        <p:cond delay="indefinite"/>
                      </p:stCondLst>
                      <p:childTnLst>
                        <p:par>
                          <p:cTn id="56" fill="hold" nodeType="withGroup">
                            <p:stCondLst>
                              <p:cond delay="0"/>
                            </p:stCondLst>
                            <p:childTnLst>
                              <p:par>
                                <p:cTn id="57" presetID="26" presetClass="entr" presetSubtype="0" fill="hold" nodeType="clickEffect">
                                  <p:stCondLst>
                                    <p:cond delay="0"/>
                                  </p:stCondLst>
                                  <p:childTnLst>
                                    <p:set>
                                      <p:cBhvr>
                                        <p:cTn id="58" dur="1" fill="hold">
                                          <p:stCondLst>
                                            <p:cond delay="0"/>
                                          </p:stCondLst>
                                        </p:cTn>
                                        <p:tgtEl>
                                          <p:spTgt spid="98308">
                                            <p:txEl>
                                              <p:pRg st="6" end="6"/>
                                            </p:txEl>
                                          </p:spTgt>
                                        </p:tgtEl>
                                        <p:attrNameLst>
                                          <p:attrName>style.visibility</p:attrName>
                                        </p:attrNameLst>
                                      </p:cBhvr>
                                      <p:to>
                                        <p:strVal val="visible"/>
                                      </p:to>
                                    </p:set>
                                    <p:animEffect transition="in" filter="wipe(down)">
                                      <p:cBhvr>
                                        <p:cTn id="59" dur="580">
                                          <p:stCondLst>
                                            <p:cond delay="0"/>
                                          </p:stCondLst>
                                        </p:cTn>
                                        <p:tgtEl>
                                          <p:spTgt spid="98308">
                                            <p:txEl>
                                              <p:pRg st="6" end="6"/>
                                            </p:txEl>
                                          </p:spTgt>
                                        </p:tgtEl>
                                      </p:cBhvr>
                                    </p:animEffect>
                                    <p:anim calcmode="lin" valueType="num">
                                      <p:cBhvr>
                                        <p:cTn id="60" dur="1822" tmFilter="0,0; 0.14,0.36; 0.43,0.73; 0.71,0.91; 1.0,1.0">
                                          <p:stCondLst>
                                            <p:cond delay="0"/>
                                          </p:stCondLst>
                                        </p:cTn>
                                        <p:tgtEl>
                                          <p:spTgt spid="98308">
                                            <p:txEl>
                                              <p:pRg st="6" end="6"/>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98308">
                                            <p:txEl>
                                              <p:pRg st="6" end="6"/>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98308">
                                            <p:txEl>
                                              <p:pRg st="6" end="6"/>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98308">
                                            <p:txEl>
                                              <p:pRg st="6" end="6"/>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98308">
                                            <p:txEl>
                                              <p:pRg st="6" end="6"/>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98308">
                                            <p:txEl>
                                              <p:pRg st="6" end="6"/>
                                            </p:txEl>
                                          </p:spTgt>
                                        </p:tgtEl>
                                      </p:cBhvr>
                                      <p:to x="100000" y="60000"/>
                                    </p:animScale>
                                    <p:animScale>
                                      <p:cBhvr>
                                        <p:cTn id="66" dur="166" decel="50000">
                                          <p:stCondLst>
                                            <p:cond delay="676"/>
                                          </p:stCondLst>
                                        </p:cTn>
                                        <p:tgtEl>
                                          <p:spTgt spid="98308">
                                            <p:txEl>
                                              <p:pRg st="6" end="6"/>
                                            </p:txEl>
                                          </p:spTgt>
                                        </p:tgtEl>
                                      </p:cBhvr>
                                      <p:to x="100000" y="100000"/>
                                    </p:animScale>
                                    <p:animScale>
                                      <p:cBhvr>
                                        <p:cTn id="67" dur="26">
                                          <p:stCondLst>
                                            <p:cond delay="1312"/>
                                          </p:stCondLst>
                                        </p:cTn>
                                        <p:tgtEl>
                                          <p:spTgt spid="98308">
                                            <p:txEl>
                                              <p:pRg st="6" end="6"/>
                                            </p:txEl>
                                          </p:spTgt>
                                        </p:tgtEl>
                                      </p:cBhvr>
                                      <p:to x="100000" y="80000"/>
                                    </p:animScale>
                                    <p:animScale>
                                      <p:cBhvr>
                                        <p:cTn id="68" dur="166" decel="50000">
                                          <p:stCondLst>
                                            <p:cond delay="1338"/>
                                          </p:stCondLst>
                                        </p:cTn>
                                        <p:tgtEl>
                                          <p:spTgt spid="98308">
                                            <p:txEl>
                                              <p:pRg st="6" end="6"/>
                                            </p:txEl>
                                          </p:spTgt>
                                        </p:tgtEl>
                                      </p:cBhvr>
                                      <p:to x="100000" y="100000"/>
                                    </p:animScale>
                                    <p:animScale>
                                      <p:cBhvr>
                                        <p:cTn id="69" dur="26">
                                          <p:stCondLst>
                                            <p:cond delay="1642"/>
                                          </p:stCondLst>
                                        </p:cTn>
                                        <p:tgtEl>
                                          <p:spTgt spid="98308">
                                            <p:txEl>
                                              <p:pRg st="6" end="6"/>
                                            </p:txEl>
                                          </p:spTgt>
                                        </p:tgtEl>
                                      </p:cBhvr>
                                      <p:to x="100000" y="90000"/>
                                    </p:animScale>
                                    <p:animScale>
                                      <p:cBhvr>
                                        <p:cTn id="70" dur="166" decel="50000">
                                          <p:stCondLst>
                                            <p:cond delay="1668"/>
                                          </p:stCondLst>
                                        </p:cTn>
                                        <p:tgtEl>
                                          <p:spTgt spid="98308">
                                            <p:txEl>
                                              <p:pRg st="6" end="6"/>
                                            </p:txEl>
                                          </p:spTgt>
                                        </p:tgtEl>
                                      </p:cBhvr>
                                      <p:to x="100000" y="100000"/>
                                    </p:animScale>
                                    <p:animScale>
                                      <p:cBhvr>
                                        <p:cTn id="71" dur="26">
                                          <p:stCondLst>
                                            <p:cond delay="1808"/>
                                          </p:stCondLst>
                                        </p:cTn>
                                        <p:tgtEl>
                                          <p:spTgt spid="98308">
                                            <p:txEl>
                                              <p:pRg st="6" end="6"/>
                                            </p:txEl>
                                          </p:spTgt>
                                        </p:tgtEl>
                                      </p:cBhvr>
                                      <p:to x="100000" y="95000"/>
                                    </p:animScale>
                                    <p:animScale>
                                      <p:cBhvr>
                                        <p:cTn id="72" dur="166" decel="50000">
                                          <p:stCondLst>
                                            <p:cond delay="1834"/>
                                          </p:stCondLst>
                                        </p:cTn>
                                        <p:tgtEl>
                                          <p:spTgt spid="98308">
                                            <p:txEl>
                                              <p:pRg st="6" end="6"/>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98308">
                                            <p:txEl>
                                              <p:pRg st="7" end="7"/>
                                            </p:txEl>
                                          </p:spTgt>
                                        </p:tgtEl>
                                        <p:attrNameLst>
                                          <p:attrName>style.visibility</p:attrName>
                                        </p:attrNameLst>
                                      </p:cBhvr>
                                      <p:to>
                                        <p:strVal val="visible"/>
                                      </p:to>
                                    </p:set>
                                    <p:animEffect transition="in" filter="wipe(down)">
                                      <p:cBhvr>
                                        <p:cTn id="75" dur="580">
                                          <p:stCondLst>
                                            <p:cond delay="0"/>
                                          </p:stCondLst>
                                        </p:cTn>
                                        <p:tgtEl>
                                          <p:spTgt spid="98308">
                                            <p:txEl>
                                              <p:pRg st="7" end="7"/>
                                            </p:txEl>
                                          </p:spTgt>
                                        </p:tgtEl>
                                      </p:cBhvr>
                                    </p:animEffect>
                                    <p:anim calcmode="lin" valueType="num">
                                      <p:cBhvr>
                                        <p:cTn id="76" dur="1822" tmFilter="0,0; 0.14,0.36; 0.43,0.73; 0.71,0.91; 1.0,1.0">
                                          <p:stCondLst>
                                            <p:cond delay="0"/>
                                          </p:stCondLst>
                                        </p:cTn>
                                        <p:tgtEl>
                                          <p:spTgt spid="98308">
                                            <p:txEl>
                                              <p:pRg st="7" end="7"/>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8308">
                                            <p:txEl>
                                              <p:pRg st="7" end="7"/>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8308">
                                            <p:txEl>
                                              <p:pRg st="7" end="7"/>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8308">
                                            <p:txEl>
                                              <p:pRg st="7" end="7"/>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8308">
                                            <p:txEl>
                                              <p:pRg st="7" end="7"/>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98308">
                                            <p:txEl>
                                              <p:pRg st="7" end="7"/>
                                            </p:txEl>
                                          </p:spTgt>
                                        </p:tgtEl>
                                      </p:cBhvr>
                                      <p:to x="100000" y="60000"/>
                                    </p:animScale>
                                    <p:animScale>
                                      <p:cBhvr>
                                        <p:cTn id="82" dur="166" decel="50000">
                                          <p:stCondLst>
                                            <p:cond delay="676"/>
                                          </p:stCondLst>
                                        </p:cTn>
                                        <p:tgtEl>
                                          <p:spTgt spid="98308">
                                            <p:txEl>
                                              <p:pRg st="7" end="7"/>
                                            </p:txEl>
                                          </p:spTgt>
                                        </p:tgtEl>
                                      </p:cBhvr>
                                      <p:to x="100000" y="100000"/>
                                    </p:animScale>
                                    <p:animScale>
                                      <p:cBhvr>
                                        <p:cTn id="83" dur="26">
                                          <p:stCondLst>
                                            <p:cond delay="1312"/>
                                          </p:stCondLst>
                                        </p:cTn>
                                        <p:tgtEl>
                                          <p:spTgt spid="98308">
                                            <p:txEl>
                                              <p:pRg st="7" end="7"/>
                                            </p:txEl>
                                          </p:spTgt>
                                        </p:tgtEl>
                                      </p:cBhvr>
                                      <p:to x="100000" y="80000"/>
                                    </p:animScale>
                                    <p:animScale>
                                      <p:cBhvr>
                                        <p:cTn id="84" dur="166" decel="50000">
                                          <p:stCondLst>
                                            <p:cond delay="1338"/>
                                          </p:stCondLst>
                                        </p:cTn>
                                        <p:tgtEl>
                                          <p:spTgt spid="98308">
                                            <p:txEl>
                                              <p:pRg st="7" end="7"/>
                                            </p:txEl>
                                          </p:spTgt>
                                        </p:tgtEl>
                                      </p:cBhvr>
                                      <p:to x="100000" y="100000"/>
                                    </p:animScale>
                                    <p:animScale>
                                      <p:cBhvr>
                                        <p:cTn id="85" dur="26">
                                          <p:stCondLst>
                                            <p:cond delay="1642"/>
                                          </p:stCondLst>
                                        </p:cTn>
                                        <p:tgtEl>
                                          <p:spTgt spid="98308">
                                            <p:txEl>
                                              <p:pRg st="7" end="7"/>
                                            </p:txEl>
                                          </p:spTgt>
                                        </p:tgtEl>
                                      </p:cBhvr>
                                      <p:to x="100000" y="90000"/>
                                    </p:animScale>
                                    <p:animScale>
                                      <p:cBhvr>
                                        <p:cTn id="86" dur="166" decel="50000">
                                          <p:stCondLst>
                                            <p:cond delay="1668"/>
                                          </p:stCondLst>
                                        </p:cTn>
                                        <p:tgtEl>
                                          <p:spTgt spid="98308">
                                            <p:txEl>
                                              <p:pRg st="7" end="7"/>
                                            </p:txEl>
                                          </p:spTgt>
                                        </p:tgtEl>
                                      </p:cBhvr>
                                      <p:to x="100000" y="100000"/>
                                    </p:animScale>
                                    <p:animScale>
                                      <p:cBhvr>
                                        <p:cTn id="87" dur="26">
                                          <p:stCondLst>
                                            <p:cond delay="1808"/>
                                          </p:stCondLst>
                                        </p:cTn>
                                        <p:tgtEl>
                                          <p:spTgt spid="98308">
                                            <p:txEl>
                                              <p:pRg st="7" end="7"/>
                                            </p:txEl>
                                          </p:spTgt>
                                        </p:tgtEl>
                                      </p:cBhvr>
                                      <p:to x="100000" y="95000"/>
                                    </p:animScale>
                                    <p:animScale>
                                      <p:cBhvr>
                                        <p:cTn id="88" dur="166" decel="50000">
                                          <p:stCondLst>
                                            <p:cond delay="1834"/>
                                          </p:stCondLst>
                                        </p:cTn>
                                        <p:tgtEl>
                                          <p:spTgt spid="98308">
                                            <p:txEl>
                                              <p:pRg st="7" end="7"/>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98308">
                                            <p:txEl>
                                              <p:pRg st="8" end="8"/>
                                            </p:txEl>
                                          </p:spTgt>
                                        </p:tgtEl>
                                        <p:attrNameLst>
                                          <p:attrName>style.visibility</p:attrName>
                                        </p:attrNameLst>
                                      </p:cBhvr>
                                      <p:to>
                                        <p:strVal val="visible"/>
                                      </p:to>
                                    </p:set>
                                    <p:animEffect transition="in" filter="wipe(down)">
                                      <p:cBhvr>
                                        <p:cTn id="91" dur="580">
                                          <p:stCondLst>
                                            <p:cond delay="0"/>
                                          </p:stCondLst>
                                        </p:cTn>
                                        <p:tgtEl>
                                          <p:spTgt spid="98308">
                                            <p:txEl>
                                              <p:pRg st="8" end="8"/>
                                            </p:txEl>
                                          </p:spTgt>
                                        </p:tgtEl>
                                      </p:cBhvr>
                                    </p:animEffect>
                                    <p:anim calcmode="lin" valueType="num">
                                      <p:cBhvr>
                                        <p:cTn id="92" dur="1822" tmFilter="0,0; 0.14,0.36; 0.43,0.73; 0.71,0.91; 1.0,1.0">
                                          <p:stCondLst>
                                            <p:cond delay="0"/>
                                          </p:stCondLst>
                                        </p:cTn>
                                        <p:tgtEl>
                                          <p:spTgt spid="98308">
                                            <p:txEl>
                                              <p:pRg st="8" end="8"/>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98308">
                                            <p:txEl>
                                              <p:pRg st="8" end="8"/>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98308">
                                            <p:txEl>
                                              <p:pRg st="8" end="8"/>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98308">
                                            <p:txEl>
                                              <p:pRg st="8" end="8"/>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98308">
                                            <p:txEl>
                                              <p:pRg st="8" end="8"/>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98308">
                                            <p:txEl>
                                              <p:pRg st="8" end="8"/>
                                            </p:txEl>
                                          </p:spTgt>
                                        </p:tgtEl>
                                      </p:cBhvr>
                                      <p:to x="100000" y="60000"/>
                                    </p:animScale>
                                    <p:animScale>
                                      <p:cBhvr>
                                        <p:cTn id="98" dur="166" decel="50000">
                                          <p:stCondLst>
                                            <p:cond delay="676"/>
                                          </p:stCondLst>
                                        </p:cTn>
                                        <p:tgtEl>
                                          <p:spTgt spid="98308">
                                            <p:txEl>
                                              <p:pRg st="8" end="8"/>
                                            </p:txEl>
                                          </p:spTgt>
                                        </p:tgtEl>
                                      </p:cBhvr>
                                      <p:to x="100000" y="100000"/>
                                    </p:animScale>
                                    <p:animScale>
                                      <p:cBhvr>
                                        <p:cTn id="99" dur="26">
                                          <p:stCondLst>
                                            <p:cond delay="1312"/>
                                          </p:stCondLst>
                                        </p:cTn>
                                        <p:tgtEl>
                                          <p:spTgt spid="98308">
                                            <p:txEl>
                                              <p:pRg st="8" end="8"/>
                                            </p:txEl>
                                          </p:spTgt>
                                        </p:tgtEl>
                                      </p:cBhvr>
                                      <p:to x="100000" y="80000"/>
                                    </p:animScale>
                                    <p:animScale>
                                      <p:cBhvr>
                                        <p:cTn id="100" dur="166" decel="50000">
                                          <p:stCondLst>
                                            <p:cond delay="1338"/>
                                          </p:stCondLst>
                                        </p:cTn>
                                        <p:tgtEl>
                                          <p:spTgt spid="98308">
                                            <p:txEl>
                                              <p:pRg st="8" end="8"/>
                                            </p:txEl>
                                          </p:spTgt>
                                        </p:tgtEl>
                                      </p:cBhvr>
                                      <p:to x="100000" y="100000"/>
                                    </p:animScale>
                                    <p:animScale>
                                      <p:cBhvr>
                                        <p:cTn id="101" dur="26">
                                          <p:stCondLst>
                                            <p:cond delay="1642"/>
                                          </p:stCondLst>
                                        </p:cTn>
                                        <p:tgtEl>
                                          <p:spTgt spid="98308">
                                            <p:txEl>
                                              <p:pRg st="8" end="8"/>
                                            </p:txEl>
                                          </p:spTgt>
                                        </p:tgtEl>
                                      </p:cBhvr>
                                      <p:to x="100000" y="90000"/>
                                    </p:animScale>
                                    <p:animScale>
                                      <p:cBhvr>
                                        <p:cTn id="102" dur="166" decel="50000">
                                          <p:stCondLst>
                                            <p:cond delay="1668"/>
                                          </p:stCondLst>
                                        </p:cTn>
                                        <p:tgtEl>
                                          <p:spTgt spid="98308">
                                            <p:txEl>
                                              <p:pRg st="8" end="8"/>
                                            </p:txEl>
                                          </p:spTgt>
                                        </p:tgtEl>
                                      </p:cBhvr>
                                      <p:to x="100000" y="100000"/>
                                    </p:animScale>
                                    <p:animScale>
                                      <p:cBhvr>
                                        <p:cTn id="103" dur="26">
                                          <p:stCondLst>
                                            <p:cond delay="1808"/>
                                          </p:stCondLst>
                                        </p:cTn>
                                        <p:tgtEl>
                                          <p:spTgt spid="98308">
                                            <p:txEl>
                                              <p:pRg st="8" end="8"/>
                                            </p:txEl>
                                          </p:spTgt>
                                        </p:tgtEl>
                                      </p:cBhvr>
                                      <p:to x="100000" y="95000"/>
                                    </p:animScale>
                                    <p:animScale>
                                      <p:cBhvr>
                                        <p:cTn id="104" dur="166" decel="50000">
                                          <p:stCondLst>
                                            <p:cond delay="1834"/>
                                          </p:stCondLst>
                                        </p:cTn>
                                        <p:tgtEl>
                                          <p:spTgt spid="98308">
                                            <p:txEl>
                                              <p:pRg st="8" end="8"/>
                                            </p:txEl>
                                          </p:spTgt>
                                        </p:tgtEl>
                                      </p:cBhvr>
                                      <p:to x="100000" y="100000"/>
                                    </p:animScale>
                                  </p:childTnLst>
                                </p:cTn>
                              </p:par>
                              <p:par>
                                <p:cTn id="105" presetID="26" presetClass="entr" presetSubtype="0" fill="hold" nodeType="withEffect">
                                  <p:stCondLst>
                                    <p:cond delay="0"/>
                                  </p:stCondLst>
                                  <p:childTnLst>
                                    <p:set>
                                      <p:cBhvr>
                                        <p:cTn id="106" dur="1" fill="hold">
                                          <p:stCondLst>
                                            <p:cond delay="0"/>
                                          </p:stCondLst>
                                        </p:cTn>
                                        <p:tgtEl>
                                          <p:spTgt spid="98308">
                                            <p:txEl>
                                              <p:pRg st="9" end="9"/>
                                            </p:txEl>
                                          </p:spTgt>
                                        </p:tgtEl>
                                        <p:attrNameLst>
                                          <p:attrName>style.visibility</p:attrName>
                                        </p:attrNameLst>
                                      </p:cBhvr>
                                      <p:to>
                                        <p:strVal val="visible"/>
                                      </p:to>
                                    </p:set>
                                    <p:animEffect transition="in" filter="wipe(down)">
                                      <p:cBhvr>
                                        <p:cTn id="107" dur="580">
                                          <p:stCondLst>
                                            <p:cond delay="0"/>
                                          </p:stCondLst>
                                        </p:cTn>
                                        <p:tgtEl>
                                          <p:spTgt spid="98308">
                                            <p:txEl>
                                              <p:pRg st="9" end="9"/>
                                            </p:txEl>
                                          </p:spTgt>
                                        </p:tgtEl>
                                      </p:cBhvr>
                                    </p:animEffect>
                                    <p:anim calcmode="lin" valueType="num">
                                      <p:cBhvr>
                                        <p:cTn id="108" dur="1822" tmFilter="0,0; 0.14,0.36; 0.43,0.73; 0.71,0.91; 1.0,1.0">
                                          <p:stCondLst>
                                            <p:cond delay="0"/>
                                          </p:stCondLst>
                                        </p:cTn>
                                        <p:tgtEl>
                                          <p:spTgt spid="98308">
                                            <p:txEl>
                                              <p:pRg st="9" end="9"/>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98308">
                                            <p:txEl>
                                              <p:pRg st="9" end="9"/>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98308">
                                            <p:txEl>
                                              <p:pRg st="9" end="9"/>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98308">
                                            <p:txEl>
                                              <p:pRg st="9" end="9"/>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98308">
                                            <p:txEl>
                                              <p:pRg st="9" end="9"/>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98308">
                                            <p:txEl>
                                              <p:pRg st="9" end="9"/>
                                            </p:txEl>
                                          </p:spTgt>
                                        </p:tgtEl>
                                      </p:cBhvr>
                                      <p:to x="100000" y="60000"/>
                                    </p:animScale>
                                    <p:animScale>
                                      <p:cBhvr>
                                        <p:cTn id="114" dur="166" decel="50000">
                                          <p:stCondLst>
                                            <p:cond delay="676"/>
                                          </p:stCondLst>
                                        </p:cTn>
                                        <p:tgtEl>
                                          <p:spTgt spid="98308">
                                            <p:txEl>
                                              <p:pRg st="9" end="9"/>
                                            </p:txEl>
                                          </p:spTgt>
                                        </p:tgtEl>
                                      </p:cBhvr>
                                      <p:to x="100000" y="100000"/>
                                    </p:animScale>
                                    <p:animScale>
                                      <p:cBhvr>
                                        <p:cTn id="115" dur="26">
                                          <p:stCondLst>
                                            <p:cond delay="1312"/>
                                          </p:stCondLst>
                                        </p:cTn>
                                        <p:tgtEl>
                                          <p:spTgt spid="98308">
                                            <p:txEl>
                                              <p:pRg st="9" end="9"/>
                                            </p:txEl>
                                          </p:spTgt>
                                        </p:tgtEl>
                                      </p:cBhvr>
                                      <p:to x="100000" y="80000"/>
                                    </p:animScale>
                                    <p:animScale>
                                      <p:cBhvr>
                                        <p:cTn id="116" dur="166" decel="50000">
                                          <p:stCondLst>
                                            <p:cond delay="1338"/>
                                          </p:stCondLst>
                                        </p:cTn>
                                        <p:tgtEl>
                                          <p:spTgt spid="98308">
                                            <p:txEl>
                                              <p:pRg st="9" end="9"/>
                                            </p:txEl>
                                          </p:spTgt>
                                        </p:tgtEl>
                                      </p:cBhvr>
                                      <p:to x="100000" y="100000"/>
                                    </p:animScale>
                                    <p:animScale>
                                      <p:cBhvr>
                                        <p:cTn id="117" dur="26">
                                          <p:stCondLst>
                                            <p:cond delay="1642"/>
                                          </p:stCondLst>
                                        </p:cTn>
                                        <p:tgtEl>
                                          <p:spTgt spid="98308">
                                            <p:txEl>
                                              <p:pRg st="9" end="9"/>
                                            </p:txEl>
                                          </p:spTgt>
                                        </p:tgtEl>
                                      </p:cBhvr>
                                      <p:to x="100000" y="90000"/>
                                    </p:animScale>
                                    <p:animScale>
                                      <p:cBhvr>
                                        <p:cTn id="118" dur="166" decel="50000">
                                          <p:stCondLst>
                                            <p:cond delay="1668"/>
                                          </p:stCondLst>
                                        </p:cTn>
                                        <p:tgtEl>
                                          <p:spTgt spid="98308">
                                            <p:txEl>
                                              <p:pRg st="9" end="9"/>
                                            </p:txEl>
                                          </p:spTgt>
                                        </p:tgtEl>
                                      </p:cBhvr>
                                      <p:to x="100000" y="100000"/>
                                    </p:animScale>
                                    <p:animScale>
                                      <p:cBhvr>
                                        <p:cTn id="119" dur="26">
                                          <p:stCondLst>
                                            <p:cond delay="1808"/>
                                          </p:stCondLst>
                                        </p:cTn>
                                        <p:tgtEl>
                                          <p:spTgt spid="98308">
                                            <p:txEl>
                                              <p:pRg st="9" end="9"/>
                                            </p:txEl>
                                          </p:spTgt>
                                        </p:tgtEl>
                                      </p:cBhvr>
                                      <p:to x="100000" y="95000"/>
                                    </p:animScale>
                                    <p:animScale>
                                      <p:cBhvr>
                                        <p:cTn id="120" dur="166" decel="50000">
                                          <p:stCondLst>
                                            <p:cond delay="1834"/>
                                          </p:stCondLst>
                                        </p:cTn>
                                        <p:tgtEl>
                                          <p:spTgt spid="98308">
                                            <p:txEl>
                                              <p:pRg st="9" end="9"/>
                                            </p:txEl>
                                          </p:spTgt>
                                        </p:tgtEl>
                                      </p:cBhvr>
                                      <p:to x="100000" y="100000"/>
                                    </p:animScale>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ntr" presetSubtype="0" fill="hold" nodeType="clickEffect">
                                  <p:stCondLst>
                                    <p:cond delay="0"/>
                                  </p:stCondLst>
                                  <p:childTnLst>
                                    <p:set>
                                      <p:cBhvr>
                                        <p:cTn id="124" dur="1" fill="hold">
                                          <p:stCondLst>
                                            <p:cond delay="0"/>
                                          </p:stCondLst>
                                        </p:cTn>
                                        <p:tgtEl>
                                          <p:spTgt spid="98308">
                                            <p:txEl>
                                              <p:pRg st="10" end="10"/>
                                            </p:txEl>
                                          </p:spTgt>
                                        </p:tgtEl>
                                        <p:attrNameLst>
                                          <p:attrName>style.visibility</p:attrName>
                                        </p:attrNameLst>
                                      </p:cBhvr>
                                      <p:to>
                                        <p:strVal val="visible"/>
                                      </p:to>
                                    </p:set>
                                    <p:animEffect transition="in" filter="wipe(down)">
                                      <p:cBhvr>
                                        <p:cTn id="125" dur="580">
                                          <p:stCondLst>
                                            <p:cond delay="0"/>
                                          </p:stCondLst>
                                        </p:cTn>
                                        <p:tgtEl>
                                          <p:spTgt spid="98308">
                                            <p:txEl>
                                              <p:pRg st="10" end="10"/>
                                            </p:txEl>
                                          </p:spTgt>
                                        </p:tgtEl>
                                      </p:cBhvr>
                                    </p:animEffect>
                                    <p:anim calcmode="lin" valueType="num">
                                      <p:cBhvr>
                                        <p:cTn id="126" dur="1822" tmFilter="0,0; 0.14,0.36; 0.43,0.73; 0.71,0.91; 1.0,1.0">
                                          <p:stCondLst>
                                            <p:cond delay="0"/>
                                          </p:stCondLst>
                                        </p:cTn>
                                        <p:tgtEl>
                                          <p:spTgt spid="98308">
                                            <p:txEl>
                                              <p:pRg st="10" end="10"/>
                                            </p:txEl>
                                          </p:spTgt>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98308">
                                            <p:txEl>
                                              <p:pRg st="10" end="10"/>
                                            </p:txEl>
                                          </p:spTgt>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98308">
                                            <p:txEl>
                                              <p:pRg st="10" end="10"/>
                                            </p:txEl>
                                          </p:spTgt>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98308">
                                            <p:txEl>
                                              <p:pRg st="10" end="10"/>
                                            </p:txEl>
                                          </p:spTgt>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98308">
                                            <p:txEl>
                                              <p:pRg st="10" end="10"/>
                                            </p:txEl>
                                          </p:spTgt>
                                        </p:tgtEl>
                                        <p:attrNameLst>
                                          <p:attrName>ppt_y</p:attrName>
                                        </p:attrNameLst>
                                      </p:cBhvr>
                                      <p:tavLst>
                                        <p:tav tm="0" fmla="#ppt_y-sin(pi*$)/81">
                                          <p:val>
                                            <p:fltVal val="0"/>
                                          </p:val>
                                        </p:tav>
                                        <p:tav tm="100000">
                                          <p:val>
                                            <p:fltVal val="1"/>
                                          </p:val>
                                        </p:tav>
                                      </p:tavLst>
                                    </p:anim>
                                    <p:animScale>
                                      <p:cBhvr>
                                        <p:cTn id="131" dur="26">
                                          <p:stCondLst>
                                            <p:cond delay="650"/>
                                          </p:stCondLst>
                                        </p:cTn>
                                        <p:tgtEl>
                                          <p:spTgt spid="98308">
                                            <p:txEl>
                                              <p:pRg st="10" end="10"/>
                                            </p:txEl>
                                          </p:spTgt>
                                        </p:tgtEl>
                                      </p:cBhvr>
                                      <p:to x="100000" y="60000"/>
                                    </p:animScale>
                                    <p:animScale>
                                      <p:cBhvr>
                                        <p:cTn id="132" dur="166" decel="50000">
                                          <p:stCondLst>
                                            <p:cond delay="676"/>
                                          </p:stCondLst>
                                        </p:cTn>
                                        <p:tgtEl>
                                          <p:spTgt spid="98308">
                                            <p:txEl>
                                              <p:pRg st="10" end="10"/>
                                            </p:txEl>
                                          </p:spTgt>
                                        </p:tgtEl>
                                      </p:cBhvr>
                                      <p:to x="100000" y="100000"/>
                                    </p:animScale>
                                    <p:animScale>
                                      <p:cBhvr>
                                        <p:cTn id="133" dur="26">
                                          <p:stCondLst>
                                            <p:cond delay="1312"/>
                                          </p:stCondLst>
                                        </p:cTn>
                                        <p:tgtEl>
                                          <p:spTgt spid="98308">
                                            <p:txEl>
                                              <p:pRg st="10" end="10"/>
                                            </p:txEl>
                                          </p:spTgt>
                                        </p:tgtEl>
                                      </p:cBhvr>
                                      <p:to x="100000" y="80000"/>
                                    </p:animScale>
                                    <p:animScale>
                                      <p:cBhvr>
                                        <p:cTn id="134" dur="166" decel="50000">
                                          <p:stCondLst>
                                            <p:cond delay="1338"/>
                                          </p:stCondLst>
                                        </p:cTn>
                                        <p:tgtEl>
                                          <p:spTgt spid="98308">
                                            <p:txEl>
                                              <p:pRg st="10" end="10"/>
                                            </p:txEl>
                                          </p:spTgt>
                                        </p:tgtEl>
                                      </p:cBhvr>
                                      <p:to x="100000" y="100000"/>
                                    </p:animScale>
                                    <p:animScale>
                                      <p:cBhvr>
                                        <p:cTn id="135" dur="26">
                                          <p:stCondLst>
                                            <p:cond delay="1642"/>
                                          </p:stCondLst>
                                        </p:cTn>
                                        <p:tgtEl>
                                          <p:spTgt spid="98308">
                                            <p:txEl>
                                              <p:pRg st="10" end="10"/>
                                            </p:txEl>
                                          </p:spTgt>
                                        </p:tgtEl>
                                      </p:cBhvr>
                                      <p:to x="100000" y="90000"/>
                                    </p:animScale>
                                    <p:animScale>
                                      <p:cBhvr>
                                        <p:cTn id="136" dur="166" decel="50000">
                                          <p:stCondLst>
                                            <p:cond delay="1668"/>
                                          </p:stCondLst>
                                        </p:cTn>
                                        <p:tgtEl>
                                          <p:spTgt spid="98308">
                                            <p:txEl>
                                              <p:pRg st="10" end="10"/>
                                            </p:txEl>
                                          </p:spTgt>
                                        </p:tgtEl>
                                      </p:cBhvr>
                                      <p:to x="100000" y="100000"/>
                                    </p:animScale>
                                    <p:animScale>
                                      <p:cBhvr>
                                        <p:cTn id="137" dur="26">
                                          <p:stCondLst>
                                            <p:cond delay="1808"/>
                                          </p:stCondLst>
                                        </p:cTn>
                                        <p:tgtEl>
                                          <p:spTgt spid="98308">
                                            <p:txEl>
                                              <p:pRg st="10" end="10"/>
                                            </p:txEl>
                                          </p:spTgt>
                                        </p:tgtEl>
                                      </p:cBhvr>
                                      <p:to x="100000" y="95000"/>
                                    </p:animScale>
                                    <p:animScale>
                                      <p:cBhvr>
                                        <p:cTn id="138" dur="166" decel="50000">
                                          <p:stCondLst>
                                            <p:cond delay="1834"/>
                                          </p:stCondLst>
                                        </p:cTn>
                                        <p:tgtEl>
                                          <p:spTgt spid="98308">
                                            <p:txEl>
                                              <p:pRg st="10" end="10"/>
                                            </p:txEl>
                                          </p:spTgt>
                                        </p:tgtEl>
                                      </p:cBhvr>
                                      <p:to x="100000" y="100000"/>
                                    </p:animScale>
                                  </p:childTnLst>
                                </p:cTn>
                              </p:par>
                              <p:par>
                                <p:cTn id="139" presetID="26" presetClass="entr" presetSubtype="0" fill="hold" nodeType="withEffect">
                                  <p:stCondLst>
                                    <p:cond delay="0"/>
                                  </p:stCondLst>
                                  <p:childTnLst>
                                    <p:set>
                                      <p:cBhvr>
                                        <p:cTn id="140" dur="1" fill="hold">
                                          <p:stCondLst>
                                            <p:cond delay="0"/>
                                          </p:stCondLst>
                                        </p:cTn>
                                        <p:tgtEl>
                                          <p:spTgt spid="98308">
                                            <p:txEl>
                                              <p:pRg st="11" end="11"/>
                                            </p:txEl>
                                          </p:spTgt>
                                        </p:tgtEl>
                                        <p:attrNameLst>
                                          <p:attrName>style.visibility</p:attrName>
                                        </p:attrNameLst>
                                      </p:cBhvr>
                                      <p:to>
                                        <p:strVal val="visible"/>
                                      </p:to>
                                    </p:set>
                                    <p:animEffect transition="in" filter="wipe(down)">
                                      <p:cBhvr>
                                        <p:cTn id="141" dur="580">
                                          <p:stCondLst>
                                            <p:cond delay="0"/>
                                          </p:stCondLst>
                                        </p:cTn>
                                        <p:tgtEl>
                                          <p:spTgt spid="98308">
                                            <p:txEl>
                                              <p:pRg st="11" end="11"/>
                                            </p:txEl>
                                          </p:spTgt>
                                        </p:tgtEl>
                                      </p:cBhvr>
                                    </p:animEffect>
                                    <p:anim calcmode="lin" valueType="num">
                                      <p:cBhvr>
                                        <p:cTn id="142" dur="1822" tmFilter="0,0; 0.14,0.36; 0.43,0.73; 0.71,0.91; 1.0,1.0">
                                          <p:stCondLst>
                                            <p:cond delay="0"/>
                                          </p:stCondLst>
                                        </p:cTn>
                                        <p:tgtEl>
                                          <p:spTgt spid="98308">
                                            <p:txEl>
                                              <p:pRg st="11" end="11"/>
                                            </p:txEl>
                                          </p:spTgt>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98308">
                                            <p:txEl>
                                              <p:pRg st="11" end="11"/>
                                            </p:txEl>
                                          </p:spTgt>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98308">
                                            <p:txEl>
                                              <p:pRg st="11" end="11"/>
                                            </p:txEl>
                                          </p:spTgt>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98308">
                                            <p:txEl>
                                              <p:pRg st="11" end="11"/>
                                            </p:txEl>
                                          </p:spTgt>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98308">
                                            <p:txEl>
                                              <p:pRg st="11" end="11"/>
                                            </p:txEl>
                                          </p:spTgt>
                                        </p:tgtEl>
                                        <p:attrNameLst>
                                          <p:attrName>ppt_y</p:attrName>
                                        </p:attrNameLst>
                                      </p:cBhvr>
                                      <p:tavLst>
                                        <p:tav tm="0" fmla="#ppt_y-sin(pi*$)/81">
                                          <p:val>
                                            <p:fltVal val="0"/>
                                          </p:val>
                                        </p:tav>
                                        <p:tav tm="100000">
                                          <p:val>
                                            <p:fltVal val="1"/>
                                          </p:val>
                                        </p:tav>
                                      </p:tavLst>
                                    </p:anim>
                                    <p:animScale>
                                      <p:cBhvr>
                                        <p:cTn id="147" dur="26">
                                          <p:stCondLst>
                                            <p:cond delay="650"/>
                                          </p:stCondLst>
                                        </p:cTn>
                                        <p:tgtEl>
                                          <p:spTgt spid="98308">
                                            <p:txEl>
                                              <p:pRg st="11" end="11"/>
                                            </p:txEl>
                                          </p:spTgt>
                                        </p:tgtEl>
                                      </p:cBhvr>
                                      <p:to x="100000" y="60000"/>
                                    </p:animScale>
                                    <p:animScale>
                                      <p:cBhvr>
                                        <p:cTn id="148" dur="166" decel="50000">
                                          <p:stCondLst>
                                            <p:cond delay="676"/>
                                          </p:stCondLst>
                                        </p:cTn>
                                        <p:tgtEl>
                                          <p:spTgt spid="98308">
                                            <p:txEl>
                                              <p:pRg st="11" end="11"/>
                                            </p:txEl>
                                          </p:spTgt>
                                        </p:tgtEl>
                                      </p:cBhvr>
                                      <p:to x="100000" y="100000"/>
                                    </p:animScale>
                                    <p:animScale>
                                      <p:cBhvr>
                                        <p:cTn id="149" dur="26">
                                          <p:stCondLst>
                                            <p:cond delay="1312"/>
                                          </p:stCondLst>
                                        </p:cTn>
                                        <p:tgtEl>
                                          <p:spTgt spid="98308">
                                            <p:txEl>
                                              <p:pRg st="11" end="11"/>
                                            </p:txEl>
                                          </p:spTgt>
                                        </p:tgtEl>
                                      </p:cBhvr>
                                      <p:to x="100000" y="80000"/>
                                    </p:animScale>
                                    <p:animScale>
                                      <p:cBhvr>
                                        <p:cTn id="150" dur="166" decel="50000">
                                          <p:stCondLst>
                                            <p:cond delay="1338"/>
                                          </p:stCondLst>
                                        </p:cTn>
                                        <p:tgtEl>
                                          <p:spTgt spid="98308">
                                            <p:txEl>
                                              <p:pRg st="11" end="11"/>
                                            </p:txEl>
                                          </p:spTgt>
                                        </p:tgtEl>
                                      </p:cBhvr>
                                      <p:to x="100000" y="100000"/>
                                    </p:animScale>
                                    <p:animScale>
                                      <p:cBhvr>
                                        <p:cTn id="151" dur="26">
                                          <p:stCondLst>
                                            <p:cond delay="1642"/>
                                          </p:stCondLst>
                                        </p:cTn>
                                        <p:tgtEl>
                                          <p:spTgt spid="98308">
                                            <p:txEl>
                                              <p:pRg st="11" end="11"/>
                                            </p:txEl>
                                          </p:spTgt>
                                        </p:tgtEl>
                                      </p:cBhvr>
                                      <p:to x="100000" y="90000"/>
                                    </p:animScale>
                                    <p:animScale>
                                      <p:cBhvr>
                                        <p:cTn id="152" dur="166" decel="50000">
                                          <p:stCondLst>
                                            <p:cond delay="1668"/>
                                          </p:stCondLst>
                                        </p:cTn>
                                        <p:tgtEl>
                                          <p:spTgt spid="98308">
                                            <p:txEl>
                                              <p:pRg st="11" end="11"/>
                                            </p:txEl>
                                          </p:spTgt>
                                        </p:tgtEl>
                                      </p:cBhvr>
                                      <p:to x="100000" y="100000"/>
                                    </p:animScale>
                                    <p:animScale>
                                      <p:cBhvr>
                                        <p:cTn id="153" dur="26">
                                          <p:stCondLst>
                                            <p:cond delay="1808"/>
                                          </p:stCondLst>
                                        </p:cTn>
                                        <p:tgtEl>
                                          <p:spTgt spid="98308">
                                            <p:txEl>
                                              <p:pRg st="11" end="11"/>
                                            </p:txEl>
                                          </p:spTgt>
                                        </p:tgtEl>
                                      </p:cBhvr>
                                      <p:to x="100000" y="95000"/>
                                    </p:animScale>
                                    <p:animScale>
                                      <p:cBhvr>
                                        <p:cTn id="154" dur="166" decel="50000">
                                          <p:stCondLst>
                                            <p:cond delay="1834"/>
                                          </p:stCondLst>
                                        </p:cTn>
                                        <p:tgtEl>
                                          <p:spTgt spid="98308">
                                            <p:txEl>
                                              <p:pRg st="11" end="11"/>
                                            </p:txEl>
                                          </p:spTgt>
                                        </p:tgtEl>
                                      </p:cBhvr>
                                      <p:to x="100000" y="100000"/>
                                    </p:animScale>
                                  </p:childTnLst>
                                </p:cTn>
                              </p:par>
                            </p:childTnLst>
                          </p:cTn>
                        </p:par>
                      </p:childTnLst>
                    </p:cTn>
                  </p:par>
                  <p:par>
                    <p:cTn id="155" fill="hold" nodeType="clickPar">
                      <p:stCondLst>
                        <p:cond delay="indefinite"/>
                      </p:stCondLst>
                      <p:childTnLst>
                        <p:par>
                          <p:cTn id="156" fill="hold" nodeType="withGroup">
                            <p:stCondLst>
                              <p:cond delay="0"/>
                            </p:stCondLst>
                            <p:childTnLst>
                              <p:par>
                                <p:cTn id="157" presetID="55" presetClass="entr" presetSubtype="0" fill="hold" nodeType="clickEffect">
                                  <p:stCondLst>
                                    <p:cond delay="0"/>
                                  </p:stCondLst>
                                  <p:childTnLst>
                                    <p:set>
                                      <p:cBhvr>
                                        <p:cTn id="158" dur="1" fill="hold">
                                          <p:stCondLst>
                                            <p:cond delay="0"/>
                                          </p:stCondLst>
                                        </p:cTn>
                                        <p:tgtEl>
                                          <p:spTgt spid="98308">
                                            <p:txEl>
                                              <p:pRg st="12" end="12"/>
                                            </p:txEl>
                                          </p:spTgt>
                                        </p:tgtEl>
                                        <p:attrNameLst>
                                          <p:attrName>style.visibility</p:attrName>
                                        </p:attrNameLst>
                                      </p:cBhvr>
                                      <p:to>
                                        <p:strVal val="visible"/>
                                      </p:to>
                                    </p:set>
                                    <p:anim calcmode="lin" valueType="num">
                                      <p:cBhvr>
                                        <p:cTn id="159" dur="1000" fill="hold"/>
                                        <p:tgtEl>
                                          <p:spTgt spid="98308">
                                            <p:txEl>
                                              <p:pRg st="12" end="12"/>
                                            </p:txEl>
                                          </p:spTgt>
                                        </p:tgtEl>
                                        <p:attrNameLst>
                                          <p:attrName>ppt_w</p:attrName>
                                        </p:attrNameLst>
                                      </p:cBhvr>
                                      <p:tavLst>
                                        <p:tav tm="0">
                                          <p:val>
                                            <p:strVal val="#ppt_w*0.70"/>
                                          </p:val>
                                        </p:tav>
                                        <p:tav tm="100000">
                                          <p:val>
                                            <p:strVal val="#ppt_w"/>
                                          </p:val>
                                        </p:tav>
                                      </p:tavLst>
                                    </p:anim>
                                    <p:anim calcmode="lin" valueType="num">
                                      <p:cBhvr>
                                        <p:cTn id="160" dur="1000" fill="hold"/>
                                        <p:tgtEl>
                                          <p:spTgt spid="98308">
                                            <p:txEl>
                                              <p:pRg st="12" end="12"/>
                                            </p:txEl>
                                          </p:spTgt>
                                        </p:tgtEl>
                                        <p:attrNameLst>
                                          <p:attrName>ppt_h</p:attrName>
                                        </p:attrNameLst>
                                      </p:cBhvr>
                                      <p:tavLst>
                                        <p:tav tm="0">
                                          <p:val>
                                            <p:strVal val="#ppt_h"/>
                                          </p:val>
                                        </p:tav>
                                        <p:tav tm="100000">
                                          <p:val>
                                            <p:strVal val="#ppt_h"/>
                                          </p:val>
                                        </p:tav>
                                      </p:tavLst>
                                    </p:anim>
                                    <p:animEffect transition="in" filter="fade">
                                      <p:cBhvr>
                                        <p:cTn id="161" dur="1000"/>
                                        <p:tgtEl>
                                          <p:spTgt spid="9830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9D60F71-3A21-BD41-B97E-243BEC4C73BB}" type="slidenum">
              <a:rPr lang="en-US" sz="1400">
                <a:latin typeface="Arial" charset="0"/>
              </a:rPr>
              <a:pPr eaLnBrk="1" hangingPunct="1"/>
              <a:t>107</a:t>
            </a:fld>
            <a:endParaRPr lang="en-US" sz="1400">
              <a:latin typeface="Arial" charset="0"/>
            </a:endParaRPr>
          </a:p>
        </p:txBody>
      </p:sp>
      <p:sp>
        <p:nvSpPr>
          <p:cNvPr id="1433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10: More on Classes and Objects</a:t>
            </a:r>
          </a:p>
        </p:txBody>
      </p:sp>
      <p:sp>
        <p:nvSpPr>
          <p:cNvPr id="1440771" name="Rectangle 3"/>
          <p:cNvSpPr>
            <a:spLocks noGrp="1" noChangeArrowheads="1"/>
          </p:cNvSpPr>
          <p:nvPr>
            <p:ph type="body" idx="1"/>
          </p:nvPr>
        </p:nvSpPr>
        <p:spPr/>
        <p:txBody>
          <a:bodyPr/>
          <a:lstStyle/>
          <a:p>
            <a:pPr eaLnBrk="1" hangingPunct="1"/>
            <a:r>
              <a:rPr lang="en-US" dirty="0">
                <a:solidFill>
                  <a:srgbClr val="FF0000"/>
                </a:solidFill>
                <a:latin typeface="Tahoma" charset="0"/>
                <a:ea typeface="ＭＳ Ｐゴシック" charset="0"/>
                <a:cs typeface="ＭＳ Ｐゴシック" charset="0"/>
              </a:rPr>
              <a:t>Classes</a:t>
            </a:r>
          </a:p>
          <a:p>
            <a:pPr lvl="1" eaLnBrk="1" hangingPunct="1"/>
            <a:r>
              <a:rPr lang="en-US" dirty="0">
                <a:latin typeface="Tahoma" charset="0"/>
                <a:ea typeface="ＭＳ Ｐゴシック" charset="0"/>
              </a:rPr>
              <a:t>Define the nature and properties of objects</a:t>
            </a:r>
          </a:p>
          <a:p>
            <a:pPr eaLnBrk="1" hangingPunct="1"/>
            <a:r>
              <a:rPr lang="en-US" dirty="0">
                <a:solidFill>
                  <a:srgbClr val="FF0000"/>
                </a:solidFill>
                <a:latin typeface="Tahoma" charset="0"/>
                <a:ea typeface="ＭＳ Ｐゴシック" charset="0"/>
                <a:cs typeface="ＭＳ Ｐゴシック" charset="0"/>
              </a:rPr>
              <a:t>Objects</a:t>
            </a:r>
          </a:p>
          <a:p>
            <a:pPr lvl="1" eaLnBrk="1" hangingPunct="1"/>
            <a:r>
              <a:rPr lang="en-US" dirty="0">
                <a:latin typeface="Tahoma" charset="0"/>
                <a:ea typeface="ＭＳ Ｐゴシック" charset="0"/>
              </a:rPr>
              <a:t>Instances of classes</a:t>
            </a:r>
          </a:p>
          <a:p>
            <a:pPr eaLnBrk="1" hangingPunct="1"/>
            <a:r>
              <a:rPr lang="en-US" dirty="0">
                <a:latin typeface="Tahoma" charset="0"/>
                <a:ea typeface="ＭＳ Ｐゴシック" charset="0"/>
                <a:cs typeface="ＭＳ Ｐゴシック" charset="0"/>
              </a:rPr>
              <a:t>Let</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s learn more about these by developing another example together</a:t>
            </a:r>
          </a:p>
          <a:p>
            <a:pPr eaLnBrk="1" hangingPunct="1"/>
            <a:r>
              <a:rPr lang="en-US" dirty="0">
                <a:latin typeface="Tahoma" charset="0"/>
                <a:ea typeface="ＭＳ Ｐゴシック" charset="0"/>
                <a:cs typeface="ＭＳ Ｐゴシック" charset="0"/>
              </a:rPr>
              <a:t>Goal:</a:t>
            </a:r>
          </a:p>
          <a:p>
            <a:pPr lvl="1" eaLnBrk="1" hangingPunct="1"/>
            <a:r>
              <a:rPr lang="en-US" dirty="0">
                <a:latin typeface="Tahoma" charset="0"/>
                <a:ea typeface="ＭＳ Ｐゴシック" charset="0"/>
              </a:rPr>
              <a:t>Write a </a:t>
            </a:r>
            <a:r>
              <a:rPr lang="en-US" dirty="0">
                <a:solidFill>
                  <a:srgbClr val="FF0000"/>
                </a:solidFill>
                <a:latin typeface="Tahoma" charset="0"/>
                <a:ea typeface="ＭＳ Ｐゴシック" charset="0"/>
              </a:rPr>
              <a:t>class that represents a playlist</a:t>
            </a:r>
            <a:r>
              <a:rPr lang="en-US" dirty="0">
                <a:latin typeface="Tahoma" charset="0"/>
                <a:ea typeface="ＭＳ Ｐゴシック" charset="0"/>
              </a:rPr>
              <a:t> (group of songs) </a:t>
            </a:r>
          </a:p>
          <a:p>
            <a:pPr lvl="1" eaLnBrk="1" hangingPunct="1"/>
            <a:r>
              <a:rPr lang="en-US" dirty="0">
                <a:latin typeface="Tahoma" charset="0"/>
                <a:ea typeface="ＭＳ Ｐゴシック" charset="0"/>
              </a:rPr>
              <a:t>Write a simple driver program to test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40771">
                                            <p:txEl>
                                              <p:pRg st="4" end="4"/>
                                            </p:txEl>
                                          </p:spTgt>
                                        </p:tgtEl>
                                        <p:attrNameLst>
                                          <p:attrName>style.visibility</p:attrName>
                                        </p:attrNameLst>
                                      </p:cBhvr>
                                      <p:to>
                                        <p:strVal val="visible"/>
                                      </p:to>
                                    </p:set>
                                    <p:anim to="" calcmode="lin" valueType="num">
                                      <p:cBhvr>
                                        <p:cTn id="7" dur="1" fill="hold"/>
                                        <p:tgtEl>
                                          <p:spTgt spid="1440771">
                                            <p:txEl>
                                              <p:pRg st="4" end="4"/>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40771">
                                            <p:txEl>
                                              <p:pRg st="5" end="5"/>
                                            </p:txEl>
                                          </p:spTgt>
                                        </p:tgtEl>
                                        <p:attrNameLst>
                                          <p:attrName>style.visibility</p:attrName>
                                        </p:attrNameLst>
                                      </p:cBhvr>
                                      <p:to>
                                        <p:strVal val="visible"/>
                                      </p:to>
                                    </p:set>
                                    <p:anim to="" calcmode="lin" valueType="num">
                                      <p:cBhvr>
                                        <p:cTn id="12" dur="1" fill="hold"/>
                                        <p:tgtEl>
                                          <p:spTgt spid="1440771">
                                            <p:txEl>
                                              <p:pRg st="5" end="5"/>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40771">
                                            <p:txEl>
                                              <p:pRg st="6" end="6"/>
                                            </p:txEl>
                                          </p:spTgt>
                                        </p:tgtEl>
                                        <p:attrNameLst>
                                          <p:attrName>style.visibility</p:attrName>
                                        </p:attrNameLst>
                                      </p:cBhvr>
                                      <p:to>
                                        <p:strVal val="visible"/>
                                      </p:to>
                                    </p:set>
                                    <p:anim to="" calcmode="lin" valueType="num">
                                      <p:cBhvr>
                                        <p:cTn id="17" dur="1" fill="hold"/>
                                        <p:tgtEl>
                                          <p:spTgt spid="1440771">
                                            <p:txEl>
                                              <p:pRg st="6" end="6"/>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440771">
                                            <p:txEl>
                                              <p:pRg st="7" end="7"/>
                                            </p:txEl>
                                          </p:spTgt>
                                        </p:tgtEl>
                                        <p:attrNameLst>
                                          <p:attrName>style.visibility</p:attrName>
                                        </p:attrNameLst>
                                      </p:cBhvr>
                                      <p:to>
                                        <p:strVal val="visible"/>
                                      </p:to>
                                    </p:set>
                                    <p:anim to="" calcmode="lin" valueType="num">
                                      <p:cBhvr>
                                        <p:cTn id="22" dur="1" fill="hold"/>
                                        <p:tgtEl>
                                          <p:spTgt spid="144077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5AF3600-4C8A-2540-894D-85DDB3141B19}" type="slidenum">
              <a:rPr lang="en-US" sz="1400">
                <a:latin typeface="Arial" charset="0"/>
              </a:rPr>
              <a:pPr eaLnBrk="1" hangingPunct="1"/>
              <a:t>108</a:t>
            </a:fld>
            <a:endParaRPr lang="en-US" sz="1400">
              <a:latin typeface="Arial" charset="0"/>
            </a:endParaRPr>
          </a:p>
        </p:txBody>
      </p:sp>
      <p:sp>
        <p:nvSpPr>
          <p:cNvPr id="1443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10: Developing Another Example</a:t>
            </a:r>
          </a:p>
        </p:txBody>
      </p:sp>
      <p:sp>
        <p:nvSpPr>
          <p:cNvPr id="1441795"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Remember the things we need for a class:</a:t>
            </a:r>
          </a:p>
          <a:p>
            <a:pPr lvl="1" eaLnBrk="1" hangingPunct="1"/>
            <a:r>
              <a:rPr lang="en-US">
                <a:latin typeface="Tahoma" charset="0"/>
                <a:ea typeface="ＭＳ Ｐゴシック" charset="0"/>
              </a:rPr>
              <a:t>Instance variables</a:t>
            </a:r>
          </a:p>
          <a:p>
            <a:pPr lvl="2" eaLnBrk="1" hangingPunct="1"/>
            <a:r>
              <a:rPr lang="en-US">
                <a:latin typeface="Tahoma" charset="0"/>
                <a:ea typeface="ＭＳ Ｐゴシック" charset="0"/>
              </a:rPr>
              <a:t>Fill in ideas from board</a:t>
            </a:r>
          </a:p>
          <a:p>
            <a:pPr lvl="1" eaLnBrk="1" hangingPunct="1"/>
            <a:r>
              <a:rPr lang="en-US">
                <a:latin typeface="Tahoma" charset="0"/>
                <a:ea typeface="ＭＳ Ｐゴシック" charset="0"/>
              </a:rPr>
              <a:t>Constructors</a:t>
            </a:r>
          </a:p>
          <a:p>
            <a:pPr lvl="2" eaLnBrk="1" hangingPunct="1"/>
            <a:r>
              <a:rPr lang="en-US">
                <a:latin typeface="Tahoma" charset="0"/>
                <a:ea typeface="ＭＳ Ｐゴシック" charset="0"/>
              </a:rPr>
              <a:t>Fill in ideas from board</a:t>
            </a:r>
          </a:p>
          <a:p>
            <a:pPr lvl="1" eaLnBrk="1" hangingPunct="1"/>
            <a:r>
              <a:rPr lang="en-US">
                <a:latin typeface="Tahoma" charset="0"/>
                <a:ea typeface="ＭＳ Ｐゴシック" charset="0"/>
              </a:rPr>
              <a:t>Accessors</a:t>
            </a:r>
          </a:p>
          <a:p>
            <a:pPr lvl="2" eaLnBrk="1" hangingPunct="1"/>
            <a:r>
              <a:rPr lang="en-US">
                <a:latin typeface="Tahoma" charset="0"/>
                <a:ea typeface="ＭＳ Ｐゴシック" charset="0"/>
              </a:rPr>
              <a:t>Fill in ideas from board</a:t>
            </a:r>
          </a:p>
          <a:p>
            <a:pPr lvl="1" eaLnBrk="1" hangingPunct="1"/>
            <a:r>
              <a:rPr lang="en-US">
                <a:latin typeface="Tahoma" charset="0"/>
                <a:ea typeface="ＭＳ Ｐゴシック" charset="0"/>
              </a:rPr>
              <a:t>Mutators</a:t>
            </a:r>
          </a:p>
          <a:p>
            <a:pPr lvl="2" eaLnBrk="1" hangingPunct="1"/>
            <a:r>
              <a:rPr lang="en-US">
                <a:latin typeface="Tahoma" charset="0"/>
                <a:ea typeface="ＭＳ Ｐゴシック" charset="0"/>
              </a:rPr>
              <a:t>Fill in ideas from board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41795">
                                            <p:txEl>
                                              <p:pRg st="2" end="2"/>
                                            </p:txEl>
                                          </p:spTgt>
                                        </p:tgtEl>
                                        <p:attrNameLst>
                                          <p:attrName>style.visibility</p:attrName>
                                        </p:attrNameLst>
                                      </p:cBhvr>
                                      <p:to>
                                        <p:strVal val="visible"/>
                                      </p:to>
                                    </p:set>
                                    <p:anim to="" calcmode="lin" valueType="num">
                                      <p:cBhvr>
                                        <p:cTn id="7" dur="1" fill="hold"/>
                                        <p:tgtEl>
                                          <p:spTgt spid="1441795">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41795">
                                            <p:txEl>
                                              <p:pRg st="3" end="3"/>
                                            </p:txEl>
                                          </p:spTgt>
                                        </p:tgtEl>
                                        <p:attrNameLst>
                                          <p:attrName>style.visibility</p:attrName>
                                        </p:attrNameLst>
                                      </p:cBhvr>
                                      <p:to>
                                        <p:strVal val="visible"/>
                                      </p:to>
                                    </p:set>
                                    <p:anim to="" calcmode="lin" valueType="num">
                                      <p:cBhvr>
                                        <p:cTn id="12" dur="1" fill="hold"/>
                                        <p:tgtEl>
                                          <p:spTgt spid="1441795">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41795">
                                            <p:txEl>
                                              <p:pRg st="4" end="4"/>
                                            </p:txEl>
                                          </p:spTgt>
                                        </p:tgtEl>
                                        <p:attrNameLst>
                                          <p:attrName>style.visibility</p:attrName>
                                        </p:attrNameLst>
                                      </p:cBhvr>
                                      <p:to>
                                        <p:strVal val="visible"/>
                                      </p:to>
                                    </p:set>
                                    <p:anim to="" calcmode="lin" valueType="num">
                                      <p:cBhvr>
                                        <p:cTn id="15" dur="1" fill="hold"/>
                                        <p:tgtEl>
                                          <p:spTgt spid="1441795">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441795">
                                            <p:txEl>
                                              <p:pRg st="5" end="5"/>
                                            </p:txEl>
                                          </p:spTgt>
                                        </p:tgtEl>
                                        <p:attrNameLst>
                                          <p:attrName>style.visibility</p:attrName>
                                        </p:attrNameLst>
                                      </p:cBhvr>
                                      <p:to>
                                        <p:strVal val="visible"/>
                                      </p:to>
                                    </p:set>
                                    <p:anim to="" calcmode="lin" valueType="num">
                                      <p:cBhvr>
                                        <p:cTn id="20" dur="1" fill="hold"/>
                                        <p:tgtEl>
                                          <p:spTgt spid="1441795">
                                            <p:txEl>
                                              <p:pRg st="5" end="5"/>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441795">
                                            <p:txEl>
                                              <p:pRg st="6" end="6"/>
                                            </p:txEl>
                                          </p:spTgt>
                                        </p:tgtEl>
                                        <p:attrNameLst>
                                          <p:attrName>style.visibility</p:attrName>
                                        </p:attrNameLst>
                                      </p:cBhvr>
                                      <p:to>
                                        <p:strVal val="visible"/>
                                      </p:to>
                                    </p:set>
                                    <p:anim to="" calcmode="lin" valueType="num">
                                      <p:cBhvr>
                                        <p:cTn id="23" dur="1" fill="hold"/>
                                        <p:tgtEl>
                                          <p:spTgt spid="1441795">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441795">
                                            <p:txEl>
                                              <p:pRg st="7" end="7"/>
                                            </p:txEl>
                                          </p:spTgt>
                                        </p:tgtEl>
                                        <p:attrNameLst>
                                          <p:attrName>style.visibility</p:attrName>
                                        </p:attrNameLst>
                                      </p:cBhvr>
                                      <p:to>
                                        <p:strVal val="visible"/>
                                      </p:to>
                                    </p:set>
                                    <p:anim to="" calcmode="lin" valueType="num">
                                      <p:cBhvr>
                                        <p:cTn id="28" dur="1" fill="hold"/>
                                        <p:tgtEl>
                                          <p:spTgt spid="1441795">
                                            <p:txEl>
                                              <p:pRg st="7" end="7"/>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441795">
                                            <p:txEl>
                                              <p:pRg st="8" end="8"/>
                                            </p:txEl>
                                          </p:spTgt>
                                        </p:tgtEl>
                                        <p:attrNameLst>
                                          <p:attrName>style.visibility</p:attrName>
                                        </p:attrNameLst>
                                      </p:cBhvr>
                                      <p:to>
                                        <p:strVal val="visible"/>
                                      </p:to>
                                    </p:set>
                                    <p:anim to="" calcmode="lin" valueType="num">
                                      <p:cBhvr>
                                        <p:cTn id="31" dur="1" fill="hold"/>
                                        <p:tgtEl>
                                          <p:spTgt spid="144179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4D4DFA3-8F1A-E74A-92F7-908F81D0F1E0}" type="slidenum">
              <a:rPr lang="en-US" sz="1400">
                <a:latin typeface="Arial" charset="0"/>
              </a:rPr>
              <a:pPr eaLnBrk="1" hangingPunct="1"/>
              <a:t>109</a:t>
            </a:fld>
            <a:endParaRPr lang="en-US" sz="1400">
              <a:latin typeface="Arial" charset="0"/>
            </a:endParaRPr>
          </a:p>
        </p:txBody>
      </p:sp>
      <p:sp>
        <p:nvSpPr>
          <p:cNvPr id="145410" name="Rectangle 4"/>
          <p:cNvSpPr>
            <a:spLocks noGrp="1" noChangeArrowheads="1"/>
          </p:cNvSpPr>
          <p:nvPr>
            <p:ph type="title"/>
          </p:nvPr>
        </p:nvSpPr>
        <p:spPr>
          <a:noFill/>
        </p:spPr>
        <p:txBody>
          <a:bodyPr/>
          <a:lstStyle/>
          <a:p>
            <a:pPr eaLnBrk="1" hangingPunct="1"/>
            <a:r>
              <a:rPr lang="en-US" dirty="0">
                <a:latin typeface="Arial" charset="0"/>
                <a:ea typeface="ＭＳ Ｐゴシック" charset="0"/>
                <a:cs typeface="ＭＳ Ｐゴシック" charset="0"/>
              </a:rPr>
              <a:t>Lecture 11: Developing Another Example</a:t>
            </a:r>
          </a:p>
        </p:txBody>
      </p:sp>
      <p:sp>
        <p:nvSpPr>
          <p:cNvPr id="145411" name="Rectangle 5"/>
          <p:cNvSpPr>
            <a:spLocks noGrp="1" noChangeArrowheads="1"/>
          </p:cNvSpPr>
          <p:nvPr>
            <p:ph type="body" idx="1"/>
          </p:nvPr>
        </p:nvSpPr>
        <p:spPr>
          <a:xfrm>
            <a:off x="533400" y="1066800"/>
            <a:ext cx="8077200" cy="5181600"/>
          </a:xfrm>
          <a:noFill/>
        </p:spPr>
        <p:txBody>
          <a:bodyPr/>
          <a:lstStyle/>
          <a:p>
            <a:pPr lvl="1" eaLnBrk="1" hangingPunct="1"/>
            <a:r>
              <a:rPr lang="en-US" dirty="0">
                <a:latin typeface="Tahoma" charset="0"/>
                <a:ea typeface="ＭＳ Ｐゴシック" charset="0"/>
              </a:rPr>
              <a:t>Once we have the basic structure of the class we can start writing / testing it</a:t>
            </a:r>
          </a:p>
          <a:p>
            <a:pPr lvl="1" eaLnBrk="1" hangingPunct="1"/>
            <a:r>
              <a:rPr lang="en-US" dirty="0">
                <a:latin typeface="Tahoma" charset="0"/>
                <a:ea typeface="ＭＳ Ｐゴシック" charset="0"/>
              </a:rPr>
              <a:t>A good approach is to do it in a modular, step-by-step way</a:t>
            </a:r>
          </a:p>
          <a:p>
            <a:pPr lvl="2" eaLnBrk="1" hangingPunct="1"/>
            <a:r>
              <a:rPr lang="en-US" dirty="0">
                <a:latin typeface="Tahoma" charset="0"/>
                <a:ea typeface="ＭＳ Ｐゴシック" charset="0"/>
              </a:rPr>
              <a:t>Ex: Determine some instance variables, a constructor or two and an </a:t>
            </a:r>
            <a:r>
              <a:rPr lang="en-US" dirty="0" err="1">
                <a:latin typeface="Tahoma" charset="0"/>
                <a:ea typeface="ＭＳ Ｐゴシック" charset="0"/>
              </a:rPr>
              <a:t>accessor</a:t>
            </a:r>
            <a:r>
              <a:rPr lang="en-US" dirty="0">
                <a:latin typeface="Tahoma" charset="0"/>
                <a:ea typeface="ＭＳ Ｐゴシック" charset="0"/>
              </a:rPr>
              <a:t> to </a:t>
            </a:r>
            <a:r>
              <a:rPr lang="ja-JP" altLang="en-US" dirty="0">
                <a:latin typeface="Tahoma" charset="0"/>
                <a:ea typeface="ＭＳ Ｐゴシック" charset="0"/>
              </a:rPr>
              <a:t>“</a:t>
            </a:r>
            <a:r>
              <a:rPr lang="en-US" altLang="ja-JP" dirty="0">
                <a:latin typeface="Tahoma" charset="0"/>
                <a:ea typeface="ＭＳ Ｐゴシック" charset="0"/>
              </a:rPr>
              <a:t>output</a:t>
            </a:r>
            <a:r>
              <a:rPr lang="ja-JP" altLang="en-US" dirty="0">
                <a:latin typeface="Tahoma" charset="0"/>
                <a:ea typeface="ＭＳ Ｐゴシック" charset="0"/>
              </a:rPr>
              <a:t>”</a:t>
            </a:r>
            <a:r>
              <a:rPr lang="en-US" altLang="ja-JP" dirty="0">
                <a:latin typeface="Tahoma" charset="0"/>
                <a:ea typeface="ＭＳ Ｐゴシック" charset="0"/>
              </a:rPr>
              <a:t> the data in the class</a:t>
            </a:r>
          </a:p>
          <a:p>
            <a:pPr lvl="2" eaLnBrk="1" hangingPunct="1"/>
            <a:r>
              <a:rPr lang="en-US" dirty="0">
                <a:latin typeface="Tahoma" charset="0"/>
                <a:ea typeface="ＭＳ Ｐゴシック" charset="0"/>
              </a:rPr>
              <a:t>Write a simple driver program to test these features</a:t>
            </a:r>
          </a:p>
          <a:p>
            <a:pPr lvl="3" eaLnBrk="1" hangingPunct="1"/>
            <a:r>
              <a:rPr lang="en-US" dirty="0">
                <a:latin typeface="Tahoma" charset="0"/>
                <a:ea typeface="ＭＳ Ｐゴシック" charset="0"/>
              </a:rPr>
              <a:t>Once a method has been written and tested we don</a:t>
            </a:r>
            <a:r>
              <a:rPr lang="ja-JP" altLang="en-US" dirty="0">
                <a:latin typeface="Tahoma" charset="0"/>
                <a:ea typeface="ＭＳ Ｐゴシック" charset="0"/>
              </a:rPr>
              <a:t>’</a:t>
            </a:r>
            <a:r>
              <a:rPr lang="en-US" altLang="ja-JP" dirty="0">
                <a:latin typeface="Tahoma" charset="0"/>
                <a:ea typeface="ＭＳ Ｐゴシック" charset="0"/>
              </a:rPr>
              <a:t>t have to worry about it anymore!</a:t>
            </a:r>
          </a:p>
          <a:p>
            <a:pPr lvl="2" eaLnBrk="1" hangingPunct="1"/>
            <a:r>
              <a:rPr lang="en-US" dirty="0">
                <a:latin typeface="Tahoma" charset="0"/>
                <a:ea typeface="ＭＳ Ｐゴシック" charset="0"/>
              </a:rPr>
              <a:t>Add more to the class, testing it with additional statements in the driver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blinds(horizontal)">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blinds(horizontal)">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blinds(horizontal)">
                                      <p:cBhvr>
                                        <p:cTn id="17" dur="500"/>
                                        <p:tgtEl>
                                          <p:spTgt spid="14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blinds(horizontal)">
                                      <p:cBhvr>
                                        <p:cTn id="22" dur="500"/>
                                        <p:tgtEl>
                                          <p:spTgt spid="14541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5411">
                                            <p:txEl>
                                              <p:pRg st="4" end="4"/>
                                            </p:txEl>
                                          </p:spTgt>
                                        </p:tgtEl>
                                        <p:attrNameLst>
                                          <p:attrName>style.visibility</p:attrName>
                                        </p:attrNameLst>
                                      </p:cBhvr>
                                      <p:to>
                                        <p:strVal val="visible"/>
                                      </p:to>
                                    </p:set>
                                    <p:animEffect transition="in" filter="blinds(horizontal)">
                                      <p:cBhvr>
                                        <p:cTn id="25" dur="500"/>
                                        <p:tgtEl>
                                          <p:spTgt spid="14541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5411">
                                            <p:txEl>
                                              <p:pRg st="5" end="5"/>
                                            </p:txEl>
                                          </p:spTgt>
                                        </p:tgtEl>
                                        <p:attrNameLst>
                                          <p:attrName>style.visibility</p:attrName>
                                        </p:attrNameLst>
                                      </p:cBhvr>
                                      <p:to>
                                        <p:strVal val="visible"/>
                                      </p:to>
                                    </p:set>
                                    <p:animEffect transition="in" filter="blinds(horizontal)">
                                      <p:cBhvr>
                                        <p:cTn id="30" dur="500"/>
                                        <p:tgtEl>
                                          <p:spTgt spid="145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C4E2C27-6C30-C540-B425-AD0D1D218DC9}" type="slidenum">
              <a:rPr lang="en-US" sz="1400">
                <a:latin typeface="Arial" charset="0"/>
              </a:rPr>
              <a:pPr eaLnBrk="1" hangingPunct="1"/>
              <a:t>11</a:t>
            </a:fld>
            <a:endParaRPr lang="en-US" sz="1400">
              <a:latin typeface="Arial" charset="0"/>
            </a:endParaRPr>
          </a:p>
        </p:txBody>
      </p:sp>
      <p:sp>
        <p:nvSpPr>
          <p:cNvPr id="307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 Why Java?</a:t>
            </a:r>
          </a:p>
        </p:txBody>
      </p:sp>
      <p:sp>
        <p:nvSpPr>
          <p:cNvPr id="755715" name="Rectangle 3"/>
          <p:cNvSpPr>
            <a:spLocks noGrp="1" noChangeArrowheads="1"/>
          </p:cNvSpPr>
          <p:nvPr>
            <p:ph type="body" idx="1"/>
          </p:nvPr>
        </p:nvSpPr>
        <p:spPr/>
        <p:txBody>
          <a:bodyPr/>
          <a:lstStyle/>
          <a:p>
            <a:pPr lvl="3" eaLnBrk="1" hangingPunct="1"/>
            <a:r>
              <a:rPr lang="en-US">
                <a:latin typeface="Tahoma" charset="0"/>
                <a:ea typeface="ＭＳ Ｐゴシック" charset="0"/>
              </a:rPr>
              <a:t>Drawback:</a:t>
            </a:r>
          </a:p>
          <a:p>
            <a:pPr lvl="4" eaLnBrk="1" hangingPunct="1"/>
            <a:r>
              <a:rPr lang="en-US">
                <a:latin typeface="Tahoma" charset="0"/>
                <a:ea typeface="ＭＳ Ｐゴシック" charset="0"/>
              </a:rPr>
              <a:t>Interpreted code executes more slowly than regular compiled code</a:t>
            </a:r>
          </a:p>
          <a:p>
            <a:pPr lvl="4" eaLnBrk="1" hangingPunct="1"/>
            <a:r>
              <a:rPr lang="en-US">
                <a:latin typeface="Tahoma" charset="0"/>
                <a:ea typeface="ＭＳ Ｐゴシック" charset="0"/>
              </a:rPr>
              <a:t>Since program is run in software rather than hardware, it cannot match the execution times of code that is compiled for specific hardware</a:t>
            </a:r>
          </a:p>
          <a:p>
            <a:pPr lvl="4" eaLnBrk="1" hangingPunct="1"/>
            <a:r>
              <a:rPr lang="en-US">
                <a:latin typeface="Tahoma" charset="0"/>
                <a:ea typeface="ＭＳ Ｐゴシック" charset="0"/>
              </a:rPr>
              <a:t>Ex: C, C++ code</a:t>
            </a:r>
          </a:p>
          <a:p>
            <a:pPr lvl="4" eaLnBrk="1" hangingPunct="1"/>
            <a:r>
              <a:rPr lang="en-US">
                <a:latin typeface="Tahoma" charset="0"/>
                <a:ea typeface="ＭＳ Ｐゴシック" charset="0"/>
              </a:rPr>
              <a:t>No language is best for every application</a:t>
            </a:r>
          </a:p>
          <a:p>
            <a:pPr lvl="4" eaLnBrk="1" hangingPunct="1"/>
            <a:r>
              <a:rPr lang="en-US">
                <a:latin typeface="Tahoma" charset="0"/>
                <a:ea typeface="ＭＳ Ｐゴシック" charset="0"/>
              </a:rPr>
              <a:t>However, Java implementations can use JIT compilation of bytecode to execute faster</a:t>
            </a:r>
          </a:p>
          <a:p>
            <a:pPr lvl="2" eaLnBrk="1" hangingPunct="1"/>
            <a:r>
              <a:rPr lang="en-US">
                <a:solidFill>
                  <a:srgbClr val="339933"/>
                </a:solidFill>
                <a:latin typeface="Tahoma" charset="0"/>
                <a:ea typeface="ＭＳ Ｐゴシック" charset="0"/>
              </a:rPr>
              <a:t>Object-oriented</a:t>
            </a:r>
          </a:p>
          <a:p>
            <a:pPr lvl="3" eaLnBrk="1" hangingPunct="1"/>
            <a:r>
              <a:rPr lang="en-US">
                <a:latin typeface="Tahoma" charset="0"/>
                <a:ea typeface="ＭＳ Ｐゴシック" charset="0"/>
              </a:rPr>
              <a:t>Primary mode of execution is interaction of objects with each other</a:t>
            </a:r>
          </a:p>
          <a:p>
            <a:pPr lvl="3" eaLnBrk="1" hangingPunct="1"/>
            <a:r>
              <a:rPr lang="en-US">
                <a:latin typeface="Tahoma" charset="0"/>
                <a:ea typeface="ＭＳ Ｐゴシック" charset="0"/>
              </a:rPr>
              <a:t>We will discuss object-oriented programming in much more detail soon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lt">
                                    <p:tmPct val="10000"/>
                                  </p:iterate>
                                  <p:childTnLst>
                                    <p:set>
                                      <p:cBhvr>
                                        <p:cTn id="6" dur="1" fill="hold">
                                          <p:stCondLst>
                                            <p:cond delay="0"/>
                                          </p:stCondLst>
                                        </p:cTn>
                                        <p:tgtEl>
                                          <p:spTgt spid="755715">
                                            <p:txEl>
                                              <p:pRg st="1" end="1"/>
                                            </p:txEl>
                                          </p:spTgt>
                                        </p:tgtEl>
                                        <p:attrNameLst>
                                          <p:attrName>style.visibility</p:attrName>
                                        </p:attrNameLst>
                                      </p:cBhvr>
                                      <p:to>
                                        <p:strVal val="visible"/>
                                      </p:to>
                                    </p:set>
                                    <p:animEffect transition="in" filter="blinds(horizontal)">
                                      <p:cBhvr>
                                        <p:cTn id="7" dur="3000"/>
                                        <p:tgtEl>
                                          <p:spTgt spid="755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5715">
                                            <p:txEl>
                                              <p:pRg st="2" end="2"/>
                                            </p:txEl>
                                          </p:spTgt>
                                        </p:tgtEl>
                                        <p:attrNameLst>
                                          <p:attrName>style.visibility</p:attrName>
                                        </p:attrNameLst>
                                      </p:cBhvr>
                                      <p:to>
                                        <p:strVal val="visible"/>
                                      </p:to>
                                    </p:set>
                                    <p:animEffect transition="in" filter="blinds(horizontal)">
                                      <p:cBhvr>
                                        <p:cTn id="12" dur="500"/>
                                        <p:tgtEl>
                                          <p:spTgt spid="755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5715">
                                            <p:txEl>
                                              <p:pRg st="3" end="3"/>
                                            </p:txEl>
                                          </p:spTgt>
                                        </p:tgtEl>
                                        <p:attrNameLst>
                                          <p:attrName>style.visibility</p:attrName>
                                        </p:attrNameLst>
                                      </p:cBhvr>
                                      <p:to>
                                        <p:strVal val="visible"/>
                                      </p:to>
                                    </p:set>
                                    <p:animEffect transition="in" filter="blinds(horizontal)">
                                      <p:cBhvr>
                                        <p:cTn id="17" dur="500"/>
                                        <p:tgtEl>
                                          <p:spTgt spid="755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5715">
                                            <p:txEl>
                                              <p:pRg st="4" end="4"/>
                                            </p:txEl>
                                          </p:spTgt>
                                        </p:tgtEl>
                                        <p:attrNameLst>
                                          <p:attrName>style.visibility</p:attrName>
                                        </p:attrNameLst>
                                      </p:cBhvr>
                                      <p:to>
                                        <p:strVal val="visible"/>
                                      </p:to>
                                    </p:set>
                                    <p:animEffect transition="in" filter="blinds(horizontal)">
                                      <p:cBhvr>
                                        <p:cTn id="22" dur="500"/>
                                        <p:tgtEl>
                                          <p:spTgt spid="755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5715">
                                            <p:txEl>
                                              <p:pRg st="5" end="5"/>
                                            </p:txEl>
                                          </p:spTgt>
                                        </p:tgtEl>
                                        <p:attrNameLst>
                                          <p:attrName>style.visibility</p:attrName>
                                        </p:attrNameLst>
                                      </p:cBhvr>
                                      <p:to>
                                        <p:strVal val="visible"/>
                                      </p:to>
                                    </p:set>
                                    <p:animEffect transition="in" filter="blinds(horizontal)">
                                      <p:cBhvr>
                                        <p:cTn id="27" dur="500"/>
                                        <p:tgtEl>
                                          <p:spTgt spid="7557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5715">
                                            <p:txEl>
                                              <p:pRg st="6" end="6"/>
                                            </p:txEl>
                                          </p:spTgt>
                                        </p:tgtEl>
                                        <p:attrNameLst>
                                          <p:attrName>style.visibility</p:attrName>
                                        </p:attrNameLst>
                                      </p:cBhvr>
                                      <p:to>
                                        <p:strVal val="visible"/>
                                      </p:to>
                                    </p:set>
                                    <p:animEffect transition="in" filter="blinds(horizontal)">
                                      <p:cBhvr>
                                        <p:cTn id="32" dur="500"/>
                                        <p:tgtEl>
                                          <p:spTgt spid="7557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5715">
                                            <p:txEl>
                                              <p:pRg st="7" end="7"/>
                                            </p:txEl>
                                          </p:spTgt>
                                        </p:tgtEl>
                                        <p:attrNameLst>
                                          <p:attrName>style.visibility</p:attrName>
                                        </p:attrNameLst>
                                      </p:cBhvr>
                                      <p:to>
                                        <p:strVal val="visible"/>
                                      </p:to>
                                    </p:set>
                                    <p:animEffect transition="in" filter="blinds(horizontal)">
                                      <p:cBhvr>
                                        <p:cTn id="37" dur="500"/>
                                        <p:tgtEl>
                                          <p:spTgt spid="7557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5715">
                                            <p:txEl>
                                              <p:pRg st="8" end="8"/>
                                            </p:txEl>
                                          </p:spTgt>
                                        </p:tgtEl>
                                        <p:attrNameLst>
                                          <p:attrName>style.visibility</p:attrName>
                                        </p:attrNameLst>
                                      </p:cBhvr>
                                      <p:to>
                                        <p:strVal val="visible"/>
                                      </p:to>
                                    </p:set>
                                    <p:animEffect transition="in" filter="blinds(horizontal)">
                                      <p:cBhvr>
                                        <p:cTn id="42" dur="500"/>
                                        <p:tgtEl>
                                          <p:spTgt spid="755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11: Testing Your Classes</a:t>
            </a:r>
          </a:p>
        </p:txBody>
      </p:sp>
      <p:sp>
        <p:nvSpPr>
          <p:cNvPr id="3" name="Content Placeholder 2"/>
          <p:cNvSpPr>
            <a:spLocks noGrp="1"/>
          </p:cNvSpPr>
          <p:nvPr>
            <p:ph idx="1"/>
          </p:nvPr>
        </p:nvSpPr>
        <p:spPr>
          <a:xfrm>
            <a:off x="228600" y="1066800"/>
            <a:ext cx="8610600" cy="5029200"/>
          </a:xfrm>
        </p:spPr>
        <p:txBody>
          <a:bodyPr/>
          <a:lstStyle/>
          <a:p>
            <a:pPr lvl="1"/>
            <a:r>
              <a:rPr lang="en-US" dirty="0"/>
              <a:t>There are formal approaches to doing this:</a:t>
            </a:r>
          </a:p>
          <a:p>
            <a:pPr lvl="2"/>
            <a:r>
              <a:rPr lang="en-US" dirty="0">
                <a:solidFill>
                  <a:srgbClr val="FF0000"/>
                </a:solidFill>
              </a:rPr>
              <a:t>Unit testing</a:t>
            </a:r>
          </a:p>
          <a:p>
            <a:pPr lvl="3"/>
            <a:r>
              <a:rPr lang="en-US" dirty="0"/>
              <a:t>A framework / program is developed to test the required functionalities of the class (or “unit”) in a formalized way</a:t>
            </a:r>
          </a:p>
          <a:p>
            <a:pPr lvl="3"/>
            <a:r>
              <a:rPr lang="en-US" dirty="0"/>
              <a:t>Test to make sure the class behaves the way it is supposed to behave</a:t>
            </a:r>
          </a:p>
          <a:p>
            <a:pPr lvl="3"/>
            <a:r>
              <a:rPr lang="en-US" dirty="0"/>
              <a:t>See: </a:t>
            </a:r>
            <a:r>
              <a:rPr lang="en-US" dirty="0">
                <a:hlinkClick r:id="rId2"/>
              </a:rPr>
              <a:t>https://en.wikipedia.org/wiki/Unit_testing</a:t>
            </a:r>
            <a:r>
              <a:rPr lang="en-US" dirty="0"/>
              <a:t> </a:t>
            </a:r>
          </a:p>
          <a:p>
            <a:pPr lvl="2"/>
            <a:r>
              <a:rPr lang="en-US" dirty="0">
                <a:solidFill>
                  <a:srgbClr val="FF0000"/>
                </a:solidFill>
              </a:rPr>
              <a:t>Java assertions</a:t>
            </a:r>
          </a:p>
          <a:p>
            <a:pPr lvl="3"/>
            <a:r>
              <a:rPr lang="en-US" dirty="0"/>
              <a:t>Conditions that should always be true</a:t>
            </a:r>
          </a:p>
          <a:p>
            <a:pPr lvl="4"/>
            <a:r>
              <a:rPr lang="en-US" dirty="0"/>
              <a:t>Ex: </a:t>
            </a:r>
            <a:r>
              <a:rPr lang="en-US" dirty="0" err="1"/>
              <a:t>currCount</a:t>
            </a:r>
            <a:r>
              <a:rPr lang="en-US" dirty="0"/>
              <a:t> &lt;= </a:t>
            </a:r>
            <a:r>
              <a:rPr lang="en-US" dirty="0" err="1"/>
              <a:t>maxCount</a:t>
            </a:r>
            <a:endParaRPr lang="en-US" dirty="0"/>
          </a:p>
          <a:p>
            <a:pPr lvl="3"/>
            <a:r>
              <a:rPr lang="en-US" dirty="0"/>
              <a:t>If an assertion becomes false, an </a:t>
            </a:r>
            <a:r>
              <a:rPr lang="en-US" dirty="0" err="1"/>
              <a:t>AssertionError</a:t>
            </a:r>
            <a:r>
              <a:rPr lang="en-US" dirty="0"/>
              <a:t> is thrown</a:t>
            </a:r>
          </a:p>
          <a:p>
            <a:pPr lvl="3"/>
            <a:r>
              <a:rPr lang="en-US" dirty="0"/>
              <a:t>See: </a:t>
            </a:r>
            <a:r>
              <a:rPr lang="en-US" dirty="0">
                <a:hlinkClick r:id="rId3"/>
              </a:rPr>
              <a:t>https://docs.oracle.com/javase/7/docs/technotes/guides/language/assert.html</a:t>
            </a:r>
            <a:r>
              <a:rPr lang="en-US" dirty="0"/>
              <a:t> </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110</a:t>
            </a:fld>
            <a:endParaRPr lang="en-US"/>
          </a:p>
        </p:txBody>
      </p:sp>
    </p:spTree>
    <p:extLst>
      <p:ext uri="{BB962C8B-B14F-4D97-AF65-F5344CB8AC3E}">
        <p14:creationId xmlns:p14="http://schemas.microsoft.com/office/powerpoint/2010/main" val="1733693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7217C84-C26F-D542-B32C-1098C717B29C}" type="slidenum">
              <a:rPr lang="en-US" sz="1400">
                <a:latin typeface="Arial" charset="0"/>
              </a:rPr>
              <a:pPr eaLnBrk="1" hangingPunct="1"/>
              <a:t>111</a:t>
            </a:fld>
            <a:endParaRPr lang="en-US" sz="1400">
              <a:latin typeface="Arial" charset="0"/>
            </a:endParaRPr>
          </a:p>
        </p:txBody>
      </p:sp>
      <p:sp>
        <p:nvSpPr>
          <p:cNvPr id="1556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11: Intro. to Java Files</a:t>
            </a:r>
          </a:p>
        </p:txBody>
      </p:sp>
      <p:sp>
        <p:nvSpPr>
          <p:cNvPr id="1488899"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So far</a:t>
            </a:r>
          </a:p>
          <a:p>
            <a:pPr lvl="1" eaLnBrk="1" hangingPunct="1"/>
            <a:r>
              <a:rPr lang="en-US">
                <a:latin typeface="Tahoma" charset="0"/>
                <a:ea typeface="ＭＳ Ｐゴシック" charset="0"/>
              </a:rPr>
              <a:t>Our programs have read input from the keyboard and written output to the monitor</a:t>
            </a:r>
          </a:p>
          <a:p>
            <a:pPr eaLnBrk="1" hangingPunct="1"/>
            <a:r>
              <a:rPr lang="en-US">
                <a:latin typeface="Tahoma" charset="0"/>
                <a:ea typeface="ＭＳ Ｐゴシック" charset="0"/>
                <a:cs typeface="ＭＳ Ｐゴシック" charset="0"/>
              </a:rPr>
              <a:t>This works fine in some situations, but is not so good in others:</a:t>
            </a:r>
          </a:p>
          <a:p>
            <a:pPr lvl="1" eaLnBrk="1" hangingPunct="1"/>
            <a:r>
              <a:rPr lang="en-US">
                <a:latin typeface="Tahoma" charset="0"/>
                <a:ea typeface="ＭＳ Ｐゴシック" charset="0"/>
              </a:rPr>
              <a:t>What if we have a large amount of output that we need to save?</a:t>
            </a:r>
          </a:p>
          <a:p>
            <a:pPr lvl="1" eaLnBrk="1" hangingPunct="1"/>
            <a:r>
              <a:rPr lang="en-US">
                <a:latin typeface="Tahoma" charset="0"/>
                <a:ea typeface="ＭＳ Ｐゴシック" charset="0"/>
              </a:rPr>
              <a:t>What if we need to initialize a database that is used in our program?</a:t>
            </a:r>
          </a:p>
          <a:p>
            <a:pPr lvl="1" eaLnBrk="1" hangingPunct="1"/>
            <a:r>
              <a:rPr lang="en-US">
                <a:latin typeface="Tahoma" charset="0"/>
                <a:ea typeface="ＭＳ Ｐゴシック" charset="0"/>
              </a:rPr>
              <a:t>What if output from one program must be input to another?</a:t>
            </a:r>
          </a:p>
        </p:txBody>
      </p:sp>
    </p:spTree>
    <p:extLst>
      <p:ext uri="{BB962C8B-B14F-4D97-AF65-F5344CB8AC3E}">
        <p14:creationId xmlns:p14="http://schemas.microsoft.com/office/powerpoint/2010/main" val="1843937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8899">
                                            <p:txEl>
                                              <p:pRg st="2" end="2"/>
                                            </p:txEl>
                                          </p:spTgt>
                                        </p:tgtEl>
                                        <p:attrNameLst>
                                          <p:attrName>style.visibility</p:attrName>
                                        </p:attrNameLst>
                                      </p:cBhvr>
                                      <p:to>
                                        <p:strVal val="visible"/>
                                      </p:to>
                                    </p:set>
                                    <p:animEffect transition="in" filter="dissolve">
                                      <p:cBhvr>
                                        <p:cTn id="7" dur="500"/>
                                        <p:tgtEl>
                                          <p:spTgt spid="148889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88899">
                                            <p:txEl>
                                              <p:pRg st="3" end="3"/>
                                            </p:txEl>
                                          </p:spTgt>
                                        </p:tgtEl>
                                        <p:attrNameLst>
                                          <p:attrName>style.visibility</p:attrName>
                                        </p:attrNameLst>
                                      </p:cBhvr>
                                      <p:to>
                                        <p:strVal val="visible"/>
                                      </p:to>
                                    </p:set>
                                    <p:animEffect transition="in" filter="dissolve">
                                      <p:cBhvr>
                                        <p:cTn id="10" dur="500"/>
                                        <p:tgtEl>
                                          <p:spTgt spid="148889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488899">
                                            <p:txEl>
                                              <p:pRg st="4" end="4"/>
                                            </p:txEl>
                                          </p:spTgt>
                                        </p:tgtEl>
                                        <p:attrNameLst>
                                          <p:attrName>style.visibility</p:attrName>
                                        </p:attrNameLst>
                                      </p:cBhvr>
                                      <p:to>
                                        <p:strVal val="visible"/>
                                      </p:to>
                                    </p:set>
                                    <p:animEffect transition="in" filter="dissolve">
                                      <p:cBhvr>
                                        <p:cTn id="15" dur="500"/>
                                        <p:tgtEl>
                                          <p:spTgt spid="148889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488899">
                                            <p:txEl>
                                              <p:pRg st="5" end="5"/>
                                            </p:txEl>
                                          </p:spTgt>
                                        </p:tgtEl>
                                        <p:attrNameLst>
                                          <p:attrName>style.visibility</p:attrName>
                                        </p:attrNameLst>
                                      </p:cBhvr>
                                      <p:to>
                                        <p:strVal val="visible"/>
                                      </p:to>
                                    </p:set>
                                    <p:animEffect transition="in" filter="dissolve">
                                      <p:cBhvr>
                                        <p:cTn id="20" dur="500"/>
                                        <p:tgtEl>
                                          <p:spTgt spid="1488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883542A-D14D-9F48-9732-9B3BAFC0E9F4}" type="slidenum">
              <a:rPr lang="en-US" sz="1400">
                <a:latin typeface="Arial" charset="0"/>
              </a:rPr>
              <a:pPr eaLnBrk="1" hangingPunct="1"/>
              <a:t>112</a:t>
            </a:fld>
            <a:endParaRPr lang="en-US" sz="1400">
              <a:latin typeface="Arial" charset="0"/>
            </a:endParaRPr>
          </a:p>
        </p:txBody>
      </p:sp>
      <p:sp>
        <p:nvSpPr>
          <p:cNvPr id="1566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11: Java Text Files</a:t>
            </a:r>
          </a:p>
        </p:txBody>
      </p:sp>
      <p:sp>
        <p:nvSpPr>
          <p:cNvPr id="1489923" name="Rectangle 3"/>
          <p:cNvSpPr>
            <a:spLocks noGrp="1" noChangeArrowheads="1"/>
          </p:cNvSpPr>
          <p:nvPr>
            <p:ph type="body" idx="1"/>
          </p:nvPr>
        </p:nvSpPr>
        <p:spPr/>
        <p:txBody>
          <a:bodyPr/>
          <a:lstStyle/>
          <a:p>
            <a:pPr marL="571500" indent="-571500" eaLnBrk="1" hangingPunct="1"/>
            <a:r>
              <a:rPr lang="en-US">
                <a:latin typeface="Tahoma" charset="0"/>
                <a:ea typeface="ＭＳ Ｐゴシック" charset="0"/>
                <a:cs typeface="ＭＳ Ｐゴシック" charset="0"/>
              </a:rPr>
              <a:t>In these situations we need to use </a:t>
            </a:r>
            <a:r>
              <a:rPr lang="en-US">
                <a:solidFill>
                  <a:srgbClr val="FF0000"/>
                </a:solidFill>
                <a:latin typeface="Tahoma" charset="0"/>
                <a:ea typeface="ＭＳ Ｐゴシック" charset="0"/>
                <a:cs typeface="ＭＳ Ｐゴシック" charset="0"/>
              </a:rPr>
              <a:t>files</a:t>
            </a:r>
          </a:p>
          <a:p>
            <a:pPr marL="952500" lvl="1" indent="-495300" eaLnBrk="1" hangingPunct="1"/>
            <a:r>
              <a:rPr lang="en-US">
                <a:latin typeface="Tahoma" charset="0"/>
                <a:ea typeface="ＭＳ Ｐゴシック" charset="0"/>
              </a:rPr>
              <a:t>Most files can be classified into two groups:</a:t>
            </a:r>
          </a:p>
          <a:p>
            <a:pPr marL="1333500" lvl="2" indent="-419100" eaLnBrk="1" hangingPunct="1">
              <a:buFont typeface="Arial" charset="0"/>
              <a:buNone/>
            </a:pPr>
            <a:r>
              <a:rPr lang="en-US">
                <a:solidFill>
                  <a:srgbClr val="FF0000"/>
                </a:solidFill>
                <a:latin typeface="Tahoma" charset="0"/>
                <a:ea typeface="ＭＳ Ｐゴシック" charset="0"/>
              </a:rPr>
              <a:t>Text Files </a:t>
            </a:r>
            <a:r>
              <a:rPr lang="en-US">
                <a:latin typeface="Tahoma" charset="0"/>
                <a:ea typeface="ＭＳ Ｐゴシック" charset="0"/>
              </a:rPr>
              <a:t>and</a:t>
            </a:r>
            <a:r>
              <a:rPr lang="en-US">
                <a:solidFill>
                  <a:srgbClr val="FF0000"/>
                </a:solidFill>
                <a:latin typeface="Tahoma" charset="0"/>
                <a:ea typeface="ＭＳ Ｐゴシック" charset="0"/>
              </a:rPr>
              <a:t> </a:t>
            </a:r>
            <a:r>
              <a:rPr lang="en-US">
                <a:solidFill>
                  <a:srgbClr val="339933"/>
                </a:solidFill>
                <a:latin typeface="Tahoma" charset="0"/>
                <a:ea typeface="ＭＳ Ｐゴシック" charset="0"/>
              </a:rPr>
              <a:t>Binary Files</a:t>
            </a:r>
          </a:p>
          <a:p>
            <a:pPr marL="1333500" lvl="2" indent="-419100" eaLnBrk="1" hangingPunct="1"/>
            <a:r>
              <a:rPr lang="en-US">
                <a:latin typeface="Tahoma" charset="0"/>
                <a:ea typeface="ＭＳ Ｐゴシック" charset="0"/>
              </a:rPr>
              <a:t>We will focus on </a:t>
            </a:r>
            <a:r>
              <a:rPr lang="en-US">
                <a:solidFill>
                  <a:srgbClr val="FF0000"/>
                </a:solidFill>
                <a:latin typeface="Tahoma" charset="0"/>
                <a:ea typeface="ＭＳ Ｐゴシック" charset="0"/>
              </a:rPr>
              <a:t>Text Files </a:t>
            </a:r>
            <a:r>
              <a:rPr lang="en-US">
                <a:latin typeface="Tahoma" charset="0"/>
                <a:ea typeface="ＭＳ Ｐゴシック" charset="0"/>
              </a:rPr>
              <a:t>now and come back to Binary Files later</a:t>
            </a:r>
          </a:p>
          <a:p>
            <a:pPr marL="1333500" lvl="2" indent="-419100" eaLnBrk="1" hangingPunct="1"/>
            <a:r>
              <a:rPr lang="en-US">
                <a:latin typeface="Tahoma" charset="0"/>
                <a:ea typeface="ＭＳ Ｐゴシック" charset="0"/>
              </a:rPr>
              <a:t>A text file is simply a sequence of ASCII characters stored sequentially</a:t>
            </a:r>
          </a:p>
          <a:p>
            <a:pPr marL="1333500" lvl="2" indent="-419100" eaLnBrk="1" hangingPunct="1"/>
            <a:r>
              <a:rPr lang="en-US">
                <a:latin typeface="Tahoma" charset="0"/>
                <a:ea typeface="ＭＳ Ｐゴシック" charset="0"/>
              </a:rPr>
              <a:t>Any </a:t>
            </a:r>
            <a:r>
              <a:rPr lang="ja-JP" altLang="en-US">
                <a:latin typeface="Tahoma" charset="0"/>
                <a:ea typeface="ＭＳ Ｐゴシック" charset="0"/>
              </a:rPr>
              <a:t>“</a:t>
            </a:r>
            <a:r>
              <a:rPr lang="en-US" altLang="ja-JP">
                <a:latin typeface="Tahoma" charset="0"/>
                <a:ea typeface="ＭＳ Ｐゴシック" charset="0"/>
              </a:rPr>
              <a:t>larger</a:t>
            </a:r>
            <a:r>
              <a:rPr lang="ja-JP" altLang="en-US">
                <a:latin typeface="Tahoma" charset="0"/>
                <a:ea typeface="ＭＳ Ｐゴシック" charset="0"/>
              </a:rPr>
              <a:t>”</a:t>
            </a:r>
            <a:r>
              <a:rPr lang="en-US" altLang="ja-JP">
                <a:latin typeface="Tahoma" charset="0"/>
                <a:ea typeface="ＭＳ Ｐゴシック" charset="0"/>
              </a:rPr>
              <a:t> data types are still stored as characters and must be </a:t>
            </a:r>
            <a:r>
              <a:rPr lang="ja-JP" altLang="en-US">
                <a:latin typeface="Tahoma" charset="0"/>
                <a:ea typeface="ＭＳ Ｐゴシック" charset="0"/>
              </a:rPr>
              <a:t>“</a:t>
            </a:r>
            <a:r>
              <a:rPr lang="en-US" altLang="ja-JP">
                <a:latin typeface="Tahoma" charset="0"/>
                <a:ea typeface="ＭＳ Ｐゴシック" charset="0"/>
              </a:rPr>
              <a:t>built</a:t>
            </a:r>
            <a:r>
              <a:rPr lang="ja-JP" altLang="en-US">
                <a:latin typeface="Tahoma" charset="0"/>
                <a:ea typeface="ＭＳ Ｐゴシック" charset="0"/>
              </a:rPr>
              <a:t>”</a:t>
            </a:r>
            <a:r>
              <a:rPr lang="en-US" altLang="ja-JP">
                <a:latin typeface="Tahoma" charset="0"/>
                <a:ea typeface="ＭＳ Ｐゴシック" charset="0"/>
              </a:rPr>
              <a:t> when they are read in</a:t>
            </a:r>
          </a:p>
          <a:p>
            <a:pPr marL="1752600" lvl="3" indent="-381000" eaLnBrk="1" hangingPunct="1"/>
            <a:r>
              <a:rPr lang="en-US">
                <a:latin typeface="Tahoma" charset="0"/>
                <a:ea typeface="ＭＳ Ｐゴシック" charset="0"/>
              </a:rPr>
              <a:t>Ex: Strings are sequences of characters</a:t>
            </a:r>
          </a:p>
          <a:p>
            <a:pPr marL="1752600" lvl="3" indent="-381000" eaLnBrk="1" hangingPunct="1"/>
            <a:r>
              <a:rPr lang="en-US">
                <a:latin typeface="Tahoma" charset="0"/>
                <a:ea typeface="ＭＳ Ｐゴシック" charset="0"/>
              </a:rPr>
              <a:t>Ex: ints are also sequences of characters, but interpreted in a different way</a:t>
            </a:r>
          </a:p>
        </p:txBody>
      </p:sp>
    </p:spTree>
    <p:extLst>
      <p:ext uri="{BB962C8B-B14F-4D97-AF65-F5344CB8AC3E}">
        <p14:creationId xmlns:p14="http://schemas.microsoft.com/office/powerpoint/2010/main" val="4161434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89923">
                                            <p:txEl>
                                              <p:pRg st="5" end="5"/>
                                            </p:txEl>
                                          </p:spTgt>
                                        </p:tgtEl>
                                        <p:attrNameLst>
                                          <p:attrName>style.visibility</p:attrName>
                                        </p:attrNameLst>
                                      </p:cBhvr>
                                      <p:to>
                                        <p:strVal val="visible"/>
                                      </p:to>
                                    </p:set>
                                    <p:anim to="" calcmode="lin" valueType="num">
                                      <p:cBhvr>
                                        <p:cTn id="7" dur="1" fill="hold"/>
                                        <p:tgtEl>
                                          <p:spTgt spid="1489923">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89923">
                                            <p:txEl>
                                              <p:pRg st="6" end="6"/>
                                            </p:txEl>
                                          </p:spTgt>
                                        </p:tgtEl>
                                        <p:attrNameLst>
                                          <p:attrName>style.visibility</p:attrName>
                                        </p:attrNameLst>
                                      </p:cBhvr>
                                      <p:to>
                                        <p:strVal val="visible"/>
                                      </p:to>
                                    </p:set>
                                    <p:anim to="" calcmode="lin" valueType="num">
                                      <p:cBhvr>
                                        <p:cTn id="10" dur="1" fill="hold"/>
                                        <p:tgtEl>
                                          <p:spTgt spid="1489923">
                                            <p:txEl>
                                              <p:pRg st="6" end="6"/>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89923">
                                            <p:txEl>
                                              <p:pRg st="7" end="7"/>
                                            </p:txEl>
                                          </p:spTgt>
                                        </p:tgtEl>
                                        <p:attrNameLst>
                                          <p:attrName>style.visibility</p:attrName>
                                        </p:attrNameLst>
                                      </p:cBhvr>
                                      <p:to>
                                        <p:strVal val="visible"/>
                                      </p:to>
                                    </p:set>
                                    <p:anim to="" calcmode="lin" valueType="num">
                                      <p:cBhvr>
                                        <p:cTn id="13" dur="1" fill="hold"/>
                                        <p:tgtEl>
                                          <p:spTgt spid="148992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dirty="0">
                <a:latin typeface="Arial" charset="0"/>
                <a:ea typeface="ＭＳ Ｐゴシック" charset="0"/>
                <a:cs typeface="ＭＳ Ｐゴシック" charset="0"/>
              </a:rPr>
              <a:t>Lecture 11: Java Text Files</a:t>
            </a:r>
          </a:p>
        </p:txBody>
      </p:sp>
      <p:sp>
        <p:nvSpPr>
          <p:cNvPr id="113667" name="Content Placeholder 2"/>
          <p:cNvSpPr>
            <a:spLocks noGrp="1"/>
          </p:cNvSpPr>
          <p:nvPr>
            <p:ph idx="1"/>
          </p:nvPr>
        </p:nvSpPr>
        <p:spPr/>
        <p:txBody>
          <a:bodyPr/>
          <a:lstStyle/>
          <a:p>
            <a:pPr marL="1714500" lvl="3" indent="-342900" eaLnBrk="1" hangingPunct="1"/>
            <a:r>
              <a:rPr lang="en-US" dirty="0">
                <a:latin typeface="Tahoma" charset="0"/>
                <a:ea typeface="ＭＳ Ｐゴシック" charset="0"/>
              </a:rPr>
              <a:t>To create an actual </a:t>
            </a:r>
            <a:r>
              <a:rPr lang="en-US" dirty="0" err="1">
                <a:latin typeface="Tahoma" charset="0"/>
                <a:ea typeface="ＭＳ Ｐゴシック" charset="0"/>
              </a:rPr>
              <a:t>int</a:t>
            </a:r>
            <a:r>
              <a:rPr lang="en-US" dirty="0">
                <a:latin typeface="Tahoma" charset="0"/>
                <a:ea typeface="ＭＳ Ｐゴシック" charset="0"/>
              </a:rPr>
              <a:t> </a:t>
            </a:r>
            <a:r>
              <a:rPr lang="en-US" dirty="0">
                <a:solidFill>
                  <a:srgbClr val="008000"/>
                </a:solidFill>
                <a:latin typeface="Tahoma" charset="0"/>
                <a:ea typeface="ＭＳ Ｐゴシック" charset="0"/>
              </a:rPr>
              <a:t>we need to convert the characters into an integer </a:t>
            </a:r>
            <a:r>
              <a:rPr lang="en-US" dirty="0">
                <a:latin typeface="Tahoma" charset="0"/>
                <a:ea typeface="ＭＳ Ｐゴシック" charset="0"/>
              </a:rPr>
              <a:t>– this is what the </a:t>
            </a:r>
            <a:r>
              <a:rPr lang="en-US" dirty="0" err="1">
                <a:solidFill>
                  <a:srgbClr val="008000"/>
                </a:solidFill>
                <a:latin typeface="Tahoma" charset="0"/>
                <a:ea typeface="ＭＳ Ｐゴシック" charset="0"/>
              </a:rPr>
              <a:t>nextInt</a:t>
            </a:r>
            <a:r>
              <a:rPr lang="en-US" dirty="0">
                <a:solidFill>
                  <a:srgbClr val="008000"/>
                </a:solidFill>
                <a:latin typeface="Tahoma" charset="0"/>
                <a:ea typeface="ＭＳ Ｐゴシック" charset="0"/>
              </a:rPr>
              <a:t>()</a:t>
            </a:r>
            <a:r>
              <a:rPr lang="en-US" dirty="0">
                <a:latin typeface="Tahoma" charset="0"/>
                <a:ea typeface="ＭＳ Ｐゴシック" charset="0"/>
              </a:rPr>
              <a:t> method in the Scanner class does</a:t>
            </a:r>
          </a:p>
          <a:p>
            <a:pPr marL="2171700" lvl="4" indent="-342900" eaLnBrk="1" hangingPunct="1"/>
            <a:r>
              <a:rPr lang="en-US" dirty="0">
                <a:latin typeface="Tahoma" charset="0"/>
                <a:ea typeface="ＭＳ Ｐゴシック" charset="0"/>
              </a:rPr>
              <a:t>We will discuss the conversion procedure more later</a:t>
            </a:r>
          </a:p>
          <a:p>
            <a:pPr marL="1714500" lvl="3" indent="-342900" eaLnBrk="1" hangingPunct="1"/>
            <a:r>
              <a:rPr lang="en-US" dirty="0">
                <a:latin typeface="Tahoma" charset="0"/>
                <a:ea typeface="ＭＳ Ｐゴシック" charset="0"/>
              </a:rPr>
              <a:t>If we want to read data into an object with many instance variables, we can read each data value from the file then assign the object via a constructor or via </a:t>
            </a:r>
            <a:r>
              <a:rPr lang="en-US" dirty="0" err="1">
                <a:latin typeface="Tahoma" charset="0"/>
                <a:ea typeface="ＭＳ Ｐゴシック" charset="0"/>
              </a:rPr>
              <a:t>mutators</a:t>
            </a:r>
            <a:endParaRPr lang="en-US" dirty="0">
              <a:latin typeface="Tahoma" charset="0"/>
              <a:ea typeface="ＭＳ Ｐゴシック" charset="0"/>
            </a:endParaRPr>
          </a:p>
          <a:p>
            <a:pPr marL="2171700" lvl="4" indent="-342900" eaLnBrk="1" hangingPunct="1"/>
            <a:r>
              <a:rPr lang="en-US" dirty="0">
                <a:latin typeface="Tahoma" charset="0"/>
                <a:ea typeface="ＭＳ Ｐゴシック" charset="0"/>
              </a:rPr>
              <a:t>See </a:t>
            </a:r>
            <a:r>
              <a:rPr lang="en-US" dirty="0" err="1">
                <a:latin typeface="Tahoma" charset="0"/>
                <a:ea typeface="ＭＳ Ｐゴシック" charset="0"/>
              </a:rPr>
              <a:t>PlayListTest.java</a:t>
            </a:r>
            <a:endParaRPr lang="en-US" dirty="0">
              <a:latin typeface="Tahoma" charset="0"/>
              <a:ea typeface="ＭＳ Ｐゴシック" charset="0"/>
            </a:endParaRPr>
          </a:p>
          <a:p>
            <a:pPr marL="1714500" lvl="3" indent="-342900" eaLnBrk="1" hangingPunct="1"/>
            <a:r>
              <a:rPr lang="en-US" dirty="0">
                <a:latin typeface="Tahoma" charset="0"/>
                <a:ea typeface="ＭＳ Ｐゴシック" charset="0"/>
              </a:rPr>
              <a:t>If we want to fill an array, we can read in as many values as we need</a:t>
            </a:r>
          </a:p>
          <a:p>
            <a:pPr marL="2171700" lvl="4" indent="-342900" eaLnBrk="1" hangingPunct="1"/>
            <a:r>
              <a:rPr lang="en-US" dirty="0">
                <a:latin typeface="Tahoma" charset="0"/>
                <a:ea typeface="ＭＳ Ｐゴシック" charset="0"/>
              </a:rPr>
              <a:t>We may first need to read in how many values there are, then create the array and read in the actual data</a:t>
            </a:r>
          </a:p>
          <a:p>
            <a:pPr marL="2171700" lvl="4" indent="-342900" eaLnBrk="1" hangingPunct="1"/>
            <a:r>
              <a:rPr lang="en-US" dirty="0">
                <a:latin typeface="Tahoma" charset="0"/>
                <a:ea typeface="ＭＳ Ｐゴシック" charset="0"/>
              </a:rPr>
              <a:t>See </a:t>
            </a:r>
            <a:r>
              <a:rPr lang="en-US" dirty="0" err="1">
                <a:latin typeface="Tahoma" charset="0"/>
                <a:ea typeface="ＭＳ Ｐゴシック" charset="0"/>
              </a:rPr>
              <a:t>PlayListTest.java</a:t>
            </a:r>
            <a:r>
              <a:rPr lang="en-US" dirty="0">
                <a:latin typeface="Tahoma" charset="0"/>
                <a:ea typeface="ＭＳ Ｐゴシック" charset="0"/>
              </a:rPr>
              <a:t> and another example soon</a:t>
            </a:r>
          </a:p>
        </p:txBody>
      </p:sp>
      <p:sp>
        <p:nvSpPr>
          <p:cNvPr id="15769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6B60515-7059-444A-BCF1-D5C7AC0D66C2}" type="slidenum">
              <a:rPr lang="en-US" sz="1400">
                <a:latin typeface="Arial" charset="0"/>
              </a:rPr>
              <a:pPr eaLnBrk="1" hangingPunct="1"/>
              <a:t>113</a:t>
            </a:fld>
            <a:endParaRPr lang="en-US" sz="1400">
              <a:latin typeface="Arial" charset="0"/>
            </a:endParaRPr>
          </a:p>
        </p:txBody>
      </p:sp>
    </p:spTree>
    <p:extLst>
      <p:ext uri="{BB962C8B-B14F-4D97-AF65-F5344CB8AC3E}">
        <p14:creationId xmlns:p14="http://schemas.microsoft.com/office/powerpoint/2010/main" val="1597957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anim calcmode="lin" valueType="num">
                                      <p:cBhvr>
                                        <p:cTn id="7" dur="500" decel="50000" fill="hold">
                                          <p:stCondLst>
                                            <p:cond delay="0"/>
                                          </p:stCondLst>
                                        </p:cTn>
                                        <p:tgtEl>
                                          <p:spTgt spid="113667">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13667">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13667">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113667">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13667">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13667">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13667">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13667">
                                            <p:txEl>
                                              <p:pRg st="2" end="2"/>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113667">
                                            <p:txEl>
                                              <p:pRg st="3" end="3"/>
                                            </p:txEl>
                                          </p:spTgt>
                                        </p:tgtEl>
                                        <p:attrNameLst>
                                          <p:attrName>style.visibility</p:attrName>
                                        </p:attrNameLst>
                                      </p:cBhvr>
                                      <p:to>
                                        <p:strVal val="visible"/>
                                      </p:to>
                                    </p:set>
                                    <p:anim calcmode="lin" valueType="num">
                                      <p:cBhvr>
                                        <p:cTn id="17" dur="500" decel="50000" fill="hold">
                                          <p:stCondLst>
                                            <p:cond delay="0"/>
                                          </p:stCondLst>
                                        </p:cTn>
                                        <p:tgtEl>
                                          <p:spTgt spid="113667">
                                            <p:txEl>
                                              <p:pRg st="3" end="3"/>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13667">
                                            <p:txEl>
                                              <p:pRg st="3" end="3"/>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13667">
                                            <p:txEl>
                                              <p:pRg st="3" end="3"/>
                                            </p:txEl>
                                          </p:spTgt>
                                        </p:tgtEl>
                                        <p:attrNameLst>
                                          <p:attrName>ppt_w</p:attrName>
                                        </p:attrNameLst>
                                      </p:cBhvr>
                                      <p:tavLst>
                                        <p:tav tm="0">
                                          <p:val>
                                            <p:strVal val="#ppt_w*.05"/>
                                          </p:val>
                                        </p:tav>
                                        <p:tav tm="100000">
                                          <p:val>
                                            <p:strVal val="#ppt_w"/>
                                          </p:val>
                                        </p:tav>
                                      </p:tavLst>
                                    </p:anim>
                                    <p:anim calcmode="lin" valueType="num">
                                      <p:cBhvr>
                                        <p:cTn id="20" dur="1000" fill="hold"/>
                                        <p:tgtEl>
                                          <p:spTgt spid="113667">
                                            <p:txEl>
                                              <p:pRg st="3" end="3"/>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13667">
                                            <p:txEl>
                                              <p:pRg st="3" end="3"/>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13667">
                                            <p:txEl>
                                              <p:pRg st="3" end="3"/>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13667">
                                            <p:txEl>
                                              <p:pRg st="3" end="3"/>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13667">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5" presetClass="entr" presetSubtype="0" fill="hold" nodeType="clickEffect">
                                  <p:stCondLst>
                                    <p:cond delay="0"/>
                                  </p:stCondLst>
                                  <p:childTnLst>
                                    <p:set>
                                      <p:cBhvr>
                                        <p:cTn id="28" dur="1" fill="hold">
                                          <p:stCondLst>
                                            <p:cond delay="0"/>
                                          </p:stCondLst>
                                        </p:cTn>
                                        <p:tgtEl>
                                          <p:spTgt spid="113667">
                                            <p:txEl>
                                              <p:pRg st="4" end="4"/>
                                            </p:txEl>
                                          </p:spTgt>
                                        </p:tgtEl>
                                        <p:attrNameLst>
                                          <p:attrName>style.visibility</p:attrName>
                                        </p:attrNameLst>
                                      </p:cBhvr>
                                      <p:to>
                                        <p:strVal val="visible"/>
                                      </p:to>
                                    </p:set>
                                    <p:anim calcmode="lin" valueType="num">
                                      <p:cBhvr>
                                        <p:cTn id="29" dur="500" decel="50000" fill="hold">
                                          <p:stCondLst>
                                            <p:cond delay="0"/>
                                          </p:stCondLst>
                                        </p:cTn>
                                        <p:tgtEl>
                                          <p:spTgt spid="113667">
                                            <p:txEl>
                                              <p:pRg st="4" end="4"/>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13667">
                                            <p:txEl>
                                              <p:pRg st="4" end="4"/>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13667">
                                            <p:txEl>
                                              <p:pRg st="4" end="4"/>
                                            </p:txEl>
                                          </p:spTgt>
                                        </p:tgtEl>
                                        <p:attrNameLst>
                                          <p:attrName>ppt_w</p:attrName>
                                        </p:attrNameLst>
                                      </p:cBhvr>
                                      <p:tavLst>
                                        <p:tav tm="0">
                                          <p:val>
                                            <p:strVal val="#ppt_w*.05"/>
                                          </p:val>
                                        </p:tav>
                                        <p:tav tm="100000">
                                          <p:val>
                                            <p:strVal val="#ppt_w"/>
                                          </p:val>
                                        </p:tav>
                                      </p:tavLst>
                                    </p:anim>
                                    <p:anim calcmode="lin" valueType="num">
                                      <p:cBhvr>
                                        <p:cTn id="32" dur="1000" fill="hold"/>
                                        <p:tgtEl>
                                          <p:spTgt spid="113667">
                                            <p:txEl>
                                              <p:pRg st="4" end="4"/>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13667">
                                            <p:txEl>
                                              <p:pRg st="4" end="4"/>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13667">
                                            <p:txEl>
                                              <p:pRg st="4" end="4"/>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13667">
                                            <p:txEl>
                                              <p:pRg st="4" end="4"/>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13667">
                                            <p:txEl>
                                              <p:pRg st="4" end="4"/>
                                            </p:txEl>
                                          </p:spTgt>
                                        </p:tgtEl>
                                      </p:cBhvr>
                                    </p:animEffect>
                                  </p:childTnLst>
                                </p:cTn>
                              </p:par>
                              <p:par>
                                <p:cTn id="37" presetID="25" presetClass="entr" presetSubtype="0" fill="hold" nodeType="withEffect">
                                  <p:stCondLst>
                                    <p:cond delay="0"/>
                                  </p:stCondLst>
                                  <p:childTnLst>
                                    <p:set>
                                      <p:cBhvr>
                                        <p:cTn id="38" dur="1" fill="hold">
                                          <p:stCondLst>
                                            <p:cond delay="0"/>
                                          </p:stCondLst>
                                        </p:cTn>
                                        <p:tgtEl>
                                          <p:spTgt spid="113667">
                                            <p:txEl>
                                              <p:pRg st="5" end="5"/>
                                            </p:txEl>
                                          </p:spTgt>
                                        </p:tgtEl>
                                        <p:attrNameLst>
                                          <p:attrName>style.visibility</p:attrName>
                                        </p:attrNameLst>
                                      </p:cBhvr>
                                      <p:to>
                                        <p:strVal val="visible"/>
                                      </p:to>
                                    </p:set>
                                    <p:anim calcmode="lin" valueType="num">
                                      <p:cBhvr>
                                        <p:cTn id="39" dur="500" decel="50000" fill="hold">
                                          <p:stCondLst>
                                            <p:cond delay="0"/>
                                          </p:stCondLst>
                                        </p:cTn>
                                        <p:tgtEl>
                                          <p:spTgt spid="113667">
                                            <p:txEl>
                                              <p:pRg st="5" end="5"/>
                                            </p:txEl>
                                          </p:spTgt>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113667">
                                            <p:txEl>
                                              <p:pRg st="5" end="5"/>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113667">
                                            <p:txEl>
                                              <p:pRg st="5" end="5"/>
                                            </p:txEl>
                                          </p:spTgt>
                                        </p:tgtEl>
                                        <p:attrNameLst>
                                          <p:attrName>ppt_w</p:attrName>
                                        </p:attrNameLst>
                                      </p:cBhvr>
                                      <p:tavLst>
                                        <p:tav tm="0">
                                          <p:val>
                                            <p:strVal val="#ppt_w*.05"/>
                                          </p:val>
                                        </p:tav>
                                        <p:tav tm="100000">
                                          <p:val>
                                            <p:strVal val="#ppt_w"/>
                                          </p:val>
                                        </p:tav>
                                      </p:tavLst>
                                    </p:anim>
                                    <p:anim calcmode="lin" valueType="num">
                                      <p:cBhvr>
                                        <p:cTn id="42" dur="1000" fill="hold"/>
                                        <p:tgtEl>
                                          <p:spTgt spid="113667">
                                            <p:txEl>
                                              <p:pRg st="5" end="5"/>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113667">
                                            <p:txEl>
                                              <p:pRg st="5" end="5"/>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113667">
                                            <p:txEl>
                                              <p:pRg st="5" end="5"/>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113667">
                                            <p:txEl>
                                              <p:pRg st="5" end="5"/>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113667">
                                            <p:txEl>
                                              <p:pRg st="5" end="5"/>
                                            </p:txEl>
                                          </p:spTgt>
                                        </p:tgtEl>
                                      </p:cBhvr>
                                    </p:animEffect>
                                  </p:childTnLst>
                                </p:cTn>
                              </p:par>
                              <p:par>
                                <p:cTn id="47" presetID="25" presetClass="entr" presetSubtype="0" fill="hold" nodeType="withEffect">
                                  <p:stCondLst>
                                    <p:cond delay="0"/>
                                  </p:stCondLst>
                                  <p:childTnLst>
                                    <p:set>
                                      <p:cBhvr>
                                        <p:cTn id="48" dur="1" fill="hold">
                                          <p:stCondLst>
                                            <p:cond delay="0"/>
                                          </p:stCondLst>
                                        </p:cTn>
                                        <p:tgtEl>
                                          <p:spTgt spid="113667">
                                            <p:txEl>
                                              <p:pRg st="6" end="6"/>
                                            </p:txEl>
                                          </p:spTgt>
                                        </p:tgtEl>
                                        <p:attrNameLst>
                                          <p:attrName>style.visibility</p:attrName>
                                        </p:attrNameLst>
                                      </p:cBhvr>
                                      <p:to>
                                        <p:strVal val="visible"/>
                                      </p:to>
                                    </p:set>
                                    <p:anim calcmode="lin" valueType="num">
                                      <p:cBhvr>
                                        <p:cTn id="49" dur="500" decel="50000" fill="hold">
                                          <p:stCondLst>
                                            <p:cond delay="0"/>
                                          </p:stCondLst>
                                        </p:cTn>
                                        <p:tgtEl>
                                          <p:spTgt spid="113667">
                                            <p:txEl>
                                              <p:pRg st="6" end="6"/>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13667">
                                            <p:txEl>
                                              <p:pRg st="6" end="6"/>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13667">
                                            <p:txEl>
                                              <p:pRg st="6" end="6"/>
                                            </p:txEl>
                                          </p:spTgt>
                                        </p:tgtEl>
                                        <p:attrNameLst>
                                          <p:attrName>ppt_w</p:attrName>
                                        </p:attrNameLst>
                                      </p:cBhvr>
                                      <p:tavLst>
                                        <p:tav tm="0">
                                          <p:val>
                                            <p:strVal val="#ppt_w*.05"/>
                                          </p:val>
                                        </p:tav>
                                        <p:tav tm="100000">
                                          <p:val>
                                            <p:strVal val="#ppt_w"/>
                                          </p:val>
                                        </p:tav>
                                      </p:tavLst>
                                    </p:anim>
                                    <p:anim calcmode="lin" valueType="num">
                                      <p:cBhvr>
                                        <p:cTn id="52" dur="1000" fill="hold"/>
                                        <p:tgtEl>
                                          <p:spTgt spid="113667">
                                            <p:txEl>
                                              <p:pRg st="6" end="6"/>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13667">
                                            <p:txEl>
                                              <p:pRg st="6" end="6"/>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13667">
                                            <p:txEl>
                                              <p:pRg st="6" end="6"/>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13667">
                                            <p:txEl>
                                              <p:pRg st="6" end="6"/>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13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dirty="0">
                <a:latin typeface="Arial" charset="0"/>
                <a:ea typeface="ＭＳ Ｐゴシック" charset="0"/>
                <a:cs typeface="ＭＳ Ｐゴシック" charset="0"/>
              </a:rPr>
              <a:t>Lecture 11: Java Text Files</a:t>
            </a:r>
          </a:p>
        </p:txBody>
      </p:sp>
      <p:sp>
        <p:nvSpPr>
          <p:cNvPr id="114691" name="Content Placeholder 2"/>
          <p:cNvSpPr>
            <a:spLocks noGrp="1"/>
          </p:cNvSpPr>
          <p:nvPr>
            <p:ph idx="1"/>
          </p:nvPr>
        </p:nvSpPr>
        <p:spPr/>
        <p:txBody>
          <a:bodyPr/>
          <a:lstStyle/>
          <a:p>
            <a:pPr lvl="1"/>
            <a:r>
              <a:rPr lang="en-US" dirty="0">
                <a:latin typeface="Tahoma" charset="0"/>
                <a:ea typeface="ＭＳ Ｐゴシック" charset="0"/>
              </a:rPr>
              <a:t>Similarly, if we have data in our program that we wish to save to a text file, we need to first convert it into a sequence of characters (i.e. a String)</a:t>
            </a:r>
          </a:p>
          <a:p>
            <a:pPr lvl="2"/>
            <a:r>
              <a:rPr lang="en-US" dirty="0">
                <a:latin typeface="Tahoma" charset="0"/>
                <a:ea typeface="ＭＳ Ｐゴシック" charset="0"/>
              </a:rPr>
              <a:t>Ex: the </a:t>
            </a:r>
            <a:r>
              <a:rPr lang="en-US" dirty="0" err="1">
                <a:latin typeface="Tahoma" charset="0"/>
                <a:ea typeface="ＭＳ Ｐゴシック" charset="0"/>
              </a:rPr>
              <a:t>toString</a:t>
            </a:r>
            <a:r>
              <a:rPr lang="en-US" dirty="0">
                <a:latin typeface="Tahoma" charset="0"/>
                <a:ea typeface="ＭＳ Ｐゴシック" charset="0"/>
              </a:rPr>
              <a:t>() method for a class</a:t>
            </a:r>
          </a:p>
          <a:p>
            <a:pPr lvl="1"/>
            <a:r>
              <a:rPr lang="en-US" dirty="0">
                <a:latin typeface="Tahoma" charset="0"/>
                <a:ea typeface="ＭＳ Ｐゴシック" charset="0"/>
              </a:rPr>
              <a:t>However, now we need a different class that has the ability to write data to a file</a:t>
            </a:r>
          </a:p>
          <a:p>
            <a:pPr lvl="2"/>
            <a:r>
              <a:rPr lang="en-US" dirty="0">
                <a:latin typeface="Tahoma" charset="0"/>
                <a:ea typeface="ＭＳ Ｐゴシック" charset="0"/>
              </a:rPr>
              <a:t>There are several classes in Java that have this ability</a:t>
            </a:r>
          </a:p>
          <a:p>
            <a:pPr lvl="2"/>
            <a:r>
              <a:rPr lang="en-US" dirty="0">
                <a:latin typeface="Tahoma" charset="0"/>
                <a:ea typeface="ＭＳ Ｐゴシック" charset="0"/>
              </a:rPr>
              <a:t>For now we will focus on the </a:t>
            </a:r>
            <a:r>
              <a:rPr lang="en-US" dirty="0" err="1">
                <a:solidFill>
                  <a:srgbClr val="FF0000"/>
                </a:solidFill>
                <a:latin typeface="Tahoma" charset="0"/>
                <a:ea typeface="ＭＳ Ｐゴシック" charset="0"/>
              </a:rPr>
              <a:t>PrintWriter</a:t>
            </a:r>
            <a:endParaRPr lang="en-US" dirty="0">
              <a:solidFill>
                <a:srgbClr val="FF0000"/>
              </a:solidFill>
              <a:latin typeface="Tahoma" charset="0"/>
              <a:ea typeface="ＭＳ Ｐゴシック" charset="0"/>
            </a:endParaRPr>
          </a:p>
          <a:p>
            <a:pPr lvl="3"/>
            <a:r>
              <a:rPr lang="en-US" dirty="0">
                <a:latin typeface="Tahoma" charset="0"/>
                <a:ea typeface="ＭＳ Ｐゴシック" charset="0"/>
              </a:rPr>
              <a:t>A </a:t>
            </a:r>
            <a:r>
              <a:rPr lang="en-US" dirty="0" err="1">
                <a:latin typeface="Tahoma" charset="0"/>
                <a:ea typeface="ＭＳ Ｐゴシック" charset="0"/>
              </a:rPr>
              <a:t>PrintWriter</a:t>
            </a:r>
            <a:r>
              <a:rPr lang="en-US" dirty="0">
                <a:latin typeface="Tahoma" charset="0"/>
                <a:ea typeface="ＭＳ Ｐゴシック" charset="0"/>
              </a:rPr>
              <a:t> allows us to write primitive types and Strings to a text file</a:t>
            </a:r>
          </a:p>
          <a:p>
            <a:pPr lvl="3"/>
            <a:r>
              <a:rPr lang="en-US" dirty="0">
                <a:latin typeface="Tahoma" charset="0"/>
                <a:ea typeface="ＭＳ Ｐゴシック" charset="0"/>
              </a:rPr>
              <a:t>See API</a:t>
            </a:r>
          </a:p>
        </p:txBody>
      </p:sp>
      <p:sp>
        <p:nvSpPr>
          <p:cNvPr id="15872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40BF941-90CF-B84E-A5F1-71C57AF54FDF}" type="slidenum">
              <a:rPr lang="en-US" sz="1400">
                <a:latin typeface="Arial" charset="0"/>
              </a:rPr>
              <a:pPr eaLnBrk="1" hangingPunct="1"/>
              <a:t>114</a:t>
            </a:fld>
            <a:endParaRPr lang="en-US" sz="1400">
              <a:latin typeface="Arial" charset="0"/>
            </a:endParaRPr>
          </a:p>
        </p:txBody>
      </p:sp>
    </p:spTree>
    <p:extLst>
      <p:ext uri="{BB962C8B-B14F-4D97-AF65-F5344CB8AC3E}">
        <p14:creationId xmlns:p14="http://schemas.microsoft.com/office/powerpoint/2010/main" val="2551818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Effect transition="in" filter="wipe(down)">
                                      <p:cBhvr>
                                        <p:cTn id="7" dur="580">
                                          <p:stCondLst>
                                            <p:cond delay="0"/>
                                          </p:stCondLst>
                                        </p:cTn>
                                        <p:tgtEl>
                                          <p:spTgt spid="114691">
                                            <p:txEl>
                                              <p:pRg st="2" end="2"/>
                                            </p:txEl>
                                          </p:spTgt>
                                        </p:tgtEl>
                                      </p:cBhvr>
                                    </p:animEffect>
                                    <p:anim calcmode="lin" valueType="num">
                                      <p:cBhvr>
                                        <p:cTn id="8" dur="1822" tmFilter="0,0; 0.14,0.36; 0.43,0.73; 0.71,0.91; 1.0,1.0">
                                          <p:stCondLst>
                                            <p:cond delay="0"/>
                                          </p:stCondLst>
                                        </p:cTn>
                                        <p:tgtEl>
                                          <p:spTgt spid="114691">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4691">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4691">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4691">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4691">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4691">
                                            <p:txEl>
                                              <p:pRg st="2" end="2"/>
                                            </p:txEl>
                                          </p:spTgt>
                                        </p:tgtEl>
                                      </p:cBhvr>
                                      <p:to x="100000" y="60000"/>
                                    </p:animScale>
                                    <p:animScale>
                                      <p:cBhvr>
                                        <p:cTn id="14" dur="166" decel="50000">
                                          <p:stCondLst>
                                            <p:cond delay="676"/>
                                          </p:stCondLst>
                                        </p:cTn>
                                        <p:tgtEl>
                                          <p:spTgt spid="114691">
                                            <p:txEl>
                                              <p:pRg st="2" end="2"/>
                                            </p:txEl>
                                          </p:spTgt>
                                        </p:tgtEl>
                                      </p:cBhvr>
                                      <p:to x="100000" y="100000"/>
                                    </p:animScale>
                                    <p:animScale>
                                      <p:cBhvr>
                                        <p:cTn id="15" dur="26">
                                          <p:stCondLst>
                                            <p:cond delay="1312"/>
                                          </p:stCondLst>
                                        </p:cTn>
                                        <p:tgtEl>
                                          <p:spTgt spid="114691">
                                            <p:txEl>
                                              <p:pRg st="2" end="2"/>
                                            </p:txEl>
                                          </p:spTgt>
                                        </p:tgtEl>
                                      </p:cBhvr>
                                      <p:to x="100000" y="80000"/>
                                    </p:animScale>
                                    <p:animScale>
                                      <p:cBhvr>
                                        <p:cTn id="16" dur="166" decel="50000">
                                          <p:stCondLst>
                                            <p:cond delay="1338"/>
                                          </p:stCondLst>
                                        </p:cTn>
                                        <p:tgtEl>
                                          <p:spTgt spid="114691">
                                            <p:txEl>
                                              <p:pRg st="2" end="2"/>
                                            </p:txEl>
                                          </p:spTgt>
                                        </p:tgtEl>
                                      </p:cBhvr>
                                      <p:to x="100000" y="100000"/>
                                    </p:animScale>
                                    <p:animScale>
                                      <p:cBhvr>
                                        <p:cTn id="17" dur="26">
                                          <p:stCondLst>
                                            <p:cond delay="1642"/>
                                          </p:stCondLst>
                                        </p:cTn>
                                        <p:tgtEl>
                                          <p:spTgt spid="114691">
                                            <p:txEl>
                                              <p:pRg st="2" end="2"/>
                                            </p:txEl>
                                          </p:spTgt>
                                        </p:tgtEl>
                                      </p:cBhvr>
                                      <p:to x="100000" y="90000"/>
                                    </p:animScale>
                                    <p:animScale>
                                      <p:cBhvr>
                                        <p:cTn id="18" dur="166" decel="50000">
                                          <p:stCondLst>
                                            <p:cond delay="1668"/>
                                          </p:stCondLst>
                                        </p:cTn>
                                        <p:tgtEl>
                                          <p:spTgt spid="114691">
                                            <p:txEl>
                                              <p:pRg st="2" end="2"/>
                                            </p:txEl>
                                          </p:spTgt>
                                        </p:tgtEl>
                                      </p:cBhvr>
                                      <p:to x="100000" y="100000"/>
                                    </p:animScale>
                                    <p:animScale>
                                      <p:cBhvr>
                                        <p:cTn id="19" dur="26">
                                          <p:stCondLst>
                                            <p:cond delay="1808"/>
                                          </p:stCondLst>
                                        </p:cTn>
                                        <p:tgtEl>
                                          <p:spTgt spid="114691">
                                            <p:txEl>
                                              <p:pRg st="2" end="2"/>
                                            </p:txEl>
                                          </p:spTgt>
                                        </p:tgtEl>
                                      </p:cBhvr>
                                      <p:to x="100000" y="95000"/>
                                    </p:animScale>
                                    <p:animScale>
                                      <p:cBhvr>
                                        <p:cTn id="20" dur="166" decel="50000">
                                          <p:stCondLst>
                                            <p:cond delay="1834"/>
                                          </p:stCondLst>
                                        </p:cTn>
                                        <p:tgtEl>
                                          <p:spTgt spid="114691">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4691">
                                            <p:txEl>
                                              <p:pRg st="3" end="3"/>
                                            </p:txEl>
                                          </p:spTgt>
                                        </p:tgtEl>
                                        <p:attrNameLst>
                                          <p:attrName>style.visibility</p:attrName>
                                        </p:attrNameLst>
                                      </p:cBhvr>
                                      <p:to>
                                        <p:strVal val="visible"/>
                                      </p:to>
                                    </p:set>
                                    <p:animEffect transition="in" filter="wipe(down)">
                                      <p:cBhvr>
                                        <p:cTn id="25" dur="580">
                                          <p:stCondLst>
                                            <p:cond delay="0"/>
                                          </p:stCondLst>
                                        </p:cTn>
                                        <p:tgtEl>
                                          <p:spTgt spid="114691">
                                            <p:txEl>
                                              <p:pRg st="3" end="3"/>
                                            </p:txEl>
                                          </p:spTgt>
                                        </p:tgtEl>
                                      </p:cBhvr>
                                    </p:animEffect>
                                    <p:anim calcmode="lin" valueType="num">
                                      <p:cBhvr>
                                        <p:cTn id="26" dur="1822" tmFilter="0,0; 0.14,0.36; 0.43,0.73; 0.71,0.91; 1.0,1.0">
                                          <p:stCondLst>
                                            <p:cond delay="0"/>
                                          </p:stCondLst>
                                        </p:cTn>
                                        <p:tgtEl>
                                          <p:spTgt spid="114691">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4691">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4691">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4691">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4691">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4691">
                                            <p:txEl>
                                              <p:pRg st="3" end="3"/>
                                            </p:txEl>
                                          </p:spTgt>
                                        </p:tgtEl>
                                      </p:cBhvr>
                                      <p:to x="100000" y="60000"/>
                                    </p:animScale>
                                    <p:animScale>
                                      <p:cBhvr>
                                        <p:cTn id="32" dur="166" decel="50000">
                                          <p:stCondLst>
                                            <p:cond delay="676"/>
                                          </p:stCondLst>
                                        </p:cTn>
                                        <p:tgtEl>
                                          <p:spTgt spid="114691">
                                            <p:txEl>
                                              <p:pRg st="3" end="3"/>
                                            </p:txEl>
                                          </p:spTgt>
                                        </p:tgtEl>
                                      </p:cBhvr>
                                      <p:to x="100000" y="100000"/>
                                    </p:animScale>
                                    <p:animScale>
                                      <p:cBhvr>
                                        <p:cTn id="33" dur="26">
                                          <p:stCondLst>
                                            <p:cond delay="1312"/>
                                          </p:stCondLst>
                                        </p:cTn>
                                        <p:tgtEl>
                                          <p:spTgt spid="114691">
                                            <p:txEl>
                                              <p:pRg st="3" end="3"/>
                                            </p:txEl>
                                          </p:spTgt>
                                        </p:tgtEl>
                                      </p:cBhvr>
                                      <p:to x="100000" y="80000"/>
                                    </p:animScale>
                                    <p:animScale>
                                      <p:cBhvr>
                                        <p:cTn id="34" dur="166" decel="50000">
                                          <p:stCondLst>
                                            <p:cond delay="1338"/>
                                          </p:stCondLst>
                                        </p:cTn>
                                        <p:tgtEl>
                                          <p:spTgt spid="114691">
                                            <p:txEl>
                                              <p:pRg st="3" end="3"/>
                                            </p:txEl>
                                          </p:spTgt>
                                        </p:tgtEl>
                                      </p:cBhvr>
                                      <p:to x="100000" y="100000"/>
                                    </p:animScale>
                                    <p:animScale>
                                      <p:cBhvr>
                                        <p:cTn id="35" dur="26">
                                          <p:stCondLst>
                                            <p:cond delay="1642"/>
                                          </p:stCondLst>
                                        </p:cTn>
                                        <p:tgtEl>
                                          <p:spTgt spid="114691">
                                            <p:txEl>
                                              <p:pRg st="3" end="3"/>
                                            </p:txEl>
                                          </p:spTgt>
                                        </p:tgtEl>
                                      </p:cBhvr>
                                      <p:to x="100000" y="90000"/>
                                    </p:animScale>
                                    <p:animScale>
                                      <p:cBhvr>
                                        <p:cTn id="36" dur="166" decel="50000">
                                          <p:stCondLst>
                                            <p:cond delay="1668"/>
                                          </p:stCondLst>
                                        </p:cTn>
                                        <p:tgtEl>
                                          <p:spTgt spid="114691">
                                            <p:txEl>
                                              <p:pRg st="3" end="3"/>
                                            </p:txEl>
                                          </p:spTgt>
                                        </p:tgtEl>
                                      </p:cBhvr>
                                      <p:to x="100000" y="100000"/>
                                    </p:animScale>
                                    <p:animScale>
                                      <p:cBhvr>
                                        <p:cTn id="37" dur="26">
                                          <p:stCondLst>
                                            <p:cond delay="1808"/>
                                          </p:stCondLst>
                                        </p:cTn>
                                        <p:tgtEl>
                                          <p:spTgt spid="114691">
                                            <p:txEl>
                                              <p:pRg st="3" end="3"/>
                                            </p:txEl>
                                          </p:spTgt>
                                        </p:tgtEl>
                                      </p:cBhvr>
                                      <p:to x="100000" y="95000"/>
                                    </p:animScale>
                                    <p:animScale>
                                      <p:cBhvr>
                                        <p:cTn id="38" dur="166" decel="50000">
                                          <p:stCondLst>
                                            <p:cond delay="1834"/>
                                          </p:stCondLst>
                                        </p:cTn>
                                        <p:tgtEl>
                                          <p:spTgt spid="114691">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14691">
                                            <p:txEl>
                                              <p:pRg st="4" end="4"/>
                                            </p:txEl>
                                          </p:spTgt>
                                        </p:tgtEl>
                                        <p:attrNameLst>
                                          <p:attrName>style.visibility</p:attrName>
                                        </p:attrNameLst>
                                      </p:cBhvr>
                                      <p:to>
                                        <p:strVal val="visible"/>
                                      </p:to>
                                    </p:set>
                                    <p:animEffect transition="in" filter="wipe(down)">
                                      <p:cBhvr>
                                        <p:cTn id="43" dur="580">
                                          <p:stCondLst>
                                            <p:cond delay="0"/>
                                          </p:stCondLst>
                                        </p:cTn>
                                        <p:tgtEl>
                                          <p:spTgt spid="114691">
                                            <p:txEl>
                                              <p:pRg st="4" end="4"/>
                                            </p:txEl>
                                          </p:spTgt>
                                        </p:tgtEl>
                                      </p:cBhvr>
                                    </p:animEffect>
                                    <p:anim calcmode="lin" valueType="num">
                                      <p:cBhvr>
                                        <p:cTn id="44" dur="1822" tmFilter="0,0; 0.14,0.36; 0.43,0.73; 0.71,0.91; 1.0,1.0">
                                          <p:stCondLst>
                                            <p:cond delay="0"/>
                                          </p:stCondLst>
                                        </p:cTn>
                                        <p:tgtEl>
                                          <p:spTgt spid="114691">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4691">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4691">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4691">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4691">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4691">
                                            <p:txEl>
                                              <p:pRg st="4" end="4"/>
                                            </p:txEl>
                                          </p:spTgt>
                                        </p:tgtEl>
                                      </p:cBhvr>
                                      <p:to x="100000" y="60000"/>
                                    </p:animScale>
                                    <p:animScale>
                                      <p:cBhvr>
                                        <p:cTn id="50" dur="166" decel="50000">
                                          <p:stCondLst>
                                            <p:cond delay="676"/>
                                          </p:stCondLst>
                                        </p:cTn>
                                        <p:tgtEl>
                                          <p:spTgt spid="114691">
                                            <p:txEl>
                                              <p:pRg st="4" end="4"/>
                                            </p:txEl>
                                          </p:spTgt>
                                        </p:tgtEl>
                                      </p:cBhvr>
                                      <p:to x="100000" y="100000"/>
                                    </p:animScale>
                                    <p:animScale>
                                      <p:cBhvr>
                                        <p:cTn id="51" dur="26">
                                          <p:stCondLst>
                                            <p:cond delay="1312"/>
                                          </p:stCondLst>
                                        </p:cTn>
                                        <p:tgtEl>
                                          <p:spTgt spid="114691">
                                            <p:txEl>
                                              <p:pRg st="4" end="4"/>
                                            </p:txEl>
                                          </p:spTgt>
                                        </p:tgtEl>
                                      </p:cBhvr>
                                      <p:to x="100000" y="80000"/>
                                    </p:animScale>
                                    <p:animScale>
                                      <p:cBhvr>
                                        <p:cTn id="52" dur="166" decel="50000">
                                          <p:stCondLst>
                                            <p:cond delay="1338"/>
                                          </p:stCondLst>
                                        </p:cTn>
                                        <p:tgtEl>
                                          <p:spTgt spid="114691">
                                            <p:txEl>
                                              <p:pRg st="4" end="4"/>
                                            </p:txEl>
                                          </p:spTgt>
                                        </p:tgtEl>
                                      </p:cBhvr>
                                      <p:to x="100000" y="100000"/>
                                    </p:animScale>
                                    <p:animScale>
                                      <p:cBhvr>
                                        <p:cTn id="53" dur="26">
                                          <p:stCondLst>
                                            <p:cond delay="1642"/>
                                          </p:stCondLst>
                                        </p:cTn>
                                        <p:tgtEl>
                                          <p:spTgt spid="114691">
                                            <p:txEl>
                                              <p:pRg st="4" end="4"/>
                                            </p:txEl>
                                          </p:spTgt>
                                        </p:tgtEl>
                                      </p:cBhvr>
                                      <p:to x="100000" y="90000"/>
                                    </p:animScale>
                                    <p:animScale>
                                      <p:cBhvr>
                                        <p:cTn id="54" dur="166" decel="50000">
                                          <p:stCondLst>
                                            <p:cond delay="1668"/>
                                          </p:stCondLst>
                                        </p:cTn>
                                        <p:tgtEl>
                                          <p:spTgt spid="114691">
                                            <p:txEl>
                                              <p:pRg st="4" end="4"/>
                                            </p:txEl>
                                          </p:spTgt>
                                        </p:tgtEl>
                                      </p:cBhvr>
                                      <p:to x="100000" y="100000"/>
                                    </p:animScale>
                                    <p:animScale>
                                      <p:cBhvr>
                                        <p:cTn id="55" dur="26">
                                          <p:stCondLst>
                                            <p:cond delay="1808"/>
                                          </p:stCondLst>
                                        </p:cTn>
                                        <p:tgtEl>
                                          <p:spTgt spid="114691">
                                            <p:txEl>
                                              <p:pRg st="4" end="4"/>
                                            </p:txEl>
                                          </p:spTgt>
                                        </p:tgtEl>
                                      </p:cBhvr>
                                      <p:to x="100000" y="95000"/>
                                    </p:animScale>
                                    <p:animScale>
                                      <p:cBhvr>
                                        <p:cTn id="56" dur="166" decel="50000">
                                          <p:stCondLst>
                                            <p:cond delay="1834"/>
                                          </p:stCondLst>
                                        </p:cTn>
                                        <p:tgtEl>
                                          <p:spTgt spid="114691">
                                            <p:txEl>
                                              <p:pRg st="4" end="4"/>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114691">
                                            <p:txEl>
                                              <p:pRg st="5" end="5"/>
                                            </p:txEl>
                                          </p:spTgt>
                                        </p:tgtEl>
                                        <p:attrNameLst>
                                          <p:attrName>style.visibility</p:attrName>
                                        </p:attrNameLst>
                                      </p:cBhvr>
                                      <p:to>
                                        <p:strVal val="visible"/>
                                      </p:to>
                                    </p:set>
                                    <p:animEffect transition="in" filter="wipe(down)">
                                      <p:cBhvr>
                                        <p:cTn id="59" dur="580">
                                          <p:stCondLst>
                                            <p:cond delay="0"/>
                                          </p:stCondLst>
                                        </p:cTn>
                                        <p:tgtEl>
                                          <p:spTgt spid="114691">
                                            <p:txEl>
                                              <p:pRg st="5" end="5"/>
                                            </p:txEl>
                                          </p:spTgt>
                                        </p:tgtEl>
                                      </p:cBhvr>
                                    </p:animEffect>
                                    <p:anim calcmode="lin" valueType="num">
                                      <p:cBhvr>
                                        <p:cTn id="60" dur="1822" tmFilter="0,0; 0.14,0.36; 0.43,0.73; 0.71,0.91; 1.0,1.0">
                                          <p:stCondLst>
                                            <p:cond delay="0"/>
                                          </p:stCondLst>
                                        </p:cTn>
                                        <p:tgtEl>
                                          <p:spTgt spid="114691">
                                            <p:txEl>
                                              <p:pRg st="5" end="5"/>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14691">
                                            <p:txEl>
                                              <p:pRg st="5" end="5"/>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14691">
                                            <p:txEl>
                                              <p:pRg st="5" end="5"/>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14691">
                                            <p:txEl>
                                              <p:pRg st="5" end="5"/>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14691">
                                            <p:txEl>
                                              <p:pRg st="5" end="5"/>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114691">
                                            <p:txEl>
                                              <p:pRg st="5" end="5"/>
                                            </p:txEl>
                                          </p:spTgt>
                                        </p:tgtEl>
                                      </p:cBhvr>
                                      <p:to x="100000" y="60000"/>
                                    </p:animScale>
                                    <p:animScale>
                                      <p:cBhvr>
                                        <p:cTn id="66" dur="166" decel="50000">
                                          <p:stCondLst>
                                            <p:cond delay="676"/>
                                          </p:stCondLst>
                                        </p:cTn>
                                        <p:tgtEl>
                                          <p:spTgt spid="114691">
                                            <p:txEl>
                                              <p:pRg st="5" end="5"/>
                                            </p:txEl>
                                          </p:spTgt>
                                        </p:tgtEl>
                                      </p:cBhvr>
                                      <p:to x="100000" y="100000"/>
                                    </p:animScale>
                                    <p:animScale>
                                      <p:cBhvr>
                                        <p:cTn id="67" dur="26">
                                          <p:stCondLst>
                                            <p:cond delay="1312"/>
                                          </p:stCondLst>
                                        </p:cTn>
                                        <p:tgtEl>
                                          <p:spTgt spid="114691">
                                            <p:txEl>
                                              <p:pRg st="5" end="5"/>
                                            </p:txEl>
                                          </p:spTgt>
                                        </p:tgtEl>
                                      </p:cBhvr>
                                      <p:to x="100000" y="80000"/>
                                    </p:animScale>
                                    <p:animScale>
                                      <p:cBhvr>
                                        <p:cTn id="68" dur="166" decel="50000">
                                          <p:stCondLst>
                                            <p:cond delay="1338"/>
                                          </p:stCondLst>
                                        </p:cTn>
                                        <p:tgtEl>
                                          <p:spTgt spid="114691">
                                            <p:txEl>
                                              <p:pRg st="5" end="5"/>
                                            </p:txEl>
                                          </p:spTgt>
                                        </p:tgtEl>
                                      </p:cBhvr>
                                      <p:to x="100000" y="100000"/>
                                    </p:animScale>
                                    <p:animScale>
                                      <p:cBhvr>
                                        <p:cTn id="69" dur="26">
                                          <p:stCondLst>
                                            <p:cond delay="1642"/>
                                          </p:stCondLst>
                                        </p:cTn>
                                        <p:tgtEl>
                                          <p:spTgt spid="114691">
                                            <p:txEl>
                                              <p:pRg st="5" end="5"/>
                                            </p:txEl>
                                          </p:spTgt>
                                        </p:tgtEl>
                                      </p:cBhvr>
                                      <p:to x="100000" y="90000"/>
                                    </p:animScale>
                                    <p:animScale>
                                      <p:cBhvr>
                                        <p:cTn id="70" dur="166" decel="50000">
                                          <p:stCondLst>
                                            <p:cond delay="1668"/>
                                          </p:stCondLst>
                                        </p:cTn>
                                        <p:tgtEl>
                                          <p:spTgt spid="114691">
                                            <p:txEl>
                                              <p:pRg st="5" end="5"/>
                                            </p:txEl>
                                          </p:spTgt>
                                        </p:tgtEl>
                                      </p:cBhvr>
                                      <p:to x="100000" y="100000"/>
                                    </p:animScale>
                                    <p:animScale>
                                      <p:cBhvr>
                                        <p:cTn id="71" dur="26">
                                          <p:stCondLst>
                                            <p:cond delay="1808"/>
                                          </p:stCondLst>
                                        </p:cTn>
                                        <p:tgtEl>
                                          <p:spTgt spid="114691">
                                            <p:txEl>
                                              <p:pRg st="5" end="5"/>
                                            </p:txEl>
                                          </p:spTgt>
                                        </p:tgtEl>
                                      </p:cBhvr>
                                      <p:to x="100000" y="95000"/>
                                    </p:animScale>
                                    <p:animScale>
                                      <p:cBhvr>
                                        <p:cTn id="72" dur="166" decel="50000">
                                          <p:stCondLst>
                                            <p:cond delay="1834"/>
                                          </p:stCondLst>
                                        </p:cTn>
                                        <p:tgtEl>
                                          <p:spTgt spid="114691">
                                            <p:txEl>
                                              <p:pRg st="5" end="5"/>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114691">
                                            <p:txEl>
                                              <p:pRg st="6" end="6"/>
                                            </p:txEl>
                                          </p:spTgt>
                                        </p:tgtEl>
                                        <p:attrNameLst>
                                          <p:attrName>style.visibility</p:attrName>
                                        </p:attrNameLst>
                                      </p:cBhvr>
                                      <p:to>
                                        <p:strVal val="visible"/>
                                      </p:to>
                                    </p:set>
                                    <p:animEffect transition="in" filter="wipe(down)">
                                      <p:cBhvr>
                                        <p:cTn id="75" dur="580">
                                          <p:stCondLst>
                                            <p:cond delay="0"/>
                                          </p:stCondLst>
                                        </p:cTn>
                                        <p:tgtEl>
                                          <p:spTgt spid="114691">
                                            <p:txEl>
                                              <p:pRg st="6" end="6"/>
                                            </p:txEl>
                                          </p:spTgt>
                                        </p:tgtEl>
                                      </p:cBhvr>
                                    </p:animEffect>
                                    <p:anim calcmode="lin" valueType="num">
                                      <p:cBhvr>
                                        <p:cTn id="76" dur="1822" tmFilter="0,0; 0.14,0.36; 0.43,0.73; 0.71,0.91; 1.0,1.0">
                                          <p:stCondLst>
                                            <p:cond delay="0"/>
                                          </p:stCondLst>
                                        </p:cTn>
                                        <p:tgtEl>
                                          <p:spTgt spid="114691">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14691">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14691">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14691">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14691">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114691">
                                            <p:txEl>
                                              <p:pRg st="6" end="6"/>
                                            </p:txEl>
                                          </p:spTgt>
                                        </p:tgtEl>
                                      </p:cBhvr>
                                      <p:to x="100000" y="60000"/>
                                    </p:animScale>
                                    <p:animScale>
                                      <p:cBhvr>
                                        <p:cTn id="82" dur="166" decel="50000">
                                          <p:stCondLst>
                                            <p:cond delay="676"/>
                                          </p:stCondLst>
                                        </p:cTn>
                                        <p:tgtEl>
                                          <p:spTgt spid="114691">
                                            <p:txEl>
                                              <p:pRg st="6" end="6"/>
                                            </p:txEl>
                                          </p:spTgt>
                                        </p:tgtEl>
                                      </p:cBhvr>
                                      <p:to x="100000" y="100000"/>
                                    </p:animScale>
                                    <p:animScale>
                                      <p:cBhvr>
                                        <p:cTn id="83" dur="26">
                                          <p:stCondLst>
                                            <p:cond delay="1312"/>
                                          </p:stCondLst>
                                        </p:cTn>
                                        <p:tgtEl>
                                          <p:spTgt spid="114691">
                                            <p:txEl>
                                              <p:pRg st="6" end="6"/>
                                            </p:txEl>
                                          </p:spTgt>
                                        </p:tgtEl>
                                      </p:cBhvr>
                                      <p:to x="100000" y="80000"/>
                                    </p:animScale>
                                    <p:animScale>
                                      <p:cBhvr>
                                        <p:cTn id="84" dur="166" decel="50000">
                                          <p:stCondLst>
                                            <p:cond delay="1338"/>
                                          </p:stCondLst>
                                        </p:cTn>
                                        <p:tgtEl>
                                          <p:spTgt spid="114691">
                                            <p:txEl>
                                              <p:pRg st="6" end="6"/>
                                            </p:txEl>
                                          </p:spTgt>
                                        </p:tgtEl>
                                      </p:cBhvr>
                                      <p:to x="100000" y="100000"/>
                                    </p:animScale>
                                    <p:animScale>
                                      <p:cBhvr>
                                        <p:cTn id="85" dur="26">
                                          <p:stCondLst>
                                            <p:cond delay="1642"/>
                                          </p:stCondLst>
                                        </p:cTn>
                                        <p:tgtEl>
                                          <p:spTgt spid="114691">
                                            <p:txEl>
                                              <p:pRg st="6" end="6"/>
                                            </p:txEl>
                                          </p:spTgt>
                                        </p:tgtEl>
                                      </p:cBhvr>
                                      <p:to x="100000" y="90000"/>
                                    </p:animScale>
                                    <p:animScale>
                                      <p:cBhvr>
                                        <p:cTn id="86" dur="166" decel="50000">
                                          <p:stCondLst>
                                            <p:cond delay="1668"/>
                                          </p:stCondLst>
                                        </p:cTn>
                                        <p:tgtEl>
                                          <p:spTgt spid="114691">
                                            <p:txEl>
                                              <p:pRg st="6" end="6"/>
                                            </p:txEl>
                                          </p:spTgt>
                                        </p:tgtEl>
                                      </p:cBhvr>
                                      <p:to x="100000" y="100000"/>
                                    </p:animScale>
                                    <p:animScale>
                                      <p:cBhvr>
                                        <p:cTn id="87" dur="26">
                                          <p:stCondLst>
                                            <p:cond delay="1808"/>
                                          </p:stCondLst>
                                        </p:cTn>
                                        <p:tgtEl>
                                          <p:spTgt spid="114691">
                                            <p:txEl>
                                              <p:pRg st="6" end="6"/>
                                            </p:txEl>
                                          </p:spTgt>
                                        </p:tgtEl>
                                      </p:cBhvr>
                                      <p:to x="100000" y="95000"/>
                                    </p:animScale>
                                    <p:animScale>
                                      <p:cBhvr>
                                        <p:cTn id="88" dur="166" decel="50000">
                                          <p:stCondLst>
                                            <p:cond delay="1834"/>
                                          </p:stCondLst>
                                        </p:cTn>
                                        <p:tgtEl>
                                          <p:spTgt spid="114691">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r>
              <a:rPr lang="en-US" dirty="0">
                <a:latin typeface="Arial" charset="0"/>
                <a:ea typeface="ＭＳ Ｐゴシック" charset="0"/>
                <a:cs typeface="ＭＳ Ｐゴシック" charset="0"/>
              </a:rPr>
              <a:t>Lecture 11: Java Text Files</a:t>
            </a:r>
          </a:p>
        </p:txBody>
      </p:sp>
      <p:sp>
        <p:nvSpPr>
          <p:cNvPr id="3" name="Content Placeholder 2"/>
          <p:cNvSpPr>
            <a:spLocks noGrp="1"/>
          </p:cNvSpPr>
          <p:nvPr>
            <p:ph idx="1"/>
          </p:nvPr>
        </p:nvSpPr>
        <p:spPr/>
        <p:txBody>
          <a:bodyPr/>
          <a:lstStyle/>
          <a:p>
            <a:pPr lvl="2"/>
            <a:r>
              <a:rPr lang="en-US" dirty="0">
                <a:latin typeface="Tahoma" charset="0"/>
                <a:ea typeface="ＭＳ Ｐゴシック" charset="0"/>
              </a:rPr>
              <a:t>It is fairly simple to use</a:t>
            </a:r>
          </a:p>
          <a:p>
            <a:pPr lvl="3"/>
            <a:r>
              <a:rPr lang="en-US" dirty="0">
                <a:latin typeface="Tahoma" charset="0"/>
                <a:ea typeface="ＭＳ Ｐゴシック" charset="0"/>
              </a:rPr>
              <a:t>See </a:t>
            </a:r>
            <a:r>
              <a:rPr lang="en-US" dirty="0" err="1">
                <a:latin typeface="Tahoma" charset="0"/>
                <a:ea typeface="ＭＳ Ｐゴシック" charset="0"/>
              </a:rPr>
              <a:t>FileTest.java</a:t>
            </a:r>
            <a:endParaRPr lang="en-US" dirty="0">
              <a:latin typeface="Tahoma" charset="0"/>
              <a:ea typeface="ＭＳ Ｐゴシック" charset="0"/>
            </a:endParaRPr>
          </a:p>
          <a:p>
            <a:pPr lvl="2"/>
            <a:r>
              <a:rPr lang="en-US" dirty="0">
                <a:latin typeface="Tahoma" charset="0"/>
                <a:ea typeface="ＭＳ Ｐゴシック" charset="0"/>
              </a:rPr>
              <a:t>However, when creating the file an </a:t>
            </a:r>
            <a:r>
              <a:rPr lang="en-US" dirty="0">
                <a:solidFill>
                  <a:srgbClr val="FF0000"/>
                </a:solidFill>
                <a:latin typeface="Tahoma" charset="0"/>
                <a:ea typeface="ＭＳ Ｐゴシック" charset="0"/>
              </a:rPr>
              <a:t>Exception</a:t>
            </a:r>
            <a:r>
              <a:rPr lang="en-US" dirty="0">
                <a:latin typeface="Tahoma" charset="0"/>
                <a:ea typeface="ＭＳ Ｐゴシック" charset="0"/>
              </a:rPr>
              <a:t> can occur</a:t>
            </a:r>
          </a:p>
          <a:p>
            <a:pPr lvl="3"/>
            <a:r>
              <a:rPr lang="en-US" dirty="0">
                <a:latin typeface="Tahoma" charset="0"/>
                <a:ea typeface="ＭＳ Ｐゴシック" charset="0"/>
              </a:rPr>
              <a:t>We will see how to handle this later</a:t>
            </a:r>
          </a:p>
          <a:p>
            <a:pPr lvl="3"/>
            <a:r>
              <a:rPr lang="en-US" dirty="0">
                <a:latin typeface="Tahoma" charset="0"/>
                <a:ea typeface="ＭＳ Ｐゴシック" charset="0"/>
              </a:rPr>
              <a:t>For now we will </a:t>
            </a:r>
            <a:r>
              <a:rPr lang="ja-JP" altLang="en-US" dirty="0">
                <a:latin typeface="Tahoma" charset="0"/>
                <a:ea typeface="ＭＳ Ｐゴシック" charset="0"/>
              </a:rPr>
              <a:t>“</a:t>
            </a:r>
            <a:r>
              <a:rPr lang="en-US" altLang="ja-JP" dirty="0">
                <a:latin typeface="Tahoma" charset="0"/>
                <a:ea typeface="ＭＳ Ｐゴシック" charset="0"/>
              </a:rPr>
              <a:t>pass the buck</a:t>
            </a:r>
            <a:r>
              <a:rPr lang="ja-JP" altLang="en-US" dirty="0">
                <a:latin typeface="Tahoma" charset="0"/>
                <a:ea typeface="ＭＳ Ｐゴシック" charset="0"/>
              </a:rPr>
              <a:t>”</a:t>
            </a:r>
            <a:endParaRPr lang="en-US" altLang="ja-JP" dirty="0">
              <a:latin typeface="Tahoma" charset="0"/>
              <a:ea typeface="ＭＳ Ｐゴシック" charset="0"/>
            </a:endParaRPr>
          </a:p>
          <a:p>
            <a:pPr lvl="3"/>
            <a:r>
              <a:rPr lang="en-US" dirty="0">
                <a:latin typeface="Tahoma" charset="0"/>
                <a:ea typeface="ＭＳ Ｐゴシック" charset="0"/>
              </a:rPr>
              <a:t>We do this via the </a:t>
            </a:r>
            <a:r>
              <a:rPr lang="ja-JP" altLang="en-US" dirty="0">
                <a:latin typeface="Tahoma" charset="0"/>
                <a:ea typeface="ＭＳ Ｐゴシック" charset="0"/>
              </a:rPr>
              <a:t>“</a:t>
            </a:r>
            <a:r>
              <a:rPr lang="en-US" altLang="ja-JP" dirty="0">
                <a:latin typeface="Tahoma" charset="0"/>
                <a:ea typeface="ＭＳ Ｐゴシック" charset="0"/>
              </a:rPr>
              <a:t>throws</a:t>
            </a:r>
            <a:r>
              <a:rPr lang="ja-JP" altLang="en-US" dirty="0">
                <a:latin typeface="Tahoma" charset="0"/>
                <a:ea typeface="ＭＳ Ｐゴシック" charset="0"/>
              </a:rPr>
              <a:t>”</a:t>
            </a:r>
            <a:r>
              <a:rPr lang="en-US" altLang="ja-JP" dirty="0">
                <a:latin typeface="Tahoma" charset="0"/>
                <a:ea typeface="ＭＳ Ｐゴシック" charset="0"/>
              </a:rPr>
              <a:t> clause in the method header</a:t>
            </a:r>
          </a:p>
          <a:p>
            <a:pPr lvl="4"/>
            <a:r>
              <a:rPr lang="en-US" altLang="ja-JP" dirty="0">
                <a:latin typeface="Tahoma" charset="0"/>
                <a:ea typeface="ＭＳ Ｐゴシック" charset="0"/>
              </a:rPr>
              <a:t>States that we are not handling the exception</a:t>
            </a:r>
          </a:p>
          <a:p>
            <a:pPr lvl="4"/>
            <a:r>
              <a:rPr lang="en-US" altLang="ja-JP" dirty="0">
                <a:latin typeface="Tahoma" charset="0"/>
                <a:ea typeface="ＭＳ Ｐゴシック" charset="0"/>
              </a:rPr>
              <a:t>Must be stated in a method where the exception could occur or in any method that calls a method … (since the exception is passed on)</a:t>
            </a:r>
          </a:p>
          <a:p>
            <a:pPr lvl="3"/>
            <a:r>
              <a:rPr lang="en-US" dirty="0">
                <a:latin typeface="Tahoma" charset="0"/>
                <a:ea typeface="ＭＳ Ｐゴシック" charset="0"/>
              </a:rPr>
              <a:t>See </a:t>
            </a:r>
            <a:r>
              <a:rPr lang="en-US" dirty="0" err="1">
                <a:latin typeface="Tahoma" charset="0"/>
                <a:ea typeface="ＭＳ Ｐゴシック" charset="0"/>
              </a:rPr>
              <a:t>FileTest.java</a:t>
            </a:r>
            <a:endParaRPr lang="en-US" dirty="0">
              <a:latin typeface="Tahoma" charset="0"/>
              <a:ea typeface="ＭＳ Ｐゴシック" charset="0"/>
            </a:endParaRPr>
          </a:p>
        </p:txBody>
      </p:sp>
      <p:sp>
        <p:nvSpPr>
          <p:cNvPr id="15974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1EAA636-8F93-E64D-B8FC-32527D6EC897}" type="slidenum">
              <a:rPr lang="en-US" sz="1400">
                <a:latin typeface="Arial" charset="0"/>
              </a:rPr>
              <a:pPr eaLnBrk="1" hangingPunct="1"/>
              <a:t>115</a:t>
            </a:fld>
            <a:endParaRPr lang="en-US" sz="1400">
              <a:latin typeface="Arial" charset="0"/>
            </a:endParaRPr>
          </a:p>
        </p:txBody>
      </p:sp>
    </p:spTree>
    <p:extLst>
      <p:ext uri="{BB962C8B-B14F-4D97-AF65-F5344CB8AC3E}">
        <p14:creationId xmlns:p14="http://schemas.microsoft.com/office/powerpoint/2010/main" val="627014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2" end="2"/>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4" end="4"/>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p:cTn id="2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5" end="5"/>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6" end="6"/>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p:cTn id="32"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7" end="7"/>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2AFCFDC-39DF-8646-9692-E312F0D29BFF}" type="slidenum">
              <a:rPr lang="en-US" sz="1400">
                <a:latin typeface="Arial" charset="0"/>
              </a:rPr>
              <a:pPr eaLnBrk="1" hangingPunct="1"/>
              <a:t>116</a:t>
            </a:fld>
            <a:endParaRPr lang="en-US" sz="1400">
              <a:latin typeface="Arial" charset="0"/>
            </a:endParaRPr>
          </a:p>
        </p:txBody>
      </p:sp>
      <p:sp>
        <p:nvSpPr>
          <p:cNvPr id="1464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Arrays</a:t>
            </a:r>
          </a:p>
        </p:txBody>
      </p:sp>
      <p:sp>
        <p:nvSpPr>
          <p:cNvPr id="1452035" name="Rectangle 3"/>
          <p:cNvSpPr>
            <a:spLocks noGrp="1" noChangeArrowheads="1"/>
          </p:cNvSpPr>
          <p:nvPr>
            <p:ph type="body" idx="1"/>
          </p:nvPr>
        </p:nvSpPr>
        <p:spPr/>
        <p:txBody>
          <a:bodyPr/>
          <a:lstStyle/>
          <a:p>
            <a:pPr eaLnBrk="1" hangingPunct="1">
              <a:lnSpc>
                <a:spcPct val="90000"/>
              </a:lnSpc>
            </a:pPr>
            <a:r>
              <a:rPr lang="en-US">
                <a:latin typeface="Tahoma" charset="0"/>
                <a:ea typeface="ＭＳ Ｐゴシック" charset="0"/>
                <a:cs typeface="ＭＳ Ｐゴシック" charset="0"/>
              </a:rPr>
              <a:t>So far (for the most part) we have stored data in a 1:1 fashion</a:t>
            </a:r>
          </a:p>
          <a:p>
            <a:pPr lvl="1" eaLnBrk="1" hangingPunct="1">
              <a:lnSpc>
                <a:spcPct val="90000"/>
              </a:lnSpc>
            </a:pPr>
            <a:r>
              <a:rPr lang="en-US">
                <a:latin typeface="Tahoma" charset="0"/>
                <a:ea typeface="ＭＳ Ｐゴシック" charset="0"/>
              </a:rPr>
              <a:t>1 variable : 1 value (or object)</a:t>
            </a:r>
          </a:p>
          <a:p>
            <a:pPr eaLnBrk="1" hangingPunct="1">
              <a:lnSpc>
                <a:spcPct val="90000"/>
              </a:lnSpc>
            </a:pPr>
            <a:r>
              <a:rPr lang="en-US">
                <a:latin typeface="Tahoma" charset="0"/>
                <a:ea typeface="ＭＳ Ｐゴシック" charset="0"/>
                <a:cs typeface="ＭＳ Ｐゴシック" charset="0"/>
              </a:rPr>
              <a:t>This works fine if we know </a:t>
            </a:r>
            <a:r>
              <a:rPr lang="en-US" b="1">
                <a:latin typeface="Tahoma" charset="0"/>
                <a:ea typeface="ＭＳ Ｐゴシック" charset="0"/>
                <a:cs typeface="ＭＳ Ｐゴシック" charset="0"/>
              </a:rPr>
              <a:t>exactly how many values</a:t>
            </a:r>
            <a:r>
              <a:rPr lang="en-US">
                <a:latin typeface="Tahoma" charset="0"/>
                <a:ea typeface="ＭＳ Ｐゴシック" charset="0"/>
                <a:cs typeface="ＭＳ Ｐゴシック" charset="0"/>
              </a:rPr>
              <a:t> we will need to store, and if </a:t>
            </a:r>
            <a:r>
              <a:rPr lang="en-US" b="1">
                <a:latin typeface="Tahoma" charset="0"/>
                <a:ea typeface="ＭＳ Ｐゴシック" charset="0"/>
                <a:cs typeface="ＭＳ Ｐゴシック" charset="0"/>
              </a:rPr>
              <a:t>there are few of them</a:t>
            </a:r>
            <a:endParaRPr lang="en-US">
              <a:latin typeface="Tahoma" charset="0"/>
              <a:ea typeface="ＭＳ Ｐゴシック" charset="0"/>
              <a:cs typeface="ＭＳ Ｐゴシック" charset="0"/>
            </a:endParaRPr>
          </a:p>
          <a:p>
            <a:pPr eaLnBrk="1" hangingPunct="1">
              <a:lnSpc>
                <a:spcPct val="90000"/>
              </a:lnSpc>
            </a:pPr>
            <a:r>
              <a:rPr lang="en-US">
                <a:latin typeface="Tahoma" charset="0"/>
                <a:ea typeface="ＭＳ Ｐゴシック" charset="0"/>
                <a:cs typeface="ＭＳ Ｐゴシック" charset="0"/>
              </a:rPr>
              <a:t>However, consider the following scenario:</a:t>
            </a:r>
          </a:p>
          <a:p>
            <a:pPr lvl="1" eaLnBrk="1" hangingPunct="1">
              <a:lnSpc>
                <a:spcPct val="90000"/>
              </a:lnSpc>
            </a:pPr>
            <a:r>
              <a:rPr lang="en-US">
                <a:latin typeface="Tahoma" charset="0"/>
                <a:ea typeface="ＭＳ Ｐゴシック" charset="0"/>
              </a:rPr>
              <a:t>We want to input the test scores of a given number of students, then 1) find the maximum, 2) minimum, 3) average and 4) list them in sorted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452035">
                                            <p:txEl>
                                              <p:pRg st="2" end="2"/>
                                            </p:txEl>
                                          </p:spTgt>
                                        </p:tgtEl>
                                        <p:attrNameLst>
                                          <p:attrName>style.visibility</p:attrName>
                                        </p:attrNameLst>
                                      </p:cBhvr>
                                      <p:to>
                                        <p:strVal val="visible"/>
                                      </p:to>
                                    </p:set>
                                    <p:animEffect transition="in" filter="wipe(down)">
                                      <p:cBhvr>
                                        <p:cTn id="7" dur="580">
                                          <p:stCondLst>
                                            <p:cond delay="0"/>
                                          </p:stCondLst>
                                        </p:cTn>
                                        <p:tgtEl>
                                          <p:spTgt spid="1452035">
                                            <p:txEl>
                                              <p:pRg st="2" end="2"/>
                                            </p:txEl>
                                          </p:spTgt>
                                        </p:tgtEl>
                                      </p:cBhvr>
                                    </p:animEffect>
                                    <p:anim calcmode="lin" valueType="num">
                                      <p:cBhvr>
                                        <p:cTn id="8" dur="1822" tmFilter="0,0; 0.14,0.36; 0.43,0.73; 0.71,0.91; 1.0,1.0">
                                          <p:stCondLst>
                                            <p:cond delay="0"/>
                                          </p:stCondLst>
                                        </p:cTn>
                                        <p:tgtEl>
                                          <p:spTgt spid="1452035">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52035">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52035">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52035">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52035">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52035">
                                            <p:txEl>
                                              <p:pRg st="2" end="2"/>
                                            </p:txEl>
                                          </p:spTgt>
                                        </p:tgtEl>
                                      </p:cBhvr>
                                      <p:to x="100000" y="60000"/>
                                    </p:animScale>
                                    <p:animScale>
                                      <p:cBhvr>
                                        <p:cTn id="14" dur="166" decel="50000">
                                          <p:stCondLst>
                                            <p:cond delay="676"/>
                                          </p:stCondLst>
                                        </p:cTn>
                                        <p:tgtEl>
                                          <p:spTgt spid="1452035">
                                            <p:txEl>
                                              <p:pRg st="2" end="2"/>
                                            </p:txEl>
                                          </p:spTgt>
                                        </p:tgtEl>
                                      </p:cBhvr>
                                      <p:to x="100000" y="100000"/>
                                    </p:animScale>
                                    <p:animScale>
                                      <p:cBhvr>
                                        <p:cTn id="15" dur="26">
                                          <p:stCondLst>
                                            <p:cond delay="1312"/>
                                          </p:stCondLst>
                                        </p:cTn>
                                        <p:tgtEl>
                                          <p:spTgt spid="1452035">
                                            <p:txEl>
                                              <p:pRg st="2" end="2"/>
                                            </p:txEl>
                                          </p:spTgt>
                                        </p:tgtEl>
                                      </p:cBhvr>
                                      <p:to x="100000" y="80000"/>
                                    </p:animScale>
                                    <p:animScale>
                                      <p:cBhvr>
                                        <p:cTn id="16" dur="166" decel="50000">
                                          <p:stCondLst>
                                            <p:cond delay="1338"/>
                                          </p:stCondLst>
                                        </p:cTn>
                                        <p:tgtEl>
                                          <p:spTgt spid="1452035">
                                            <p:txEl>
                                              <p:pRg st="2" end="2"/>
                                            </p:txEl>
                                          </p:spTgt>
                                        </p:tgtEl>
                                      </p:cBhvr>
                                      <p:to x="100000" y="100000"/>
                                    </p:animScale>
                                    <p:animScale>
                                      <p:cBhvr>
                                        <p:cTn id="17" dur="26">
                                          <p:stCondLst>
                                            <p:cond delay="1642"/>
                                          </p:stCondLst>
                                        </p:cTn>
                                        <p:tgtEl>
                                          <p:spTgt spid="1452035">
                                            <p:txEl>
                                              <p:pRg st="2" end="2"/>
                                            </p:txEl>
                                          </p:spTgt>
                                        </p:tgtEl>
                                      </p:cBhvr>
                                      <p:to x="100000" y="90000"/>
                                    </p:animScale>
                                    <p:animScale>
                                      <p:cBhvr>
                                        <p:cTn id="18" dur="166" decel="50000">
                                          <p:stCondLst>
                                            <p:cond delay="1668"/>
                                          </p:stCondLst>
                                        </p:cTn>
                                        <p:tgtEl>
                                          <p:spTgt spid="1452035">
                                            <p:txEl>
                                              <p:pRg st="2" end="2"/>
                                            </p:txEl>
                                          </p:spTgt>
                                        </p:tgtEl>
                                      </p:cBhvr>
                                      <p:to x="100000" y="100000"/>
                                    </p:animScale>
                                    <p:animScale>
                                      <p:cBhvr>
                                        <p:cTn id="19" dur="26">
                                          <p:stCondLst>
                                            <p:cond delay="1808"/>
                                          </p:stCondLst>
                                        </p:cTn>
                                        <p:tgtEl>
                                          <p:spTgt spid="1452035">
                                            <p:txEl>
                                              <p:pRg st="2" end="2"/>
                                            </p:txEl>
                                          </p:spTgt>
                                        </p:tgtEl>
                                      </p:cBhvr>
                                      <p:to x="100000" y="95000"/>
                                    </p:animScale>
                                    <p:animScale>
                                      <p:cBhvr>
                                        <p:cTn id="20" dur="166" decel="50000">
                                          <p:stCondLst>
                                            <p:cond delay="1834"/>
                                          </p:stCondLst>
                                        </p:cTn>
                                        <p:tgtEl>
                                          <p:spTgt spid="1452035">
                                            <p:txEl>
                                              <p:pRg st="2" end="2"/>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452035">
                                            <p:txEl>
                                              <p:pRg st="3" end="3"/>
                                            </p:txEl>
                                          </p:spTgt>
                                        </p:tgtEl>
                                        <p:attrNameLst>
                                          <p:attrName>style.visibility</p:attrName>
                                        </p:attrNameLst>
                                      </p:cBhvr>
                                      <p:to>
                                        <p:strVal val="visible"/>
                                      </p:to>
                                    </p:set>
                                    <p:anim to="" calcmode="lin" valueType="num">
                                      <p:cBhvr>
                                        <p:cTn id="25" dur="1" fill="hold"/>
                                        <p:tgtEl>
                                          <p:spTgt spid="1452035">
                                            <p:txEl>
                                              <p:pRg st="3" end="3"/>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452035">
                                            <p:txEl>
                                              <p:pRg st="4" end="4"/>
                                            </p:txEl>
                                          </p:spTgt>
                                        </p:tgtEl>
                                        <p:attrNameLst>
                                          <p:attrName>style.visibility</p:attrName>
                                        </p:attrNameLst>
                                      </p:cBhvr>
                                      <p:to>
                                        <p:strVal val="visible"/>
                                      </p:to>
                                    </p:set>
                                    <p:anim to="" calcmode="lin" valueType="num">
                                      <p:cBhvr>
                                        <p:cTn id="30" dur="1" fill="hold"/>
                                        <p:tgtEl>
                                          <p:spTgt spid="145203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E9A7B57-6488-284D-8535-AFC42DC5D4C3}" type="slidenum">
              <a:rPr lang="en-US" sz="1400">
                <a:latin typeface="Arial" charset="0"/>
              </a:rPr>
              <a:pPr eaLnBrk="1" hangingPunct="1"/>
              <a:t>117</a:t>
            </a:fld>
            <a:endParaRPr lang="en-US" sz="1400">
              <a:latin typeface="Arial" charset="0"/>
            </a:endParaRPr>
          </a:p>
        </p:txBody>
      </p:sp>
      <p:sp>
        <p:nvSpPr>
          <p:cNvPr id="1474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Arrays</a:t>
            </a:r>
          </a:p>
        </p:txBody>
      </p:sp>
      <p:sp>
        <p:nvSpPr>
          <p:cNvPr id="1453059" name="Rectangle 3"/>
          <p:cNvSpPr>
            <a:spLocks noGrp="1" noChangeArrowheads="1"/>
          </p:cNvSpPr>
          <p:nvPr>
            <p:ph type="body" idx="1"/>
          </p:nvPr>
        </p:nvSpPr>
        <p:spPr>
          <a:xfrm>
            <a:off x="533400" y="1066800"/>
            <a:ext cx="8077200" cy="5181600"/>
          </a:xfrm>
        </p:spPr>
        <p:txBody>
          <a:bodyPr/>
          <a:lstStyle/>
          <a:p>
            <a:pPr lvl="1" eaLnBrk="1" hangingPunct="1"/>
            <a:r>
              <a:rPr lang="en-US">
                <a:latin typeface="Tahoma" charset="0"/>
                <a:ea typeface="ＭＳ Ｐゴシック" charset="0"/>
              </a:rPr>
              <a:t>We can do the first three things using only a few variables</a:t>
            </a:r>
          </a:p>
          <a:p>
            <a:pPr lvl="2" eaLnBrk="1" hangingPunct="1"/>
            <a:r>
              <a:rPr lang="en-US">
                <a:latin typeface="Tahoma" charset="0"/>
                <a:ea typeface="ＭＳ Ｐゴシック" charset="0"/>
              </a:rPr>
              <a:t>Read in current score</a:t>
            </a:r>
          </a:p>
          <a:p>
            <a:pPr lvl="2" eaLnBrk="1" hangingPunct="1"/>
            <a:r>
              <a:rPr lang="en-US">
                <a:latin typeface="Tahoma" charset="0"/>
                <a:ea typeface="ＭＳ Ｐゴシック" charset="0"/>
              </a:rPr>
              <a:t>Add it to the sum</a:t>
            </a:r>
          </a:p>
          <a:p>
            <a:pPr lvl="2" eaLnBrk="1" hangingPunct="1"/>
            <a:r>
              <a:rPr lang="en-US">
                <a:latin typeface="Tahoma" charset="0"/>
                <a:ea typeface="ＭＳ Ｐゴシック" charset="0"/>
              </a:rPr>
              <a:t>If it is less than the minimum score, make it the minimum score</a:t>
            </a:r>
          </a:p>
          <a:p>
            <a:pPr lvl="2" eaLnBrk="1" hangingPunct="1"/>
            <a:r>
              <a:rPr lang="en-US">
                <a:latin typeface="Tahoma" charset="0"/>
                <a:ea typeface="ＭＳ Ｐゴシック" charset="0"/>
              </a:rPr>
              <a:t>If it is greater than the maximum score, make it the maximum score</a:t>
            </a:r>
          </a:p>
          <a:p>
            <a:pPr lvl="2" eaLnBrk="1" hangingPunct="1"/>
            <a:r>
              <a:rPr lang="en-US">
                <a:latin typeface="Tahoma" charset="0"/>
                <a:ea typeface="ＭＳ Ｐゴシック" charset="0"/>
              </a:rPr>
              <a:t>Repeat until all scores have been read</a:t>
            </a:r>
          </a:p>
          <a:p>
            <a:pPr lvl="2" eaLnBrk="1" hangingPunct="1"/>
            <a:r>
              <a:rPr lang="en-US">
                <a:latin typeface="Tahoma" charset="0"/>
                <a:ea typeface="ＭＳ Ｐゴシック" charset="0"/>
              </a:rPr>
              <a:t>Divide sum by number of scores to get average</a:t>
            </a:r>
          </a:p>
          <a:p>
            <a:pPr lvl="1" eaLnBrk="1" hangingPunct="1"/>
            <a:r>
              <a:rPr lang="en-US">
                <a:latin typeface="Tahoma" charset="0"/>
                <a:ea typeface="ＭＳ Ｐゴシック" charset="0"/>
              </a:rPr>
              <a:t>However, what about listing them in </a:t>
            </a:r>
            <a:r>
              <a:rPr lang="en-US">
                <a:solidFill>
                  <a:srgbClr val="FF0000"/>
                </a:solidFill>
                <a:latin typeface="Tahoma" charset="0"/>
                <a:ea typeface="ＭＳ Ｐゴシック" charset="0"/>
              </a:rPr>
              <a:t>sorted order</a:t>
            </a:r>
            <a:r>
              <a:rPr lang="en-US">
                <a:latin typeface="Tahoma" charset="0"/>
                <a:ea typeface="ＭＳ Ｐゴシック"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453059">
                                            <p:txEl>
                                              <p:pRg st="1" end="1"/>
                                            </p:txEl>
                                          </p:spTgt>
                                        </p:tgtEl>
                                        <p:attrNameLst>
                                          <p:attrName>style.visibility</p:attrName>
                                        </p:attrNameLst>
                                      </p:cBhvr>
                                      <p:to>
                                        <p:strVal val="visible"/>
                                      </p:to>
                                    </p:set>
                                    <p:animEffect transition="in" filter="wipe(down)">
                                      <p:cBhvr>
                                        <p:cTn id="7" dur="580">
                                          <p:stCondLst>
                                            <p:cond delay="0"/>
                                          </p:stCondLst>
                                        </p:cTn>
                                        <p:tgtEl>
                                          <p:spTgt spid="1453059">
                                            <p:txEl>
                                              <p:pRg st="1" end="1"/>
                                            </p:txEl>
                                          </p:spTgt>
                                        </p:tgtEl>
                                      </p:cBhvr>
                                    </p:animEffect>
                                    <p:anim calcmode="lin" valueType="num">
                                      <p:cBhvr>
                                        <p:cTn id="8" dur="1822" tmFilter="0,0; 0.14,0.36; 0.43,0.73; 0.71,0.91; 1.0,1.0">
                                          <p:stCondLst>
                                            <p:cond delay="0"/>
                                          </p:stCondLst>
                                        </p:cTn>
                                        <p:tgtEl>
                                          <p:spTgt spid="1453059">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53059">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53059">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53059">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53059">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53059">
                                            <p:txEl>
                                              <p:pRg st="1" end="1"/>
                                            </p:txEl>
                                          </p:spTgt>
                                        </p:tgtEl>
                                      </p:cBhvr>
                                      <p:to x="100000" y="60000"/>
                                    </p:animScale>
                                    <p:animScale>
                                      <p:cBhvr>
                                        <p:cTn id="14" dur="166" decel="50000">
                                          <p:stCondLst>
                                            <p:cond delay="676"/>
                                          </p:stCondLst>
                                        </p:cTn>
                                        <p:tgtEl>
                                          <p:spTgt spid="1453059">
                                            <p:txEl>
                                              <p:pRg st="1" end="1"/>
                                            </p:txEl>
                                          </p:spTgt>
                                        </p:tgtEl>
                                      </p:cBhvr>
                                      <p:to x="100000" y="100000"/>
                                    </p:animScale>
                                    <p:animScale>
                                      <p:cBhvr>
                                        <p:cTn id="15" dur="26">
                                          <p:stCondLst>
                                            <p:cond delay="1312"/>
                                          </p:stCondLst>
                                        </p:cTn>
                                        <p:tgtEl>
                                          <p:spTgt spid="1453059">
                                            <p:txEl>
                                              <p:pRg st="1" end="1"/>
                                            </p:txEl>
                                          </p:spTgt>
                                        </p:tgtEl>
                                      </p:cBhvr>
                                      <p:to x="100000" y="80000"/>
                                    </p:animScale>
                                    <p:animScale>
                                      <p:cBhvr>
                                        <p:cTn id="16" dur="166" decel="50000">
                                          <p:stCondLst>
                                            <p:cond delay="1338"/>
                                          </p:stCondLst>
                                        </p:cTn>
                                        <p:tgtEl>
                                          <p:spTgt spid="1453059">
                                            <p:txEl>
                                              <p:pRg st="1" end="1"/>
                                            </p:txEl>
                                          </p:spTgt>
                                        </p:tgtEl>
                                      </p:cBhvr>
                                      <p:to x="100000" y="100000"/>
                                    </p:animScale>
                                    <p:animScale>
                                      <p:cBhvr>
                                        <p:cTn id="17" dur="26">
                                          <p:stCondLst>
                                            <p:cond delay="1642"/>
                                          </p:stCondLst>
                                        </p:cTn>
                                        <p:tgtEl>
                                          <p:spTgt spid="1453059">
                                            <p:txEl>
                                              <p:pRg st="1" end="1"/>
                                            </p:txEl>
                                          </p:spTgt>
                                        </p:tgtEl>
                                      </p:cBhvr>
                                      <p:to x="100000" y="90000"/>
                                    </p:animScale>
                                    <p:animScale>
                                      <p:cBhvr>
                                        <p:cTn id="18" dur="166" decel="50000">
                                          <p:stCondLst>
                                            <p:cond delay="1668"/>
                                          </p:stCondLst>
                                        </p:cTn>
                                        <p:tgtEl>
                                          <p:spTgt spid="1453059">
                                            <p:txEl>
                                              <p:pRg st="1" end="1"/>
                                            </p:txEl>
                                          </p:spTgt>
                                        </p:tgtEl>
                                      </p:cBhvr>
                                      <p:to x="100000" y="100000"/>
                                    </p:animScale>
                                    <p:animScale>
                                      <p:cBhvr>
                                        <p:cTn id="19" dur="26">
                                          <p:stCondLst>
                                            <p:cond delay="1808"/>
                                          </p:stCondLst>
                                        </p:cTn>
                                        <p:tgtEl>
                                          <p:spTgt spid="1453059">
                                            <p:txEl>
                                              <p:pRg st="1" end="1"/>
                                            </p:txEl>
                                          </p:spTgt>
                                        </p:tgtEl>
                                      </p:cBhvr>
                                      <p:to x="100000" y="95000"/>
                                    </p:animScale>
                                    <p:animScale>
                                      <p:cBhvr>
                                        <p:cTn id="20" dur="166" decel="50000">
                                          <p:stCondLst>
                                            <p:cond delay="1834"/>
                                          </p:stCondLst>
                                        </p:cTn>
                                        <p:tgtEl>
                                          <p:spTgt spid="1453059">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453059">
                                            <p:txEl>
                                              <p:pRg st="2" end="2"/>
                                            </p:txEl>
                                          </p:spTgt>
                                        </p:tgtEl>
                                        <p:attrNameLst>
                                          <p:attrName>style.visibility</p:attrName>
                                        </p:attrNameLst>
                                      </p:cBhvr>
                                      <p:to>
                                        <p:strVal val="visible"/>
                                      </p:to>
                                    </p:set>
                                    <p:animEffect transition="in" filter="wipe(down)">
                                      <p:cBhvr>
                                        <p:cTn id="25" dur="580">
                                          <p:stCondLst>
                                            <p:cond delay="0"/>
                                          </p:stCondLst>
                                        </p:cTn>
                                        <p:tgtEl>
                                          <p:spTgt spid="1453059">
                                            <p:txEl>
                                              <p:pRg st="2" end="2"/>
                                            </p:txEl>
                                          </p:spTgt>
                                        </p:tgtEl>
                                      </p:cBhvr>
                                    </p:animEffect>
                                    <p:anim calcmode="lin" valueType="num">
                                      <p:cBhvr>
                                        <p:cTn id="26" dur="1822" tmFilter="0,0; 0.14,0.36; 0.43,0.73; 0.71,0.91; 1.0,1.0">
                                          <p:stCondLst>
                                            <p:cond delay="0"/>
                                          </p:stCondLst>
                                        </p:cTn>
                                        <p:tgtEl>
                                          <p:spTgt spid="1453059">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53059">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53059">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53059">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53059">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53059">
                                            <p:txEl>
                                              <p:pRg st="2" end="2"/>
                                            </p:txEl>
                                          </p:spTgt>
                                        </p:tgtEl>
                                      </p:cBhvr>
                                      <p:to x="100000" y="60000"/>
                                    </p:animScale>
                                    <p:animScale>
                                      <p:cBhvr>
                                        <p:cTn id="32" dur="166" decel="50000">
                                          <p:stCondLst>
                                            <p:cond delay="676"/>
                                          </p:stCondLst>
                                        </p:cTn>
                                        <p:tgtEl>
                                          <p:spTgt spid="1453059">
                                            <p:txEl>
                                              <p:pRg st="2" end="2"/>
                                            </p:txEl>
                                          </p:spTgt>
                                        </p:tgtEl>
                                      </p:cBhvr>
                                      <p:to x="100000" y="100000"/>
                                    </p:animScale>
                                    <p:animScale>
                                      <p:cBhvr>
                                        <p:cTn id="33" dur="26">
                                          <p:stCondLst>
                                            <p:cond delay="1312"/>
                                          </p:stCondLst>
                                        </p:cTn>
                                        <p:tgtEl>
                                          <p:spTgt spid="1453059">
                                            <p:txEl>
                                              <p:pRg st="2" end="2"/>
                                            </p:txEl>
                                          </p:spTgt>
                                        </p:tgtEl>
                                      </p:cBhvr>
                                      <p:to x="100000" y="80000"/>
                                    </p:animScale>
                                    <p:animScale>
                                      <p:cBhvr>
                                        <p:cTn id="34" dur="166" decel="50000">
                                          <p:stCondLst>
                                            <p:cond delay="1338"/>
                                          </p:stCondLst>
                                        </p:cTn>
                                        <p:tgtEl>
                                          <p:spTgt spid="1453059">
                                            <p:txEl>
                                              <p:pRg st="2" end="2"/>
                                            </p:txEl>
                                          </p:spTgt>
                                        </p:tgtEl>
                                      </p:cBhvr>
                                      <p:to x="100000" y="100000"/>
                                    </p:animScale>
                                    <p:animScale>
                                      <p:cBhvr>
                                        <p:cTn id="35" dur="26">
                                          <p:stCondLst>
                                            <p:cond delay="1642"/>
                                          </p:stCondLst>
                                        </p:cTn>
                                        <p:tgtEl>
                                          <p:spTgt spid="1453059">
                                            <p:txEl>
                                              <p:pRg st="2" end="2"/>
                                            </p:txEl>
                                          </p:spTgt>
                                        </p:tgtEl>
                                      </p:cBhvr>
                                      <p:to x="100000" y="90000"/>
                                    </p:animScale>
                                    <p:animScale>
                                      <p:cBhvr>
                                        <p:cTn id="36" dur="166" decel="50000">
                                          <p:stCondLst>
                                            <p:cond delay="1668"/>
                                          </p:stCondLst>
                                        </p:cTn>
                                        <p:tgtEl>
                                          <p:spTgt spid="1453059">
                                            <p:txEl>
                                              <p:pRg st="2" end="2"/>
                                            </p:txEl>
                                          </p:spTgt>
                                        </p:tgtEl>
                                      </p:cBhvr>
                                      <p:to x="100000" y="100000"/>
                                    </p:animScale>
                                    <p:animScale>
                                      <p:cBhvr>
                                        <p:cTn id="37" dur="26">
                                          <p:stCondLst>
                                            <p:cond delay="1808"/>
                                          </p:stCondLst>
                                        </p:cTn>
                                        <p:tgtEl>
                                          <p:spTgt spid="1453059">
                                            <p:txEl>
                                              <p:pRg st="2" end="2"/>
                                            </p:txEl>
                                          </p:spTgt>
                                        </p:tgtEl>
                                      </p:cBhvr>
                                      <p:to x="100000" y="95000"/>
                                    </p:animScale>
                                    <p:animScale>
                                      <p:cBhvr>
                                        <p:cTn id="38" dur="166" decel="50000">
                                          <p:stCondLst>
                                            <p:cond delay="1834"/>
                                          </p:stCondLst>
                                        </p:cTn>
                                        <p:tgtEl>
                                          <p:spTgt spid="1453059">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453059">
                                            <p:txEl>
                                              <p:pRg st="3" end="3"/>
                                            </p:txEl>
                                          </p:spTgt>
                                        </p:tgtEl>
                                        <p:attrNameLst>
                                          <p:attrName>style.visibility</p:attrName>
                                        </p:attrNameLst>
                                      </p:cBhvr>
                                      <p:to>
                                        <p:strVal val="visible"/>
                                      </p:to>
                                    </p:set>
                                    <p:animEffect transition="in" filter="wipe(down)">
                                      <p:cBhvr>
                                        <p:cTn id="43" dur="580">
                                          <p:stCondLst>
                                            <p:cond delay="0"/>
                                          </p:stCondLst>
                                        </p:cTn>
                                        <p:tgtEl>
                                          <p:spTgt spid="1453059">
                                            <p:txEl>
                                              <p:pRg st="3" end="3"/>
                                            </p:txEl>
                                          </p:spTgt>
                                        </p:tgtEl>
                                      </p:cBhvr>
                                    </p:animEffect>
                                    <p:anim calcmode="lin" valueType="num">
                                      <p:cBhvr>
                                        <p:cTn id="44" dur="1822" tmFilter="0,0; 0.14,0.36; 0.43,0.73; 0.71,0.91; 1.0,1.0">
                                          <p:stCondLst>
                                            <p:cond delay="0"/>
                                          </p:stCondLst>
                                        </p:cTn>
                                        <p:tgtEl>
                                          <p:spTgt spid="1453059">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53059">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53059">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53059">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53059">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53059">
                                            <p:txEl>
                                              <p:pRg st="3" end="3"/>
                                            </p:txEl>
                                          </p:spTgt>
                                        </p:tgtEl>
                                      </p:cBhvr>
                                      <p:to x="100000" y="60000"/>
                                    </p:animScale>
                                    <p:animScale>
                                      <p:cBhvr>
                                        <p:cTn id="50" dur="166" decel="50000">
                                          <p:stCondLst>
                                            <p:cond delay="676"/>
                                          </p:stCondLst>
                                        </p:cTn>
                                        <p:tgtEl>
                                          <p:spTgt spid="1453059">
                                            <p:txEl>
                                              <p:pRg st="3" end="3"/>
                                            </p:txEl>
                                          </p:spTgt>
                                        </p:tgtEl>
                                      </p:cBhvr>
                                      <p:to x="100000" y="100000"/>
                                    </p:animScale>
                                    <p:animScale>
                                      <p:cBhvr>
                                        <p:cTn id="51" dur="26">
                                          <p:stCondLst>
                                            <p:cond delay="1312"/>
                                          </p:stCondLst>
                                        </p:cTn>
                                        <p:tgtEl>
                                          <p:spTgt spid="1453059">
                                            <p:txEl>
                                              <p:pRg st="3" end="3"/>
                                            </p:txEl>
                                          </p:spTgt>
                                        </p:tgtEl>
                                      </p:cBhvr>
                                      <p:to x="100000" y="80000"/>
                                    </p:animScale>
                                    <p:animScale>
                                      <p:cBhvr>
                                        <p:cTn id="52" dur="166" decel="50000">
                                          <p:stCondLst>
                                            <p:cond delay="1338"/>
                                          </p:stCondLst>
                                        </p:cTn>
                                        <p:tgtEl>
                                          <p:spTgt spid="1453059">
                                            <p:txEl>
                                              <p:pRg st="3" end="3"/>
                                            </p:txEl>
                                          </p:spTgt>
                                        </p:tgtEl>
                                      </p:cBhvr>
                                      <p:to x="100000" y="100000"/>
                                    </p:animScale>
                                    <p:animScale>
                                      <p:cBhvr>
                                        <p:cTn id="53" dur="26">
                                          <p:stCondLst>
                                            <p:cond delay="1642"/>
                                          </p:stCondLst>
                                        </p:cTn>
                                        <p:tgtEl>
                                          <p:spTgt spid="1453059">
                                            <p:txEl>
                                              <p:pRg st="3" end="3"/>
                                            </p:txEl>
                                          </p:spTgt>
                                        </p:tgtEl>
                                      </p:cBhvr>
                                      <p:to x="100000" y="90000"/>
                                    </p:animScale>
                                    <p:animScale>
                                      <p:cBhvr>
                                        <p:cTn id="54" dur="166" decel="50000">
                                          <p:stCondLst>
                                            <p:cond delay="1668"/>
                                          </p:stCondLst>
                                        </p:cTn>
                                        <p:tgtEl>
                                          <p:spTgt spid="1453059">
                                            <p:txEl>
                                              <p:pRg st="3" end="3"/>
                                            </p:txEl>
                                          </p:spTgt>
                                        </p:tgtEl>
                                      </p:cBhvr>
                                      <p:to x="100000" y="100000"/>
                                    </p:animScale>
                                    <p:animScale>
                                      <p:cBhvr>
                                        <p:cTn id="55" dur="26">
                                          <p:stCondLst>
                                            <p:cond delay="1808"/>
                                          </p:stCondLst>
                                        </p:cTn>
                                        <p:tgtEl>
                                          <p:spTgt spid="1453059">
                                            <p:txEl>
                                              <p:pRg st="3" end="3"/>
                                            </p:txEl>
                                          </p:spTgt>
                                        </p:tgtEl>
                                      </p:cBhvr>
                                      <p:to x="100000" y="95000"/>
                                    </p:animScale>
                                    <p:animScale>
                                      <p:cBhvr>
                                        <p:cTn id="56" dur="166" decel="50000">
                                          <p:stCondLst>
                                            <p:cond delay="1834"/>
                                          </p:stCondLst>
                                        </p:cTn>
                                        <p:tgtEl>
                                          <p:spTgt spid="1453059">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453059">
                                            <p:txEl>
                                              <p:pRg st="4" end="4"/>
                                            </p:txEl>
                                          </p:spTgt>
                                        </p:tgtEl>
                                        <p:attrNameLst>
                                          <p:attrName>style.visibility</p:attrName>
                                        </p:attrNameLst>
                                      </p:cBhvr>
                                      <p:to>
                                        <p:strVal val="visible"/>
                                      </p:to>
                                    </p:set>
                                    <p:animEffect transition="in" filter="wipe(down)">
                                      <p:cBhvr>
                                        <p:cTn id="61" dur="580">
                                          <p:stCondLst>
                                            <p:cond delay="0"/>
                                          </p:stCondLst>
                                        </p:cTn>
                                        <p:tgtEl>
                                          <p:spTgt spid="1453059">
                                            <p:txEl>
                                              <p:pRg st="4" end="4"/>
                                            </p:txEl>
                                          </p:spTgt>
                                        </p:tgtEl>
                                      </p:cBhvr>
                                    </p:animEffect>
                                    <p:anim calcmode="lin" valueType="num">
                                      <p:cBhvr>
                                        <p:cTn id="62" dur="1822" tmFilter="0,0; 0.14,0.36; 0.43,0.73; 0.71,0.91; 1.0,1.0">
                                          <p:stCondLst>
                                            <p:cond delay="0"/>
                                          </p:stCondLst>
                                        </p:cTn>
                                        <p:tgtEl>
                                          <p:spTgt spid="1453059">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53059">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53059">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53059">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53059">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453059">
                                            <p:txEl>
                                              <p:pRg st="4" end="4"/>
                                            </p:txEl>
                                          </p:spTgt>
                                        </p:tgtEl>
                                      </p:cBhvr>
                                      <p:to x="100000" y="60000"/>
                                    </p:animScale>
                                    <p:animScale>
                                      <p:cBhvr>
                                        <p:cTn id="68" dur="166" decel="50000">
                                          <p:stCondLst>
                                            <p:cond delay="676"/>
                                          </p:stCondLst>
                                        </p:cTn>
                                        <p:tgtEl>
                                          <p:spTgt spid="1453059">
                                            <p:txEl>
                                              <p:pRg st="4" end="4"/>
                                            </p:txEl>
                                          </p:spTgt>
                                        </p:tgtEl>
                                      </p:cBhvr>
                                      <p:to x="100000" y="100000"/>
                                    </p:animScale>
                                    <p:animScale>
                                      <p:cBhvr>
                                        <p:cTn id="69" dur="26">
                                          <p:stCondLst>
                                            <p:cond delay="1312"/>
                                          </p:stCondLst>
                                        </p:cTn>
                                        <p:tgtEl>
                                          <p:spTgt spid="1453059">
                                            <p:txEl>
                                              <p:pRg st="4" end="4"/>
                                            </p:txEl>
                                          </p:spTgt>
                                        </p:tgtEl>
                                      </p:cBhvr>
                                      <p:to x="100000" y="80000"/>
                                    </p:animScale>
                                    <p:animScale>
                                      <p:cBhvr>
                                        <p:cTn id="70" dur="166" decel="50000">
                                          <p:stCondLst>
                                            <p:cond delay="1338"/>
                                          </p:stCondLst>
                                        </p:cTn>
                                        <p:tgtEl>
                                          <p:spTgt spid="1453059">
                                            <p:txEl>
                                              <p:pRg st="4" end="4"/>
                                            </p:txEl>
                                          </p:spTgt>
                                        </p:tgtEl>
                                      </p:cBhvr>
                                      <p:to x="100000" y="100000"/>
                                    </p:animScale>
                                    <p:animScale>
                                      <p:cBhvr>
                                        <p:cTn id="71" dur="26">
                                          <p:stCondLst>
                                            <p:cond delay="1642"/>
                                          </p:stCondLst>
                                        </p:cTn>
                                        <p:tgtEl>
                                          <p:spTgt spid="1453059">
                                            <p:txEl>
                                              <p:pRg st="4" end="4"/>
                                            </p:txEl>
                                          </p:spTgt>
                                        </p:tgtEl>
                                      </p:cBhvr>
                                      <p:to x="100000" y="90000"/>
                                    </p:animScale>
                                    <p:animScale>
                                      <p:cBhvr>
                                        <p:cTn id="72" dur="166" decel="50000">
                                          <p:stCondLst>
                                            <p:cond delay="1668"/>
                                          </p:stCondLst>
                                        </p:cTn>
                                        <p:tgtEl>
                                          <p:spTgt spid="1453059">
                                            <p:txEl>
                                              <p:pRg st="4" end="4"/>
                                            </p:txEl>
                                          </p:spTgt>
                                        </p:tgtEl>
                                      </p:cBhvr>
                                      <p:to x="100000" y="100000"/>
                                    </p:animScale>
                                    <p:animScale>
                                      <p:cBhvr>
                                        <p:cTn id="73" dur="26">
                                          <p:stCondLst>
                                            <p:cond delay="1808"/>
                                          </p:stCondLst>
                                        </p:cTn>
                                        <p:tgtEl>
                                          <p:spTgt spid="1453059">
                                            <p:txEl>
                                              <p:pRg st="4" end="4"/>
                                            </p:txEl>
                                          </p:spTgt>
                                        </p:tgtEl>
                                      </p:cBhvr>
                                      <p:to x="100000" y="95000"/>
                                    </p:animScale>
                                    <p:animScale>
                                      <p:cBhvr>
                                        <p:cTn id="74" dur="166" decel="50000">
                                          <p:stCondLst>
                                            <p:cond delay="1834"/>
                                          </p:stCondLst>
                                        </p:cTn>
                                        <p:tgtEl>
                                          <p:spTgt spid="1453059">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453059">
                                            <p:txEl>
                                              <p:pRg st="5" end="5"/>
                                            </p:txEl>
                                          </p:spTgt>
                                        </p:tgtEl>
                                        <p:attrNameLst>
                                          <p:attrName>style.visibility</p:attrName>
                                        </p:attrNameLst>
                                      </p:cBhvr>
                                      <p:to>
                                        <p:strVal val="visible"/>
                                      </p:to>
                                    </p:set>
                                    <p:animEffect transition="in" filter="wipe(down)">
                                      <p:cBhvr>
                                        <p:cTn id="79" dur="580">
                                          <p:stCondLst>
                                            <p:cond delay="0"/>
                                          </p:stCondLst>
                                        </p:cTn>
                                        <p:tgtEl>
                                          <p:spTgt spid="1453059">
                                            <p:txEl>
                                              <p:pRg st="5" end="5"/>
                                            </p:txEl>
                                          </p:spTgt>
                                        </p:tgtEl>
                                      </p:cBhvr>
                                    </p:animEffect>
                                    <p:anim calcmode="lin" valueType="num">
                                      <p:cBhvr>
                                        <p:cTn id="80" dur="1822" tmFilter="0,0; 0.14,0.36; 0.43,0.73; 0.71,0.91; 1.0,1.0">
                                          <p:stCondLst>
                                            <p:cond delay="0"/>
                                          </p:stCondLst>
                                        </p:cTn>
                                        <p:tgtEl>
                                          <p:spTgt spid="1453059">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453059">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453059">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453059">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453059">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453059">
                                            <p:txEl>
                                              <p:pRg st="5" end="5"/>
                                            </p:txEl>
                                          </p:spTgt>
                                        </p:tgtEl>
                                      </p:cBhvr>
                                      <p:to x="100000" y="60000"/>
                                    </p:animScale>
                                    <p:animScale>
                                      <p:cBhvr>
                                        <p:cTn id="86" dur="166" decel="50000">
                                          <p:stCondLst>
                                            <p:cond delay="676"/>
                                          </p:stCondLst>
                                        </p:cTn>
                                        <p:tgtEl>
                                          <p:spTgt spid="1453059">
                                            <p:txEl>
                                              <p:pRg st="5" end="5"/>
                                            </p:txEl>
                                          </p:spTgt>
                                        </p:tgtEl>
                                      </p:cBhvr>
                                      <p:to x="100000" y="100000"/>
                                    </p:animScale>
                                    <p:animScale>
                                      <p:cBhvr>
                                        <p:cTn id="87" dur="26">
                                          <p:stCondLst>
                                            <p:cond delay="1312"/>
                                          </p:stCondLst>
                                        </p:cTn>
                                        <p:tgtEl>
                                          <p:spTgt spid="1453059">
                                            <p:txEl>
                                              <p:pRg st="5" end="5"/>
                                            </p:txEl>
                                          </p:spTgt>
                                        </p:tgtEl>
                                      </p:cBhvr>
                                      <p:to x="100000" y="80000"/>
                                    </p:animScale>
                                    <p:animScale>
                                      <p:cBhvr>
                                        <p:cTn id="88" dur="166" decel="50000">
                                          <p:stCondLst>
                                            <p:cond delay="1338"/>
                                          </p:stCondLst>
                                        </p:cTn>
                                        <p:tgtEl>
                                          <p:spTgt spid="1453059">
                                            <p:txEl>
                                              <p:pRg st="5" end="5"/>
                                            </p:txEl>
                                          </p:spTgt>
                                        </p:tgtEl>
                                      </p:cBhvr>
                                      <p:to x="100000" y="100000"/>
                                    </p:animScale>
                                    <p:animScale>
                                      <p:cBhvr>
                                        <p:cTn id="89" dur="26">
                                          <p:stCondLst>
                                            <p:cond delay="1642"/>
                                          </p:stCondLst>
                                        </p:cTn>
                                        <p:tgtEl>
                                          <p:spTgt spid="1453059">
                                            <p:txEl>
                                              <p:pRg st="5" end="5"/>
                                            </p:txEl>
                                          </p:spTgt>
                                        </p:tgtEl>
                                      </p:cBhvr>
                                      <p:to x="100000" y="90000"/>
                                    </p:animScale>
                                    <p:animScale>
                                      <p:cBhvr>
                                        <p:cTn id="90" dur="166" decel="50000">
                                          <p:stCondLst>
                                            <p:cond delay="1668"/>
                                          </p:stCondLst>
                                        </p:cTn>
                                        <p:tgtEl>
                                          <p:spTgt spid="1453059">
                                            <p:txEl>
                                              <p:pRg st="5" end="5"/>
                                            </p:txEl>
                                          </p:spTgt>
                                        </p:tgtEl>
                                      </p:cBhvr>
                                      <p:to x="100000" y="100000"/>
                                    </p:animScale>
                                    <p:animScale>
                                      <p:cBhvr>
                                        <p:cTn id="91" dur="26">
                                          <p:stCondLst>
                                            <p:cond delay="1808"/>
                                          </p:stCondLst>
                                        </p:cTn>
                                        <p:tgtEl>
                                          <p:spTgt spid="1453059">
                                            <p:txEl>
                                              <p:pRg st="5" end="5"/>
                                            </p:txEl>
                                          </p:spTgt>
                                        </p:tgtEl>
                                      </p:cBhvr>
                                      <p:to x="100000" y="95000"/>
                                    </p:animScale>
                                    <p:animScale>
                                      <p:cBhvr>
                                        <p:cTn id="92" dur="166" decel="50000">
                                          <p:stCondLst>
                                            <p:cond delay="1834"/>
                                          </p:stCondLst>
                                        </p:cTn>
                                        <p:tgtEl>
                                          <p:spTgt spid="1453059">
                                            <p:txEl>
                                              <p:pRg st="5" end="5"/>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1453059">
                                            <p:txEl>
                                              <p:pRg st="6" end="6"/>
                                            </p:txEl>
                                          </p:spTgt>
                                        </p:tgtEl>
                                        <p:attrNameLst>
                                          <p:attrName>style.visibility</p:attrName>
                                        </p:attrNameLst>
                                      </p:cBhvr>
                                      <p:to>
                                        <p:strVal val="visible"/>
                                      </p:to>
                                    </p:set>
                                    <p:animEffect transition="in" filter="wipe(down)">
                                      <p:cBhvr>
                                        <p:cTn id="97" dur="580">
                                          <p:stCondLst>
                                            <p:cond delay="0"/>
                                          </p:stCondLst>
                                        </p:cTn>
                                        <p:tgtEl>
                                          <p:spTgt spid="1453059">
                                            <p:txEl>
                                              <p:pRg st="6" end="6"/>
                                            </p:txEl>
                                          </p:spTgt>
                                        </p:tgtEl>
                                      </p:cBhvr>
                                    </p:animEffect>
                                    <p:anim calcmode="lin" valueType="num">
                                      <p:cBhvr>
                                        <p:cTn id="98" dur="1822" tmFilter="0,0; 0.14,0.36; 0.43,0.73; 0.71,0.91; 1.0,1.0">
                                          <p:stCondLst>
                                            <p:cond delay="0"/>
                                          </p:stCondLst>
                                        </p:cTn>
                                        <p:tgtEl>
                                          <p:spTgt spid="1453059">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453059">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453059">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453059">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453059">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453059">
                                            <p:txEl>
                                              <p:pRg st="6" end="6"/>
                                            </p:txEl>
                                          </p:spTgt>
                                        </p:tgtEl>
                                      </p:cBhvr>
                                      <p:to x="100000" y="60000"/>
                                    </p:animScale>
                                    <p:animScale>
                                      <p:cBhvr>
                                        <p:cTn id="104" dur="166" decel="50000">
                                          <p:stCondLst>
                                            <p:cond delay="676"/>
                                          </p:stCondLst>
                                        </p:cTn>
                                        <p:tgtEl>
                                          <p:spTgt spid="1453059">
                                            <p:txEl>
                                              <p:pRg st="6" end="6"/>
                                            </p:txEl>
                                          </p:spTgt>
                                        </p:tgtEl>
                                      </p:cBhvr>
                                      <p:to x="100000" y="100000"/>
                                    </p:animScale>
                                    <p:animScale>
                                      <p:cBhvr>
                                        <p:cTn id="105" dur="26">
                                          <p:stCondLst>
                                            <p:cond delay="1312"/>
                                          </p:stCondLst>
                                        </p:cTn>
                                        <p:tgtEl>
                                          <p:spTgt spid="1453059">
                                            <p:txEl>
                                              <p:pRg st="6" end="6"/>
                                            </p:txEl>
                                          </p:spTgt>
                                        </p:tgtEl>
                                      </p:cBhvr>
                                      <p:to x="100000" y="80000"/>
                                    </p:animScale>
                                    <p:animScale>
                                      <p:cBhvr>
                                        <p:cTn id="106" dur="166" decel="50000">
                                          <p:stCondLst>
                                            <p:cond delay="1338"/>
                                          </p:stCondLst>
                                        </p:cTn>
                                        <p:tgtEl>
                                          <p:spTgt spid="1453059">
                                            <p:txEl>
                                              <p:pRg st="6" end="6"/>
                                            </p:txEl>
                                          </p:spTgt>
                                        </p:tgtEl>
                                      </p:cBhvr>
                                      <p:to x="100000" y="100000"/>
                                    </p:animScale>
                                    <p:animScale>
                                      <p:cBhvr>
                                        <p:cTn id="107" dur="26">
                                          <p:stCondLst>
                                            <p:cond delay="1642"/>
                                          </p:stCondLst>
                                        </p:cTn>
                                        <p:tgtEl>
                                          <p:spTgt spid="1453059">
                                            <p:txEl>
                                              <p:pRg st="6" end="6"/>
                                            </p:txEl>
                                          </p:spTgt>
                                        </p:tgtEl>
                                      </p:cBhvr>
                                      <p:to x="100000" y="90000"/>
                                    </p:animScale>
                                    <p:animScale>
                                      <p:cBhvr>
                                        <p:cTn id="108" dur="166" decel="50000">
                                          <p:stCondLst>
                                            <p:cond delay="1668"/>
                                          </p:stCondLst>
                                        </p:cTn>
                                        <p:tgtEl>
                                          <p:spTgt spid="1453059">
                                            <p:txEl>
                                              <p:pRg st="6" end="6"/>
                                            </p:txEl>
                                          </p:spTgt>
                                        </p:tgtEl>
                                      </p:cBhvr>
                                      <p:to x="100000" y="100000"/>
                                    </p:animScale>
                                    <p:animScale>
                                      <p:cBhvr>
                                        <p:cTn id="109" dur="26">
                                          <p:stCondLst>
                                            <p:cond delay="1808"/>
                                          </p:stCondLst>
                                        </p:cTn>
                                        <p:tgtEl>
                                          <p:spTgt spid="1453059">
                                            <p:txEl>
                                              <p:pRg st="6" end="6"/>
                                            </p:txEl>
                                          </p:spTgt>
                                        </p:tgtEl>
                                      </p:cBhvr>
                                      <p:to x="100000" y="95000"/>
                                    </p:animScale>
                                    <p:animScale>
                                      <p:cBhvr>
                                        <p:cTn id="110" dur="166" decel="50000">
                                          <p:stCondLst>
                                            <p:cond delay="1834"/>
                                          </p:stCondLst>
                                        </p:cTn>
                                        <p:tgtEl>
                                          <p:spTgt spid="1453059">
                                            <p:txEl>
                                              <p:pRg st="6" end="6"/>
                                            </p:txEl>
                                          </p:spTgt>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6" presetClass="entr" presetSubtype="0" fill="hold" nodeType="clickEffect">
                                  <p:stCondLst>
                                    <p:cond delay="0"/>
                                  </p:stCondLst>
                                  <p:childTnLst>
                                    <p:set>
                                      <p:cBhvr>
                                        <p:cTn id="114" dur="1" fill="hold">
                                          <p:stCondLst>
                                            <p:cond delay="0"/>
                                          </p:stCondLst>
                                        </p:cTn>
                                        <p:tgtEl>
                                          <p:spTgt spid="1453059">
                                            <p:txEl>
                                              <p:pRg st="7" end="7"/>
                                            </p:txEl>
                                          </p:spTgt>
                                        </p:tgtEl>
                                        <p:attrNameLst>
                                          <p:attrName>style.visibility</p:attrName>
                                        </p:attrNameLst>
                                      </p:cBhvr>
                                      <p:to>
                                        <p:strVal val="visible"/>
                                      </p:to>
                                    </p:set>
                                    <p:animEffect transition="in" filter="wipe(down)">
                                      <p:cBhvr>
                                        <p:cTn id="115" dur="580">
                                          <p:stCondLst>
                                            <p:cond delay="0"/>
                                          </p:stCondLst>
                                        </p:cTn>
                                        <p:tgtEl>
                                          <p:spTgt spid="1453059">
                                            <p:txEl>
                                              <p:pRg st="7" end="7"/>
                                            </p:txEl>
                                          </p:spTgt>
                                        </p:tgtEl>
                                      </p:cBhvr>
                                    </p:animEffect>
                                    <p:anim calcmode="lin" valueType="num">
                                      <p:cBhvr>
                                        <p:cTn id="116" dur="1822" tmFilter="0,0; 0.14,0.36; 0.43,0.73; 0.71,0.91; 1.0,1.0">
                                          <p:stCondLst>
                                            <p:cond delay="0"/>
                                          </p:stCondLst>
                                        </p:cTn>
                                        <p:tgtEl>
                                          <p:spTgt spid="1453059">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453059">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453059">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453059">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453059">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453059">
                                            <p:txEl>
                                              <p:pRg st="7" end="7"/>
                                            </p:txEl>
                                          </p:spTgt>
                                        </p:tgtEl>
                                      </p:cBhvr>
                                      <p:to x="100000" y="60000"/>
                                    </p:animScale>
                                    <p:animScale>
                                      <p:cBhvr>
                                        <p:cTn id="122" dur="166" decel="50000">
                                          <p:stCondLst>
                                            <p:cond delay="676"/>
                                          </p:stCondLst>
                                        </p:cTn>
                                        <p:tgtEl>
                                          <p:spTgt spid="1453059">
                                            <p:txEl>
                                              <p:pRg st="7" end="7"/>
                                            </p:txEl>
                                          </p:spTgt>
                                        </p:tgtEl>
                                      </p:cBhvr>
                                      <p:to x="100000" y="100000"/>
                                    </p:animScale>
                                    <p:animScale>
                                      <p:cBhvr>
                                        <p:cTn id="123" dur="26">
                                          <p:stCondLst>
                                            <p:cond delay="1312"/>
                                          </p:stCondLst>
                                        </p:cTn>
                                        <p:tgtEl>
                                          <p:spTgt spid="1453059">
                                            <p:txEl>
                                              <p:pRg st="7" end="7"/>
                                            </p:txEl>
                                          </p:spTgt>
                                        </p:tgtEl>
                                      </p:cBhvr>
                                      <p:to x="100000" y="80000"/>
                                    </p:animScale>
                                    <p:animScale>
                                      <p:cBhvr>
                                        <p:cTn id="124" dur="166" decel="50000">
                                          <p:stCondLst>
                                            <p:cond delay="1338"/>
                                          </p:stCondLst>
                                        </p:cTn>
                                        <p:tgtEl>
                                          <p:spTgt spid="1453059">
                                            <p:txEl>
                                              <p:pRg st="7" end="7"/>
                                            </p:txEl>
                                          </p:spTgt>
                                        </p:tgtEl>
                                      </p:cBhvr>
                                      <p:to x="100000" y="100000"/>
                                    </p:animScale>
                                    <p:animScale>
                                      <p:cBhvr>
                                        <p:cTn id="125" dur="26">
                                          <p:stCondLst>
                                            <p:cond delay="1642"/>
                                          </p:stCondLst>
                                        </p:cTn>
                                        <p:tgtEl>
                                          <p:spTgt spid="1453059">
                                            <p:txEl>
                                              <p:pRg st="7" end="7"/>
                                            </p:txEl>
                                          </p:spTgt>
                                        </p:tgtEl>
                                      </p:cBhvr>
                                      <p:to x="100000" y="90000"/>
                                    </p:animScale>
                                    <p:animScale>
                                      <p:cBhvr>
                                        <p:cTn id="126" dur="166" decel="50000">
                                          <p:stCondLst>
                                            <p:cond delay="1668"/>
                                          </p:stCondLst>
                                        </p:cTn>
                                        <p:tgtEl>
                                          <p:spTgt spid="1453059">
                                            <p:txEl>
                                              <p:pRg st="7" end="7"/>
                                            </p:txEl>
                                          </p:spTgt>
                                        </p:tgtEl>
                                      </p:cBhvr>
                                      <p:to x="100000" y="100000"/>
                                    </p:animScale>
                                    <p:animScale>
                                      <p:cBhvr>
                                        <p:cTn id="127" dur="26">
                                          <p:stCondLst>
                                            <p:cond delay="1808"/>
                                          </p:stCondLst>
                                        </p:cTn>
                                        <p:tgtEl>
                                          <p:spTgt spid="1453059">
                                            <p:txEl>
                                              <p:pRg st="7" end="7"/>
                                            </p:txEl>
                                          </p:spTgt>
                                        </p:tgtEl>
                                      </p:cBhvr>
                                      <p:to x="100000" y="95000"/>
                                    </p:animScale>
                                    <p:animScale>
                                      <p:cBhvr>
                                        <p:cTn id="128" dur="166" decel="50000">
                                          <p:stCondLst>
                                            <p:cond delay="1834"/>
                                          </p:stCondLst>
                                        </p:cTn>
                                        <p:tgtEl>
                                          <p:spTgt spid="1453059">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EEF25F6-FED2-7E47-969B-B3A642381C79}" type="slidenum">
              <a:rPr lang="en-US" sz="1400">
                <a:latin typeface="Arial" charset="0"/>
              </a:rPr>
              <a:pPr eaLnBrk="1" hangingPunct="1"/>
              <a:t>118</a:t>
            </a:fld>
            <a:endParaRPr lang="en-US" sz="1400">
              <a:latin typeface="Arial" charset="0"/>
            </a:endParaRPr>
          </a:p>
        </p:txBody>
      </p:sp>
      <p:sp>
        <p:nvSpPr>
          <p:cNvPr id="1484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Arrays</a:t>
            </a:r>
          </a:p>
        </p:txBody>
      </p:sp>
      <p:sp>
        <p:nvSpPr>
          <p:cNvPr id="1454083"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We can</a:t>
            </a:r>
            <a:r>
              <a:rPr lang="ja-JP" altLang="en-US" dirty="0">
                <a:latin typeface="Tahoma" charset="0"/>
                <a:ea typeface="ＭＳ Ｐゴシック" charset="0"/>
              </a:rPr>
              <a:t>’</a:t>
            </a:r>
            <a:r>
              <a:rPr lang="en-US" altLang="ja-JP" dirty="0">
                <a:latin typeface="Tahoma" charset="0"/>
                <a:ea typeface="ＭＳ Ｐゴシック" charset="0"/>
              </a:rPr>
              <a:t>t know the final order until all scores have been read</a:t>
            </a:r>
          </a:p>
          <a:p>
            <a:pPr lvl="2" eaLnBrk="1" hangingPunct="1"/>
            <a:r>
              <a:rPr lang="en-US" dirty="0">
                <a:latin typeface="Tahoma" charset="0"/>
                <a:ea typeface="ＭＳ Ｐゴシック" charset="0"/>
              </a:rPr>
              <a:t>Last value could be smallest, largest or anywhere in between</a:t>
            </a:r>
          </a:p>
          <a:p>
            <a:pPr lvl="1" eaLnBrk="1" hangingPunct="1"/>
            <a:r>
              <a:rPr lang="en-US" dirty="0">
                <a:latin typeface="Tahoma" charset="0"/>
                <a:ea typeface="ＭＳ Ｐゴシック" charset="0"/>
              </a:rPr>
              <a:t>Thus, we need to </a:t>
            </a:r>
            <a:r>
              <a:rPr lang="en-US" dirty="0">
                <a:solidFill>
                  <a:srgbClr val="339933"/>
                </a:solidFill>
                <a:latin typeface="Tahoma" charset="0"/>
                <a:ea typeface="ＭＳ Ｐゴシック" charset="0"/>
              </a:rPr>
              <a:t>store all of the values </a:t>
            </a:r>
            <a:r>
              <a:rPr lang="en-US" dirty="0">
                <a:latin typeface="Tahoma" charset="0"/>
                <a:ea typeface="ＭＳ Ｐゴシック" charset="0"/>
              </a:rPr>
              <a:t>as they are being read in, </a:t>
            </a:r>
            <a:r>
              <a:rPr lang="en-US" dirty="0">
                <a:solidFill>
                  <a:srgbClr val="339933"/>
                </a:solidFill>
                <a:latin typeface="Tahoma" charset="0"/>
                <a:ea typeface="ＭＳ Ｐゴシック" charset="0"/>
              </a:rPr>
              <a:t>THEN sort them </a:t>
            </a:r>
            <a:r>
              <a:rPr lang="en-US" dirty="0">
                <a:latin typeface="Tahoma" charset="0"/>
                <a:ea typeface="ＭＳ Ｐゴシック" charset="0"/>
              </a:rPr>
              <a:t>and print them out</a:t>
            </a:r>
          </a:p>
          <a:p>
            <a:pPr lvl="1" eaLnBrk="1" hangingPunct="1"/>
            <a:r>
              <a:rPr lang="en-US" dirty="0">
                <a:latin typeface="Tahoma" charset="0"/>
                <a:ea typeface="ＭＳ Ｐゴシック" charset="0"/>
              </a:rPr>
              <a:t>To do this we need a good way to store an </a:t>
            </a:r>
            <a:r>
              <a:rPr lang="en-US" dirty="0">
                <a:solidFill>
                  <a:srgbClr val="FF0000"/>
                </a:solidFill>
                <a:latin typeface="Tahoma" charset="0"/>
                <a:ea typeface="ＭＳ Ｐゴシック" charset="0"/>
              </a:rPr>
              <a:t>arbitrary number of values</a:t>
            </a:r>
            <a:r>
              <a:rPr lang="en-US" dirty="0">
                <a:latin typeface="Tahoma" charset="0"/>
                <a:ea typeface="ＭＳ Ｐゴシック" charset="0"/>
              </a:rPr>
              <a:t>, without requiring the same number of variables</a:t>
            </a:r>
          </a:p>
          <a:p>
            <a:pPr lvl="2" eaLnBrk="1" hangingPunct="1"/>
            <a:r>
              <a:rPr lang="en-US" dirty="0">
                <a:latin typeface="Tahoma" charset="0"/>
                <a:ea typeface="ＭＳ Ｐゴシック" charset="0"/>
              </a:rPr>
              <a:t>This is a good example of where an </a:t>
            </a:r>
            <a:r>
              <a:rPr lang="en-US" b="1" dirty="0">
                <a:latin typeface="Tahoma" charset="0"/>
                <a:ea typeface="ＭＳ Ｐゴシック" charset="0"/>
              </a:rPr>
              <a:t>array</a:t>
            </a:r>
            <a:r>
              <a:rPr lang="en-US" dirty="0">
                <a:latin typeface="Tahoma" charset="0"/>
                <a:ea typeface="ＭＳ Ｐゴシック" charset="0"/>
              </a:rPr>
              <a:t> is necessary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54083">
                                            <p:txEl>
                                              <p:pRg st="2" end="2"/>
                                            </p:txEl>
                                          </p:spTgt>
                                        </p:tgtEl>
                                        <p:attrNameLst>
                                          <p:attrName>style.visibility</p:attrName>
                                        </p:attrNameLst>
                                      </p:cBhvr>
                                      <p:to>
                                        <p:strVal val="visible"/>
                                      </p:to>
                                    </p:set>
                                    <p:animEffect transition="in" filter="fade">
                                      <p:cBhvr>
                                        <p:cTn id="7" dur="770" decel="100000"/>
                                        <p:tgtEl>
                                          <p:spTgt spid="1454083">
                                            <p:txEl>
                                              <p:pRg st="2" end="2"/>
                                            </p:txEl>
                                          </p:spTgt>
                                        </p:tgtEl>
                                      </p:cBhvr>
                                    </p:animEffect>
                                    <p:animScale>
                                      <p:cBhvr>
                                        <p:cTn id="8" dur="770" decel="100000"/>
                                        <p:tgtEl>
                                          <p:spTgt spid="1454083">
                                            <p:txEl>
                                              <p:pRg st="2" end="2"/>
                                            </p:txEl>
                                          </p:spTgt>
                                        </p:tgtEl>
                                      </p:cBhvr>
                                      <p:from x="10000" y="10000"/>
                                      <p:to x="200000" y="450000"/>
                                    </p:animScale>
                                    <p:animScale>
                                      <p:cBhvr>
                                        <p:cTn id="9" dur="1230" accel="100000" fill="hold">
                                          <p:stCondLst>
                                            <p:cond delay="770"/>
                                          </p:stCondLst>
                                        </p:cTn>
                                        <p:tgtEl>
                                          <p:spTgt spid="1454083">
                                            <p:txEl>
                                              <p:pRg st="2" end="2"/>
                                            </p:txEl>
                                          </p:spTgt>
                                        </p:tgtEl>
                                      </p:cBhvr>
                                      <p:from x="200000" y="450000"/>
                                      <p:to x="100000" y="100000"/>
                                    </p:animScale>
                                    <p:set>
                                      <p:cBhvr>
                                        <p:cTn id="10" dur="770" fill="hold"/>
                                        <p:tgtEl>
                                          <p:spTgt spid="1454083">
                                            <p:txEl>
                                              <p:pRg st="2" end="2"/>
                                            </p:txEl>
                                          </p:spTgt>
                                        </p:tgtEl>
                                        <p:attrNameLst>
                                          <p:attrName>ppt_x</p:attrName>
                                        </p:attrNameLst>
                                      </p:cBhvr>
                                      <p:to>
                                        <p:strVal val="(0.5)"/>
                                      </p:to>
                                    </p:set>
                                    <p:anim from="(0.5)" to="(#ppt_x)" calcmode="lin" valueType="num">
                                      <p:cBhvr>
                                        <p:cTn id="11" dur="1230" accel="100000" fill="hold">
                                          <p:stCondLst>
                                            <p:cond delay="770"/>
                                          </p:stCondLst>
                                        </p:cTn>
                                        <p:tgtEl>
                                          <p:spTgt spid="1454083">
                                            <p:txEl>
                                              <p:pRg st="2" end="2"/>
                                            </p:txEl>
                                          </p:spTgt>
                                        </p:tgtEl>
                                        <p:attrNameLst>
                                          <p:attrName>ppt_x</p:attrName>
                                        </p:attrNameLst>
                                      </p:cBhvr>
                                    </p:anim>
                                    <p:set>
                                      <p:cBhvr>
                                        <p:cTn id="12" dur="770" fill="hold"/>
                                        <p:tgtEl>
                                          <p:spTgt spid="1454083">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454083">
                                            <p:txEl>
                                              <p:pRg st="2" end="2"/>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1454083">
                                            <p:txEl>
                                              <p:pRg st="3" end="3"/>
                                            </p:txEl>
                                          </p:spTgt>
                                        </p:tgtEl>
                                        <p:attrNameLst>
                                          <p:attrName>style.visibility</p:attrName>
                                        </p:attrNameLst>
                                      </p:cBhvr>
                                      <p:to>
                                        <p:strVal val="visible"/>
                                      </p:to>
                                    </p:set>
                                    <p:anim calcmode="lin" valueType="num">
                                      <p:cBhvr>
                                        <p:cTn id="18" dur="500" fill="hold"/>
                                        <p:tgtEl>
                                          <p:spTgt spid="1454083">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145408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1454083">
                                            <p:txEl>
                                              <p:pRg st="4" end="4"/>
                                            </p:txEl>
                                          </p:spTgt>
                                        </p:tgtEl>
                                        <p:attrNameLst>
                                          <p:attrName>style.visibility</p:attrName>
                                        </p:attrNameLst>
                                      </p:cBhvr>
                                      <p:to>
                                        <p:strVal val="visible"/>
                                      </p:to>
                                    </p:set>
                                    <p:anim calcmode="lin" valueType="num">
                                      <p:cBhvr>
                                        <p:cTn id="24" dur="500" fill="hold"/>
                                        <p:tgtEl>
                                          <p:spTgt spid="1454083">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145408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52852F7-EEEF-8340-A0D4-A9690D6185E6}" type="slidenum">
              <a:rPr lang="en-US" sz="1400">
                <a:latin typeface="Arial" charset="0"/>
              </a:rPr>
              <a:pPr eaLnBrk="1" hangingPunct="1"/>
              <a:t>119</a:t>
            </a:fld>
            <a:endParaRPr lang="en-US" sz="1400">
              <a:latin typeface="Arial" charset="0"/>
            </a:endParaRPr>
          </a:p>
        </p:txBody>
      </p:sp>
      <p:sp>
        <p:nvSpPr>
          <p:cNvPr id="14950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Java Arrays</a:t>
            </a:r>
          </a:p>
        </p:txBody>
      </p:sp>
      <p:sp>
        <p:nvSpPr>
          <p:cNvPr id="1455107"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Java Arrays</a:t>
            </a:r>
          </a:p>
          <a:p>
            <a:pPr lvl="1" eaLnBrk="1" hangingPunct="1"/>
            <a:r>
              <a:rPr lang="en-US" dirty="0">
                <a:latin typeface="Tahoma" charset="0"/>
                <a:ea typeface="ＭＳ Ｐゴシック" charset="0"/>
              </a:rPr>
              <a:t>In Java, arrays are objects, with certain properties</a:t>
            </a:r>
          </a:p>
          <a:p>
            <a:pPr lvl="2" eaLnBrk="1" hangingPunct="1"/>
            <a:r>
              <a:rPr lang="en-US" dirty="0">
                <a:latin typeface="Tahoma" charset="0"/>
                <a:ea typeface="ＭＳ Ｐゴシック" charset="0"/>
              </a:rPr>
              <a:t>Like other reference types</a:t>
            </a:r>
          </a:p>
          <a:p>
            <a:pPr lvl="1" eaLnBrk="1" hangingPunct="1"/>
            <a:r>
              <a:rPr lang="en-US" dirty="0">
                <a:latin typeface="Tahoma" charset="0"/>
                <a:ea typeface="ＭＳ Ｐゴシック" charset="0"/>
              </a:rPr>
              <a:t>Simply put, </a:t>
            </a:r>
            <a:r>
              <a:rPr lang="en-US" b="1" dirty="0">
                <a:solidFill>
                  <a:srgbClr val="FF0000"/>
                </a:solidFill>
                <a:latin typeface="Tahoma" charset="0"/>
                <a:ea typeface="ＭＳ Ｐゴシック" charset="0"/>
              </a:rPr>
              <a:t>an array is logically a single variable name that allows access to multiple variable locations</a:t>
            </a:r>
          </a:p>
          <a:p>
            <a:pPr lvl="1" eaLnBrk="1" hangingPunct="1"/>
            <a:r>
              <a:rPr lang="en-US" dirty="0">
                <a:latin typeface="Tahoma" charset="0"/>
                <a:ea typeface="ＭＳ Ｐゴシック" charset="0"/>
              </a:rPr>
              <a:t>In Java, the locations also must be </a:t>
            </a:r>
            <a:r>
              <a:rPr lang="en-US" dirty="0">
                <a:solidFill>
                  <a:srgbClr val="339933"/>
                </a:solidFill>
                <a:latin typeface="Tahoma" charset="0"/>
                <a:ea typeface="ＭＳ Ｐゴシック" charset="0"/>
              </a:rPr>
              <a:t>contiguous</a:t>
            </a:r>
            <a:r>
              <a:rPr lang="en-US" dirty="0">
                <a:solidFill>
                  <a:srgbClr val="FF0000"/>
                </a:solidFill>
                <a:latin typeface="Tahoma" charset="0"/>
                <a:ea typeface="ＭＳ Ｐゴシック" charset="0"/>
              </a:rPr>
              <a:t> </a:t>
            </a:r>
            <a:r>
              <a:rPr lang="en-US" dirty="0">
                <a:latin typeface="Tahoma" charset="0"/>
                <a:ea typeface="ＭＳ Ｐゴシック" charset="0"/>
              </a:rPr>
              <a:t>and</a:t>
            </a:r>
            <a:r>
              <a:rPr lang="en-US" dirty="0">
                <a:solidFill>
                  <a:srgbClr val="FF0000"/>
                </a:solidFill>
                <a:latin typeface="Tahoma" charset="0"/>
                <a:ea typeface="ＭＳ Ｐゴシック" charset="0"/>
              </a:rPr>
              <a:t> </a:t>
            </a:r>
            <a:r>
              <a:rPr lang="en-US" dirty="0">
                <a:solidFill>
                  <a:srgbClr val="3366FF"/>
                </a:solidFill>
                <a:latin typeface="Tahoma" charset="0"/>
                <a:ea typeface="ＭＳ Ｐゴシック" charset="0"/>
              </a:rPr>
              <a:t>homogeneous</a:t>
            </a:r>
          </a:p>
          <a:p>
            <a:pPr lvl="2" eaLnBrk="1" hangingPunct="1"/>
            <a:r>
              <a:rPr lang="en-US" dirty="0">
                <a:solidFill>
                  <a:srgbClr val="339933"/>
                </a:solidFill>
                <a:latin typeface="Tahoma" charset="0"/>
                <a:ea typeface="ＭＳ Ｐゴシック" charset="0"/>
              </a:rPr>
              <a:t>Each directly follows the previous in memory</a:t>
            </a:r>
          </a:p>
          <a:p>
            <a:pPr lvl="2" eaLnBrk="1" hangingPunct="1"/>
            <a:r>
              <a:rPr lang="en-US" dirty="0">
                <a:solidFill>
                  <a:srgbClr val="3366FF"/>
                </a:solidFill>
                <a:latin typeface="Tahoma" charset="0"/>
                <a:ea typeface="ＭＳ Ｐゴシック" charset="0"/>
              </a:rPr>
              <a:t>All references in the array are of the same 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1455107">
                                            <p:txEl>
                                              <p:pRg st="3" end="3"/>
                                            </p:txEl>
                                          </p:spTgt>
                                        </p:tgtEl>
                                        <p:attrNameLst>
                                          <p:attrName>style.visibility</p:attrName>
                                        </p:attrNameLst>
                                      </p:cBhvr>
                                      <p:to>
                                        <p:strVal val="visible"/>
                                      </p:to>
                                    </p:set>
                                    <p:animScale>
                                      <p:cBhvr>
                                        <p:cTn id="7" dur="1000" decel="50000" fill="hold">
                                          <p:stCondLst>
                                            <p:cond delay="0"/>
                                          </p:stCondLst>
                                        </p:cTn>
                                        <p:tgtEl>
                                          <p:spTgt spid="1455107">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455107">
                                            <p:txEl>
                                              <p:pRg st="3" end="3"/>
                                            </p:txEl>
                                          </p:spTgt>
                                        </p:tgtEl>
                                        <p:attrNameLst>
                                          <p:attrName>ppt_x</p:attrName>
                                          <p:attrName>ppt_y</p:attrName>
                                        </p:attrNameLst>
                                      </p:cBhvr>
                                    </p:animMotion>
                                    <p:animEffect transition="in" filter="fade">
                                      <p:cBhvr>
                                        <p:cTn id="9" dur="1000"/>
                                        <p:tgtEl>
                                          <p:spTgt spid="1455107">
                                            <p:txEl>
                                              <p:pRg st="3" end="3"/>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1" presetClass="entr" presetSubtype="0" fill="hold" nodeType="clickEffect">
                                  <p:stCondLst>
                                    <p:cond delay="0"/>
                                  </p:stCondLst>
                                  <p:childTnLst>
                                    <p:set>
                                      <p:cBhvr>
                                        <p:cTn id="13" dur="1" fill="hold">
                                          <p:stCondLst>
                                            <p:cond delay="0"/>
                                          </p:stCondLst>
                                        </p:cTn>
                                        <p:tgtEl>
                                          <p:spTgt spid="1455107">
                                            <p:txEl>
                                              <p:pRg st="4" end="4"/>
                                            </p:txEl>
                                          </p:spTgt>
                                        </p:tgtEl>
                                        <p:attrNameLst>
                                          <p:attrName>style.visibility</p:attrName>
                                        </p:attrNameLst>
                                      </p:cBhvr>
                                      <p:to>
                                        <p:strVal val="visible"/>
                                      </p:to>
                                    </p:set>
                                    <p:animEffect transition="in" filter="fade">
                                      <p:cBhvr>
                                        <p:cTn id="14" dur="770" decel="100000"/>
                                        <p:tgtEl>
                                          <p:spTgt spid="1455107">
                                            <p:txEl>
                                              <p:pRg st="4" end="4"/>
                                            </p:txEl>
                                          </p:spTgt>
                                        </p:tgtEl>
                                      </p:cBhvr>
                                    </p:animEffect>
                                    <p:animScale>
                                      <p:cBhvr>
                                        <p:cTn id="15" dur="770" decel="100000"/>
                                        <p:tgtEl>
                                          <p:spTgt spid="1455107">
                                            <p:txEl>
                                              <p:pRg st="4" end="4"/>
                                            </p:txEl>
                                          </p:spTgt>
                                        </p:tgtEl>
                                      </p:cBhvr>
                                      <p:from x="10000" y="10000"/>
                                      <p:to x="200000" y="450000"/>
                                    </p:animScale>
                                    <p:animScale>
                                      <p:cBhvr>
                                        <p:cTn id="16" dur="1230" accel="100000" fill="hold">
                                          <p:stCondLst>
                                            <p:cond delay="770"/>
                                          </p:stCondLst>
                                        </p:cTn>
                                        <p:tgtEl>
                                          <p:spTgt spid="1455107">
                                            <p:txEl>
                                              <p:pRg st="4" end="4"/>
                                            </p:txEl>
                                          </p:spTgt>
                                        </p:tgtEl>
                                      </p:cBhvr>
                                      <p:from x="200000" y="450000"/>
                                      <p:to x="100000" y="100000"/>
                                    </p:animScale>
                                    <p:set>
                                      <p:cBhvr>
                                        <p:cTn id="17" dur="770" fill="hold"/>
                                        <p:tgtEl>
                                          <p:spTgt spid="1455107">
                                            <p:txEl>
                                              <p:pRg st="4" end="4"/>
                                            </p:txEl>
                                          </p:spTgt>
                                        </p:tgtEl>
                                        <p:attrNameLst>
                                          <p:attrName>ppt_x</p:attrName>
                                        </p:attrNameLst>
                                      </p:cBhvr>
                                      <p:to>
                                        <p:strVal val="(0.5)"/>
                                      </p:to>
                                    </p:set>
                                    <p:anim from="(0.5)" to="(#ppt_x)" calcmode="lin" valueType="num">
                                      <p:cBhvr>
                                        <p:cTn id="18" dur="1230" accel="100000" fill="hold">
                                          <p:stCondLst>
                                            <p:cond delay="770"/>
                                          </p:stCondLst>
                                        </p:cTn>
                                        <p:tgtEl>
                                          <p:spTgt spid="1455107">
                                            <p:txEl>
                                              <p:pRg st="4" end="4"/>
                                            </p:txEl>
                                          </p:spTgt>
                                        </p:tgtEl>
                                        <p:attrNameLst>
                                          <p:attrName>ppt_x</p:attrName>
                                        </p:attrNameLst>
                                      </p:cBhvr>
                                    </p:anim>
                                    <p:set>
                                      <p:cBhvr>
                                        <p:cTn id="19" dur="770" fill="hold"/>
                                        <p:tgtEl>
                                          <p:spTgt spid="1455107">
                                            <p:txEl>
                                              <p:pRg st="4" end="4"/>
                                            </p:txEl>
                                          </p:spTgt>
                                        </p:tgtEl>
                                        <p:attrNameLst>
                                          <p:attrName>ppt_y</p:attrName>
                                        </p:attrNameLst>
                                      </p:cBhvr>
                                      <p:to>
                                        <p:strVal val="(#ppt_y+0.4)"/>
                                      </p:to>
                                    </p:set>
                                    <p:anim from="(#ppt_y+0.4)" to="(#ppt_y)" calcmode="lin" valueType="num">
                                      <p:cBhvr>
                                        <p:cTn id="20" dur="1230" accel="100000" fill="hold">
                                          <p:stCondLst>
                                            <p:cond delay="770"/>
                                          </p:stCondLst>
                                        </p:cTn>
                                        <p:tgtEl>
                                          <p:spTgt spid="1455107">
                                            <p:txEl>
                                              <p:pRg st="4" end="4"/>
                                            </p:txEl>
                                          </p:spTgt>
                                        </p:tgtEl>
                                        <p:attrNameLst>
                                          <p:attrName>ppt_y</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1" presetClass="entr" presetSubtype="0" fill="hold" nodeType="clickEffect">
                                  <p:stCondLst>
                                    <p:cond delay="0"/>
                                  </p:stCondLst>
                                  <p:childTnLst>
                                    <p:set>
                                      <p:cBhvr>
                                        <p:cTn id="24" dur="1" fill="hold">
                                          <p:stCondLst>
                                            <p:cond delay="0"/>
                                          </p:stCondLst>
                                        </p:cTn>
                                        <p:tgtEl>
                                          <p:spTgt spid="1455107">
                                            <p:txEl>
                                              <p:pRg st="5" end="5"/>
                                            </p:txEl>
                                          </p:spTgt>
                                        </p:tgtEl>
                                        <p:attrNameLst>
                                          <p:attrName>style.visibility</p:attrName>
                                        </p:attrNameLst>
                                      </p:cBhvr>
                                      <p:to>
                                        <p:strVal val="visible"/>
                                      </p:to>
                                    </p:set>
                                    <p:animEffect transition="in" filter="fade">
                                      <p:cBhvr>
                                        <p:cTn id="25" dur="770" decel="100000"/>
                                        <p:tgtEl>
                                          <p:spTgt spid="1455107">
                                            <p:txEl>
                                              <p:pRg st="5" end="5"/>
                                            </p:txEl>
                                          </p:spTgt>
                                        </p:tgtEl>
                                      </p:cBhvr>
                                    </p:animEffect>
                                    <p:animScale>
                                      <p:cBhvr>
                                        <p:cTn id="26" dur="770" decel="100000"/>
                                        <p:tgtEl>
                                          <p:spTgt spid="1455107">
                                            <p:txEl>
                                              <p:pRg st="5" end="5"/>
                                            </p:txEl>
                                          </p:spTgt>
                                        </p:tgtEl>
                                      </p:cBhvr>
                                      <p:from x="10000" y="10000"/>
                                      <p:to x="200000" y="450000"/>
                                    </p:animScale>
                                    <p:animScale>
                                      <p:cBhvr>
                                        <p:cTn id="27" dur="1230" accel="100000" fill="hold">
                                          <p:stCondLst>
                                            <p:cond delay="770"/>
                                          </p:stCondLst>
                                        </p:cTn>
                                        <p:tgtEl>
                                          <p:spTgt spid="1455107">
                                            <p:txEl>
                                              <p:pRg st="5" end="5"/>
                                            </p:txEl>
                                          </p:spTgt>
                                        </p:tgtEl>
                                      </p:cBhvr>
                                      <p:from x="200000" y="450000"/>
                                      <p:to x="100000" y="100000"/>
                                    </p:animScale>
                                    <p:set>
                                      <p:cBhvr>
                                        <p:cTn id="28" dur="770" fill="hold"/>
                                        <p:tgtEl>
                                          <p:spTgt spid="1455107">
                                            <p:txEl>
                                              <p:pRg st="5" end="5"/>
                                            </p:txEl>
                                          </p:spTgt>
                                        </p:tgtEl>
                                        <p:attrNameLst>
                                          <p:attrName>ppt_x</p:attrName>
                                        </p:attrNameLst>
                                      </p:cBhvr>
                                      <p:to>
                                        <p:strVal val="(0.5)"/>
                                      </p:to>
                                    </p:set>
                                    <p:anim from="(0.5)" to="(#ppt_x)" calcmode="lin" valueType="num">
                                      <p:cBhvr>
                                        <p:cTn id="29" dur="1230" accel="100000" fill="hold">
                                          <p:stCondLst>
                                            <p:cond delay="770"/>
                                          </p:stCondLst>
                                        </p:cTn>
                                        <p:tgtEl>
                                          <p:spTgt spid="1455107">
                                            <p:txEl>
                                              <p:pRg st="5" end="5"/>
                                            </p:txEl>
                                          </p:spTgt>
                                        </p:tgtEl>
                                        <p:attrNameLst>
                                          <p:attrName>ppt_x</p:attrName>
                                        </p:attrNameLst>
                                      </p:cBhvr>
                                    </p:anim>
                                    <p:set>
                                      <p:cBhvr>
                                        <p:cTn id="30" dur="770" fill="hold"/>
                                        <p:tgtEl>
                                          <p:spTgt spid="1455107">
                                            <p:txEl>
                                              <p:pRg st="5" end="5"/>
                                            </p:txEl>
                                          </p:spTgt>
                                        </p:tgtEl>
                                        <p:attrNameLst>
                                          <p:attrName>ppt_y</p:attrName>
                                        </p:attrNameLst>
                                      </p:cBhvr>
                                      <p:to>
                                        <p:strVal val="(#ppt_y+0.4)"/>
                                      </p:to>
                                    </p:set>
                                    <p:anim from="(#ppt_y+0.4)" to="(#ppt_y)" calcmode="lin" valueType="num">
                                      <p:cBhvr>
                                        <p:cTn id="31" dur="1230" accel="100000" fill="hold">
                                          <p:stCondLst>
                                            <p:cond delay="770"/>
                                          </p:stCondLst>
                                        </p:cTn>
                                        <p:tgtEl>
                                          <p:spTgt spid="1455107">
                                            <p:txEl>
                                              <p:pRg st="5" end="5"/>
                                            </p:txEl>
                                          </p:spTgt>
                                        </p:tgtEl>
                                        <p:attrNameLst>
                                          <p:attrName>ppt_y</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1" presetClass="entr" presetSubtype="0" fill="hold" nodeType="clickEffect">
                                  <p:stCondLst>
                                    <p:cond delay="0"/>
                                  </p:stCondLst>
                                  <p:childTnLst>
                                    <p:set>
                                      <p:cBhvr>
                                        <p:cTn id="35" dur="1" fill="hold">
                                          <p:stCondLst>
                                            <p:cond delay="0"/>
                                          </p:stCondLst>
                                        </p:cTn>
                                        <p:tgtEl>
                                          <p:spTgt spid="1455107">
                                            <p:txEl>
                                              <p:pRg st="6" end="6"/>
                                            </p:txEl>
                                          </p:spTgt>
                                        </p:tgtEl>
                                        <p:attrNameLst>
                                          <p:attrName>style.visibility</p:attrName>
                                        </p:attrNameLst>
                                      </p:cBhvr>
                                      <p:to>
                                        <p:strVal val="visible"/>
                                      </p:to>
                                    </p:set>
                                    <p:animEffect transition="in" filter="fade">
                                      <p:cBhvr>
                                        <p:cTn id="36" dur="770" decel="100000"/>
                                        <p:tgtEl>
                                          <p:spTgt spid="1455107">
                                            <p:txEl>
                                              <p:pRg st="6" end="6"/>
                                            </p:txEl>
                                          </p:spTgt>
                                        </p:tgtEl>
                                      </p:cBhvr>
                                    </p:animEffect>
                                    <p:animScale>
                                      <p:cBhvr>
                                        <p:cTn id="37" dur="770" decel="100000"/>
                                        <p:tgtEl>
                                          <p:spTgt spid="1455107">
                                            <p:txEl>
                                              <p:pRg st="6" end="6"/>
                                            </p:txEl>
                                          </p:spTgt>
                                        </p:tgtEl>
                                      </p:cBhvr>
                                      <p:from x="10000" y="10000"/>
                                      <p:to x="200000" y="450000"/>
                                    </p:animScale>
                                    <p:animScale>
                                      <p:cBhvr>
                                        <p:cTn id="38" dur="1230" accel="100000" fill="hold">
                                          <p:stCondLst>
                                            <p:cond delay="770"/>
                                          </p:stCondLst>
                                        </p:cTn>
                                        <p:tgtEl>
                                          <p:spTgt spid="1455107">
                                            <p:txEl>
                                              <p:pRg st="6" end="6"/>
                                            </p:txEl>
                                          </p:spTgt>
                                        </p:tgtEl>
                                      </p:cBhvr>
                                      <p:from x="200000" y="450000"/>
                                      <p:to x="100000" y="100000"/>
                                    </p:animScale>
                                    <p:set>
                                      <p:cBhvr>
                                        <p:cTn id="39" dur="770" fill="hold"/>
                                        <p:tgtEl>
                                          <p:spTgt spid="1455107">
                                            <p:txEl>
                                              <p:pRg st="6" end="6"/>
                                            </p:txEl>
                                          </p:spTgt>
                                        </p:tgtEl>
                                        <p:attrNameLst>
                                          <p:attrName>ppt_x</p:attrName>
                                        </p:attrNameLst>
                                      </p:cBhvr>
                                      <p:to>
                                        <p:strVal val="(0.5)"/>
                                      </p:to>
                                    </p:set>
                                    <p:anim from="(0.5)" to="(#ppt_x)" calcmode="lin" valueType="num">
                                      <p:cBhvr>
                                        <p:cTn id="40" dur="1230" accel="100000" fill="hold">
                                          <p:stCondLst>
                                            <p:cond delay="770"/>
                                          </p:stCondLst>
                                        </p:cTn>
                                        <p:tgtEl>
                                          <p:spTgt spid="1455107">
                                            <p:txEl>
                                              <p:pRg st="6" end="6"/>
                                            </p:txEl>
                                          </p:spTgt>
                                        </p:tgtEl>
                                        <p:attrNameLst>
                                          <p:attrName>ppt_x</p:attrName>
                                        </p:attrNameLst>
                                      </p:cBhvr>
                                    </p:anim>
                                    <p:set>
                                      <p:cBhvr>
                                        <p:cTn id="41" dur="770" fill="hold"/>
                                        <p:tgtEl>
                                          <p:spTgt spid="1455107">
                                            <p:txEl>
                                              <p:pRg st="6" end="6"/>
                                            </p:txEl>
                                          </p:spTgt>
                                        </p:tgtEl>
                                        <p:attrNameLst>
                                          <p:attrName>ppt_y</p:attrName>
                                        </p:attrNameLst>
                                      </p:cBhvr>
                                      <p:to>
                                        <p:strVal val="(#ppt_y+0.4)"/>
                                      </p:to>
                                    </p:set>
                                    <p:anim from="(#ppt_y+0.4)" to="(#ppt_y)" calcmode="lin" valueType="num">
                                      <p:cBhvr>
                                        <p:cTn id="42" dur="1230" accel="100000" fill="hold">
                                          <p:stCondLst>
                                            <p:cond delay="770"/>
                                          </p:stCondLst>
                                        </p:cTn>
                                        <p:tgtEl>
                                          <p:spTgt spid="1455107">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894FA2F-EB24-CC4B-B1F0-4392C1BFCA3E}" type="slidenum">
              <a:rPr lang="en-US" sz="1400">
                <a:latin typeface="Arial" charset="0"/>
              </a:rPr>
              <a:pPr eaLnBrk="1" hangingPunct="1"/>
              <a:t>12</a:t>
            </a:fld>
            <a:endParaRPr lang="en-US" sz="1400">
              <a:latin typeface="Arial" charset="0"/>
            </a:endParaRPr>
          </a:p>
        </p:txBody>
      </p:sp>
      <p:sp>
        <p:nvSpPr>
          <p:cNvPr id="317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 Getting Started with Java</a:t>
            </a:r>
          </a:p>
        </p:txBody>
      </p:sp>
      <p:sp>
        <p:nvSpPr>
          <p:cNvPr id="75981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 do we execute Java programs?</a:t>
            </a:r>
          </a:p>
          <a:p>
            <a:pPr lvl="1" eaLnBrk="1" hangingPunct="1"/>
            <a:r>
              <a:rPr lang="en-US">
                <a:latin typeface="Tahoma" charset="0"/>
                <a:ea typeface="ＭＳ Ｐゴシック" charset="0"/>
              </a:rPr>
              <a:t>First we must compile our source (.java) code into the intermediate (.class) code</a:t>
            </a:r>
          </a:p>
          <a:p>
            <a:pPr lvl="2" eaLnBrk="1" hangingPunct="1"/>
            <a:r>
              <a:rPr lang="en-US">
                <a:latin typeface="Tahoma" charset="0"/>
                <a:ea typeface="ＭＳ Ｐゴシック" charset="0"/>
              </a:rPr>
              <a:t>We do this with the </a:t>
            </a:r>
            <a:r>
              <a:rPr lang="en-US">
                <a:solidFill>
                  <a:srgbClr val="008000"/>
                </a:solidFill>
                <a:latin typeface="Tahoma" charset="0"/>
                <a:ea typeface="ＭＳ Ｐゴシック" charset="0"/>
              </a:rPr>
              <a:t>Java Compiler </a:t>
            </a:r>
          </a:p>
          <a:p>
            <a:pPr lvl="2" eaLnBrk="1" hangingPunct="1"/>
            <a:r>
              <a:rPr lang="en-US" b="1">
                <a:solidFill>
                  <a:srgbClr val="660033"/>
                </a:solidFill>
                <a:latin typeface="Tahoma" charset="0"/>
                <a:ea typeface="ＭＳ Ｐゴシック" charset="0"/>
              </a:rPr>
              <a:t>javac</a:t>
            </a:r>
            <a:r>
              <a:rPr lang="en-US">
                <a:latin typeface="Tahoma" charset="0"/>
                <a:ea typeface="ＭＳ Ｐゴシック" charset="0"/>
              </a:rPr>
              <a:t> program</a:t>
            </a:r>
          </a:p>
          <a:p>
            <a:pPr lvl="1" eaLnBrk="1" hangingPunct="1"/>
            <a:r>
              <a:rPr lang="en-US">
                <a:latin typeface="Tahoma" charset="0"/>
                <a:ea typeface="ＭＳ Ｐゴシック" charset="0"/>
              </a:rPr>
              <a:t>Next we must interpret our .class code to see the result</a:t>
            </a:r>
          </a:p>
          <a:p>
            <a:pPr lvl="2" eaLnBrk="1" hangingPunct="1"/>
            <a:r>
              <a:rPr lang="en-US">
                <a:latin typeface="Tahoma" charset="0"/>
                <a:ea typeface="ＭＳ Ｐゴシック" charset="0"/>
              </a:rPr>
              <a:t>We do this with the </a:t>
            </a:r>
            <a:r>
              <a:rPr lang="en-US">
                <a:solidFill>
                  <a:srgbClr val="008000"/>
                </a:solidFill>
                <a:latin typeface="Tahoma" charset="0"/>
                <a:ea typeface="ＭＳ Ｐゴシック" charset="0"/>
              </a:rPr>
              <a:t>Java Interpreter</a:t>
            </a:r>
            <a:r>
              <a:rPr lang="en-US">
                <a:latin typeface="Tahoma" charset="0"/>
                <a:ea typeface="ＭＳ Ｐゴシック" charset="0"/>
              </a:rPr>
              <a:t>, or Java Run-time Environment (JRE)</a:t>
            </a:r>
          </a:p>
          <a:p>
            <a:pPr lvl="2" eaLnBrk="1" hangingPunct="1"/>
            <a:r>
              <a:rPr lang="en-US" b="1">
                <a:solidFill>
                  <a:srgbClr val="660033"/>
                </a:solidFill>
                <a:latin typeface="Tahoma" charset="0"/>
                <a:ea typeface="ＭＳ Ｐゴシック" charset="0"/>
              </a:rPr>
              <a:t>java</a:t>
            </a:r>
            <a:r>
              <a:rPr lang="en-US">
                <a:latin typeface="Tahoma" charset="0"/>
                <a:ea typeface="ＭＳ Ｐゴシック" charset="0"/>
              </a:rPr>
              <a:t> program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59811">
                                            <p:txEl>
                                              <p:pRg st="1" end="1"/>
                                            </p:txEl>
                                          </p:spTgt>
                                        </p:tgtEl>
                                        <p:attrNameLst>
                                          <p:attrName>style.visibility</p:attrName>
                                        </p:attrNameLst>
                                      </p:cBhvr>
                                      <p:to>
                                        <p:strVal val="visible"/>
                                      </p:to>
                                    </p:set>
                                    <p:anim to="" calcmode="lin" valueType="num">
                                      <p:cBhvr>
                                        <p:cTn id="7" dur="1" fill="hold"/>
                                        <p:tgtEl>
                                          <p:spTgt spid="759811">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59811">
                                            <p:txEl>
                                              <p:pRg st="2" end="2"/>
                                            </p:txEl>
                                          </p:spTgt>
                                        </p:tgtEl>
                                        <p:attrNameLst>
                                          <p:attrName>style.visibility</p:attrName>
                                        </p:attrNameLst>
                                      </p:cBhvr>
                                      <p:to>
                                        <p:strVal val="visible"/>
                                      </p:to>
                                    </p:set>
                                    <p:anim to="" calcmode="lin" valueType="num">
                                      <p:cBhvr>
                                        <p:cTn id="10" dur="1" fill="hold"/>
                                        <p:tgtEl>
                                          <p:spTgt spid="759811">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759811">
                                            <p:txEl>
                                              <p:pRg st="3" end="3"/>
                                            </p:txEl>
                                          </p:spTgt>
                                        </p:tgtEl>
                                        <p:attrNameLst>
                                          <p:attrName>style.visibility</p:attrName>
                                        </p:attrNameLst>
                                      </p:cBhvr>
                                      <p:to>
                                        <p:strVal val="visible"/>
                                      </p:to>
                                    </p:set>
                                    <p:anim to="" calcmode="lin" valueType="num">
                                      <p:cBhvr>
                                        <p:cTn id="13" dur="1" fill="hold"/>
                                        <p:tgtEl>
                                          <p:spTgt spid="759811">
                                            <p:txEl>
                                              <p:pRg st="3" end="3"/>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759811">
                                            <p:txEl>
                                              <p:pRg st="4" end="4"/>
                                            </p:txEl>
                                          </p:spTgt>
                                        </p:tgtEl>
                                        <p:attrNameLst>
                                          <p:attrName>style.visibility</p:attrName>
                                        </p:attrNameLst>
                                      </p:cBhvr>
                                      <p:to>
                                        <p:strVal val="visible"/>
                                      </p:to>
                                    </p:set>
                                    <p:anim to="" calcmode="lin" valueType="num">
                                      <p:cBhvr>
                                        <p:cTn id="18" dur="1" fill="hold"/>
                                        <p:tgtEl>
                                          <p:spTgt spid="759811">
                                            <p:txEl>
                                              <p:pRg st="4" end="4"/>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759811">
                                            <p:txEl>
                                              <p:pRg st="5" end="5"/>
                                            </p:txEl>
                                          </p:spTgt>
                                        </p:tgtEl>
                                        <p:attrNameLst>
                                          <p:attrName>style.visibility</p:attrName>
                                        </p:attrNameLst>
                                      </p:cBhvr>
                                      <p:to>
                                        <p:strVal val="visible"/>
                                      </p:to>
                                    </p:set>
                                    <p:anim to="" calcmode="lin" valueType="num">
                                      <p:cBhvr>
                                        <p:cTn id="21" dur="1" fill="hold"/>
                                        <p:tgtEl>
                                          <p:spTgt spid="759811">
                                            <p:txEl>
                                              <p:pRg st="5" end="5"/>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759811">
                                            <p:txEl>
                                              <p:pRg st="6" end="6"/>
                                            </p:txEl>
                                          </p:spTgt>
                                        </p:tgtEl>
                                        <p:attrNameLst>
                                          <p:attrName>style.visibility</p:attrName>
                                        </p:attrNameLst>
                                      </p:cBhvr>
                                      <p:to>
                                        <p:strVal val="visible"/>
                                      </p:to>
                                    </p:set>
                                    <p:anim to="" calcmode="lin" valueType="num">
                                      <p:cBhvr>
                                        <p:cTn id="24" dur="1" fill="hold"/>
                                        <p:tgtEl>
                                          <p:spTgt spid="759811">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0AFECD2-3142-2846-8410-3CBC89AC6787}" type="slidenum">
              <a:rPr lang="en-US" sz="1400">
                <a:latin typeface="Arial" charset="0"/>
              </a:rPr>
              <a:pPr eaLnBrk="1" hangingPunct="1"/>
              <a:t>120</a:t>
            </a:fld>
            <a:endParaRPr lang="en-US" sz="1400">
              <a:latin typeface="Arial" charset="0"/>
            </a:endParaRPr>
          </a:p>
        </p:txBody>
      </p:sp>
      <p:sp>
        <p:nvSpPr>
          <p:cNvPr id="1505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Java Arrays</a:t>
            </a:r>
          </a:p>
        </p:txBody>
      </p:sp>
      <p:sp>
        <p:nvSpPr>
          <p:cNvPr id="1456131"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Syntax:</a:t>
            </a:r>
          </a:p>
          <a:p>
            <a:pPr lvl="1" eaLnBrk="1" hangingPunct="1"/>
            <a:r>
              <a:rPr lang="en-US" dirty="0">
                <a:latin typeface="Tahoma" charset="0"/>
                <a:ea typeface="ＭＳ Ｐゴシック" charset="0"/>
              </a:rPr>
              <a:t>First, consider only </a:t>
            </a:r>
            <a:r>
              <a:rPr lang="en-US" b="1" dirty="0">
                <a:latin typeface="Tahoma" charset="0"/>
                <a:ea typeface="ＭＳ Ｐゴシック" charset="0"/>
              </a:rPr>
              <a:t>PRIMITIVE TYPE </a:t>
            </a:r>
            <a:r>
              <a:rPr lang="en-US" dirty="0">
                <a:latin typeface="Tahoma" charset="0"/>
                <a:ea typeface="ＭＳ Ｐゴシック" charset="0"/>
              </a:rPr>
              <a:t>data</a:t>
            </a:r>
            <a:endParaRPr lang="en-US" b="1" dirty="0">
              <a:latin typeface="Tahoma" charset="0"/>
              <a:ea typeface="ＭＳ Ｐゴシック" charset="0"/>
            </a:endParaRPr>
          </a:p>
          <a:p>
            <a:pPr lvl="1" eaLnBrk="1" hangingPunct="1"/>
            <a:r>
              <a:rPr lang="en-US" dirty="0">
                <a:latin typeface="Tahoma" charset="0"/>
                <a:ea typeface="ＭＳ Ｐゴシック" charset="0"/>
              </a:rPr>
              <a:t>We create a Java array in </a:t>
            </a:r>
            <a:r>
              <a:rPr lang="en-US" b="1" dirty="0">
                <a:latin typeface="Tahoma" charset="0"/>
                <a:ea typeface="ＭＳ Ｐゴシック" charset="0"/>
              </a:rPr>
              <a:t>2 steps</a:t>
            </a:r>
            <a:r>
              <a:rPr lang="en-US" dirty="0">
                <a:latin typeface="Tahoma" charset="0"/>
                <a:ea typeface="ＭＳ Ｐゴシック" charset="0"/>
              </a:rPr>
              <a:t>:</a:t>
            </a:r>
          </a:p>
          <a:p>
            <a:pPr lvl="1" eaLnBrk="1" hangingPunct="1">
              <a:buFont typeface="Marlett" charset="0"/>
              <a:buNone/>
            </a:pPr>
            <a:r>
              <a:rPr lang="en-US" sz="2400" b="1" dirty="0" err="1">
                <a:solidFill>
                  <a:srgbClr val="FF0000"/>
                </a:solidFill>
                <a:latin typeface="Courier New" charset="0"/>
                <a:ea typeface="ＭＳ Ｐゴシック" charset="0"/>
              </a:rPr>
              <a:t>prim_type</a:t>
            </a:r>
            <a:r>
              <a:rPr lang="en-US" sz="2400" b="1" dirty="0">
                <a:solidFill>
                  <a:srgbClr val="FF0000"/>
                </a:solidFill>
                <a:latin typeface="Courier New" charset="0"/>
                <a:ea typeface="ＭＳ Ｐゴシック" charset="0"/>
              </a:rPr>
              <a:t> [] </a:t>
            </a:r>
            <a:r>
              <a:rPr lang="en-US" sz="2400" b="1" dirty="0" err="1">
                <a:solidFill>
                  <a:srgbClr val="FF0000"/>
                </a:solidFill>
                <a:latin typeface="Courier New" charset="0"/>
                <a:ea typeface="ＭＳ Ｐゴシック" charset="0"/>
              </a:rPr>
              <a:t>var_name</a:t>
            </a:r>
            <a:r>
              <a:rPr lang="en-US" sz="2400" b="1" dirty="0">
                <a:solidFill>
                  <a:srgbClr val="FF0000"/>
                </a:solidFill>
                <a:latin typeface="Courier New" charset="0"/>
                <a:ea typeface="ＭＳ Ｐゴシック" charset="0"/>
              </a:rPr>
              <a:t>;</a:t>
            </a:r>
            <a:r>
              <a:rPr lang="en-US" sz="2000" b="1" dirty="0">
                <a:solidFill>
                  <a:srgbClr val="FF0000"/>
                </a:solidFill>
                <a:latin typeface="Courier New" charset="0"/>
                <a:ea typeface="ＭＳ Ｐゴシック" charset="0"/>
              </a:rPr>
              <a:t> </a:t>
            </a:r>
          </a:p>
          <a:p>
            <a:pPr lvl="2" eaLnBrk="1" hangingPunct="1"/>
            <a:r>
              <a:rPr lang="en-US" dirty="0">
                <a:latin typeface="Tahoma" charset="0"/>
                <a:ea typeface="ＭＳ Ｐゴシック" charset="0"/>
              </a:rPr>
              <a:t>where </a:t>
            </a:r>
            <a:r>
              <a:rPr lang="en-US" dirty="0" err="1">
                <a:latin typeface="Tahoma" charset="0"/>
                <a:ea typeface="ＭＳ Ｐゴシック" charset="0"/>
              </a:rPr>
              <a:t>prim_type</a:t>
            </a:r>
            <a:r>
              <a:rPr lang="en-US" dirty="0">
                <a:latin typeface="Tahoma" charset="0"/>
                <a:ea typeface="ＭＳ Ｐゴシック" charset="0"/>
              </a:rPr>
              <a:t> is any primitive type</a:t>
            </a:r>
          </a:p>
          <a:p>
            <a:pPr lvl="2" eaLnBrk="1" hangingPunct="1"/>
            <a:r>
              <a:rPr lang="en-US" dirty="0">
                <a:latin typeface="Tahoma" charset="0"/>
                <a:ea typeface="ＭＳ Ｐゴシック" charset="0"/>
              </a:rPr>
              <a:t>where </a:t>
            </a:r>
            <a:r>
              <a:rPr lang="en-US" dirty="0" err="1">
                <a:latin typeface="Tahoma" charset="0"/>
                <a:ea typeface="ＭＳ Ｐゴシック" charset="0"/>
              </a:rPr>
              <a:t>var_name</a:t>
            </a:r>
            <a:r>
              <a:rPr lang="en-US" dirty="0">
                <a:latin typeface="Tahoma" charset="0"/>
                <a:ea typeface="ＭＳ Ｐゴシック" charset="0"/>
              </a:rPr>
              <a:t> is any legal identifier</a:t>
            </a:r>
          </a:p>
          <a:p>
            <a:pPr lvl="2" eaLnBrk="1" hangingPunct="1"/>
            <a:r>
              <a:rPr lang="en-US" dirty="0">
                <a:latin typeface="Tahoma" charset="0"/>
                <a:ea typeface="ＭＳ Ｐゴシック" charset="0"/>
              </a:rPr>
              <a:t>This </a:t>
            </a:r>
            <a:r>
              <a:rPr lang="en-US" dirty="0">
                <a:solidFill>
                  <a:srgbClr val="FF0000"/>
                </a:solidFill>
                <a:latin typeface="Tahoma" charset="0"/>
                <a:ea typeface="ＭＳ Ｐゴシック" charset="0"/>
              </a:rPr>
              <a:t>creates array variable</a:t>
            </a:r>
            <a:r>
              <a:rPr lang="en-US" dirty="0">
                <a:latin typeface="Tahoma" charset="0"/>
                <a:ea typeface="ＭＳ Ｐゴシック" charset="0"/>
              </a:rPr>
              <a:t>, but NOT an actual array</a:t>
            </a:r>
          </a:p>
          <a:p>
            <a:pPr lvl="1" eaLnBrk="1" hangingPunct="1">
              <a:buFont typeface="Marlett" charset="0"/>
              <a:buNone/>
            </a:pPr>
            <a:r>
              <a:rPr lang="en-US" sz="2400" b="1" dirty="0" err="1">
                <a:solidFill>
                  <a:srgbClr val="0000FF"/>
                </a:solidFill>
                <a:latin typeface="Courier New" charset="0"/>
                <a:ea typeface="ＭＳ Ｐゴシック" charset="0"/>
              </a:rPr>
              <a:t>var_name</a:t>
            </a:r>
            <a:r>
              <a:rPr lang="en-US" sz="2400" b="1" dirty="0">
                <a:solidFill>
                  <a:srgbClr val="0000FF"/>
                </a:solidFill>
                <a:latin typeface="Courier New" charset="0"/>
                <a:ea typeface="ＭＳ Ｐゴシック" charset="0"/>
              </a:rPr>
              <a:t> = new </a:t>
            </a:r>
            <a:r>
              <a:rPr lang="en-US" sz="2400" b="1" dirty="0" err="1">
                <a:solidFill>
                  <a:srgbClr val="0000FF"/>
                </a:solidFill>
                <a:latin typeface="Courier New" charset="0"/>
                <a:ea typeface="ＭＳ Ｐゴシック" charset="0"/>
              </a:rPr>
              <a:t>prim_type</a:t>
            </a:r>
            <a:r>
              <a:rPr lang="en-US" sz="2400" b="1" dirty="0">
                <a:solidFill>
                  <a:srgbClr val="0000FF"/>
                </a:solidFill>
                <a:latin typeface="Courier New" charset="0"/>
                <a:ea typeface="ＭＳ Ｐゴシック" charset="0"/>
              </a:rPr>
              <a:t>[</a:t>
            </a:r>
            <a:r>
              <a:rPr lang="en-US" sz="2400" b="1" dirty="0" err="1">
                <a:solidFill>
                  <a:srgbClr val="0000FF"/>
                </a:solidFill>
                <a:latin typeface="Courier New" charset="0"/>
                <a:ea typeface="ＭＳ Ｐゴシック" charset="0"/>
              </a:rPr>
              <a:t>arr_size</a:t>
            </a:r>
            <a:r>
              <a:rPr lang="en-US" sz="2400" b="1" dirty="0">
                <a:solidFill>
                  <a:srgbClr val="0000FF"/>
                </a:solidFill>
                <a:latin typeface="Courier New" charset="0"/>
                <a:ea typeface="ＭＳ Ｐゴシック" charset="0"/>
              </a:rPr>
              <a:t>]</a:t>
            </a:r>
          </a:p>
          <a:p>
            <a:pPr lvl="2" eaLnBrk="1" hangingPunct="1"/>
            <a:r>
              <a:rPr lang="en-US" dirty="0">
                <a:latin typeface="Tahoma" charset="0"/>
                <a:ea typeface="ＭＳ Ｐゴシック" charset="0"/>
              </a:rPr>
              <a:t>where </a:t>
            </a:r>
            <a:r>
              <a:rPr lang="en-US" dirty="0" err="1">
                <a:latin typeface="Tahoma" charset="0"/>
                <a:ea typeface="ＭＳ Ｐゴシック" charset="0"/>
              </a:rPr>
              <a:t>arr_size</a:t>
            </a:r>
            <a:r>
              <a:rPr lang="en-US" dirty="0">
                <a:latin typeface="Tahoma" charset="0"/>
                <a:ea typeface="ＭＳ Ｐゴシック" charset="0"/>
              </a:rPr>
              <a:t> is the number of elements that will be in the array</a:t>
            </a:r>
          </a:p>
          <a:p>
            <a:pPr lvl="2" eaLnBrk="1" hangingPunct="1"/>
            <a:r>
              <a:rPr lang="en-US" dirty="0">
                <a:latin typeface="Tahoma" charset="0"/>
                <a:ea typeface="ＭＳ Ｐゴシック" charset="0"/>
              </a:rPr>
              <a:t>Indexing in Java always starts at 0</a:t>
            </a:r>
          </a:p>
          <a:p>
            <a:pPr lvl="2" eaLnBrk="1" hangingPunct="1"/>
            <a:r>
              <a:rPr lang="en-US" dirty="0">
                <a:latin typeface="Tahoma" charset="0"/>
                <a:ea typeface="ＭＳ Ｐゴシック" charset="0"/>
              </a:rPr>
              <a:t>This </a:t>
            </a:r>
            <a:r>
              <a:rPr lang="en-US" dirty="0">
                <a:solidFill>
                  <a:srgbClr val="0000FF"/>
                </a:solidFill>
                <a:latin typeface="Tahoma" charset="0"/>
                <a:ea typeface="ＭＳ Ｐゴシック" charset="0"/>
              </a:rPr>
              <a:t>creates the array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56131">
                                            <p:txEl>
                                              <p:pRg st="3" end="3"/>
                                            </p:txEl>
                                          </p:spTgt>
                                        </p:tgtEl>
                                        <p:attrNameLst>
                                          <p:attrName>style.visibility</p:attrName>
                                        </p:attrNameLst>
                                      </p:cBhvr>
                                      <p:to>
                                        <p:strVal val="visible"/>
                                      </p:to>
                                    </p:set>
                                    <p:anim to="" calcmode="lin" valueType="num">
                                      <p:cBhvr>
                                        <p:cTn id="7" dur="1" fill="hold"/>
                                        <p:tgtEl>
                                          <p:spTgt spid="1456131">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56131">
                                            <p:txEl>
                                              <p:pRg st="4" end="4"/>
                                            </p:txEl>
                                          </p:spTgt>
                                        </p:tgtEl>
                                        <p:attrNameLst>
                                          <p:attrName>style.visibility</p:attrName>
                                        </p:attrNameLst>
                                      </p:cBhvr>
                                      <p:to>
                                        <p:strVal val="visible"/>
                                      </p:to>
                                    </p:set>
                                    <p:anim to="" calcmode="lin" valueType="num">
                                      <p:cBhvr>
                                        <p:cTn id="10" dur="1" fill="hold"/>
                                        <p:tgtEl>
                                          <p:spTgt spid="1456131">
                                            <p:txEl>
                                              <p:pRg st="4" end="4"/>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56131">
                                            <p:txEl>
                                              <p:pRg st="5" end="5"/>
                                            </p:txEl>
                                          </p:spTgt>
                                        </p:tgtEl>
                                        <p:attrNameLst>
                                          <p:attrName>style.visibility</p:attrName>
                                        </p:attrNameLst>
                                      </p:cBhvr>
                                      <p:to>
                                        <p:strVal val="visible"/>
                                      </p:to>
                                    </p:set>
                                    <p:anim to="" calcmode="lin" valueType="num">
                                      <p:cBhvr>
                                        <p:cTn id="13" dur="1" fill="hold"/>
                                        <p:tgtEl>
                                          <p:spTgt spid="1456131">
                                            <p:txEl>
                                              <p:pRg st="5" end="5"/>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56131">
                                            <p:txEl>
                                              <p:pRg st="6" end="6"/>
                                            </p:txEl>
                                          </p:spTgt>
                                        </p:tgtEl>
                                        <p:attrNameLst>
                                          <p:attrName>style.visibility</p:attrName>
                                        </p:attrNameLst>
                                      </p:cBhvr>
                                      <p:to>
                                        <p:strVal val="visible"/>
                                      </p:to>
                                    </p:set>
                                    <p:anim to="" calcmode="lin" valueType="num">
                                      <p:cBhvr>
                                        <p:cTn id="16" dur="1" fill="hold"/>
                                        <p:tgtEl>
                                          <p:spTgt spid="1456131">
                                            <p:txEl>
                                              <p:pRg st="6" end="6"/>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1456131">
                                            <p:txEl>
                                              <p:pRg st="7" end="7"/>
                                            </p:txEl>
                                          </p:spTgt>
                                        </p:tgtEl>
                                        <p:attrNameLst>
                                          <p:attrName>style.visibility</p:attrName>
                                        </p:attrNameLst>
                                      </p:cBhvr>
                                      <p:to>
                                        <p:strVal val="visible"/>
                                      </p:to>
                                    </p:set>
                                    <p:anim to="" calcmode="lin" valueType="num">
                                      <p:cBhvr>
                                        <p:cTn id="21" dur="1" fill="hold"/>
                                        <p:tgtEl>
                                          <p:spTgt spid="1456131">
                                            <p:txEl>
                                              <p:pRg st="7" end="7"/>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456131">
                                            <p:txEl>
                                              <p:pRg st="8" end="8"/>
                                            </p:txEl>
                                          </p:spTgt>
                                        </p:tgtEl>
                                        <p:attrNameLst>
                                          <p:attrName>style.visibility</p:attrName>
                                        </p:attrNameLst>
                                      </p:cBhvr>
                                      <p:to>
                                        <p:strVal val="visible"/>
                                      </p:to>
                                    </p:set>
                                    <p:anim to="" calcmode="lin" valueType="num">
                                      <p:cBhvr>
                                        <p:cTn id="24" dur="1" fill="hold"/>
                                        <p:tgtEl>
                                          <p:spTgt spid="1456131">
                                            <p:txEl>
                                              <p:pRg st="8" end="8"/>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456131">
                                            <p:txEl>
                                              <p:pRg st="9" end="9"/>
                                            </p:txEl>
                                          </p:spTgt>
                                        </p:tgtEl>
                                        <p:attrNameLst>
                                          <p:attrName>style.visibility</p:attrName>
                                        </p:attrNameLst>
                                      </p:cBhvr>
                                      <p:to>
                                        <p:strVal val="visible"/>
                                      </p:to>
                                    </p:set>
                                    <p:anim to="" calcmode="lin" valueType="num">
                                      <p:cBhvr>
                                        <p:cTn id="27" dur="1" fill="hold"/>
                                        <p:tgtEl>
                                          <p:spTgt spid="1456131">
                                            <p:txEl>
                                              <p:pRg st="9" end="9"/>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56131">
                                            <p:txEl>
                                              <p:pRg st="10" end="10"/>
                                            </p:txEl>
                                          </p:spTgt>
                                        </p:tgtEl>
                                        <p:attrNameLst>
                                          <p:attrName>style.visibility</p:attrName>
                                        </p:attrNameLst>
                                      </p:cBhvr>
                                      <p:to>
                                        <p:strVal val="visible"/>
                                      </p:to>
                                    </p:set>
                                    <p:anim to="" calcmode="lin" valueType="num">
                                      <p:cBhvr>
                                        <p:cTn id="30" dur="1" fill="hold"/>
                                        <p:tgtEl>
                                          <p:spTgt spid="1456131">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9126BFE-D54D-5448-98B4-FE9B5AE8C43D}" type="slidenum">
              <a:rPr lang="en-US" sz="1400">
                <a:latin typeface="Arial" charset="0"/>
              </a:rPr>
              <a:pPr eaLnBrk="1" hangingPunct="1"/>
              <a:t>121</a:t>
            </a:fld>
            <a:endParaRPr lang="en-US" sz="1400">
              <a:latin typeface="Arial" charset="0"/>
            </a:endParaRPr>
          </a:p>
        </p:txBody>
      </p:sp>
      <p:sp>
        <p:nvSpPr>
          <p:cNvPr id="1515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Java Arrays</a:t>
            </a:r>
          </a:p>
        </p:txBody>
      </p:sp>
      <p:sp>
        <p:nvSpPr>
          <p:cNvPr id="1457155" name="Rectangle 3"/>
          <p:cNvSpPr>
            <a:spLocks noGrp="1" noChangeArrowheads="1"/>
          </p:cNvSpPr>
          <p:nvPr>
            <p:ph type="body" idx="1"/>
          </p:nvPr>
        </p:nvSpPr>
        <p:spPr/>
        <p:txBody>
          <a:bodyPr/>
          <a:lstStyle/>
          <a:p>
            <a:pPr lvl="1" eaLnBrk="1" hangingPunct="1"/>
            <a:r>
              <a:rPr lang="en-US">
                <a:latin typeface="Tahoma" charset="0"/>
                <a:ea typeface="ＭＳ Ｐゴシック" charset="0"/>
              </a:rPr>
              <a:t>Ex:</a:t>
            </a:r>
          </a:p>
          <a:p>
            <a:pPr lvl="1" eaLnBrk="1" hangingPunct="1">
              <a:buFont typeface="Marlett" charset="0"/>
              <a:buNone/>
            </a:pPr>
            <a:r>
              <a:rPr lang="en-US" sz="2000" b="1">
                <a:solidFill>
                  <a:srgbClr val="FF0000"/>
                </a:solidFill>
                <a:latin typeface="Courier New" charset="0"/>
                <a:ea typeface="ＭＳ Ｐゴシック" charset="0"/>
              </a:rPr>
              <a:t>int [] myArray;</a:t>
            </a:r>
          </a:p>
          <a:p>
            <a:pPr lvl="1" eaLnBrk="1" hangingPunct="1">
              <a:buFont typeface="Marlett" charset="0"/>
              <a:buNone/>
            </a:pPr>
            <a:r>
              <a:rPr lang="en-US" sz="2000" b="1">
                <a:solidFill>
                  <a:srgbClr val="0000FF"/>
                </a:solidFill>
                <a:latin typeface="Courier New" charset="0"/>
                <a:ea typeface="ＭＳ Ｐゴシック" charset="0"/>
              </a:rPr>
              <a:t>myArray = new int[20];</a:t>
            </a:r>
            <a:r>
              <a:rPr lang="en-US" sz="2000" b="1">
                <a:latin typeface="Courier New" charset="0"/>
                <a:ea typeface="ＭＳ Ｐゴシック" charset="0"/>
              </a:rPr>
              <a:t> // size can be a variable</a:t>
            </a:r>
          </a:p>
          <a:p>
            <a:pPr lvl="1" eaLnBrk="1" hangingPunct="1">
              <a:buFont typeface="Marlett" charset="0"/>
              <a:buNone/>
            </a:pPr>
            <a:r>
              <a:rPr lang="en-US" sz="2000" b="1">
                <a:latin typeface="Courier New" charset="0"/>
                <a:ea typeface="ＭＳ Ｐゴシック" charset="0"/>
              </a:rPr>
              <a:t>					  // or expression</a:t>
            </a:r>
          </a:p>
          <a:p>
            <a:pPr lvl="1" eaLnBrk="1" hangingPunct="1"/>
            <a:r>
              <a:rPr lang="en-US">
                <a:latin typeface="Tahoma" charset="0"/>
                <a:ea typeface="ＭＳ Ｐゴシック" charset="0"/>
              </a:rPr>
              <a:t>These two steps can be done as one if we</a:t>
            </a:r>
            <a:r>
              <a:rPr lang="ja-JP" altLang="en-US">
                <a:latin typeface="Tahoma" charset="0"/>
                <a:ea typeface="ＭＳ Ｐゴシック" charset="0"/>
              </a:rPr>
              <a:t>’</a:t>
            </a:r>
            <a:r>
              <a:rPr lang="en-US" altLang="ja-JP">
                <a:latin typeface="Tahoma" charset="0"/>
                <a:ea typeface="ＭＳ Ｐゴシック" charset="0"/>
              </a:rPr>
              <a:t>d like</a:t>
            </a:r>
          </a:p>
          <a:p>
            <a:pPr lvl="1" eaLnBrk="1" hangingPunct="1">
              <a:buFont typeface="Marlett" charset="0"/>
              <a:buNone/>
            </a:pPr>
            <a:r>
              <a:rPr lang="en-US" sz="2000" b="1">
                <a:solidFill>
                  <a:srgbClr val="FF0000"/>
                </a:solidFill>
                <a:latin typeface="Courier New" charset="0"/>
                <a:ea typeface="ＭＳ Ｐゴシック" charset="0"/>
              </a:rPr>
              <a:t>int []</a:t>
            </a:r>
            <a:r>
              <a:rPr lang="en-US" sz="2000" b="1">
                <a:latin typeface="Courier New" charset="0"/>
                <a:ea typeface="ＭＳ Ｐゴシック" charset="0"/>
              </a:rPr>
              <a:t> </a:t>
            </a:r>
            <a:r>
              <a:rPr lang="en-US" sz="2000" b="1">
                <a:solidFill>
                  <a:srgbClr val="8000FF"/>
                </a:solidFill>
                <a:latin typeface="Courier New" charset="0"/>
                <a:ea typeface="ＭＳ Ｐゴシック" charset="0"/>
              </a:rPr>
              <a:t>myArray</a:t>
            </a:r>
            <a:r>
              <a:rPr lang="en-US" sz="2000" b="1">
                <a:latin typeface="Courier New" charset="0"/>
                <a:ea typeface="ＭＳ Ｐゴシック" charset="0"/>
              </a:rPr>
              <a:t> </a:t>
            </a:r>
            <a:r>
              <a:rPr lang="en-US" sz="2000" b="1">
                <a:solidFill>
                  <a:srgbClr val="0000FF"/>
                </a:solidFill>
                <a:latin typeface="Courier New" charset="0"/>
                <a:ea typeface="ＭＳ Ｐゴシック" charset="0"/>
              </a:rPr>
              <a:t>= new int[20];</a:t>
            </a:r>
          </a:p>
          <a:p>
            <a:pPr lvl="1" eaLnBrk="1" hangingPunct="1"/>
            <a:r>
              <a:rPr lang="en-US">
                <a:latin typeface="Tahoma" charset="0"/>
                <a:ea typeface="ＭＳ Ｐゴシック" charset="0"/>
              </a:rPr>
              <a:t>Once we have created the array, we now need to put values into it</a:t>
            </a:r>
          </a:p>
          <a:p>
            <a:pPr lvl="2" eaLnBrk="1" hangingPunct="1"/>
            <a:r>
              <a:rPr lang="en-US">
                <a:latin typeface="Tahoma" charset="0"/>
                <a:ea typeface="ＭＳ Ｐゴシック" charset="0"/>
              </a:rPr>
              <a:t>Numeric types are initialized to 0</a:t>
            </a:r>
          </a:p>
          <a:p>
            <a:pPr lvl="2" eaLnBrk="1" hangingPunct="1"/>
            <a:r>
              <a:rPr lang="en-US">
                <a:latin typeface="Tahoma" charset="0"/>
                <a:ea typeface="ＭＳ Ｐゴシック" charset="0"/>
              </a:rPr>
              <a:t>Booleans are initialized to false</a:t>
            </a:r>
          </a:p>
          <a:p>
            <a:pPr lvl="3" eaLnBrk="1" hangingPunct="1"/>
            <a:r>
              <a:rPr lang="en-US">
                <a:latin typeface="Tahoma" charset="0"/>
                <a:ea typeface="ＭＳ Ｐゴシック" charset="0"/>
              </a:rPr>
              <a:t>This is because the locations within an array are considered as instance variables within the array object</a:t>
            </a:r>
          </a:p>
          <a:p>
            <a:pPr lvl="2" eaLnBrk="1" hangingPunct="1"/>
            <a:r>
              <a:rPr lang="en-US">
                <a:latin typeface="Tahoma" charset="0"/>
                <a:ea typeface="ＭＳ Ｐゴシック" charset="0"/>
              </a:rPr>
              <a:t>We can change these values via </a:t>
            </a:r>
            <a:r>
              <a:rPr lang="en-US" b="1">
                <a:latin typeface="Tahoma" charset="0"/>
                <a:ea typeface="ＭＳ Ｐゴシック" charset="0"/>
              </a:rPr>
              <a:t>indexing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57155">
                                            <p:txEl>
                                              <p:pRg st="4" end="4"/>
                                            </p:txEl>
                                          </p:spTgt>
                                        </p:tgtEl>
                                        <p:attrNameLst>
                                          <p:attrName>style.visibility</p:attrName>
                                        </p:attrNameLst>
                                      </p:cBhvr>
                                      <p:to>
                                        <p:strVal val="visible"/>
                                      </p:to>
                                    </p:set>
                                    <p:animEffect transition="in" filter="blinds(horizontal)">
                                      <p:cBhvr>
                                        <p:cTn id="7" dur="500"/>
                                        <p:tgtEl>
                                          <p:spTgt spid="145715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57155">
                                            <p:txEl>
                                              <p:pRg st="5" end="5"/>
                                            </p:txEl>
                                          </p:spTgt>
                                        </p:tgtEl>
                                        <p:attrNameLst>
                                          <p:attrName>style.visibility</p:attrName>
                                        </p:attrNameLst>
                                      </p:cBhvr>
                                      <p:to>
                                        <p:strVal val="visible"/>
                                      </p:to>
                                    </p:set>
                                    <p:animEffect transition="in" filter="blinds(horizontal)">
                                      <p:cBhvr>
                                        <p:cTn id="10" dur="500"/>
                                        <p:tgtEl>
                                          <p:spTgt spid="1457155">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57155">
                                            <p:txEl>
                                              <p:pRg st="6" end="6"/>
                                            </p:txEl>
                                          </p:spTgt>
                                        </p:tgtEl>
                                        <p:attrNameLst>
                                          <p:attrName>style.visibility</p:attrName>
                                        </p:attrNameLst>
                                      </p:cBhvr>
                                      <p:to>
                                        <p:strVal val="visible"/>
                                      </p:to>
                                    </p:set>
                                    <p:anim to="" calcmode="lin" valueType="num">
                                      <p:cBhvr>
                                        <p:cTn id="15" dur="1" fill="hold"/>
                                        <p:tgtEl>
                                          <p:spTgt spid="1457155">
                                            <p:txEl>
                                              <p:pRg st="6" end="6"/>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457155">
                                            <p:txEl>
                                              <p:pRg st="7" end="7"/>
                                            </p:txEl>
                                          </p:spTgt>
                                        </p:tgtEl>
                                        <p:attrNameLst>
                                          <p:attrName>style.visibility</p:attrName>
                                        </p:attrNameLst>
                                      </p:cBhvr>
                                      <p:to>
                                        <p:strVal val="visible"/>
                                      </p:to>
                                    </p:set>
                                    <p:anim to="" calcmode="lin" valueType="num">
                                      <p:cBhvr>
                                        <p:cTn id="20" dur="1" fill="hold"/>
                                        <p:tgtEl>
                                          <p:spTgt spid="1457155">
                                            <p:txEl>
                                              <p:pRg st="7" end="7"/>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457155">
                                            <p:txEl>
                                              <p:pRg st="8" end="8"/>
                                            </p:txEl>
                                          </p:spTgt>
                                        </p:tgtEl>
                                        <p:attrNameLst>
                                          <p:attrName>style.visibility</p:attrName>
                                        </p:attrNameLst>
                                      </p:cBhvr>
                                      <p:to>
                                        <p:strVal val="visible"/>
                                      </p:to>
                                    </p:set>
                                    <p:anim to="" calcmode="lin" valueType="num">
                                      <p:cBhvr>
                                        <p:cTn id="23" dur="1" fill="hold"/>
                                        <p:tgtEl>
                                          <p:spTgt spid="1457155">
                                            <p:txEl>
                                              <p:pRg st="8" end="8"/>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457155">
                                            <p:txEl>
                                              <p:pRg st="9" end="9"/>
                                            </p:txEl>
                                          </p:spTgt>
                                        </p:tgtEl>
                                        <p:attrNameLst>
                                          <p:attrName>style.visibility</p:attrName>
                                        </p:attrNameLst>
                                      </p:cBhvr>
                                      <p:to>
                                        <p:strVal val="visible"/>
                                      </p:to>
                                    </p:set>
                                    <p:anim to="" calcmode="lin" valueType="num">
                                      <p:cBhvr>
                                        <p:cTn id="28" dur="1" fill="hold"/>
                                        <p:tgtEl>
                                          <p:spTgt spid="1457155">
                                            <p:txEl>
                                              <p:pRg st="9" end="9"/>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nodeType="clickEffect">
                                  <p:stCondLst>
                                    <p:cond delay="0"/>
                                  </p:stCondLst>
                                  <p:childTnLst>
                                    <p:set>
                                      <p:cBhvr>
                                        <p:cTn id="32" dur="1" fill="hold">
                                          <p:stCondLst>
                                            <p:cond delay="0"/>
                                          </p:stCondLst>
                                        </p:cTn>
                                        <p:tgtEl>
                                          <p:spTgt spid="1457155">
                                            <p:txEl>
                                              <p:pRg st="10" end="10"/>
                                            </p:txEl>
                                          </p:spTgt>
                                        </p:tgtEl>
                                        <p:attrNameLst>
                                          <p:attrName>style.visibility</p:attrName>
                                        </p:attrNameLst>
                                      </p:cBhvr>
                                      <p:to>
                                        <p:strVal val="visible"/>
                                      </p:to>
                                    </p:set>
                                    <p:anim to="" calcmode="lin" valueType="num">
                                      <p:cBhvr>
                                        <p:cTn id="33" dur="1" fill="hold"/>
                                        <p:tgtEl>
                                          <p:spTgt spid="1457155">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3451690-3A87-6748-8A51-C39AAD7A76EC}" type="slidenum">
              <a:rPr lang="en-US" sz="1400">
                <a:latin typeface="Arial" charset="0"/>
              </a:rPr>
              <a:pPr eaLnBrk="1" hangingPunct="1"/>
              <a:t>122</a:t>
            </a:fld>
            <a:endParaRPr lang="en-US" sz="1400">
              <a:latin typeface="Arial" charset="0"/>
            </a:endParaRPr>
          </a:p>
        </p:txBody>
      </p:sp>
      <p:sp>
        <p:nvSpPr>
          <p:cNvPr id="1525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Java Arrays</a:t>
            </a:r>
          </a:p>
        </p:txBody>
      </p:sp>
      <p:sp>
        <p:nvSpPr>
          <p:cNvPr id="1458179"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Indexing an array</a:t>
            </a:r>
          </a:p>
          <a:p>
            <a:pPr lvl="1" eaLnBrk="1" hangingPunct="1"/>
            <a:r>
              <a:rPr lang="en-US">
                <a:latin typeface="Tahoma" charset="0"/>
                <a:ea typeface="ＭＳ Ｐゴシック" charset="0"/>
              </a:rPr>
              <a:t>An array variable gives us access to the </a:t>
            </a:r>
            <a:r>
              <a:rPr lang="ja-JP" altLang="en-US">
                <a:latin typeface="Tahoma" charset="0"/>
                <a:ea typeface="ＭＳ Ｐゴシック" charset="0"/>
              </a:rPr>
              <a:t>“</a:t>
            </a:r>
            <a:r>
              <a:rPr lang="en-US" altLang="ja-JP">
                <a:latin typeface="Tahoma" charset="0"/>
                <a:ea typeface="ＭＳ Ｐゴシック" charset="0"/>
              </a:rPr>
              <a:t>beginning</a:t>
            </a:r>
            <a:r>
              <a:rPr lang="ja-JP" altLang="en-US">
                <a:latin typeface="Tahoma" charset="0"/>
                <a:ea typeface="ＭＳ Ｐゴシック" charset="0"/>
              </a:rPr>
              <a:t>”</a:t>
            </a:r>
            <a:r>
              <a:rPr lang="en-US" altLang="ja-JP">
                <a:latin typeface="Tahoma" charset="0"/>
                <a:ea typeface="ＭＳ Ｐゴシック" charset="0"/>
              </a:rPr>
              <a:t> of the array</a:t>
            </a:r>
          </a:p>
          <a:p>
            <a:pPr lvl="1" eaLnBrk="1" hangingPunct="1"/>
            <a:r>
              <a:rPr lang="en-US">
                <a:latin typeface="Tahoma" charset="0"/>
                <a:ea typeface="ＭＳ Ｐゴシック" charset="0"/>
              </a:rPr>
              <a:t>To access an individual location in the array, we need to index, using the [] operator</a:t>
            </a:r>
          </a:p>
          <a:p>
            <a:pPr lvl="1" eaLnBrk="1" hangingPunct="1"/>
            <a:r>
              <a:rPr lang="en-US">
                <a:latin typeface="Tahoma" charset="0"/>
                <a:ea typeface="ＭＳ Ｐゴシック" charset="0"/>
              </a:rPr>
              <a:t>Ex:</a:t>
            </a:r>
          </a:p>
          <a:p>
            <a:pPr lvl="1" eaLnBrk="1" hangingPunct="1">
              <a:buFont typeface="Marlett" charset="0"/>
              <a:buNone/>
            </a:pPr>
            <a:r>
              <a:rPr lang="en-US">
                <a:latin typeface="Tahoma" charset="0"/>
                <a:ea typeface="ＭＳ Ｐゴシック" charset="0"/>
              </a:rPr>
              <a:t>	</a:t>
            </a:r>
            <a:r>
              <a:rPr lang="en-US" sz="2000" b="1">
                <a:latin typeface="Courier New" charset="0"/>
                <a:ea typeface="ＭＳ Ｐゴシック" charset="0"/>
              </a:rPr>
              <a:t>myArray[5] = 250;</a:t>
            </a:r>
          </a:p>
          <a:p>
            <a:pPr lvl="1" eaLnBrk="1" hangingPunct="1">
              <a:buFont typeface="Marlett" charset="0"/>
              <a:buNone/>
            </a:pPr>
            <a:r>
              <a:rPr lang="en-US" sz="2000" b="1">
                <a:latin typeface="Courier New" charset="0"/>
                <a:ea typeface="ＭＳ Ｐゴシック" charset="0"/>
              </a:rPr>
              <a:t>	myArray[10] = 2 * myArray[5];</a:t>
            </a:r>
          </a:p>
          <a:p>
            <a:pPr lvl="1" eaLnBrk="1" hangingPunct="1">
              <a:buFont typeface="Marlett" charset="0"/>
              <a:buNone/>
            </a:pPr>
            <a:r>
              <a:rPr lang="en-US" sz="2000" b="1">
                <a:latin typeface="Courier New" charset="0"/>
                <a:ea typeface="ＭＳ Ｐゴシック" charset="0"/>
              </a:rPr>
              <a:t>	myArray[11] = myArray[10] – 1;</a:t>
            </a:r>
            <a:endParaRPr lang="en-US">
              <a:latin typeface="Tahoma" charset="0"/>
              <a:ea typeface="ＭＳ Ｐゴシック" charset="0"/>
            </a:endParaRPr>
          </a:p>
          <a:p>
            <a:pPr lvl="2" eaLnBrk="1" hangingPunct="1"/>
            <a:r>
              <a:rPr lang="en-US">
                <a:latin typeface="Tahoma" charset="0"/>
                <a:ea typeface="ＭＳ Ｐゴシック" charset="0"/>
              </a:rPr>
              <a:t>Show on board</a:t>
            </a:r>
          </a:p>
          <a:p>
            <a:pPr lvl="2" eaLnBrk="1" hangingPunct="1"/>
            <a:r>
              <a:rPr lang="en-US">
                <a:latin typeface="Tahoma" charset="0"/>
                <a:ea typeface="ＭＳ Ｐゴシック" charset="0"/>
              </a:rPr>
              <a:t>Discuss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58179">
                                            <p:txEl>
                                              <p:pRg st="4" end="4"/>
                                            </p:txEl>
                                          </p:spTgt>
                                        </p:tgtEl>
                                        <p:attrNameLst>
                                          <p:attrName>style.visibility</p:attrName>
                                        </p:attrNameLst>
                                      </p:cBhvr>
                                      <p:to>
                                        <p:strVal val="visible"/>
                                      </p:to>
                                    </p:set>
                                    <p:anim calcmode="lin" valueType="num">
                                      <p:cBhvr>
                                        <p:cTn id="7" dur="500" fill="hold"/>
                                        <p:tgtEl>
                                          <p:spTgt spid="1458179">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1458179">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458179">
                                            <p:txEl>
                                              <p:pRg st="5" end="5"/>
                                            </p:txEl>
                                          </p:spTgt>
                                        </p:tgtEl>
                                        <p:attrNameLst>
                                          <p:attrName>style.visibility</p:attrName>
                                        </p:attrNameLst>
                                      </p:cBhvr>
                                      <p:to>
                                        <p:strVal val="visible"/>
                                      </p:to>
                                    </p:set>
                                    <p:anim calcmode="lin" valueType="num">
                                      <p:cBhvr>
                                        <p:cTn id="13" dur="500" fill="hold"/>
                                        <p:tgtEl>
                                          <p:spTgt spid="1458179">
                                            <p:txEl>
                                              <p:pRg st="5" end="5"/>
                                            </p:txEl>
                                          </p:spTgt>
                                        </p:tgtEl>
                                        <p:attrNameLst>
                                          <p:attrName>ppt_w</p:attrName>
                                        </p:attrNameLst>
                                      </p:cBhvr>
                                      <p:tavLst>
                                        <p:tav tm="0">
                                          <p:val>
                                            <p:fltVal val="0"/>
                                          </p:val>
                                        </p:tav>
                                        <p:tav tm="100000">
                                          <p:val>
                                            <p:strVal val="#ppt_w"/>
                                          </p:val>
                                        </p:tav>
                                      </p:tavLst>
                                    </p:anim>
                                    <p:anim calcmode="lin" valueType="num">
                                      <p:cBhvr>
                                        <p:cTn id="14" dur="500" fill="hold"/>
                                        <p:tgtEl>
                                          <p:spTgt spid="1458179">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458179">
                                            <p:txEl>
                                              <p:pRg st="6" end="6"/>
                                            </p:txEl>
                                          </p:spTgt>
                                        </p:tgtEl>
                                        <p:attrNameLst>
                                          <p:attrName>style.visibility</p:attrName>
                                        </p:attrNameLst>
                                      </p:cBhvr>
                                      <p:to>
                                        <p:strVal val="visible"/>
                                      </p:to>
                                    </p:set>
                                    <p:anim calcmode="lin" valueType="num">
                                      <p:cBhvr>
                                        <p:cTn id="19" dur="500" fill="hold"/>
                                        <p:tgtEl>
                                          <p:spTgt spid="1458179">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1458179">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1458179">
                                            <p:txEl>
                                              <p:pRg st="7" end="7"/>
                                            </p:txEl>
                                          </p:spTgt>
                                        </p:tgtEl>
                                        <p:attrNameLst>
                                          <p:attrName>style.visibility</p:attrName>
                                        </p:attrNameLst>
                                      </p:cBhvr>
                                      <p:to>
                                        <p:strVal val="visible"/>
                                      </p:to>
                                    </p:set>
                                    <p:anim calcmode="lin" valueType="num">
                                      <p:cBhvr>
                                        <p:cTn id="25" dur="500" fill="hold"/>
                                        <p:tgtEl>
                                          <p:spTgt spid="1458179">
                                            <p:txEl>
                                              <p:pRg st="7" end="7"/>
                                            </p:txEl>
                                          </p:spTgt>
                                        </p:tgtEl>
                                        <p:attrNameLst>
                                          <p:attrName>ppt_w</p:attrName>
                                        </p:attrNameLst>
                                      </p:cBhvr>
                                      <p:tavLst>
                                        <p:tav tm="0">
                                          <p:val>
                                            <p:fltVal val="0"/>
                                          </p:val>
                                        </p:tav>
                                        <p:tav tm="100000">
                                          <p:val>
                                            <p:strVal val="#ppt_w"/>
                                          </p:val>
                                        </p:tav>
                                      </p:tavLst>
                                    </p:anim>
                                    <p:anim calcmode="lin" valueType="num">
                                      <p:cBhvr>
                                        <p:cTn id="26" dur="500" fill="hold"/>
                                        <p:tgtEl>
                                          <p:spTgt spid="1458179">
                                            <p:txEl>
                                              <p:pRg st="7" end="7"/>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458179">
                                            <p:txEl>
                                              <p:pRg st="8" end="8"/>
                                            </p:txEl>
                                          </p:spTgt>
                                        </p:tgtEl>
                                        <p:attrNameLst>
                                          <p:attrName>style.visibility</p:attrName>
                                        </p:attrNameLst>
                                      </p:cBhvr>
                                      <p:to>
                                        <p:strVal val="visible"/>
                                      </p:to>
                                    </p:set>
                                    <p:anim calcmode="lin" valueType="num">
                                      <p:cBhvr>
                                        <p:cTn id="29" dur="500" fill="hold"/>
                                        <p:tgtEl>
                                          <p:spTgt spid="1458179">
                                            <p:txEl>
                                              <p:pRg st="8" end="8"/>
                                            </p:txEl>
                                          </p:spTgt>
                                        </p:tgtEl>
                                        <p:attrNameLst>
                                          <p:attrName>ppt_w</p:attrName>
                                        </p:attrNameLst>
                                      </p:cBhvr>
                                      <p:tavLst>
                                        <p:tav tm="0">
                                          <p:val>
                                            <p:fltVal val="0"/>
                                          </p:val>
                                        </p:tav>
                                        <p:tav tm="100000">
                                          <p:val>
                                            <p:strVal val="#ppt_w"/>
                                          </p:val>
                                        </p:tav>
                                      </p:tavLst>
                                    </p:anim>
                                    <p:anim calcmode="lin" valueType="num">
                                      <p:cBhvr>
                                        <p:cTn id="30" dur="500" fill="hold"/>
                                        <p:tgtEl>
                                          <p:spTgt spid="1458179">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E48B74B-D37A-9442-99C3-5C5D6EAAA9C7}" type="slidenum">
              <a:rPr lang="en-US" sz="1400">
                <a:latin typeface="Arial" charset="0"/>
              </a:rPr>
              <a:pPr eaLnBrk="1" hangingPunct="1"/>
              <a:t>123</a:t>
            </a:fld>
            <a:endParaRPr lang="en-US" sz="1400">
              <a:latin typeface="Arial" charset="0"/>
            </a:endParaRPr>
          </a:p>
        </p:txBody>
      </p:sp>
      <p:sp>
        <p:nvSpPr>
          <p:cNvPr id="1536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Java Arrays</a:t>
            </a:r>
          </a:p>
        </p:txBody>
      </p:sp>
      <p:sp>
        <p:nvSpPr>
          <p:cNvPr id="1459203" name="Rectangle 3"/>
          <p:cNvSpPr>
            <a:spLocks noGrp="1" noChangeArrowheads="1"/>
          </p:cNvSpPr>
          <p:nvPr>
            <p:ph type="body" idx="1"/>
          </p:nvPr>
        </p:nvSpPr>
        <p:spPr>
          <a:xfrm>
            <a:off x="533400" y="914400"/>
            <a:ext cx="8077200" cy="5181600"/>
          </a:xfrm>
        </p:spPr>
        <p:txBody>
          <a:bodyPr/>
          <a:lstStyle/>
          <a:p>
            <a:pPr eaLnBrk="1" hangingPunct="1"/>
            <a:r>
              <a:rPr lang="en-US">
                <a:solidFill>
                  <a:srgbClr val="FF0000"/>
                </a:solidFill>
                <a:latin typeface="Tahoma" charset="0"/>
                <a:ea typeface="ＭＳ Ｐゴシック" charset="0"/>
                <a:cs typeface="ＭＳ Ｐゴシック" charset="0"/>
              </a:rPr>
              <a:t>Iterating through an array</a:t>
            </a:r>
          </a:p>
          <a:p>
            <a:pPr lvl="1" eaLnBrk="1" hangingPunct="1"/>
            <a:r>
              <a:rPr lang="en-US">
                <a:latin typeface="Tahoma" charset="0"/>
                <a:ea typeface="ＭＳ Ｐゴシック" charset="0"/>
              </a:rPr>
              <a:t>We can easily iterate through an entire array using a loop (often a for loop)</a:t>
            </a:r>
          </a:p>
          <a:p>
            <a:pPr lvl="1" eaLnBrk="1" hangingPunct="1"/>
            <a:r>
              <a:rPr lang="en-US">
                <a:latin typeface="Tahoma" charset="0"/>
                <a:ea typeface="ＭＳ Ｐゴシック" charset="0"/>
              </a:rPr>
              <a:t>To know </a:t>
            </a:r>
            <a:r>
              <a:rPr lang="ja-JP" altLang="en-US">
                <a:latin typeface="Tahoma" charset="0"/>
                <a:ea typeface="ＭＳ Ｐゴシック" charset="0"/>
              </a:rPr>
              <a:t>“</a:t>
            </a:r>
            <a:r>
              <a:rPr lang="en-US" altLang="ja-JP">
                <a:latin typeface="Tahoma" charset="0"/>
                <a:ea typeface="ＭＳ Ｐゴシック" charset="0"/>
              </a:rPr>
              <a:t>when to stop</a:t>
            </a:r>
            <a:r>
              <a:rPr lang="ja-JP" altLang="en-US">
                <a:latin typeface="Tahoma" charset="0"/>
                <a:ea typeface="ＭＳ Ｐゴシック" charset="0"/>
              </a:rPr>
              <a:t>”</a:t>
            </a:r>
            <a:r>
              <a:rPr lang="en-US" altLang="ja-JP">
                <a:latin typeface="Tahoma" charset="0"/>
                <a:ea typeface="ＭＳ Ｐゴシック" charset="0"/>
              </a:rPr>
              <a:t> we access the length attribute of the array variabe – note the syntax</a:t>
            </a:r>
          </a:p>
          <a:p>
            <a:pPr eaLnBrk="1" hangingPunct="1">
              <a:spcBef>
                <a:spcPct val="0"/>
              </a:spcBef>
              <a:buFont typeface="Arial" charset="0"/>
              <a:buNone/>
            </a:pPr>
            <a:r>
              <a:rPr lang="en-US" sz="1800" b="1">
                <a:latin typeface="Courier New" charset="0"/>
                <a:ea typeface="ＭＳ Ｐゴシック" charset="0"/>
                <a:cs typeface="ＭＳ Ｐゴシック" charset="0"/>
              </a:rPr>
              <a:t>for (int i = 0; i &lt; myArray.length; i++)</a:t>
            </a:r>
          </a:p>
          <a:p>
            <a:pPr eaLnBrk="1" hangingPunct="1">
              <a:spcBef>
                <a:spcPct val="0"/>
              </a:spcBef>
              <a:buFont typeface="Arial" charset="0"/>
              <a:buNone/>
            </a:pPr>
            <a:r>
              <a:rPr lang="en-US" sz="1800" b="1">
                <a:latin typeface="Courier New" charset="0"/>
                <a:ea typeface="ＭＳ Ｐゴシック" charset="0"/>
                <a:cs typeface="ＭＳ Ｐゴシック" charset="0"/>
              </a:rPr>
              <a:t>{</a:t>
            </a:r>
          </a:p>
          <a:p>
            <a:pPr lvl="1" eaLnBrk="1" hangingPunct="1">
              <a:spcBef>
                <a:spcPct val="0"/>
              </a:spcBef>
              <a:buFont typeface="Marlett" charset="0"/>
              <a:buNone/>
            </a:pPr>
            <a:r>
              <a:rPr lang="en-US" sz="1800" b="1">
                <a:latin typeface="Courier New" charset="0"/>
                <a:ea typeface="ＭＳ Ｐゴシック" charset="0"/>
              </a:rPr>
              <a:t>System.out.print(</a:t>
            </a:r>
            <a:r>
              <a:rPr lang="ja-JP" altLang="en-US" sz="1800" b="1">
                <a:latin typeface="Courier New" charset="0"/>
                <a:ea typeface="ＭＳ Ｐゴシック" charset="0"/>
              </a:rPr>
              <a:t>“</a:t>
            </a:r>
            <a:r>
              <a:rPr lang="en-US" altLang="ja-JP" sz="1800" b="1">
                <a:latin typeface="Courier New" charset="0"/>
                <a:ea typeface="ＭＳ Ｐゴシック" charset="0"/>
              </a:rPr>
              <a:t>Value </a:t>
            </a:r>
            <a:r>
              <a:rPr lang="ja-JP" altLang="en-US" sz="1800" b="1">
                <a:latin typeface="Courier New" charset="0"/>
                <a:ea typeface="ＭＳ Ｐゴシック" charset="0"/>
              </a:rPr>
              <a:t>“</a:t>
            </a:r>
            <a:r>
              <a:rPr lang="en-US" altLang="ja-JP" sz="1800" b="1">
                <a:latin typeface="Courier New" charset="0"/>
                <a:ea typeface="ＭＳ Ｐゴシック" charset="0"/>
              </a:rPr>
              <a:t> + i + </a:t>
            </a:r>
            <a:r>
              <a:rPr lang="ja-JP" altLang="en-US" sz="1800" b="1">
                <a:latin typeface="Courier New" charset="0"/>
                <a:ea typeface="ＭＳ Ｐゴシック" charset="0"/>
              </a:rPr>
              <a:t>“</a:t>
            </a:r>
            <a:r>
              <a:rPr lang="en-US" altLang="ja-JP" sz="1800" b="1">
                <a:latin typeface="Courier New" charset="0"/>
                <a:ea typeface="ＭＳ Ｐゴシック" charset="0"/>
              </a:rPr>
              <a:t> = </a:t>
            </a:r>
            <a:r>
              <a:rPr lang="ja-JP" altLang="en-US" sz="1800" b="1">
                <a:latin typeface="Courier New" charset="0"/>
                <a:ea typeface="ＭＳ Ｐゴシック" charset="0"/>
              </a:rPr>
              <a:t>“</a:t>
            </a:r>
            <a:r>
              <a:rPr lang="en-US" altLang="ja-JP" sz="1800" b="1">
                <a:latin typeface="Courier New" charset="0"/>
                <a:ea typeface="ＭＳ Ｐゴシック" charset="0"/>
              </a:rPr>
              <a:t> + myArray[i]);</a:t>
            </a:r>
          </a:p>
          <a:p>
            <a:pPr eaLnBrk="1" hangingPunct="1">
              <a:spcBef>
                <a:spcPct val="0"/>
              </a:spcBef>
              <a:buFont typeface="Arial" charset="0"/>
              <a:buNone/>
            </a:pPr>
            <a:r>
              <a:rPr lang="en-US" sz="1800" b="1">
                <a:latin typeface="Courier New" charset="0"/>
                <a:ea typeface="ＭＳ Ｐゴシック" charset="0"/>
                <a:cs typeface="ＭＳ Ｐゴシック" charset="0"/>
              </a:rPr>
              <a:t>}</a:t>
            </a:r>
          </a:p>
          <a:p>
            <a:pPr lvl="2" eaLnBrk="1" hangingPunct="1">
              <a:spcBef>
                <a:spcPct val="0"/>
              </a:spcBef>
            </a:pPr>
            <a:r>
              <a:rPr lang="en-US" sz="2000">
                <a:latin typeface="Tahoma" charset="0"/>
                <a:ea typeface="ＭＳ Ｐゴシック" charset="0"/>
              </a:rPr>
              <a:t>Or we can iterate on the values without a counter</a:t>
            </a:r>
          </a:p>
          <a:p>
            <a:pPr eaLnBrk="1" hangingPunct="1">
              <a:buFont typeface="Arial" charset="0"/>
              <a:buNone/>
            </a:pPr>
            <a:r>
              <a:rPr lang="en-US" sz="1800" b="1">
                <a:latin typeface="Courier New" charset="0"/>
                <a:ea typeface="ＭＳ Ｐゴシック" charset="0"/>
                <a:cs typeface="Courier New" charset="0"/>
              </a:rPr>
              <a:t>for (int value : myArray)</a:t>
            </a:r>
          </a:p>
          <a:p>
            <a:pPr eaLnBrk="1" hangingPunct="1">
              <a:buFont typeface="Arial" charset="0"/>
              <a:buNone/>
            </a:pPr>
            <a:r>
              <a:rPr lang="en-US" sz="1800" b="1">
                <a:latin typeface="Courier New" charset="0"/>
                <a:ea typeface="ＭＳ Ｐゴシック" charset="0"/>
                <a:cs typeface="Courier New" charset="0"/>
              </a:rPr>
              <a:t>{</a:t>
            </a:r>
          </a:p>
          <a:p>
            <a:pPr eaLnBrk="1" hangingPunct="1">
              <a:buFont typeface="Arial" charset="0"/>
              <a:buNone/>
            </a:pPr>
            <a:r>
              <a:rPr lang="en-US" sz="1800" b="1">
                <a:latin typeface="Courier New" charset="0"/>
                <a:ea typeface="ＭＳ Ｐゴシック" charset="0"/>
                <a:cs typeface="Courier New" charset="0"/>
              </a:rPr>
              <a:t>	System.out.println(</a:t>
            </a:r>
            <a:r>
              <a:rPr lang="ja-JP" altLang="en-US" sz="1800" b="1">
                <a:latin typeface="Courier New" charset="0"/>
                <a:ea typeface="ＭＳ Ｐゴシック" charset="0"/>
                <a:cs typeface="Courier New" charset="0"/>
              </a:rPr>
              <a:t>“</a:t>
            </a:r>
            <a:r>
              <a:rPr lang="en-US" altLang="ja-JP" sz="1800" b="1">
                <a:latin typeface="Courier New" charset="0"/>
                <a:ea typeface="ＭＳ Ｐゴシック" charset="0"/>
                <a:cs typeface="Courier New" charset="0"/>
              </a:rPr>
              <a:t>Next value is : </a:t>
            </a:r>
            <a:r>
              <a:rPr lang="ja-JP" altLang="en-US" sz="1800" b="1">
                <a:latin typeface="Courier New" charset="0"/>
                <a:ea typeface="ＭＳ Ｐゴシック" charset="0"/>
                <a:cs typeface="Courier New" charset="0"/>
              </a:rPr>
              <a:t>“</a:t>
            </a:r>
            <a:r>
              <a:rPr lang="en-US" altLang="ja-JP" sz="1800" b="1">
                <a:latin typeface="Courier New" charset="0"/>
                <a:ea typeface="ＭＳ Ｐゴシック" charset="0"/>
                <a:cs typeface="Courier New" charset="0"/>
              </a:rPr>
              <a:t> + value);</a:t>
            </a:r>
          </a:p>
          <a:p>
            <a:pPr eaLnBrk="1" hangingPunct="1">
              <a:buFont typeface="Arial" charset="0"/>
              <a:buNone/>
            </a:pPr>
            <a:r>
              <a:rPr lang="en-US" sz="1800" b="1">
                <a:latin typeface="Courier New" charset="0"/>
                <a:ea typeface="ＭＳ Ｐゴシック" charset="0"/>
                <a:cs typeface="Courier New" charset="0"/>
              </a:rPr>
              <a:t>}</a:t>
            </a:r>
          </a:p>
          <a:p>
            <a:pPr lvl="2" eaLnBrk="1" hangingPunct="1">
              <a:buFont typeface="Arial" charset="0"/>
              <a:buNone/>
            </a:pPr>
            <a:endParaRPr lang="en-US">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59203">
                                            <p:txEl>
                                              <p:pRg st="3" end="3"/>
                                            </p:txEl>
                                          </p:spTgt>
                                        </p:tgtEl>
                                        <p:attrNameLst>
                                          <p:attrName>style.visibility</p:attrName>
                                        </p:attrNameLst>
                                      </p:cBhvr>
                                      <p:to>
                                        <p:strVal val="visible"/>
                                      </p:to>
                                    </p:set>
                                    <p:anim to="" calcmode="lin" valueType="num">
                                      <p:cBhvr>
                                        <p:cTn id="7" dur="1" fill="hold"/>
                                        <p:tgtEl>
                                          <p:spTgt spid="1459203">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59203">
                                            <p:txEl>
                                              <p:pRg st="4" end="4"/>
                                            </p:txEl>
                                          </p:spTgt>
                                        </p:tgtEl>
                                        <p:attrNameLst>
                                          <p:attrName>style.visibility</p:attrName>
                                        </p:attrNameLst>
                                      </p:cBhvr>
                                      <p:to>
                                        <p:strVal val="visible"/>
                                      </p:to>
                                    </p:set>
                                    <p:anim to="" calcmode="lin" valueType="num">
                                      <p:cBhvr>
                                        <p:cTn id="12" dur="1" fill="hold"/>
                                        <p:tgtEl>
                                          <p:spTgt spid="1459203">
                                            <p:txEl>
                                              <p:pRg st="4" end="4"/>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59203">
                                            <p:txEl>
                                              <p:pRg st="5" end="5"/>
                                            </p:txEl>
                                          </p:spTgt>
                                        </p:tgtEl>
                                        <p:attrNameLst>
                                          <p:attrName>style.visibility</p:attrName>
                                        </p:attrNameLst>
                                      </p:cBhvr>
                                      <p:to>
                                        <p:strVal val="visible"/>
                                      </p:to>
                                    </p:set>
                                    <p:anim to="" calcmode="lin" valueType="num">
                                      <p:cBhvr>
                                        <p:cTn id="15" dur="1" fill="hold"/>
                                        <p:tgtEl>
                                          <p:spTgt spid="1459203">
                                            <p:txEl>
                                              <p:pRg st="5" end="5"/>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59203">
                                            <p:txEl>
                                              <p:pRg st="6" end="6"/>
                                            </p:txEl>
                                          </p:spTgt>
                                        </p:tgtEl>
                                        <p:attrNameLst>
                                          <p:attrName>style.visibility</p:attrName>
                                        </p:attrNameLst>
                                      </p:cBhvr>
                                      <p:to>
                                        <p:strVal val="visible"/>
                                      </p:to>
                                    </p:set>
                                    <p:anim to="" calcmode="lin" valueType="num">
                                      <p:cBhvr>
                                        <p:cTn id="18" dur="1" fill="hold"/>
                                        <p:tgtEl>
                                          <p:spTgt spid="1459203">
                                            <p:txEl>
                                              <p:pRg st="6" end="6"/>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459203">
                                            <p:txEl>
                                              <p:pRg st="7" end="7"/>
                                            </p:txEl>
                                          </p:spTgt>
                                        </p:tgtEl>
                                        <p:attrNameLst>
                                          <p:attrName>style.visibility</p:attrName>
                                        </p:attrNameLst>
                                      </p:cBhvr>
                                      <p:to>
                                        <p:strVal val="visible"/>
                                      </p:to>
                                    </p:set>
                                    <p:anim to="" calcmode="lin" valueType="num">
                                      <p:cBhvr>
                                        <p:cTn id="23" dur="1" fill="hold"/>
                                        <p:tgtEl>
                                          <p:spTgt spid="1459203">
                                            <p:txEl>
                                              <p:pRg st="7" end="7"/>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59203">
                                            <p:txEl>
                                              <p:pRg st="8" end="8"/>
                                            </p:txEl>
                                          </p:spTgt>
                                        </p:tgtEl>
                                        <p:attrNameLst>
                                          <p:attrName>style.visibility</p:attrName>
                                        </p:attrNameLst>
                                      </p:cBhvr>
                                      <p:to>
                                        <p:strVal val="visible"/>
                                      </p:to>
                                    </p:set>
                                    <p:anim to="" calcmode="lin" valueType="num">
                                      <p:cBhvr>
                                        <p:cTn id="26" dur="1" fill="hold"/>
                                        <p:tgtEl>
                                          <p:spTgt spid="1459203">
                                            <p:txEl>
                                              <p:pRg st="8" end="8"/>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459203">
                                            <p:txEl>
                                              <p:pRg st="9" end="9"/>
                                            </p:txEl>
                                          </p:spTgt>
                                        </p:tgtEl>
                                        <p:attrNameLst>
                                          <p:attrName>style.visibility</p:attrName>
                                        </p:attrNameLst>
                                      </p:cBhvr>
                                      <p:to>
                                        <p:strVal val="visible"/>
                                      </p:to>
                                    </p:set>
                                    <p:anim to="" calcmode="lin" valueType="num">
                                      <p:cBhvr>
                                        <p:cTn id="29" dur="1" fill="hold"/>
                                        <p:tgtEl>
                                          <p:spTgt spid="1459203">
                                            <p:txEl>
                                              <p:pRg st="9" end="9"/>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459203">
                                            <p:txEl>
                                              <p:pRg st="10" end="10"/>
                                            </p:txEl>
                                          </p:spTgt>
                                        </p:tgtEl>
                                        <p:attrNameLst>
                                          <p:attrName>style.visibility</p:attrName>
                                        </p:attrNameLst>
                                      </p:cBhvr>
                                      <p:to>
                                        <p:strVal val="visible"/>
                                      </p:to>
                                    </p:set>
                                    <p:anim to="" calcmode="lin" valueType="num">
                                      <p:cBhvr>
                                        <p:cTn id="32" dur="1" fill="hold"/>
                                        <p:tgtEl>
                                          <p:spTgt spid="1459203">
                                            <p:txEl>
                                              <p:pRg st="10" end="10"/>
                                            </p:txEl>
                                          </p:spTgt>
                                        </p:tgtEl>
                                        <p:attrNameLst>
                                          <p:attrName/>
                                        </p:attrNameLst>
                                      </p:cBhvr>
                                    </p:anim>
                                  </p:childTnLst>
                                </p:cTn>
                              </p:par>
                              <p:par>
                                <p:cTn id="33" presetID="24" presetClass="entr" presetSubtype="0" fill="hold" nodeType="withEffect">
                                  <p:stCondLst>
                                    <p:cond delay="0"/>
                                  </p:stCondLst>
                                  <p:childTnLst>
                                    <p:set>
                                      <p:cBhvr>
                                        <p:cTn id="34" dur="1" fill="hold">
                                          <p:stCondLst>
                                            <p:cond delay="0"/>
                                          </p:stCondLst>
                                        </p:cTn>
                                        <p:tgtEl>
                                          <p:spTgt spid="1459203">
                                            <p:txEl>
                                              <p:pRg st="11" end="11"/>
                                            </p:txEl>
                                          </p:spTgt>
                                        </p:tgtEl>
                                        <p:attrNameLst>
                                          <p:attrName>style.visibility</p:attrName>
                                        </p:attrNameLst>
                                      </p:cBhvr>
                                      <p:to>
                                        <p:strVal val="visible"/>
                                      </p:to>
                                    </p:set>
                                    <p:anim to="" calcmode="lin" valueType="num">
                                      <p:cBhvr>
                                        <p:cTn id="35" dur="1" fill="hold"/>
                                        <p:tgtEl>
                                          <p:spTgt spid="1459203">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E384457-643D-2440-8322-7BCA59A2197C}" type="slidenum">
              <a:rPr lang="en-US" sz="1400">
                <a:latin typeface="Arial" charset="0"/>
              </a:rPr>
              <a:pPr eaLnBrk="1" hangingPunct="1"/>
              <a:t>124</a:t>
            </a:fld>
            <a:endParaRPr lang="en-US" sz="1400">
              <a:latin typeface="Arial" charset="0"/>
            </a:endParaRPr>
          </a:p>
        </p:txBody>
      </p:sp>
      <p:sp>
        <p:nvSpPr>
          <p:cNvPr id="1546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Direct Access and Sequential Access</a:t>
            </a:r>
          </a:p>
        </p:txBody>
      </p:sp>
      <p:sp>
        <p:nvSpPr>
          <p:cNvPr id="1460227"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The previous two slides demonstrate the two basic ways of accessing arrays:</a:t>
            </a:r>
          </a:p>
          <a:p>
            <a:pPr lvl="1" eaLnBrk="1" hangingPunct="1"/>
            <a:r>
              <a:rPr lang="en-US" dirty="0">
                <a:solidFill>
                  <a:srgbClr val="FF0000"/>
                </a:solidFill>
                <a:latin typeface="Tahoma" charset="0"/>
                <a:ea typeface="ＭＳ Ｐゴシック" charset="0"/>
              </a:rPr>
              <a:t>Direct Access</a:t>
            </a:r>
          </a:p>
          <a:p>
            <a:pPr lvl="2" eaLnBrk="1" hangingPunct="1"/>
            <a:r>
              <a:rPr lang="en-US" dirty="0">
                <a:latin typeface="Tahoma" charset="0"/>
                <a:ea typeface="ＭＳ Ｐゴシック" charset="0"/>
              </a:rPr>
              <a:t>Arbitrary items are accessed by providing the appropriate index of the item</a:t>
            </a:r>
          </a:p>
          <a:p>
            <a:pPr lvl="1" eaLnBrk="1" hangingPunct="1"/>
            <a:r>
              <a:rPr lang="en-US" dirty="0">
                <a:solidFill>
                  <a:srgbClr val="FF0000"/>
                </a:solidFill>
                <a:latin typeface="Tahoma" charset="0"/>
                <a:ea typeface="ＭＳ Ｐゴシック" charset="0"/>
              </a:rPr>
              <a:t>Sequential Access</a:t>
            </a:r>
          </a:p>
          <a:p>
            <a:pPr lvl="2" eaLnBrk="1" hangingPunct="1"/>
            <a:r>
              <a:rPr lang="en-US" dirty="0">
                <a:latin typeface="Tahoma" charset="0"/>
                <a:ea typeface="ＭＳ Ｐゴシック" charset="0"/>
              </a:rPr>
              <a:t>Items are accessed in index order from beginning to end (or from end to beginning)</a:t>
            </a:r>
          </a:p>
          <a:p>
            <a:pPr lvl="1" eaLnBrk="1" hangingPunct="1"/>
            <a:r>
              <a:rPr lang="en-US" dirty="0">
                <a:latin typeface="Tahoma" charset="0"/>
                <a:ea typeface="ＭＳ Ｐゴシック" charset="0"/>
              </a:rPr>
              <a:t>The usefulness of arrays comes from allowing access in both of these ways </a:t>
            </a:r>
          </a:p>
          <a:p>
            <a:pPr lvl="1"/>
            <a:r>
              <a:rPr lang="en-US" dirty="0">
                <a:latin typeface="Tahoma" charset="0"/>
                <a:ea typeface="ＭＳ Ｐゴシック" charset="0"/>
              </a:rPr>
              <a:t>Let</a:t>
            </a:r>
            <a:r>
              <a:rPr lang="ja-JP" altLang="en-US">
                <a:latin typeface="Tahoma" charset="0"/>
                <a:ea typeface="ＭＳ Ｐゴシック" charset="0"/>
              </a:rPr>
              <a:t>’</a:t>
            </a:r>
            <a:r>
              <a:rPr lang="en-US" altLang="ja-JP" dirty="0">
                <a:latin typeface="Tahoma" charset="0"/>
                <a:ea typeface="ＭＳ Ｐゴシック" charset="0"/>
              </a:rPr>
              <a:t>s see both direct and sequential access of arrays with a file example (ex11.java)</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60227">
                                            <p:txEl>
                                              <p:pRg st="3" end="3"/>
                                            </p:txEl>
                                          </p:spTgt>
                                        </p:tgtEl>
                                        <p:attrNameLst>
                                          <p:attrName>style.visibility</p:attrName>
                                        </p:attrNameLst>
                                      </p:cBhvr>
                                      <p:to>
                                        <p:strVal val="visible"/>
                                      </p:to>
                                    </p:set>
                                    <p:anim to="" calcmode="lin" valueType="num">
                                      <p:cBhvr>
                                        <p:cTn id="7" dur="1" fill="hold"/>
                                        <p:tgtEl>
                                          <p:spTgt spid="1460227">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60227">
                                            <p:txEl>
                                              <p:pRg st="4" end="4"/>
                                            </p:txEl>
                                          </p:spTgt>
                                        </p:tgtEl>
                                        <p:attrNameLst>
                                          <p:attrName>style.visibility</p:attrName>
                                        </p:attrNameLst>
                                      </p:cBhvr>
                                      <p:to>
                                        <p:strVal val="visible"/>
                                      </p:to>
                                    </p:set>
                                    <p:anim to="" calcmode="lin" valueType="num">
                                      <p:cBhvr>
                                        <p:cTn id="10" dur="1" fill="hold"/>
                                        <p:tgtEl>
                                          <p:spTgt spid="1460227">
                                            <p:txEl>
                                              <p:pRg st="4" end="4"/>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60227">
                                            <p:txEl>
                                              <p:pRg st="5" end="5"/>
                                            </p:txEl>
                                          </p:spTgt>
                                        </p:tgtEl>
                                        <p:attrNameLst>
                                          <p:attrName>style.visibility</p:attrName>
                                        </p:attrNameLst>
                                      </p:cBhvr>
                                      <p:to>
                                        <p:strVal val="visible"/>
                                      </p:to>
                                    </p:set>
                                    <p:anim to="" calcmode="lin" valueType="num">
                                      <p:cBhvr>
                                        <p:cTn id="15" dur="1" fill="hold"/>
                                        <p:tgtEl>
                                          <p:spTgt spid="1460227">
                                            <p:txEl>
                                              <p:pRg st="5" end="5"/>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60227">
                                            <p:txEl>
                                              <p:pRg st="6" end="6"/>
                                            </p:txEl>
                                          </p:spTgt>
                                        </p:tgtEl>
                                        <p:attrNameLst>
                                          <p:attrName>style.visibility</p:attrName>
                                        </p:attrNameLst>
                                      </p:cBhvr>
                                      <p:to>
                                        <p:strVal val="visible"/>
                                      </p:to>
                                    </p:set>
                                    <p:anim to="" calcmode="lin" valueType="num">
                                      <p:cBhvr>
                                        <p:cTn id="18" dur="1" fill="hold"/>
                                        <p:tgtEl>
                                          <p:spTgt spid="1460227">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7EE007D-76D1-B64D-B251-3D7A32F2E7F7}" type="slidenum">
              <a:rPr lang="en-US" sz="1400">
                <a:latin typeface="Arial" charset="0"/>
              </a:rPr>
              <a:pPr eaLnBrk="1" hangingPunct="1"/>
              <a:t>125</a:t>
            </a:fld>
            <a:endParaRPr lang="en-US" sz="1400">
              <a:latin typeface="Arial" charset="0"/>
            </a:endParaRPr>
          </a:p>
        </p:txBody>
      </p:sp>
      <p:sp>
        <p:nvSpPr>
          <p:cNvPr id="16077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References and Reference Types</a:t>
            </a:r>
          </a:p>
        </p:txBody>
      </p:sp>
      <p:sp>
        <p:nvSpPr>
          <p:cNvPr id="16077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Recall from previous discussions that Java has </a:t>
            </a:r>
            <a:r>
              <a:rPr lang="en-US">
                <a:solidFill>
                  <a:srgbClr val="FF0000"/>
                </a:solidFill>
                <a:latin typeface="Tahoma" charset="0"/>
                <a:ea typeface="ＭＳ Ｐゴシック" charset="0"/>
                <a:cs typeface="ＭＳ Ｐゴシック" charset="0"/>
              </a:rPr>
              <a:t>primitive types</a:t>
            </a:r>
            <a:r>
              <a:rPr lang="en-US">
                <a:latin typeface="Tahoma" charset="0"/>
                <a:ea typeface="ＭＳ Ｐゴシック" charset="0"/>
                <a:cs typeface="ＭＳ Ｐゴシック" charset="0"/>
              </a:rPr>
              <a:t> and </a:t>
            </a:r>
            <a:r>
              <a:rPr lang="en-US">
                <a:solidFill>
                  <a:srgbClr val="FF0000"/>
                </a:solidFill>
                <a:latin typeface="Tahoma" charset="0"/>
                <a:ea typeface="ＭＳ Ｐゴシック" charset="0"/>
                <a:cs typeface="ＭＳ Ｐゴシック" charset="0"/>
              </a:rPr>
              <a:t>reference types</a:t>
            </a:r>
          </a:p>
          <a:p>
            <a:pPr lvl="1" eaLnBrk="1" hangingPunct="1"/>
            <a:r>
              <a:rPr lang="en-US">
                <a:latin typeface="Tahoma" charset="0"/>
                <a:ea typeface="ＭＳ Ｐゴシック" charset="0"/>
              </a:rPr>
              <a:t>Also recall (once again!) how they are stored</a:t>
            </a:r>
          </a:p>
          <a:p>
            <a:pPr lvl="2" eaLnBrk="1" hangingPunct="1"/>
            <a:r>
              <a:rPr lang="en-US">
                <a:latin typeface="Tahoma" charset="0"/>
                <a:ea typeface="ＭＳ Ｐゴシック" charset="0"/>
              </a:rPr>
              <a:t>With primitive types, data values are stored directly in the memory location associated with a variable</a:t>
            </a:r>
          </a:p>
          <a:p>
            <a:pPr lvl="2" eaLnBrk="1" hangingPunct="1"/>
            <a:endParaRPr lang="en-US">
              <a:latin typeface="Tahoma" charset="0"/>
              <a:ea typeface="ＭＳ Ｐゴシック" charset="0"/>
            </a:endParaRPr>
          </a:p>
          <a:p>
            <a:pPr lvl="2" eaLnBrk="1" hangingPunct="1"/>
            <a:endParaRPr lang="en-US">
              <a:latin typeface="Tahoma" charset="0"/>
              <a:ea typeface="ＭＳ Ｐゴシック" charset="0"/>
            </a:endParaRPr>
          </a:p>
          <a:p>
            <a:pPr lvl="2" eaLnBrk="1" hangingPunct="1"/>
            <a:r>
              <a:rPr lang="en-US">
                <a:latin typeface="Tahoma" charset="0"/>
                <a:ea typeface="ＭＳ Ｐゴシック" charset="0"/>
              </a:rPr>
              <a:t>With reference types, values are references to objects that are stored elsewhere in memory</a:t>
            </a:r>
          </a:p>
        </p:txBody>
      </p:sp>
      <p:sp>
        <p:nvSpPr>
          <p:cNvPr id="1461252" name="Rectangle 4"/>
          <p:cNvSpPr>
            <a:spLocks noChangeArrowheads="1"/>
          </p:cNvSpPr>
          <p:nvPr/>
        </p:nvSpPr>
        <p:spPr bwMode="auto">
          <a:xfrm>
            <a:off x="2286000" y="3352800"/>
            <a:ext cx="838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latin typeface="Times New Roman" charset="0"/>
              </a:rPr>
              <a:t>var1</a:t>
            </a:r>
          </a:p>
        </p:txBody>
      </p:sp>
      <p:sp>
        <p:nvSpPr>
          <p:cNvPr id="1461253" name="Rectangle 5"/>
          <p:cNvSpPr>
            <a:spLocks noChangeArrowheads="1"/>
          </p:cNvSpPr>
          <p:nvPr/>
        </p:nvSpPr>
        <p:spPr bwMode="auto">
          <a:xfrm>
            <a:off x="3124200" y="3352800"/>
            <a:ext cx="1447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100</a:t>
            </a:r>
          </a:p>
        </p:txBody>
      </p:sp>
      <p:sp>
        <p:nvSpPr>
          <p:cNvPr id="1461254" name="Rectangle 6"/>
          <p:cNvSpPr>
            <a:spLocks noChangeArrowheads="1"/>
          </p:cNvSpPr>
          <p:nvPr/>
        </p:nvSpPr>
        <p:spPr bwMode="auto">
          <a:xfrm>
            <a:off x="2514600" y="4953000"/>
            <a:ext cx="8001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latin typeface="Times New Roman" charset="0"/>
              </a:rPr>
              <a:t>s</a:t>
            </a:r>
          </a:p>
        </p:txBody>
      </p:sp>
      <p:sp>
        <p:nvSpPr>
          <p:cNvPr id="1461255" name="Rectangle 7"/>
          <p:cNvSpPr>
            <a:spLocks noChangeArrowheads="1"/>
          </p:cNvSpPr>
          <p:nvPr/>
        </p:nvSpPr>
        <p:spPr bwMode="auto">
          <a:xfrm>
            <a:off x="3124200" y="49530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Times New Roman" charset="0"/>
            </a:endParaRPr>
          </a:p>
        </p:txBody>
      </p:sp>
      <p:sp>
        <p:nvSpPr>
          <p:cNvPr id="1461256" name="Oval 8"/>
          <p:cNvSpPr>
            <a:spLocks noChangeArrowheads="1"/>
          </p:cNvSpPr>
          <p:nvPr/>
        </p:nvSpPr>
        <p:spPr bwMode="auto">
          <a:xfrm>
            <a:off x="5334000" y="5029200"/>
            <a:ext cx="2667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Hello There</a:t>
            </a:r>
          </a:p>
        </p:txBody>
      </p:sp>
      <p:sp>
        <p:nvSpPr>
          <p:cNvPr id="1461257" name="Line 9"/>
          <p:cNvSpPr>
            <a:spLocks noChangeShapeType="1"/>
          </p:cNvSpPr>
          <p:nvPr/>
        </p:nvSpPr>
        <p:spPr bwMode="auto">
          <a:xfrm>
            <a:off x="3352800" y="5105400"/>
            <a:ext cx="1905000" cy="1524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1252"/>
                                        </p:tgtEl>
                                        <p:attrNameLst>
                                          <p:attrName>style.visibility</p:attrName>
                                        </p:attrNameLst>
                                      </p:cBhvr>
                                      <p:to>
                                        <p:strVal val="visible"/>
                                      </p:to>
                                    </p:set>
                                    <p:anim calcmode="lin" valueType="num">
                                      <p:cBhvr additive="base">
                                        <p:cTn id="7" dur="500" fill="hold"/>
                                        <p:tgtEl>
                                          <p:spTgt spid="1461252"/>
                                        </p:tgtEl>
                                        <p:attrNameLst>
                                          <p:attrName>ppt_x</p:attrName>
                                        </p:attrNameLst>
                                      </p:cBhvr>
                                      <p:tavLst>
                                        <p:tav tm="0">
                                          <p:val>
                                            <p:strVal val="0-#ppt_w/2"/>
                                          </p:val>
                                        </p:tav>
                                        <p:tav tm="100000">
                                          <p:val>
                                            <p:strVal val="#ppt_x"/>
                                          </p:val>
                                        </p:tav>
                                      </p:tavLst>
                                    </p:anim>
                                    <p:anim calcmode="lin" valueType="num">
                                      <p:cBhvr additive="base">
                                        <p:cTn id="8" dur="500" fill="hold"/>
                                        <p:tgtEl>
                                          <p:spTgt spid="1461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iterate type="wd">
                                    <p:tmPct val="20000"/>
                                  </p:iterate>
                                  <p:childTnLst>
                                    <p:set>
                                      <p:cBhvr>
                                        <p:cTn id="12" dur="1" fill="hold">
                                          <p:stCondLst>
                                            <p:cond delay="0"/>
                                          </p:stCondLst>
                                        </p:cTn>
                                        <p:tgtEl>
                                          <p:spTgt spid="1461253">
                                            <p:bg/>
                                          </p:spTgt>
                                        </p:tgtEl>
                                        <p:attrNameLst>
                                          <p:attrName>style.visibility</p:attrName>
                                        </p:attrNameLst>
                                      </p:cBhvr>
                                      <p:to>
                                        <p:strVal val="visible"/>
                                      </p:to>
                                    </p:set>
                                    <p:anim calcmode="lin" valueType="num">
                                      <p:cBhvr additive="base">
                                        <p:cTn id="13" dur="500" fill="hold"/>
                                        <p:tgtEl>
                                          <p:spTgt spid="1461253">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61253">
                                            <p:bg/>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iterate type="wd">
                                    <p:tmPct val="20000"/>
                                  </p:iterate>
                                  <p:childTnLst>
                                    <p:set>
                                      <p:cBhvr>
                                        <p:cTn id="18" dur="1" fill="hold">
                                          <p:stCondLst>
                                            <p:cond delay="0"/>
                                          </p:stCondLst>
                                        </p:cTn>
                                        <p:tgtEl>
                                          <p:spTgt spid="1461253">
                                            <p:txEl>
                                              <p:pRg st="0" end="0"/>
                                            </p:txEl>
                                          </p:spTgt>
                                        </p:tgtEl>
                                        <p:attrNameLst>
                                          <p:attrName>style.visibility</p:attrName>
                                        </p:attrNameLst>
                                      </p:cBhvr>
                                      <p:to>
                                        <p:strVal val="visible"/>
                                      </p:to>
                                    </p:set>
                                    <p:anim calcmode="lin" valueType="num">
                                      <p:cBhvr additive="base">
                                        <p:cTn id="19" dur="500" fill="hold"/>
                                        <p:tgtEl>
                                          <p:spTgt spid="146125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6125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u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1254"/>
                                        </p:tgtEl>
                                        <p:attrNameLst>
                                          <p:attrName>style.visibility</p:attrName>
                                        </p:attrNameLst>
                                      </p:cBhvr>
                                      <p:to>
                                        <p:strVal val="visible"/>
                                      </p:to>
                                    </p:set>
                                    <p:anim calcmode="lin" valueType="num">
                                      <p:cBhvr additive="base">
                                        <p:cTn id="25" dur="500" fill="hold"/>
                                        <p:tgtEl>
                                          <p:spTgt spid="1461254"/>
                                        </p:tgtEl>
                                        <p:attrNameLst>
                                          <p:attrName>ppt_x</p:attrName>
                                        </p:attrNameLst>
                                      </p:cBhvr>
                                      <p:tavLst>
                                        <p:tav tm="0">
                                          <p:val>
                                            <p:strVal val="0-#ppt_w/2"/>
                                          </p:val>
                                        </p:tav>
                                        <p:tav tm="100000">
                                          <p:val>
                                            <p:strVal val="#ppt_x"/>
                                          </p:val>
                                        </p:tav>
                                      </p:tavLst>
                                    </p:anim>
                                    <p:anim calcmode="lin" valueType="num">
                                      <p:cBhvr additive="base">
                                        <p:cTn id="26" dur="500" fill="hold"/>
                                        <p:tgtEl>
                                          <p:spTgt spid="14612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61255"/>
                                        </p:tgtEl>
                                        <p:attrNameLst>
                                          <p:attrName>style.visibility</p:attrName>
                                        </p:attrNameLst>
                                      </p:cBhvr>
                                      <p:to>
                                        <p:strVal val="visible"/>
                                      </p:to>
                                    </p:set>
                                    <p:anim calcmode="lin" valueType="num">
                                      <p:cBhvr additive="base">
                                        <p:cTn id="31" dur="500" fill="hold"/>
                                        <p:tgtEl>
                                          <p:spTgt spid="1461255"/>
                                        </p:tgtEl>
                                        <p:attrNameLst>
                                          <p:attrName>ppt_x</p:attrName>
                                        </p:attrNameLst>
                                      </p:cBhvr>
                                      <p:tavLst>
                                        <p:tav tm="0">
                                          <p:val>
                                            <p:strVal val="1+#ppt_w/2"/>
                                          </p:val>
                                        </p:tav>
                                        <p:tav tm="100000">
                                          <p:val>
                                            <p:strVal val="#ppt_x"/>
                                          </p:val>
                                        </p:tav>
                                      </p:tavLst>
                                    </p:anim>
                                    <p:anim calcmode="lin" valueType="num">
                                      <p:cBhvr additive="base">
                                        <p:cTn id="32" dur="500" fill="hold"/>
                                        <p:tgtEl>
                                          <p:spTgt spid="146125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61256"/>
                                        </p:tgtEl>
                                        <p:attrNameLst>
                                          <p:attrName>style.visibility</p:attrName>
                                        </p:attrNameLst>
                                      </p:cBhvr>
                                      <p:to>
                                        <p:strVal val="visible"/>
                                      </p:to>
                                    </p:set>
                                    <p:animEffect transition="in" filter="dissolve">
                                      <p:cBhvr>
                                        <p:cTn id="37" dur="2000"/>
                                        <p:tgtEl>
                                          <p:spTgt spid="1461256"/>
                                        </p:tgtEl>
                                      </p:cBhvr>
                                    </p:animEffect>
                                  </p:childTnLst>
                                  <p:subTnLst>
                                    <p:audio>
                                      <p:cMediaNode>
                                        <p:cTn display="0" masterRel="sameClick">
                                          <p:stCondLst>
                                            <p:cond evt="begin" delay="0">
                                              <p:tn val="35"/>
                                            </p:cond>
                                          </p:stCondLst>
                                          <p:endCondLst>
                                            <p:cond evt="onStopAudio" delay="0">
                                              <p:tgtEl>
                                                <p:sldTgt/>
                                              </p:tgtEl>
                                            </p:cond>
                                          </p:endCondLst>
                                        </p:cTn>
                                        <p:tgtEl>
                                          <p:sndTgt r:embed="rId3" name="voltag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461257"/>
                                        </p:tgtEl>
                                        <p:attrNameLst>
                                          <p:attrName>style.visibility</p:attrName>
                                        </p:attrNameLst>
                                      </p:cBhvr>
                                      <p:to>
                                        <p:strVal val="visible"/>
                                      </p:to>
                                    </p:set>
                                    <p:anim calcmode="lin" valueType="num">
                                      <p:cBhvr>
                                        <p:cTn id="42" dur="2000" fill="hold"/>
                                        <p:tgtEl>
                                          <p:spTgt spid="1461257"/>
                                        </p:tgtEl>
                                        <p:attrNameLst>
                                          <p:attrName>ppt_w</p:attrName>
                                        </p:attrNameLst>
                                      </p:cBhvr>
                                      <p:tavLst>
                                        <p:tav tm="0">
                                          <p:val>
                                            <p:strVal val="#ppt_w*0.70"/>
                                          </p:val>
                                        </p:tav>
                                        <p:tav tm="100000">
                                          <p:val>
                                            <p:strVal val="#ppt_w"/>
                                          </p:val>
                                        </p:tav>
                                      </p:tavLst>
                                    </p:anim>
                                    <p:anim calcmode="lin" valueType="num">
                                      <p:cBhvr>
                                        <p:cTn id="43" dur="2000" fill="hold"/>
                                        <p:tgtEl>
                                          <p:spTgt spid="1461257"/>
                                        </p:tgtEl>
                                        <p:attrNameLst>
                                          <p:attrName>ppt_h</p:attrName>
                                        </p:attrNameLst>
                                      </p:cBhvr>
                                      <p:tavLst>
                                        <p:tav tm="0">
                                          <p:val>
                                            <p:strVal val="#ppt_h"/>
                                          </p:val>
                                        </p:tav>
                                        <p:tav tm="100000">
                                          <p:val>
                                            <p:strVal val="#ppt_h"/>
                                          </p:val>
                                        </p:tav>
                                      </p:tavLst>
                                    </p:anim>
                                    <p:animEffect transition="in" filter="fade">
                                      <p:cBhvr>
                                        <p:cTn id="44" dur="2000"/>
                                        <p:tgtEl>
                                          <p:spTgt spid="1461257"/>
                                        </p:tgtEl>
                                      </p:cBhvr>
                                    </p:animEffect>
                                  </p:childTnLst>
                                  <p:subTnLst>
                                    <p:audio>
                                      <p:cMediaNode>
                                        <p:cTn display="0" masterRel="sameClick">
                                          <p:stCondLst>
                                            <p:cond evt="begin" delay="0">
                                              <p:tn val="40"/>
                                            </p:cond>
                                          </p:stCondLst>
                                          <p:endCondLst>
                                            <p:cond evt="onStopAudio" delay="0">
                                              <p:tgtEl>
                                                <p:sldTgt/>
                                              </p:tgtEl>
                                            </p:cond>
                                          </p:endCondLst>
                                        </p:cTn>
                                        <p:tgtEl>
                                          <p:sndTgt r:embed="rId4"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2" grpId="0"/>
      <p:bldP spid="1461253" grpId="0" build="allAtOnce" animBg="1"/>
      <p:bldP spid="1461254" grpId="0"/>
      <p:bldP spid="1461255" grpId="0" animBg="1"/>
      <p:bldP spid="1461256" grpId="0" animBg="1"/>
      <p:bldP spid="146125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A743A31-C180-2D4E-B99C-662462483B1D}" type="slidenum">
              <a:rPr lang="en-US" sz="1400">
                <a:latin typeface="Arial" charset="0"/>
              </a:rPr>
              <a:pPr eaLnBrk="1" hangingPunct="1"/>
              <a:t>126</a:t>
            </a:fld>
            <a:endParaRPr lang="en-US" sz="1400">
              <a:latin typeface="Arial" charset="0"/>
            </a:endParaRPr>
          </a:p>
        </p:txBody>
      </p:sp>
      <p:sp>
        <p:nvSpPr>
          <p:cNvPr id="1617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Arrays as Reference Types</a:t>
            </a:r>
          </a:p>
        </p:txBody>
      </p:sp>
      <p:sp>
        <p:nvSpPr>
          <p:cNvPr id="1462275" name="Rectangle 3"/>
          <p:cNvSpPr>
            <a:spLocks noGrp="1" noChangeArrowheads="1"/>
          </p:cNvSpPr>
          <p:nvPr>
            <p:ph type="body" sz="half" idx="1"/>
          </p:nvPr>
        </p:nvSpPr>
        <p:spPr>
          <a:xfrm>
            <a:off x="533400" y="1066800"/>
            <a:ext cx="8153400" cy="5181600"/>
          </a:xfrm>
        </p:spPr>
        <p:txBody>
          <a:bodyPr/>
          <a:lstStyle/>
          <a:p>
            <a:pPr eaLnBrk="1" hangingPunct="1"/>
            <a:r>
              <a:rPr lang="en-US" sz="2600">
                <a:latin typeface="Tahoma" charset="0"/>
                <a:ea typeface="ＭＳ Ｐゴシック" charset="0"/>
                <a:cs typeface="ＭＳ Ｐゴシック" charset="0"/>
              </a:rPr>
              <a:t>Java arrays are </a:t>
            </a:r>
            <a:r>
              <a:rPr lang="en-US" sz="2600">
                <a:solidFill>
                  <a:srgbClr val="FF0000"/>
                </a:solidFill>
                <a:latin typeface="Tahoma" charset="0"/>
                <a:ea typeface="ＭＳ Ｐゴシック" charset="0"/>
                <a:cs typeface="ＭＳ Ｐゴシック" charset="0"/>
              </a:rPr>
              <a:t>reference types</a:t>
            </a:r>
          </a:p>
          <a:p>
            <a:pPr lvl="1" eaLnBrk="1" hangingPunct="1"/>
            <a:r>
              <a:rPr lang="en-US" sz="2200">
                <a:latin typeface="Tahoma" charset="0"/>
                <a:ea typeface="ＭＳ Ｐゴシック" charset="0"/>
              </a:rPr>
              <a:t>The array variable is a reference to the actual array</a:t>
            </a:r>
          </a:p>
          <a:p>
            <a:pPr lvl="2" eaLnBrk="1" hangingPunct="1"/>
            <a:r>
              <a:rPr lang="en-US" sz="2000">
                <a:latin typeface="Tahoma" charset="0"/>
                <a:ea typeface="ＭＳ Ｐゴシック" charset="0"/>
              </a:rPr>
              <a:t>If I assign the variable (as a whole) it does not change the array object</a:t>
            </a:r>
          </a:p>
          <a:p>
            <a:pPr lvl="1" eaLnBrk="1" hangingPunct="1"/>
            <a:r>
              <a:rPr lang="en-US" sz="2200">
                <a:latin typeface="Tahoma" charset="0"/>
                <a:ea typeface="ＭＳ Ｐゴシック" charset="0"/>
              </a:rPr>
              <a:t>But I can alter the contents of the array through indexing</a:t>
            </a:r>
          </a:p>
          <a:p>
            <a:pPr lvl="1" eaLnBrk="1" hangingPunct="1"/>
            <a:r>
              <a:rPr lang="en-US" sz="2200">
                <a:latin typeface="Tahoma" charset="0"/>
                <a:ea typeface="ＭＳ Ｐゴシック" charset="0"/>
              </a:rPr>
              <a:t>Ex:</a:t>
            </a:r>
          </a:p>
          <a:p>
            <a:pPr eaLnBrk="1" hangingPunct="1">
              <a:spcBef>
                <a:spcPct val="0"/>
              </a:spcBef>
              <a:buFont typeface="Arial" charset="0"/>
              <a:buNone/>
            </a:pPr>
            <a:r>
              <a:rPr lang="en-US" sz="1600" b="1">
                <a:latin typeface="Tahoma" charset="0"/>
                <a:ea typeface="ＭＳ Ｐゴシック" charset="0"/>
                <a:cs typeface="ＭＳ Ｐゴシック" charset="0"/>
              </a:rPr>
              <a:t>	</a:t>
            </a:r>
            <a:r>
              <a:rPr lang="en-US" sz="1800" b="1">
                <a:latin typeface="Courier New" charset="0"/>
                <a:ea typeface="ＭＳ Ｐゴシック" charset="0"/>
                <a:cs typeface="ＭＳ Ｐゴシック" charset="0"/>
              </a:rPr>
              <a:t>int [] A = new int[5];</a:t>
            </a:r>
          </a:p>
          <a:p>
            <a:pPr eaLnBrk="1" hangingPunct="1">
              <a:spcBef>
                <a:spcPct val="0"/>
              </a:spcBef>
              <a:buFont typeface="Arial" charset="0"/>
              <a:buNone/>
            </a:pPr>
            <a:r>
              <a:rPr lang="en-US" sz="1800" b="1">
                <a:latin typeface="Courier New" charset="0"/>
                <a:ea typeface="ＭＳ Ｐゴシック" charset="0"/>
                <a:cs typeface="ＭＳ Ｐゴシック" charset="0"/>
              </a:rPr>
              <a:t>	for (int i = 0; i &lt; 5; i++)</a:t>
            </a:r>
          </a:p>
          <a:p>
            <a:pPr eaLnBrk="1" hangingPunct="1">
              <a:spcBef>
                <a:spcPct val="0"/>
              </a:spcBef>
              <a:buFont typeface="Arial" charset="0"/>
              <a:buNone/>
            </a:pPr>
            <a:r>
              <a:rPr lang="en-US" sz="1800" b="1">
                <a:latin typeface="Courier New" charset="0"/>
                <a:ea typeface="ＭＳ Ｐゴシック" charset="0"/>
                <a:cs typeface="ＭＳ Ｐゴシック" charset="0"/>
              </a:rPr>
              <a:t>		A[i] = 2*i;</a:t>
            </a:r>
          </a:p>
          <a:p>
            <a:pPr eaLnBrk="1" hangingPunct="1">
              <a:spcBef>
                <a:spcPct val="0"/>
              </a:spcBef>
              <a:buFont typeface="Arial" charset="0"/>
              <a:buNone/>
            </a:pPr>
            <a:r>
              <a:rPr lang="en-US" sz="1800" b="1">
                <a:latin typeface="Courier New" charset="0"/>
                <a:ea typeface="ＭＳ Ｐゴシック" charset="0"/>
                <a:cs typeface="ＭＳ Ｐゴシック" charset="0"/>
              </a:rPr>
              <a:t>	int [] B = A;</a:t>
            </a:r>
          </a:p>
          <a:p>
            <a:pPr eaLnBrk="1" hangingPunct="1">
              <a:spcBef>
                <a:spcPct val="0"/>
              </a:spcBef>
              <a:buFont typeface="Arial" charset="0"/>
              <a:buNone/>
            </a:pPr>
            <a:r>
              <a:rPr lang="en-US" sz="1800" b="1">
                <a:latin typeface="Courier New" charset="0"/>
                <a:ea typeface="ＭＳ Ｐゴシック" charset="0"/>
                <a:cs typeface="ＭＳ Ｐゴシック" charset="0"/>
              </a:rPr>
              <a:t>	A[3] = 5;</a:t>
            </a:r>
          </a:p>
          <a:p>
            <a:pPr eaLnBrk="1" hangingPunct="1">
              <a:spcBef>
                <a:spcPct val="0"/>
              </a:spcBef>
              <a:buFont typeface="Arial" charset="0"/>
              <a:buNone/>
            </a:pPr>
            <a:r>
              <a:rPr lang="en-US" sz="1800" b="1">
                <a:latin typeface="Courier New" charset="0"/>
                <a:ea typeface="ＭＳ Ｐゴシック" charset="0"/>
                <a:cs typeface="ＭＳ Ｐゴシック" charset="0"/>
              </a:rPr>
              <a:t>	A = new int[4];</a:t>
            </a:r>
          </a:p>
          <a:p>
            <a:pPr eaLnBrk="1" hangingPunct="1">
              <a:spcBef>
                <a:spcPct val="0"/>
              </a:spcBef>
              <a:buFont typeface="Arial" charset="0"/>
              <a:buNone/>
            </a:pPr>
            <a:r>
              <a:rPr lang="en-US" sz="1800" b="1">
                <a:latin typeface="Courier New" charset="0"/>
                <a:ea typeface="ＭＳ Ｐゴシック" charset="0"/>
                <a:cs typeface="ＭＳ Ｐゴシック" charset="0"/>
              </a:rPr>
              <a:t>	A[1] = 3;</a:t>
            </a:r>
          </a:p>
          <a:p>
            <a:pPr eaLnBrk="1" hangingPunct="1">
              <a:spcBef>
                <a:spcPct val="0"/>
              </a:spcBef>
              <a:buFont typeface="Arial" charset="0"/>
              <a:buNone/>
            </a:pPr>
            <a:r>
              <a:rPr lang="en-US" sz="1800" b="1">
                <a:latin typeface="Courier New" charset="0"/>
                <a:ea typeface="ＭＳ Ｐゴシック" charset="0"/>
                <a:cs typeface="ＭＳ Ｐゴシック" charset="0"/>
              </a:rPr>
              <a:t>	A[3] = 7;</a:t>
            </a:r>
            <a:endParaRPr lang="en-US" sz="1800" b="1">
              <a:latin typeface="Tahoma" charset="0"/>
              <a:ea typeface="ＭＳ Ｐゴシック" charset="0"/>
              <a:cs typeface="ＭＳ Ｐゴシック" charset="0"/>
            </a:endParaRPr>
          </a:p>
        </p:txBody>
      </p:sp>
      <p:sp>
        <p:nvSpPr>
          <p:cNvPr id="161796" name="Rectangle 4"/>
          <p:cNvSpPr>
            <a:spLocks noChangeArrowheads="1"/>
          </p:cNvSpPr>
          <p:nvPr/>
        </p:nvSpPr>
        <p:spPr bwMode="auto">
          <a:xfrm>
            <a:off x="5181600" y="3581400"/>
            <a:ext cx="4572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1797" name="Rectangle 5"/>
          <p:cNvSpPr>
            <a:spLocks noChangeArrowheads="1"/>
          </p:cNvSpPr>
          <p:nvPr/>
        </p:nvSpPr>
        <p:spPr bwMode="auto">
          <a:xfrm>
            <a:off x="4800600" y="3581400"/>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A</a:t>
            </a:r>
          </a:p>
        </p:txBody>
      </p:sp>
      <p:graphicFrame>
        <p:nvGraphicFramePr>
          <p:cNvPr id="1462278" name="Group 6"/>
          <p:cNvGraphicFramePr>
            <a:graphicFrameLocks noGrp="1"/>
          </p:cNvGraphicFramePr>
          <p:nvPr/>
        </p:nvGraphicFramePr>
        <p:xfrm>
          <a:off x="6629400" y="4114800"/>
          <a:ext cx="838200" cy="1981200"/>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143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1</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2</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2</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4</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31591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3</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6</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3143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4</a:t>
                      </a:r>
                    </a:p>
                  </a:txBody>
                  <a:tcP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8</a:t>
                      </a: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462304" name="Group 32"/>
          <p:cNvGraphicFramePr>
            <a:graphicFrameLocks noGrp="1"/>
          </p:cNvGraphicFramePr>
          <p:nvPr>
            <p:ph sz="half" idx="2"/>
          </p:nvPr>
        </p:nvGraphicFramePr>
        <p:xfrm>
          <a:off x="7848600" y="3810000"/>
          <a:ext cx="838200" cy="1585914"/>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96747">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21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1</a:t>
                      </a:r>
                    </a:p>
                  </a:txBody>
                  <a:tcPr marT="45705" marB="45705"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396747">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2</a:t>
                      </a:r>
                    </a:p>
                  </a:txBody>
                  <a:tcPr marT="45705" marB="45705"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39621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3</a:t>
                      </a:r>
                    </a:p>
                  </a:txBody>
                  <a:tcPr marT="45705" marB="45705"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0"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marT="45705" marB="45705"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62326" name="Line 54"/>
          <p:cNvSpPr>
            <a:spLocks noChangeShapeType="1"/>
          </p:cNvSpPr>
          <p:nvPr/>
        </p:nvSpPr>
        <p:spPr bwMode="auto">
          <a:xfrm>
            <a:off x="5410200" y="3810000"/>
            <a:ext cx="1600200" cy="3048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462327" name="Rectangle 55"/>
          <p:cNvSpPr>
            <a:spLocks noChangeArrowheads="1"/>
          </p:cNvSpPr>
          <p:nvPr/>
        </p:nvSpPr>
        <p:spPr bwMode="auto">
          <a:xfrm>
            <a:off x="5181600" y="4267200"/>
            <a:ext cx="4572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62328" name="Rectangle 56"/>
          <p:cNvSpPr>
            <a:spLocks noChangeArrowheads="1"/>
          </p:cNvSpPr>
          <p:nvPr/>
        </p:nvSpPr>
        <p:spPr bwMode="auto">
          <a:xfrm>
            <a:off x="4800600" y="4267200"/>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B</a:t>
            </a:r>
          </a:p>
        </p:txBody>
      </p:sp>
      <p:sp>
        <p:nvSpPr>
          <p:cNvPr id="1462329" name="Line 57"/>
          <p:cNvSpPr>
            <a:spLocks noChangeShapeType="1"/>
          </p:cNvSpPr>
          <p:nvPr/>
        </p:nvSpPr>
        <p:spPr bwMode="auto">
          <a:xfrm flipV="1">
            <a:off x="5410200" y="4191000"/>
            <a:ext cx="1600200" cy="2286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462330" name="Line 58"/>
          <p:cNvSpPr>
            <a:spLocks noChangeShapeType="1"/>
          </p:cNvSpPr>
          <p:nvPr/>
        </p:nvSpPr>
        <p:spPr bwMode="auto">
          <a:xfrm>
            <a:off x="7162800" y="5486400"/>
            <a:ext cx="228600" cy="0"/>
          </a:xfrm>
          <a:prstGeom prst="line">
            <a:avLst/>
          </a:prstGeom>
          <a:noFill/>
          <a:ln w="15875">
            <a:solidFill>
              <a:schemeClr val="bg1"/>
            </a:solidFill>
            <a:round/>
            <a:headEn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1462331" name="Rectangle 59"/>
          <p:cNvSpPr>
            <a:spLocks noChangeArrowheads="1"/>
          </p:cNvSpPr>
          <p:nvPr/>
        </p:nvSpPr>
        <p:spPr bwMode="auto">
          <a:xfrm>
            <a:off x="7467600" y="5303838"/>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5</a:t>
            </a:r>
          </a:p>
        </p:txBody>
      </p:sp>
      <p:sp>
        <p:nvSpPr>
          <p:cNvPr id="1462332" name="Line 60"/>
          <p:cNvSpPr>
            <a:spLocks noChangeShapeType="1"/>
          </p:cNvSpPr>
          <p:nvPr/>
        </p:nvSpPr>
        <p:spPr bwMode="auto">
          <a:xfrm>
            <a:off x="5410200" y="3733800"/>
            <a:ext cx="2819400" cy="762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462333" name="Rectangle 61"/>
          <p:cNvSpPr>
            <a:spLocks noChangeArrowheads="1"/>
          </p:cNvSpPr>
          <p:nvPr/>
        </p:nvSpPr>
        <p:spPr bwMode="auto">
          <a:xfrm>
            <a:off x="8696325" y="4219575"/>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3</a:t>
            </a:r>
          </a:p>
        </p:txBody>
      </p:sp>
      <p:sp>
        <p:nvSpPr>
          <p:cNvPr id="1462334" name="Rectangle 62"/>
          <p:cNvSpPr>
            <a:spLocks noChangeArrowheads="1"/>
          </p:cNvSpPr>
          <p:nvPr/>
        </p:nvSpPr>
        <p:spPr bwMode="auto">
          <a:xfrm>
            <a:off x="8691563" y="4989513"/>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7</a:t>
            </a:r>
          </a:p>
        </p:txBody>
      </p:sp>
      <p:sp>
        <p:nvSpPr>
          <p:cNvPr id="1462335" name="Line 63"/>
          <p:cNvSpPr>
            <a:spLocks noChangeShapeType="1"/>
          </p:cNvSpPr>
          <p:nvPr/>
        </p:nvSpPr>
        <p:spPr bwMode="auto">
          <a:xfrm>
            <a:off x="8377238" y="4419600"/>
            <a:ext cx="228600" cy="0"/>
          </a:xfrm>
          <a:prstGeom prst="line">
            <a:avLst/>
          </a:prstGeom>
          <a:noFill/>
          <a:ln w="15875">
            <a:solidFill>
              <a:schemeClr val="bg1"/>
            </a:solidFill>
            <a:round/>
            <a:headEn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1462336" name="Line 64"/>
          <p:cNvSpPr>
            <a:spLocks noChangeShapeType="1"/>
          </p:cNvSpPr>
          <p:nvPr/>
        </p:nvSpPr>
        <p:spPr bwMode="auto">
          <a:xfrm>
            <a:off x="8382000" y="5181600"/>
            <a:ext cx="228600" cy="0"/>
          </a:xfrm>
          <a:prstGeom prst="line">
            <a:avLst/>
          </a:prstGeom>
          <a:noFill/>
          <a:ln w="15875">
            <a:solidFill>
              <a:schemeClr val="bg1"/>
            </a:solidFill>
            <a:round/>
            <a:headEnd/>
            <a:tailEnd type="non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62328"/>
                                        </p:tgtEl>
                                        <p:attrNameLst>
                                          <p:attrName>style.visibility</p:attrName>
                                        </p:attrNameLst>
                                      </p:cBhvr>
                                      <p:to>
                                        <p:strVal val="visible"/>
                                      </p:to>
                                    </p:set>
                                    <p:animEffect transition="in" filter="dissolve">
                                      <p:cBhvr>
                                        <p:cTn id="7" dur="500"/>
                                        <p:tgtEl>
                                          <p:spTgt spid="14623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62327"/>
                                        </p:tgtEl>
                                        <p:attrNameLst>
                                          <p:attrName>style.visibility</p:attrName>
                                        </p:attrNameLst>
                                      </p:cBhvr>
                                      <p:to>
                                        <p:strVal val="visible"/>
                                      </p:to>
                                    </p:set>
                                    <p:animEffect transition="in" filter="dissolve">
                                      <p:cBhvr>
                                        <p:cTn id="10" dur="500"/>
                                        <p:tgtEl>
                                          <p:spTgt spid="146232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62329"/>
                                        </p:tgtEl>
                                        <p:attrNameLst>
                                          <p:attrName>style.visibility</p:attrName>
                                        </p:attrNameLst>
                                      </p:cBhvr>
                                      <p:to>
                                        <p:strVal val="visible"/>
                                      </p:to>
                                    </p:set>
                                    <p:animEffect transition="in" filter="dissolve">
                                      <p:cBhvr>
                                        <p:cTn id="13" dur="500"/>
                                        <p:tgtEl>
                                          <p:spTgt spid="1462329"/>
                                        </p:tgtEl>
                                      </p:cBhvr>
                                    </p:animEffect>
                                  </p:childTnLst>
                                </p:cTn>
                              </p:par>
                              <p:par>
                                <p:cTn id="14" presetID="6" presetClass="emph" presetSubtype="0" fill="hold" nodeType="withEffect">
                                  <p:stCondLst>
                                    <p:cond delay="0"/>
                                  </p:stCondLst>
                                  <p:childTnLst>
                                    <p:animScale>
                                      <p:cBhvr>
                                        <p:cTn id="15" dur="2000" fill="hold"/>
                                        <p:tgtEl>
                                          <p:spTgt spid="1462275">
                                            <p:txEl>
                                              <p:pRg st="8" end="8"/>
                                            </p:txEl>
                                          </p:spTgt>
                                        </p:tgtEl>
                                      </p:cBhvr>
                                      <p:by x="125000" y="125000"/>
                                    </p:animScale>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mph" presetSubtype="0" fill="hold" nodeType="clickEffect">
                                  <p:stCondLst>
                                    <p:cond delay="0"/>
                                  </p:stCondLst>
                                  <p:childTnLst>
                                    <p:animScale>
                                      <p:cBhvr>
                                        <p:cTn id="19" dur="2000" fill="hold"/>
                                        <p:tgtEl>
                                          <p:spTgt spid="1462275">
                                            <p:txEl>
                                              <p:pRg st="9" end="9"/>
                                            </p:txEl>
                                          </p:spTgt>
                                        </p:tgtEl>
                                      </p:cBhvr>
                                      <p:by x="125000" y="125000"/>
                                    </p:animScale>
                                  </p:childTnLst>
                                </p:cTn>
                              </p:par>
                              <p:par>
                                <p:cTn id="20" presetID="9" presetClass="entr" presetSubtype="0" fill="hold" grpId="0" nodeType="withEffect">
                                  <p:stCondLst>
                                    <p:cond delay="0"/>
                                  </p:stCondLst>
                                  <p:childTnLst>
                                    <p:set>
                                      <p:cBhvr>
                                        <p:cTn id="21" dur="1" fill="hold">
                                          <p:stCondLst>
                                            <p:cond delay="0"/>
                                          </p:stCondLst>
                                        </p:cTn>
                                        <p:tgtEl>
                                          <p:spTgt spid="1462330"/>
                                        </p:tgtEl>
                                        <p:attrNameLst>
                                          <p:attrName>style.visibility</p:attrName>
                                        </p:attrNameLst>
                                      </p:cBhvr>
                                      <p:to>
                                        <p:strVal val="visible"/>
                                      </p:to>
                                    </p:set>
                                    <p:animEffect transition="in" filter="dissolve">
                                      <p:cBhvr>
                                        <p:cTn id="22" dur="500"/>
                                        <p:tgtEl>
                                          <p:spTgt spid="1462330"/>
                                        </p:tgtEl>
                                      </p:cBhvr>
                                    </p:animEffect>
                                  </p:childTnLst>
                                </p:cTn>
                              </p:par>
                            </p:childTnLst>
                          </p:cTn>
                        </p:par>
                        <p:par>
                          <p:cTn id="23" fill="hold" nodeType="afterGroup">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1462331"/>
                                        </p:tgtEl>
                                        <p:attrNameLst>
                                          <p:attrName>style.visibility</p:attrName>
                                        </p:attrNameLst>
                                      </p:cBhvr>
                                      <p:to>
                                        <p:strVal val="visible"/>
                                      </p:to>
                                    </p:set>
                                    <p:animEffect transition="in" filter="dissolve">
                                      <p:cBhvr>
                                        <p:cTn id="26" dur="2000"/>
                                        <p:tgtEl>
                                          <p:spTgt spid="14623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62326"/>
                                        </p:tgtEl>
                                        <p:attrNameLst>
                                          <p:attrName>style.visibility</p:attrName>
                                        </p:attrNameLst>
                                      </p:cBhvr>
                                      <p:to>
                                        <p:strVal val="hidden"/>
                                      </p:to>
                                    </p:set>
                                  </p:childTnLst>
                                </p:cTn>
                              </p:par>
                              <p:par>
                                <p:cTn id="31" presetID="6" presetClass="emph" presetSubtype="0" fill="hold" nodeType="withEffect">
                                  <p:stCondLst>
                                    <p:cond delay="0"/>
                                  </p:stCondLst>
                                  <p:childTnLst>
                                    <p:animScale>
                                      <p:cBhvr>
                                        <p:cTn id="32" dur="2000" fill="hold"/>
                                        <p:tgtEl>
                                          <p:spTgt spid="1462275">
                                            <p:txEl>
                                              <p:pRg st="10" end="10"/>
                                            </p:txEl>
                                          </p:spTgt>
                                        </p:tgtEl>
                                      </p:cBhvr>
                                      <p:by x="125000" y="125000"/>
                                    </p:animScale>
                                  </p:childTnLst>
                                </p:cTn>
                              </p:par>
                            </p:childTnLst>
                          </p:cTn>
                        </p:par>
                        <p:par>
                          <p:cTn id="33" fill="hold" nodeType="afterGroup">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1462332"/>
                                        </p:tgtEl>
                                        <p:attrNameLst>
                                          <p:attrName>style.visibility</p:attrName>
                                        </p:attrNameLst>
                                      </p:cBhvr>
                                      <p:to>
                                        <p:strVal val="visible"/>
                                      </p:to>
                                    </p:set>
                                    <p:animEffect transition="in" filter="dissolve">
                                      <p:cBhvr>
                                        <p:cTn id="36" dur="500"/>
                                        <p:tgtEl>
                                          <p:spTgt spid="1462332"/>
                                        </p:tgtEl>
                                      </p:cBhvr>
                                    </p:animEffect>
                                  </p:childTnLst>
                                </p:cTn>
                              </p:par>
                              <p:par>
                                <p:cTn id="37" presetID="9" presetClass="entr" presetSubtype="0" fill="hold" nodeType="withEffect">
                                  <p:stCondLst>
                                    <p:cond delay="0"/>
                                  </p:stCondLst>
                                  <p:childTnLst>
                                    <p:set>
                                      <p:cBhvr>
                                        <p:cTn id="38" dur="1" fill="hold">
                                          <p:stCondLst>
                                            <p:cond delay="0"/>
                                          </p:stCondLst>
                                        </p:cTn>
                                        <p:tgtEl>
                                          <p:spTgt spid="1462304"/>
                                        </p:tgtEl>
                                        <p:attrNameLst>
                                          <p:attrName>style.visibility</p:attrName>
                                        </p:attrNameLst>
                                      </p:cBhvr>
                                      <p:to>
                                        <p:strVal val="visible"/>
                                      </p:to>
                                    </p:set>
                                    <p:animEffect transition="in" filter="dissolve">
                                      <p:cBhvr>
                                        <p:cTn id="39" dur="500"/>
                                        <p:tgtEl>
                                          <p:spTgt spid="146230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mph" presetSubtype="0" fill="hold" nodeType="clickEffect">
                                  <p:stCondLst>
                                    <p:cond delay="0"/>
                                  </p:stCondLst>
                                  <p:childTnLst>
                                    <p:animScale>
                                      <p:cBhvr>
                                        <p:cTn id="43" dur="2000" fill="hold"/>
                                        <p:tgtEl>
                                          <p:spTgt spid="1462275">
                                            <p:txEl>
                                              <p:pRg st="11" end="11"/>
                                            </p:txEl>
                                          </p:spTgt>
                                        </p:tgtEl>
                                      </p:cBhvr>
                                      <p:by x="125000" y="125000"/>
                                    </p:animScale>
                                  </p:childTnLst>
                                </p:cTn>
                              </p:par>
                              <p:par>
                                <p:cTn id="44" presetID="9" presetClass="entr" presetSubtype="0" fill="hold" grpId="0" nodeType="withEffect">
                                  <p:stCondLst>
                                    <p:cond delay="0"/>
                                  </p:stCondLst>
                                  <p:childTnLst>
                                    <p:set>
                                      <p:cBhvr>
                                        <p:cTn id="45" dur="1" fill="hold">
                                          <p:stCondLst>
                                            <p:cond delay="0"/>
                                          </p:stCondLst>
                                        </p:cTn>
                                        <p:tgtEl>
                                          <p:spTgt spid="1462335"/>
                                        </p:tgtEl>
                                        <p:attrNameLst>
                                          <p:attrName>style.visibility</p:attrName>
                                        </p:attrNameLst>
                                      </p:cBhvr>
                                      <p:to>
                                        <p:strVal val="visible"/>
                                      </p:to>
                                    </p:set>
                                    <p:animEffect transition="in" filter="dissolve">
                                      <p:cBhvr>
                                        <p:cTn id="46" dur="2000"/>
                                        <p:tgtEl>
                                          <p:spTgt spid="1462335"/>
                                        </p:tgtEl>
                                      </p:cBhvr>
                                    </p:animEffect>
                                  </p:childTnLst>
                                </p:cTn>
                              </p:par>
                            </p:childTnLst>
                          </p:cTn>
                        </p:par>
                        <p:par>
                          <p:cTn id="47" fill="hold" nodeType="afterGroup">
                            <p:stCondLst>
                              <p:cond delay="2000"/>
                            </p:stCondLst>
                            <p:childTnLst>
                              <p:par>
                                <p:cTn id="48" presetID="9" presetClass="entr" presetSubtype="0" fill="hold" grpId="0" nodeType="afterEffect">
                                  <p:stCondLst>
                                    <p:cond delay="0"/>
                                  </p:stCondLst>
                                  <p:childTnLst>
                                    <p:set>
                                      <p:cBhvr>
                                        <p:cTn id="49" dur="1" fill="hold">
                                          <p:stCondLst>
                                            <p:cond delay="0"/>
                                          </p:stCondLst>
                                        </p:cTn>
                                        <p:tgtEl>
                                          <p:spTgt spid="1462333"/>
                                        </p:tgtEl>
                                        <p:attrNameLst>
                                          <p:attrName>style.visibility</p:attrName>
                                        </p:attrNameLst>
                                      </p:cBhvr>
                                      <p:to>
                                        <p:strVal val="visible"/>
                                      </p:to>
                                    </p:set>
                                    <p:animEffect transition="in" filter="dissolve">
                                      <p:cBhvr>
                                        <p:cTn id="50" dur="500"/>
                                        <p:tgtEl>
                                          <p:spTgt spid="14623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6" presetClass="emph" presetSubtype="0" fill="hold" nodeType="clickEffect">
                                  <p:stCondLst>
                                    <p:cond delay="0"/>
                                  </p:stCondLst>
                                  <p:childTnLst>
                                    <p:animScale>
                                      <p:cBhvr>
                                        <p:cTn id="54" dur="2000" fill="hold"/>
                                        <p:tgtEl>
                                          <p:spTgt spid="1462275">
                                            <p:txEl>
                                              <p:pRg st="12" end="12"/>
                                            </p:txEl>
                                          </p:spTgt>
                                        </p:tgtEl>
                                      </p:cBhvr>
                                      <p:by x="125000" y="125000"/>
                                    </p:animScale>
                                  </p:childTnLst>
                                </p:cTn>
                              </p:par>
                              <p:par>
                                <p:cTn id="55" presetID="9" presetClass="entr" presetSubtype="0" fill="hold" grpId="0" nodeType="withEffect">
                                  <p:stCondLst>
                                    <p:cond delay="0"/>
                                  </p:stCondLst>
                                  <p:childTnLst>
                                    <p:set>
                                      <p:cBhvr>
                                        <p:cTn id="56" dur="1" fill="hold">
                                          <p:stCondLst>
                                            <p:cond delay="0"/>
                                          </p:stCondLst>
                                        </p:cTn>
                                        <p:tgtEl>
                                          <p:spTgt spid="1462336"/>
                                        </p:tgtEl>
                                        <p:attrNameLst>
                                          <p:attrName>style.visibility</p:attrName>
                                        </p:attrNameLst>
                                      </p:cBhvr>
                                      <p:to>
                                        <p:strVal val="visible"/>
                                      </p:to>
                                    </p:set>
                                    <p:animEffect transition="in" filter="dissolve">
                                      <p:cBhvr>
                                        <p:cTn id="57" dur="2000"/>
                                        <p:tgtEl>
                                          <p:spTgt spid="1462336"/>
                                        </p:tgtEl>
                                      </p:cBhvr>
                                    </p:animEffect>
                                  </p:childTnLst>
                                </p:cTn>
                              </p:par>
                            </p:childTnLst>
                          </p:cTn>
                        </p:par>
                        <p:par>
                          <p:cTn id="58" fill="hold" nodeType="afterGroup">
                            <p:stCondLst>
                              <p:cond delay="2000"/>
                            </p:stCondLst>
                            <p:childTnLst>
                              <p:par>
                                <p:cTn id="59" presetID="9" presetClass="entr" presetSubtype="0" fill="hold" grpId="0" nodeType="afterEffect">
                                  <p:stCondLst>
                                    <p:cond delay="0"/>
                                  </p:stCondLst>
                                  <p:childTnLst>
                                    <p:set>
                                      <p:cBhvr>
                                        <p:cTn id="60" dur="1" fill="hold">
                                          <p:stCondLst>
                                            <p:cond delay="0"/>
                                          </p:stCondLst>
                                        </p:cTn>
                                        <p:tgtEl>
                                          <p:spTgt spid="1462334"/>
                                        </p:tgtEl>
                                        <p:attrNameLst>
                                          <p:attrName>style.visibility</p:attrName>
                                        </p:attrNameLst>
                                      </p:cBhvr>
                                      <p:to>
                                        <p:strVal val="visible"/>
                                      </p:to>
                                    </p:set>
                                    <p:animEffect transition="in" filter="dissolve">
                                      <p:cBhvr>
                                        <p:cTn id="61" dur="500"/>
                                        <p:tgtEl>
                                          <p:spTgt spid="1462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326" grpId="0" animBg="1"/>
      <p:bldP spid="1462327" grpId="0" animBg="1"/>
      <p:bldP spid="1462328" grpId="0" animBg="1"/>
      <p:bldP spid="1462329" grpId="0" animBg="1"/>
      <p:bldP spid="1462330" grpId="0" animBg="1"/>
      <p:bldP spid="1462331" grpId="0" animBg="1"/>
      <p:bldP spid="1462332" grpId="0" animBg="1"/>
      <p:bldP spid="1462333" grpId="0" animBg="1"/>
      <p:bldP spid="1462334" grpId="0" animBg="1"/>
      <p:bldP spid="1462335" grpId="0" animBg="1"/>
      <p:bldP spid="146233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98F9D55-5EE2-3F49-AB48-66E44520EA75}" type="slidenum">
              <a:rPr lang="en-US" sz="1400">
                <a:latin typeface="Arial" charset="0"/>
              </a:rPr>
              <a:pPr eaLnBrk="1" hangingPunct="1"/>
              <a:t>127</a:t>
            </a:fld>
            <a:endParaRPr lang="en-US" sz="1400">
              <a:latin typeface="Arial" charset="0"/>
            </a:endParaRPr>
          </a:p>
        </p:txBody>
      </p:sp>
      <p:sp>
        <p:nvSpPr>
          <p:cNvPr id="1628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Arrays as Parameters</a:t>
            </a:r>
          </a:p>
        </p:txBody>
      </p:sp>
      <p:sp>
        <p:nvSpPr>
          <p:cNvPr id="1463299"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Recall that all Java parameters are </a:t>
            </a:r>
            <a:r>
              <a:rPr lang="en-US" dirty="0">
                <a:solidFill>
                  <a:srgbClr val="FF0000"/>
                </a:solidFill>
                <a:latin typeface="Tahoma" charset="0"/>
                <a:ea typeface="ＭＳ Ｐゴシック" charset="0"/>
                <a:cs typeface="ＭＳ Ｐゴシック" charset="0"/>
              </a:rPr>
              <a:t>value</a:t>
            </a:r>
          </a:p>
          <a:p>
            <a:pPr lvl="1" eaLnBrk="1" hangingPunct="1"/>
            <a:r>
              <a:rPr lang="en-US" dirty="0">
                <a:latin typeface="Tahoma" charset="0"/>
                <a:ea typeface="ＭＳ Ｐゴシック" charset="0"/>
              </a:rPr>
              <a:t>A copy of the argument is passed to the </a:t>
            </a:r>
            <a:r>
              <a:rPr lang="en-US" dirty="0" err="1">
                <a:latin typeface="Tahoma" charset="0"/>
                <a:ea typeface="ＭＳ Ｐゴシック" charset="0"/>
              </a:rPr>
              <a:t>param</a:t>
            </a:r>
            <a:endParaRPr lang="en-US" dirty="0">
              <a:latin typeface="Tahoma" charset="0"/>
              <a:ea typeface="ＭＳ Ｐゴシック" charset="0"/>
            </a:endParaRPr>
          </a:p>
          <a:p>
            <a:pPr lvl="1" eaLnBrk="1" hangingPunct="1"/>
            <a:r>
              <a:rPr lang="en-US" dirty="0">
                <a:latin typeface="Tahoma" charset="0"/>
                <a:ea typeface="ＭＳ Ｐゴシック" charset="0"/>
              </a:rPr>
              <a:t>Changes to the parameter do not affect the argument</a:t>
            </a:r>
          </a:p>
          <a:p>
            <a:pPr eaLnBrk="1" hangingPunct="1"/>
            <a:r>
              <a:rPr lang="en-US" dirty="0">
                <a:latin typeface="Tahoma" charset="0"/>
                <a:ea typeface="ＭＳ Ｐゴシック" charset="0"/>
                <a:cs typeface="ＭＳ Ｐゴシック" charset="0"/>
              </a:rPr>
              <a:t>What about arrays?</a:t>
            </a:r>
          </a:p>
          <a:p>
            <a:pPr lvl="1" eaLnBrk="1" hangingPunct="1"/>
            <a:r>
              <a:rPr lang="en-US" dirty="0">
                <a:latin typeface="Tahoma" charset="0"/>
                <a:ea typeface="ＭＳ Ｐゴシック" charset="0"/>
              </a:rPr>
              <a:t>Still passed by value, but now what is copied is the reference (i.e. the variable), NOT the object</a:t>
            </a:r>
          </a:p>
          <a:p>
            <a:pPr lvl="2" eaLnBrk="1" hangingPunct="1"/>
            <a:r>
              <a:rPr lang="en-US" dirty="0">
                <a:latin typeface="Tahoma" charset="0"/>
                <a:ea typeface="ＭＳ Ｐゴシック" charset="0"/>
              </a:rPr>
              <a:t>Thus the effect is that the parameter is another reference to the same object that the argument is a reference to</a:t>
            </a:r>
          </a:p>
          <a:p>
            <a:pPr lvl="2" eaLnBrk="1" hangingPunct="1"/>
            <a:r>
              <a:rPr lang="en-US" dirty="0">
                <a:latin typeface="Tahoma" charset="0"/>
                <a:ea typeface="ＭＳ Ｐゴシック" charset="0"/>
              </a:rPr>
              <a:t>We cannot change the argument variable in the method but we CAN mutate the array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63299">
                                            <p:txEl>
                                              <p:pRg st="3" end="3"/>
                                            </p:txEl>
                                          </p:spTgt>
                                        </p:tgtEl>
                                        <p:attrNameLst>
                                          <p:attrName>style.visibility</p:attrName>
                                        </p:attrNameLst>
                                      </p:cBhvr>
                                      <p:to>
                                        <p:strVal val="visible"/>
                                      </p:to>
                                    </p:set>
                                    <p:animEffect transition="in" filter="fade">
                                      <p:cBhvr>
                                        <p:cTn id="7" dur="770" decel="100000"/>
                                        <p:tgtEl>
                                          <p:spTgt spid="1463299">
                                            <p:txEl>
                                              <p:pRg st="3" end="3"/>
                                            </p:txEl>
                                          </p:spTgt>
                                        </p:tgtEl>
                                      </p:cBhvr>
                                    </p:animEffect>
                                    <p:animScale>
                                      <p:cBhvr>
                                        <p:cTn id="8" dur="770" decel="100000"/>
                                        <p:tgtEl>
                                          <p:spTgt spid="1463299">
                                            <p:txEl>
                                              <p:pRg st="3" end="3"/>
                                            </p:txEl>
                                          </p:spTgt>
                                        </p:tgtEl>
                                      </p:cBhvr>
                                      <p:from x="10000" y="10000"/>
                                      <p:to x="200000" y="450000"/>
                                    </p:animScale>
                                    <p:animScale>
                                      <p:cBhvr>
                                        <p:cTn id="9" dur="1230" accel="100000" fill="hold">
                                          <p:stCondLst>
                                            <p:cond delay="770"/>
                                          </p:stCondLst>
                                        </p:cTn>
                                        <p:tgtEl>
                                          <p:spTgt spid="1463299">
                                            <p:txEl>
                                              <p:pRg st="3" end="3"/>
                                            </p:txEl>
                                          </p:spTgt>
                                        </p:tgtEl>
                                      </p:cBhvr>
                                      <p:from x="200000" y="450000"/>
                                      <p:to x="100000" y="100000"/>
                                    </p:animScale>
                                    <p:set>
                                      <p:cBhvr>
                                        <p:cTn id="10" dur="770" fill="hold"/>
                                        <p:tgtEl>
                                          <p:spTgt spid="1463299">
                                            <p:txEl>
                                              <p:pRg st="3" end="3"/>
                                            </p:txEl>
                                          </p:spTgt>
                                        </p:tgtEl>
                                        <p:attrNameLst>
                                          <p:attrName>ppt_x</p:attrName>
                                        </p:attrNameLst>
                                      </p:cBhvr>
                                      <p:to>
                                        <p:strVal val="(0.5)"/>
                                      </p:to>
                                    </p:set>
                                    <p:anim from="(0.5)" to="(#ppt_x)" calcmode="lin" valueType="num">
                                      <p:cBhvr>
                                        <p:cTn id="11" dur="1230" accel="100000" fill="hold">
                                          <p:stCondLst>
                                            <p:cond delay="770"/>
                                          </p:stCondLst>
                                        </p:cTn>
                                        <p:tgtEl>
                                          <p:spTgt spid="1463299">
                                            <p:txEl>
                                              <p:pRg st="3" end="3"/>
                                            </p:txEl>
                                          </p:spTgt>
                                        </p:tgtEl>
                                        <p:attrNameLst>
                                          <p:attrName>ppt_x</p:attrName>
                                        </p:attrNameLst>
                                      </p:cBhvr>
                                    </p:anim>
                                    <p:set>
                                      <p:cBhvr>
                                        <p:cTn id="12" dur="770" fill="hold"/>
                                        <p:tgtEl>
                                          <p:spTgt spid="1463299">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463299">
                                            <p:txEl>
                                              <p:pRg st="3" end="3"/>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463299">
                                            <p:txEl>
                                              <p:pRg st="4" end="4"/>
                                            </p:txEl>
                                          </p:spTgt>
                                        </p:tgtEl>
                                        <p:attrNameLst>
                                          <p:attrName>style.visibility</p:attrName>
                                        </p:attrNameLst>
                                      </p:cBhvr>
                                      <p:to>
                                        <p:strVal val="visible"/>
                                      </p:to>
                                    </p:set>
                                    <p:animEffect transition="in" filter="fade">
                                      <p:cBhvr>
                                        <p:cTn id="16" dur="770" decel="100000"/>
                                        <p:tgtEl>
                                          <p:spTgt spid="1463299">
                                            <p:txEl>
                                              <p:pRg st="4" end="4"/>
                                            </p:txEl>
                                          </p:spTgt>
                                        </p:tgtEl>
                                      </p:cBhvr>
                                    </p:animEffect>
                                    <p:animScale>
                                      <p:cBhvr>
                                        <p:cTn id="17" dur="770" decel="100000"/>
                                        <p:tgtEl>
                                          <p:spTgt spid="1463299">
                                            <p:txEl>
                                              <p:pRg st="4" end="4"/>
                                            </p:txEl>
                                          </p:spTgt>
                                        </p:tgtEl>
                                      </p:cBhvr>
                                      <p:from x="10000" y="10000"/>
                                      <p:to x="200000" y="450000"/>
                                    </p:animScale>
                                    <p:animScale>
                                      <p:cBhvr>
                                        <p:cTn id="18" dur="1230" accel="100000" fill="hold">
                                          <p:stCondLst>
                                            <p:cond delay="770"/>
                                          </p:stCondLst>
                                        </p:cTn>
                                        <p:tgtEl>
                                          <p:spTgt spid="1463299">
                                            <p:txEl>
                                              <p:pRg st="4" end="4"/>
                                            </p:txEl>
                                          </p:spTgt>
                                        </p:tgtEl>
                                      </p:cBhvr>
                                      <p:from x="200000" y="450000"/>
                                      <p:to x="100000" y="100000"/>
                                    </p:animScale>
                                    <p:set>
                                      <p:cBhvr>
                                        <p:cTn id="19" dur="770" fill="hold"/>
                                        <p:tgtEl>
                                          <p:spTgt spid="1463299">
                                            <p:txEl>
                                              <p:pRg st="4" end="4"/>
                                            </p:txEl>
                                          </p:spTgt>
                                        </p:tgtEl>
                                        <p:attrNameLst>
                                          <p:attrName>ppt_x</p:attrName>
                                        </p:attrNameLst>
                                      </p:cBhvr>
                                      <p:to>
                                        <p:strVal val="(0.5)"/>
                                      </p:to>
                                    </p:set>
                                    <p:anim from="(0.5)" to="(#ppt_x)" calcmode="lin" valueType="num">
                                      <p:cBhvr>
                                        <p:cTn id="20" dur="1230" accel="100000" fill="hold">
                                          <p:stCondLst>
                                            <p:cond delay="770"/>
                                          </p:stCondLst>
                                        </p:cTn>
                                        <p:tgtEl>
                                          <p:spTgt spid="1463299">
                                            <p:txEl>
                                              <p:pRg st="4" end="4"/>
                                            </p:txEl>
                                          </p:spTgt>
                                        </p:tgtEl>
                                        <p:attrNameLst>
                                          <p:attrName>ppt_x</p:attrName>
                                        </p:attrNameLst>
                                      </p:cBhvr>
                                    </p:anim>
                                    <p:set>
                                      <p:cBhvr>
                                        <p:cTn id="21" dur="770" fill="hold"/>
                                        <p:tgtEl>
                                          <p:spTgt spid="1463299">
                                            <p:txEl>
                                              <p:pRg st="4" end="4"/>
                                            </p:txEl>
                                          </p:spTgt>
                                        </p:tgtEl>
                                        <p:attrNameLst>
                                          <p:attrName>ppt_y</p:attrName>
                                        </p:attrNameLst>
                                      </p:cBhvr>
                                      <p:to>
                                        <p:strVal val="(#ppt_y+0.4)"/>
                                      </p:to>
                                    </p:set>
                                    <p:anim from="(#ppt_y+0.4)" to="(#ppt_y)" calcmode="lin" valueType="num">
                                      <p:cBhvr>
                                        <p:cTn id="22" dur="1230" accel="100000" fill="hold">
                                          <p:stCondLst>
                                            <p:cond delay="770"/>
                                          </p:stCondLst>
                                        </p:cTn>
                                        <p:tgtEl>
                                          <p:spTgt spid="1463299">
                                            <p:txEl>
                                              <p:pRg st="4" end="4"/>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463299">
                                            <p:txEl>
                                              <p:pRg st="5" end="5"/>
                                            </p:txEl>
                                          </p:spTgt>
                                        </p:tgtEl>
                                        <p:attrNameLst>
                                          <p:attrName>style.visibility</p:attrName>
                                        </p:attrNameLst>
                                      </p:cBhvr>
                                      <p:to>
                                        <p:strVal val="visible"/>
                                      </p:to>
                                    </p:set>
                                    <p:animEffect transition="in" filter="fade">
                                      <p:cBhvr>
                                        <p:cTn id="25" dur="770" decel="100000"/>
                                        <p:tgtEl>
                                          <p:spTgt spid="1463299">
                                            <p:txEl>
                                              <p:pRg st="5" end="5"/>
                                            </p:txEl>
                                          </p:spTgt>
                                        </p:tgtEl>
                                      </p:cBhvr>
                                    </p:animEffect>
                                    <p:animScale>
                                      <p:cBhvr>
                                        <p:cTn id="26" dur="770" decel="100000"/>
                                        <p:tgtEl>
                                          <p:spTgt spid="1463299">
                                            <p:txEl>
                                              <p:pRg st="5" end="5"/>
                                            </p:txEl>
                                          </p:spTgt>
                                        </p:tgtEl>
                                      </p:cBhvr>
                                      <p:from x="10000" y="10000"/>
                                      <p:to x="200000" y="450000"/>
                                    </p:animScale>
                                    <p:animScale>
                                      <p:cBhvr>
                                        <p:cTn id="27" dur="1230" accel="100000" fill="hold">
                                          <p:stCondLst>
                                            <p:cond delay="770"/>
                                          </p:stCondLst>
                                        </p:cTn>
                                        <p:tgtEl>
                                          <p:spTgt spid="1463299">
                                            <p:txEl>
                                              <p:pRg st="5" end="5"/>
                                            </p:txEl>
                                          </p:spTgt>
                                        </p:tgtEl>
                                      </p:cBhvr>
                                      <p:from x="200000" y="450000"/>
                                      <p:to x="100000" y="100000"/>
                                    </p:animScale>
                                    <p:set>
                                      <p:cBhvr>
                                        <p:cTn id="28" dur="770" fill="hold"/>
                                        <p:tgtEl>
                                          <p:spTgt spid="1463299">
                                            <p:txEl>
                                              <p:pRg st="5" end="5"/>
                                            </p:txEl>
                                          </p:spTgt>
                                        </p:tgtEl>
                                        <p:attrNameLst>
                                          <p:attrName>ppt_x</p:attrName>
                                        </p:attrNameLst>
                                      </p:cBhvr>
                                      <p:to>
                                        <p:strVal val="(0.5)"/>
                                      </p:to>
                                    </p:set>
                                    <p:anim from="(0.5)" to="(#ppt_x)" calcmode="lin" valueType="num">
                                      <p:cBhvr>
                                        <p:cTn id="29" dur="1230" accel="100000" fill="hold">
                                          <p:stCondLst>
                                            <p:cond delay="770"/>
                                          </p:stCondLst>
                                        </p:cTn>
                                        <p:tgtEl>
                                          <p:spTgt spid="1463299">
                                            <p:txEl>
                                              <p:pRg st="5" end="5"/>
                                            </p:txEl>
                                          </p:spTgt>
                                        </p:tgtEl>
                                        <p:attrNameLst>
                                          <p:attrName>ppt_x</p:attrName>
                                        </p:attrNameLst>
                                      </p:cBhvr>
                                    </p:anim>
                                    <p:set>
                                      <p:cBhvr>
                                        <p:cTn id="30" dur="770" fill="hold"/>
                                        <p:tgtEl>
                                          <p:spTgt spid="1463299">
                                            <p:txEl>
                                              <p:pRg st="5" end="5"/>
                                            </p:txEl>
                                          </p:spTgt>
                                        </p:tgtEl>
                                        <p:attrNameLst>
                                          <p:attrName>ppt_y</p:attrName>
                                        </p:attrNameLst>
                                      </p:cBhvr>
                                      <p:to>
                                        <p:strVal val="(#ppt_y+0.4)"/>
                                      </p:to>
                                    </p:set>
                                    <p:anim from="(#ppt_y+0.4)" to="(#ppt_y)" calcmode="lin" valueType="num">
                                      <p:cBhvr>
                                        <p:cTn id="31" dur="1230" accel="100000" fill="hold">
                                          <p:stCondLst>
                                            <p:cond delay="770"/>
                                          </p:stCondLst>
                                        </p:cTn>
                                        <p:tgtEl>
                                          <p:spTgt spid="1463299">
                                            <p:txEl>
                                              <p:pRg st="5" end="5"/>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463299">
                                            <p:txEl>
                                              <p:pRg st="6" end="6"/>
                                            </p:txEl>
                                          </p:spTgt>
                                        </p:tgtEl>
                                        <p:attrNameLst>
                                          <p:attrName>style.visibility</p:attrName>
                                        </p:attrNameLst>
                                      </p:cBhvr>
                                      <p:to>
                                        <p:strVal val="visible"/>
                                      </p:to>
                                    </p:set>
                                    <p:animEffect transition="in" filter="fade">
                                      <p:cBhvr>
                                        <p:cTn id="34" dur="770" decel="100000"/>
                                        <p:tgtEl>
                                          <p:spTgt spid="1463299">
                                            <p:txEl>
                                              <p:pRg st="6" end="6"/>
                                            </p:txEl>
                                          </p:spTgt>
                                        </p:tgtEl>
                                      </p:cBhvr>
                                    </p:animEffect>
                                    <p:animScale>
                                      <p:cBhvr>
                                        <p:cTn id="35" dur="770" decel="100000"/>
                                        <p:tgtEl>
                                          <p:spTgt spid="1463299">
                                            <p:txEl>
                                              <p:pRg st="6" end="6"/>
                                            </p:txEl>
                                          </p:spTgt>
                                        </p:tgtEl>
                                      </p:cBhvr>
                                      <p:from x="10000" y="10000"/>
                                      <p:to x="200000" y="450000"/>
                                    </p:animScale>
                                    <p:animScale>
                                      <p:cBhvr>
                                        <p:cTn id="36" dur="1230" accel="100000" fill="hold">
                                          <p:stCondLst>
                                            <p:cond delay="770"/>
                                          </p:stCondLst>
                                        </p:cTn>
                                        <p:tgtEl>
                                          <p:spTgt spid="1463299">
                                            <p:txEl>
                                              <p:pRg st="6" end="6"/>
                                            </p:txEl>
                                          </p:spTgt>
                                        </p:tgtEl>
                                      </p:cBhvr>
                                      <p:from x="200000" y="450000"/>
                                      <p:to x="100000" y="100000"/>
                                    </p:animScale>
                                    <p:set>
                                      <p:cBhvr>
                                        <p:cTn id="37" dur="770" fill="hold"/>
                                        <p:tgtEl>
                                          <p:spTgt spid="1463299">
                                            <p:txEl>
                                              <p:pRg st="6" end="6"/>
                                            </p:txEl>
                                          </p:spTgt>
                                        </p:tgtEl>
                                        <p:attrNameLst>
                                          <p:attrName>ppt_x</p:attrName>
                                        </p:attrNameLst>
                                      </p:cBhvr>
                                      <p:to>
                                        <p:strVal val="(0.5)"/>
                                      </p:to>
                                    </p:set>
                                    <p:anim from="(0.5)" to="(#ppt_x)" calcmode="lin" valueType="num">
                                      <p:cBhvr>
                                        <p:cTn id="38" dur="1230" accel="100000" fill="hold">
                                          <p:stCondLst>
                                            <p:cond delay="770"/>
                                          </p:stCondLst>
                                        </p:cTn>
                                        <p:tgtEl>
                                          <p:spTgt spid="1463299">
                                            <p:txEl>
                                              <p:pRg st="6" end="6"/>
                                            </p:txEl>
                                          </p:spTgt>
                                        </p:tgtEl>
                                        <p:attrNameLst>
                                          <p:attrName>ppt_x</p:attrName>
                                        </p:attrNameLst>
                                      </p:cBhvr>
                                    </p:anim>
                                    <p:set>
                                      <p:cBhvr>
                                        <p:cTn id="39" dur="770" fill="hold"/>
                                        <p:tgtEl>
                                          <p:spTgt spid="1463299">
                                            <p:txEl>
                                              <p:pRg st="6" end="6"/>
                                            </p:txEl>
                                          </p:spTgt>
                                        </p:tgtEl>
                                        <p:attrNameLst>
                                          <p:attrName>ppt_y</p:attrName>
                                        </p:attrNameLst>
                                      </p:cBhvr>
                                      <p:to>
                                        <p:strVal val="(#ppt_y+0.4)"/>
                                      </p:to>
                                    </p:set>
                                    <p:anim from="(#ppt_y+0.4)" to="(#ppt_y)" calcmode="lin" valueType="num">
                                      <p:cBhvr>
                                        <p:cTn id="40" dur="1230" accel="100000" fill="hold">
                                          <p:stCondLst>
                                            <p:cond delay="770"/>
                                          </p:stCondLst>
                                        </p:cTn>
                                        <p:tgtEl>
                                          <p:spTgt spid="1463299">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B4C7D16-6B42-2B4C-8739-198675005F2B}" type="slidenum">
              <a:rPr lang="en-US" sz="1400">
                <a:latin typeface="Arial" charset="0"/>
              </a:rPr>
              <a:pPr eaLnBrk="1" hangingPunct="1"/>
              <a:t>128</a:t>
            </a:fld>
            <a:endParaRPr lang="en-US" sz="1400">
              <a:latin typeface="Arial" charset="0"/>
            </a:endParaRPr>
          </a:p>
        </p:txBody>
      </p:sp>
      <p:sp>
        <p:nvSpPr>
          <p:cNvPr id="1638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12: Arrays as Parameters </a:t>
            </a:r>
          </a:p>
        </p:txBody>
      </p:sp>
      <p:sp>
        <p:nvSpPr>
          <p:cNvPr id="1464323"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This is the same issue we discussed previously with reference types (see </a:t>
            </a:r>
            <a:r>
              <a:rPr lang="en-US" dirty="0" err="1">
                <a:latin typeface="Tahoma" charset="0"/>
                <a:ea typeface="ＭＳ Ｐゴシック" charset="0"/>
              </a:rPr>
              <a:t>showInfo</a:t>
            </a:r>
            <a:r>
              <a:rPr lang="en-US" dirty="0">
                <a:latin typeface="Tahoma" charset="0"/>
                <a:ea typeface="ＭＳ Ｐゴシック" charset="0"/>
              </a:rPr>
              <a:t>() in ex9.java)</a:t>
            </a:r>
          </a:p>
          <a:p>
            <a:pPr lvl="2" eaLnBrk="1" hangingPunct="1"/>
            <a:r>
              <a:rPr lang="en-US" dirty="0">
                <a:latin typeface="Tahoma" charset="0"/>
                <a:ea typeface="ＭＳ Ｐゴシック" charset="0"/>
              </a:rPr>
              <a:t>In the case of arrays, mutating includes changing the value of a location (since </a:t>
            </a:r>
            <a:r>
              <a:rPr lang="en-US" dirty="0" err="1">
                <a:latin typeface="Tahoma" charset="0"/>
                <a:ea typeface="ＭＳ Ｐゴシック" charset="0"/>
              </a:rPr>
              <a:t>locs</a:t>
            </a:r>
            <a:r>
              <a:rPr lang="en-US" dirty="0">
                <a:latin typeface="Tahoma" charset="0"/>
                <a:ea typeface="ＭＳ Ｐゴシック" charset="0"/>
              </a:rPr>
              <a:t> are instance </a:t>
            </a:r>
            <a:r>
              <a:rPr lang="en-US" dirty="0" err="1">
                <a:latin typeface="Tahoma" charset="0"/>
                <a:ea typeface="ＭＳ Ｐゴシック" charset="0"/>
              </a:rPr>
              <a:t>vars</a:t>
            </a:r>
            <a:r>
              <a:rPr lang="en-US" dirty="0">
                <a:latin typeface="Tahoma" charset="0"/>
                <a:ea typeface="ＭＳ Ｐゴシック" charset="0"/>
              </a:rPr>
              <a:t>)</a:t>
            </a:r>
          </a:p>
          <a:p>
            <a:pPr lvl="1" eaLnBrk="1" hangingPunct="1"/>
            <a:r>
              <a:rPr lang="en-US" dirty="0">
                <a:latin typeface="Tahoma" charset="0"/>
                <a:ea typeface="ＭＳ Ｐゴシック" charset="0"/>
              </a:rPr>
              <a:t>See ex11.java</a:t>
            </a:r>
          </a:p>
          <a:p>
            <a:pPr lvl="1" eaLnBrk="1" hangingPunct="1"/>
            <a:r>
              <a:rPr lang="en-US" dirty="0">
                <a:latin typeface="Tahoma" charset="0"/>
                <a:ea typeface="ＭＳ Ｐゴシック" charset="0"/>
              </a:rPr>
              <a:t>Sounds confusing, right?</a:t>
            </a:r>
          </a:p>
          <a:p>
            <a:pPr lvl="2" eaLnBrk="1" hangingPunct="1"/>
            <a:r>
              <a:rPr lang="en-US" dirty="0">
                <a:latin typeface="Tahoma" charset="0"/>
                <a:ea typeface="ＭＳ Ｐゴシック" charset="0"/>
              </a:rPr>
              <a:t>Not so much once you picture it!</a:t>
            </a:r>
          </a:p>
          <a:p>
            <a:pPr lvl="2" eaLnBrk="1" hangingPunct="1"/>
            <a:r>
              <a:rPr lang="en-US" dirty="0">
                <a:latin typeface="Tahoma" charset="0"/>
                <a:ea typeface="ＭＳ Ｐゴシック" charset="0"/>
              </a:rPr>
              <a:t>Show example on board</a:t>
            </a:r>
          </a:p>
          <a:p>
            <a:pPr lvl="1" eaLnBrk="1" hangingPunct="1"/>
            <a:r>
              <a:rPr lang="en-US" dirty="0">
                <a:latin typeface="Tahoma" charset="0"/>
                <a:ea typeface="ＭＳ Ｐゴシック" charset="0"/>
              </a:rPr>
              <a:t>This allows us to change arrays within methods</a:t>
            </a:r>
          </a:p>
          <a:p>
            <a:pPr lvl="2" eaLnBrk="1" hangingPunct="1"/>
            <a:r>
              <a:rPr lang="en-US" dirty="0">
                <a:latin typeface="Tahoma" charset="0"/>
                <a:ea typeface="ＭＳ Ｐゴシック" charset="0"/>
              </a:rPr>
              <a:t>Ex: Read data into an array</a:t>
            </a:r>
          </a:p>
          <a:p>
            <a:pPr lvl="2" eaLnBrk="1" hangingPunct="1"/>
            <a:r>
              <a:rPr lang="en-US" dirty="0">
                <a:latin typeface="Tahoma" charset="0"/>
                <a:ea typeface="ＭＳ Ｐゴシック" charset="0"/>
              </a:rPr>
              <a:t>Ex: Remove data from an array</a:t>
            </a:r>
          </a:p>
          <a:p>
            <a:pPr lvl="2" eaLnBrk="1" hangingPunct="1"/>
            <a:r>
              <a:rPr lang="en-US" dirty="0">
                <a:latin typeface="Tahoma" charset="0"/>
                <a:ea typeface="ＭＳ Ｐゴシック" charset="0"/>
              </a:rPr>
              <a:t>Ex: Sort an 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64323">
                                            <p:txEl>
                                              <p:pRg st="6" end="6"/>
                                            </p:txEl>
                                          </p:spTgt>
                                        </p:tgtEl>
                                        <p:attrNameLst>
                                          <p:attrName>style.visibility</p:attrName>
                                        </p:attrNameLst>
                                      </p:cBhvr>
                                      <p:to>
                                        <p:strVal val="visible"/>
                                      </p:to>
                                    </p:set>
                                    <p:anim to="" calcmode="lin" valueType="num">
                                      <p:cBhvr>
                                        <p:cTn id="7" dur="1" fill="hold"/>
                                        <p:tgtEl>
                                          <p:spTgt spid="1464323">
                                            <p:txEl>
                                              <p:pRg st="6" end="6"/>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64323">
                                            <p:txEl>
                                              <p:pRg st="7" end="7"/>
                                            </p:txEl>
                                          </p:spTgt>
                                        </p:tgtEl>
                                        <p:attrNameLst>
                                          <p:attrName>style.visibility</p:attrName>
                                        </p:attrNameLst>
                                      </p:cBhvr>
                                      <p:to>
                                        <p:strVal val="visible"/>
                                      </p:to>
                                    </p:set>
                                    <p:anim to="" calcmode="lin" valueType="num">
                                      <p:cBhvr>
                                        <p:cTn id="10" dur="1" fill="hold"/>
                                        <p:tgtEl>
                                          <p:spTgt spid="1464323">
                                            <p:txEl>
                                              <p:pRg st="7" end="7"/>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64323">
                                            <p:txEl>
                                              <p:pRg st="8" end="8"/>
                                            </p:txEl>
                                          </p:spTgt>
                                        </p:tgtEl>
                                        <p:attrNameLst>
                                          <p:attrName>style.visibility</p:attrName>
                                        </p:attrNameLst>
                                      </p:cBhvr>
                                      <p:to>
                                        <p:strVal val="visible"/>
                                      </p:to>
                                    </p:set>
                                    <p:anim to="" calcmode="lin" valueType="num">
                                      <p:cBhvr>
                                        <p:cTn id="13" dur="1" fill="hold"/>
                                        <p:tgtEl>
                                          <p:spTgt spid="1464323">
                                            <p:txEl>
                                              <p:pRg st="8" end="8"/>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64323">
                                            <p:txEl>
                                              <p:pRg st="9" end="9"/>
                                            </p:txEl>
                                          </p:spTgt>
                                        </p:tgtEl>
                                        <p:attrNameLst>
                                          <p:attrName>style.visibility</p:attrName>
                                        </p:attrNameLst>
                                      </p:cBhvr>
                                      <p:to>
                                        <p:strVal val="visible"/>
                                      </p:to>
                                    </p:set>
                                    <p:anim to="" calcmode="lin" valueType="num">
                                      <p:cBhvr>
                                        <p:cTn id="16" dur="1" fill="hold"/>
                                        <p:tgtEl>
                                          <p:spTgt spid="1464323">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796985F-AD92-9743-97E5-7FB0DB539CB6}" type="slidenum">
              <a:rPr lang="en-US" sz="1400">
                <a:latin typeface="Arial" charset="0"/>
              </a:rPr>
              <a:pPr eaLnBrk="1" hangingPunct="1"/>
              <a:t>129</a:t>
            </a:fld>
            <a:endParaRPr lang="en-US" sz="1400">
              <a:latin typeface="Arial" charset="0"/>
            </a:endParaRPr>
          </a:p>
        </p:txBody>
      </p:sp>
      <p:sp>
        <p:nvSpPr>
          <p:cNvPr id="1648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13: Searching an Array</a:t>
            </a:r>
          </a:p>
        </p:txBody>
      </p:sp>
      <p:sp>
        <p:nvSpPr>
          <p:cNvPr id="146534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Often we may want to see if a value is stored in an array or not:</a:t>
            </a:r>
          </a:p>
          <a:p>
            <a:pPr lvl="1" eaLnBrk="1" hangingPunct="1"/>
            <a:r>
              <a:rPr lang="ja-JP" altLang="en-US">
                <a:latin typeface="Tahoma" charset="0"/>
                <a:ea typeface="ＭＳ Ｐゴシック" charset="0"/>
              </a:rPr>
              <a:t>“</a:t>
            </a:r>
            <a:r>
              <a:rPr lang="en-US" altLang="ja-JP">
                <a:latin typeface="Tahoma" charset="0"/>
                <a:ea typeface="ＭＳ Ｐゴシック" charset="0"/>
              </a:rPr>
              <a:t>Is this book in the library?</a:t>
            </a:r>
            <a:r>
              <a:rPr lang="ja-JP" altLang="en-US">
                <a:latin typeface="Tahoma" charset="0"/>
                <a:ea typeface="ＭＳ Ｐゴシック" charset="0"/>
              </a:rPr>
              <a:t>”</a:t>
            </a:r>
            <a:endParaRPr lang="en-US" altLang="ja-JP">
              <a:latin typeface="Tahoma" charset="0"/>
              <a:ea typeface="ＭＳ Ｐゴシック" charset="0"/>
            </a:endParaRPr>
          </a:p>
          <a:p>
            <a:pPr lvl="1" eaLnBrk="1" hangingPunct="1"/>
            <a:r>
              <a:rPr lang="ja-JP" altLang="en-US">
                <a:latin typeface="Tahoma" charset="0"/>
                <a:ea typeface="ＭＳ Ｐゴシック" charset="0"/>
              </a:rPr>
              <a:t>“</a:t>
            </a:r>
            <a:r>
              <a:rPr lang="en-US" altLang="ja-JP">
                <a:latin typeface="Tahoma" charset="0"/>
                <a:ea typeface="ＭＳ Ｐゴシック" charset="0"/>
              </a:rPr>
              <a:t>Is Joe Schmoe registered for classes?</a:t>
            </a:r>
            <a:r>
              <a:rPr lang="ja-JP" altLang="en-US">
                <a:latin typeface="Tahoma" charset="0"/>
                <a:ea typeface="ＭＳ Ｐゴシック" charset="0"/>
              </a:rPr>
              <a:t>”</a:t>
            </a:r>
            <a:endParaRPr lang="en-US" altLang="ja-JP">
              <a:latin typeface="Tahoma" charset="0"/>
              <a:ea typeface="ＭＳ Ｐゴシック" charset="0"/>
            </a:endParaRPr>
          </a:p>
          <a:p>
            <a:pPr eaLnBrk="1" hangingPunct="1"/>
            <a:r>
              <a:rPr lang="en-US">
                <a:latin typeface="Tahoma" charset="0"/>
                <a:ea typeface="ＭＳ Ｐゴシック" charset="0"/>
                <a:cs typeface="ＭＳ Ｐゴシック" charset="0"/>
              </a:rPr>
              <a:t>There are many searching algorithms available, some simple and some quite sophisticated</a:t>
            </a:r>
          </a:p>
          <a:p>
            <a:pPr eaLnBrk="1" hangingPunct="1"/>
            <a:r>
              <a:rPr lang="en-US">
                <a:latin typeface="Tahoma" charset="0"/>
                <a:ea typeface="ＭＳ Ｐゴシック" charset="0"/>
                <a:cs typeface="ＭＳ Ｐゴシック" charset="0"/>
              </a:rPr>
              <a:t>We will start off simple here with </a:t>
            </a:r>
            <a:r>
              <a:rPr lang="en-US">
                <a:solidFill>
                  <a:srgbClr val="FF0000"/>
                </a:solidFill>
                <a:latin typeface="Tahoma" charset="0"/>
                <a:ea typeface="ＭＳ Ｐゴシック" charset="0"/>
                <a:cs typeface="ＭＳ Ｐゴシック" charset="0"/>
              </a:rPr>
              <a:t>Sequential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65347">
                                            <p:txEl>
                                              <p:pRg st="3" end="3"/>
                                            </p:txEl>
                                          </p:spTgt>
                                        </p:tgtEl>
                                        <p:attrNameLst>
                                          <p:attrName>style.visibility</p:attrName>
                                        </p:attrNameLst>
                                      </p:cBhvr>
                                      <p:to>
                                        <p:strVal val="visible"/>
                                      </p:to>
                                    </p:set>
                                    <p:animEffect transition="in" filter="fade">
                                      <p:cBhvr>
                                        <p:cTn id="7" dur="770" decel="100000"/>
                                        <p:tgtEl>
                                          <p:spTgt spid="1465347">
                                            <p:txEl>
                                              <p:pRg st="3" end="3"/>
                                            </p:txEl>
                                          </p:spTgt>
                                        </p:tgtEl>
                                      </p:cBhvr>
                                    </p:animEffect>
                                    <p:animScale>
                                      <p:cBhvr>
                                        <p:cTn id="8" dur="770" decel="100000"/>
                                        <p:tgtEl>
                                          <p:spTgt spid="1465347">
                                            <p:txEl>
                                              <p:pRg st="3" end="3"/>
                                            </p:txEl>
                                          </p:spTgt>
                                        </p:tgtEl>
                                      </p:cBhvr>
                                      <p:from x="10000" y="10000"/>
                                      <p:to x="200000" y="450000"/>
                                    </p:animScale>
                                    <p:animScale>
                                      <p:cBhvr>
                                        <p:cTn id="9" dur="1230" accel="100000" fill="hold">
                                          <p:stCondLst>
                                            <p:cond delay="770"/>
                                          </p:stCondLst>
                                        </p:cTn>
                                        <p:tgtEl>
                                          <p:spTgt spid="1465347">
                                            <p:txEl>
                                              <p:pRg st="3" end="3"/>
                                            </p:txEl>
                                          </p:spTgt>
                                        </p:tgtEl>
                                      </p:cBhvr>
                                      <p:from x="200000" y="450000"/>
                                      <p:to x="100000" y="100000"/>
                                    </p:animScale>
                                    <p:set>
                                      <p:cBhvr>
                                        <p:cTn id="10" dur="770" fill="hold"/>
                                        <p:tgtEl>
                                          <p:spTgt spid="1465347">
                                            <p:txEl>
                                              <p:pRg st="3" end="3"/>
                                            </p:txEl>
                                          </p:spTgt>
                                        </p:tgtEl>
                                        <p:attrNameLst>
                                          <p:attrName>ppt_x</p:attrName>
                                        </p:attrNameLst>
                                      </p:cBhvr>
                                      <p:to>
                                        <p:strVal val="(0.5)"/>
                                      </p:to>
                                    </p:set>
                                    <p:anim from="(0.5)" to="(#ppt_x)" calcmode="lin" valueType="num">
                                      <p:cBhvr>
                                        <p:cTn id="11" dur="1230" accel="100000" fill="hold">
                                          <p:stCondLst>
                                            <p:cond delay="770"/>
                                          </p:stCondLst>
                                        </p:cTn>
                                        <p:tgtEl>
                                          <p:spTgt spid="1465347">
                                            <p:txEl>
                                              <p:pRg st="3" end="3"/>
                                            </p:txEl>
                                          </p:spTgt>
                                        </p:tgtEl>
                                        <p:attrNameLst>
                                          <p:attrName>ppt_x</p:attrName>
                                        </p:attrNameLst>
                                      </p:cBhvr>
                                    </p:anim>
                                    <p:set>
                                      <p:cBhvr>
                                        <p:cTn id="12" dur="770" fill="hold"/>
                                        <p:tgtEl>
                                          <p:spTgt spid="1465347">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465347">
                                            <p:txEl>
                                              <p:pRg st="3" end="3"/>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465347">
                                            <p:txEl>
                                              <p:pRg st="4" end="4"/>
                                            </p:txEl>
                                          </p:spTgt>
                                        </p:tgtEl>
                                        <p:attrNameLst>
                                          <p:attrName>style.visibility</p:attrName>
                                        </p:attrNameLst>
                                      </p:cBhvr>
                                      <p:to>
                                        <p:strVal val="visible"/>
                                      </p:to>
                                    </p:set>
                                    <p:animEffect transition="in" filter="fade">
                                      <p:cBhvr>
                                        <p:cTn id="18" dur="770" decel="100000"/>
                                        <p:tgtEl>
                                          <p:spTgt spid="1465347">
                                            <p:txEl>
                                              <p:pRg st="4" end="4"/>
                                            </p:txEl>
                                          </p:spTgt>
                                        </p:tgtEl>
                                      </p:cBhvr>
                                    </p:animEffect>
                                    <p:animScale>
                                      <p:cBhvr>
                                        <p:cTn id="19" dur="770" decel="100000"/>
                                        <p:tgtEl>
                                          <p:spTgt spid="1465347">
                                            <p:txEl>
                                              <p:pRg st="4" end="4"/>
                                            </p:txEl>
                                          </p:spTgt>
                                        </p:tgtEl>
                                      </p:cBhvr>
                                      <p:from x="10000" y="10000"/>
                                      <p:to x="200000" y="450000"/>
                                    </p:animScale>
                                    <p:animScale>
                                      <p:cBhvr>
                                        <p:cTn id="20" dur="1230" accel="100000" fill="hold">
                                          <p:stCondLst>
                                            <p:cond delay="770"/>
                                          </p:stCondLst>
                                        </p:cTn>
                                        <p:tgtEl>
                                          <p:spTgt spid="1465347">
                                            <p:txEl>
                                              <p:pRg st="4" end="4"/>
                                            </p:txEl>
                                          </p:spTgt>
                                        </p:tgtEl>
                                      </p:cBhvr>
                                      <p:from x="200000" y="450000"/>
                                      <p:to x="100000" y="100000"/>
                                    </p:animScale>
                                    <p:set>
                                      <p:cBhvr>
                                        <p:cTn id="21" dur="770" fill="hold"/>
                                        <p:tgtEl>
                                          <p:spTgt spid="1465347">
                                            <p:txEl>
                                              <p:pRg st="4" end="4"/>
                                            </p:txEl>
                                          </p:spTgt>
                                        </p:tgtEl>
                                        <p:attrNameLst>
                                          <p:attrName>ppt_x</p:attrName>
                                        </p:attrNameLst>
                                      </p:cBhvr>
                                      <p:to>
                                        <p:strVal val="(0.5)"/>
                                      </p:to>
                                    </p:set>
                                    <p:anim from="(0.5)" to="(#ppt_x)" calcmode="lin" valueType="num">
                                      <p:cBhvr>
                                        <p:cTn id="22" dur="1230" accel="100000" fill="hold">
                                          <p:stCondLst>
                                            <p:cond delay="770"/>
                                          </p:stCondLst>
                                        </p:cTn>
                                        <p:tgtEl>
                                          <p:spTgt spid="1465347">
                                            <p:txEl>
                                              <p:pRg st="4" end="4"/>
                                            </p:txEl>
                                          </p:spTgt>
                                        </p:tgtEl>
                                        <p:attrNameLst>
                                          <p:attrName>ppt_x</p:attrName>
                                        </p:attrNameLst>
                                      </p:cBhvr>
                                    </p:anim>
                                    <p:set>
                                      <p:cBhvr>
                                        <p:cTn id="23" dur="770" fill="hold"/>
                                        <p:tgtEl>
                                          <p:spTgt spid="1465347">
                                            <p:txEl>
                                              <p:pRg st="4" end="4"/>
                                            </p:txEl>
                                          </p:spTgt>
                                        </p:tgtEl>
                                        <p:attrNameLst>
                                          <p:attrName>ppt_y</p:attrName>
                                        </p:attrNameLst>
                                      </p:cBhvr>
                                      <p:to>
                                        <p:strVal val="(#ppt_y+0.4)"/>
                                      </p:to>
                                    </p:set>
                                    <p:anim from="(#ppt_y+0.4)" to="(#ppt_y)" calcmode="lin" valueType="num">
                                      <p:cBhvr>
                                        <p:cTn id="24" dur="1230" accel="100000" fill="hold">
                                          <p:stCondLst>
                                            <p:cond delay="770"/>
                                          </p:stCondLst>
                                        </p:cTn>
                                        <p:tgtEl>
                                          <p:spTgt spid="1465347">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C92E489-7F36-ED4D-A260-6CEB618496A9}" type="slidenum">
              <a:rPr lang="en-US" sz="1400">
                <a:latin typeface="Arial" charset="0"/>
              </a:rPr>
              <a:pPr eaLnBrk="1" hangingPunct="1"/>
              <a:t>13</a:t>
            </a:fld>
            <a:endParaRPr lang="en-US" sz="1400">
              <a:latin typeface="Arial" charset="0"/>
            </a:endParaRPr>
          </a:p>
        </p:txBody>
      </p:sp>
      <p:sp>
        <p:nvSpPr>
          <p:cNvPr id="337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 Getting Started with Java</a:t>
            </a:r>
          </a:p>
        </p:txBody>
      </p:sp>
      <p:sp>
        <p:nvSpPr>
          <p:cNvPr id="761859" name="Rectangle 3"/>
          <p:cNvSpPr>
            <a:spLocks noGrp="1" noChangeArrowheads="1"/>
          </p:cNvSpPr>
          <p:nvPr>
            <p:ph type="body" idx="1"/>
          </p:nvPr>
        </p:nvSpPr>
        <p:spPr>
          <a:xfrm>
            <a:off x="533400" y="1066800"/>
            <a:ext cx="8229600" cy="5029200"/>
          </a:xfrm>
        </p:spPr>
        <p:txBody>
          <a:bodyPr/>
          <a:lstStyle/>
          <a:p>
            <a:pPr lvl="1" eaLnBrk="1" hangingPunct="1"/>
            <a:r>
              <a:rPr lang="en-US" dirty="0">
                <a:latin typeface="Tahoma" charset="0"/>
                <a:ea typeface="ＭＳ Ｐゴシック" charset="0"/>
              </a:rPr>
              <a:t>Both programs come with the Java Development Kit</a:t>
            </a:r>
          </a:p>
          <a:p>
            <a:pPr lvl="2" eaLnBrk="1" hangingPunct="1"/>
            <a:r>
              <a:rPr lang="en-US" dirty="0">
                <a:latin typeface="Tahoma" charset="0"/>
                <a:ea typeface="ＭＳ Ｐゴシック" charset="0"/>
              </a:rPr>
              <a:t>This is installed on all of the lab PCs and the Mac Minis</a:t>
            </a:r>
          </a:p>
          <a:p>
            <a:pPr lvl="2" eaLnBrk="1" hangingPunct="1"/>
            <a:r>
              <a:rPr lang="en-US" dirty="0">
                <a:latin typeface="Tahoma" charset="0"/>
                <a:ea typeface="ＭＳ Ｐゴシック" charset="0"/>
              </a:rPr>
              <a:t>The most recent version (</a:t>
            </a:r>
            <a:r>
              <a:rPr lang="en-US">
                <a:latin typeface="Tahoma" charset="0"/>
                <a:ea typeface="ＭＳ Ｐゴシック" charset="0"/>
              </a:rPr>
              <a:t>JDK 12) </a:t>
            </a:r>
            <a:r>
              <a:rPr lang="en-US" dirty="0">
                <a:latin typeface="Tahoma" charset="0"/>
                <a:ea typeface="ＭＳ Ｐゴシック" charset="0"/>
              </a:rPr>
              <a:t>can be easily downloaded and installed from the Oracle Web site:</a:t>
            </a:r>
          </a:p>
          <a:p>
            <a:pPr lvl="3" eaLnBrk="1" hangingPunct="1"/>
            <a:r>
              <a:rPr lang="en-US" dirty="0">
                <a:latin typeface="Tahoma" charset="0"/>
                <a:ea typeface="ＭＳ Ｐゴシック" charset="0"/>
                <a:hlinkClick r:id="rId2"/>
              </a:rPr>
              <a:t>http://www.oracle.com/technetwork/java/index.html</a:t>
            </a:r>
            <a:r>
              <a:rPr lang="en-US" dirty="0">
                <a:latin typeface="Tahoma" charset="0"/>
                <a:ea typeface="ＭＳ Ｐゴシック" charset="0"/>
              </a:rPr>
              <a:t> </a:t>
            </a:r>
          </a:p>
          <a:p>
            <a:pPr lvl="3" eaLnBrk="1" hangingPunct="1"/>
            <a:r>
              <a:rPr lang="en-US" dirty="0">
                <a:latin typeface="Tahoma" charset="0"/>
                <a:ea typeface="ＭＳ Ｐゴシック" charset="0"/>
              </a:rPr>
              <a:t>It is free!</a:t>
            </a:r>
          </a:p>
          <a:p>
            <a:pPr lvl="2" eaLnBrk="1" hangingPunct="1"/>
            <a:r>
              <a:rPr lang="en-US" dirty="0">
                <a:latin typeface="Tahoma" charset="0"/>
                <a:ea typeface="ＭＳ Ｐゴシック" charset="0"/>
              </a:rPr>
              <a:t>More on the basics of using the Java software development kit is shown in Lab 1</a:t>
            </a:r>
          </a:p>
          <a:p>
            <a:pPr lvl="3" eaLnBrk="1" hangingPunct="1"/>
            <a:r>
              <a:rPr lang="en-US" dirty="0">
                <a:latin typeface="Tahoma" charset="0"/>
                <a:ea typeface="ＭＳ Ｐゴシック" charset="0"/>
              </a:rPr>
              <a:t>See the Lab Info link on the CS 0401 site for details</a:t>
            </a:r>
          </a:p>
          <a:p>
            <a:pPr lvl="2" eaLnBrk="1" hangingPunct="1"/>
            <a:r>
              <a:rPr lang="en-US" dirty="0">
                <a:latin typeface="Tahoma" charset="0"/>
                <a:ea typeface="ＭＳ Ｐゴシック" charset="0"/>
              </a:rPr>
              <a:t>But let</a:t>
            </a:r>
            <a:r>
              <a:rPr lang="ja-JP" altLang="en-US" dirty="0">
                <a:latin typeface="Tahoma" charset="0"/>
                <a:ea typeface="ＭＳ Ｐゴシック" charset="0"/>
              </a:rPr>
              <a:t>’</a:t>
            </a:r>
            <a:r>
              <a:rPr lang="en-US" altLang="ja-JP" dirty="0">
                <a:latin typeface="Tahoma" charset="0"/>
                <a:ea typeface="ＭＳ Ｐゴシック" charset="0"/>
              </a:rPr>
              <a:t>s look at an ex. and talk more about Java basics</a:t>
            </a:r>
          </a:p>
          <a:p>
            <a:pPr lvl="3" eaLnBrk="1" hangingPunct="1"/>
            <a:r>
              <a:rPr lang="en-US" dirty="0">
                <a:latin typeface="Tahoma" charset="0"/>
                <a:ea typeface="ＭＳ Ｐゴシック" charset="0"/>
              </a:rPr>
              <a:t>See ex1.java – </a:t>
            </a:r>
            <a:r>
              <a:rPr lang="en-US" b="1" dirty="0">
                <a:latin typeface="Tahoma" charset="0"/>
                <a:ea typeface="ＭＳ Ｐゴシック" charset="0"/>
              </a:rPr>
              <a:t>Carefully read the comments!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61859">
                                            <p:txEl>
                                              <p:pRg st="2" end="2"/>
                                            </p:txEl>
                                          </p:spTgt>
                                        </p:tgtEl>
                                        <p:attrNameLst>
                                          <p:attrName>style.visibility</p:attrName>
                                        </p:attrNameLst>
                                      </p:cBhvr>
                                      <p:to>
                                        <p:strVal val="visible"/>
                                      </p:to>
                                    </p:set>
                                    <p:anim to="" calcmode="lin" valueType="num">
                                      <p:cBhvr>
                                        <p:cTn id="7" dur="1" fill="hold"/>
                                        <p:tgtEl>
                                          <p:spTgt spid="761859">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761859">
                                            <p:txEl>
                                              <p:pRg st="3" end="3"/>
                                            </p:txEl>
                                          </p:spTgt>
                                        </p:tgtEl>
                                        <p:attrNameLst>
                                          <p:attrName>style.visibility</p:attrName>
                                        </p:attrNameLst>
                                      </p:cBhvr>
                                      <p:to>
                                        <p:strVal val="visible"/>
                                      </p:to>
                                    </p:set>
                                    <p:anim to="" calcmode="lin" valueType="num">
                                      <p:cBhvr>
                                        <p:cTn id="12" dur="1" fill="hold"/>
                                        <p:tgtEl>
                                          <p:spTgt spid="761859">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761859">
                                            <p:txEl>
                                              <p:pRg st="4" end="4"/>
                                            </p:txEl>
                                          </p:spTgt>
                                        </p:tgtEl>
                                        <p:attrNameLst>
                                          <p:attrName>style.visibility</p:attrName>
                                        </p:attrNameLst>
                                      </p:cBhvr>
                                      <p:to>
                                        <p:strVal val="visible"/>
                                      </p:to>
                                    </p:set>
                                    <p:anim to="" calcmode="lin" valueType="num">
                                      <p:cBhvr>
                                        <p:cTn id="17" dur="1" fill="hold"/>
                                        <p:tgtEl>
                                          <p:spTgt spid="761859">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761859">
                                            <p:txEl>
                                              <p:pRg st="5" end="5"/>
                                            </p:txEl>
                                          </p:spTgt>
                                        </p:tgtEl>
                                        <p:attrNameLst>
                                          <p:attrName>style.visibility</p:attrName>
                                        </p:attrNameLst>
                                      </p:cBhvr>
                                      <p:to>
                                        <p:strVal val="visible"/>
                                      </p:to>
                                    </p:set>
                                    <p:animEffect transition="in" filter="barn(inHorizontal)">
                                      <p:cBhvr>
                                        <p:cTn id="22" dur="500"/>
                                        <p:tgtEl>
                                          <p:spTgt spid="7618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761859">
                                            <p:txEl>
                                              <p:pRg st="6" end="6"/>
                                            </p:txEl>
                                          </p:spTgt>
                                        </p:tgtEl>
                                        <p:attrNameLst>
                                          <p:attrName>style.visibility</p:attrName>
                                        </p:attrNameLst>
                                      </p:cBhvr>
                                      <p:to>
                                        <p:strVal val="visible"/>
                                      </p:to>
                                    </p:set>
                                    <p:animEffect transition="in" filter="barn(inHorizontal)">
                                      <p:cBhvr>
                                        <p:cTn id="27" dur="500"/>
                                        <p:tgtEl>
                                          <p:spTgt spid="76185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761859">
                                            <p:txEl>
                                              <p:pRg st="7" end="7"/>
                                            </p:txEl>
                                          </p:spTgt>
                                        </p:tgtEl>
                                        <p:attrNameLst>
                                          <p:attrName>style.visibility</p:attrName>
                                        </p:attrNameLst>
                                      </p:cBhvr>
                                      <p:to>
                                        <p:strVal val="visible"/>
                                      </p:to>
                                    </p:set>
                                    <p:anim calcmode="lin" valueType="num">
                                      <p:cBhvr>
                                        <p:cTn id="32" dur="500" fill="hold"/>
                                        <p:tgtEl>
                                          <p:spTgt spid="761859">
                                            <p:txEl>
                                              <p:pRg st="7" end="7"/>
                                            </p:txEl>
                                          </p:spTgt>
                                        </p:tgtEl>
                                        <p:attrNameLst>
                                          <p:attrName>ppt_w</p:attrName>
                                        </p:attrNameLst>
                                      </p:cBhvr>
                                      <p:tavLst>
                                        <p:tav tm="0">
                                          <p:val>
                                            <p:fltVal val="0"/>
                                          </p:val>
                                        </p:tav>
                                        <p:tav tm="100000">
                                          <p:val>
                                            <p:strVal val="#ppt_w"/>
                                          </p:val>
                                        </p:tav>
                                      </p:tavLst>
                                    </p:anim>
                                    <p:anim calcmode="lin" valueType="num">
                                      <p:cBhvr>
                                        <p:cTn id="33" dur="500" fill="hold"/>
                                        <p:tgtEl>
                                          <p:spTgt spid="761859">
                                            <p:txEl>
                                              <p:pRg st="7" end="7"/>
                                            </p:txEl>
                                          </p:spTgt>
                                        </p:tgtEl>
                                        <p:attrNameLst>
                                          <p:attrName>ppt_h</p:attrName>
                                        </p:attrNameLst>
                                      </p:cBhvr>
                                      <p:tavLst>
                                        <p:tav tm="0">
                                          <p:val>
                                            <p:strVal val="#ppt_h"/>
                                          </p:val>
                                        </p:tav>
                                        <p:tav tm="100000">
                                          <p:val>
                                            <p:strVal val="#ppt_h"/>
                                          </p:val>
                                        </p:tav>
                                      </p:tavLst>
                                    </p:anim>
                                  </p:childTnLst>
                                </p:cTn>
                              </p:par>
                              <p:par>
                                <p:cTn id="34" presetID="17" presetClass="entr" presetSubtype="10" fill="hold" nodeType="withEffect">
                                  <p:stCondLst>
                                    <p:cond delay="0"/>
                                  </p:stCondLst>
                                  <p:childTnLst>
                                    <p:set>
                                      <p:cBhvr>
                                        <p:cTn id="35" dur="1" fill="hold">
                                          <p:stCondLst>
                                            <p:cond delay="0"/>
                                          </p:stCondLst>
                                        </p:cTn>
                                        <p:tgtEl>
                                          <p:spTgt spid="761859">
                                            <p:txEl>
                                              <p:pRg st="8" end="8"/>
                                            </p:txEl>
                                          </p:spTgt>
                                        </p:tgtEl>
                                        <p:attrNameLst>
                                          <p:attrName>style.visibility</p:attrName>
                                        </p:attrNameLst>
                                      </p:cBhvr>
                                      <p:to>
                                        <p:strVal val="visible"/>
                                      </p:to>
                                    </p:set>
                                    <p:anim calcmode="lin" valueType="num">
                                      <p:cBhvr>
                                        <p:cTn id="36" dur="500" fill="hold"/>
                                        <p:tgtEl>
                                          <p:spTgt spid="761859">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761859">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DC7156C-BF21-564C-903A-C76144CADC4B}" type="slidenum">
              <a:rPr lang="en-US" sz="1400">
                <a:latin typeface="Arial" charset="0"/>
              </a:rPr>
              <a:pPr eaLnBrk="1" hangingPunct="1"/>
              <a:t>130</a:t>
            </a:fld>
            <a:endParaRPr lang="en-US" sz="1400">
              <a:latin typeface="Arial" charset="0"/>
            </a:endParaRPr>
          </a:p>
        </p:txBody>
      </p:sp>
      <p:sp>
        <p:nvSpPr>
          <p:cNvPr id="1658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13: Sequential Search</a:t>
            </a:r>
          </a:p>
        </p:txBody>
      </p:sp>
      <p:sp>
        <p:nvSpPr>
          <p:cNvPr id="1466371" name="Rectangle 3"/>
          <p:cNvSpPr>
            <a:spLocks noGrp="1" noChangeArrowheads="1"/>
          </p:cNvSpPr>
          <p:nvPr>
            <p:ph type="body" idx="1"/>
          </p:nvPr>
        </p:nvSpPr>
        <p:spPr>
          <a:xfrm>
            <a:off x="533400" y="1066800"/>
            <a:ext cx="8077200" cy="5105400"/>
          </a:xfrm>
        </p:spPr>
        <p:txBody>
          <a:bodyPr/>
          <a:lstStyle/>
          <a:p>
            <a:pPr eaLnBrk="1" hangingPunct="1"/>
            <a:r>
              <a:rPr lang="en-US">
                <a:solidFill>
                  <a:srgbClr val="FF0000"/>
                </a:solidFill>
                <a:latin typeface="Tahoma" charset="0"/>
                <a:ea typeface="ＭＳ Ｐゴシック" charset="0"/>
                <a:cs typeface="ＭＳ Ｐゴシック" charset="0"/>
              </a:rPr>
              <a:t>Sequential Search</a:t>
            </a:r>
          </a:p>
          <a:p>
            <a:pPr lvl="1" eaLnBrk="1" hangingPunct="1"/>
            <a:r>
              <a:rPr lang="en-US">
                <a:latin typeface="Tahoma" charset="0"/>
                <a:ea typeface="ＭＳ Ｐゴシック" charset="0"/>
              </a:rPr>
              <a:t>Start at the beginning of the array and check each item in sequence until the end of the array is reached or the item is found</a:t>
            </a:r>
          </a:p>
          <a:p>
            <a:pPr lvl="2" eaLnBrk="1" hangingPunct="1"/>
            <a:r>
              <a:rPr lang="en-US">
                <a:latin typeface="Tahoma" charset="0"/>
                <a:ea typeface="ＭＳ Ｐゴシック" charset="0"/>
              </a:rPr>
              <a:t>Note that we have two conditions here</a:t>
            </a:r>
          </a:p>
          <a:p>
            <a:pPr lvl="3" eaLnBrk="1" hangingPunct="1"/>
            <a:r>
              <a:rPr lang="en-US">
                <a:latin typeface="Tahoma" charset="0"/>
                <a:ea typeface="ＭＳ Ｐゴシック" charset="0"/>
              </a:rPr>
              <a:t>One stops the loop with failure (get to end)</a:t>
            </a:r>
          </a:p>
          <a:p>
            <a:pPr lvl="3" eaLnBrk="1" hangingPunct="1"/>
            <a:r>
              <a:rPr lang="en-US">
                <a:latin typeface="Tahoma" charset="0"/>
                <a:ea typeface="ＭＳ Ｐゴシック" charset="0"/>
              </a:rPr>
              <a:t>The other stops the loop with success (found item)</a:t>
            </a:r>
          </a:p>
          <a:p>
            <a:pPr lvl="2" eaLnBrk="1" hangingPunct="1"/>
            <a:r>
              <a:rPr lang="en-US">
                <a:latin typeface="Tahoma" charset="0"/>
                <a:ea typeface="ＭＳ Ｐゴシック" charset="0"/>
              </a:rPr>
              <a:t>We should always consider all possible outcomes when developing algorithms</a:t>
            </a:r>
          </a:p>
          <a:p>
            <a:pPr lvl="1" eaLnBrk="1" hangingPunct="1"/>
            <a:r>
              <a:rPr lang="en-US">
                <a:latin typeface="Tahoma" charset="0"/>
                <a:ea typeface="ＭＳ Ｐゴシック" charset="0"/>
              </a:rPr>
              <a:t>Q: What kind of loop is best for this?</a:t>
            </a:r>
          </a:p>
          <a:p>
            <a:pPr lvl="2" eaLnBrk="1" hangingPunct="1"/>
            <a:r>
              <a:rPr lang="en-US">
                <a:latin typeface="Tahoma" charset="0"/>
                <a:ea typeface="ＭＳ Ｐゴシック" charset="0"/>
              </a:rPr>
              <a:t>Think about what needs to be done</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an example: ex12a.java</a:t>
            </a:r>
            <a:endParaRPr lang="en-US">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66371">
                                            <p:txEl>
                                              <p:pRg st="3" end="3"/>
                                            </p:txEl>
                                          </p:spTgt>
                                        </p:tgtEl>
                                        <p:attrNameLst>
                                          <p:attrName>style.visibility</p:attrName>
                                        </p:attrNameLst>
                                      </p:cBhvr>
                                      <p:to>
                                        <p:strVal val="visible"/>
                                      </p:to>
                                    </p:set>
                                    <p:animEffect transition="in" filter="dissolve">
                                      <p:cBhvr>
                                        <p:cTn id="7" dur="500"/>
                                        <p:tgtEl>
                                          <p:spTgt spid="14663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66371">
                                            <p:txEl>
                                              <p:pRg st="4" end="4"/>
                                            </p:txEl>
                                          </p:spTgt>
                                        </p:tgtEl>
                                        <p:attrNameLst>
                                          <p:attrName>style.visibility</p:attrName>
                                        </p:attrNameLst>
                                      </p:cBhvr>
                                      <p:to>
                                        <p:strVal val="visible"/>
                                      </p:to>
                                    </p:set>
                                    <p:animEffect transition="in" filter="dissolve">
                                      <p:cBhvr>
                                        <p:cTn id="12" dur="500"/>
                                        <p:tgtEl>
                                          <p:spTgt spid="146637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1" presetClass="entr" presetSubtype="0" fill="hold" nodeType="clickEffect">
                                  <p:stCondLst>
                                    <p:cond delay="0"/>
                                  </p:stCondLst>
                                  <p:childTnLst>
                                    <p:set>
                                      <p:cBhvr>
                                        <p:cTn id="16" dur="1" fill="hold">
                                          <p:stCondLst>
                                            <p:cond delay="0"/>
                                          </p:stCondLst>
                                        </p:cTn>
                                        <p:tgtEl>
                                          <p:spTgt spid="1466371">
                                            <p:txEl>
                                              <p:pRg st="5" end="5"/>
                                            </p:txEl>
                                          </p:spTgt>
                                        </p:tgtEl>
                                        <p:attrNameLst>
                                          <p:attrName>style.visibility</p:attrName>
                                        </p:attrNameLst>
                                      </p:cBhvr>
                                      <p:to>
                                        <p:strVal val="visible"/>
                                      </p:to>
                                    </p:set>
                                    <p:animEffect transition="in" filter="fade">
                                      <p:cBhvr>
                                        <p:cTn id="17" dur="770" decel="100000"/>
                                        <p:tgtEl>
                                          <p:spTgt spid="1466371">
                                            <p:txEl>
                                              <p:pRg st="5" end="5"/>
                                            </p:txEl>
                                          </p:spTgt>
                                        </p:tgtEl>
                                      </p:cBhvr>
                                    </p:animEffect>
                                    <p:animScale>
                                      <p:cBhvr>
                                        <p:cTn id="18" dur="770" decel="100000"/>
                                        <p:tgtEl>
                                          <p:spTgt spid="1466371">
                                            <p:txEl>
                                              <p:pRg st="5" end="5"/>
                                            </p:txEl>
                                          </p:spTgt>
                                        </p:tgtEl>
                                      </p:cBhvr>
                                      <p:from x="10000" y="10000"/>
                                      <p:to x="200000" y="450000"/>
                                    </p:animScale>
                                    <p:animScale>
                                      <p:cBhvr>
                                        <p:cTn id="19" dur="1230" accel="100000" fill="hold">
                                          <p:stCondLst>
                                            <p:cond delay="770"/>
                                          </p:stCondLst>
                                        </p:cTn>
                                        <p:tgtEl>
                                          <p:spTgt spid="1466371">
                                            <p:txEl>
                                              <p:pRg st="5" end="5"/>
                                            </p:txEl>
                                          </p:spTgt>
                                        </p:tgtEl>
                                      </p:cBhvr>
                                      <p:from x="200000" y="450000"/>
                                      <p:to x="100000" y="100000"/>
                                    </p:animScale>
                                    <p:set>
                                      <p:cBhvr>
                                        <p:cTn id="20" dur="770" fill="hold"/>
                                        <p:tgtEl>
                                          <p:spTgt spid="1466371">
                                            <p:txEl>
                                              <p:pRg st="5" end="5"/>
                                            </p:txEl>
                                          </p:spTgt>
                                        </p:tgtEl>
                                        <p:attrNameLst>
                                          <p:attrName>ppt_x</p:attrName>
                                        </p:attrNameLst>
                                      </p:cBhvr>
                                      <p:to>
                                        <p:strVal val="(0.5)"/>
                                      </p:to>
                                    </p:set>
                                    <p:anim from="(0.5)" to="(#ppt_x)" calcmode="lin" valueType="num">
                                      <p:cBhvr>
                                        <p:cTn id="21" dur="1230" accel="100000" fill="hold">
                                          <p:stCondLst>
                                            <p:cond delay="770"/>
                                          </p:stCondLst>
                                        </p:cTn>
                                        <p:tgtEl>
                                          <p:spTgt spid="1466371">
                                            <p:txEl>
                                              <p:pRg st="5" end="5"/>
                                            </p:txEl>
                                          </p:spTgt>
                                        </p:tgtEl>
                                        <p:attrNameLst>
                                          <p:attrName>ppt_x</p:attrName>
                                        </p:attrNameLst>
                                      </p:cBhvr>
                                    </p:anim>
                                    <p:set>
                                      <p:cBhvr>
                                        <p:cTn id="22" dur="770" fill="hold"/>
                                        <p:tgtEl>
                                          <p:spTgt spid="1466371">
                                            <p:txEl>
                                              <p:pRg st="5" end="5"/>
                                            </p:txEl>
                                          </p:spTgt>
                                        </p:tgtEl>
                                        <p:attrNameLst>
                                          <p:attrName>ppt_y</p:attrName>
                                        </p:attrNameLst>
                                      </p:cBhvr>
                                      <p:to>
                                        <p:strVal val="(#ppt_y+0.4)"/>
                                      </p:to>
                                    </p:set>
                                    <p:anim from="(#ppt_y+0.4)" to="(#ppt_y)" calcmode="lin" valueType="num">
                                      <p:cBhvr>
                                        <p:cTn id="23" dur="1230" accel="100000" fill="hold">
                                          <p:stCondLst>
                                            <p:cond delay="770"/>
                                          </p:stCondLst>
                                        </p:cTn>
                                        <p:tgtEl>
                                          <p:spTgt spid="1466371">
                                            <p:txEl>
                                              <p:pRg st="5" end="5"/>
                                            </p:txEl>
                                          </p:spTgt>
                                        </p:tgtEl>
                                        <p:attrNameLst>
                                          <p:attrName>ppt_y</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1" presetClass="entr" presetSubtype="0" fill="hold" nodeType="clickEffect">
                                  <p:stCondLst>
                                    <p:cond delay="0"/>
                                  </p:stCondLst>
                                  <p:childTnLst>
                                    <p:set>
                                      <p:cBhvr>
                                        <p:cTn id="27" dur="1" fill="hold">
                                          <p:stCondLst>
                                            <p:cond delay="0"/>
                                          </p:stCondLst>
                                        </p:cTn>
                                        <p:tgtEl>
                                          <p:spTgt spid="1466371">
                                            <p:txEl>
                                              <p:pRg st="6" end="6"/>
                                            </p:txEl>
                                          </p:spTgt>
                                        </p:tgtEl>
                                        <p:attrNameLst>
                                          <p:attrName>style.visibility</p:attrName>
                                        </p:attrNameLst>
                                      </p:cBhvr>
                                      <p:to>
                                        <p:strVal val="visible"/>
                                      </p:to>
                                    </p:set>
                                    <p:animEffect transition="in" filter="fade">
                                      <p:cBhvr>
                                        <p:cTn id="28" dur="770" decel="100000"/>
                                        <p:tgtEl>
                                          <p:spTgt spid="1466371">
                                            <p:txEl>
                                              <p:pRg st="6" end="6"/>
                                            </p:txEl>
                                          </p:spTgt>
                                        </p:tgtEl>
                                      </p:cBhvr>
                                    </p:animEffect>
                                    <p:animScale>
                                      <p:cBhvr>
                                        <p:cTn id="29" dur="770" decel="100000"/>
                                        <p:tgtEl>
                                          <p:spTgt spid="1466371">
                                            <p:txEl>
                                              <p:pRg st="6" end="6"/>
                                            </p:txEl>
                                          </p:spTgt>
                                        </p:tgtEl>
                                      </p:cBhvr>
                                      <p:from x="10000" y="10000"/>
                                      <p:to x="200000" y="450000"/>
                                    </p:animScale>
                                    <p:animScale>
                                      <p:cBhvr>
                                        <p:cTn id="30" dur="1230" accel="100000" fill="hold">
                                          <p:stCondLst>
                                            <p:cond delay="770"/>
                                          </p:stCondLst>
                                        </p:cTn>
                                        <p:tgtEl>
                                          <p:spTgt spid="1466371">
                                            <p:txEl>
                                              <p:pRg st="6" end="6"/>
                                            </p:txEl>
                                          </p:spTgt>
                                        </p:tgtEl>
                                      </p:cBhvr>
                                      <p:from x="200000" y="450000"/>
                                      <p:to x="100000" y="100000"/>
                                    </p:animScale>
                                    <p:set>
                                      <p:cBhvr>
                                        <p:cTn id="31" dur="770" fill="hold"/>
                                        <p:tgtEl>
                                          <p:spTgt spid="1466371">
                                            <p:txEl>
                                              <p:pRg st="6" end="6"/>
                                            </p:txEl>
                                          </p:spTgt>
                                        </p:tgtEl>
                                        <p:attrNameLst>
                                          <p:attrName>ppt_x</p:attrName>
                                        </p:attrNameLst>
                                      </p:cBhvr>
                                      <p:to>
                                        <p:strVal val="(0.5)"/>
                                      </p:to>
                                    </p:set>
                                    <p:anim from="(0.5)" to="(#ppt_x)" calcmode="lin" valueType="num">
                                      <p:cBhvr>
                                        <p:cTn id="32" dur="1230" accel="100000" fill="hold">
                                          <p:stCondLst>
                                            <p:cond delay="770"/>
                                          </p:stCondLst>
                                        </p:cTn>
                                        <p:tgtEl>
                                          <p:spTgt spid="1466371">
                                            <p:txEl>
                                              <p:pRg st="6" end="6"/>
                                            </p:txEl>
                                          </p:spTgt>
                                        </p:tgtEl>
                                        <p:attrNameLst>
                                          <p:attrName>ppt_x</p:attrName>
                                        </p:attrNameLst>
                                      </p:cBhvr>
                                    </p:anim>
                                    <p:set>
                                      <p:cBhvr>
                                        <p:cTn id="33" dur="770" fill="hold"/>
                                        <p:tgtEl>
                                          <p:spTgt spid="1466371">
                                            <p:txEl>
                                              <p:pRg st="6" end="6"/>
                                            </p:txEl>
                                          </p:spTgt>
                                        </p:tgtEl>
                                        <p:attrNameLst>
                                          <p:attrName>ppt_y</p:attrName>
                                        </p:attrNameLst>
                                      </p:cBhvr>
                                      <p:to>
                                        <p:strVal val="(#ppt_y+0.4)"/>
                                      </p:to>
                                    </p:set>
                                    <p:anim from="(#ppt_y+0.4)" to="(#ppt_y)" calcmode="lin" valueType="num">
                                      <p:cBhvr>
                                        <p:cTn id="34" dur="1230" accel="100000" fill="hold">
                                          <p:stCondLst>
                                            <p:cond delay="770"/>
                                          </p:stCondLst>
                                        </p:cTn>
                                        <p:tgtEl>
                                          <p:spTgt spid="1466371">
                                            <p:txEl>
                                              <p:pRg st="6" end="6"/>
                                            </p:txEl>
                                          </p:spTgt>
                                        </p:tgtEl>
                                        <p:attrNameLst>
                                          <p:attrName>ppt_y</p:attrName>
                                        </p:attrNameLst>
                                      </p:cBhvr>
                                    </p:anim>
                                  </p:childTnLst>
                                </p:cTn>
                              </p:par>
                              <p:par>
                                <p:cTn id="35" presetID="51" presetClass="entr" presetSubtype="0" fill="hold" nodeType="withEffect">
                                  <p:stCondLst>
                                    <p:cond delay="0"/>
                                  </p:stCondLst>
                                  <p:childTnLst>
                                    <p:set>
                                      <p:cBhvr>
                                        <p:cTn id="36" dur="1" fill="hold">
                                          <p:stCondLst>
                                            <p:cond delay="0"/>
                                          </p:stCondLst>
                                        </p:cTn>
                                        <p:tgtEl>
                                          <p:spTgt spid="1466371">
                                            <p:txEl>
                                              <p:pRg st="7" end="7"/>
                                            </p:txEl>
                                          </p:spTgt>
                                        </p:tgtEl>
                                        <p:attrNameLst>
                                          <p:attrName>style.visibility</p:attrName>
                                        </p:attrNameLst>
                                      </p:cBhvr>
                                      <p:to>
                                        <p:strVal val="visible"/>
                                      </p:to>
                                    </p:set>
                                    <p:animEffect transition="in" filter="fade">
                                      <p:cBhvr>
                                        <p:cTn id="37" dur="770" decel="100000"/>
                                        <p:tgtEl>
                                          <p:spTgt spid="1466371">
                                            <p:txEl>
                                              <p:pRg st="7" end="7"/>
                                            </p:txEl>
                                          </p:spTgt>
                                        </p:tgtEl>
                                      </p:cBhvr>
                                    </p:animEffect>
                                    <p:animScale>
                                      <p:cBhvr>
                                        <p:cTn id="38" dur="770" decel="100000"/>
                                        <p:tgtEl>
                                          <p:spTgt spid="1466371">
                                            <p:txEl>
                                              <p:pRg st="7" end="7"/>
                                            </p:txEl>
                                          </p:spTgt>
                                        </p:tgtEl>
                                      </p:cBhvr>
                                      <p:from x="10000" y="10000"/>
                                      <p:to x="200000" y="450000"/>
                                    </p:animScale>
                                    <p:animScale>
                                      <p:cBhvr>
                                        <p:cTn id="39" dur="1230" accel="100000" fill="hold">
                                          <p:stCondLst>
                                            <p:cond delay="770"/>
                                          </p:stCondLst>
                                        </p:cTn>
                                        <p:tgtEl>
                                          <p:spTgt spid="1466371">
                                            <p:txEl>
                                              <p:pRg st="7" end="7"/>
                                            </p:txEl>
                                          </p:spTgt>
                                        </p:tgtEl>
                                      </p:cBhvr>
                                      <p:from x="200000" y="450000"/>
                                      <p:to x="100000" y="100000"/>
                                    </p:animScale>
                                    <p:set>
                                      <p:cBhvr>
                                        <p:cTn id="40" dur="770" fill="hold"/>
                                        <p:tgtEl>
                                          <p:spTgt spid="1466371">
                                            <p:txEl>
                                              <p:pRg st="7" end="7"/>
                                            </p:txEl>
                                          </p:spTgt>
                                        </p:tgtEl>
                                        <p:attrNameLst>
                                          <p:attrName>ppt_x</p:attrName>
                                        </p:attrNameLst>
                                      </p:cBhvr>
                                      <p:to>
                                        <p:strVal val="(0.5)"/>
                                      </p:to>
                                    </p:set>
                                    <p:anim from="(0.5)" to="(#ppt_x)" calcmode="lin" valueType="num">
                                      <p:cBhvr>
                                        <p:cTn id="41" dur="1230" accel="100000" fill="hold">
                                          <p:stCondLst>
                                            <p:cond delay="770"/>
                                          </p:stCondLst>
                                        </p:cTn>
                                        <p:tgtEl>
                                          <p:spTgt spid="1466371">
                                            <p:txEl>
                                              <p:pRg st="7" end="7"/>
                                            </p:txEl>
                                          </p:spTgt>
                                        </p:tgtEl>
                                        <p:attrNameLst>
                                          <p:attrName>ppt_x</p:attrName>
                                        </p:attrNameLst>
                                      </p:cBhvr>
                                    </p:anim>
                                    <p:set>
                                      <p:cBhvr>
                                        <p:cTn id="42" dur="770" fill="hold"/>
                                        <p:tgtEl>
                                          <p:spTgt spid="1466371">
                                            <p:txEl>
                                              <p:pRg st="7" end="7"/>
                                            </p:txEl>
                                          </p:spTgt>
                                        </p:tgtEl>
                                        <p:attrNameLst>
                                          <p:attrName>ppt_y</p:attrName>
                                        </p:attrNameLst>
                                      </p:cBhvr>
                                      <p:to>
                                        <p:strVal val="(#ppt_y+0.4)"/>
                                      </p:to>
                                    </p:set>
                                    <p:anim from="(#ppt_y+0.4)" to="(#ppt_y)" calcmode="lin" valueType="num">
                                      <p:cBhvr>
                                        <p:cTn id="43" dur="1230" accel="100000" fill="hold">
                                          <p:stCondLst>
                                            <p:cond delay="770"/>
                                          </p:stCondLst>
                                        </p:cTn>
                                        <p:tgtEl>
                                          <p:spTgt spid="1466371">
                                            <p:txEl>
                                              <p:pRg st="7" end="7"/>
                                            </p:txEl>
                                          </p:spTgt>
                                        </p:tgtEl>
                                        <p:attrNameLst>
                                          <p:attrName>ppt_y</p:attrName>
                                        </p:attrNameLst>
                                      </p:cBhvr>
                                    </p:anim>
                                  </p:childTnLst>
                                </p:cTn>
                              </p:par>
                              <p:par>
                                <p:cTn id="44" presetID="51" presetClass="entr" presetSubtype="0" fill="hold" nodeType="withEffect">
                                  <p:stCondLst>
                                    <p:cond delay="0"/>
                                  </p:stCondLst>
                                  <p:childTnLst>
                                    <p:set>
                                      <p:cBhvr>
                                        <p:cTn id="45" dur="1" fill="hold">
                                          <p:stCondLst>
                                            <p:cond delay="0"/>
                                          </p:stCondLst>
                                        </p:cTn>
                                        <p:tgtEl>
                                          <p:spTgt spid="1466371">
                                            <p:txEl>
                                              <p:pRg st="8" end="8"/>
                                            </p:txEl>
                                          </p:spTgt>
                                        </p:tgtEl>
                                        <p:attrNameLst>
                                          <p:attrName>style.visibility</p:attrName>
                                        </p:attrNameLst>
                                      </p:cBhvr>
                                      <p:to>
                                        <p:strVal val="visible"/>
                                      </p:to>
                                    </p:set>
                                    <p:animEffect transition="in" filter="fade">
                                      <p:cBhvr>
                                        <p:cTn id="46" dur="770" decel="100000"/>
                                        <p:tgtEl>
                                          <p:spTgt spid="1466371">
                                            <p:txEl>
                                              <p:pRg st="8" end="8"/>
                                            </p:txEl>
                                          </p:spTgt>
                                        </p:tgtEl>
                                      </p:cBhvr>
                                    </p:animEffect>
                                    <p:animScale>
                                      <p:cBhvr>
                                        <p:cTn id="47" dur="770" decel="100000"/>
                                        <p:tgtEl>
                                          <p:spTgt spid="1466371">
                                            <p:txEl>
                                              <p:pRg st="8" end="8"/>
                                            </p:txEl>
                                          </p:spTgt>
                                        </p:tgtEl>
                                      </p:cBhvr>
                                      <p:from x="10000" y="10000"/>
                                      <p:to x="200000" y="450000"/>
                                    </p:animScale>
                                    <p:animScale>
                                      <p:cBhvr>
                                        <p:cTn id="48" dur="1230" accel="100000" fill="hold">
                                          <p:stCondLst>
                                            <p:cond delay="770"/>
                                          </p:stCondLst>
                                        </p:cTn>
                                        <p:tgtEl>
                                          <p:spTgt spid="1466371">
                                            <p:txEl>
                                              <p:pRg st="8" end="8"/>
                                            </p:txEl>
                                          </p:spTgt>
                                        </p:tgtEl>
                                      </p:cBhvr>
                                      <p:from x="200000" y="450000"/>
                                      <p:to x="100000" y="100000"/>
                                    </p:animScale>
                                    <p:set>
                                      <p:cBhvr>
                                        <p:cTn id="49" dur="770" fill="hold"/>
                                        <p:tgtEl>
                                          <p:spTgt spid="1466371">
                                            <p:txEl>
                                              <p:pRg st="8" end="8"/>
                                            </p:txEl>
                                          </p:spTgt>
                                        </p:tgtEl>
                                        <p:attrNameLst>
                                          <p:attrName>ppt_x</p:attrName>
                                        </p:attrNameLst>
                                      </p:cBhvr>
                                      <p:to>
                                        <p:strVal val="(0.5)"/>
                                      </p:to>
                                    </p:set>
                                    <p:anim from="(0.5)" to="(#ppt_x)" calcmode="lin" valueType="num">
                                      <p:cBhvr>
                                        <p:cTn id="50" dur="1230" accel="100000" fill="hold">
                                          <p:stCondLst>
                                            <p:cond delay="770"/>
                                          </p:stCondLst>
                                        </p:cTn>
                                        <p:tgtEl>
                                          <p:spTgt spid="1466371">
                                            <p:txEl>
                                              <p:pRg st="8" end="8"/>
                                            </p:txEl>
                                          </p:spTgt>
                                        </p:tgtEl>
                                        <p:attrNameLst>
                                          <p:attrName>ppt_x</p:attrName>
                                        </p:attrNameLst>
                                      </p:cBhvr>
                                    </p:anim>
                                    <p:set>
                                      <p:cBhvr>
                                        <p:cTn id="51" dur="770" fill="hold"/>
                                        <p:tgtEl>
                                          <p:spTgt spid="1466371">
                                            <p:txEl>
                                              <p:pRg st="8" end="8"/>
                                            </p:txEl>
                                          </p:spTgt>
                                        </p:tgtEl>
                                        <p:attrNameLst>
                                          <p:attrName>ppt_y</p:attrName>
                                        </p:attrNameLst>
                                      </p:cBhvr>
                                      <p:to>
                                        <p:strVal val="(#ppt_y+0.4)"/>
                                      </p:to>
                                    </p:set>
                                    <p:anim from="(#ppt_y+0.4)" to="(#ppt_y)" calcmode="lin" valueType="num">
                                      <p:cBhvr>
                                        <p:cTn id="52" dur="1230" accel="100000" fill="hold">
                                          <p:stCondLst>
                                            <p:cond delay="770"/>
                                          </p:stCondLst>
                                        </p:cTn>
                                        <p:tgtEl>
                                          <p:spTgt spid="1466371">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066AD6A-F35E-8F41-9EDA-C4E078F188ED}" type="slidenum">
              <a:rPr lang="en-US" sz="1400">
                <a:latin typeface="Arial" charset="0"/>
              </a:rPr>
              <a:pPr eaLnBrk="1" hangingPunct="1"/>
              <a:t>131</a:t>
            </a:fld>
            <a:endParaRPr lang="en-US" sz="1400">
              <a:latin typeface="Arial" charset="0"/>
            </a:endParaRPr>
          </a:p>
        </p:txBody>
      </p:sp>
      <p:sp>
        <p:nvSpPr>
          <p:cNvPr id="1679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13: Arrays of Objects</a:t>
            </a:r>
          </a:p>
        </p:txBody>
      </p:sp>
      <p:sp>
        <p:nvSpPr>
          <p:cNvPr id="147763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have now seen how to create and use Java arrays of primitive types:</a:t>
            </a:r>
          </a:p>
          <a:p>
            <a:pPr lvl="2" eaLnBrk="1" hangingPunct="1">
              <a:buFont typeface="Arial" charset="0"/>
              <a:buNone/>
            </a:pPr>
            <a:r>
              <a:rPr lang="en-US" sz="1800" b="1">
                <a:solidFill>
                  <a:srgbClr val="FF0000"/>
                </a:solidFill>
                <a:latin typeface="Courier New" charset="0"/>
                <a:ea typeface="ＭＳ Ｐゴシック" charset="0"/>
              </a:rPr>
              <a:t>int [] data;</a:t>
            </a:r>
            <a:r>
              <a:rPr lang="en-US" sz="1800" b="1">
                <a:latin typeface="Courier New" charset="0"/>
                <a:ea typeface="ＭＳ Ｐゴシック" charset="0"/>
              </a:rPr>
              <a:t>	// declare variable (reference)</a:t>
            </a:r>
          </a:p>
          <a:p>
            <a:pPr lvl="2" eaLnBrk="1" hangingPunct="1">
              <a:buFont typeface="Arial" charset="0"/>
              <a:buNone/>
            </a:pPr>
            <a:r>
              <a:rPr lang="en-US" sz="1800" b="1">
                <a:solidFill>
                  <a:srgbClr val="3366FF"/>
                </a:solidFill>
                <a:latin typeface="Courier New" charset="0"/>
                <a:ea typeface="ＭＳ Ｐゴシック" charset="0"/>
              </a:rPr>
              <a:t>data = new int[20]; </a:t>
            </a:r>
            <a:r>
              <a:rPr lang="en-US" sz="1800" b="1">
                <a:latin typeface="Courier New" charset="0"/>
                <a:ea typeface="ＭＳ Ｐゴシック" charset="0"/>
              </a:rPr>
              <a:t>// create array object</a:t>
            </a:r>
          </a:p>
          <a:p>
            <a:pPr lvl="2" eaLnBrk="1" hangingPunct="1">
              <a:buFont typeface="Arial" charset="0"/>
              <a:buNone/>
            </a:pPr>
            <a:r>
              <a:rPr lang="en-US"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data[4] = 77; // index array to access locations</a:t>
            </a:r>
          </a:p>
          <a:p>
            <a:pPr eaLnBrk="1" hangingPunct="1"/>
            <a:r>
              <a:rPr lang="en-US">
                <a:latin typeface="Tahoma" charset="0"/>
                <a:ea typeface="ＭＳ Ｐゴシック" charset="0"/>
                <a:cs typeface="ＭＳ Ｐゴシック" charset="0"/>
              </a:rPr>
              <a:t>How does it differ if we want </a:t>
            </a:r>
            <a:r>
              <a:rPr lang="en-US">
                <a:solidFill>
                  <a:srgbClr val="FF0000"/>
                </a:solidFill>
                <a:latin typeface="Tahoma" charset="0"/>
                <a:ea typeface="ＭＳ Ｐゴシック" charset="0"/>
                <a:cs typeface="ＭＳ Ｐゴシック" charset="0"/>
              </a:rPr>
              <a:t>arrays of objects?</a:t>
            </a:r>
          </a:p>
          <a:p>
            <a:pPr lvl="1" eaLnBrk="1" hangingPunct="1"/>
            <a:r>
              <a:rPr lang="en-US">
                <a:latin typeface="Tahoma" charset="0"/>
                <a:ea typeface="ＭＳ Ｐゴシック" charset="0"/>
              </a:rPr>
              <a:t>The first two steps are the same</a:t>
            </a:r>
          </a:p>
          <a:p>
            <a:pPr lvl="2" eaLnBrk="1" hangingPunct="1"/>
            <a:r>
              <a:rPr lang="en-US">
                <a:latin typeface="Tahoma" charset="0"/>
                <a:ea typeface="ＭＳ Ｐゴシック" charset="0"/>
              </a:rPr>
              <a:t>Declare variable</a:t>
            </a:r>
          </a:p>
          <a:p>
            <a:pPr lvl="2" eaLnBrk="1" hangingPunct="1"/>
            <a:r>
              <a:rPr lang="en-US">
                <a:latin typeface="Tahoma" charset="0"/>
                <a:ea typeface="ＭＳ Ｐゴシック" charset="0"/>
              </a:rPr>
              <a:t>Create array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77635">
                                            <p:txEl>
                                              <p:pRg st="5" end="5"/>
                                            </p:txEl>
                                          </p:spTgt>
                                        </p:tgtEl>
                                        <p:attrNameLst>
                                          <p:attrName>style.visibility</p:attrName>
                                        </p:attrNameLst>
                                      </p:cBhvr>
                                      <p:to>
                                        <p:strVal val="visible"/>
                                      </p:to>
                                    </p:set>
                                    <p:anim to="" calcmode="lin" valueType="num">
                                      <p:cBhvr>
                                        <p:cTn id="7" dur="1" fill="hold"/>
                                        <p:tgtEl>
                                          <p:spTgt spid="1477635">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77635">
                                            <p:txEl>
                                              <p:pRg st="6" end="6"/>
                                            </p:txEl>
                                          </p:spTgt>
                                        </p:tgtEl>
                                        <p:attrNameLst>
                                          <p:attrName>style.visibility</p:attrName>
                                        </p:attrNameLst>
                                      </p:cBhvr>
                                      <p:to>
                                        <p:strVal val="visible"/>
                                      </p:to>
                                    </p:set>
                                    <p:anim to="" calcmode="lin" valueType="num">
                                      <p:cBhvr>
                                        <p:cTn id="10" dur="1" fill="hold"/>
                                        <p:tgtEl>
                                          <p:spTgt spid="1477635">
                                            <p:txEl>
                                              <p:pRg st="6" end="6"/>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77635">
                                            <p:txEl>
                                              <p:pRg st="7" end="7"/>
                                            </p:txEl>
                                          </p:spTgt>
                                        </p:tgtEl>
                                        <p:attrNameLst>
                                          <p:attrName>style.visibility</p:attrName>
                                        </p:attrNameLst>
                                      </p:cBhvr>
                                      <p:to>
                                        <p:strVal val="visible"/>
                                      </p:to>
                                    </p:set>
                                    <p:anim to="" calcmode="lin" valueType="num">
                                      <p:cBhvr>
                                        <p:cTn id="13" dur="1" fill="hold"/>
                                        <p:tgtEl>
                                          <p:spTgt spid="1477635">
                                            <p:txEl>
                                              <p:pRg st="7" end="7"/>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77635">
                                            <p:txEl>
                                              <p:pRg st="8" end="8"/>
                                            </p:txEl>
                                          </p:spTgt>
                                        </p:tgtEl>
                                        <p:attrNameLst>
                                          <p:attrName>style.visibility</p:attrName>
                                        </p:attrNameLst>
                                      </p:cBhvr>
                                      <p:to>
                                        <p:strVal val="visible"/>
                                      </p:to>
                                    </p:set>
                                    <p:anim to="" calcmode="lin" valueType="num">
                                      <p:cBhvr>
                                        <p:cTn id="16" dur="1" fill="hold"/>
                                        <p:tgtEl>
                                          <p:spTgt spid="147763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F8AC382-2962-6F4D-A1BA-9AE5C87BC022}" type="slidenum">
              <a:rPr lang="en-US" sz="1400">
                <a:latin typeface="Arial" charset="0"/>
              </a:rPr>
              <a:pPr eaLnBrk="1" hangingPunct="1"/>
              <a:t>132</a:t>
            </a:fld>
            <a:endParaRPr lang="en-US" sz="1400">
              <a:latin typeface="Arial" charset="0"/>
            </a:endParaRPr>
          </a:p>
        </p:txBody>
      </p:sp>
      <p:sp>
        <p:nvSpPr>
          <p:cNvPr id="1699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13: Arrays of Objects</a:t>
            </a:r>
          </a:p>
        </p:txBody>
      </p:sp>
      <p:sp>
        <p:nvSpPr>
          <p:cNvPr id="1478659" name="Rectangle 3"/>
          <p:cNvSpPr>
            <a:spLocks noGrp="1" noChangeArrowheads="1"/>
          </p:cNvSpPr>
          <p:nvPr>
            <p:ph type="body" idx="1"/>
          </p:nvPr>
        </p:nvSpPr>
        <p:spPr>
          <a:xfrm>
            <a:off x="381000" y="1066800"/>
            <a:ext cx="8534400" cy="5181600"/>
          </a:xfrm>
        </p:spPr>
        <p:txBody>
          <a:bodyPr/>
          <a:lstStyle/>
          <a:p>
            <a:pPr lvl="2" eaLnBrk="1" hangingPunct="1"/>
            <a:r>
              <a:rPr lang="en-US" dirty="0">
                <a:latin typeface="Tahoma" charset="0"/>
                <a:ea typeface="ＭＳ Ｐゴシック" charset="0"/>
              </a:rPr>
              <a:t>However, remember that objects are accessed by </a:t>
            </a:r>
            <a:r>
              <a:rPr lang="en-US" dirty="0">
                <a:solidFill>
                  <a:srgbClr val="FF0000"/>
                </a:solidFill>
                <a:latin typeface="Tahoma" charset="0"/>
                <a:ea typeface="ＭＳ Ｐゴシック" charset="0"/>
              </a:rPr>
              <a:t>reference types</a:t>
            </a:r>
          </a:p>
          <a:p>
            <a:pPr lvl="2" eaLnBrk="1" hangingPunct="1"/>
            <a:r>
              <a:rPr lang="en-US" dirty="0">
                <a:latin typeface="Tahoma" charset="0"/>
                <a:ea typeface="ＭＳ Ｐゴシック" charset="0"/>
              </a:rPr>
              <a:t>Thus, when we create the array, we have an array of references, with no objects yet</a:t>
            </a:r>
          </a:p>
          <a:p>
            <a:pPr lvl="3" eaLnBrk="1" hangingPunct="1"/>
            <a:r>
              <a:rPr lang="en-US" dirty="0">
                <a:latin typeface="Tahoma" charset="0"/>
                <a:ea typeface="ＭＳ Ｐゴシック" charset="0"/>
              </a:rPr>
              <a:t>All of the locations are </a:t>
            </a:r>
            <a:r>
              <a:rPr lang="en-US" dirty="0">
                <a:solidFill>
                  <a:srgbClr val="FF0000"/>
                </a:solidFill>
                <a:latin typeface="Tahoma" charset="0"/>
                <a:ea typeface="ＭＳ Ｐゴシック" charset="0"/>
              </a:rPr>
              <a:t>initialized to null</a:t>
            </a:r>
          </a:p>
          <a:p>
            <a:pPr lvl="3" eaLnBrk="1" hangingPunct="1"/>
            <a:r>
              <a:rPr lang="en-US" dirty="0">
                <a:latin typeface="Tahoma" charset="0"/>
                <a:ea typeface="ＭＳ Ｐゴシック" charset="0"/>
              </a:rPr>
              <a:t>We need to create objects to store in the array separately</a:t>
            </a:r>
          </a:p>
          <a:p>
            <a:pPr lvl="2" eaLnBrk="1" hangingPunct="1"/>
            <a:r>
              <a:rPr lang="en-US" dirty="0">
                <a:latin typeface="Tahoma" charset="0"/>
                <a:ea typeface="ＭＳ Ｐゴシック" charset="0"/>
              </a:rPr>
              <a:t>For example:</a:t>
            </a:r>
          </a:p>
          <a:p>
            <a:pPr lvl="3" eaLnBrk="1" hangingPunct="1">
              <a:buFontTx/>
              <a:buNone/>
            </a:pPr>
            <a:r>
              <a:rPr lang="en-US" b="1" dirty="0">
                <a:latin typeface="Courier New" charset="0"/>
                <a:ea typeface="ＭＳ Ｐゴシック" charset="0"/>
              </a:rPr>
              <a:t>String [] names;  // declare array </a:t>
            </a:r>
            <a:r>
              <a:rPr lang="en-US" b="1" dirty="0" err="1">
                <a:latin typeface="Courier New" charset="0"/>
                <a:ea typeface="ＭＳ Ｐゴシック" charset="0"/>
              </a:rPr>
              <a:t>var</a:t>
            </a:r>
            <a:endParaRPr lang="en-US" b="1" dirty="0">
              <a:latin typeface="Courier New" charset="0"/>
              <a:ea typeface="ＭＳ Ｐゴシック" charset="0"/>
            </a:endParaRPr>
          </a:p>
          <a:p>
            <a:pPr lvl="3" eaLnBrk="1" hangingPunct="1">
              <a:buFontTx/>
              <a:buNone/>
            </a:pPr>
            <a:r>
              <a:rPr lang="en-US" b="1" dirty="0">
                <a:latin typeface="Courier New" charset="0"/>
                <a:ea typeface="ＭＳ Ｐゴシック" charset="0"/>
              </a:rPr>
              <a:t>names = new String[5];  // make array object</a:t>
            </a:r>
          </a:p>
          <a:p>
            <a:pPr lvl="3" eaLnBrk="1" hangingPunct="1">
              <a:buFontTx/>
              <a:buNone/>
            </a:pPr>
            <a:r>
              <a:rPr lang="en-US" b="1" dirty="0">
                <a:latin typeface="Courier New" charset="0"/>
                <a:ea typeface="ＭＳ Ｐゴシック" charset="0"/>
              </a:rPr>
              <a:t>names[1] = new String(</a:t>
            </a:r>
            <a:r>
              <a:rPr lang="ja-JP" altLang="en-US" b="1">
                <a:latin typeface="Courier New" charset="0"/>
                <a:ea typeface="ＭＳ Ｐゴシック" charset="0"/>
              </a:rPr>
              <a:t>“</a:t>
            </a:r>
            <a:r>
              <a:rPr lang="en-US" altLang="ja-JP" b="1" dirty="0">
                <a:latin typeface="Courier New" charset="0"/>
                <a:ea typeface="ＭＳ Ｐゴシック" charset="0"/>
              </a:rPr>
              <a:t>Herb</a:t>
            </a:r>
            <a:r>
              <a:rPr lang="ja-JP" altLang="en-US" b="1">
                <a:latin typeface="Courier New" charset="0"/>
                <a:ea typeface="ＭＳ Ｐゴシック" charset="0"/>
              </a:rPr>
              <a:t>”</a:t>
            </a:r>
            <a:r>
              <a:rPr lang="en-US" altLang="ja-JP" b="1" dirty="0">
                <a:latin typeface="Courier New" charset="0"/>
                <a:ea typeface="ＭＳ Ｐゴシック" charset="0"/>
              </a:rPr>
              <a:t>); // make String</a:t>
            </a:r>
          </a:p>
          <a:p>
            <a:pPr lvl="3" eaLnBrk="1" hangingPunct="1">
              <a:buFontTx/>
              <a:buNone/>
            </a:pPr>
            <a:r>
              <a:rPr lang="en-US" b="1" dirty="0">
                <a:latin typeface="Courier New" charset="0"/>
                <a:ea typeface="ＭＳ Ｐゴシック" charset="0"/>
              </a:rPr>
              <a:t>names[3] = new String(</a:t>
            </a:r>
            <a:r>
              <a:rPr lang="ja-JP" altLang="en-US" b="1">
                <a:latin typeface="Courier New" charset="0"/>
                <a:ea typeface="ＭＳ Ｐゴシック" charset="0"/>
              </a:rPr>
              <a:t>“</a:t>
            </a:r>
            <a:r>
              <a:rPr lang="en-US" altLang="ja-JP" b="1" dirty="0">
                <a:latin typeface="Courier New" charset="0"/>
                <a:ea typeface="ＭＳ Ｐゴシック" charset="0"/>
              </a:rPr>
              <a:t>Madge</a:t>
            </a:r>
            <a:r>
              <a:rPr lang="ja-JP" altLang="en-US" b="1">
                <a:latin typeface="Courier New" charset="0"/>
                <a:ea typeface="ＭＳ Ｐゴシック" charset="0"/>
              </a:rPr>
              <a:t>”</a:t>
            </a:r>
            <a:r>
              <a:rPr lang="en-US" altLang="ja-JP" b="1" dirty="0">
                <a:latin typeface="Courier New" charset="0"/>
                <a:ea typeface="ＭＳ Ｐゴシック" charset="0"/>
              </a:rPr>
              <a:t>);</a:t>
            </a:r>
          </a:p>
          <a:p>
            <a:pPr lvl="3" eaLnBrk="1" hangingPunct="1">
              <a:buFontTx/>
              <a:buNone/>
            </a:pPr>
            <a:r>
              <a:rPr lang="en-US" b="1" dirty="0">
                <a:latin typeface="Courier New" charset="0"/>
                <a:ea typeface="ＭＳ Ｐゴシック" charset="0"/>
              </a:rPr>
              <a:t>names[4] = new String(</a:t>
            </a:r>
            <a:r>
              <a:rPr lang="ja-JP" altLang="en-US" b="1">
                <a:latin typeface="Courier New" charset="0"/>
                <a:ea typeface="ＭＳ Ｐゴシック" charset="0"/>
              </a:rPr>
              <a:t>“</a:t>
            </a:r>
            <a:r>
              <a:rPr lang="en-US" altLang="ja-JP" b="1" dirty="0">
                <a:latin typeface="Courier New" charset="0"/>
                <a:ea typeface="ＭＳ Ｐゴシック" charset="0"/>
              </a:rPr>
              <a:t>Mort</a:t>
            </a:r>
            <a:r>
              <a:rPr lang="ja-JP" altLang="en-US" b="1">
                <a:latin typeface="Courier New" charset="0"/>
                <a:ea typeface="ＭＳ Ｐゴシック" charset="0"/>
              </a:rPr>
              <a:t>”</a:t>
            </a:r>
            <a:r>
              <a:rPr lang="en-US" altLang="ja-JP" b="1" dirty="0">
                <a:latin typeface="Courier New" charset="0"/>
                <a:ea typeface="ＭＳ Ｐゴシック" charset="0"/>
              </a:rPr>
              <a:t>);</a:t>
            </a:r>
          </a:p>
          <a:p>
            <a:pPr lvl="3" eaLnBrk="1" hangingPunct="1"/>
            <a:r>
              <a:rPr lang="en-US" dirty="0">
                <a:latin typeface="Tahoma" charset="0"/>
                <a:ea typeface="ＭＳ Ｐゴシック" charset="0"/>
              </a:rPr>
              <a:t>names[0] and names[2] are still null</a:t>
            </a:r>
          </a:p>
          <a:p>
            <a:pPr lvl="3" eaLnBrk="1" hangingPunct="1"/>
            <a:r>
              <a:rPr lang="en-US" dirty="0">
                <a:latin typeface="Tahoma" charset="0"/>
                <a:ea typeface="ＭＳ Ｐゴシック" charset="0"/>
              </a:rPr>
              <a:t>Show on board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8659">
                                            <p:txEl>
                                              <p:pRg st="1" end="1"/>
                                            </p:txEl>
                                          </p:spTgt>
                                        </p:tgtEl>
                                        <p:attrNameLst>
                                          <p:attrName>style.visibility</p:attrName>
                                        </p:attrNameLst>
                                      </p:cBhvr>
                                      <p:to>
                                        <p:strVal val="visible"/>
                                      </p:to>
                                    </p:set>
                                    <p:animEffect transition="in" filter="blinds(horizontal)">
                                      <p:cBhvr>
                                        <p:cTn id="7" dur="500"/>
                                        <p:tgtEl>
                                          <p:spTgt spid="1478659">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8659">
                                            <p:txEl>
                                              <p:pRg st="2" end="2"/>
                                            </p:txEl>
                                          </p:spTgt>
                                        </p:tgtEl>
                                        <p:attrNameLst>
                                          <p:attrName>style.visibility</p:attrName>
                                        </p:attrNameLst>
                                      </p:cBhvr>
                                      <p:to>
                                        <p:strVal val="visible"/>
                                      </p:to>
                                    </p:set>
                                    <p:animEffect transition="in" filter="blinds(horizontal)">
                                      <p:cBhvr>
                                        <p:cTn id="10" dur="500"/>
                                        <p:tgtEl>
                                          <p:spTgt spid="14786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78659">
                                            <p:txEl>
                                              <p:pRg st="3" end="3"/>
                                            </p:txEl>
                                          </p:spTgt>
                                        </p:tgtEl>
                                        <p:attrNameLst>
                                          <p:attrName>style.visibility</p:attrName>
                                        </p:attrNameLst>
                                      </p:cBhvr>
                                      <p:to>
                                        <p:strVal val="visible"/>
                                      </p:to>
                                    </p:set>
                                    <p:animEffect transition="in" filter="blinds(horizontal)">
                                      <p:cBhvr>
                                        <p:cTn id="15" dur="500"/>
                                        <p:tgtEl>
                                          <p:spTgt spid="147865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78659">
                                            <p:txEl>
                                              <p:pRg st="4" end="4"/>
                                            </p:txEl>
                                          </p:spTgt>
                                        </p:tgtEl>
                                        <p:attrNameLst>
                                          <p:attrName>style.visibility</p:attrName>
                                        </p:attrNameLst>
                                      </p:cBhvr>
                                      <p:to>
                                        <p:strVal val="visible"/>
                                      </p:to>
                                    </p:set>
                                    <p:animEffect transition="in" filter="blinds(horizontal)">
                                      <p:cBhvr>
                                        <p:cTn id="20" dur="500"/>
                                        <p:tgtEl>
                                          <p:spTgt spid="1478659">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78659">
                                            <p:txEl>
                                              <p:pRg st="5" end="5"/>
                                            </p:txEl>
                                          </p:spTgt>
                                        </p:tgtEl>
                                        <p:attrNameLst>
                                          <p:attrName>style.visibility</p:attrName>
                                        </p:attrNameLst>
                                      </p:cBhvr>
                                      <p:to>
                                        <p:strVal val="visible"/>
                                      </p:to>
                                    </p:set>
                                    <p:animEffect transition="in" filter="blinds(horizontal)">
                                      <p:cBhvr>
                                        <p:cTn id="23" dur="500"/>
                                        <p:tgtEl>
                                          <p:spTgt spid="1478659">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78659">
                                            <p:txEl>
                                              <p:pRg st="6" end="6"/>
                                            </p:txEl>
                                          </p:spTgt>
                                        </p:tgtEl>
                                        <p:attrNameLst>
                                          <p:attrName>style.visibility</p:attrName>
                                        </p:attrNameLst>
                                      </p:cBhvr>
                                      <p:to>
                                        <p:strVal val="visible"/>
                                      </p:to>
                                    </p:set>
                                    <p:animEffect transition="in" filter="blinds(horizontal)">
                                      <p:cBhvr>
                                        <p:cTn id="26" dur="500"/>
                                        <p:tgtEl>
                                          <p:spTgt spid="147865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78659">
                                            <p:txEl>
                                              <p:pRg st="7" end="7"/>
                                            </p:txEl>
                                          </p:spTgt>
                                        </p:tgtEl>
                                        <p:attrNameLst>
                                          <p:attrName>style.visibility</p:attrName>
                                        </p:attrNameLst>
                                      </p:cBhvr>
                                      <p:to>
                                        <p:strVal val="visible"/>
                                      </p:to>
                                    </p:set>
                                    <p:animEffect transition="in" filter="blinds(horizontal)">
                                      <p:cBhvr>
                                        <p:cTn id="31" dur="500"/>
                                        <p:tgtEl>
                                          <p:spTgt spid="1478659">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78659">
                                            <p:txEl>
                                              <p:pRg st="8" end="8"/>
                                            </p:txEl>
                                          </p:spTgt>
                                        </p:tgtEl>
                                        <p:attrNameLst>
                                          <p:attrName>style.visibility</p:attrName>
                                        </p:attrNameLst>
                                      </p:cBhvr>
                                      <p:to>
                                        <p:strVal val="visible"/>
                                      </p:to>
                                    </p:set>
                                    <p:animEffect transition="in" filter="blinds(horizontal)">
                                      <p:cBhvr>
                                        <p:cTn id="34" dur="500"/>
                                        <p:tgtEl>
                                          <p:spTgt spid="1478659">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78659">
                                            <p:txEl>
                                              <p:pRg st="9" end="9"/>
                                            </p:txEl>
                                          </p:spTgt>
                                        </p:tgtEl>
                                        <p:attrNameLst>
                                          <p:attrName>style.visibility</p:attrName>
                                        </p:attrNameLst>
                                      </p:cBhvr>
                                      <p:to>
                                        <p:strVal val="visible"/>
                                      </p:to>
                                    </p:set>
                                    <p:animEffect transition="in" filter="blinds(horizontal)">
                                      <p:cBhvr>
                                        <p:cTn id="37" dur="500"/>
                                        <p:tgtEl>
                                          <p:spTgt spid="1478659">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78659">
                                            <p:txEl>
                                              <p:pRg st="10" end="10"/>
                                            </p:txEl>
                                          </p:spTgt>
                                        </p:tgtEl>
                                        <p:attrNameLst>
                                          <p:attrName>style.visibility</p:attrName>
                                        </p:attrNameLst>
                                      </p:cBhvr>
                                      <p:to>
                                        <p:strVal val="visible"/>
                                      </p:to>
                                    </p:set>
                                    <p:animEffect transition="in" filter="blinds(horizontal)">
                                      <p:cBhvr>
                                        <p:cTn id="42" dur="500"/>
                                        <p:tgtEl>
                                          <p:spTgt spid="1478659">
                                            <p:txEl>
                                              <p:pRg st="10" end="10"/>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478659">
                                            <p:txEl>
                                              <p:pRg st="11" end="11"/>
                                            </p:txEl>
                                          </p:spTgt>
                                        </p:tgtEl>
                                        <p:attrNameLst>
                                          <p:attrName>style.visibility</p:attrName>
                                        </p:attrNameLst>
                                      </p:cBhvr>
                                      <p:to>
                                        <p:strVal val="visible"/>
                                      </p:to>
                                    </p:set>
                                    <p:animEffect transition="in" filter="blinds(horizontal)">
                                      <p:cBhvr>
                                        <p:cTn id="45" dur="500"/>
                                        <p:tgtEl>
                                          <p:spTgt spid="14786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659"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D405B8B-D151-ED4F-9D5F-C5C2257FBEE1}" type="slidenum">
              <a:rPr lang="en-US" sz="1400">
                <a:latin typeface="Arial" charset="0"/>
              </a:rPr>
              <a:pPr eaLnBrk="1" hangingPunct="1"/>
              <a:t>133</a:t>
            </a:fld>
            <a:endParaRPr lang="en-US" sz="1400">
              <a:latin typeface="Arial" charset="0"/>
            </a:endParaRPr>
          </a:p>
        </p:txBody>
      </p:sp>
      <p:sp>
        <p:nvSpPr>
          <p:cNvPr id="1720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13: Arrays of Objects</a:t>
            </a:r>
          </a:p>
        </p:txBody>
      </p:sp>
      <p:sp>
        <p:nvSpPr>
          <p:cNvPr id="172035"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Note that we have </a:t>
            </a:r>
            <a:r>
              <a:rPr lang="en-US" dirty="0">
                <a:solidFill>
                  <a:srgbClr val="FF0000"/>
                </a:solidFill>
                <a:latin typeface="Tahoma" charset="0"/>
                <a:ea typeface="ＭＳ Ｐゴシック" charset="0"/>
              </a:rPr>
              <a:t>two levels of references</a:t>
            </a:r>
            <a:r>
              <a:rPr lang="en-US" dirty="0">
                <a:latin typeface="Tahoma" charset="0"/>
                <a:ea typeface="ＭＳ Ｐゴシック" charset="0"/>
              </a:rPr>
              <a:t> here</a:t>
            </a: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r>
              <a:rPr lang="en-US" dirty="0">
                <a:latin typeface="Tahoma" charset="0"/>
                <a:ea typeface="ＭＳ Ｐゴシック" charset="0"/>
              </a:rPr>
              <a:t>See </a:t>
            </a:r>
            <a:r>
              <a:rPr lang="en-US" dirty="0" err="1">
                <a:latin typeface="Tahoma" charset="0"/>
                <a:ea typeface="ＭＳ Ｐゴシック" charset="0"/>
              </a:rPr>
              <a:t>PlayListTest.java</a:t>
            </a:r>
            <a:r>
              <a:rPr lang="en-US" dirty="0">
                <a:latin typeface="Tahoma" charset="0"/>
                <a:ea typeface="ＭＳ Ｐゴシック" charset="0"/>
              </a:rPr>
              <a:t> for another example</a:t>
            </a:r>
          </a:p>
        </p:txBody>
      </p:sp>
      <p:sp>
        <p:nvSpPr>
          <p:cNvPr id="172036" name="Rectangle 4"/>
          <p:cNvSpPr>
            <a:spLocks noChangeArrowheads="1"/>
          </p:cNvSpPr>
          <p:nvPr/>
        </p:nvSpPr>
        <p:spPr bwMode="auto">
          <a:xfrm>
            <a:off x="990600" y="2133600"/>
            <a:ext cx="1066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names</a:t>
            </a:r>
          </a:p>
        </p:txBody>
      </p:sp>
      <p:sp>
        <p:nvSpPr>
          <p:cNvPr id="172037" name="Rectangle 5"/>
          <p:cNvSpPr>
            <a:spLocks noChangeArrowheads="1"/>
          </p:cNvSpPr>
          <p:nvPr/>
        </p:nvSpPr>
        <p:spPr bwMode="auto">
          <a:xfrm>
            <a:off x="2057400" y="2133600"/>
            <a:ext cx="381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aphicFrame>
        <p:nvGraphicFramePr>
          <p:cNvPr id="1480710" name="Group 6"/>
          <p:cNvGraphicFramePr>
            <a:graphicFrameLocks noGrp="1"/>
          </p:cNvGraphicFramePr>
          <p:nvPr/>
        </p:nvGraphicFramePr>
        <p:xfrm>
          <a:off x="3200400" y="1905000"/>
          <a:ext cx="1752600" cy="24384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4667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0</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w="12700" cap="flat" cmpd="sng" algn="ctr">
                      <a:solidFill>
                        <a:schemeClr val="bg1"/>
                      </a:solidFill>
                      <a:prstDash val="solid"/>
                      <a:round/>
                      <a:headEnd type="none" w="med" len="med"/>
                      <a:tailEnd type="none" w="lg" len="lg"/>
                    </a:lnBlToTr>
                    <a:noFill/>
                  </a:tcPr>
                </a:tc>
                <a:extLst>
                  <a:ext uri="{0D108BD9-81ED-4DB2-BD59-A6C34878D82A}">
                    <a16:rowId xmlns:a16="http://schemas.microsoft.com/office/drawing/2014/main" val="10000"/>
                  </a:ext>
                </a:extLst>
              </a:tr>
              <a:tr h="46831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1</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2</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w="12700" cap="flat" cmpd="sng" algn="ctr">
                      <a:solidFill>
                        <a:schemeClr val="bg1"/>
                      </a:solidFill>
                      <a:prstDash val="solid"/>
                      <a:round/>
                      <a:headEnd type="none" w="med" len="med"/>
                      <a:tailEnd type="none" w="lg" len="lg"/>
                    </a:lnBlToTr>
                    <a:noFill/>
                  </a:tcPr>
                </a:tc>
                <a:extLst>
                  <a:ext uri="{0D108BD9-81ED-4DB2-BD59-A6C34878D82A}">
                    <a16:rowId xmlns:a16="http://schemas.microsoft.com/office/drawing/2014/main" val="10002"/>
                  </a:ext>
                </a:extLst>
              </a:tr>
              <a:tr h="46831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3</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000" b="1" i="0" u="none" strike="noStrike" cap="none" normalizeH="0" baseline="0">
                          <a:ln>
                            <a:noFill/>
                          </a:ln>
                          <a:solidFill>
                            <a:schemeClr val="bg1"/>
                          </a:solidFill>
                          <a:effectLst/>
                          <a:latin typeface="Courier New" pitchFamily="-106" charset="0"/>
                          <a:ea typeface="ＭＳ Ｐゴシック" pitchFamily="-106" charset="-128"/>
                          <a:cs typeface="ＭＳ Ｐゴシック" pitchFamily="-106" charset="-128"/>
                        </a:rPr>
                        <a:t>4</a:t>
                      </a:r>
                    </a:p>
                  </a:txBody>
                  <a:tcPr anchor="ctr" horzOverflow="overflow">
                    <a:lnL>
                      <a:noFill/>
                    </a:lnL>
                    <a:lnR w="12700" cap="flat" cmpd="sng" algn="ctr">
                      <a:solidFill>
                        <a:schemeClr val="bg1"/>
                      </a:solidFill>
                      <a:prstDash val="solid"/>
                      <a:round/>
                      <a:headEnd type="none" w="med" len="med"/>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endPar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2059" name="Oval 34"/>
          <p:cNvSpPr>
            <a:spLocks noChangeArrowheads="1"/>
          </p:cNvSpPr>
          <p:nvPr/>
        </p:nvSpPr>
        <p:spPr bwMode="auto">
          <a:xfrm>
            <a:off x="6477000" y="2438400"/>
            <a:ext cx="2057400" cy="4572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Herb</a:t>
            </a:r>
          </a:p>
        </p:txBody>
      </p:sp>
      <p:sp>
        <p:nvSpPr>
          <p:cNvPr id="172060" name="Oval 35"/>
          <p:cNvSpPr>
            <a:spLocks noChangeArrowheads="1"/>
          </p:cNvSpPr>
          <p:nvPr/>
        </p:nvSpPr>
        <p:spPr bwMode="auto">
          <a:xfrm>
            <a:off x="6477000" y="3352800"/>
            <a:ext cx="2057400" cy="4572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Madge</a:t>
            </a:r>
          </a:p>
        </p:txBody>
      </p:sp>
      <p:sp>
        <p:nvSpPr>
          <p:cNvPr id="172061" name="Oval 36"/>
          <p:cNvSpPr>
            <a:spLocks noChangeArrowheads="1"/>
          </p:cNvSpPr>
          <p:nvPr/>
        </p:nvSpPr>
        <p:spPr bwMode="auto">
          <a:xfrm>
            <a:off x="6477000" y="3886200"/>
            <a:ext cx="2057400" cy="4572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Mort</a:t>
            </a:r>
          </a:p>
        </p:txBody>
      </p:sp>
      <p:sp>
        <p:nvSpPr>
          <p:cNvPr id="172062" name="Freeform 37"/>
          <p:cNvSpPr>
            <a:spLocks/>
          </p:cNvSpPr>
          <p:nvPr/>
        </p:nvSpPr>
        <p:spPr bwMode="auto">
          <a:xfrm>
            <a:off x="2286000" y="1841500"/>
            <a:ext cx="1676400" cy="444500"/>
          </a:xfrm>
          <a:custGeom>
            <a:avLst/>
            <a:gdLst>
              <a:gd name="T0" fmla="*/ 0 w 1056"/>
              <a:gd name="T1" fmla="*/ 2147483647 h 280"/>
              <a:gd name="T2" fmla="*/ 2147483647 w 1056"/>
              <a:gd name="T3" fmla="*/ 2147483647 h 280"/>
              <a:gd name="T4" fmla="*/ 2147483647 w 1056"/>
              <a:gd name="T5" fmla="*/ 2147483647 h 280"/>
              <a:gd name="T6" fmla="*/ 0 60000 65536"/>
              <a:gd name="T7" fmla="*/ 0 60000 65536"/>
              <a:gd name="T8" fmla="*/ 0 60000 65536"/>
              <a:gd name="T9" fmla="*/ 0 w 1056"/>
              <a:gd name="T10" fmla="*/ 0 h 280"/>
              <a:gd name="T11" fmla="*/ 1056 w 1056"/>
              <a:gd name="T12" fmla="*/ 280 h 280"/>
            </a:gdLst>
            <a:ahLst/>
            <a:cxnLst>
              <a:cxn ang="T6">
                <a:pos x="T0" y="T1"/>
              </a:cxn>
              <a:cxn ang="T7">
                <a:pos x="T2" y="T3"/>
              </a:cxn>
              <a:cxn ang="T8">
                <a:pos x="T4" y="T5"/>
              </a:cxn>
            </a:cxnLst>
            <a:rect l="T9" t="T10" r="T11" b="T12"/>
            <a:pathLst>
              <a:path w="1056" h="280">
                <a:moveTo>
                  <a:pt x="0" y="280"/>
                </a:moveTo>
                <a:cubicBezTo>
                  <a:pt x="80" y="180"/>
                  <a:pt x="160" y="80"/>
                  <a:pt x="336" y="40"/>
                </a:cubicBezTo>
                <a:cubicBezTo>
                  <a:pt x="512" y="0"/>
                  <a:pt x="784" y="20"/>
                  <a:pt x="1056" y="40"/>
                </a:cubicBezTo>
              </a:path>
            </a:pathLst>
          </a:custGeom>
          <a:noFill/>
          <a:ln w="9525">
            <a:solidFill>
              <a:schemeClr val="bg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2063" name="Line 38"/>
          <p:cNvSpPr>
            <a:spLocks noChangeShapeType="1"/>
          </p:cNvSpPr>
          <p:nvPr/>
        </p:nvSpPr>
        <p:spPr bwMode="auto">
          <a:xfrm>
            <a:off x="4495800" y="2667000"/>
            <a:ext cx="1905000" cy="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72064" name="Line 39"/>
          <p:cNvSpPr>
            <a:spLocks noChangeShapeType="1"/>
          </p:cNvSpPr>
          <p:nvPr/>
        </p:nvSpPr>
        <p:spPr bwMode="auto">
          <a:xfrm>
            <a:off x="4495800" y="3581400"/>
            <a:ext cx="1905000" cy="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72065" name="Line 40"/>
          <p:cNvSpPr>
            <a:spLocks noChangeShapeType="1"/>
          </p:cNvSpPr>
          <p:nvPr/>
        </p:nvSpPr>
        <p:spPr bwMode="auto">
          <a:xfrm>
            <a:off x="4495800" y="4114800"/>
            <a:ext cx="1905000" cy="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C10F450-872F-764A-9CDB-DBFD8574D31A}" type="slidenum">
              <a:rPr lang="en-US" sz="1400">
                <a:latin typeface="Arial" charset="0"/>
              </a:rPr>
              <a:pPr eaLnBrk="1" hangingPunct="1"/>
              <a:t>134</a:t>
            </a:fld>
            <a:endParaRPr lang="en-US" sz="1400">
              <a:latin typeface="Arial" charset="0"/>
            </a:endParaRPr>
          </a:p>
        </p:txBody>
      </p:sp>
      <p:sp>
        <p:nvSpPr>
          <p:cNvPr id="1730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13: Instance Data and Composition</a:t>
            </a:r>
          </a:p>
        </p:txBody>
      </p:sp>
      <p:sp>
        <p:nvSpPr>
          <p:cNvPr id="1468419" name="Rectangle 3"/>
          <p:cNvSpPr>
            <a:spLocks noGrp="1" noChangeArrowheads="1"/>
          </p:cNvSpPr>
          <p:nvPr>
            <p:ph type="body" idx="1"/>
          </p:nvPr>
        </p:nvSpPr>
        <p:spPr>
          <a:xfrm>
            <a:off x="152400" y="1066800"/>
            <a:ext cx="8686800" cy="5029200"/>
          </a:xfrm>
        </p:spPr>
        <p:txBody>
          <a:bodyPr/>
          <a:lstStyle/>
          <a:p>
            <a:pPr eaLnBrk="1" hangingPunct="1">
              <a:lnSpc>
                <a:spcPct val="90000"/>
              </a:lnSpc>
            </a:pPr>
            <a:r>
              <a:rPr lang="en-US" dirty="0">
                <a:latin typeface="Tahoma" charset="0"/>
                <a:ea typeface="ＭＳ Ｐゴシック" charset="0"/>
                <a:cs typeface="ＭＳ Ｐゴシック" charset="0"/>
              </a:rPr>
              <a:t>When we create a new class we can have arbitrary instance variables within it</a:t>
            </a:r>
          </a:p>
          <a:p>
            <a:pPr lvl="1" eaLnBrk="1" hangingPunct="1">
              <a:lnSpc>
                <a:spcPct val="90000"/>
              </a:lnSpc>
            </a:pPr>
            <a:r>
              <a:rPr lang="en-US" dirty="0">
                <a:latin typeface="Tahoma" charset="0"/>
                <a:ea typeface="ＭＳ Ｐゴシック" charset="0"/>
              </a:rPr>
              <a:t>Recall that if the instance variables are reference types (i.e. other classes) we say we are building a new class via </a:t>
            </a:r>
            <a:r>
              <a:rPr lang="en-US" dirty="0">
                <a:solidFill>
                  <a:srgbClr val="FF0000"/>
                </a:solidFill>
                <a:latin typeface="Tahoma" charset="0"/>
                <a:ea typeface="ＭＳ Ｐゴシック" charset="0"/>
              </a:rPr>
              <a:t>composition </a:t>
            </a:r>
          </a:p>
          <a:p>
            <a:pPr lvl="2" eaLnBrk="1" hangingPunct="1">
              <a:lnSpc>
                <a:spcPct val="90000"/>
              </a:lnSpc>
            </a:pPr>
            <a:r>
              <a:rPr lang="en-US" dirty="0">
                <a:latin typeface="Tahoma" charset="0"/>
                <a:ea typeface="ＭＳ Ｐゴシック" charset="0"/>
              </a:rPr>
              <a:t>We are </a:t>
            </a:r>
            <a:r>
              <a:rPr lang="ja-JP" altLang="en-US" dirty="0">
                <a:latin typeface="Tahoma" charset="0"/>
                <a:ea typeface="ＭＳ Ｐゴシック" charset="0"/>
              </a:rPr>
              <a:t>“</a:t>
            </a:r>
            <a:r>
              <a:rPr lang="en-US" altLang="ja-JP" dirty="0">
                <a:latin typeface="Tahoma" charset="0"/>
                <a:ea typeface="ＭＳ Ｐゴシック" charset="0"/>
              </a:rPr>
              <a:t>composing</a:t>
            </a:r>
            <a:r>
              <a:rPr lang="ja-JP" altLang="en-US" dirty="0">
                <a:latin typeface="Tahoma" charset="0"/>
                <a:ea typeface="ＭＳ Ｐゴシック" charset="0"/>
              </a:rPr>
              <a:t>”</a:t>
            </a:r>
            <a:r>
              <a:rPr lang="en-US" altLang="ja-JP" dirty="0">
                <a:latin typeface="Tahoma" charset="0"/>
                <a:ea typeface="ＭＳ Ｐゴシック" charset="0"/>
              </a:rPr>
              <a:t> the new class from pieces that already exist, putting them together in an appropriate way</a:t>
            </a:r>
          </a:p>
          <a:p>
            <a:pPr lvl="2" eaLnBrk="1" hangingPunct="1">
              <a:lnSpc>
                <a:spcPct val="90000"/>
              </a:lnSpc>
            </a:pPr>
            <a:r>
              <a:rPr lang="en-US" i="1" dirty="0">
                <a:latin typeface="Tahoma" charset="0"/>
                <a:ea typeface="ＭＳ Ｐゴシック" charset="0"/>
              </a:rPr>
              <a:t>We briefly discussed this already with the </a:t>
            </a:r>
            <a:r>
              <a:rPr lang="en-US" i="1" dirty="0" err="1">
                <a:latin typeface="Tahoma" charset="0"/>
                <a:ea typeface="ＭＳ Ｐゴシック" charset="0"/>
              </a:rPr>
              <a:t>PlayList</a:t>
            </a:r>
            <a:r>
              <a:rPr lang="en-US" i="1" dirty="0">
                <a:latin typeface="Tahoma" charset="0"/>
                <a:ea typeface="ＭＳ Ｐゴシック" charset="0"/>
              </a:rPr>
              <a:t> class</a:t>
            </a:r>
          </a:p>
          <a:p>
            <a:pPr lvl="2" eaLnBrk="1" hangingPunct="1">
              <a:lnSpc>
                <a:spcPct val="90000"/>
              </a:lnSpc>
            </a:pPr>
            <a:r>
              <a:rPr lang="en-US" dirty="0">
                <a:latin typeface="Tahoma" charset="0"/>
                <a:ea typeface="ＭＳ Ｐゴシック" charset="0"/>
              </a:rPr>
              <a:t>Also sometimes called </a:t>
            </a:r>
            <a:r>
              <a:rPr lang="en-US" b="1" dirty="0">
                <a:latin typeface="Tahoma" charset="0"/>
                <a:ea typeface="ＭＳ Ｐゴシック" charset="0"/>
              </a:rPr>
              <a:t>aggregation</a:t>
            </a:r>
          </a:p>
          <a:p>
            <a:pPr lvl="2" eaLnBrk="1" hangingPunct="1">
              <a:lnSpc>
                <a:spcPct val="90000"/>
              </a:lnSpc>
            </a:pPr>
            <a:r>
              <a:rPr lang="en-US" dirty="0">
                <a:latin typeface="Tahoma" charset="0"/>
                <a:ea typeface="ＭＳ Ｐゴシック" charset="0"/>
              </a:rPr>
              <a:t>Our use of these classes is limited to the functionality provided as public</a:t>
            </a:r>
          </a:p>
          <a:p>
            <a:pPr lvl="3" eaLnBrk="1" hangingPunct="1">
              <a:lnSpc>
                <a:spcPct val="90000"/>
              </a:lnSpc>
            </a:pPr>
            <a:r>
              <a:rPr lang="en-US" dirty="0">
                <a:latin typeface="Tahoma" charset="0"/>
                <a:ea typeface="ＭＳ Ｐゴシック" charset="0"/>
              </a:rPr>
              <a:t>We are building new classes using </a:t>
            </a:r>
            <a:r>
              <a:rPr lang="ja-JP" altLang="en-US" dirty="0">
                <a:latin typeface="Tahoma" charset="0"/>
                <a:ea typeface="ＭＳ Ｐゴシック" charset="0"/>
              </a:rPr>
              <a:t>“</a:t>
            </a:r>
            <a:r>
              <a:rPr lang="en-US" altLang="ja-JP" dirty="0">
                <a:latin typeface="Tahoma" charset="0"/>
                <a:ea typeface="ＭＳ Ｐゴシック" charset="0"/>
              </a:rPr>
              <a:t>off the shelf</a:t>
            </a:r>
            <a:r>
              <a:rPr lang="ja-JP" altLang="en-US" dirty="0">
                <a:latin typeface="Tahoma" charset="0"/>
                <a:ea typeface="ＭＳ Ｐゴシック" charset="0"/>
              </a:rPr>
              <a:t>”</a:t>
            </a:r>
            <a:r>
              <a:rPr lang="en-US" altLang="ja-JP" dirty="0">
                <a:latin typeface="Tahoma" charset="0"/>
                <a:ea typeface="ＭＳ Ｐゴシック" charset="0"/>
              </a:rPr>
              <a:t> components, so we may have to compromise based on what the </a:t>
            </a:r>
            <a:r>
              <a:rPr lang="ja-JP" altLang="en-US" dirty="0">
                <a:latin typeface="Tahoma" charset="0"/>
                <a:ea typeface="ＭＳ Ｐゴシック" charset="0"/>
              </a:rPr>
              <a:t>“</a:t>
            </a:r>
            <a:r>
              <a:rPr lang="en-US" altLang="ja-JP" dirty="0">
                <a:latin typeface="Tahoma" charset="0"/>
                <a:ea typeface="ＭＳ Ｐゴシック" charset="0"/>
              </a:rPr>
              <a:t>off the shelf</a:t>
            </a:r>
            <a:r>
              <a:rPr lang="ja-JP" altLang="en-US" dirty="0">
                <a:latin typeface="Tahoma" charset="0"/>
                <a:ea typeface="ＭＳ Ｐゴシック" charset="0"/>
              </a:rPr>
              <a:t>”</a:t>
            </a:r>
            <a:r>
              <a:rPr lang="en-US" altLang="ja-JP" dirty="0">
                <a:latin typeface="Tahoma" charset="0"/>
                <a:ea typeface="ＭＳ Ｐゴシック" charset="0"/>
              </a:rPr>
              <a:t> components can do</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68419">
                                            <p:txEl>
                                              <p:pRg st="1" end="1"/>
                                            </p:txEl>
                                          </p:spTgt>
                                        </p:tgtEl>
                                        <p:attrNameLst>
                                          <p:attrName>style.visibility</p:attrName>
                                        </p:attrNameLst>
                                      </p:cBhvr>
                                      <p:to>
                                        <p:strVal val="visible"/>
                                      </p:to>
                                    </p:set>
                                    <p:anim to="" calcmode="lin" valueType="num">
                                      <p:cBhvr>
                                        <p:cTn id="7" dur="1" fill="hold"/>
                                        <p:tgtEl>
                                          <p:spTgt spid="1468419">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468419">
                                            <p:txEl>
                                              <p:pRg st="2" end="2"/>
                                            </p:txEl>
                                          </p:spTgt>
                                        </p:tgtEl>
                                        <p:attrNameLst>
                                          <p:attrName>style.visibility</p:attrName>
                                        </p:attrNameLst>
                                      </p:cBhvr>
                                      <p:to>
                                        <p:strVal val="visible"/>
                                      </p:to>
                                    </p:set>
                                    <p:anim to="" calcmode="lin" valueType="num">
                                      <p:cBhvr>
                                        <p:cTn id="12" dur="1" fill="hold"/>
                                        <p:tgtEl>
                                          <p:spTgt spid="1468419">
                                            <p:txEl>
                                              <p:pRg st="2" end="2"/>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68419">
                                            <p:txEl>
                                              <p:pRg st="3" end="3"/>
                                            </p:txEl>
                                          </p:spTgt>
                                        </p:tgtEl>
                                        <p:attrNameLst>
                                          <p:attrName>style.visibility</p:attrName>
                                        </p:attrNameLst>
                                      </p:cBhvr>
                                      <p:to>
                                        <p:strVal val="visible"/>
                                      </p:to>
                                    </p:set>
                                    <p:anim to="" calcmode="lin" valueType="num">
                                      <p:cBhvr>
                                        <p:cTn id="15" dur="1" fill="hold"/>
                                        <p:tgtEl>
                                          <p:spTgt spid="1468419">
                                            <p:txEl>
                                              <p:pRg st="3" end="3"/>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1468419">
                                            <p:txEl>
                                              <p:pRg st="4" end="4"/>
                                            </p:txEl>
                                          </p:spTgt>
                                        </p:tgtEl>
                                        <p:attrNameLst>
                                          <p:attrName>style.visibility</p:attrName>
                                        </p:attrNameLst>
                                      </p:cBhvr>
                                      <p:to>
                                        <p:strVal val="visible"/>
                                      </p:to>
                                    </p:set>
                                    <p:anim to="" calcmode="lin" valueType="num">
                                      <p:cBhvr>
                                        <p:cTn id="20" dur="1" fill="hold"/>
                                        <p:tgtEl>
                                          <p:spTgt spid="1468419">
                                            <p:txEl>
                                              <p:pRg st="4" end="4"/>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468419">
                                            <p:txEl>
                                              <p:pRg st="5" end="5"/>
                                            </p:txEl>
                                          </p:spTgt>
                                        </p:tgtEl>
                                        <p:attrNameLst>
                                          <p:attrName>style.visibility</p:attrName>
                                        </p:attrNameLst>
                                      </p:cBhvr>
                                      <p:to>
                                        <p:strVal val="visible"/>
                                      </p:to>
                                    </p:set>
                                    <p:anim to="" calcmode="lin" valueType="num">
                                      <p:cBhvr>
                                        <p:cTn id="25" dur="1" fill="hold"/>
                                        <p:tgtEl>
                                          <p:spTgt spid="1468419">
                                            <p:txEl>
                                              <p:pRg st="5" end="5"/>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468419">
                                            <p:txEl>
                                              <p:pRg st="6" end="6"/>
                                            </p:txEl>
                                          </p:spTgt>
                                        </p:tgtEl>
                                        <p:attrNameLst>
                                          <p:attrName>style.visibility</p:attrName>
                                        </p:attrNameLst>
                                      </p:cBhvr>
                                      <p:to>
                                        <p:strVal val="visible"/>
                                      </p:to>
                                    </p:set>
                                    <p:anim to="" calcmode="lin" valueType="num">
                                      <p:cBhvr>
                                        <p:cTn id="28" dur="1" fill="hold"/>
                                        <p:tgtEl>
                                          <p:spTgt spid="146841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13: Instance Data and Composition</a:t>
            </a:r>
          </a:p>
        </p:txBody>
      </p:sp>
      <p:sp>
        <p:nvSpPr>
          <p:cNvPr id="3" name="Content Placeholder 2"/>
          <p:cNvSpPr>
            <a:spLocks noGrp="1"/>
          </p:cNvSpPr>
          <p:nvPr>
            <p:ph idx="1"/>
          </p:nvPr>
        </p:nvSpPr>
        <p:spPr/>
        <p:txBody>
          <a:bodyPr/>
          <a:lstStyle/>
          <a:p>
            <a:pPr lvl="1"/>
            <a:r>
              <a:rPr lang="en-US" dirty="0"/>
              <a:t>As a simple example, consider the Dictionary class from Assignment 2</a:t>
            </a:r>
          </a:p>
          <a:p>
            <a:pPr lvl="2"/>
            <a:r>
              <a:rPr lang="en-US" dirty="0"/>
              <a:t>Dictionary contains instance variables:</a:t>
            </a:r>
          </a:p>
          <a:p>
            <a:pPr lvl="3"/>
            <a:r>
              <a:rPr lang="en-US" dirty="0" err="1"/>
              <a:t>ArrayList</a:t>
            </a:r>
            <a:r>
              <a:rPr lang="en-US" dirty="0"/>
              <a:t>&lt;String&gt; words</a:t>
            </a:r>
          </a:p>
          <a:p>
            <a:pPr lvl="3"/>
            <a:r>
              <a:rPr lang="en-US" dirty="0"/>
              <a:t>Scanner </a:t>
            </a:r>
            <a:r>
              <a:rPr lang="en-US" dirty="0" err="1"/>
              <a:t>dictFile</a:t>
            </a:r>
            <a:endParaRPr lang="en-US" dirty="0"/>
          </a:p>
          <a:p>
            <a:pPr lvl="3"/>
            <a:r>
              <a:rPr lang="en-US" dirty="0"/>
              <a:t>Random R</a:t>
            </a:r>
          </a:p>
          <a:p>
            <a:pPr lvl="2"/>
            <a:r>
              <a:rPr lang="en-US" dirty="0"/>
              <a:t>Thus the Dictionary class is composed of </a:t>
            </a:r>
            <a:r>
              <a:rPr lang="en-US" dirty="0" err="1"/>
              <a:t>ArrayList</a:t>
            </a:r>
            <a:r>
              <a:rPr lang="en-US" dirty="0"/>
              <a:t>&lt;String&gt;, Scanner and Random</a:t>
            </a:r>
          </a:p>
          <a:p>
            <a:pPr lvl="2"/>
            <a:r>
              <a:rPr lang="en-US" dirty="0"/>
              <a:t>From </a:t>
            </a:r>
            <a:r>
              <a:rPr lang="en-US" dirty="0">
                <a:solidFill>
                  <a:srgbClr val="008000"/>
                </a:solidFill>
              </a:rPr>
              <a:t>within Dictionary:</a:t>
            </a:r>
          </a:p>
          <a:p>
            <a:pPr lvl="3"/>
            <a:r>
              <a:rPr lang="en-US" dirty="0"/>
              <a:t>We know all of the implementation details of Dictionary</a:t>
            </a:r>
          </a:p>
          <a:p>
            <a:pPr lvl="3"/>
            <a:r>
              <a:rPr lang="en-US" dirty="0"/>
              <a:t>But we are a client of the classes that compose it, having access to only the public methods in the classes</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135</a:t>
            </a:fld>
            <a:endParaRPr lang="en-US"/>
          </a:p>
        </p:txBody>
      </p:sp>
    </p:spTree>
    <p:extLst>
      <p:ext uri="{BB962C8B-B14F-4D97-AF65-F5344CB8AC3E}">
        <p14:creationId xmlns:p14="http://schemas.microsoft.com/office/powerpoint/2010/main" val="65756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par>
                                <p:cTn id="22" presetID="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13: Instance Data and Composition</a:t>
            </a:r>
          </a:p>
        </p:txBody>
      </p:sp>
      <p:sp>
        <p:nvSpPr>
          <p:cNvPr id="3" name="Content Placeholder 2"/>
          <p:cNvSpPr>
            <a:spLocks noGrp="1"/>
          </p:cNvSpPr>
          <p:nvPr>
            <p:ph idx="1"/>
          </p:nvPr>
        </p:nvSpPr>
        <p:spPr/>
        <p:txBody>
          <a:bodyPr/>
          <a:lstStyle/>
          <a:p>
            <a:pPr lvl="2"/>
            <a:r>
              <a:rPr lang="en-US" dirty="0"/>
              <a:t>From </a:t>
            </a:r>
            <a:r>
              <a:rPr lang="en-US" dirty="0">
                <a:solidFill>
                  <a:srgbClr val="FF0000"/>
                </a:solidFill>
              </a:rPr>
              <a:t>outside Dictionary:</a:t>
            </a:r>
          </a:p>
          <a:p>
            <a:pPr lvl="3"/>
            <a:r>
              <a:rPr lang="en-US" dirty="0"/>
              <a:t>User may not know any of these variables even exist</a:t>
            </a:r>
          </a:p>
          <a:p>
            <a:pPr lvl="3"/>
            <a:r>
              <a:rPr lang="en-US" dirty="0"/>
              <a:t>They are abstracted out of the user’s view</a:t>
            </a:r>
          </a:p>
          <a:p>
            <a:pPr lvl="1"/>
            <a:r>
              <a:rPr lang="en-US" dirty="0"/>
              <a:t>This idea can be applied indefinitely</a:t>
            </a:r>
          </a:p>
          <a:p>
            <a:pPr lvl="2"/>
            <a:r>
              <a:rPr lang="en-US" dirty="0"/>
              <a:t>Once a class is written, it can be used as instance data within another class</a:t>
            </a:r>
          </a:p>
          <a:p>
            <a:pPr lvl="2"/>
            <a:r>
              <a:rPr lang="en-US" dirty="0"/>
              <a:t>This is the cool thing about object-oriented programming!</a:t>
            </a:r>
          </a:p>
          <a:p>
            <a:pPr lvl="3"/>
            <a:r>
              <a:rPr lang="en-US" dirty="0"/>
              <a:t>We can use this approach to build arbitrarily complex objects.</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136</a:t>
            </a:fld>
            <a:endParaRPr lang="en-US"/>
          </a:p>
        </p:txBody>
      </p:sp>
    </p:spTree>
    <p:extLst>
      <p:ext uri="{BB962C8B-B14F-4D97-AF65-F5344CB8AC3E}">
        <p14:creationId xmlns:p14="http://schemas.microsoft.com/office/powerpoint/2010/main" val="70810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heel(1)">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E8907CC-4E46-F74C-BF74-44ACB6058598}" type="slidenum">
              <a:rPr lang="en-US" sz="1400">
                <a:latin typeface="Arial" charset="0"/>
              </a:rPr>
              <a:pPr eaLnBrk="1" hangingPunct="1"/>
              <a:t>137</a:t>
            </a:fld>
            <a:endParaRPr lang="en-US" sz="1400">
              <a:latin typeface="Arial" charset="0"/>
            </a:endParaRPr>
          </a:p>
        </p:txBody>
      </p:sp>
      <p:sp>
        <p:nvSpPr>
          <p:cNvPr id="1740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13: Arrays as Instance Data </a:t>
            </a:r>
          </a:p>
        </p:txBody>
      </p:sp>
      <p:sp>
        <p:nvSpPr>
          <p:cNvPr id="1469443" name="Rectangle 3"/>
          <p:cNvSpPr>
            <a:spLocks noGrp="1" noChangeArrowheads="1"/>
          </p:cNvSpPr>
          <p:nvPr>
            <p:ph type="body" idx="1"/>
          </p:nvPr>
        </p:nvSpPr>
        <p:spPr/>
        <p:txBody>
          <a:bodyPr/>
          <a:lstStyle/>
          <a:p>
            <a:pPr lvl="1" eaLnBrk="1" hangingPunct="1"/>
            <a:r>
              <a:rPr lang="en-US" dirty="0">
                <a:latin typeface="Tahoma" charset="0"/>
                <a:ea typeface="ＭＳ Ｐゴシック" charset="0"/>
                <a:cs typeface="ＭＳ Ｐゴシック" charset="0"/>
              </a:rPr>
              <a:t>For another example, if an </a:t>
            </a:r>
            <a:r>
              <a:rPr lang="en-US" b="1" dirty="0">
                <a:latin typeface="Tahoma" charset="0"/>
                <a:ea typeface="ＭＳ Ｐゴシック" charset="0"/>
                <a:cs typeface="ＭＳ Ｐゴシック" charset="0"/>
              </a:rPr>
              <a:t>array</a:t>
            </a:r>
            <a:r>
              <a:rPr lang="en-US" dirty="0">
                <a:latin typeface="Tahoma" charset="0"/>
                <a:ea typeface="ＭＳ Ｐゴシック" charset="0"/>
                <a:cs typeface="ＭＳ Ｐゴシック" charset="0"/>
              </a:rPr>
              <a:t> is used as an instance variable</a:t>
            </a:r>
          </a:p>
          <a:p>
            <a:pPr lvl="2" eaLnBrk="1" hangingPunct="1"/>
            <a:r>
              <a:rPr lang="en-US" dirty="0">
                <a:latin typeface="Tahoma" charset="0"/>
                <a:ea typeface="ＭＳ Ｐゴシック" charset="0"/>
              </a:rPr>
              <a:t>We have the same access to the array </a:t>
            </a:r>
            <a:r>
              <a:rPr lang="en-US" dirty="0">
                <a:solidFill>
                  <a:srgbClr val="339933"/>
                </a:solidFill>
                <a:latin typeface="Tahoma" charset="0"/>
                <a:ea typeface="ＭＳ Ｐゴシック" charset="0"/>
              </a:rPr>
              <a:t>within our class </a:t>
            </a:r>
            <a:r>
              <a:rPr lang="en-US" dirty="0">
                <a:latin typeface="Tahoma" charset="0"/>
                <a:ea typeface="ＭＳ Ｐゴシック" charset="0"/>
              </a:rPr>
              <a:t>as we would anywhere else in our program</a:t>
            </a:r>
          </a:p>
          <a:p>
            <a:pPr lvl="2" eaLnBrk="1" hangingPunct="1"/>
            <a:r>
              <a:rPr lang="en-US" dirty="0">
                <a:latin typeface="Tahoma" charset="0"/>
                <a:ea typeface="ＭＳ Ｐゴシック" charset="0"/>
              </a:rPr>
              <a:t>However, from </a:t>
            </a:r>
            <a:r>
              <a:rPr lang="en-US" dirty="0">
                <a:solidFill>
                  <a:srgbClr val="FF0000"/>
                </a:solidFill>
                <a:latin typeface="Tahoma" charset="0"/>
                <a:ea typeface="ＭＳ Ｐゴシック" charset="0"/>
              </a:rPr>
              <a:t>outside the class</a:t>
            </a:r>
            <a:r>
              <a:rPr lang="en-US" dirty="0">
                <a:latin typeface="Tahoma" charset="0"/>
                <a:ea typeface="ＭＳ Ｐゴシック" charset="0"/>
              </a:rPr>
              <a:t>, we may not even know the array is being used</a:t>
            </a:r>
          </a:p>
          <a:p>
            <a:pPr lvl="3" eaLnBrk="1" hangingPunct="1"/>
            <a:r>
              <a:rPr lang="en-US" dirty="0">
                <a:solidFill>
                  <a:srgbClr val="FF0000"/>
                </a:solidFill>
                <a:latin typeface="Tahoma" charset="0"/>
                <a:ea typeface="ＭＳ Ｐゴシック" charset="0"/>
              </a:rPr>
              <a:t>Encapsulation and data hiding</a:t>
            </a:r>
          </a:p>
          <a:p>
            <a:pPr lvl="2" eaLnBrk="1" hangingPunct="1"/>
            <a:r>
              <a:rPr lang="en-US" dirty="0">
                <a:latin typeface="Tahoma" charset="0"/>
                <a:ea typeface="ＭＳ Ｐゴシック" charset="0"/>
              </a:rPr>
              <a:t>See ex12b.java and </a:t>
            </a:r>
            <a:r>
              <a:rPr lang="en-US" dirty="0" err="1">
                <a:latin typeface="Tahoma" charset="0"/>
                <a:ea typeface="ＭＳ Ｐゴシック" charset="0"/>
              </a:rPr>
              <a:t>Scores.java</a:t>
            </a:r>
            <a:endParaRPr lang="en-US" dirty="0">
              <a:latin typeface="Tahoma" charset="0"/>
              <a:ea typeface="ＭＳ Ｐゴシック" charset="0"/>
            </a:endParaRPr>
          </a:p>
          <a:p>
            <a:pPr lvl="1" eaLnBrk="1" hangingPunct="1"/>
            <a:r>
              <a:rPr lang="en-US" dirty="0">
                <a:latin typeface="Tahoma" charset="0"/>
                <a:ea typeface="ＭＳ Ｐゴシック" charset="0"/>
                <a:cs typeface="ＭＳ Ｐゴシック" charset="0"/>
              </a:rPr>
              <a:t>Yet another example of composition is seen in our previous example </a:t>
            </a:r>
            <a:r>
              <a:rPr lang="en-US" dirty="0" err="1">
                <a:latin typeface="Tahoma" charset="0"/>
                <a:ea typeface="ＭＳ Ｐゴシック" charset="0"/>
                <a:cs typeface="ＭＳ Ｐゴシック" charset="0"/>
              </a:rPr>
              <a:t>PlayList.java</a:t>
            </a:r>
            <a:endParaRPr lang="en-US" dirty="0">
              <a:latin typeface="Tahoma" charset="0"/>
              <a:ea typeface="ＭＳ Ｐゴシック" charset="0"/>
              <a:cs typeface="ＭＳ Ｐゴシック" charset="0"/>
            </a:endParaRPr>
          </a:p>
          <a:p>
            <a:pPr lvl="2" eaLnBrk="1" hangingPunct="1"/>
            <a:r>
              <a:rPr lang="en-US" dirty="0">
                <a:latin typeface="Tahoma" charset="0"/>
                <a:ea typeface="ＭＳ Ｐゴシック" charset="0"/>
                <a:cs typeface="ＭＳ Ｐゴシック" charset="0"/>
              </a:rPr>
              <a:t>From outside </a:t>
            </a:r>
            <a:r>
              <a:rPr lang="en-US" dirty="0" err="1">
                <a:latin typeface="Tahoma" charset="0"/>
                <a:ea typeface="ＭＳ Ｐゴシック" charset="0"/>
                <a:cs typeface="ＭＳ Ｐゴシック" charset="0"/>
              </a:rPr>
              <a:t>PlayList</a:t>
            </a:r>
            <a:r>
              <a:rPr lang="en-US" dirty="0">
                <a:latin typeface="Tahoma" charset="0"/>
                <a:ea typeface="ＭＳ Ｐゴシック" charset="0"/>
                <a:cs typeface="ＭＳ Ｐゴシック" charset="0"/>
              </a:rPr>
              <a:t> we do not even necessarily know that class Song is being used within </a:t>
            </a:r>
            <a:r>
              <a:rPr lang="en-US" dirty="0" err="1">
                <a:latin typeface="Tahoma" charset="0"/>
                <a:ea typeface="ＭＳ Ｐゴシック" charset="0"/>
                <a:cs typeface="ＭＳ Ｐゴシック" charset="0"/>
              </a:rPr>
              <a:t>PlayList</a:t>
            </a:r>
            <a:endParaRPr lang="en-US" dirty="0">
              <a:latin typeface="Tahoma"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69443">
                                            <p:txEl>
                                              <p:pRg st="2" end="2"/>
                                            </p:txEl>
                                          </p:spTgt>
                                        </p:tgtEl>
                                        <p:attrNameLst>
                                          <p:attrName>style.visibility</p:attrName>
                                        </p:attrNameLst>
                                      </p:cBhvr>
                                      <p:to>
                                        <p:strVal val="visible"/>
                                      </p:to>
                                    </p:set>
                                    <p:anim to="" calcmode="lin" valueType="num">
                                      <p:cBhvr>
                                        <p:cTn id="7" dur="1" fill="hold"/>
                                        <p:tgtEl>
                                          <p:spTgt spid="1469443">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69443">
                                            <p:txEl>
                                              <p:pRg st="3" end="3"/>
                                            </p:txEl>
                                          </p:spTgt>
                                        </p:tgtEl>
                                        <p:attrNameLst>
                                          <p:attrName>style.visibility</p:attrName>
                                        </p:attrNameLst>
                                      </p:cBhvr>
                                      <p:to>
                                        <p:strVal val="visible"/>
                                      </p:to>
                                    </p:set>
                                    <p:anim to="" calcmode="lin" valueType="num">
                                      <p:cBhvr>
                                        <p:cTn id="10" dur="1" fill="hold"/>
                                        <p:tgtEl>
                                          <p:spTgt spid="1469443">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69443">
                                            <p:txEl>
                                              <p:pRg st="4" end="4"/>
                                            </p:txEl>
                                          </p:spTgt>
                                        </p:tgtEl>
                                        <p:attrNameLst>
                                          <p:attrName>style.visibility</p:attrName>
                                        </p:attrNameLst>
                                      </p:cBhvr>
                                      <p:to>
                                        <p:strVal val="visible"/>
                                      </p:to>
                                    </p:set>
                                    <p:anim to="" calcmode="lin" valueType="num">
                                      <p:cBhvr>
                                        <p:cTn id="15" dur="1" fill="hold"/>
                                        <p:tgtEl>
                                          <p:spTgt spid="1469443">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1" presetClass="entr" presetSubtype="0" fill="hold" nodeType="clickEffect">
                                  <p:stCondLst>
                                    <p:cond delay="0"/>
                                  </p:stCondLst>
                                  <p:childTnLst>
                                    <p:set>
                                      <p:cBhvr>
                                        <p:cTn id="19" dur="1" fill="hold">
                                          <p:stCondLst>
                                            <p:cond delay="0"/>
                                          </p:stCondLst>
                                        </p:cTn>
                                        <p:tgtEl>
                                          <p:spTgt spid="1469443">
                                            <p:txEl>
                                              <p:pRg st="5" end="5"/>
                                            </p:txEl>
                                          </p:spTgt>
                                        </p:tgtEl>
                                        <p:attrNameLst>
                                          <p:attrName>style.visibility</p:attrName>
                                        </p:attrNameLst>
                                      </p:cBhvr>
                                      <p:to>
                                        <p:strVal val="visible"/>
                                      </p:to>
                                    </p:set>
                                    <p:animEffect transition="in" filter="fade">
                                      <p:cBhvr>
                                        <p:cTn id="20" dur="770" decel="100000"/>
                                        <p:tgtEl>
                                          <p:spTgt spid="1469443">
                                            <p:txEl>
                                              <p:pRg st="5" end="5"/>
                                            </p:txEl>
                                          </p:spTgt>
                                        </p:tgtEl>
                                      </p:cBhvr>
                                    </p:animEffect>
                                    <p:animScale>
                                      <p:cBhvr>
                                        <p:cTn id="21" dur="770" decel="100000"/>
                                        <p:tgtEl>
                                          <p:spTgt spid="1469443">
                                            <p:txEl>
                                              <p:pRg st="5" end="5"/>
                                            </p:txEl>
                                          </p:spTgt>
                                        </p:tgtEl>
                                      </p:cBhvr>
                                      <p:from x="10000" y="10000"/>
                                      <p:to x="200000" y="450000"/>
                                    </p:animScale>
                                    <p:animScale>
                                      <p:cBhvr>
                                        <p:cTn id="22" dur="1230" accel="100000" fill="hold">
                                          <p:stCondLst>
                                            <p:cond delay="770"/>
                                          </p:stCondLst>
                                        </p:cTn>
                                        <p:tgtEl>
                                          <p:spTgt spid="1469443">
                                            <p:txEl>
                                              <p:pRg st="5" end="5"/>
                                            </p:txEl>
                                          </p:spTgt>
                                        </p:tgtEl>
                                      </p:cBhvr>
                                      <p:from x="200000" y="450000"/>
                                      <p:to x="100000" y="100000"/>
                                    </p:animScale>
                                    <p:set>
                                      <p:cBhvr>
                                        <p:cTn id="23" dur="770" fill="hold"/>
                                        <p:tgtEl>
                                          <p:spTgt spid="1469443">
                                            <p:txEl>
                                              <p:pRg st="5" end="5"/>
                                            </p:txEl>
                                          </p:spTgt>
                                        </p:tgtEl>
                                        <p:attrNameLst>
                                          <p:attrName>ppt_x</p:attrName>
                                        </p:attrNameLst>
                                      </p:cBhvr>
                                      <p:to>
                                        <p:strVal val="(0.5)"/>
                                      </p:to>
                                    </p:set>
                                    <p:anim from="(0.5)" to="(#ppt_x)" calcmode="lin" valueType="num">
                                      <p:cBhvr>
                                        <p:cTn id="24" dur="1230" accel="100000" fill="hold">
                                          <p:stCondLst>
                                            <p:cond delay="770"/>
                                          </p:stCondLst>
                                        </p:cTn>
                                        <p:tgtEl>
                                          <p:spTgt spid="1469443">
                                            <p:txEl>
                                              <p:pRg st="5" end="5"/>
                                            </p:txEl>
                                          </p:spTgt>
                                        </p:tgtEl>
                                        <p:attrNameLst>
                                          <p:attrName>ppt_x</p:attrName>
                                        </p:attrNameLst>
                                      </p:cBhvr>
                                    </p:anim>
                                    <p:set>
                                      <p:cBhvr>
                                        <p:cTn id="25" dur="770" fill="hold"/>
                                        <p:tgtEl>
                                          <p:spTgt spid="1469443">
                                            <p:txEl>
                                              <p:pRg st="5" end="5"/>
                                            </p:txEl>
                                          </p:spTgt>
                                        </p:tgtEl>
                                        <p:attrNameLst>
                                          <p:attrName>ppt_y</p:attrName>
                                        </p:attrNameLst>
                                      </p:cBhvr>
                                      <p:to>
                                        <p:strVal val="(#ppt_y+0.4)"/>
                                      </p:to>
                                    </p:set>
                                    <p:anim from="(#ppt_y+0.4)" to="(#ppt_y)" calcmode="lin" valueType="num">
                                      <p:cBhvr>
                                        <p:cTn id="26" dur="1230" accel="100000" fill="hold">
                                          <p:stCondLst>
                                            <p:cond delay="770"/>
                                          </p:stCondLst>
                                        </p:cTn>
                                        <p:tgtEl>
                                          <p:spTgt spid="1469443">
                                            <p:txEl>
                                              <p:pRg st="5" end="5"/>
                                            </p:txEl>
                                          </p:spTgt>
                                        </p:tgtEl>
                                        <p:attrNameLst>
                                          <p:attrName>ppt_y</p:attrName>
                                        </p:attrNameLst>
                                      </p:cBhvr>
                                    </p:anim>
                                  </p:childTnLst>
                                </p:cTn>
                              </p:par>
                            </p:childTnLst>
                          </p:cTn>
                        </p:par>
                      </p:childTnLst>
                    </p:cTn>
                  </p:par>
                  <p:par>
                    <p:cTn id="27" fill="hold">
                      <p:stCondLst>
                        <p:cond delay="indefinite"/>
                      </p:stCondLst>
                      <p:childTnLst>
                        <p:par>
                          <p:cTn id="28" fill="hold">
                            <p:stCondLst>
                              <p:cond delay="0"/>
                            </p:stCondLst>
                            <p:childTnLst>
                              <p:par>
                                <p:cTn id="29" presetID="51" presetClass="entr" presetSubtype="0" fill="hold" nodeType="clickEffect">
                                  <p:stCondLst>
                                    <p:cond delay="0"/>
                                  </p:stCondLst>
                                  <p:childTnLst>
                                    <p:set>
                                      <p:cBhvr>
                                        <p:cTn id="30" dur="1" fill="hold">
                                          <p:stCondLst>
                                            <p:cond delay="0"/>
                                          </p:stCondLst>
                                        </p:cTn>
                                        <p:tgtEl>
                                          <p:spTgt spid="1469443">
                                            <p:txEl>
                                              <p:pRg st="6" end="6"/>
                                            </p:txEl>
                                          </p:spTgt>
                                        </p:tgtEl>
                                        <p:attrNameLst>
                                          <p:attrName>style.visibility</p:attrName>
                                        </p:attrNameLst>
                                      </p:cBhvr>
                                      <p:to>
                                        <p:strVal val="visible"/>
                                      </p:to>
                                    </p:set>
                                    <p:animEffect transition="in" filter="fade">
                                      <p:cBhvr>
                                        <p:cTn id="31" dur="770" decel="100000"/>
                                        <p:tgtEl>
                                          <p:spTgt spid="1469443">
                                            <p:txEl>
                                              <p:pRg st="6" end="6"/>
                                            </p:txEl>
                                          </p:spTgt>
                                        </p:tgtEl>
                                      </p:cBhvr>
                                    </p:animEffect>
                                    <p:animScale>
                                      <p:cBhvr>
                                        <p:cTn id="32" dur="770" decel="100000"/>
                                        <p:tgtEl>
                                          <p:spTgt spid="1469443">
                                            <p:txEl>
                                              <p:pRg st="6" end="6"/>
                                            </p:txEl>
                                          </p:spTgt>
                                        </p:tgtEl>
                                      </p:cBhvr>
                                      <p:from x="10000" y="10000"/>
                                      <p:to x="200000" y="450000"/>
                                    </p:animScale>
                                    <p:animScale>
                                      <p:cBhvr>
                                        <p:cTn id="33" dur="1230" accel="100000" fill="hold">
                                          <p:stCondLst>
                                            <p:cond delay="770"/>
                                          </p:stCondLst>
                                        </p:cTn>
                                        <p:tgtEl>
                                          <p:spTgt spid="1469443">
                                            <p:txEl>
                                              <p:pRg st="6" end="6"/>
                                            </p:txEl>
                                          </p:spTgt>
                                        </p:tgtEl>
                                      </p:cBhvr>
                                      <p:from x="200000" y="450000"/>
                                      <p:to x="100000" y="100000"/>
                                    </p:animScale>
                                    <p:set>
                                      <p:cBhvr>
                                        <p:cTn id="34" dur="770" fill="hold"/>
                                        <p:tgtEl>
                                          <p:spTgt spid="1469443">
                                            <p:txEl>
                                              <p:pRg st="6" end="6"/>
                                            </p:txEl>
                                          </p:spTgt>
                                        </p:tgtEl>
                                        <p:attrNameLst>
                                          <p:attrName>ppt_x</p:attrName>
                                        </p:attrNameLst>
                                      </p:cBhvr>
                                      <p:to>
                                        <p:strVal val="(0.5)"/>
                                      </p:to>
                                    </p:set>
                                    <p:anim from="(0.5)" to="(#ppt_x)" calcmode="lin" valueType="num">
                                      <p:cBhvr>
                                        <p:cTn id="35" dur="1230" accel="100000" fill="hold">
                                          <p:stCondLst>
                                            <p:cond delay="770"/>
                                          </p:stCondLst>
                                        </p:cTn>
                                        <p:tgtEl>
                                          <p:spTgt spid="1469443">
                                            <p:txEl>
                                              <p:pRg st="6" end="6"/>
                                            </p:txEl>
                                          </p:spTgt>
                                        </p:tgtEl>
                                        <p:attrNameLst>
                                          <p:attrName>ppt_x</p:attrName>
                                        </p:attrNameLst>
                                      </p:cBhvr>
                                    </p:anim>
                                    <p:set>
                                      <p:cBhvr>
                                        <p:cTn id="36" dur="770" fill="hold"/>
                                        <p:tgtEl>
                                          <p:spTgt spid="1469443">
                                            <p:txEl>
                                              <p:pRg st="6" end="6"/>
                                            </p:txEl>
                                          </p:spTgt>
                                        </p:tgtEl>
                                        <p:attrNameLst>
                                          <p:attrName>ppt_y</p:attrName>
                                        </p:attrNameLst>
                                      </p:cBhvr>
                                      <p:to>
                                        <p:strVal val="(#ppt_y+0.4)"/>
                                      </p:to>
                                    </p:set>
                                    <p:anim from="(#ppt_y+0.4)" to="(#ppt_y)" calcmode="lin" valueType="num">
                                      <p:cBhvr>
                                        <p:cTn id="37" dur="1230" accel="100000" fill="hold">
                                          <p:stCondLst>
                                            <p:cond delay="770"/>
                                          </p:stCondLst>
                                        </p:cTn>
                                        <p:tgtEl>
                                          <p:spTgt spid="1469443">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14: Exam One</a:t>
            </a:r>
          </a:p>
        </p:txBody>
      </p:sp>
      <p:sp>
        <p:nvSpPr>
          <p:cNvPr id="3" name="Content Placeholder 2"/>
          <p:cNvSpPr>
            <a:spLocks noGrp="1"/>
          </p:cNvSpPr>
          <p:nvPr>
            <p:ph idx="1"/>
          </p:nvPr>
        </p:nvSpPr>
        <p:spPr/>
        <p:txBody>
          <a:bodyPr/>
          <a:lstStyle/>
          <a:p>
            <a:endParaRPr lang="en-US" dirty="0"/>
          </a:p>
          <a:p>
            <a:pPr marL="0" indent="0">
              <a:buNone/>
            </a:pPr>
            <a:endParaRPr lang="en-US" dirty="0"/>
          </a:p>
          <a:p>
            <a:r>
              <a:rPr lang="en-US" dirty="0"/>
              <a:t>Exam One</a:t>
            </a:r>
          </a:p>
          <a:p>
            <a:pPr lvl="1"/>
            <a:r>
              <a:rPr lang="en-US" dirty="0"/>
              <a:t>All material from Lecture 1 to Lecture 13, inclusive</a:t>
            </a:r>
          </a:p>
          <a:p>
            <a:pPr lvl="1"/>
            <a:r>
              <a:rPr lang="en-US" dirty="0"/>
              <a:t>See review sheet and practice questions on Online Materials link of web site</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138</a:t>
            </a:fld>
            <a:endParaRPr lang="en-US"/>
          </a:p>
        </p:txBody>
      </p:sp>
    </p:spTree>
    <p:extLst>
      <p:ext uri="{BB962C8B-B14F-4D97-AF65-F5344CB8AC3E}">
        <p14:creationId xmlns:p14="http://schemas.microsoft.com/office/powerpoint/2010/main" val="37925736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EF83407-C56C-6A49-B64F-4F55A2A39C71}" type="slidenum">
              <a:rPr lang="en-US" sz="1400">
                <a:latin typeface="Arial" charset="0"/>
              </a:rPr>
              <a:pPr eaLnBrk="1" hangingPunct="1"/>
              <a:t>139</a:t>
            </a:fld>
            <a:endParaRPr lang="en-US" sz="1400">
              <a:latin typeface="Arial" charset="0"/>
            </a:endParaRPr>
          </a:p>
        </p:txBody>
      </p:sp>
      <p:sp>
        <p:nvSpPr>
          <p:cNvPr id="17510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15: Resizing an array</a:t>
            </a:r>
          </a:p>
        </p:txBody>
      </p:sp>
      <p:sp>
        <p:nvSpPr>
          <p:cNvPr id="1470467"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Java array objects can be of any size</a:t>
            </a:r>
          </a:p>
          <a:p>
            <a:pPr lvl="1" eaLnBrk="1" hangingPunct="1"/>
            <a:r>
              <a:rPr lang="en-US" dirty="0">
                <a:solidFill>
                  <a:srgbClr val="FF0000"/>
                </a:solidFill>
                <a:latin typeface="Tahoma" charset="0"/>
                <a:ea typeface="ＭＳ Ｐゴシック" charset="0"/>
              </a:rPr>
              <a:t>However once created, they cannot be resized</a:t>
            </a:r>
          </a:p>
          <a:p>
            <a:pPr lvl="1" eaLnBrk="1" hangingPunct="1"/>
            <a:r>
              <a:rPr lang="en-US" dirty="0">
                <a:latin typeface="Tahoma" charset="0"/>
                <a:ea typeface="ＭＳ Ｐゴシック" charset="0"/>
              </a:rPr>
              <a:t>This is fine if we know how many items we will need in advance:</a:t>
            </a:r>
          </a:p>
          <a:p>
            <a:pPr lvl="2" eaLnBrk="1" hangingPunct="1">
              <a:buFont typeface="Arial" charset="0"/>
              <a:buNone/>
            </a:pPr>
            <a:r>
              <a:rPr lang="en-US" sz="2000" b="1" dirty="0" err="1">
                <a:latin typeface="Courier New" charset="0"/>
                <a:ea typeface="ＭＳ Ｐゴシック" charset="0"/>
              </a:rPr>
              <a:t>System.out.println</a:t>
            </a:r>
            <a:r>
              <a:rPr lang="en-US" sz="2000" b="1" dirty="0">
                <a:latin typeface="Courier New" charset="0"/>
                <a:ea typeface="ＭＳ Ｐゴシック" charset="0"/>
              </a:rPr>
              <a:t>("How many integers?");</a:t>
            </a:r>
          </a:p>
          <a:p>
            <a:pPr lvl="2" eaLnBrk="1" hangingPunct="1">
              <a:buFont typeface="Arial" charset="0"/>
              <a:buNone/>
            </a:pPr>
            <a:r>
              <a:rPr lang="en-US" sz="2000" b="1" dirty="0" err="1">
                <a:latin typeface="Courier New" charset="0"/>
                <a:ea typeface="ＭＳ Ｐゴシック" charset="0"/>
              </a:rPr>
              <a:t>int</a:t>
            </a:r>
            <a:r>
              <a:rPr lang="en-US" sz="2000" b="1" dirty="0">
                <a:latin typeface="Courier New" charset="0"/>
                <a:ea typeface="ＭＳ Ｐゴシック" charset="0"/>
              </a:rPr>
              <a:t> size = </a:t>
            </a:r>
            <a:r>
              <a:rPr lang="en-US" sz="2000" b="1" dirty="0" err="1">
                <a:latin typeface="Courier New" charset="0"/>
                <a:ea typeface="ＭＳ Ｐゴシック" charset="0"/>
              </a:rPr>
              <a:t>inScan.nextInt</a:t>
            </a:r>
            <a:r>
              <a:rPr lang="en-US" sz="2000" b="1" dirty="0">
                <a:latin typeface="Courier New" charset="0"/>
                <a:ea typeface="ＭＳ Ｐゴシック" charset="0"/>
              </a:rPr>
              <a:t>();</a:t>
            </a:r>
          </a:p>
          <a:p>
            <a:pPr lvl="2" eaLnBrk="1" hangingPunct="1">
              <a:buFont typeface="Arial" charset="0"/>
              <a:buNone/>
            </a:pPr>
            <a:r>
              <a:rPr lang="en-US" sz="2000" b="1" dirty="0" err="1">
                <a:latin typeface="Courier New" charset="0"/>
                <a:ea typeface="ＭＳ Ｐゴシック" charset="0"/>
              </a:rPr>
              <a:t>int</a:t>
            </a:r>
            <a:r>
              <a:rPr lang="en-US" sz="2000" b="1" dirty="0">
                <a:latin typeface="Courier New" charset="0"/>
                <a:ea typeface="ＭＳ Ｐゴシック" charset="0"/>
              </a:rPr>
              <a:t> [] </a:t>
            </a:r>
            <a:r>
              <a:rPr lang="en-US" sz="2000" b="1" dirty="0" err="1">
                <a:latin typeface="Courier New" charset="0"/>
                <a:ea typeface="ＭＳ Ｐゴシック" charset="0"/>
              </a:rPr>
              <a:t>theInts</a:t>
            </a:r>
            <a:r>
              <a:rPr lang="en-US" sz="2000" b="1" dirty="0">
                <a:latin typeface="Courier New" charset="0"/>
                <a:ea typeface="ＭＳ Ｐゴシック" charset="0"/>
              </a:rPr>
              <a:t> = new </a:t>
            </a:r>
            <a:r>
              <a:rPr lang="en-US" sz="2000" b="1" dirty="0" err="1">
                <a:latin typeface="Courier New" charset="0"/>
                <a:ea typeface="ＭＳ Ｐゴシック" charset="0"/>
              </a:rPr>
              <a:t>int</a:t>
            </a:r>
            <a:r>
              <a:rPr lang="en-US" sz="2000" b="1" dirty="0">
                <a:latin typeface="Courier New" charset="0"/>
                <a:ea typeface="ＭＳ Ｐゴシック" charset="0"/>
              </a:rPr>
              <a:t>[size];</a:t>
            </a:r>
          </a:p>
          <a:p>
            <a:pPr lvl="1" eaLnBrk="1" hangingPunct="1"/>
            <a:r>
              <a:rPr lang="en-US" dirty="0">
                <a:latin typeface="Tahoma" charset="0"/>
                <a:ea typeface="ＭＳ Ｐゴシック" charset="0"/>
              </a:rPr>
              <a:t>However, we don't always know this in advance</a:t>
            </a:r>
          </a:p>
          <a:p>
            <a:pPr lvl="2" eaLnBrk="1" hangingPunct="1"/>
            <a:r>
              <a:rPr lang="en-US" dirty="0">
                <a:latin typeface="Tahoma" charset="0"/>
                <a:ea typeface="ＭＳ Ｐゴシック" charset="0"/>
              </a:rPr>
              <a:t>User may have an arbitrary amount of data and doesn't know how much until he/she has entered it</a:t>
            </a:r>
          </a:p>
          <a:p>
            <a:pPr lvl="2" eaLnBrk="1" hangingPunct="1"/>
            <a:r>
              <a:rPr lang="en-US" dirty="0">
                <a:latin typeface="Tahoma" charset="0"/>
                <a:ea typeface="ＭＳ Ｐゴシック" charset="0"/>
              </a:rPr>
              <a:t>Amount may vary over time</a:t>
            </a:r>
          </a:p>
          <a:p>
            <a:pPr lvl="3" eaLnBrk="1" hangingPunct="1"/>
            <a:r>
              <a:rPr lang="en-US" dirty="0">
                <a:latin typeface="Tahoma" charset="0"/>
                <a:ea typeface="ＭＳ Ｐゴシック" charset="0"/>
              </a:rPr>
              <a:t>Ex: Students in a university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70467">
                                            <p:txEl>
                                              <p:pRg st="2" end="2"/>
                                            </p:txEl>
                                          </p:spTgt>
                                        </p:tgtEl>
                                        <p:attrNameLst>
                                          <p:attrName>style.visibility</p:attrName>
                                        </p:attrNameLst>
                                      </p:cBhvr>
                                      <p:to>
                                        <p:strVal val="visible"/>
                                      </p:to>
                                    </p:set>
                                    <p:anim to="" calcmode="lin" valueType="num">
                                      <p:cBhvr>
                                        <p:cTn id="7" dur="1" fill="hold"/>
                                        <p:tgtEl>
                                          <p:spTgt spid="1470467">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70467">
                                            <p:txEl>
                                              <p:pRg st="3" end="3"/>
                                            </p:txEl>
                                          </p:spTgt>
                                        </p:tgtEl>
                                        <p:attrNameLst>
                                          <p:attrName>style.visibility</p:attrName>
                                        </p:attrNameLst>
                                      </p:cBhvr>
                                      <p:to>
                                        <p:strVal val="visible"/>
                                      </p:to>
                                    </p:set>
                                    <p:anim to="" calcmode="lin" valueType="num">
                                      <p:cBhvr>
                                        <p:cTn id="10" dur="1" fill="hold"/>
                                        <p:tgtEl>
                                          <p:spTgt spid="1470467">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70467">
                                            <p:txEl>
                                              <p:pRg st="4" end="4"/>
                                            </p:txEl>
                                          </p:spTgt>
                                        </p:tgtEl>
                                        <p:attrNameLst>
                                          <p:attrName>style.visibility</p:attrName>
                                        </p:attrNameLst>
                                      </p:cBhvr>
                                      <p:to>
                                        <p:strVal val="visible"/>
                                      </p:to>
                                    </p:set>
                                    <p:anim to="" calcmode="lin" valueType="num">
                                      <p:cBhvr>
                                        <p:cTn id="13" dur="1" fill="hold"/>
                                        <p:tgtEl>
                                          <p:spTgt spid="1470467">
                                            <p:txEl>
                                              <p:pRg st="4" end="4"/>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70467">
                                            <p:txEl>
                                              <p:pRg st="5" end="5"/>
                                            </p:txEl>
                                          </p:spTgt>
                                        </p:tgtEl>
                                        <p:attrNameLst>
                                          <p:attrName>style.visibility</p:attrName>
                                        </p:attrNameLst>
                                      </p:cBhvr>
                                      <p:to>
                                        <p:strVal val="visible"/>
                                      </p:to>
                                    </p:set>
                                    <p:anim to="" calcmode="lin" valueType="num">
                                      <p:cBhvr>
                                        <p:cTn id="16" dur="1" fill="hold"/>
                                        <p:tgtEl>
                                          <p:spTgt spid="1470467">
                                            <p:txEl>
                                              <p:pRg st="5" end="5"/>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1470467">
                                            <p:txEl>
                                              <p:pRg st="6" end="6"/>
                                            </p:txEl>
                                          </p:spTgt>
                                        </p:tgtEl>
                                        <p:attrNameLst>
                                          <p:attrName>style.visibility</p:attrName>
                                        </p:attrNameLst>
                                      </p:cBhvr>
                                      <p:to>
                                        <p:strVal val="visible"/>
                                      </p:to>
                                    </p:set>
                                    <p:anim to="" calcmode="lin" valueType="num">
                                      <p:cBhvr>
                                        <p:cTn id="21" dur="1" fill="hold"/>
                                        <p:tgtEl>
                                          <p:spTgt spid="1470467">
                                            <p:txEl>
                                              <p:pRg st="6" end="6"/>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470467">
                                            <p:txEl>
                                              <p:pRg st="7" end="7"/>
                                            </p:txEl>
                                          </p:spTgt>
                                        </p:tgtEl>
                                        <p:attrNameLst>
                                          <p:attrName>style.visibility</p:attrName>
                                        </p:attrNameLst>
                                      </p:cBhvr>
                                      <p:to>
                                        <p:strVal val="visible"/>
                                      </p:to>
                                    </p:set>
                                    <p:anim to="" calcmode="lin" valueType="num">
                                      <p:cBhvr>
                                        <p:cTn id="24" dur="1" fill="hold"/>
                                        <p:tgtEl>
                                          <p:spTgt spid="1470467">
                                            <p:txEl>
                                              <p:pRg st="7" end="7"/>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470467">
                                            <p:txEl>
                                              <p:pRg st="8" end="8"/>
                                            </p:txEl>
                                          </p:spTgt>
                                        </p:tgtEl>
                                        <p:attrNameLst>
                                          <p:attrName>style.visibility</p:attrName>
                                        </p:attrNameLst>
                                      </p:cBhvr>
                                      <p:to>
                                        <p:strVal val="visible"/>
                                      </p:to>
                                    </p:set>
                                    <p:anim to="" calcmode="lin" valueType="num">
                                      <p:cBhvr>
                                        <p:cTn id="27" dur="1" fill="hold"/>
                                        <p:tgtEl>
                                          <p:spTgt spid="1470467">
                                            <p:txEl>
                                              <p:pRg st="8" end="8"/>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70467">
                                            <p:txEl>
                                              <p:pRg st="9" end="9"/>
                                            </p:txEl>
                                          </p:spTgt>
                                        </p:tgtEl>
                                        <p:attrNameLst>
                                          <p:attrName>style.visibility</p:attrName>
                                        </p:attrNameLst>
                                      </p:cBhvr>
                                      <p:to>
                                        <p:strVal val="visible"/>
                                      </p:to>
                                    </p:set>
                                    <p:anim to="" calcmode="lin" valueType="num">
                                      <p:cBhvr>
                                        <p:cTn id="30" dur="1" fill="hold"/>
                                        <p:tgtEl>
                                          <p:spTgt spid="1470467">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4D150CD-9535-B747-9583-18893D938425}" type="slidenum">
              <a:rPr lang="en-US" sz="1400">
                <a:latin typeface="Arial" charset="0"/>
              </a:rPr>
              <a:pPr eaLnBrk="1" hangingPunct="1"/>
              <a:t>14</a:t>
            </a:fld>
            <a:endParaRPr lang="en-US" sz="1400">
              <a:latin typeface="Arial" charset="0"/>
            </a:endParaRPr>
          </a:p>
        </p:txBody>
      </p:sp>
      <p:sp>
        <p:nvSpPr>
          <p:cNvPr id="348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 Getting Started with Java</a:t>
            </a:r>
          </a:p>
        </p:txBody>
      </p:sp>
      <p:sp>
        <p:nvSpPr>
          <p:cNvPr id="762883" name="Rectangle 3"/>
          <p:cNvSpPr>
            <a:spLocks noGrp="1" noChangeArrowheads="1"/>
          </p:cNvSpPr>
          <p:nvPr>
            <p:ph type="body" idx="1"/>
          </p:nvPr>
        </p:nvSpPr>
        <p:spPr>
          <a:xfrm>
            <a:off x="457200" y="1066800"/>
            <a:ext cx="8153400" cy="5029200"/>
          </a:xfrm>
        </p:spPr>
        <p:txBody>
          <a:bodyPr/>
          <a:lstStyle/>
          <a:p>
            <a:pPr lvl="2" eaLnBrk="1" hangingPunct="1"/>
            <a:r>
              <a:rPr lang="en-US" dirty="0">
                <a:latin typeface="Tahoma" charset="0"/>
                <a:ea typeface="ＭＳ Ｐゴシック" charset="0"/>
              </a:rPr>
              <a:t>When you have a chance, try the following:</a:t>
            </a:r>
          </a:p>
          <a:p>
            <a:pPr lvl="3" eaLnBrk="1" hangingPunct="1"/>
            <a:r>
              <a:rPr lang="en-US" dirty="0">
                <a:latin typeface="Tahoma" charset="0"/>
                <a:ea typeface="ＭＳ Ｐゴシック" charset="0"/>
              </a:rPr>
              <a:t>Download ex1.java from the Web site onto a PC that has the JDK installed (yours or a lab PC)</a:t>
            </a:r>
          </a:p>
          <a:p>
            <a:pPr lvl="3" eaLnBrk="1" hangingPunct="1"/>
            <a:r>
              <a:rPr lang="en-US" dirty="0">
                <a:latin typeface="Tahoma" charset="0"/>
                <a:ea typeface="ＭＳ Ｐゴシック" charset="0"/>
              </a:rPr>
              <a:t>Open a terminal (command prompt) window</a:t>
            </a:r>
          </a:p>
          <a:p>
            <a:pPr lvl="3" eaLnBrk="1" hangingPunct="1"/>
            <a:r>
              <a:rPr lang="en-US" dirty="0">
                <a:latin typeface="Tahoma" charset="0"/>
                <a:ea typeface="ＭＳ Ｐゴシック" charset="0"/>
              </a:rPr>
              <a:t>Change to the correct directory</a:t>
            </a:r>
          </a:p>
          <a:p>
            <a:pPr lvl="3" eaLnBrk="1" hangingPunct="1"/>
            <a:r>
              <a:rPr lang="en-US" dirty="0">
                <a:latin typeface="Tahoma" charset="0"/>
                <a:ea typeface="ＭＳ Ｐゴシック" charset="0"/>
              </a:rPr>
              <a:t>Compile the program: </a:t>
            </a:r>
            <a:r>
              <a:rPr lang="en-US" b="1" dirty="0" err="1">
                <a:latin typeface="Courier New"/>
                <a:ea typeface="ＭＳ Ｐゴシック" charset="0"/>
                <a:cs typeface="Courier New"/>
              </a:rPr>
              <a:t>javac</a:t>
            </a:r>
            <a:r>
              <a:rPr lang="en-US" b="1" dirty="0">
                <a:latin typeface="Courier New"/>
                <a:ea typeface="ＭＳ Ｐゴシック" charset="0"/>
                <a:cs typeface="Courier New"/>
              </a:rPr>
              <a:t> ex1.java</a:t>
            </a:r>
          </a:p>
          <a:p>
            <a:pPr lvl="3" eaLnBrk="1" hangingPunct="1"/>
            <a:r>
              <a:rPr lang="en-US" dirty="0">
                <a:latin typeface="Tahoma" charset="0"/>
                <a:ea typeface="ＭＳ Ｐゴシック" charset="0"/>
              </a:rPr>
              <a:t>Execute the program: </a:t>
            </a:r>
            <a:r>
              <a:rPr lang="en-US" b="1" dirty="0">
                <a:latin typeface="Courier New"/>
                <a:ea typeface="ＭＳ Ｐゴシック" charset="0"/>
                <a:cs typeface="Courier New"/>
              </a:rPr>
              <a:t>java ex1</a:t>
            </a:r>
          </a:p>
          <a:p>
            <a:pPr lvl="4" eaLnBrk="1" hangingPunct="1"/>
            <a:r>
              <a:rPr lang="en-US" dirty="0">
                <a:latin typeface="Tahoma" charset="0"/>
                <a:ea typeface="ＭＳ Ｐゴシック" charset="0"/>
              </a:rPr>
              <a:t>Adding the .class extension is optional – it is assumed even if you don</a:t>
            </a:r>
            <a:r>
              <a:rPr lang="ja-JP" altLang="en-US" dirty="0">
                <a:latin typeface="Tahoma" charset="0"/>
                <a:ea typeface="ＭＳ Ｐゴシック" charset="0"/>
              </a:rPr>
              <a:t>’</a:t>
            </a:r>
            <a:r>
              <a:rPr lang="en-US" altLang="ja-JP" dirty="0">
                <a:latin typeface="Tahoma" charset="0"/>
                <a:ea typeface="ＭＳ Ｐゴシック" charset="0"/>
              </a:rPr>
              <a:t>t put it there</a:t>
            </a:r>
          </a:p>
          <a:p>
            <a:pPr lvl="3" eaLnBrk="1" hangingPunct="1"/>
            <a:r>
              <a:rPr lang="en-US" dirty="0">
                <a:latin typeface="Tahoma" charset="0"/>
                <a:ea typeface="ＭＳ Ｐゴシック" charset="0"/>
              </a:rPr>
              <a:t>Show the directory to see that the .class file is now there</a:t>
            </a:r>
          </a:p>
          <a:p>
            <a:pPr lvl="2" eaLnBrk="1" hangingPunct="1"/>
            <a:r>
              <a:rPr lang="en-US" dirty="0">
                <a:latin typeface="Tahoma" charset="0"/>
                <a:ea typeface="ＭＳ Ｐゴシック" charset="0"/>
              </a:rPr>
              <a:t>Also try the same thing from one of the Lab workstations during your first lab session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62883">
                                            <p:txEl>
                                              <p:pRg st="8" end="8"/>
                                            </p:txEl>
                                          </p:spTgt>
                                        </p:tgtEl>
                                        <p:attrNameLst>
                                          <p:attrName>style.visibility</p:attrName>
                                        </p:attrNameLst>
                                      </p:cBhvr>
                                      <p:to>
                                        <p:strVal val="visible"/>
                                      </p:to>
                                    </p:set>
                                    <p:animEffect transition="in" filter="barn(inHorizontal)">
                                      <p:cBhvr>
                                        <p:cTn id="7" dur="500"/>
                                        <p:tgtEl>
                                          <p:spTgt spid="762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442EB53-B9F1-AF43-86A5-C36147601C56}" type="slidenum">
              <a:rPr lang="en-US" sz="1400">
                <a:latin typeface="Arial" charset="0"/>
              </a:rPr>
              <a:pPr eaLnBrk="1" hangingPunct="1"/>
              <a:t>140</a:t>
            </a:fld>
            <a:endParaRPr lang="en-US" sz="1400">
              <a:latin typeface="Arial" charset="0"/>
            </a:endParaRPr>
          </a:p>
        </p:txBody>
      </p:sp>
      <p:sp>
        <p:nvSpPr>
          <p:cNvPr id="1761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15: Resizing an array</a:t>
            </a:r>
          </a:p>
        </p:txBody>
      </p:sp>
      <p:sp>
        <p:nvSpPr>
          <p:cNvPr id="1471491" name="Rectangle 3"/>
          <p:cNvSpPr>
            <a:spLocks noGrp="1" noChangeArrowheads="1"/>
          </p:cNvSpPr>
          <p:nvPr>
            <p:ph type="body" idx="1"/>
          </p:nvPr>
        </p:nvSpPr>
        <p:spPr>
          <a:xfrm>
            <a:off x="381000" y="1066800"/>
            <a:ext cx="8382000" cy="5029200"/>
          </a:xfrm>
        </p:spPr>
        <p:txBody>
          <a:bodyPr/>
          <a:lstStyle/>
          <a:p>
            <a:pPr lvl="1" eaLnBrk="1" hangingPunct="1"/>
            <a:r>
              <a:rPr lang="en-US" dirty="0">
                <a:latin typeface="Tahoma" charset="0"/>
                <a:ea typeface="ＭＳ Ｐゴシック" charset="0"/>
              </a:rPr>
              <a:t>So what do we do if we fill our array?</a:t>
            </a:r>
          </a:p>
          <a:p>
            <a:pPr lvl="2" eaLnBrk="1" hangingPunct="1"/>
            <a:r>
              <a:rPr lang="en-US" dirty="0">
                <a:solidFill>
                  <a:schemeClr val="accent6"/>
                </a:solidFill>
                <a:latin typeface="Tahoma" charset="0"/>
                <a:ea typeface="ＭＳ Ｐゴシック" charset="0"/>
              </a:rPr>
              <a:t>Logically</a:t>
            </a:r>
            <a:r>
              <a:rPr lang="en-US" dirty="0">
                <a:latin typeface="Tahoma" charset="0"/>
                <a:ea typeface="ＭＳ Ｐゴシック" charset="0"/>
              </a:rPr>
              <a:t>, we must "resize" it</a:t>
            </a:r>
          </a:p>
          <a:p>
            <a:pPr lvl="2" eaLnBrk="1" hangingPunct="1"/>
            <a:r>
              <a:rPr lang="en-US" dirty="0">
                <a:solidFill>
                  <a:srgbClr val="00B050"/>
                </a:solidFill>
                <a:latin typeface="Tahoma" charset="0"/>
                <a:ea typeface="ＭＳ Ｐゴシック" charset="0"/>
              </a:rPr>
              <a:t>Physically</a:t>
            </a:r>
            <a:r>
              <a:rPr lang="en-US" dirty="0">
                <a:latin typeface="Tahoma" charset="0"/>
                <a:ea typeface="ＭＳ Ｐゴシック" charset="0"/>
              </a:rPr>
              <a:t>, we must do the following:</a:t>
            </a:r>
          </a:p>
          <a:p>
            <a:pPr lvl="3" eaLnBrk="1" hangingPunct="1"/>
            <a:r>
              <a:rPr lang="en-US" dirty="0">
                <a:latin typeface="Tahoma" charset="0"/>
                <a:ea typeface="ＭＳ Ｐゴシック" charset="0"/>
              </a:rPr>
              <a:t>Create a new, larger array object</a:t>
            </a:r>
          </a:p>
          <a:p>
            <a:pPr lvl="3" eaLnBrk="1" hangingPunct="1"/>
            <a:r>
              <a:rPr lang="en-US" dirty="0">
                <a:latin typeface="Tahoma" charset="0"/>
                <a:ea typeface="ＭＳ Ｐゴシック" charset="0"/>
              </a:rPr>
              <a:t>Copy the data from the old array to the new</a:t>
            </a:r>
          </a:p>
          <a:p>
            <a:pPr lvl="3" eaLnBrk="1" hangingPunct="1"/>
            <a:r>
              <a:rPr lang="en-US" dirty="0">
                <a:latin typeface="Tahoma" charset="0"/>
                <a:ea typeface="ＭＳ Ｐゴシック" charset="0"/>
              </a:rPr>
              <a:t>Assign our reference to the new object</a:t>
            </a:r>
          </a:p>
          <a:p>
            <a:pPr lvl="4" eaLnBrk="1" hangingPunct="1"/>
            <a:r>
              <a:rPr lang="en-US" dirty="0">
                <a:latin typeface="Tahoma" charset="0"/>
                <a:ea typeface="ＭＳ Ｐゴシック" charset="0"/>
              </a:rPr>
              <a:t>Show on board</a:t>
            </a:r>
          </a:p>
          <a:p>
            <a:pPr lvl="2" eaLnBrk="1" hangingPunct="1"/>
            <a:r>
              <a:rPr lang="en-US" dirty="0">
                <a:latin typeface="Tahoma" charset="0"/>
                <a:ea typeface="ＭＳ Ｐゴシック" charset="0"/>
              </a:rPr>
              <a:t>This is not difficult syntactically, but it is important to realize that </a:t>
            </a:r>
            <a:r>
              <a:rPr lang="en-US" dirty="0">
                <a:solidFill>
                  <a:srgbClr val="FF0000"/>
                </a:solidFill>
                <a:latin typeface="Tahoma" charset="0"/>
                <a:ea typeface="ＭＳ Ｐゴシック" charset="0"/>
              </a:rPr>
              <a:t>this takes time, especially if the array is large</a:t>
            </a:r>
          </a:p>
          <a:p>
            <a:pPr lvl="2" eaLnBrk="1" hangingPunct="1"/>
            <a:r>
              <a:rPr lang="en-US" dirty="0">
                <a:latin typeface="Tahoma" charset="0"/>
                <a:ea typeface="ＭＳ Ｐゴシック" charset="0"/>
              </a:rPr>
              <a:t>Clearly we don't want to do this too often</a:t>
            </a:r>
          </a:p>
          <a:p>
            <a:pPr lvl="2" eaLnBrk="1" hangingPunct="1"/>
            <a:r>
              <a:rPr lang="en-US" dirty="0">
                <a:latin typeface="Tahoma" charset="0"/>
                <a:ea typeface="ＭＳ Ｐゴシック" charset="0"/>
              </a:rPr>
              <a:t>A typical approach is to </a:t>
            </a:r>
            <a:r>
              <a:rPr lang="en-US" dirty="0">
                <a:solidFill>
                  <a:srgbClr val="FF0000"/>
                </a:solidFill>
                <a:latin typeface="Tahoma" charset="0"/>
                <a:ea typeface="ＭＳ Ｐゴシック" charset="0"/>
              </a:rPr>
              <a:t>double the size</a:t>
            </a:r>
            <a:r>
              <a:rPr lang="en-US" dirty="0">
                <a:latin typeface="Tahoma" charset="0"/>
                <a:ea typeface="ＭＳ Ｐゴシック" charset="0"/>
              </a:rPr>
              <a:t>, so we have a lot of free locations after the resizing</a:t>
            </a:r>
          </a:p>
          <a:p>
            <a:pPr lvl="3" eaLnBrk="1" hangingPunct="1"/>
            <a:r>
              <a:rPr lang="en-US" dirty="0">
                <a:latin typeface="Tahoma" charset="0"/>
                <a:ea typeface="ＭＳ Ｐゴシック" charset="0"/>
              </a:rPr>
              <a:t>For the "why" of this, take CS 0445!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71491">
                                            <p:txEl>
                                              <p:pRg st="2" end="2"/>
                                            </p:txEl>
                                          </p:spTgt>
                                        </p:tgtEl>
                                        <p:attrNameLst>
                                          <p:attrName>style.visibility</p:attrName>
                                        </p:attrNameLst>
                                      </p:cBhvr>
                                      <p:to>
                                        <p:strVal val="visible"/>
                                      </p:to>
                                    </p:set>
                                    <p:anim to="" calcmode="lin" valueType="num">
                                      <p:cBhvr>
                                        <p:cTn id="7" dur="1" fill="hold"/>
                                        <p:tgtEl>
                                          <p:spTgt spid="1471491">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71491">
                                            <p:txEl>
                                              <p:pRg st="3" end="3"/>
                                            </p:txEl>
                                          </p:spTgt>
                                        </p:tgtEl>
                                        <p:attrNameLst>
                                          <p:attrName>style.visibility</p:attrName>
                                        </p:attrNameLst>
                                      </p:cBhvr>
                                      <p:to>
                                        <p:strVal val="visible"/>
                                      </p:to>
                                    </p:set>
                                    <p:anim to="" calcmode="lin" valueType="num">
                                      <p:cBhvr>
                                        <p:cTn id="10" dur="1" fill="hold"/>
                                        <p:tgtEl>
                                          <p:spTgt spid="1471491">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71491">
                                            <p:txEl>
                                              <p:pRg st="4" end="4"/>
                                            </p:txEl>
                                          </p:spTgt>
                                        </p:tgtEl>
                                        <p:attrNameLst>
                                          <p:attrName>style.visibility</p:attrName>
                                        </p:attrNameLst>
                                      </p:cBhvr>
                                      <p:to>
                                        <p:strVal val="visible"/>
                                      </p:to>
                                    </p:set>
                                    <p:anim to="" calcmode="lin" valueType="num">
                                      <p:cBhvr>
                                        <p:cTn id="13" dur="1" fill="hold"/>
                                        <p:tgtEl>
                                          <p:spTgt spid="1471491">
                                            <p:txEl>
                                              <p:pRg st="4" end="4"/>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71491">
                                            <p:txEl>
                                              <p:pRg st="5" end="5"/>
                                            </p:txEl>
                                          </p:spTgt>
                                        </p:tgtEl>
                                        <p:attrNameLst>
                                          <p:attrName>style.visibility</p:attrName>
                                        </p:attrNameLst>
                                      </p:cBhvr>
                                      <p:to>
                                        <p:strVal val="visible"/>
                                      </p:to>
                                    </p:set>
                                    <p:anim to="" calcmode="lin" valueType="num">
                                      <p:cBhvr>
                                        <p:cTn id="16" dur="1" fill="hold"/>
                                        <p:tgtEl>
                                          <p:spTgt spid="1471491">
                                            <p:txEl>
                                              <p:pRg st="5" end="5"/>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471491">
                                            <p:txEl>
                                              <p:pRg st="6" end="6"/>
                                            </p:txEl>
                                          </p:spTgt>
                                        </p:tgtEl>
                                        <p:attrNameLst>
                                          <p:attrName>style.visibility</p:attrName>
                                        </p:attrNameLst>
                                      </p:cBhvr>
                                      <p:to>
                                        <p:strVal val="visible"/>
                                      </p:to>
                                    </p:set>
                                    <p:anim to="" calcmode="lin" valueType="num">
                                      <p:cBhvr>
                                        <p:cTn id="19" dur="1" fill="hold"/>
                                        <p:tgtEl>
                                          <p:spTgt spid="1471491">
                                            <p:txEl>
                                              <p:pRg st="6" end="6"/>
                                            </p:txEl>
                                          </p:spTgt>
                                        </p:tgtEl>
                                        <p:attrNameLst>
                                          <p:attrName/>
                                        </p:attrNameLst>
                                      </p:cBhvr>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4" presetClass="entr" presetSubtype="0" fill="hold" nodeType="clickEffect">
                                  <p:stCondLst>
                                    <p:cond delay="0"/>
                                  </p:stCondLst>
                                  <p:childTnLst>
                                    <p:set>
                                      <p:cBhvr>
                                        <p:cTn id="23" dur="1" fill="hold">
                                          <p:stCondLst>
                                            <p:cond delay="0"/>
                                          </p:stCondLst>
                                        </p:cTn>
                                        <p:tgtEl>
                                          <p:spTgt spid="1471491">
                                            <p:txEl>
                                              <p:pRg st="7" end="7"/>
                                            </p:txEl>
                                          </p:spTgt>
                                        </p:tgtEl>
                                        <p:attrNameLst>
                                          <p:attrName>style.visibility</p:attrName>
                                        </p:attrNameLst>
                                      </p:cBhvr>
                                      <p:to>
                                        <p:strVal val="visible"/>
                                      </p:to>
                                    </p:set>
                                    <p:anim to="" calcmode="lin" valueType="num">
                                      <p:cBhvr>
                                        <p:cTn id="24" dur="1" fill="hold"/>
                                        <p:tgtEl>
                                          <p:spTgt spid="1471491">
                                            <p:txEl>
                                              <p:pRg st="7" end="7"/>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471491">
                                            <p:txEl>
                                              <p:pRg st="8" end="8"/>
                                            </p:txEl>
                                          </p:spTgt>
                                        </p:tgtEl>
                                        <p:attrNameLst>
                                          <p:attrName>style.visibility</p:attrName>
                                        </p:attrNameLst>
                                      </p:cBhvr>
                                      <p:to>
                                        <p:strVal val="visible"/>
                                      </p:to>
                                    </p:set>
                                    <p:anim to="" calcmode="lin" valueType="num">
                                      <p:cBhvr>
                                        <p:cTn id="27" dur="1" fill="hold"/>
                                        <p:tgtEl>
                                          <p:spTgt spid="1471491">
                                            <p:txEl>
                                              <p:pRg st="8" end="8"/>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71491">
                                            <p:txEl>
                                              <p:pRg st="9" end="9"/>
                                            </p:txEl>
                                          </p:spTgt>
                                        </p:tgtEl>
                                        <p:attrNameLst>
                                          <p:attrName>style.visibility</p:attrName>
                                        </p:attrNameLst>
                                      </p:cBhvr>
                                      <p:to>
                                        <p:strVal val="visible"/>
                                      </p:to>
                                    </p:set>
                                    <p:anim to="" calcmode="lin" valueType="num">
                                      <p:cBhvr>
                                        <p:cTn id="30" dur="1" fill="hold"/>
                                        <p:tgtEl>
                                          <p:spTgt spid="1471491">
                                            <p:txEl>
                                              <p:pRg st="9" end="9"/>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1471491">
                                            <p:txEl>
                                              <p:pRg st="10" end="10"/>
                                            </p:txEl>
                                          </p:spTgt>
                                        </p:tgtEl>
                                        <p:attrNameLst>
                                          <p:attrName>style.visibility</p:attrName>
                                        </p:attrNameLst>
                                      </p:cBhvr>
                                      <p:to>
                                        <p:strVal val="visible"/>
                                      </p:to>
                                    </p:set>
                                    <p:anim to="" calcmode="lin" valueType="num">
                                      <p:cBhvr>
                                        <p:cTn id="33" dur="1" fill="hold"/>
                                        <p:tgtEl>
                                          <p:spTgt spid="1471491">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15: Physical vs. Logical Array Size</a:t>
            </a:r>
          </a:p>
        </p:txBody>
      </p:sp>
      <p:sp>
        <p:nvSpPr>
          <p:cNvPr id="3" name="Content Placeholder 2"/>
          <p:cNvSpPr>
            <a:spLocks noGrp="1"/>
          </p:cNvSpPr>
          <p:nvPr>
            <p:ph idx="1"/>
          </p:nvPr>
        </p:nvSpPr>
        <p:spPr>
          <a:xfrm>
            <a:off x="228600" y="1066800"/>
            <a:ext cx="8686800" cy="5029200"/>
          </a:xfrm>
        </p:spPr>
        <p:txBody>
          <a:bodyPr/>
          <a:lstStyle/>
          <a:p>
            <a:pPr lvl="1"/>
            <a:r>
              <a:rPr lang="en-US" dirty="0"/>
              <a:t>What if we don’t have enough data to fill all slots?</a:t>
            </a:r>
          </a:p>
          <a:p>
            <a:pPr lvl="2"/>
            <a:r>
              <a:rPr lang="en-US" dirty="0"/>
              <a:t>We must </a:t>
            </a:r>
            <a:r>
              <a:rPr lang="en-US" dirty="0">
                <a:solidFill>
                  <a:srgbClr val="FF0000"/>
                </a:solidFill>
              </a:rPr>
              <a:t>keep track of the number of locations that are actually being used in the array</a:t>
            </a:r>
          </a:p>
          <a:p>
            <a:pPr lvl="3"/>
            <a:r>
              <a:rPr lang="en-US" dirty="0"/>
              <a:t>i.e. we need an additional variable besides the array data itself</a:t>
            </a:r>
          </a:p>
          <a:p>
            <a:pPr lvl="2"/>
            <a:r>
              <a:rPr lang="en-US" dirty="0"/>
              <a:t>This way we can “add” elements to the end of the array until it fills – only then will we have to resize</a:t>
            </a:r>
          </a:p>
          <a:p>
            <a:pPr lvl="2"/>
            <a:r>
              <a:rPr lang="en-US" dirty="0"/>
              <a:t>Note that the </a:t>
            </a:r>
            <a:r>
              <a:rPr lang="en-US" dirty="0">
                <a:solidFill>
                  <a:srgbClr val="339933"/>
                </a:solidFill>
              </a:rPr>
              <a:t>array size</a:t>
            </a:r>
            <a:r>
              <a:rPr lang="en-US" dirty="0"/>
              <a:t> and </a:t>
            </a:r>
            <a:r>
              <a:rPr lang="en-US" dirty="0">
                <a:solidFill>
                  <a:srgbClr val="003399"/>
                </a:solidFill>
              </a:rPr>
              <a:t>number of elements</a:t>
            </a:r>
            <a:r>
              <a:rPr lang="en-US" dirty="0"/>
              <a:t> being stored in the array are </a:t>
            </a:r>
            <a:r>
              <a:rPr lang="en-US" dirty="0">
                <a:solidFill>
                  <a:srgbClr val="FF0000"/>
                </a:solidFill>
              </a:rPr>
              <a:t>not necessarily the same</a:t>
            </a:r>
          </a:p>
          <a:p>
            <a:pPr lvl="3"/>
            <a:r>
              <a:rPr lang="en-US" dirty="0"/>
              <a:t>We call the </a:t>
            </a:r>
            <a:r>
              <a:rPr lang="en-US" dirty="0">
                <a:solidFill>
                  <a:srgbClr val="339933"/>
                </a:solidFill>
              </a:rPr>
              <a:t>array size</a:t>
            </a:r>
            <a:r>
              <a:rPr lang="en-US" dirty="0">
                <a:solidFill>
                  <a:srgbClr val="FF0000"/>
                </a:solidFill>
              </a:rPr>
              <a:t> </a:t>
            </a:r>
            <a:r>
              <a:rPr lang="en-US" dirty="0"/>
              <a:t>the </a:t>
            </a:r>
            <a:r>
              <a:rPr lang="en-US" dirty="0">
                <a:solidFill>
                  <a:srgbClr val="339933"/>
                </a:solidFill>
              </a:rPr>
              <a:t>physical size</a:t>
            </a:r>
            <a:r>
              <a:rPr lang="en-US" dirty="0">
                <a:solidFill>
                  <a:srgbClr val="FF0000"/>
                </a:solidFill>
              </a:rPr>
              <a:t> </a:t>
            </a:r>
            <a:r>
              <a:rPr lang="en-US" dirty="0"/>
              <a:t>of the array</a:t>
            </a:r>
          </a:p>
          <a:p>
            <a:pPr lvl="3"/>
            <a:r>
              <a:rPr lang="en-US" dirty="0"/>
              <a:t>We call the </a:t>
            </a:r>
            <a:r>
              <a:rPr lang="en-US" dirty="0">
                <a:solidFill>
                  <a:srgbClr val="003399"/>
                </a:solidFill>
              </a:rPr>
              <a:t>number of elements being stored</a:t>
            </a:r>
            <a:r>
              <a:rPr lang="en-US" dirty="0">
                <a:solidFill>
                  <a:srgbClr val="FF0000"/>
                </a:solidFill>
              </a:rPr>
              <a:t> </a:t>
            </a:r>
            <a:r>
              <a:rPr lang="en-US" dirty="0"/>
              <a:t>the </a:t>
            </a:r>
            <a:r>
              <a:rPr lang="en-US" dirty="0">
                <a:solidFill>
                  <a:srgbClr val="003399"/>
                </a:solidFill>
              </a:rPr>
              <a:t>logical size </a:t>
            </a:r>
            <a:r>
              <a:rPr lang="en-US" dirty="0"/>
              <a:t>of the array</a:t>
            </a:r>
          </a:p>
          <a:p>
            <a:pPr lvl="2"/>
            <a:r>
              <a:rPr lang="en-US" dirty="0"/>
              <a:t>This is what is done in the predefined </a:t>
            </a:r>
            <a:r>
              <a:rPr lang="en-US" dirty="0" err="1">
                <a:solidFill>
                  <a:srgbClr val="FF0000"/>
                </a:solidFill>
              </a:rPr>
              <a:t>ArrayList</a:t>
            </a:r>
            <a:r>
              <a:rPr lang="en-US" dirty="0"/>
              <a:t> class</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141</a:t>
            </a:fld>
            <a:endParaRPr lang="en-US"/>
          </a:p>
        </p:txBody>
      </p:sp>
    </p:spTree>
    <p:extLst>
      <p:ext uri="{BB962C8B-B14F-4D97-AF65-F5344CB8AC3E}">
        <p14:creationId xmlns:p14="http://schemas.microsoft.com/office/powerpoint/2010/main" val="389682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1"/>
          <p:cNvSpPr>
            <a:spLocks noGrp="1"/>
          </p:cNvSpPr>
          <p:nvPr>
            <p:ph type="title"/>
          </p:nvPr>
        </p:nvSpPr>
        <p:spPr/>
        <p:txBody>
          <a:bodyPr/>
          <a:lstStyle/>
          <a:p>
            <a:r>
              <a:rPr lang="en-US" dirty="0">
                <a:latin typeface="Arial" charset="0"/>
                <a:ea typeface="ＭＳ Ｐゴシック" charset="0"/>
                <a:cs typeface="ＭＳ Ｐゴシック" charset="0"/>
              </a:rPr>
              <a:t>Lecture 15: </a:t>
            </a:r>
            <a:r>
              <a:rPr lang="en-US" dirty="0" err="1">
                <a:latin typeface="Arial" charset="0"/>
                <a:ea typeface="ＭＳ Ｐゴシック" charset="0"/>
                <a:cs typeface="ＭＳ Ｐゴシック" charset="0"/>
              </a:rPr>
              <a:t>ArrayLists</a:t>
            </a:r>
            <a:endParaRPr lang="en-US" dirty="0">
              <a:latin typeface="Arial" charset="0"/>
              <a:ea typeface="ＭＳ Ｐゴシック" charset="0"/>
              <a:cs typeface="ＭＳ Ｐゴシック" charset="0"/>
            </a:endParaRPr>
          </a:p>
        </p:txBody>
      </p:sp>
      <p:sp>
        <p:nvSpPr>
          <p:cNvPr id="3" name="Content Placeholder 2"/>
          <p:cNvSpPr>
            <a:spLocks noGrp="1"/>
          </p:cNvSpPr>
          <p:nvPr>
            <p:ph idx="1"/>
          </p:nvPr>
        </p:nvSpPr>
        <p:spPr>
          <a:xfrm>
            <a:off x="381000" y="1066800"/>
            <a:ext cx="8305800" cy="5029200"/>
          </a:xfrm>
        </p:spPr>
        <p:txBody>
          <a:bodyPr/>
          <a:lstStyle/>
          <a:p>
            <a:r>
              <a:rPr lang="en-US">
                <a:latin typeface="Tahoma" charset="0"/>
                <a:ea typeface="ＭＳ Ｐゴシック" charset="0"/>
                <a:cs typeface="ＭＳ Ｐゴシック" charset="0"/>
              </a:rPr>
              <a:t>Programmers can use arrays in arbitrary ways</a:t>
            </a:r>
          </a:p>
          <a:p>
            <a:pPr lvl="1"/>
            <a:r>
              <a:rPr lang="en-US">
                <a:latin typeface="Tahoma" charset="0"/>
                <a:ea typeface="ＭＳ Ｐゴシック" charset="0"/>
              </a:rPr>
              <a:t>However, many applications require a common set of array operations</a:t>
            </a:r>
          </a:p>
          <a:p>
            <a:pPr lvl="2"/>
            <a:r>
              <a:rPr lang="en-US">
                <a:latin typeface="Tahoma" charset="0"/>
                <a:ea typeface="ＭＳ Ｐゴシック" charset="0"/>
              </a:rPr>
              <a:t>Ex: Add an object to the end of an array</a:t>
            </a:r>
          </a:p>
          <a:p>
            <a:pPr lvl="2"/>
            <a:r>
              <a:rPr lang="en-US">
                <a:latin typeface="Tahoma" charset="0"/>
                <a:ea typeface="ＭＳ Ｐゴシック" charset="0"/>
              </a:rPr>
              <a:t>Ex: Find an object in an array</a:t>
            </a:r>
          </a:p>
          <a:p>
            <a:pPr lvl="2"/>
            <a:r>
              <a:rPr lang="en-US">
                <a:latin typeface="Tahoma" charset="0"/>
                <a:ea typeface="ＭＳ Ｐゴシック" charset="0"/>
              </a:rPr>
              <a:t>Ex: Iterate through an array</a:t>
            </a:r>
          </a:p>
          <a:p>
            <a:pPr lvl="1"/>
            <a:r>
              <a:rPr lang="en-US">
                <a:latin typeface="Tahoma" charset="0"/>
                <a:ea typeface="ＭＳ Ｐゴシック" charset="0"/>
              </a:rPr>
              <a:t>Rather than making the programmer implement these operations each time they are needed, the developers of Java have included a standard class that already does them</a:t>
            </a:r>
          </a:p>
          <a:p>
            <a:pPr lvl="1"/>
            <a:r>
              <a:rPr lang="en-US">
                <a:latin typeface="Tahoma" charset="0"/>
                <a:ea typeface="ＭＳ Ｐゴシック" charset="0"/>
              </a:rPr>
              <a:t>ArrayList</a:t>
            </a:r>
          </a:p>
        </p:txBody>
      </p:sp>
      <p:sp>
        <p:nvSpPr>
          <p:cNvPr id="17920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B8E7167-CFDC-E540-8F8E-8521AACA162E}" type="slidenum">
              <a:rPr lang="en-US" sz="1400">
                <a:latin typeface="Arial" charset="0"/>
              </a:rPr>
              <a:pPr eaLnBrk="1" hangingPunct="1"/>
              <a:t>142</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p:nvPr>
        </p:nvSpPr>
        <p:spPr/>
        <p:txBody>
          <a:bodyPr/>
          <a:lstStyle/>
          <a:p>
            <a:r>
              <a:rPr lang="en-US" dirty="0">
                <a:latin typeface="Arial" charset="0"/>
                <a:ea typeface="ＭＳ Ｐゴシック" charset="0"/>
                <a:cs typeface="ＭＳ Ｐゴシック" charset="0"/>
              </a:rPr>
              <a:t>Lecture 15: </a:t>
            </a:r>
            <a:r>
              <a:rPr lang="en-US" dirty="0" err="1">
                <a:latin typeface="Arial" charset="0"/>
                <a:ea typeface="ＭＳ Ｐゴシック" charset="0"/>
                <a:cs typeface="ＭＳ Ｐゴシック" charset="0"/>
              </a:rPr>
              <a:t>ArrayLists</a:t>
            </a:r>
            <a:endParaRPr lang="en-US" dirty="0">
              <a:latin typeface="Arial" charset="0"/>
              <a:ea typeface="ＭＳ Ｐゴシック" charset="0"/>
              <a:cs typeface="ＭＳ Ｐゴシック" charset="0"/>
            </a:endParaRPr>
          </a:p>
        </p:txBody>
      </p:sp>
      <p:sp>
        <p:nvSpPr>
          <p:cNvPr id="182275" name="Content Placeholder 2"/>
          <p:cNvSpPr>
            <a:spLocks noGrp="1"/>
          </p:cNvSpPr>
          <p:nvPr>
            <p:ph idx="1"/>
          </p:nvPr>
        </p:nvSpPr>
        <p:spPr>
          <a:xfrm>
            <a:off x="228600" y="1066800"/>
            <a:ext cx="8686800" cy="5029200"/>
          </a:xfrm>
        </p:spPr>
        <p:txBody>
          <a:bodyPr/>
          <a:lstStyle/>
          <a:p>
            <a:pPr lvl="1"/>
            <a:r>
              <a:rPr lang="en-US" dirty="0">
                <a:latin typeface="Tahoma" charset="0"/>
                <a:ea typeface="ＭＳ Ｐゴシック" charset="0"/>
              </a:rPr>
              <a:t>Remember </a:t>
            </a:r>
            <a:r>
              <a:rPr lang="en-US" dirty="0">
                <a:solidFill>
                  <a:srgbClr val="FF0000"/>
                </a:solidFill>
                <a:latin typeface="Tahoma" charset="0"/>
                <a:ea typeface="ＭＳ Ｐゴシック" charset="0"/>
              </a:rPr>
              <a:t>data abstraction</a:t>
            </a:r>
            <a:r>
              <a:rPr lang="en-US" dirty="0">
                <a:latin typeface="Tahoma" charset="0"/>
                <a:ea typeface="ＭＳ Ｐゴシック" charset="0"/>
              </a:rPr>
              <a:t>?</a:t>
            </a:r>
          </a:p>
          <a:p>
            <a:pPr lvl="2"/>
            <a:r>
              <a:rPr lang="en-US" dirty="0">
                <a:latin typeface="Tahoma" charset="0"/>
                <a:ea typeface="ＭＳ Ｐゴシック" charset="0"/>
              </a:rPr>
              <a:t>We can use an </a:t>
            </a:r>
            <a:r>
              <a:rPr lang="en-US" dirty="0" err="1">
                <a:latin typeface="Tahoma" charset="0"/>
                <a:ea typeface="ＭＳ Ｐゴシック" charset="0"/>
              </a:rPr>
              <a:t>ArrayList</a:t>
            </a:r>
            <a:r>
              <a:rPr lang="en-US" dirty="0">
                <a:latin typeface="Tahoma" charset="0"/>
                <a:ea typeface="ＭＳ Ｐゴシック" charset="0"/>
              </a:rPr>
              <a:t> effectively without having to know how it is implemented</a:t>
            </a:r>
          </a:p>
          <a:p>
            <a:pPr lvl="3"/>
            <a:r>
              <a:rPr lang="en-US" dirty="0">
                <a:latin typeface="Tahoma" charset="0"/>
                <a:ea typeface="ＭＳ Ｐゴシック" charset="0"/>
              </a:rPr>
              <a:t>We don</a:t>
            </a:r>
            <a:r>
              <a:rPr lang="ja-JP" altLang="en-US" dirty="0">
                <a:latin typeface="Tahoma" charset="0"/>
                <a:ea typeface="ＭＳ Ｐゴシック" charset="0"/>
              </a:rPr>
              <a:t>’</a:t>
            </a:r>
            <a:r>
              <a:rPr lang="en-US" altLang="ja-JP" dirty="0">
                <a:latin typeface="Tahoma" charset="0"/>
                <a:ea typeface="ＭＳ Ｐゴシック" charset="0"/>
              </a:rPr>
              <a:t>t need to know the internal data representation</a:t>
            </a:r>
          </a:p>
          <a:p>
            <a:pPr lvl="3"/>
            <a:r>
              <a:rPr lang="en-US" dirty="0">
                <a:latin typeface="Tahoma" charset="0"/>
                <a:ea typeface="ＭＳ Ｐゴシック" charset="0"/>
              </a:rPr>
              <a:t>We don</a:t>
            </a:r>
            <a:r>
              <a:rPr lang="ja-JP" altLang="en-US" dirty="0">
                <a:latin typeface="Tahoma" charset="0"/>
                <a:ea typeface="ＭＳ Ｐゴシック" charset="0"/>
              </a:rPr>
              <a:t>’</a:t>
            </a:r>
            <a:r>
              <a:rPr lang="en-US" altLang="ja-JP" dirty="0">
                <a:latin typeface="Tahoma" charset="0"/>
                <a:ea typeface="ＭＳ Ｐゴシック" charset="0"/>
              </a:rPr>
              <a:t>t need to know the method implementation</a:t>
            </a:r>
          </a:p>
          <a:p>
            <a:pPr lvl="4"/>
            <a:r>
              <a:rPr lang="en-US" altLang="ja-JP" dirty="0">
                <a:latin typeface="Tahoma" charset="0"/>
                <a:ea typeface="ＭＳ Ｐゴシック" charset="0"/>
              </a:rPr>
              <a:t>Ex: When and how is it resized?</a:t>
            </a:r>
          </a:p>
          <a:p>
            <a:pPr lvl="2"/>
            <a:r>
              <a:rPr lang="en-US" dirty="0">
                <a:latin typeface="Tahoma" charset="0"/>
                <a:ea typeface="ＭＳ Ｐゴシック" charset="0"/>
              </a:rPr>
              <a:t>We simply need to look up its functionality in the Java API</a:t>
            </a:r>
          </a:p>
          <a:p>
            <a:pPr lvl="1"/>
            <a:r>
              <a:rPr lang="en-US" dirty="0">
                <a:latin typeface="Tahoma" charset="0"/>
                <a:ea typeface="ＭＳ Ｐゴシック" charset="0"/>
              </a:rPr>
              <a:t>However, it is useful for computer scientists to understand how the </a:t>
            </a:r>
            <a:r>
              <a:rPr lang="en-US" dirty="0" err="1">
                <a:latin typeface="Tahoma" charset="0"/>
                <a:ea typeface="ＭＳ Ｐゴシック" charset="0"/>
              </a:rPr>
              <a:t>ArrayList</a:t>
            </a:r>
            <a:r>
              <a:rPr lang="en-US" dirty="0">
                <a:latin typeface="Tahoma" charset="0"/>
                <a:ea typeface="ＭＳ Ｐゴシック" charset="0"/>
              </a:rPr>
              <a:t> is implemented</a:t>
            </a:r>
          </a:p>
          <a:p>
            <a:pPr lvl="2"/>
            <a:r>
              <a:rPr lang="en-US" dirty="0">
                <a:latin typeface="Tahoma" charset="0"/>
                <a:ea typeface="ＭＳ Ｐゴシック" charset="0"/>
              </a:rPr>
              <a:t>Helps us to better understand programming in general</a:t>
            </a:r>
          </a:p>
          <a:p>
            <a:pPr lvl="2"/>
            <a:r>
              <a:rPr lang="en-US" dirty="0">
                <a:latin typeface="Tahoma" charset="0"/>
                <a:ea typeface="ＭＳ Ｐゴシック" charset="0"/>
              </a:rPr>
              <a:t>Helps us to implement similar types if necessary</a:t>
            </a:r>
          </a:p>
          <a:p>
            <a:pPr lvl="1"/>
            <a:r>
              <a:rPr lang="en-US" dirty="0">
                <a:latin typeface="Tahoma" charset="0"/>
                <a:ea typeface="ＭＳ Ｐゴシック" charset="0"/>
              </a:rPr>
              <a:t>Look at a simple example: </a:t>
            </a:r>
            <a:r>
              <a:rPr lang="en-US" dirty="0" err="1">
                <a:latin typeface="Tahoma" charset="0"/>
                <a:ea typeface="ＭＳ Ｐゴシック" charset="0"/>
              </a:rPr>
              <a:t>ArrayL.java</a:t>
            </a:r>
            <a:endParaRPr lang="en-US" dirty="0">
              <a:latin typeface="Tahoma" charset="0"/>
              <a:ea typeface="ＭＳ Ｐゴシック" charset="0"/>
            </a:endParaRPr>
          </a:p>
          <a:p>
            <a:pPr lvl="2"/>
            <a:endParaRPr lang="en-US" dirty="0">
              <a:latin typeface="Tahoma" charset="0"/>
              <a:ea typeface="ＭＳ Ｐゴシック" charset="0"/>
            </a:endParaRPr>
          </a:p>
        </p:txBody>
      </p:sp>
      <p:sp>
        <p:nvSpPr>
          <p:cNvPr id="18022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2A4A8F0-1452-4343-8762-A4A6AA6FD0E7}" type="slidenum">
              <a:rPr lang="en-US" sz="1400">
                <a:latin typeface="Arial" charset="0"/>
              </a:rPr>
              <a:pPr eaLnBrk="1" hangingPunct="1"/>
              <a:t>143</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animEffect transition="in" filter="fade">
                                      <p:cBhvr>
                                        <p:cTn id="7" dur="1000"/>
                                        <p:tgtEl>
                                          <p:spTgt spid="182275">
                                            <p:txEl>
                                              <p:pRg st="1" end="1"/>
                                            </p:txEl>
                                          </p:spTgt>
                                        </p:tgtEl>
                                      </p:cBhvr>
                                    </p:animEffect>
                                    <p:anim calcmode="lin" valueType="num">
                                      <p:cBhvr>
                                        <p:cTn id="8" dur="10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2275">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2275">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Effect transition="in" filter="fade">
                                      <p:cBhvr>
                                        <p:cTn id="13" dur="1000"/>
                                        <p:tgtEl>
                                          <p:spTgt spid="182275">
                                            <p:txEl>
                                              <p:pRg st="2" end="2"/>
                                            </p:txEl>
                                          </p:spTgt>
                                        </p:tgtEl>
                                      </p:cBhvr>
                                    </p:animEffect>
                                    <p:anim calcmode="lin" valueType="num">
                                      <p:cBhvr>
                                        <p:cTn id="14" dur="10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82275">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2275">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82275">
                                            <p:txEl>
                                              <p:pRg st="3" end="3"/>
                                            </p:txEl>
                                          </p:spTgt>
                                        </p:tgtEl>
                                        <p:attrNameLst>
                                          <p:attrName>style.visibility</p:attrName>
                                        </p:attrNameLst>
                                      </p:cBhvr>
                                      <p:to>
                                        <p:strVal val="visible"/>
                                      </p:to>
                                    </p:set>
                                    <p:animEffect transition="in" filter="fade">
                                      <p:cBhvr>
                                        <p:cTn id="19" dur="1000"/>
                                        <p:tgtEl>
                                          <p:spTgt spid="182275">
                                            <p:txEl>
                                              <p:pRg st="3" end="3"/>
                                            </p:txEl>
                                          </p:spTgt>
                                        </p:tgtEl>
                                      </p:cBhvr>
                                    </p:animEffect>
                                    <p:anim calcmode="lin" valueType="num">
                                      <p:cBhvr>
                                        <p:cTn id="20" dur="10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82275">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2275">
                                            <p:txEl>
                                              <p:pRg st="3" end="3"/>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Effect transition="in" filter="fade">
                                      <p:cBhvr>
                                        <p:cTn id="25" dur="1000"/>
                                        <p:tgtEl>
                                          <p:spTgt spid="182275">
                                            <p:txEl>
                                              <p:pRg st="4" end="4"/>
                                            </p:txEl>
                                          </p:spTgt>
                                        </p:tgtEl>
                                      </p:cBhvr>
                                    </p:animEffect>
                                    <p:anim calcmode="lin" valueType="num">
                                      <p:cBhvr>
                                        <p:cTn id="26" dur="10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182275">
                                            <p:txEl>
                                              <p:pRg st="4" end="4"/>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8227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182275">
                                            <p:txEl>
                                              <p:pRg st="5" end="5"/>
                                            </p:txEl>
                                          </p:spTgt>
                                        </p:tgtEl>
                                        <p:attrNameLst>
                                          <p:attrName>style.visibility</p:attrName>
                                        </p:attrNameLst>
                                      </p:cBhvr>
                                      <p:to>
                                        <p:strVal val="visible"/>
                                      </p:to>
                                    </p:set>
                                    <p:animEffect transition="in" filter="fade">
                                      <p:cBhvr>
                                        <p:cTn id="33" dur="1000"/>
                                        <p:tgtEl>
                                          <p:spTgt spid="182275">
                                            <p:txEl>
                                              <p:pRg st="5" end="5"/>
                                            </p:txEl>
                                          </p:spTgt>
                                        </p:tgtEl>
                                      </p:cBhvr>
                                    </p:animEffect>
                                    <p:anim calcmode="lin" valueType="num">
                                      <p:cBhvr>
                                        <p:cTn id="34" dur="1000" fill="hold"/>
                                        <p:tgtEl>
                                          <p:spTgt spid="182275">
                                            <p:txEl>
                                              <p:pRg st="5" end="5"/>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82275">
                                            <p:txEl>
                                              <p:pRg st="5" end="5"/>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82275">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182275">
                                            <p:txEl>
                                              <p:pRg st="6" end="6"/>
                                            </p:txEl>
                                          </p:spTgt>
                                        </p:tgtEl>
                                        <p:attrNameLst>
                                          <p:attrName>style.visibility</p:attrName>
                                        </p:attrNameLst>
                                      </p:cBhvr>
                                      <p:to>
                                        <p:strVal val="visible"/>
                                      </p:to>
                                    </p:set>
                                    <p:animEffect transition="in" filter="fade">
                                      <p:cBhvr>
                                        <p:cTn id="41" dur="1000"/>
                                        <p:tgtEl>
                                          <p:spTgt spid="182275">
                                            <p:txEl>
                                              <p:pRg st="6" end="6"/>
                                            </p:txEl>
                                          </p:spTgt>
                                        </p:tgtEl>
                                      </p:cBhvr>
                                    </p:animEffect>
                                    <p:anim calcmode="lin" valueType="num">
                                      <p:cBhvr>
                                        <p:cTn id="42" dur="1000" fill="hold"/>
                                        <p:tgtEl>
                                          <p:spTgt spid="182275">
                                            <p:txEl>
                                              <p:pRg st="6" end="6"/>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82275">
                                            <p:txEl>
                                              <p:pRg st="6" end="6"/>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82275">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7" presetClass="entr" presetSubtype="0" fill="hold" grpId="0" nodeType="clickEffect">
                                  <p:stCondLst>
                                    <p:cond delay="0"/>
                                  </p:stCondLst>
                                  <p:childTnLst>
                                    <p:set>
                                      <p:cBhvr>
                                        <p:cTn id="48" dur="1" fill="hold">
                                          <p:stCondLst>
                                            <p:cond delay="0"/>
                                          </p:stCondLst>
                                        </p:cTn>
                                        <p:tgtEl>
                                          <p:spTgt spid="182275">
                                            <p:txEl>
                                              <p:pRg st="7" end="7"/>
                                            </p:txEl>
                                          </p:spTgt>
                                        </p:tgtEl>
                                        <p:attrNameLst>
                                          <p:attrName>style.visibility</p:attrName>
                                        </p:attrNameLst>
                                      </p:cBhvr>
                                      <p:to>
                                        <p:strVal val="visible"/>
                                      </p:to>
                                    </p:set>
                                    <p:animEffect transition="in" filter="fade">
                                      <p:cBhvr>
                                        <p:cTn id="49" dur="1000"/>
                                        <p:tgtEl>
                                          <p:spTgt spid="182275">
                                            <p:txEl>
                                              <p:pRg st="7" end="7"/>
                                            </p:txEl>
                                          </p:spTgt>
                                        </p:tgtEl>
                                      </p:cBhvr>
                                    </p:animEffect>
                                    <p:anim calcmode="lin" valueType="num">
                                      <p:cBhvr>
                                        <p:cTn id="50" dur="1000" fill="hold"/>
                                        <p:tgtEl>
                                          <p:spTgt spid="182275">
                                            <p:txEl>
                                              <p:pRg st="7" end="7"/>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82275">
                                            <p:txEl>
                                              <p:pRg st="7" end="7"/>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82275">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7" presetClass="entr" presetSubtype="0" fill="hold" grpId="0" nodeType="clickEffect">
                                  <p:stCondLst>
                                    <p:cond delay="0"/>
                                  </p:stCondLst>
                                  <p:childTnLst>
                                    <p:set>
                                      <p:cBhvr>
                                        <p:cTn id="56" dur="1" fill="hold">
                                          <p:stCondLst>
                                            <p:cond delay="0"/>
                                          </p:stCondLst>
                                        </p:cTn>
                                        <p:tgtEl>
                                          <p:spTgt spid="182275">
                                            <p:txEl>
                                              <p:pRg st="8" end="8"/>
                                            </p:txEl>
                                          </p:spTgt>
                                        </p:tgtEl>
                                        <p:attrNameLst>
                                          <p:attrName>style.visibility</p:attrName>
                                        </p:attrNameLst>
                                      </p:cBhvr>
                                      <p:to>
                                        <p:strVal val="visible"/>
                                      </p:to>
                                    </p:set>
                                    <p:animEffect transition="in" filter="fade">
                                      <p:cBhvr>
                                        <p:cTn id="57" dur="1000"/>
                                        <p:tgtEl>
                                          <p:spTgt spid="182275">
                                            <p:txEl>
                                              <p:pRg st="8" end="8"/>
                                            </p:txEl>
                                          </p:spTgt>
                                        </p:tgtEl>
                                      </p:cBhvr>
                                    </p:animEffect>
                                    <p:anim calcmode="lin" valueType="num">
                                      <p:cBhvr>
                                        <p:cTn id="58" dur="1000" fill="hold"/>
                                        <p:tgtEl>
                                          <p:spTgt spid="182275">
                                            <p:txEl>
                                              <p:pRg st="8" end="8"/>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182275">
                                            <p:txEl>
                                              <p:pRg st="8" end="8"/>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82275">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7" presetClass="entr" presetSubtype="0" fill="hold" grpId="0" nodeType="clickEffect">
                                  <p:stCondLst>
                                    <p:cond delay="0"/>
                                  </p:stCondLst>
                                  <p:childTnLst>
                                    <p:set>
                                      <p:cBhvr>
                                        <p:cTn id="64" dur="1" fill="hold">
                                          <p:stCondLst>
                                            <p:cond delay="0"/>
                                          </p:stCondLst>
                                        </p:cTn>
                                        <p:tgtEl>
                                          <p:spTgt spid="182275">
                                            <p:txEl>
                                              <p:pRg st="9" end="9"/>
                                            </p:txEl>
                                          </p:spTgt>
                                        </p:tgtEl>
                                        <p:attrNameLst>
                                          <p:attrName>style.visibility</p:attrName>
                                        </p:attrNameLst>
                                      </p:cBhvr>
                                      <p:to>
                                        <p:strVal val="visible"/>
                                      </p:to>
                                    </p:set>
                                    <p:animEffect transition="in" filter="fade">
                                      <p:cBhvr>
                                        <p:cTn id="65" dur="1000"/>
                                        <p:tgtEl>
                                          <p:spTgt spid="182275">
                                            <p:txEl>
                                              <p:pRg st="9" end="9"/>
                                            </p:txEl>
                                          </p:spTgt>
                                        </p:tgtEl>
                                      </p:cBhvr>
                                    </p:animEffect>
                                    <p:anim calcmode="lin" valueType="num">
                                      <p:cBhvr>
                                        <p:cTn id="66" dur="1000" fill="hold"/>
                                        <p:tgtEl>
                                          <p:spTgt spid="182275">
                                            <p:txEl>
                                              <p:pRg st="9" end="9"/>
                                            </p:txEl>
                                          </p:spTgt>
                                        </p:tgtEl>
                                        <p:attrNameLst>
                                          <p:attrName>ppt_x</p:attrName>
                                        </p:attrNameLst>
                                      </p:cBhvr>
                                      <p:tavLst>
                                        <p:tav tm="0">
                                          <p:val>
                                            <p:strVal val="#ppt_x"/>
                                          </p:val>
                                        </p:tav>
                                        <p:tav tm="100000">
                                          <p:val>
                                            <p:strVal val="#ppt_x"/>
                                          </p:val>
                                        </p:tav>
                                      </p:tavLst>
                                    </p:anim>
                                    <p:anim calcmode="lin" valueType="num">
                                      <p:cBhvr>
                                        <p:cTn id="67" dur="900" decel="100000" fill="hold"/>
                                        <p:tgtEl>
                                          <p:spTgt spid="182275">
                                            <p:txEl>
                                              <p:pRg st="9" end="9"/>
                                            </p:txEl>
                                          </p:spTgt>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182275">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bldLvl="3"/>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15: </a:t>
            </a:r>
            <a:r>
              <a:rPr lang="en-US" dirty="0" err="1"/>
              <a:t>ArrayLists</a:t>
            </a:r>
            <a:endParaRPr lang="en-US" dirty="0"/>
          </a:p>
        </p:txBody>
      </p:sp>
      <p:sp>
        <p:nvSpPr>
          <p:cNvPr id="3" name="Content Placeholder 2"/>
          <p:cNvSpPr>
            <a:spLocks noGrp="1"/>
          </p:cNvSpPr>
          <p:nvPr>
            <p:ph idx="1"/>
          </p:nvPr>
        </p:nvSpPr>
        <p:spPr/>
        <p:txBody>
          <a:bodyPr/>
          <a:lstStyle/>
          <a:p>
            <a:pPr lvl="1"/>
            <a:r>
              <a:rPr lang="en-US" dirty="0"/>
              <a:t>Idea:</a:t>
            </a:r>
          </a:p>
          <a:p>
            <a:pPr lvl="2"/>
            <a:r>
              <a:rPr lang="en-US" dirty="0"/>
              <a:t>Data is maintained in two parts:  </a:t>
            </a:r>
          </a:p>
          <a:p>
            <a:pPr lvl="3"/>
            <a:r>
              <a:rPr lang="en-US" dirty="0"/>
              <a:t>an </a:t>
            </a:r>
            <a:r>
              <a:rPr lang="en-US" dirty="0">
                <a:solidFill>
                  <a:srgbClr val="FF6600"/>
                </a:solidFill>
              </a:rPr>
              <a:t>array</a:t>
            </a:r>
            <a:r>
              <a:rPr lang="en-US" dirty="0"/>
              <a:t> to actually store the information</a:t>
            </a:r>
          </a:p>
          <a:p>
            <a:pPr lvl="3"/>
            <a:r>
              <a:rPr lang="en-US" dirty="0"/>
              <a:t>an </a:t>
            </a:r>
            <a:r>
              <a:rPr lang="en-US" dirty="0" err="1">
                <a:solidFill>
                  <a:srgbClr val="FF6600"/>
                </a:solidFill>
              </a:rPr>
              <a:t>int</a:t>
            </a:r>
            <a:r>
              <a:rPr lang="en-US" dirty="0"/>
              <a:t> to keep track of the number of elements being stored</a:t>
            </a:r>
          </a:p>
          <a:p>
            <a:pPr lvl="2"/>
            <a:r>
              <a:rPr lang="en-US" dirty="0"/>
              <a:t>Most of our operations are concerned with the </a:t>
            </a:r>
            <a:r>
              <a:rPr lang="en-US" dirty="0">
                <a:solidFill>
                  <a:schemeClr val="accent6"/>
                </a:solidFill>
              </a:rPr>
              <a:t>logical size</a:t>
            </a:r>
            <a:r>
              <a:rPr lang="en-US" dirty="0"/>
              <a:t> of the array</a:t>
            </a:r>
          </a:p>
          <a:p>
            <a:pPr lvl="3"/>
            <a:r>
              <a:rPr lang="en-US" dirty="0"/>
              <a:t>Number of actual elements being stored</a:t>
            </a:r>
          </a:p>
          <a:p>
            <a:pPr lvl="2"/>
            <a:r>
              <a:rPr lang="en-US" dirty="0"/>
              <a:t>The </a:t>
            </a:r>
            <a:r>
              <a:rPr lang="en-US" dirty="0">
                <a:solidFill>
                  <a:srgbClr val="339933"/>
                </a:solidFill>
              </a:rPr>
              <a:t>physical size</a:t>
            </a:r>
            <a:r>
              <a:rPr lang="en-US" dirty="0">
                <a:solidFill>
                  <a:srgbClr val="FF0000"/>
                </a:solidFill>
              </a:rPr>
              <a:t> </a:t>
            </a:r>
            <a:r>
              <a:rPr lang="en-US" dirty="0"/>
              <a:t>of the array is </a:t>
            </a:r>
            <a:r>
              <a:rPr lang="en-US" dirty="0">
                <a:solidFill>
                  <a:srgbClr val="FF0000"/>
                </a:solidFill>
              </a:rPr>
              <a:t>abstracted out of our view</a:t>
            </a:r>
          </a:p>
          <a:p>
            <a:pPr lvl="3"/>
            <a:r>
              <a:rPr lang="en-US" dirty="0"/>
              <a:t>This changes as necessary but we never need to know what it actually is in order to use the </a:t>
            </a:r>
            <a:r>
              <a:rPr lang="en-US" dirty="0" err="1"/>
              <a:t>ArrayList</a:t>
            </a:r>
            <a:endParaRPr lang="en-US" dirty="0"/>
          </a:p>
          <a:p>
            <a:pPr lvl="3"/>
            <a:r>
              <a:rPr lang="en-US" dirty="0"/>
              <a:t>Remember previous discussion on resizing</a:t>
            </a:r>
          </a:p>
          <a:p>
            <a:pPr lvl="2"/>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144</a:t>
            </a:fld>
            <a:endParaRPr lang="en-US"/>
          </a:p>
        </p:txBody>
      </p:sp>
    </p:spTree>
    <p:extLst>
      <p:ext uri="{BB962C8B-B14F-4D97-AF65-F5344CB8AC3E}">
        <p14:creationId xmlns:p14="http://schemas.microsoft.com/office/powerpoint/2010/main" val="92215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15: Array Based Data Structures</a:t>
            </a:r>
          </a:p>
        </p:txBody>
      </p:sp>
      <p:sp>
        <p:nvSpPr>
          <p:cNvPr id="3" name="Content Placeholder 2"/>
          <p:cNvSpPr>
            <a:spLocks noGrp="1"/>
          </p:cNvSpPr>
          <p:nvPr>
            <p:ph idx="1"/>
          </p:nvPr>
        </p:nvSpPr>
        <p:spPr/>
        <p:txBody>
          <a:bodyPr/>
          <a:lstStyle/>
          <a:p>
            <a:pPr lvl="1"/>
            <a:r>
              <a:rPr lang="en-US" dirty="0"/>
              <a:t>We can also implement this type of variable size array ourselves if we want to</a:t>
            </a:r>
          </a:p>
          <a:p>
            <a:pPr lvl="2"/>
            <a:r>
              <a:rPr lang="en-US" dirty="0"/>
              <a:t>We may want to do this if our needed functionality is very different from that of the </a:t>
            </a:r>
            <a:r>
              <a:rPr lang="en-US" dirty="0" err="1"/>
              <a:t>ArrayList</a:t>
            </a:r>
            <a:endParaRPr lang="en-US" dirty="0"/>
          </a:p>
          <a:p>
            <a:pPr lvl="2"/>
            <a:r>
              <a:rPr lang="en-US" dirty="0"/>
              <a:t>We simply need to keep an array and an </a:t>
            </a:r>
            <a:r>
              <a:rPr lang="en-US" dirty="0" err="1"/>
              <a:t>int</a:t>
            </a:r>
            <a:r>
              <a:rPr lang="en-US" dirty="0"/>
              <a:t> to keep track of the number of used locations</a:t>
            </a:r>
          </a:p>
          <a:p>
            <a:pPr lvl="2"/>
            <a:r>
              <a:rPr lang="en-US" dirty="0"/>
              <a:t>You will do a simple example of this in Lab 7</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145</a:t>
            </a:fld>
            <a:endParaRPr lang="en-US"/>
          </a:p>
        </p:txBody>
      </p:sp>
    </p:spTree>
    <p:extLst>
      <p:ext uri="{BB962C8B-B14F-4D97-AF65-F5344CB8AC3E}">
        <p14:creationId xmlns:p14="http://schemas.microsoft.com/office/powerpoint/2010/main" val="34635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B8B071A-F728-1A4A-952D-9932513DE50B}" type="slidenum">
              <a:rPr lang="en-US" sz="1400">
                <a:latin typeface="Arial" charset="0"/>
              </a:rPr>
              <a:pPr eaLnBrk="1" hangingPunct="1"/>
              <a:t>146</a:t>
            </a:fld>
            <a:endParaRPr lang="en-US" sz="1400">
              <a:latin typeface="Arial" charset="0"/>
            </a:endParaRPr>
          </a:p>
        </p:txBody>
      </p:sp>
      <p:sp>
        <p:nvSpPr>
          <p:cNvPr id="1781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15: 2-D Arrays</a:t>
            </a:r>
          </a:p>
        </p:txBody>
      </p:sp>
      <p:sp>
        <p:nvSpPr>
          <p:cNvPr id="1476611"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Two-D arrays in Java are actually arrays of arrays</a:t>
            </a:r>
          </a:p>
          <a:p>
            <a:pPr lvl="1" eaLnBrk="1" hangingPunct="1">
              <a:buFont typeface="Marlett" charset="0"/>
              <a:buNone/>
            </a:pPr>
            <a:r>
              <a:rPr lang="en-US" dirty="0" err="1">
                <a:latin typeface="Tahoma" charset="0"/>
                <a:ea typeface="ＭＳ Ｐゴシック" charset="0"/>
              </a:rPr>
              <a:t>int</a:t>
            </a:r>
            <a:r>
              <a:rPr lang="en-US" dirty="0">
                <a:latin typeface="Tahoma" charset="0"/>
                <a:ea typeface="ＭＳ Ｐゴシック" charset="0"/>
              </a:rPr>
              <a:t> [][] A = new </a:t>
            </a:r>
            <a:r>
              <a:rPr lang="en-US" dirty="0" err="1">
                <a:latin typeface="Tahoma" charset="0"/>
                <a:ea typeface="ＭＳ Ｐゴシック" charset="0"/>
              </a:rPr>
              <a:t>int</a:t>
            </a:r>
            <a:r>
              <a:rPr lang="en-US" dirty="0">
                <a:latin typeface="Tahoma" charset="0"/>
                <a:ea typeface="ＭＳ Ｐゴシック" charset="0"/>
              </a:rPr>
              <a:t>[4][8];</a:t>
            </a:r>
          </a:p>
          <a:p>
            <a:pPr lvl="1" eaLnBrk="1" hangingPunct="1"/>
            <a:r>
              <a:rPr lang="en-US" dirty="0">
                <a:latin typeface="Tahoma" charset="0"/>
                <a:ea typeface="ＭＳ Ｐゴシック" charset="0"/>
              </a:rPr>
              <a:t>The first index gives us a "row", which is an array of items</a:t>
            </a:r>
          </a:p>
          <a:p>
            <a:pPr lvl="2" eaLnBrk="1" hangingPunct="1"/>
            <a:r>
              <a:rPr lang="en-US" dirty="0">
                <a:latin typeface="Tahoma" charset="0"/>
                <a:ea typeface="ＭＳ Ｐゴシック" charset="0"/>
              </a:rPr>
              <a:t>We say this is "row major order"</a:t>
            </a:r>
          </a:p>
          <a:p>
            <a:pPr lvl="1" eaLnBrk="1" hangingPunct="1"/>
            <a:r>
              <a:rPr lang="en-US" dirty="0">
                <a:latin typeface="Tahoma" charset="0"/>
                <a:ea typeface="ＭＳ Ｐゴシック" charset="0"/>
              </a:rPr>
              <a:t>The second index gives us the "column", which is the specific item within the row</a:t>
            </a:r>
          </a:p>
          <a:p>
            <a:pPr lvl="2" eaLnBrk="1" hangingPunct="1"/>
            <a:r>
              <a:rPr lang="en-US" dirty="0">
                <a:latin typeface="Tahoma" charset="0"/>
                <a:ea typeface="ＭＳ Ｐゴシック" charset="0"/>
              </a:rPr>
              <a:t>Demonstrate on board</a:t>
            </a:r>
          </a:p>
          <a:p>
            <a:pPr lvl="2" eaLnBrk="1" hangingPunct="1"/>
            <a:r>
              <a:rPr lang="en-US" dirty="0">
                <a:latin typeface="Tahoma" charset="0"/>
                <a:ea typeface="ＭＳ Ｐゴシック" charset="0"/>
              </a:rPr>
              <a:t>To iterate through all locations we typically use nested loops</a:t>
            </a:r>
          </a:p>
          <a:p>
            <a:pPr lvl="2" eaLnBrk="1" hangingPunct="1"/>
            <a:r>
              <a:rPr lang="en-US" dirty="0">
                <a:latin typeface="Tahoma" charset="0"/>
                <a:ea typeface="ＭＳ Ｐゴシック" charset="0"/>
              </a:rPr>
              <a:t>See ex13.java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76611">
                                            <p:txEl>
                                              <p:pRg st="4" end="4"/>
                                            </p:txEl>
                                          </p:spTgt>
                                        </p:tgtEl>
                                        <p:attrNameLst>
                                          <p:attrName>style.visibility</p:attrName>
                                        </p:attrNameLst>
                                      </p:cBhvr>
                                      <p:to>
                                        <p:strVal val="visible"/>
                                      </p:to>
                                    </p:set>
                                    <p:anim to="" calcmode="lin" valueType="num">
                                      <p:cBhvr>
                                        <p:cTn id="7" dur="1" fill="hold"/>
                                        <p:tgtEl>
                                          <p:spTgt spid="1476611">
                                            <p:txEl>
                                              <p:pRg st="4" end="4"/>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76611">
                                            <p:txEl>
                                              <p:pRg st="5" end="5"/>
                                            </p:txEl>
                                          </p:spTgt>
                                        </p:tgtEl>
                                        <p:attrNameLst>
                                          <p:attrName>style.visibility</p:attrName>
                                        </p:attrNameLst>
                                      </p:cBhvr>
                                      <p:to>
                                        <p:strVal val="visible"/>
                                      </p:to>
                                    </p:set>
                                    <p:anim to="" calcmode="lin" valueType="num">
                                      <p:cBhvr>
                                        <p:cTn id="12" dur="1" fill="hold"/>
                                        <p:tgtEl>
                                          <p:spTgt spid="1476611">
                                            <p:txEl>
                                              <p:pRg st="5" end="5"/>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76611">
                                            <p:txEl>
                                              <p:pRg st="6" end="6"/>
                                            </p:txEl>
                                          </p:spTgt>
                                        </p:tgtEl>
                                        <p:attrNameLst>
                                          <p:attrName>style.visibility</p:attrName>
                                        </p:attrNameLst>
                                      </p:cBhvr>
                                      <p:to>
                                        <p:strVal val="visible"/>
                                      </p:to>
                                    </p:set>
                                    <p:anim to="" calcmode="lin" valueType="num">
                                      <p:cBhvr>
                                        <p:cTn id="17" dur="1" fill="hold"/>
                                        <p:tgtEl>
                                          <p:spTgt spid="1476611">
                                            <p:txEl>
                                              <p:pRg st="6" end="6"/>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476611">
                                            <p:txEl>
                                              <p:pRg st="7" end="7"/>
                                            </p:txEl>
                                          </p:spTgt>
                                        </p:tgtEl>
                                        <p:attrNameLst>
                                          <p:attrName>style.visibility</p:attrName>
                                        </p:attrNameLst>
                                      </p:cBhvr>
                                      <p:to>
                                        <p:strVal val="visible"/>
                                      </p:to>
                                    </p:set>
                                    <p:anim to="" calcmode="lin" valueType="num">
                                      <p:cBhvr>
                                        <p:cTn id="22" dur="1" fill="hold"/>
                                        <p:tgtEl>
                                          <p:spTgt spid="147661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93BFA2B-6F72-E14D-95F6-0E5A2971CCAD}" type="slidenum">
              <a:rPr lang="en-US" sz="1400">
                <a:latin typeface="Arial" charset="0"/>
              </a:rPr>
              <a:pPr eaLnBrk="1" hangingPunct="1"/>
              <a:t>147</a:t>
            </a:fld>
            <a:endParaRPr lang="en-US" sz="1400">
              <a:latin typeface="Arial" charset="0"/>
            </a:endParaRPr>
          </a:p>
        </p:txBody>
      </p:sp>
      <p:sp>
        <p:nvSpPr>
          <p:cNvPr id="1812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16: Simple Sorting</a:t>
            </a:r>
          </a:p>
        </p:txBody>
      </p:sp>
      <p:sp>
        <p:nvSpPr>
          <p:cNvPr id="155443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What does it mean to </a:t>
            </a:r>
            <a:r>
              <a:rPr lang="en-US">
                <a:solidFill>
                  <a:srgbClr val="FF0000"/>
                </a:solidFill>
                <a:latin typeface="Tahoma" charset="0"/>
                <a:ea typeface="ＭＳ Ｐゴシック" charset="0"/>
                <a:cs typeface="ＭＳ Ｐゴシック" charset="0"/>
              </a:rPr>
              <a:t>sort</a:t>
            </a:r>
            <a:r>
              <a:rPr lang="en-US">
                <a:latin typeface="Tahoma" charset="0"/>
                <a:ea typeface="ＭＳ Ｐゴシック" charset="0"/>
                <a:cs typeface="ＭＳ Ｐゴシック" charset="0"/>
              </a:rPr>
              <a:t> our data?</a:t>
            </a:r>
          </a:p>
          <a:p>
            <a:pPr lvl="1" eaLnBrk="1" hangingPunct="1"/>
            <a:r>
              <a:rPr lang="en-US">
                <a:latin typeface="Tahoma" charset="0"/>
                <a:ea typeface="ＭＳ Ｐゴシック" charset="0"/>
              </a:rPr>
              <a:t>Consider an array, A of N items:</a:t>
            </a:r>
          </a:p>
          <a:p>
            <a:pPr lvl="1" eaLnBrk="1" hangingPunct="1">
              <a:buFont typeface="Marlett" charset="0"/>
              <a:buNone/>
            </a:pPr>
            <a:r>
              <a:rPr lang="en-US">
                <a:latin typeface="Tahoma" charset="0"/>
                <a:ea typeface="ＭＳ Ｐゴシック" charset="0"/>
              </a:rPr>
              <a:t>	</a:t>
            </a:r>
            <a:r>
              <a:rPr lang="en-US" sz="2400">
                <a:latin typeface="Tahoma" charset="0"/>
                <a:ea typeface="ＭＳ Ｐゴシック" charset="0"/>
              </a:rPr>
              <a:t>A[0], A[1], A[2], …, A[N-1]</a:t>
            </a:r>
            <a:endParaRPr lang="en-US">
              <a:latin typeface="Tahoma" charset="0"/>
              <a:ea typeface="ＭＳ Ｐゴシック" charset="0"/>
            </a:endParaRPr>
          </a:p>
          <a:p>
            <a:pPr lvl="1" eaLnBrk="1" hangingPunct="1"/>
            <a:r>
              <a:rPr lang="en-US">
                <a:latin typeface="Tahoma" charset="0"/>
                <a:ea typeface="ＭＳ Ｐゴシック" charset="0"/>
              </a:rPr>
              <a:t>A is </a:t>
            </a:r>
            <a:r>
              <a:rPr lang="en-US">
                <a:solidFill>
                  <a:srgbClr val="FF0000"/>
                </a:solidFill>
                <a:latin typeface="Tahoma" charset="0"/>
                <a:ea typeface="ＭＳ Ｐゴシック" charset="0"/>
              </a:rPr>
              <a:t>sorted in ascending order</a:t>
            </a:r>
            <a:r>
              <a:rPr lang="en-US">
                <a:latin typeface="Tahoma" charset="0"/>
                <a:ea typeface="ＭＳ Ｐゴシック" charset="0"/>
              </a:rPr>
              <a:t> if</a:t>
            </a:r>
          </a:p>
          <a:p>
            <a:pPr lvl="1" eaLnBrk="1" hangingPunct="1">
              <a:buFont typeface="Marlett" charset="0"/>
              <a:buNone/>
            </a:pPr>
            <a:r>
              <a:rPr lang="en-US">
                <a:latin typeface="Tahoma" charset="0"/>
                <a:ea typeface="ＭＳ Ｐゴシック" charset="0"/>
              </a:rPr>
              <a:t>	</a:t>
            </a:r>
            <a:r>
              <a:rPr lang="en-US" sz="2400" b="1">
                <a:latin typeface="Tahoma" charset="0"/>
                <a:ea typeface="ＭＳ Ｐゴシック" charset="0"/>
              </a:rPr>
              <a:t>A[i] &lt; A[j] for all i &lt; j</a:t>
            </a:r>
            <a:endParaRPr lang="en-US" b="1">
              <a:latin typeface="Tahoma" charset="0"/>
              <a:ea typeface="ＭＳ Ｐゴシック" charset="0"/>
            </a:endParaRPr>
          </a:p>
          <a:p>
            <a:pPr lvl="1" eaLnBrk="1" hangingPunct="1"/>
            <a:r>
              <a:rPr lang="en-US">
                <a:latin typeface="Tahoma" charset="0"/>
                <a:ea typeface="ＭＳ Ｐゴシック" charset="0"/>
              </a:rPr>
              <a:t>A is </a:t>
            </a:r>
            <a:r>
              <a:rPr lang="en-US">
                <a:solidFill>
                  <a:srgbClr val="FF0000"/>
                </a:solidFill>
                <a:latin typeface="Tahoma" charset="0"/>
                <a:ea typeface="ＭＳ Ｐゴシック" charset="0"/>
              </a:rPr>
              <a:t>sorted in descending order</a:t>
            </a:r>
            <a:r>
              <a:rPr lang="en-US">
                <a:latin typeface="Tahoma" charset="0"/>
                <a:ea typeface="ＭＳ Ｐゴシック" charset="0"/>
              </a:rPr>
              <a:t> if</a:t>
            </a:r>
          </a:p>
          <a:p>
            <a:pPr lvl="1" eaLnBrk="1" hangingPunct="1">
              <a:buFont typeface="Marlett" charset="0"/>
              <a:buNone/>
            </a:pPr>
            <a:r>
              <a:rPr lang="en-US">
                <a:latin typeface="Tahoma" charset="0"/>
                <a:ea typeface="ＭＳ Ｐゴシック" charset="0"/>
              </a:rPr>
              <a:t>	</a:t>
            </a:r>
            <a:r>
              <a:rPr lang="en-US" sz="2400" b="1">
                <a:latin typeface="Tahoma" charset="0"/>
                <a:ea typeface="ＭＳ Ｐゴシック" charset="0"/>
              </a:rPr>
              <a:t>A[i] &gt; A[j] for all i &lt; j</a:t>
            </a:r>
            <a:endParaRPr lang="en-US" b="1">
              <a:latin typeface="Tahoma" charset="0"/>
              <a:ea typeface="ＭＳ Ｐゴシック" charset="0"/>
            </a:endParaRPr>
          </a:p>
          <a:p>
            <a:pPr lvl="1" eaLnBrk="1" hangingPunct="1"/>
            <a:r>
              <a:rPr lang="en-US">
                <a:latin typeface="Tahoma" charset="0"/>
                <a:ea typeface="ＭＳ Ｐゴシック" charset="0"/>
              </a:rPr>
              <a:t>Q: What if we want non-decreasing or non-increasing order?</a:t>
            </a:r>
          </a:p>
          <a:p>
            <a:pPr lvl="2" eaLnBrk="1" hangingPunct="1"/>
            <a:r>
              <a:rPr lang="en-US">
                <a:latin typeface="Tahoma" charset="0"/>
                <a:ea typeface="ＭＳ Ｐゴシック" charset="0"/>
              </a:rPr>
              <a:t>What does it mean and how do we change the definitions?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4435">
                                            <p:txEl>
                                              <p:pRg st="1" end="1"/>
                                            </p:txEl>
                                          </p:spTgt>
                                        </p:tgtEl>
                                        <p:attrNameLst>
                                          <p:attrName>style.visibility</p:attrName>
                                        </p:attrNameLst>
                                      </p:cBhvr>
                                      <p:to>
                                        <p:strVal val="visible"/>
                                      </p:to>
                                    </p:set>
                                    <p:animEffect transition="in" filter="blinds(horizontal)">
                                      <p:cBhvr>
                                        <p:cTn id="7" dur="500"/>
                                        <p:tgtEl>
                                          <p:spTgt spid="155443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4435">
                                            <p:txEl>
                                              <p:pRg st="2" end="2"/>
                                            </p:txEl>
                                          </p:spTgt>
                                        </p:tgtEl>
                                        <p:attrNameLst>
                                          <p:attrName>style.visibility</p:attrName>
                                        </p:attrNameLst>
                                      </p:cBhvr>
                                      <p:to>
                                        <p:strVal val="visible"/>
                                      </p:to>
                                    </p:set>
                                    <p:animEffect transition="in" filter="blinds(horizontal)">
                                      <p:cBhvr>
                                        <p:cTn id="10" dur="500"/>
                                        <p:tgtEl>
                                          <p:spTgt spid="155443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54435">
                                            <p:txEl>
                                              <p:pRg st="3" end="3"/>
                                            </p:txEl>
                                          </p:spTgt>
                                        </p:tgtEl>
                                        <p:attrNameLst>
                                          <p:attrName>style.visibility</p:attrName>
                                        </p:attrNameLst>
                                      </p:cBhvr>
                                      <p:to>
                                        <p:strVal val="visible"/>
                                      </p:to>
                                    </p:set>
                                    <p:animEffect transition="in" filter="blinds(horizontal)">
                                      <p:cBhvr>
                                        <p:cTn id="15" dur="500"/>
                                        <p:tgtEl>
                                          <p:spTgt spid="1554435">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54435">
                                            <p:txEl>
                                              <p:pRg st="4" end="4"/>
                                            </p:txEl>
                                          </p:spTgt>
                                        </p:tgtEl>
                                        <p:attrNameLst>
                                          <p:attrName>style.visibility</p:attrName>
                                        </p:attrNameLst>
                                      </p:cBhvr>
                                      <p:to>
                                        <p:strVal val="visible"/>
                                      </p:to>
                                    </p:set>
                                    <p:animEffect transition="in" filter="blinds(horizontal)">
                                      <p:cBhvr>
                                        <p:cTn id="18" dur="500"/>
                                        <p:tgtEl>
                                          <p:spTgt spid="155443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54435">
                                            <p:txEl>
                                              <p:pRg st="5" end="5"/>
                                            </p:txEl>
                                          </p:spTgt>
                                        </p:tgtEl>
                                        <p:attrNameLst>
                                          <p:attrName>style.visibility</p:attrName>
                                        </p:attrNameLst>
                                      </p:cBhvr>
                                      <p:to>
                                        <p:strVal val="visible"/>
                                      </p:to>
                                    </p:set>
                                    <p:animEffect transition="in" filter="blinds(horizontal)">
                                      <p:cBhvr>
                                        <p:cTn id="23" dur="500"/>
                                        <p:tgtEl>
                                          <p:spTgt spid="1554435">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54435">
                                            <p:txEl>
                                              <p:pRg st="6" end="6"/>
                                            </p:txEl>
                                          </p:spTgt>
                                        </p:tgtEl>
                                        <p:attrNameLst>
                                          <p:attrName>style.visibility</p:attrName>
                                        </p:attrNameLst>
                                      </p:cBhvr>
                                      <p:to>
                                        <p:strVal val="visible"/>
                                      </p:to>
                                    </p:set>
                                    <p:animEffect transition="in" filter="blinds(horizontal)">
                                      <p:cBhvr>
                                        <p:cTn id="26" dur="500"/>
                                        <p:tgtEl>
                                          <p:spTgt spid="155443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54435">
                                            <p:txEl>
                                              <p:pRg st="7" end="7"/>
                                            </p:txEl>
                                          </p:spTgt>
                                        </p:tgtEl>
                                        <p:attrNameLst>
                                          <p:attrName>style.visibility</p:attrName>
                                        </p:attrNameLst>
                                      </p:cBhvr>
                                      <p:to>
                                        <p:strVal val="visible"/>
                                      </p:to>
                                    </p:set>
                                    <p:animEffect transition="in" filter="blinds(horizontal)">
                                      <p:cBhvr>
                                        <p:cTn id="31" dur="500"/>
                                        <p:tgtEl>
                                          <p:spTgt spid="1554435">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54435">
                                            <p:txEl>
                                              <p:pRg st="8" end="8"/>
                                            </p:txEl>
                                          </p:spTgt>
                                        </p:tgtEl>
                                        <p:attrNameLst>
                                          <p:attrName>style.visibility</p:attrName>
                                        </p:attrNameLst>
                                      </p:cBhvr>
                                      <p:to>
                                        <p:strVal val="visible"/>
                                      </p:to>
                                    </p:set>
                                    <p:animEffect transition="in" filter="blinds(horizontal)">
                                      <p:cBhvr>
                                        <p:cTn id="34" dur="500"/>
                                        <p:tgtEl>
                                          <p:spTgt spid="1554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4435"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2B02A69-4E69-4247-AF17-994EA6752C22}" type="slidenum">
              <a:rPr lang="en-US" sz="1400">
                <a:latin typeface="Arial" charset="0"/>
              </a:rPr>
              <a:pPr eaLnBrk="1" hangingPunct="1"/>
              <a:t>148</a:t>
            </a:fld>
            <a:endParaRPr lang="en-US" sz="1400">
              <a:latin typeface="Arial" charset="0"/>
            </a:endParaRPr>
          </a:p>
        </p:txBody>
      </p:sp>
      <p:sp>
        <p:nvSpPr>
          <p:cNvPr id="1822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16: Simple Sorting</a:t>
            </a:r>
          </a:p>
        </p:txBody>
      </p:sp>
      <p:sp>
        <p:nvSpPr>
          <p:cNvPr id="155545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 do we sort?</a:t>
            </a:r>
          </a:p>
          <a:p>
            <a:pPr lvl="1" eaLnBrk="1" hangingPunct="1"/>
            <a:r>
              <a:rPr lang="en-US">
                <a:latin typeface="Tahoma" charset="0"/>
                <a:ea typeface="ＭＳ Ｐゴシック" charset="0"/>
              </a:rPr>
              <a:t>There are MANY ways of sorting data</a:t>
            </a:r>
          </a:p>
          <a:p>
            <a:pPr lvl="2" eaLnBrk="1" hangingPunct="1"/>
            <a:r>
              <a:rPr lang="en-US">
                <a:latin typeface="Tahoma" charset="0"/>
                <a:ea typeface="ＭＳ Ｐゴシック" charset="0"/>
              </a:rPr>
              <a:t>Sorting has been widely studied in computer science</a:t>
            </a:r>
          </a:p>
          <a:p>
            <a:pPr lvl="1" eaLnBrk="1" hangingPunct="1"/>
            <a:r>
              <a:rPr lang="en-US">
                <a:latin typeface="Tahoma" charset="0"/>
                <a:ea typeface="ＭＳ Ｐゴシック" charset="0"/>
              </a:rPr>
              <a:t>Some algorithms are better than others</a:t>
            </a:r>
          </a:p>
          <a:p>
            <a:pPr lvl="2" eaLnBrk="1" hangingPunct="1"/>
            <a:r>
              <a:rPr lang="en-US">
                <a:latin typeface="Tahoma" charset="0"/>
                <a:ea typeface="ＭＳ Ｐゴシック" charset="0"/>
              </a:rPr>
              <a:t>The most useful measure of </a:t>
            </a:r>
            <a:r>
              <a:rPr lang="ja-JP" altLang="en-US">
                <a:latin typeface="Tahoma" charset="0"/>
                <a:ea typeface="ＭＳ Ｐゴシック" charset="0"/>
              </a:rPr>
              <a:t>“</a:t>
            </a:r>
            <a:r>
              <a:rPr lang="en-US" altLang="ja-JP">
                <a:latin typeface="Tahoma" charset="0"/>
                <a:ea typeface="ＭＳ Ｐゴシック" charset="0"/>
              </a:rPr>
              <a:t>better</a:t>
            </a:r>
            <a:r>
              <a:rPr lang="ja-JP" altLang="en-US">
                <a:latin typeface="Tahoma" charset="0"/>
                <a:ea typeface="ＭＳ Ｐゴシック" charset="0"/>
              </a:rPr>
              <a:t>”</a:t>
            </a:r>
            <a:r>
              <a:rPr lang="en-US" altLang="ja-JP">
                <a:latin typeface="Tahoma" charset="0"/>
                <a:ea typeface="ＭＳ Ｐゴシック" charset="0"/>
              </a:rPr>
              <a:t> here is how long it takes to run</a:t>
            </a:r>
          </a:p>
          <a:p>
            <a:pPr lvl="2" eaLnBrk="1" hangingPunct="1"/>
            <a:r>
              <a:rPr lang="en-US">
                <a:latin typeface="Tahoma" charset="0"/>
                <a:ea typeface="ＭＳ Ｐゴシック" charset="0"/>
              </a:rPr>
              <a:t>The </a:t>
            </a:r>
            <a:r>
              <a:rPr lang="en-US">
                <a:solidFill>
                  <a:srgbClr val="FF0000"/>
                </a:solidFill>
                <a:latin typeface="Tahoma" charset="0"/>
                <a:ea typeface="ＭＳ Ｐゴシック" charset="0"/>
              </a:rPr>
              <a:t>better algorithms run a lot more quickly</a:t>
            </a:r>
            <a:r>
              <a:rPr lang="en-US">
                <a:latin typeface="Tahoma" charset="0"/>
                <a:ea typeface="ＭＳ Ｐゴシック" charset="0"/>
              </a:rPr>
              <a:t> than the poorer algorithms</a:t>
            </a:r>
          </a:p>
          <a:p>
            <a:pPr lvl="1" eaLnBrk="1" hangingPunct="1"/>
            <a:r>
              <a:rPr lang="en-US">
                <a:latin typeface="Tahoma" charset="0"/>
                <a:ea typeface="ＭＳ Ｐゴシック" charset="0"/>
              </a:rPr>
              <a:t>However, some very simple algorithms are ok if N is not too large</a:t>
            </a:r>
          </a:p>
          <a:p>
            <a:pPr lvl="2" eaLnBrk="1" hangingPunct="1"/>
            <a:r>
              <a:rPr lang="en-US">
                <a:latin typeface="Tahoma" charset="0"/>
                <a:ea typeface="ＭＳ Ｐゴシック" charset="0"/>
              </a:rPr>
              <a:t>We will look at a simple algorithm here</a:t>
            </a:r>
          </a:p>
          <a:p>
            <a:pPr lvl="3" eaLnBrk="1" hangingPunct="1"/>
            <a:r>
              <a:rPr lang="en-US">
                <a:latin typeface="Tahoma" charset="0"/>
                <a:ea typeface="ＭＳ Ｐゴシック" charset="0"/>
              </a:rPr>
              <a:t>In CS 0445 you will see other, better ways of sorting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55459">
                                            <p:txEl>
                                              <p:pRg st="3" end="3"/>
                                            </p:txEl>
                                          </p:spTgt>
                                        </p:tgtEl>
                                        <p:attrNameLst>
                                          <p:attrName>style.visibility</p:attrName>
                                        </p:attrNameLst>
                                      </p:cBhvr>
                                      <p:to>
                                        <p:strVal val="visible"/>
                                      </p:to>
                                    </p:set>
                                    <p:anim to="" calcmode="lin" valueType="num">
                                      <p:cBhvr>
                                        <p:cTn id="7" dur="1" fill="hold"/>
                                        <p:tgtEl>
                                          <p:spTgt spid="1555459">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555459">
                                            <p:txEl>
                                              <p:pRg st="4" end="4"/>
                                            </p:txEl>
                                          </p:spTgt>
                                        </p:tgtEl>
                                        <p:attrNameLst>
                                          <p:attrName>style.visibility</p:attrName>
                                        </p:attrNameLst>
                                      </p:cBhvr>
                                      <p:to>
                                        <p:strVal val="visible"/>
                                      </p:to>
                                    </p:set>
                                    <p:anim to="" calcmode="lin" valueType="num">
                                      <p:cBhvr>
                                        <p:cTn id="10" dur="1" fill="hold"/>
                                        <p:tgtEl>
                                          <p:spTgt spid="1555459">
                                            <p:txEl>
                                              <p:pRg st="4" end="4"/>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555459">
                                            <p:txEl>
                                              <p:pRg st="5" end="5"/>
                                            </p:txEl>
                                          </p:spTgt>
                                        </p:tgtEl>
                                        <p:attrNameLst>
                                          <p:attrName>style.visibility</p:attrName>
                                        </p:attrNameLst>
                                      </p:cBhvr>
                                      <p:to>
                                        <p:strVal val="visible"/>
                                      </p:to>
                                    </p:set>
                                    <p:anim to="" calcmode="lin" valueType="num">
                                      <p:cBhvr>
                                        <p:cTn id="15" dur="1" fill="hold"/>
                                        <p:tgtEl>
                                          <p:spTgt spid="1555459">
                                            <p:txEl>
                                              <p:pRg st="5" end="5"/>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555459">
                                            <p:txEl>
                                              <p:pRg st="6" end="6"/>
                                            </p:txEl>
                                          </p:spTgt>
                                        </p:tgtEl>
                                        <p:attrNameLst>
                                          <p:attrName>style.visibility</p:attrName>
                                        </p:attrNameLst>
                                      </p:cBhvr>
                                      <p:to>
                                        <p:strVal val="visible"/>
                                      </p:to>
                                    </p:set>
                                    <p:anim to="" calcmode="lin" valueType="num">
                                      <p:cBhvr>
                                        <p:cTn id="20" dur="1" fill="hold"/>
                                        <p:tgtEl>
                                          <p:spTgt spid="1555459">
                                            <p:txEl>
                                              <p:pRg st="6" end="6"/>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555459">
                                            <p:txEl>
                                              <p:pRg st="7" end="7"/>
                                            </p:txEl>
                                          </p:spTgt>
                                        </p:tgtEl>
                                        <p:attrNameLst>
                                          <p:attrName>style.visibility</p:attrName>
                                        </p:attrNameLst>
                                      </p:cBhvr>
                                      <p:to>
                                        <p:strVal val="visible"/>
                                      </p:to>
                                    </p:set>
                                    <p:anim to="" calcmode="lin" valueType="num">
                                      <p:cBhvr>
                                        <p:cTn id="23" dur="1" fill="hold"/>
                                        <p:tgtEl>
                                          <p:spTgt spid="1555459">
                                            <p:txEl>
                                              <p:pRg st="7" end="7"/>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555459">
                                            <p:txEl>
                                              <p:pRg st="8" end="8"/>
                                            </p:txEl>
                                          </p:spTgt>
                                        </p:tgtEl>
                                        <p:attrNameLst>
                                          <p:attrName>style.visibility</p:attrName>
                                        </p:attrNameLst>
                                      </p:cBhvr>
                                      <p:to>
                                        <p:strVal val="visible"/>
                                      </p:to>
                                    </p:set>
                                    <p:anim to="" calcmode="lin" valueType="num">
                                      <p:cBhvr>
                                        <p:cTn id="28" dur="1" fill="hold"/>
                                        <p:tgtEl>
                                          <p:spTgt spid="155545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62488BE-BB46-2E42-8816-6CE0CF69CE46}" type="slidenum">
              <a:rPr lang="en-US" sz="1400">
                <a:latin typeface="Arial" charset="0"/>
              </a:rPr>
              <a:pPr eaLnBrk="1" hangingPunct="1"/>
              <a:t>149</a:t>
            </a:fld>
            <a:endParaRPr lang="en-US" sz="1400">
              <a:latin typeface="Arial" charset="0"/>
            </a:endParaRPr>
          </a:p>
        </p:txBody>
      </p:sp>
      <p:sp>
        <p:nvSpPr>
          <p:cNvPr id="18329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16: </a:t>
            </a:r>
            <a:r>
              <a:rPr lang="en-US" dirty="0" err="1">
                <a:latin typeface="Arial" charset="0"/>
                <a:ea typeface="ＭＳ Ｐゴシック" charset="0"/>
                <a:cs typeface="ＭＳ Ｐゴシック" charset="0"/>
              </a:rPr>
              <a:t>SelectionSort</a:t>
            </a:r>
            <a:endParaRPr lang="en-US" dirty="0">
              <a:latin typeface="Arial" charset="0"/>
              <a:ea typeface="ＭＳ Ｐゴシック" charset="0"/>
              <a:cs typeface="ＭＳ Ｐゴシック" charset="0"/>
            </a:endParaRPr>
          </a:p>
        </p:txBody>
      </p:sp>
      <p:sp>
        <p:nvSpPr>
          <p:cNvPr id="1556483"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SelectionSort</a:t>
            </a:r>
            <a:r>
              <a:rPr lang="en-US">
                <a:latin typeface="Tahoma" charset="0"/>
                <a:ea typeface="ＭＳ Ｐゴシック" charset="0"/>
                <a:cs typeface="ＭＳ Ｐゴシック" charset="0"/>
              </a:rPr>
              <a:t> is very intuitive:</a:t>
            </a:r>
          </a:p>
          <a:p>
            <a:pPr lvl="1" eaLnBrk="1" hangingPunct="1"/>
            <a:r>
              <a:rPr lang="en-US">
                <a:latin typeface="Tahoma" charset="0"/>
                <a:ea typeface="ＭＳ Ｐゴシック" charset="0"/>
              </a:rPr>
              <a:t>Idea:</a:t>
            </a:r>
          </a:p>
          <a:p>
            <a:pPr lvl="2" eaLnBrk="1" hangingPunct="1">
              <a:buFont typeface="Arial" charset="0"/>
              <a:buNone/>
            </a:pPr>
            <a:r>
              <a:rPr lang="en-US">
                <a:latin typeface="Tahoma" charset="0"/>
                <a:ea typeface="ＭＳ Ｐゴシック" charset="0"/>
              </a:rPr>
              <a:t>Find the smallest item and swap it into index 0</a:t>
            </a:r>
          </a:p>
          <a:p>
            <a:pPr lvl="2" eaLnBrk="1" hangingPunct="1">
              <a:buFont typeface="Arial" charset="0"/>
              <a:buNone/>
            </a:pPr>
            <a:r>
              <a:rPr lang="en-US">
                <a:latin typeface="Tahoma" charset="0"/>
                <a:ea typeface="ＭＳ Ｐゴシック" charset="0"/>
              </a:rPr>
              <a:t>Find the next smallest item and swap it into index 1</a:t>
            </a:r>
          </a:p>
          <a:p>
            <a:pPr lvl="2" eaLnBrk="1" hangingPunct="1">
              <a:buFont typeface="Arial" charset="0"/>
              <a:buNone/>
            </a:pPr>
            <a:r>
              <a:rPr lang="en-US">
                <a:latin typeface="Tahoma" charset="0"/>
                <a:ea typeface="ＭＳ Ｐゴシック" charset="0"/>
              </a:rPr>
              <a:t>Find the next smallest item and swap it into index 2</a:t>
            </a:r>
          </a:p>
          <a:p>
            <a:pPr lvl="2" eaLnBrk="1" hangingPunct="1">
              <a:buFont typeface="Arial" charset="0"/>
              <a:buNone/>
            </a:pPr>
            <a:r>
              <a:rPr lang="en-US">
                <a:latin typeface="Tahoma" charset="0"/>
                <a:ea typeface="ＭＳ Ｐゴシック" charset="0"/>
              </a:rPr>
              <a:t>…</a:t>
            </a:r>
          </a:p>
          <a:p>
            <a:pPr lvl="2" eaLnBrk="1" hangingPunct="1">
              <a:buFont typeface="Arial" charset="0"/>
              <a:buNone/>
            </a:pPr>
            <a:r>
              <a:rPr lang="en-US">
                <a:latin typeface="Tahoma" charset="0"/>
                <a:ea typeface="ＭＳ Ｐゴシック" charset="0"/>
              </a:rPr>
              <a:t>Find the next smallest item and swap it into index N-2</a:t>
            </a:r>
          </a:p>
          <a:p>
            <a:pPr lvl="2" eaLnBrk="1" hangingPunct="1"/>
            <a:r>
              <a:rPr lang="en-US">
                <a:latin typeface="Tahoma" charset="0"/>
                <a:ea typeface="ＭＳ Ｐゴシック" charset="0"/>
              </a:rPr>
              <a:t>What about index N-1?</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trace it on the board for the following data:</a:t>
            </a:r>
          </a:p>
          <a:p>
            <a:pPr lvl="1" eaLnBrk="1" hangingPunct="1">
              <a:buFont typeface="Marlett" charset="0"/>
              <a:buNone/>
            </a:pPr>
            <a:r>
              <a:rPr lang="en-US">
                <a:latin typeface="Tahoma" charset="0"/>
                <a:ea typeface="ＭＳ Ｐゴシック" charset="0"/>
              </a:rPr>
              <a:t>	</a:t>
            </a:r>
          </a:p>
        </p:txBody>
      </p:sp>
      <p:graphicFrame>
        <p:nvGraphicFramePr>
          <p:cNvPr id="1556484" name="Group 4"/>
          <p:cNvGraphicFramePr>
            <a:graphicFrameLocks noGrp="1"/>
          </p:cNvGraphicFramePr>
          <p:nvPr/>
        </p:nvGraphicFramePr>
        <p:xfrm>
          <a:off x="1752600" y="5105400"/>
          <a:ext cx="6096000" cy="944572"/>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5704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0</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1</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2</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3</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4</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5</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6</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7</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487521">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35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50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20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40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75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10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15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60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556483">
                                            <p:txEl>
                                              <p:pRg st="2" end="2"/>
                                            </p:txEl>
                                          </p:spTgt>
                                        </p:tgtEl>
                                        <p:attrNameLst>
                                          <p:attrName>style.visibility</p:attrName>
                                        </p:attrNameLst>
                                      </p:cBhvr>
                                      <p:to>
                                        <p:strVal val="visible"/>
                                      </p:to>
                                    </p:set>
                                    <p:anim calcmode="lin" valueType="num">
                                      <p:cBhvr>
                                        <p:cTn id="7" dur="500" fill="hold"/>
                                        <p:tgtEl>
                                          <p:spTgt spid="155648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56483">
                                            <p:txEl>
                                              <p:pRg st="2" end="2"/>
                                            </p:txEl>
                                          </p:spTgt>
                                        </p:tgtEl>
                                        <p:attrNameLst>
                                          <p:attrName>ppt_y</p:attrName>
                                        </p:attrNameLst>
                                      </p:cBhvr>
                                      <p:tavLst>
                                        <p:tav tm="0">
                                          <p:val>
                                            <p:strVal val="#ppt_y"/>
                                          </p:val>
                                        </p:tav>
                                        <p:tav tm="100000">
                                          <p:val>
                                            <p:strVal val="#ppt_y"/>
                                          </p:val>
                                        </p:tav>
                                      </p:tavLst>
                                    </p:anim>
                                    <p:anim calcmode="lin" valueType="num">
                                      <p:cBhvr>
                                        <p:cTn id="9" dur="500" fill="hold"/>
                                        <p:tgtEl>
                                          <p:spTgt spid="155648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5648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5648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1556483">
                                            <p:txEl>
                                              <p:pRg st="3" end="3"/>
                                            </p:txEl>
                                          </p:spTgt>
                                        </p:tgtEl>
                                        <p:attrNameLst>
                                          <p:attrName>style.visibility</p:attrName>
                                        </p:attrNameLst>
                                      </p:cBhvr>
                                      <p:to>
                                        <p:strVal val="visible"/>
                                      </p:to>
                                    </p:set>
                                    <p:anim calcmode="lin" valueType="num">
                                      <p:cBhvr>
                                        <p:cTn id="16" dur="500" fill="hold"/>
                                        <p:tgtEl>
                                          <p:spTgt spid="155648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556483">
                                            <p:txEl>
                                              <p:pRg st="3" end="3"/>
                                            </p:txEl>
                                          </p:spTgt>
                                        </p:tgtEl>
                                        <p:attrNameLst>
                                          <p:attrName>ppt_y</p:attrName>
                                        </p:attrNameLst>
                                      </p:cBhvr>
                                      <p:tavLst>
                                        <p:tav tm="0">
                                          <p:val>
                                            <p:strVal val="#ppt_y"/>
                                          </p:val>
                                        </p:tav>
                                        <p:tav tm="100000">
                                          <p:val>
                                            <p:strVal val="#ppt_y"/>
                                          </p:val>
                                        </p:tav>
                                      </p:tavLst>
                                    </p:anim>
                                    <p:anim calcmode="lin" valueType="num">
                                      <p:cBhvr>
                                        <p:cTn id="18" dur="500" fill="hold"/>
                                        <p:tgtEl>
                                          <p:spTgt spid="155648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55648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55648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1556483">
                                            <p:txEl>
                                              <p:pRg st="4" end="4"/>
                                            </p:txEl>
                                          </p:spTgt>
                                        </p:tgtEl>
                                        <p:attrNameLst>
                                          <p:attrName>style.visibility</p:attrName>
                                        </p:attrNameLst>
                                      </p:cBhvr>
                                      <p:to>
                                        <p:strVal val="visible"/>
                                      </p:to>
                                    </p:set>
                                    <p:anim calcmode="lin" valueType="num">
                                      <p:cBhvr>
                                        <p:cTn id="25" dur="500" fill="hold"/>
                                        <p:tgtEl>
                                          <p:spTgt spid="155648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556483">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155648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55648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55648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1" presetClass="entr" presetSubtype="0" fill="hold" nodeType="clickEffect">
                                  <p:stCondLst>
                                    <p:cond delay="0"/>
                                  </p:stCondLst>
                                  <p:iterate type="lt">
                                    <p:tmPct val="10000"/>
                                  </p:iterate>
                                  <p:childTnLst>
                                    <p:set>
                                      <p:cBhvr>
                                        <p:cTn id="33" dur="1" fill="hold">
                                          <p:stCondLst>
                                            <p:cond delay="0"/>
                                          </p:stCondLst>
                                        </p:cTn>
                                        <p:tgtEl>
                                          <p:spTgt spid="1556483">
                                            <p:txEl>
                                              <p:pRg st="5" end="5"/>
                                            </p:txEl>
                                          </p:spTgt>
                                        </p:tgtEl>
                                        <p:attrNameLst>
                                          <p:attrName>style.visibility</p:attrName>
                                        </p:attrNameLst>
                                      </p:cBhvr>
                                      <p:to>
                                        <p:strVal val="visible"/>
                                      </p:to>
                                    </p:set>
                                    <p:anim calcmode="lin" valueType="num">
                                      <p:cBhvr>
                                        <p:cTn id="34" dur="500" fill="hold"/>
                                        <p:tgtEl>
                                          <p:spTgt spid="155648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556483">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155648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55648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556483">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1" presetClass="entr" presetSubtype="0" fill="hold" nodeType="clickEffect">
                                  <p:stCondLst>
                                    <p:cond delay="0"/>
                                  </p:stCondLst>
                                  <p:iterate type="lt">
                                    <p:tmPct val="10000"/>
                                  </p:iterate>
                                  <p:childTnLst>
                                    <p:set>
                                      <p:cBhvr>
                                        <p:cTn id="42" dur="1" fill="hold">
                                          <p:stCondLst>
                                            <p:cond delay="0"/>
                                          </p:stCondLst>
                                        </p:cTn>
                                        <p:tgtEl>
                                          <p:spTgt spid="1556483">
                                            <p:txEl>
                                              <p:pRg st="6" end="6"/>
                                            </p:txEl>
                                          </p:spTgt>
                                        </p:tgtEl>
                                        <p:attrNameLst>
                                          <p:attrName>style.visibility</p:attrName>
                                        </p:attrNameLst>
                                      </p:cBhvr>
                                      <p:to>
                                        <p:strVal val="visible"/>
                                      </p:to>
                                    </p:set>
                                    <p:anim calcmode="lin" valueType="num">
                                      <p:cBhvr>
                                        <p:cTn id="43" dur="500" fill="hold"/>
                                        <p:tgtEl>
                                          <p:spTgt spid="155648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556483">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155648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55648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556483">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1" presetClass="entr" presetSubtype="0" fill="hold" nodeType="clickEffect">
                                  <p:stCondLst>
                                    <p:cond delay="0"/>
                                  </p:stCondLst>
                                  <p:iterate type="lt">
                                    <p:tmPct val="10000"/>
                                  </p:iterate>
                                  <p:childTnLst>
                                    <p:set>
                                      <p:cBhvr>
                                        <p:cTn id="51" dur="1" fill="hold">
                                          <p:stCondLst>
                                            <p:cond delay="0"/>
                                          </p:stCondLst>
                                        </p:cTn>
                                        <p:tgtEl>
                                          <p:spTgt spid="1556483">
                                            <p:txEl>
                                              <p:pRg st="7" end="7"/>
                                            </p:txEl>
                                          </p:spTgt>
                                        </p:tgtEl>
                                        <p:attrNameLst>
                                          <p:attrName>style.visibility</p:attrName>
                                        </p:attrNameLst>
                                      </p:cBhvr>
                                      <p:to>
                                        <p:strVal val="visible"/>
                                      </p:to>
                                    </p:set>
                                    <p:anim calcmode="lin" valueType="num">
                                      <p:cBhvr>
                                        <p:cTn id="52" dur="500" fill="hold"/>
                                        <p:tgtEl>
                                          <p:spTgt spid="155648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1556483">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155648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155648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1556483">
                                            <p:txEl>
                                              <p:pRg st="7" end="7"/>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1" presetClass="entr" presetSubtype="0" fill="hold" nodeType="clickEffect">
                                  <p:stCondLst>
                                    <p:cond delay="0"/>
                                  </p:stCondLst>
                                  <p:iterate type="lt">
                                    <p:tmPct val="10000"/>
                                  </p:iterate>
                                  <p:childTnLst>
                                    <p:set>
                                      <p:cBhvr>
                                        <p:cTn id="60" dur="1" fill="hold">
                                          <p:stCondLst>
                                            <p:cond delay="0"/>
                                          </p:stCondLst>
                                        </p:cTn>
                                        <p:tgtEl>
                                          <p:spTgt spid="1556483">
                                            <p:txEl>
                                              <p:pRg st="8" end="8"/>
                                            </p:txEl>
                                          </p:spTgt>
                                        </p:tgtEl>
                                        <p:attrNameLst>
                                          <p:attrName>style.visibility</p:attrName>
                                        </p:attrNameLst>
                                      </p:cBhvr>
                                      <p:to>
                                        <p:strVal val="visible"/>
                                      </p:to>
                                    </p:set>
                                    <p:anim calcmode="lin" valueType="num">
                                      <p:cBhvr>
                                        <p:cTn id="61" dur="500" fill="hold"/>
                                        <p:tgtEl>
                                          <p:spTgt spid="155648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556483">
                                            <p:txEl>
                                              <p:pRg st="8" end="8"/>
                                            </p:txEl>
                                          </p:spTgt>
                                        </p:tgtEl>
                                        <p:attrNameLst>
                                          <p:attrName>ppt_y</p:attrName>
                                        </p:attrNameLst>
                                      </p:cBhvr>
                                      <p:tavLst>
                                        <p:tav tm="0">
                                          <p:val>
                                            <p:strVal val="#ppt_y"/>
                                          </p:val>
                                        </p:tav>
                                        <p:tav tm="100000">
                                          <p:val>
                                            <p:strVal val="#ppt_y"/>
                                          </p:val>
                                        </p:tav>
                                      </p:tavLst>
                                    </p:anim>
                                    <p:anim calcmode="lin" valueType="num">
                                      <p:cBhvr>
                                        <p:cTn id="63" dur="500" fill="hold"/>
                                        <p:tgtEl>
                                          <p:spTgt spid="155648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55648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556483">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9" presetClass="entr" presetSubtype="10" fill="hold" nodeType="clickEffect">
                                  <p:stCondLst>
                                    <p:cond delay="0"/>
                                  </p:stCondLst>
                                  <p:childTnLst>
                                    <p:set>
                                      <p:cBhvr>
                                        <p:cTn id="69" dur="1" fill="hold">
                                          <p:stCondLst>
                                            <p:cond delay="0"/>
                                          </p:stCondLst>
                                        </p:cTn>
                                        <p:tgtEl>
                                          <p:spTgt spid="1556484"/>
                                        </p:tgtEl>
                                        <p:attrNameLst>
                                          <p:attrName>style.visibility</p:attrName>
                                        </p:attrNameLst>
                                      </p:cBhvr>
                                      <p:to>
                                        <p:strVal val="visible"/>
                                      </p:to>
                                    </p:set>
                                    <p:anim calcmode="lin" valueType="num">
                                      <p:cBhvr>
                                        <p:cTn id="70" dur="5000" fill="hold"/>
                                        <p:tgtEl>
                                          <p:spTgt spid="1556484"/>
                                        </p:tgtEl>
                                        <p:attrNameLst>
                                          <p:attrName>ppt_w</p:attrName>
                                        </p:attrNameLst>
                                      </p:cBhvr>
                                      <p:tavLst>
                                        <p:tav tm="0" fmla="#ppt_w*sin(2.5*pi*$)">
                                          <p:val>
                                            <p:fltVal val="0"/>
                                          </p:val>
                                        </p:tav>
                                        <p:tav tm="100000">
                                          <p:val>
                                            <p:fltVal val="1"/>
                                          </p:val>
                                        </p:tav>
                                      </p:tavLst>
                                    </p:anim>
                                    <p:anim calcmode="lin" valueType="num">
                                      <p:cBhvr>
                                        <p:cTn id="71" dur="5000" fill="hold"/>
                                        <p:tgtEl>
                                          <p:spTgt spid="15564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3FB5B74-EF9E-504E-8720-EE3D0D15D148}" type="slidenum">
              <a:rPr lang="en-US" sz="1400">
                <a:latin typeface="Arial" charset="0"/>
              </a:rPr>
              <a:pPr eaLnBrk="1" hangingPunct="1"/>
              <a:t>15</a:t>
            </a:fld>
            <a:endParaRPr lang="en-US" sz="1400">
              <a:latin typeface="Arial" charset="0"/>
            </a:endParaRPr>
          </a:p>
        </p:txBody>
      </p:sp>
      <p:sp>
        <p:nvSpPr>
          <p:cNvPr id="358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 Getting Started with Java</a:t>
            </a:r>
          </a:p>
        </p:txBody>
      </p:sp>
      <p:sp>
        <p:nvSpPr>
          <p:cNvPr id="1353731"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Note: Most developers use an IDE (integrated development environment) for program </a:t>
            </a:r>
            <a:r>
              <a:rPr lang="en-US" dirty="0" err="1">
                <a:latin typeface="Tahoma" charset="0"/>
                <a:ea typeface="ＭＳ Ｐゴシック" charset="0"/>
              </a:rPr>
              <a:t>devel</a:t>
            </a:r>
            <a:r>
              <a:rPr lang="en-US" dirty="0">
                <a:latin typeface="Tahoma" charset="0"/>
                <a:ea typeface="ＭＳ Ｐゴシック" charset="0"/>
              </a:rPr>
              <a:t>.</a:t>
            </a:r>
          </a:p>
          <a:p>
            <a:pPr lvl="2" eaLnBrk="1" hangingPunct="1"/>
            <a:r>
              <a:rPr lang="en-US" dirty="0">
                <a:latin typeface="Tahoma" charset="0"/>
                <a:ea typeface="ＭＳ Ｐゴシック" charset="0"/>
              </a:rPr>
              <a:t>Here are two possibilities:</a:t>
            </a:r>
          </a:p>
          <a:p>
            <a:pPr lvl="3" eaLnBrk="1" hangingPunct="1"/>
            <a:r>
              <a:rPr lang="en-US" dirty="0">
                <a:latin typeface="Tahoma" charset="0"/>
                <a:ea typeface="ＭＳ Ｐゴシック" charset="0"/>
                <a:hlinkClick r:id="rId2"/>
              </a:rPr>
              <a:t>http://www.netbeans.org/</a:t>
            </a:r>
            <a:r>
              <a:rPr lang="en-US" dirty="0">
                <a:latin typeface="Tahoma" charset="0"/>
                <a:ea typeface="ＭＳ Ｐゴシック" charset="0"/>
              </a:rPr>
              <a:t> </a:t>
            </a:r>
          </a:p>
          <a:p>
            <a:pPr lvl="3" eaLnBrk="1" hangingPunct="1"/>
            <a:r>
              <a:rPr lang="en-US" dirty="0">
                <a:latin typeface="Tahoma" charset="0"/>
                <a:ea typeface="ＭＳ Ｐゴシック" charset="0"/>
                <a:hlinkClick r:id="rId3"/>
              </a:rPr>
              <a:t>http://www.eclipse.org/</a:t>
            </a:r>
            <a:r>
              <a:rPr lang="en-US" dirty="0">
                <a:latin typeface="Tahoma" charset="0"/>
                <a:ea typeface="ＭＳ Ｐゴシック" charset="0"/>
              </a:rPr>
              <a:t> </a:t>
            </a:r>
          </a:p>
          <a:p>
            <a:pPr lvl="4" eaLnBrk="1" hangingPunct="1"/>
            <a:r>
              <a:rPr lang="en-US" dirty="0">
                <a:latin typeface="Tahoma" charset="0"/>
                <a:ea typeface="ＭＳ Ｐゴシック" charset="0"/>
              </a:rPr>
              <a:t>Both are available free</a:t>
            </a:r>
          </a:p>
          <a:p>
            <a:pPr lvl="2" eaLnBrk="1" hangingPunct="1"/>
            <a:r>
              <a:rPr lang="en-US" dirty="0">
                <a:latin typeface="Tahoma" charset="0"/>
                <a:ea typeface="ＭＳ Ｐゴシック" charset="0"/>
              </a:rPr>
              <a:t>These allow you to edit, compile and debug Java programs in an easy, integrated way</a:t>
            </a:r>
          </a:p>
          <a:p>
            <a:pPr lvl="2" eaLnBrk="1" hangingPunct="1"/>
            <a:r>
              <a:rPr lang="en-US" dirty="0">
                <a:latin typeface="Tahoma" charset="0"/>
                <a:ea typeface="ＭＳ Ｐゴシック" charset="0"/>
              </a:rPr>
              <a:t>However, you should realize that the final program does NOT depend on the IDE, and you should be able to compile and run Java programs without the IDE</a:t>
            </a:r>
          </a:p>
          <a:p>
            <a:pPr lvl="2" eaLnBrk="1" hangingPunct="1"/>
            <a:r>
              <a:rPr lang="en-US" dirty="0">
                <a:latin typeface="Tahoma" charset="0"/>
                <a:ea typeface="ＭＳ Ｐゴシック" charset="0"/>
              </a:rPr>
              <a:t>I will not be emphasizing these in lecture, but you are free to use one if you wish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1353731">
                                            <p:txEl>
                                              <p:pRg st="1" end="1"/>
                                            </p:txEl>
                                          </p:spTgt>
                                        </p:tgtEl>
                                        <p:attrNameLst>
                                          <p:attrName>style.visibility</p:attrName>
                                        </p:attrNameLst>
                                      </p:cBhvr>
                                      <p:to>
                                        <p:strVal val="visible"/>
                                      </p:to>
                                    </p:set>
                                    <p:animScale>
                                      <p:cBhvr>
                                        <p:cTn id="7" dur="1000" decel="50000" fill="hold">
                                          <p:stCondLst>
                                            <p:cond delay="0"/>
                                          </p:stCondLst>
                                        </p:cTn>
                                        <p:tgtEl>
                                          <p:spTgt spid="1353731">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53731">
                                            <p:txEl>
                                              <p:pRg st="1" end="1"/>
                                            </p:txEl>
                                          </p:spTgt>
                                        </p:tgtEl>
                                        <p:attrNameLst>
                                          <p:attrName>ppt_x</p:attrName>
                                          <p:attrName>ppt_y</p:attrName>
                                        </p:attrNameLst>
                                      </p:cBhvr>
                                    </p:animMotion>
                                    <p:animEffect transition="in" filter="fade">
                                      <p:cBhvr>
                                        <p:cTn id="9" dur="1000"/>
                                        <p:tgtEl>
                                          <p:spTgt spid="1353731">
                                            <p:txEl>
                                              <p:pRg st="1" end="1"/>
                                            </p:txEl>
                                          </p:spTgt>
                                        </p:tgtEl>
                                      </p:cBhvr>
                                    </p:animEffect>
                                  </p:childTnLst>
                                </p:cTn>
                              </p:par>
                              <p:par>
                                <p:cTn id="10" presetID="52" presetClass="entr" presetSubtype="0" fill="hold" nodeType="withEffect">
                                  <p:stCondLst>
                                    <p:cond delay="0"/>
                                  </p:stCondLst>
                                  <p:childTnLst>
                                    <p:set>
                                      <p:cBhvr>
                                        <p:cTn id="11" dur="1" fill="hold">
                                          <p:stCondLst>
                                            <p:cond delay="0"/>
                                          </p:stCondLst>
                                        </p:cTn>
                                        <p:tgtEl>
                                          <p:spTgt spid="1353731">
                                            <p:txEl>
                                              <p:pRg st="2" end="2"/>
                                            </p:txEl>
                                          </p:spTgt>
                                        </p:tgtEl>
                                        <p:attrNameLst>
                                          <p:attrName>style.visibility</p:attrName>
                                        </p:attrNameLst>
                                      </p:cBhvr>
                                      <p:to>
                                        <p:strVal val="visible"/>
                                      </p:to>
                                    </p:set>
                                    <p:animScale>
                                      <p:cBhvr>
                                        <p:cTn id="12" dur="1000" decel="50000" fill="hold">
                                          <p:stCondLst>
                                            <p:cond delay="0"/>
                                          </p:stCondLst>
                                        </p:cTn>
                                        <p:tgtEl>
                                          <p:spTgt spid="1353731">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353731">
                                            <p:txEl>
                                              <p:pRg st="2" end="2"/>
                                            </p:txEl>
                                          </p:spTgt>
                                        </p:tgtEl>
                                        <p:attrNameLst>
                                          <p:attrName>ppt_x</p:attrName>
                                          <p:attrName>ppt_y</p:attrName>
                                        </p:attrNameLst>
                                      </p:cBhvr>
                                    </p:animMotion>
                                    <p:animEffect transition="in" filter="fade">
                                      <p:cBhvr>
                                        <p:cTn id="14" dur="1000"/>
                                        <p:tgtEl>
                                          <p:spTgt spid="1353731">
                                            <p:txEl>
                                              <p:pRg st="2" end="2"/>
                                            </p:txEl>
                                          </p:spTgt>
                                        </p:tgtEl>
                                      </p:cBhvr>
                                    </p:animEffect>
                                  </p:childTnLst>
                                </p:cTn>
                              </p:par>
                              <p:par>
                                <p:cTn id="15" presetID="52" presetClass="entr" presetSubtype="0" fill="hold" nodeType="withEffect">
                                  <p:stCondLst>
                                    <p:cond delay="0"/>
                                  </p:stCondLst>
                                  <p:childTnLst>
                                    <p:set>
                                      <p:cBhvr>
                                        <p:cTn id="16" dur="1" fill="hold">
                                          <p:stCondLst>
                                            <p:cond delay="0"/>
                                          </p:stCondLst>
                                        </p:cTn>
                                        <p:tgtEl>
                                          <p:spTgt spid="1353731">
                                            <p:txEl>
                                              <p:pRg st="3" end="3"/>
                                            </p:txEl>
                                          </p:spTgt>
                                        </p:tgtEl>
                                        <p:attrNameLst>
                                          <p:attrName>style.visibility</p:attrName>
                                        </p:attrNameLst>
                                      </p:cBhvr>
                                      <p:to>
                                        <p:strVal val="visible"/>
                                      </p:to>
                                    </p:set>
                                    <p:animScale>
                                      <p:cBhvr>
                                        <p:cTn id="17" dur="1000" decel="50000" fill="hold">
                                          <p:stCondLst>
                                            <p:cond delay="0"/>
                                          </p:stCondLst>
                                        </p:cTn>
                                        <p:tgtEl>
                                          <p:spTgt spid="1353731">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53731">
                                            <p:txEl>
                                              <p:pRg st="3" end="3"/>
                                            </p:txEl>
                                          </p:spTgt>
                                        </p:tgtEl>
                                        <p:attrNameLst>
                                          <p:attrName>ppt_x</p:attrName>
                                          <p:attrName>ppt_y</p:attrName>
                                        </p:attrNameLst>
                                      </p:cBhvr>
                                    </p:animMotion>
                                    <p:animEffect transition="in" filter="fade">
                                      <p:cBhvr>
                                        <p:cTn id="19" dur="1000"/>
                                        <p:tgtEl>
                                          <p:spTgt spid="1353731">
                                            <p:txEl>
                                              <p:pRg st="3" end="3"/>
                                            </p:txEl>
                                          </p:spTgt>
                                        </p:tgtEl>
                                      </p:cBhvr>
                                    </p:animEffect>
                                  </p:childTnLst>
                                </p:cTn>
                              </p:par>
                              <p:par>
                                <p:cTn id="20" presetID="52" presetClass="entr" presetSubtype="0" fill="hold" nodeType="withEffect">
                                  <p:stCondLst>
                                    <p:cond delay="0"/>
                                  </p:stCondLst>
                                  <p:childTnLst>
                                    <p:set>
                                      <p:cBhvr>
                                        <p:cTn id="21" dur="1" fill="hold">
                                          <p:stCondLst>
                                            <p:cond delay="0"/>
                                          </p:stCondLst>
                                        </p:cTn>
                                        <p:tgtEl>
                                          <p:spTgt spid="1353731">
                                            <p:txEl>
                                              <p:pRg st="4" end="4"/>
                                            </p:txEl>
                                          </p:spTgt>
                                        </p:tgtEl>
                                        <p:attrNameLst>
                                          <p:attrName>style.visibility</p:attrName>
                                        </p:attrNameLst>
                                      </p:cBhvr>
                                      <p:to>
                                        <p:strVal val="visible"/>
                                      </p:to>
                                    </p:set>
                                    <p:animScale>
                                      <p:cBhvr>
                                        <p:cTn id="22" dur="1000" decel="50000" fill="hold">
                                          <p:stCondLst>
                                            <p:cond delay="0"/>
                                          </p:stCondLst>
                                        </p:cTn>
                                        <p:tgtEl>
                                          <p:spTgt spid="1353731">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353731">
                                            <p:txEl>
                                              <p:pRg st="4" end="4"/>
                                            </p:txEl>
                                          </p:spTgt>
                                        </p:tgtEl>
                                        <p:attrNameLst>
                                          <p:attrName>ppt_x</p:attrName>
                                          <p:attrName>ppt_y</p:attrName>
                                        </p:attrNameLst>
                                      </p:cBhvr>
                                    </p:animMotion>
                                    <p:animEffect transition="in" filter="fade">
                                      <p:cBhvr>
                                        <p:cTn id="24" dur="1000"/>
                                        <p:tgtEl>
                                          <p:spTgt spid="135373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1353731">
                                            <p:txEl>
                                              <p:pRg st="5" end="5"/>
                                            </p:txEl>
                                          </p:spTgt>
                                        </p:tgtEl>
                                        <p:attrNameLst>
                                          <p:attrName>style.visibility</p:attrName>
                                        </p:attrNameLst>
                                      </p:cBhvr>
                                      <p:to>
                                        <p:strVal val="visible"/>
                                      </p:to>
                                    </p:set>
                                    <p:animEffect transition="in" filter="wipe(down)">
                                      <p:cBhvr>
                                        <p:cTn id="29" dur="580">
                                          <p:stCondLst>
                                            <p:cond delay="0"/>
                                          </p:stCondLst>
                                        </p:cTn>
                                        <p:tgtEl>
                                          <p:spTgt spid="1353731">
                                            <p:txEl>
                                              <p:pRg st="5" end="5"/>
                                            </p:txEl>
                                          </p:spTgt>
                                        </p:tgtEl>
                                      </p:cBhvr>
                                    </p:animEffect>
                                    <p:anim calcmode="lin" valueType="num">
                                      <p:cBhvr>
                                        <p:cTn id="30" dur="1822" tmFilter="0,0; 0.14,0.36; 0.43,0.73; 0.71,0.91; 1.0,1.0">
                                          <p:stCondLst>
                                            <p:cond delay="0"/>
                                          </p:stCondLst>
                                        </p:cTn>
                                        <p:tgtEl>
                                          <p:spTgt spid="1353731">
                                            <p:txEl>
                                              <p:pRg st="5" end="5"/>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353731">
                                            <p:txEl>
                                              <p:pRg st="5" end="5"/>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353731">
                                            <p:txEl>
                                              <p:pRg st="5" end="5"/>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353731">
                                            <p:txEl>
                                              <p:pRg st="5" end="5"/>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353731">
                                            <p:txEl>
                                              <p:pRg st="5" end="5"/>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1353731">
                                            <p:txEl>
                                              <p:pRg st="5" end="5"/>
                                            </p:txEl>
                                          </p:spTgt>
                                        </p:tgtEl>
                                      </p:cBhvr>
                                      <p:to x="100000" y="60000"/>
                                    </p:animScale>
                                    <p:animScale>
                                      <p:cBhvr>
                                        <p:cTn id="36" dur="166" decel="50000">
                                          <p:stCondLst>
                                            <p:cond delay="676"/>
                                          </p:stCondLst>
                                        </p:cTn>
                                        <p:tgtEl>
                                          <p:spTgt spid="1353731">
                                            <p:txEl>
                                              <p:pRg st="5" end="5"/>
                                            </p:txEl>
                                          </p:spTgt>
                                        </p:tgtEl>
                                      </p:cBhvr>
                                      <p:to x="100000" y="100000"/>
                                    </p:animScale>
                                    <p:animScale>
                                      <p:cBhvr>
                                        <p:cTn id="37" dur="26">
                                          <p:stCondLst>
                                            <p:cond delay="1312"/>
                                          </p:stCondLst>
                                        </p:cTn>
                                        <p:tgtEl>
                                          <p:spTgt spid="1353731">
                                            <p:txEl>
                                              <p:pRg st="5" end="5"/>
                                            </p:txEl>
                                          </p:spTgt>
                                        </p:tgtEl>
                                      </p:cBhvr>
                                      <p:to x="100000" y="80000"/>
                                    </p:animScale>
                                    <p:animScale>
                                      <p:cBhvr>
                                        <p:cTn id="38" dur="166" decel="50000">
                                          <p:stCondLst>
                                            <p:cond delay="1338"/>
                                          </p:stCondLst>
                                        </p:cTn>
                                        <p:tgtEl>
                                          <p:spTgt spid="1353731">
                                            <p:txEl>
                                              <p:pRg st="5" end="5"/>
                                            </p:txEl>
                                          </p:spTgt>
                                        </p:tgtEl>
                                      </p:cBhvr>
                                      <p:to x="100000" y="100000"/>
                                    </p:animScale>
                                    <p:animScale>
                                      <p:cBhvr>
                                        <p:cTn id="39" dur="26">
                                          <p:stCondLst>
                                            <p:cond delay="1642"/>
                                          </p:stCondLst>
                                        </p:cTn>
                                        <p:tgtEl>
                                          <p:spTgt spid="1353731">
                                            <p:txEl>
                                              <p:pRg st="5" end="5"/>
                                            </p:txEl>
                                          </p:spTgt>
                                        </p:tgtEl>
                                      </p:cBhvr>
                                      <p:to x="100000" y="90000"/>
                                    </p:animScale>
                                    <p:animScale>
                                      <p:cBhvr>
                                        <p:cTn id="40" dur="166" decel="50000">
                                          <p:stCondLst>
                                            <p:cond delay="1668"/>
                                          </p:stCondLst>
                                        </p:cTn>
                                        <p:tgtEl>
                                          <p:spTgt spid="1353731">
                                            <p:txEl>
                                              <p:pRg st="5" end="5"/>
                                            </p:txEl>
                                          </p:spTgt>
                                        </p:tgtEl>
                                      </p:cBhvr>
                                      <p:to x="100000" y="100000"/>
                                    </p:animScale>
                                    <p:animScale>
                                      <p:cBhvr>
                                        <p:cTn id="41" dur="26">
                                          <p:stCondLst>
                                            <p:cond delay="1808"/>
                                          </p:stCondLst>
                                        </p:cTn>
                                        <p:tgtEl>
                                          <p:spTgt spid="1353731">
                                            <p:txEl>
                                              <p:pRg st="5" end="5"/>
                                            </p:txEl>
                                          </p:spTgt>
                                        </p:tgtEl>
                                      </p:cBhvr>
                                      <p:to x="100000" y="95000"/>
                                    </p:animScale>
                                    <p:animScale>
                                      <p:cBhvr>
                                        <p:cTn id="42" dur="166" decel="50000">
                                          <p:stCondLst>
                                            <p:cond delay="1834"/>
                                          </p:stCondLst>
                                        </p:cTn>
                                        <p:tgtEl>
                                          <p:spTgt spid="1353731">
                                            <p:txEl>
                                              <p:pRg st="5" end="5"/>
                                            </p:txEl>
                                          </p:spTgt>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1353731">
                                            <p:txEl>
                                              <p:pRg st="6" end="6"/>
                                            </p:txEl>
                                          </p:spTgt>
                                        </p:tgtEl>
                                        <p:attrNameLst>
                                          <p:attrName>style.visibility</p:attrName>
                                        </p:attrNameLst>
                                      </p:cBhvr>
                                      <p:to>
                                        <p:strVal val="visible"/>
                                      </p:to>
                                    </p:set>
                                    <p:animEffect transition="in" filter="wipe(down)">
                                      <p:cBhvr>
                                        <p:cTn id="47" dur="580">
                                          <p:stCondLst>
                                            <p:cond delay="0"/>
                                          </p:stCondLst>
                                        </p:cTn>
                                        <p:tgtEl>
                                          <p:spTgt spid="1353731">
                                            <p:txEl>
                                              <p:pRg st="6" end="6"/>
                                            </p:txEl>
                                          </p:spTgt>
                                        </p:tgtEl>
                                      </p:cBhvr>
                                    </p:animEffect>
                                    <p:anim calcmode="lin" valueType="num">
                                      <p:cBhvr>
                                        <p:cTn id="48" dur="1822" tmFilter="0,0; 0.14,0.36; 0.43,0.73; 0.71,0.91; 1.0,1.0">
                                          <p:stCondLst>
                                            <p:cond delay="0"/>
                                          </p:stCondLst>
                                        </p:cTn>
                                        <p:tgtEl>
                                          <p:spTgt spid="1353731">
                                            <p:txEl>
                                              <p:pRg st="6" end="6"/>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353731">
                                            <p:txEl>
                                              <p:pRg st="6" end="6"/>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353731">
                                            <p:txEl>
                                              <p:pRg st="6" end="6"/>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353731">
                                            <p:txEl>
                                              <p:pRg st="6" end="6"/>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353731">
                                            <p:txEl>
                                              <p:pRg st="6" end="6"/>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1353731">
                                            <p:txEl>
                                              <p:pRg st="6" end="6"/>
                                            </p:txEl>
                                          </p:spTgt>
                                        </p:tgtEl>
                                      </p:cBhvr>
                                      <p:to x="100000" y="60000"/>
                                    </p:animScale>
                                    <p:animScale>
                                      <p:cBhvr>
                                        <p:cTn id="54" dur="166" decel="50000">
                                          <p:stCondLst>
                                            <p:cond delay="676"/>
                                          </p:stCondLst>
                                        </p:cTn>
                                        <p:tgtEl>
                                          <p:spTgt spid="1353731">
                                            <p:txEl>
                                              <p:pRg st="6" end="6"/>
                                            </p:txEl>
                                          </p:spTgt>
                                        </p:tgtEl>
                                      </p:cBhvr>
                                      <p:to x="100000" y="100000"/>
                                    </p:animScale>
                                    <p:animScale>
                                      <p:cBhvr>
                                        <p:cTn id="55" dur="26">
                                          <p:stCondLst>
                                            <p:cond delay="1312"/>
                                          </p:stCondLst>
                                        </p:cTn>
                                        <p:tgtEl>
                                          <p:spTgt spid="1353731">
                                            <p:txEl>
                                              <p:pRg st="6" end="6"/>
                                            </p:txEl>
                                          </p:spTgt>
                                        </p:tgtEl>
                                      </p:cBhvr>
                                      <p:to x="100000" y="80000"/>
                                    </p:animScale>
                                    <p:animScale>
                                      <p:cBhvr>
                                        <p:cTn id="56" dur="166" decel="50000">
                                          <p:stCondLst>
                                            <p:cond delay="1338"/>
                                          </p:stCondLst>
                                        </p:cTn>
                                        <p:tgtEl>
                                          <p:spTgt spid="1353731">
                                            <p:txEl>
                                              <p:pRg st="6" end="6"/>
                                            </p:txEl>
                                          </p:spTgt>
                                        </p:tgtEl>
                                      </p:cBhvr>
                                      <p:to x="100000" y="100000"/>
                                    </p:animScale>
                                    <p:animScale>
                                      <p:cBhvr>
                                        <p:cTn id="57" dur="26">
                                          <p:stCondLst>
                                            <p:cond delay="1642"/>
                                          </p:stCondLst>
                                        </p:cTn>
                                        <p:tgtEl>
                                          <p:spTgt spid="1353731">
                                            <p:txEl>
                                              <p:pRg st="6" end="6"/>
                                            </p:txEl>
                                          </p:spTgt>
                                        </p:tgtEl>
                                      </p:cBhvr>
                                      <p:to x="100000" y="90000"/>
                                    </p:animScale>
                                    <p:animScale>
                                      <p:cBhvr>
                                        <p:cTn id="58" dur="166" decel="50000">
                                          <p:stCondLst>
                                            <p:cond delay="1668"/>
                                          </p:stCondLst>
                                        </p:cTn>
                                        <p:tgtEl>
                                          <p:spTgt spid="1353731">
                                            <p:txEl>
                                              <p:pRg st="6" end="6"/>
                                            </p:txEl>
                                          </p:spTgt>
                                        </p:tgtEl>
                                      </p:cBhvr>
                                      <p:to x="100000" y="100000"/>
                                    </p:animScale>
                                    <p:animScale>
                                      <p:cBhvr>
                                        <p:cTn id="59" dur="26">
                                          <p:stCondLst>
                                            <p:cond delay="1808"/>
                                          </p:stCondLst>
                                        </p:cTn>
                                        <p:tgtEl>
                                          <p:spTgt spid="1353731">
                                            <p:txEl>
                                              <p:pRg st="6" end="6"/>
                                            </p:txEl>
                                          </p:spTgt>
                                        </p:tgtEl>
                                      </p:cBhvr>
                                      <p:to x="100000" y="95000"/>
                                    </p:animScale>
                                    <p:animScale>
                                      <p:cBhvr>
                                        <p:cTn id="60" dur="166" decel="50000">
                                          <p:stCondLst>
                                            <p:cond delay="1834"/>
                                          </p:stCondLst>
                                        </p:cTn>
                                        <p:tgtEl>
                                          <p:spTgt spid="1353731">
                                            <p:txEl>
                                              <p:pRg st="6" end="6"/>
                                            </p:txEl>
                                          </p:spTgt>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nodeType="clickEffect">
                                  <p:stCondLst>
                                    <p:cond delay="0"/>
                                  </p:stCondLst>
                                  <p:childTnLst>
                                    <p:set>
                                      <p:cBhvr>
                                        <p:cTn id="64" dur="1" fill="hold">
                                          <p:stCondLst>
                                            <p:cond delay="0"/>
                                          </p:stCondLst>
                                        </p:cTn>
                                        <p:tgtEl>
                                          <p:spTgt spid="1353731">
                                            <p:txEl>
                                              <p:pRg st="7" end="7"/>
                                            </p:txEl>
                                          </p:spTgt>
                                        </p:tgtEl>
                                        <p:attrNameLst>
                                          <p:attrName>style.visibility</p:attrName>
                                        </p:attrNameLst>
                                      </p:cBhvr>
                                      <p:to>
                                        <p:strVal val="visible"/>
                                      </p:to>
                                    </p:set>
                                    <p:animEffect transition="in" filter="wipe(down)">
                                      <p:cBhvr>
                                        <p:cTn id="65" dur="580">
                                          <p:stCondLst>
                                            <p:cond delay="0"/>
                                          </p:stCondLst>
                                        </p:cTn>
                                        <p:tgtEl>
                                          <p:spTgt spid="1353731">
                                            <p:txEl>
                                              <p:pRg st="7" end="7"/>
                                            </p:txEl>
                                          </p:spTgt>
                                        </p:tgtEl>
                                      </p:cBhvr>
                                    </p:animEffect>
                                    <p:anim calcmode="lin" valueType="num">
                                      <p:cBhvr>
                                        <p:cTn id="66" dur="1822" tmFilter="0,0; 0.14,0.36; 0.43,0.73; 0.71,0.91; 1.0,1.0">
                                          <p:stCondLst>
                                            <p:cond delay="0"/>
                                          </p:stCondLst>
                                        </p:cTn>
                                        <p:tgtEl>
                                          <p:spTgt spid="1353731">
                                            <p:txEl>
                                              <p:pRg st="7" end="7"/>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1353731">
                                            <p:txEl>
                                              <p:pRg st="7" end="7"/>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1353731">
                                            <p:txEl>
                                              <p:pRg st="7" end="7"/>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1353731">
                                            <p:txEl>
                                              <p:pRg st="7" end="7"/>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1353731">
                                            <p:txEl>
                                              <p:pRg st="7" end="7"/>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1353731">
                                            <p:txEl>
                                              <p:pRg st="7" end="7"/>
                                            </p:txEl>
                                          </p:spTgt>
                                        </p:tgtEl>
                                      </p:cBhvr>
                                      <p:to x="100000" y="60000"/>
                                    </p:animScale>
                                    <p:animScale>
                                      <p:cBhvr>
                                        <p:cTn id="72" dur="166" decel="50000">
                                          <p:stCondLst>
                                            <p:cond delay="676"/>
                                          </p:stCondLst>
                                        </p:cTn>
                                        <p:tgtEl>
                                          <p:spTgt spid="1353731">
                                            <p:txEl>
                                              <p:pRg st="7" end="7"/>
                                            </p:txEl>
                                          </p:spTgt>
                                        </p:tgtEl>
                                      </p:cBhvr>
                                      <p:to x="100000" y="100000"/>
                                    </p:animScale>
                                    <p:animScale>
                                      <p:cBhvr>
                                        <p:cTn id="73" dur="26">
                                          <p:stCondLst>
                                            <p:cond delay="1312"/>
                                          </p:stCondLst>
                                        </p:cTn>
                                        <p:tgtEl>
                                          <p:spTgt spid="1353731">
                                            <p:txEl>
                                              <p:pRg st="7" end="7"/>
                                            </p:txEl>
                                          </p:spTgt>
                                        </p:tgtEl>
                                      </p:cBhvr>
                                      <p:to x="100000" y="80000"/>
                                    </p:animScale>
                                    <p:animScale>
                                      <p:cBhvr>
                                        <p:cTn id="74" dur="166" decel="50000">
                                          <p:stCondLst>
                                            <p:cond delay="1338"/>
                                          </p:stCondLst>
                                        </p:cTn>
                                        <p:tgtEl>
                                          <p:spTgt spid="1353731">
                                            <p:txEl>
                                              <p:pRg st="7" end="7"/>
                                            </p:txEl>
                                          </p:spTgt>
                                        </p:tgtEl>
                                      </p:cBhvr>
                                      <p:to x="100000" y="100000"/>
                                    </p:animScale>
                                    <p:animScale>
                                      <p:cBhvr>
                                        <p:cTn id="75" dur="26">
                                          <p:stCondLst>
                                            <p:cond delay="1642"/>
                                          </p:stCondLst>
                                        </p:cTn>
                                        <p:tgtEl>
                                          <p:spTgt spid="1353731">
                                            <p:txEl>
                                              <p:pRg st="7" end="7"/>
                                            </p:txEl>
                                          </p:spTgt>
                                        </p:tgtEl>
                                      </p:cBhvr>
                                      <p:to x="100000" y="90000"/>
                                    </p:animScale>
                                    <p:animScale>
                                      <p:cBhvr>
                                        <p:cTn id="76" dur="166" decel="50000">
                                          <p:stCondLst>
                                            <p:cond delay="1668"/>
                                          </p:stCondLst>
                                        </p:cTn>
                                        <p:tgtEl>
                                          <p:spTgt spid="1353731">
                                            <p:txEl>
                                              <p:pRg st="7" end="7"/>
                                            </p:txEl>
                                          </p:spTgt>
                                        </p:tgtEl>
                                      </p:cBhvr>
                                      <p:to x="100000" y="100000"/>
                                    </p:animScale>
                                    <p:animScale>
                                      <p:cBhvr>
                                        <p:cTn id="77" dur="26">
                                          <p:stCondLst>
                                            <p:cond delay="1808"/>
                                          </p:stCondLst>
                                        </p:cTn>
                                        <p:tgtEl>
                                          <p:spTgt spid="1353731">
                                            <p:txEl>
                                              <p:pRg st="7" end="7"/>
                                            </p:txEl>
                                          </p:spTgt>
                                        </p:tgtEl>
                                      </p:cBhvr>
                                      <p:to x="100000" y="95000"/>
                                    </p:animScale>
                                    <p:animScale>
                                      <p:cBhvr>
                                        <p:cTn id="78" dur="166" decel="50000">
                                          <p:stCondLst>
                                            <p:cond delay="1834"/>
                                          </p:stCondLst>
                                        </p:cTn>
                                        <p:tgtEl>
                                          <p:spTgt spid="1353731">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0118F3E-0144-CC44-9B40-EAD5C28C6627}" type="slidenum">
              <a:rPr lang="en-US" sz="1400">
                <a:latin typeface="Arial" charset="0"/>
              </a:rPr>
              <a:pPr eaLnBrk="1" hangingPunct="1"/>
              <a:t>150</a:t>
            </a:fld>
            <a:endParaRPr lang="en-US" sz="1400">
              <a:latin typeface="Arial" charset="0"/>
            </a:endParaRPr>
          </a:p>
        </p:txBody>
      </p:sp>
      <p:sp>
        <p:nvSpPr>
          <p:cNvPr id="1853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16: </a:t>
            </a:r>
            <a:r>
              <a:rPr lang="en-US" dirty="0" err="1">
                <a:latin typeface="Arial" charset="0"/>
                <a:ea typeface="ＭＳ Ｐゴシック" charset="0"/>
                <a:cs typeface="ＭＳ Ｐゴシック" charset="0"/>
              </a:rPr>
              <a:t>SelectionSort</a:t>
            </a:r>
            <a:endParaRPr lang="en-US" dirty="0">
              <a:latin typeface="Arial" charset="0"/>
              <a:ea typeface="ＭＳ Ｐゴシック" charset="0"/>
              <a:cs typeface="ＭＳ Ｐゴシック" charset="0"/>
            </a:endParaRPr>
          </a:p>
        </p:txBody>
      </p:sp>
      <p:sp>
        <p:nvSpPr>
          <p:cNvPr id="1558531" name="Rectangle 3"/>
          <p:cNvSpPr>
            <a:spLocks noGrp="1" noChangeArrowheads="1"/>
          </p:cNvSpPr>
          <p:nvPr>
            <p:ph type="body" idx="1"/>
          </p:nvPr>
        </p:nvSpPr>
        <p:spPr/>
        <p:txBody>
          <a:bodyPr/>
          <a:lstStyle/>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the code</a:t>
            </a:r>
          </a:p>
          <a:p>
            <a:pPr lvl="2" eaLnBrk="1" hangingPunct="1"/>
            <a:r>
              <a:rPr lang="en-US">
                <a:latin typeface="Tahoma" charset="0"/>
                <a:ea typeface="ＭＳ Ｐゴシック" charset="0"/>
              </a:rPr>
              <a:t>SortInt.java and ex14.java (also see text handout)</a:t>
            </a:r>
          </a:p>
          <a:p>
            <a:pPr lvl="2" eaLnBrk="1" hangingPunct="1"/>
            <a:r>
              <a:rPr lang="en-US">
                <a:latin typeface="Tahoma" charset="0"/>
                <a:ea typeface="ＭＳ Ｐゴシック" charset="0"/>
              </a:rPr>
              <a:t>Note 1:</a:t>
            </a:r>
          </a:p>
          <a:p>
            <a:pPr lvl="3" eaLnBrk="1" hangingPunct="1"/>
            <a:r>
              <a:rPr lang="en-US">
                <a:latin typeface="Tahoma" charset="0"/>
                <a:ea typeface="ＭＳ Ｐゴシック" charset="0"/>
              </a:rPr>
              <a:t>Done in a modular way utilizing methods</a:t>
            </a:r>
          </a:p>
          <a:p>
            <a:pPr lvl="3" eaLnBrk="1" hangingPunct="1"/>
            <a:r>
              <a:rPr lang="en-US">
                <a:latin typeface="Tahoma" charset="0"/>
                <a:ea typeface="ＭＳ Ｐゴシック" charset="0"/>
              </a:rPr>
              <a:t>Trace it on the example from previous slide</a:t>
            </a:r>
          </a:p>
          <a:p>
            <a:pPr lvl="3" eaLnBrk="1" hangingPunct="1"/>
            <a:r>
              <a:rPr lang="en-US">
                <a:latin typeface="Tahoma" charset="0"/>
                <a:ea typeface="ＭＳ Ｐゴシック" charset="0"/>
              </a:rPr>
              <a:t>See result on board</a:t>
            </a:r>
          </a:p>
          <a:p>
            <a:pPr lvl="2" eaLnBrk="1" hangingPunct="1"/>
            <a:r>
              <a:rPr lang="en-US">
                <a:latin typeface="Tahoma" charset="0"/>
                <a:ea typeface="ＭＳ Ｐゴシック" charset="0"/>
              </a:rPr>
              <a:t>Note 2: The code shows another simple sorting algorithm, InsertionSort.  Look over that as well</a:t>
            </a:r>
          </a:p>
          <a:p>
            <a:pPr lvl="2" eaLnBrk="1" hangingPunct="1"/>
            <a:r>
              <a:rPr lang="en-US">
                <a:latin typeface="Tahoma" charset="0"/>
                <a:ea typeface="ＭＳ Ｐゴシック" charset="0"/>
              </a:rPr>
              <a:t>Note 3: The sorts here are done in terms of only one type – int</a:t>
            </a:r>
          </a:p>
          <a:p>
            <a:pPr lvl="3" eaLnBrk="1" hangingPunct="1"/>
            <a:r>
              <a:rPr lang="en-US">
                <a:latin typeface="Tahoma" charset="0"/>
                <a:ea typeface="ＭＳ Ｐゴシック" charset="0"/>
              </a:rPr>
              <a:t>What if we want to sort different types of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58531">
                                            <p:txEl>
                                              <p:pRg st="2" end="2"/>
                                            </p:txEl>
                                          </p:spTgt>
                                        </p:tgtEl>
                                        <p:attrNameLst>
                                          <p:attrName>style.visibility</p:attrName>
                                        </p:attrNameLst>
                                      </p:cBhvr>
                                      <p:to>
                                        <p:strVal val="visible"/>
                                      </p:to>
                                    </p:set>
                                    <p:animEffect transition="in" filter="fade">
                                      <p:cBhvr>
                                        <p:cTn id="7" dur="770" decel="100000"/>
                                        <p:tgtEl>
                                          <p:spTgt spid="1558531">
                                            <p:txEl>
                                              <p:pRg st="2" end="2"/>
                                            </p:txEl>
                                          </p:spTgt>
                                        </p:tgtEl>
                                      </p:cBhvr>
                                    </p:animEffect>
                                    <p:animScale>
                                      <p:cBhvr>
                                        <p:cTn id="8" dur="770" decel="100000"/>
                                        <p:tgtEl>
                                          <p:spTgt spid="1558531">
                                            <p:txEl>
                                              <p:pRg st="2" end="2"/>
                                            </p:txEl>
                                          </p:spTgt>
                                        </p:tgtEl>
                                      </p:cBhvr>
                                      <p:from x="10000" y="10000"/>
                                      <p:to x="200000" y="450000"/>
                                    </p:animScale>
                                    <p:animScale>
                                      <p:cBhvr>
                                        <p:cTn id="9" dur="1230" accel="100000" fill="hold">
                                          <p:stCondLst>
                                            <p:cond delay="770"/>
                                          </p:stCondLst>
                                        </p:cTn>
                                        <p:tgtEl>
                                          <p:spTgt spid="1558531">
                                            <p:txEl>
                                              <p:pRg st="2" end="2"/>
                                            </p:txEl>
                                          </p:spTgt>
                                        </p:tgtEl>
                                      </p:cBhvr>
                                      <p:from x="200000" y="450000"/>
                                      <p:to x="100000" y="100000"/>
                                    </p:animScale>
                                    <p:set>
                                      <p:cBhvr>
                                        <p:cTn id="10" dur="770" fill="hold"/>
                                        <p:tgtEl>
                                          <p:spTgt spid="1558531">
                                            <p:txEl>
                                              <p:pRg st="2" end="2"/>
                                            </p:txEl>
                                          </p:spTgt>
                                        </p:tgtEl>
                                        <p:attrNameLst>
                                          <p:attrName>ppt_x</p:attrName>
                                        </p:attrNameLst>
                                      </p:cBhvr>
                                      <p:to>
                                        <p:strVal val="(0.5)"/>
                                      </p:to>
                                    </p:set>
                                    <p:anim from="(0.5)" to="(#ppt_x)" calcmode="lin" valueType="num">
                                      <p:cBhvr>
                                        <p:cTn id="11" dur="1230" accel="100000" fill="hold">
                                          <p:stCondLst>
                                            <p:cond delay="770"/>
                                          </p:stCondLst>
                                        </p:cTn>
                                        <p:tgtEl>
                                          <p:spTgt spid="1558531">
                                            <p:txEl>
                                              <p:pRg st="2" end="2"/>
                                            </p:txEl>
                                          </p:spTgt>
                                        </p:tgtEl>
                                        <p:attrNameLst>
                                          <p:attrName>ppt_x</p:attrName>
                                        </p:attrNameLst>
                                      </p:cBhvr>
                                    </p:anim>
                                    <p:set>
                                      <p:cBhvr>
                                        <p:cTn id="12" dur="770" fill="hold"/>
                                        <p:tgtEl>
                                          <p:spTgt spid="1558531">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58531">
                                            <p:txEl>
                                              <p:pRg st="2" end="2"/>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58531">
                                            <p:txEl>
                                              <p:pRg st="3" end="3"/>
                                            </p:txEl>
                                          </p:spTgt>
                                        </p:tgtEl>
                                        <p:attrNameLst>
                                          <p:attrName>style.visibility</p:attrName>
                                        </p:attrNameLst>
                                      </p:cBhvr>
                                      <p:to>
                                        <p:strVal val="visible"/>
                                      </p:to>
                                    </p:set>
                                    <p:animEffect transition="in" filter="fade">
                                      <p:cBhvr>
                                        <p:cTn id="16" dur="770" decel="100000"/>
                                        <p:tgtEl>
                                          <p:spTgt spid="1558531">
                                            <p:txEl>
                                              <p:pRg st="3" end="3"/>
                                            </p:txEl>
                                          </p:spTgt>
                                        </p:tgtEl>
                                      </p:cBhvr>
                                    </p:animEffect>
                                    <p:animScale>
                                      <p:cBhvr>
                                        <p:cTn id="17" dur="770" decel="100000"/>
                                        <p:tgtEl>
                                          <p:spTgt spid="1558531">
                                            <p:txEl>
                                              <p:pRg st="3" end="3"/>
                                            </p:txEl>
                                          </p:spTgt>
                                        </p:tgtEl>
                                      </p:cBhvr>
                                      <p:from x="10000" y="10000"/>
                                      <p:to x="200000" y="450000"/>
                                    </p:animScale>
                                    <p:animScale>
                                      <p:cBhvr>
                                        <p:cTn id="18" dur="1230" accel="100000" fill="hold">
                                          <p:stCondLst>
                                            <p:cond delay="770"/>
                                          </p:stCondLst>
                                        </p:cTn>
                                        <p:tgtEl>
                                          <p:spTgt spid="1558531">
                                            <p:txEl>
                                              <p:pRg st="3" end="3"/>
                                            </p:txEl>
                                          </p:spTgt>
                                        </p:tgtEl>
                                      </p:cBhvr>
                                      <p:from x="200000" y="450000"/>
                                      <p:to x="100000" y="100000"/>
                                    </p:animScale>
                                    <p:set>
                                      <p:cBhvr>
                                        <p:cTn id="19" dur="770" fill="hold"/>
                                        <p:tgtEl>
                                          <p:spTgt spid="1558531">
                                            <p:txEl>
                                              <p:pRg st="3" end="3"/>
                                            </p:txEl>
                                          </p:spTgt>
                                        </p:tgtEl>
                                        <p:attrNameLst>
                                          <p:attrName>ppt_x</p:attrName>
                                        </p:attrNameLst>
                                      </p:cBhvr>
                                      <p:to>
                                        <p:strVal val="(0.5)"/>
                                      </p:to>
                                    </p:set>
                                    <p:anim from="(0.5)" to="(#ppt_x)" calcmode="lin" valueType="num">
                                      <p:cBhvr>
                                        <p:cTn id="20" dur="1230" accel="100000" fill="hold">
                                          <p:stCondLst>
                                            <p:cond delay="770"/>
                                          </p:stCondLst>
                                        </p:cTn>
                                        <p:tgtEl>
                                          <p:spTgt spid="1558531">
                                            <p:txEl>
                                              <p:pRg st="3" end="3"/>
                                            </p:txEl>
                                          </p:spTgt>
                                        </p:tgtEl>
                                        <p:attrNameLst>
                                          <p:attrName>ppt_x</p:attrName>
                                        </p:attrNameLst>
                                      </p:cBhvr>
                                    </p:anim>
                                    <p:set>
                                      <p:cBhvr>
                                        <p:cTn id="21" dur="770" fill="hold"/>
                                        <p:tgtEl>
                                          <p:spTgt spid="1558531">
                                            <p:txEl>
                                              <p:pRg st="3" end="3"/>
                                            </p:txEl>
                                          </p:spTgt>
                                        </p:tgtEl>
                                        <p:attrNameLst>
                                          <p:attrName>ppt_y</p:attrName>
                                        </p:attrNameLst>
                                      </p:cBhvr>
                                      <p:to>
                                        <p:strVal val="(#ppt_y+0.4)"/>
                                      </p:to>
                                    </p:set>
                                    <p:anim from="(#ppt_y+0.4)" to="(#ppt_y)" calcmode="lin" valueType="num">
                                      <p:cBhvr>
                                        <p:cTn id="22" dur="1230" accel="100000" fill="hold">
                                          <p:stCondLst>
                                            <p:cond delay="770"/>
                                          </p:stCondLst>
                                        </p:cTn>
                                        <p:tgtEl>
                                          <p:spTgt spid="1558531">
                                            <p:txEl>
                                              <p:pRg st="3" end="3"/>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558531">
                                            <p:txEl>
                                              <p:pRg st="4" end="4"/>
                                            </p:txEl>
                                          </p:spTgt>
                                        </p:tgtEl>
                                        <p:attrNameLst>
                                          <p:attrName>style.visibility</p:attrName>
                                        </p:attrNameLst>
                                      </p:cBhvr>
                                      <p:to>
                                        <p:strVal val="visible"/>
                                      </p:to>
                                    </p:set>
                                    <p:animEffect transition="in" filter="fade">
                                      <p:cBhvr>
                                        <p:cTn id="25" dur="770" decel="100000"/>
                                        <p:tgtEl>
                                          <p:spTgt spid="1558531">
                                            <p:txEl>
                                              <p:pRg st="4" end="4"/>
                                            </p:txEl>
                                          </p:spTgt>
                                        </p:tgtEl>
                                      </p:cBhvr>
                                    </p:animEffect>
                                    <p:animScale>
                                      <p:cBhvr>
                                        <p:cTn id="26" dur="770" decel="100000"/>
                                        <p:tgtEl>
                                          <p:spTgt spid="1558531">
                                            <p:txEl>
                                              <p:pRg st="4" end="4"/>
                                            </p:txEl>
                                          </p:spTgt>
                                        </p:tgtEl>
                                      </p:cBhvr>
                                      <p:from x="10000" y="10000"/>
                                      <p:to x="200000" y="450000"/>
                                    </p:animScale>
                                    <p:animScale>
                                      <p:cBhvr>
                                        <p:cTn id="27" dur="1230" accel="100000" fill="hold">
                                          <p:stCondLst>
                                            <p:cond delay="770"/>
                                          </p:stCondLst>
                                        </p:cTn>
                                        <p:tgtEl>
                                          <p:spTgt spid="1558531">
                                            <p:txEl>
                                              <p:pRg st="4" end="4"/>
                                            </p:txEl>
                                          </p:spTgt>
                                        </p:tgtEl>
                                      </p:cBhvr>
                                      <p:from x="200000" y="450000"/>
                                      <p:to x="100000" y="100000"/>
                                    </p:animScale>
                                    <p:set>
                                      <p:cBhvr>
                                        <p:cTn id="28" dur="770" fill="hold"/>
                                        <p:tgtEl>
                                          <p:spTgt spid="1558531">
                                            <p:txEl>
                                              <p:pRg st="4" end="4"/>
                                            </p:txEl>
                                          </p:spTgt>
                                        </p:tgtEl>
                                        <p:attrNameLst>
                                          <p:attrName>ppt_x</p:attrName>
                                        </p:attrNameLst>
                                      </p:cBhvr>
                                      <p:to>
                                        <p:strVal val="(0.5)"/>
                                      </p:to>
                                    </p:set>
                                    <p:anim from="(0.5)" to="(#ppt_x)" calcmode="lin" valueType="num">
                                      <p:cBhvr>
                                        <p:cTn id="29" dur="1230" accel="100000" fill="hold">
                                          <p:stCondLst>
                                            <p:cond delay="770"/>
                                          </p:stCondLst>
                                        </p:cTn>
                                        <p:tgtEl>
                                          <p:spTgt spid="1558531">
                                            <p:txEl>
                                              <p:pRg st="4" end="4"/>
                                            </p:txEl>
                                          </p:spTgt>
                                        </p:tgtEl>
                                        <p:attrNameLst>
                                          <p:attrName>ppt_x</p:attrName>
                                        </p:attrNameLst>
                                      </p:cBhvr>
                                    </p:anim>
                                    <p:set>
                                      <p:cBhvr>
                                        <p:cTn id="30" dur="770" fill="hold"/>
                                        <p:tgtEl>
                                          <p:spTgt spid="1558531">
                                            <p:txEl>
                                              <p:pRg st="4" end="4"/>
                                            </p:txEl>
                                          </p:spTgt>
                                        </p:tgtEl>
                                        <p:attrNameLst>
                                          <p:attrName>ppt_y</p:attrName>
                                        </p:attrNameLst>
                                      </p:cBhvr>
                                      <p:to>
                                        <p:strVal val="(#ppt_y+0.4)"/>
                                      </p:to>
                                    </p:set>
                                    <p:anim from="(#ppt_y+0.4)" to="(#ppt_y)" calcmode="lin" valueType="num">
                                      <p:cBhvr>
                                        <p:cTn id="31" dur="1230" accel="100000" fill="hold">
                                          <p:stCondLst>
                                            <p:cond delay="770"/>
                                          </p:stCondLst>
                                        </p:cTn>
                                        <p:tgtEl>
                                          <p:spTgt spid="1558531">
                                            <p:txEl>
                                              <p:pRg st="4" end="4"/>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558531">
                                            <p:txEl>
                                              <p:pRg st="5" end="5"/>
                                            </p:txEl>
                                          </p:spTgt>
                                        </p:tgtEl>
                                        <p:attrNameLst>
                                          <p:attrName>style.visibility</p:attrName>
                                        </p:attrNameLst>
                                      </p:cBhvr>
                                      <p:to>
                                        <p:strVal val="visible"/>
                                      </p:to>
                                    </p:set>
                                    <p:animEffect transition="in" filter="fade">
                                      <p:cBhvr>
                                        <p:cTn id="34" dur="770" decel="100000"/>
                                        <p:tgtEl>
                                          <p:spTgt spid="1558531">
                                            <p:txEl>
                                              <p:pRg st="5" end="5"/>
                                            </p:txEl>
                                          </p:spTgt>
                                        </p:tgtEl>
                                      </p:cBhvr>
                                    </p:animEffect>
                                    <p:animScale>
                                      <p:cBhvr>
                                        <p:cTn id="35" dur="770" decel="100000"/>
                                        <p:tgtEl>
                                          <p:spTgt spid="1558531">
                                            <p:txEl>
                                              <p:pRg st="5" end="5"/>
                                            </p:txEl>
                                          </p:spTgt>
                                        </p:tgtEl>
                                      </p:cBhvr>
                                      <p:from x="10000" y="10000"/>
                                      <p:to x="200000" y="450000"/>
                                    </p:animScale>
                                    <p:animScale>
                                      <p:cBhvr>
                                        <p:cTn id="36" dur="1230" accel="100000" fill="hold">
                                          <p:stCondLst>
                                            <p:cond delay="770"/>
                                          </p:stCondLst>
                                        </p:cTn>
                                        <p:tgtEl>
                                          <p:spTgt spid="1558531">
                                            <p:txEl>
                                              <p:pRg st="5" end="5"/>
                                            </p:txEl>
                                          </p:spTgt>
                                        </p:tgtEl>
                                      </p:cBhvr>
                                      <p:from x="200000" y="450000"/>
                                      <p:to x="100000" y="100000"/>
                                    </p:animScale>
                                    <p:set>
                                      <p:cBhvr>
                                        <p:cTn id="37" dur="770" fill="hold"/>
                                        <p:tgtEl>
                                          <p:spTgt spid="1558531">
                                            <p:txEl>
                                              <p:pRg st="5" end="5"/>
                                            </p:txEl>
                                          </p:spTgt>
                                        </p:tgtEl>
                                        <p:attrNameLst>
                                          <p:attrName>ppt_x</p:attrName>
                                        </p:attrNameLst>
                                      </p:cBhvr>
                                      <p:to>
                                        <p:strVal val="(0.5)"/>
                                      </p:to>
                                    </p:set>
                                    <p:anim from="(0.5)" to="(#ppt_x)" calcmode="lin" valueType="num">
                                      <p:cBhvr>
                                        <p:cTn id="38" dur="1230" accel="100000" fill="hold">
                                          <p:stCondLst>
                                            <p:cond delay="770"/>
                                          </p:stCondLst>
                                        </p:cTn>
                                        <p:tgtEl>
                                          <p:spTgt spid="1558531">
                                            <p:txEl>
                                              <p:pRg st="5" end="5"/>
                                            </p:txEl>
                                          </p:spTgt>
                                        </p:tgtEl>
                                        <p:attrNameLst>
                                          <p:attrName>ppt_x</p:attrName>
                                        </p:attrNameLst>
                                      </p:cBhvr>
                                    </p:anim>
                                    <p:set>
                                      <p:cBhvr>
                                        <p:cTn id="39" dur="770" fill="hold"/>
                                        <p:tgtEl>
                                          <p:spTgt spid="1558531">
                                            <p:txEl>
                                              <p:pRg st="5" end="5"/>
                                            </p:txEl>
                                          </p:spTgt>
                                        </p:tgtEl>
                                        <p:attrNameLst>
                                          <p:attrName>ppt_y</p:attrName>
                                        </p:attrNameLst>
                                      </p:cBhvr>
                                      <p:to>
                                        <p:strVal val="(#ppt_y+0.4)"/>
                                      </p:to>
                                    </p:set>
                                    <p:anim from="(#ppt_y+0.4)" to="(#ppt_y)" calcmode="lin" valueType="num">
                                      <p:cBhvr>
                                        <p:cTn id="40" dur="1230" accel="100000" fill="hold">
                                          <p:stCondLst>
                                            <p:cond delay="770"/>
                                          </p:stCondLst>
                                        </p:cTn>
                                        <p:tgtEl>
                                          <p:spTgt spid="1558531">
                                            <p:txEl>
                                              <p:pRg st="5" end="5"/>
                                            </p:txEl>
                                          </p:spTgt>
                                        </p:tgtEl>
                                        <p:attrNameLst>
                                          <p:attrName>ppt_y</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1" presetClass="entr" presetSubtype="0" fill="hold" nodeType="clickEffect">
                                  <p:stCondLst>
                                    <p:cond delay="0"/>
                                  </p:stCondLst>
                                  <p:childTnLst>
                                    <p:set>
                                      <p:cBhvr>
                                        <p:cTn id="44" dur="1" fill="hold">
                                          <p:stCondLst>
                                            <p:cond delay="0"/>
                                          </p:stCondLst>
                                        </p:cTn>
                                        <p:tgtEl>
                                          <p:spTgt spid="1558531">
                                            <p:txEl>
                                              <p:pRg st="6" end="6"/>
                                            </p:txEl>
                                          </p:spTgt>
                                        </p:tgtEl>
                                        <p:attrNameLst>
                                          <p:attrName>style.visibility</p:attrName>
                                        </p:attrNameLst>
                                      </p:cBhvr>
                                      <p:to>
                                        <p:strVal val="visible"/>
                                      </p:to>
                                    </p:set>
                                    <p:animEffect transition="in" filter="fade">
                                      <p:cBhvr>
                                        <p:cTn id="45" dur="770" decel="100000"/>
                                        <p:tgtEl>
                                          <p:spTgt spid="1558531">
                                            <p:txEl>
                                              <p:pRg st="6" end="6"/>
                                            </p:txEl>
                                          </p:spTgt>
                                        </p:tgtEl>
                                      </p:cBhvr>
                                    </p:animEffect>
                                    <p:animScale>
                                      <p:cBhvr>
                                        <p:cTn id="46" dur="770" decel="100000"/>
                                        <p:tgtEl>
                                          <p:spTgt spid="1558531">
                                            <p:txEl>
                                              <p:pRg st="6" end="6"/>
                                            </p:txEl>
                                          </p:spTgt>
                                        </p:tgtEl>
                                      </p:cBhvr>
                                      <p:from x="10000" y="10000"/>
                                      <p:to x="200000" y="450000"/>
                                    </p:animScale>
                                    <p:animScale>
                                      <p:cBhvr>
                                        <p:cTn id="47" dur="1230" accel="100000" fill="hold">
                                          <p:stCondLst>
                                            <p:cond delay="770"/>
                                          </p:stCondLst>
                                        </p:cTn>
                                        <p:tgtEl>
                                          <p:spTgt spid="1558531">
                                            <p:txEl>
                                              <p:pRg st="6" end="6"/>
                                            </p:txEl>
                                          </p:spTgt>
                                        </p:tgtEl>
                                      </p:cBhvr>
                                      <p:from x="200000" y="450000"/>
                                      <p:to x="100000" y="100000"/>
                                    </p:animScale>
                                    <p:set>
                                      <p:cBhvr>
                                        <p:cTn id="48" dur="770" fill="hold"/>
                                        <p:tgtEl>
                                          <p:spTgt spid="1558531">
                                            <p:txEl>
                                              <p:pRg st="6" end="6"/>
                                            </p:txEl>
                                          </p:spTgt>
                                        </p:tgtEl>
                                        <p:attrNameLst>
                                          <p:attrName>ppt_x</p:attrName>
                                        </p:attrNameLst>
                                      </p:cBhvr>
                                      <p:to>
                                        <p:strVal val="(0.5)"/>
                                      </p:to>
                                    </p:set>
                                    <p:anim from="(0.5)" to="(#ppt_x)" calcmode="lin" valueType="num">
                                      <p:cBhvr>
                                        <p:cTn id="49" dur="1230" accel="100000" fill="hold">
                                          <p:stCondLst>
                                            <p:cond delay="770"/>
                                          </p:stCondLst>
                                        </p:cTn>
                                        <p:tgtEl>
                                          <p:spTgt spid="1558531">
                                            <p:txEl>
                                              <p:pRg st="6" end="6"/>
                                            </p:txEl>
                                          </p:spTgt>
                                        </p:tgtEl>
                                        <p:attrNameLst>
                                          <p:attrName>ppt_x</p:attrName>
                                        </p:attrNameLst>
                                      </p:cBhvr>
                                    </p:anim>
                                    <p:set>
                                      <p:cBhvr>
                                        <p:cTn id="50" dur="770" fill="hold"/>
                                        <p:tgtEl>
                                          <p:spTgt spid="1558531">
                                            <p:txEl>
                                              <p:pRg st="6" end="6"/>
                                            </p:txEl>
                                          </p:spTgt>
                                        </p:tgtEl>
                                        <p:attrNameLst>
                                          <p:attrName>ppt_y</p:attrName>
                                        </p:attrNameLst>
                                      </p:cBhvr>
                                      <p:to>
                                        <p:strVal val="(#ppt_y+0.4)"/>
                                      </p:to>
                                    </p:set>
                                    <p:anim from="(#ppt_y+0.4)" to="(#ppt_y)" calcmode="lin" valueType="num">
                                      <p:cBhvr>
                                        <p:cTn id="51" dur="1230" accel="100000" fill="hold">
                                          <p:stCondLst>
                                            <p:cond delay="770"/>
                                          </p:stCondLst>
                                        </p:cTn>
                                        <p:tgtEl>
                                          <p:spTgt spid="1558531">
                                            <p:txEl>
                                              <p:pRg st="6" end="6"/>
                                            </p:txEl>
                                          </p:spTgt>
                                        </p:tgtEl>
                                        <p:attrNameLst>
                                          <p:attrName>ppt_y</p:attrName>
                                        </p:attrNameLst>
                                      </p:cBhvr>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51" presetClass="entr" presetSubtype="0" fill="hold" nodeType="clickEffect">
                                  <p:stCondLst>
                                    <p:cond delay="0"/>
                                  </p:stCondLst>
                                  <p:childTnLst>
                                    <p:set>
                                      <p:cBhvr>
                                        <p:cTn id="55" dur="1" fill="hold">
                                          <p:stCondLst>
                                            <p:cond delay="0"/>
                                          </p:stCondLst>
                                        </p:cTn>
                                        <p:tgtEl>
                                          <p:spTgt spid="1558531">
                                            <p:txEl>
                                              <p:pRg st="7" end="7"/>
                                            </p:txEl>
                                          </p:spTgt>
                                        </p:tgtEl>
                                        <p:attrNameLst>
                                          <p:attrName>style.visibility</p:attrName>
                                        </p:attrNameLst>
                                      </p:cBhvr>
                                      <p:to>
                                        <p:strVal val="visible"/>
                                      </p:to>
                                    </p:set>
                                    <p:animEffect transition="in" filter="fade">
                                      <p:cBhvr>
                                        <p:cTn id="56" dur="770" decel="100000"/>
                                        <p:tgtEl>
                                          <p:spTgt spid="1558531">
                                            <p:txEl>
                                              <p:pRg st="7" end="7"/>
                                            </p:txEl>
                                          </p:spTgt>
                                        </p:tgtEl>
                                      </p:cBhvr>
                                    </p:animEffect>
                                    <p:animScale>
                                      <p:cBhvr>
                                        <p:cTn id="57" dur="770" decel="100000"/>
                                        <p:tgtEl>
                                          <p:spTgt spid="1558531">
                                            <p:txEl>
                                              <p:pRg st="7" end="7"/>
                                            </p:txEl>
                                          </p:spTgt>
                                        </p:tgtEl>
                                      </p:cBhvr>
                                      <p:from x="10000" y="10000"/>
                                      <p:to x="200000" y="450000"/>
                                    </p:animScale>
                                    <p:animScale>
                                      <p:cBhvr>
                                        <p:cTn id="58" dur="1230" accel="100000" fill="hold">
                                          <p:stCondLst>
                                            <p:cond delay="770"/>
                                          </p:stCondLst>
                                        </p:cTn>
                                        <p:tgtEl>
                                          <p:spTgt spid="1558531">
                                            <p:txEl>
                                              <p:pRg st="7" end="7"/>
                                            </p:txEl>
                                          </p:spTgt>
                                        </p:tgtEl>
                                      </p:cBhvr>
                                      <p:from x="200000" y="450000"/>
                                      <p:to x="100000" y="100000"/>
                                    </p:animScale>
                                    <p:set>
                                      <p:cBhvr>
                                        <p:cTn id="59" dur="770" fill="hold"/>
                                        <p:tgtEl>
                                          <p:spTgt spid="1558531">
                                            <p:txEl>
                                              <p:pRg st="7" end="7"/>
                                            </p:txEl>
                                          </p:spTgt>
                                        </p:tgtEl>
                                        <p:attrNameLst>
                                          <p:attrName>ppt_x</p:attrName>
                                        </p:attrNameLst>
                                      </p:cBhvr>
                                      <p:to>
                                        <p:strVal val="(0.5)"/>
                                      </p:to>
                                    </p:set>
                                    <p:anim from="(0.5)" to="(#ppt_x)" calcmode="lin" valueType="num">
                                      <p:cBhvr>
                                        <p:cTn id="60" dur="1230" accel="100000" fill="hold">
                                          <p:stCondLst>
                                            <p:cond delay="770"/>
                                          </p:stCondLst>
                                        </p:cTn>
                                        <p:tgtEl>
                                          <p:spTgt spid="1558531">
                                            <p:txEl>
                                              <p:pRg st="7" end="7"/>
                                            </p:txEl>
                                          </p:spTgt>
                                        </p:tgtEl>
                                        <p:attrNameLst>
                                          <p:attrName>ppt_x</p:attrName>
                                        </p:attrNameLst>
                                      </p:cBhvr>
                                    </p:anim>
                                    <p:set>
                                      <p:cBhvr>
                                        <p:cTn id="61" dur="770" fill="hold"/>
                                        <p:tgtEl>
                                          <p:spTgt spid="1558531">
                                            <p:txEl>
                                              <p:pRg st="7" end="7"/>
                                            </p:txEl>
                                          </p:spTgt>
                                        </p:tgtEl>
                                        <p:attrNameLst>
                                          <p:attrName>ppt_y</p:attrName>
                                        </p:attrNameLst>
                                      </p:cBhvr>
                                      <p:to>
                                        <p:strVal val="(#ppt_y+0.4)"/>
                                      </p:to>
                                    </p:set>
                                    <p:anim from="(#ppt_y+0.4)" to="(#ppt_y)" calcmode="lin" valueType="num">
                                      <p:cBhvr>
                                        <p:cTn id="62" dur="1230" accel="100000" fill="hold">
                                          <p:stCondLst>
                                            <p:cond delay="770"/>
                                          </p:stCondLst>
                                        </p:cTn>
                                        <p:tgtEl>
                                          <p:spTgt spid="1558531">
                                            <p:txEl>
                                              <p:pRg st="7" end="7"/>
                                            </p:txEl>
                                          </p:spTgt>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1558531">
                                            <p:txEl>
                                              <p:pRg st="8" end="8"/>
                                            </p:txEl>
                                          </p:spTgt>
                                        </p:tgtEl>
                                        <p:attrNameLst>
                                          <p:attrName>style.visibility</p:attrName>
                                        </p:attrNameLst>
                                      </p:cBhvr>
                                      <p:to>
                                        <p:strVal val="visible"/>
                                      </p:to>
                                    </p:set>
                                    <p:animEffect transition="in" filter="fade">
                                      <p:cBhvr>
                                        <p:cTn id="65" dur="770" decel="100000"/>
                                        <p:tgtEl>
                                          <p:spTgt spid="1558531">
                                            <p:txEl>
                                              <p:pRg st="8" end="8"/>
                                            </p:txEl>
                                          </p:spTgt>
                                        </p:tgtEl>
                                      </p:cBhvr>
                                    </p:animEffect>
                                    <p:animScale>
                                      <p:cBhvr>
                                        <p:cTn id="66" dur="770" decel="100000"/>
                                        <p:tgtEl>
                                          <p:spTgt spid="1558531">
                                            <p:txEl>
                                              <p:pRg st="8" end="8"/>
                                            </p:txEl>
                                          </p:spTgt>
                                        </p:tgtEl>
                                      </p:cBhvr>
                                      <p:from x="10000" y="10000"/>
                                      <p:to x="200000" y="450000"/>
                                    </p:animScale>
                                    <p:animScale>
                                      <p:cBhvr>
                                        <p:cTn id="67" dur="1230" accel="100000" fill="hold">
                                          <p:stCondLst>
                                            <p:cond delay="770"/>
                                          </p:stCondLst>
                                        </p:cTn>
                                        <p:tgtEl>
                                          <p:spTgt spid="1558531">
                                            <p:txEl>
                                              <p:pRg st="8" end="8"/>
                                            </p:txEl>
                                          </p:spTgt>
                                        </p:tgtEl>
                                      </p:cBhvr>
                                      <p:from x="200000" y="450000"/>
                                      <p:to x="100000" y="100000"/>
                                    </p:animScale>
                                    <p:set>
                                      <p:cBhvr>
                                        <p:cTn id="68" dur="770" fill="hold"/>
                                        <p:tgtEl>
                                          <p:spTgt spid="1558531">
                                            <p:txEl>
                                              <p:pRg st="8" end="8"/>
                                            </p:txEl>
                                          </p:spTgt>
                                        </p:tgtEl>
                                        <p:attrNameLst>
                                          <p:attrName>ppt_x</p:attrName>
                                        </p:attrNameLst>
                                      </p:cBhvr>
                                      <p:to>
                                        <p:strVal val="(0.5)"/>
                                      </p:to>
                                    </p:set>
                                    <p:anim from="(0.5)" to="(#ppt_x)" calcmode="lin" valueType="num">
                                      <p:cBhvr>
                                        <p:cTn id="69" dur="1230" accel="100000" fill="hold">
                                          <p:stCondLst>
                                            <p:cond delay="770"/>
                                          </p:stCondLst>
                                        </p:cTn>
                                        <p:tgtEl>
                                          <p:spTgt spid="1558531">
                                            <p:txEl>
                                              <p:pRg st="8" end="8"/>
                                            </p:txEl>
                                          </p:spTgt>
                                        </p:tgtEl>
                                        <p:attrNameLst>
                                          <p:attrName>ppt_x</p:attrName>
                                        </p:attrNameLst>
                                      </p:cBhvr>
                                    </p:anim>
                                    <p:set>
                                      <p:cBhvr>
                                        <p:cTn id="70" dur="770" fill="hold"/>
                                        <p:tgtEl>
                                          <p:spTgt spid="1558531">
                                            <p:txEl>
                                              <p:pRg st="8" end="8"/>
                                            </p:txEl>
                                          </p:spTgt>
                                        </p:tgtEl>
                                        <p:attrNameLst>
                                          <p:attrName>ppt_y</p:attrName>
                                        </p:attrNameLst>
                                      </p:cBhvr>
                                      <p:to>
                                        <p:strVal val="(#ppt_y+0.4)"/>
                                      </p:to>
                                    </p:set>
                                    <p:anim from="(#ppt_y+0.4)" to="(#ppt_y)" calcmode="lin" valueType="num">
                                      <p:cBhvr>
                                        <p:cTn id="71" dur="1230" accel="100000" fill="hold">
                                          <p:stCondLst>
                                            <p:cond delay="770"/>
                                          </p:stCondLst>
                                        </p:cTn>
                                        <p:tgtEl>
                                          <p:spTgt spid="1558531">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p:cNvSpPr>
          <p:nvPr>
            <p:ph type="title"/>
          </p:nvPr>
        </p:nvSpPr>
        <p:spPr/>
        <p:txBody>
          <a:bodyPr/>
          <a:lstStyle/>
          <a:p>
            <a:r>
              <a:rPr lang="en-US" dirty="0">
                <a:latin typeface="Arial" charset="0"/>
                <a:ea typeface="ＭＳ Ｐゴシック" charset="0"/>
                <a:cs typeface="ＭＳ Ｐゴシック" charset="0"/>
              </a:rPr>
              <a:t>Lecture 16: Sorting</a:t>
            </a:r>
          </a:p>
        </p:txBody>
      </p:sp>
      <p:sp>
        <p:nvSpPr>
          <p:cNvPr id="175107" name="Content Placeholder 2"/>
          <p:cNvSpPr>
            <a:spLocks noGrp="1"/>
          </p:cNvSpPr>
          <p:nvPr>
            <p:ph idx="1"/>
          </p:nvPr>
        </p:nvSpPr>
        <p:spPr/>
        <p:txBody>
          <a:bodyPr/>
          <a:lstStyle/>
          <a:p>
            <a:pPr lvl="3" eaLnBrk="1" hangingPunct="1"/>
            <a:r>
              <a:rPr lang="en-US">
                <a:latin typeface="Tahoma" charset="0"/>
                <a:ea typeface="ＭＳ Ｐゴシック" charset="0"/>
              </a:rPr>
              <a:t>We could write a version of SelectionSort (or InsertionSort) for each</a:t>
            </a:r>
          </a:p>
          <a:p>
            <a:pPr lvl="3" eaLnBrk="1" hangingPunct="1"/>
            <a:r>
              <a:rPr lang="en-US">
                <a:latin typeface="Tahoma" charset="0"/>
                <a:ea typeface="ＭＳ Ｐゴシック" charset="0"/>
              </a:rPr>
              <a:t>Lots of typing, where everything other than the types involved is the same for each one</a:t>
            </a:r>
          </a:p>
          <a:p>
            <a:pPr lvl="4" eaLnBrk="1" hangingPunct="1"/>
            <a:r>
              <a:rPr lang="en-US">
                <a:latin typeface="Tahoma" charset="0"/>
                <a:ea typeface="ＭＳ Ｐゴシック" charset="0"/>
              </a:rPr>
              <a:t>This is a key issue – the only difference in the sorts of different types is the data values and how they are compared</a:t>
            </a:r>
          </a:p>
          <a:p>
            <a:pPr lvl="4" eaLnBrk="1" hangingPunct="1"/>
            <a:r>
              <a:rPr lang="en-US">
                <a:latin typeface="Tahoma" charset="0"/>
                <a:ea typeface="ＭＳ Ｐゴシック" charset="0"/>
              </a:rPr>
              <a:t>The sorting algorithm is the same</a:t>
            </a:r>
          </a:p>
          <a:p>
            <a:pPr lvl="3" eaLnBrk="1" hangingPunct="1"/>
            <a:r>
              <a:rPr lang="en-US">
                <a:latin typeface="Tahoma" charset="0"/>
                <a:ea typeface="ＭＳ Ｐゴシック" charset="0"/>
              </a:rPr>
              <a:t>Is there a way we can do this without having to write the method so many times?</a:t>
            </a:r>
          </a:p>
          <a:p>
            <a:pPr lvl="3" eaLnBrk="1" hangingPunct="1"/>
            <a:r>
              <a:rPr lang="en-US">
                <a:latin typeface="Tahoma" charset="0"/>
                <a:ea typeface="ＭＳ Ｐゴシック" charset="0"/>
              </a:rPr>
              <a:t>Yes!</a:t>
            </a:r>
          </a:p>
          <a:p>
            <a:pPr lvl="4" eaLnBrk="1" hangingPunct="1"/>
            <a:r>
              <a:rPr lang="en-US">
                <a:solidFill>
                  <a:srgbClr val="FF0000"/>
                </a:solidFill>
                <a:latin typeface="Tahoma" charset="0"/>
                <a:ea typeface="ＭＳ Ｐゴシック" charset="0"/>
              </a:rPr>
              <a:t>Java Generics</a:t>
            </a:r>
          </a:p>
          <a:p>
            <a:pPr lvl="4" eaLnBrk="1" hangingPunct="1"/>
            <a:r>
              <a:rPr lang="en-US">
                <a:latin typeface="Tahoma" charset="0"/>
                <a:ea typeface="ＭＳ Ｐゴシック" charset="0"/>
              </a:rPr>
              <a:t>We will discuss this later after we discuss polymorphism and interfaces</a:t>
            </a:r>
          </a:p>
        </p:txBody>
      </p:sp>
      <p:sp>
        <p:nvSpPr>
          <p:cNvPr id="18739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0ECE758-4546-D242-971C-48696886693E}" type="slidenum">
              <a:rPr lang="en-US" sz="1400">
                <a:latin typeface="Arial" charset="0"/>
              </a:rPr>
              <a:pPr eaLnBrk="1" hangingPunct="1"/>
              <a:t>151</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Effect transition="in" filter="fade">
                                      <p:cBhvr>
                                        <p:cTn id="7" dur="1000"/>
                                        <p:tgtEl>
                                          <p:spTgt spid="175107">
                                            <p:txEl>
                                              <p:pRg st="1" end="1"/>
                                            </p:txEl>
                                          </p:spTgt>
                                        </p:tgtEl>
                                      </p:cBhvr>
                                    </p:animEffect>
                                    <p:anim calcmode="lin" valueType="num">
                                      <p:cBhvr>
                                        <p:cTn id="8" dur="10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510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5107">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75107">
                                            <p:txEl>
                                              <p:pRg st="2" end="2"/>
                                            </p:txEl>
                                          </p:spTgt>
                                        </p:tgtEl>
                                        <p:attrNameLst>
                                          <p:attrName>style.visibility</p:attrName>
                                        </p:attrNameLst>
                                      </p:cBhvr>
                                      <p:to>
                                        <p:strVal val="visible"/>
                                      </p:to>
                                    </p:set>
                                    <p:animEffect transition="in" filter="fade">
                                      <p:cBhvr>
                                        <p:cTn id="13" dur="1000"/>
                                        <p:tgtEl>
                                          <p:spTgt spid="175107">
                                            <p:txEl>
                                              <p:pRg st="2" end="2"/>
                                            </p:txEl>
                                          </p:spTgt>
                                        </p:tgtEl>
                                      </p:cBhvr>
                                    </p:animEffect>
                                    <p:anim calcmode="lin" valueType="num">
                                      <p:cBhvr>
                                        <p:cTn id="14" dur="10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75107">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5107">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75107">
                                            <p:txEl>
                                              <p:pRg st="3" end="3"/>
                                            </p:txEl>
                                          </p:spTgt>
                                        </p:tgtEl>
                                        <p:attrNameLst>
                                          <p:attrName>style.visibility</p:attrName>
                                        </p:attrNameLst>
                                      </p:cBhvr>
                                      <p:to>
                                        <p:strVal val="visible"/>
                                      </p:to>
                                    </p:set>
                                    <p:animEffect transition="in" filter="fade">
                                      <p:cBhvr>
                                        <p:cTn id="19" dur="1000"/>
                                        <p:tgtEl>
                                          <p:spTgt spid="175107">
                                            <p:txEl>
                                              <p:pRg st="3" end="3"/>
                                            </p:txEl>
                                          </p:spTgt>
                                        </p:tgtEl>
                                      </p:cBhvr>
                                    </p:animEffect>
                                    <p:anim calcmode="lin" valueType="num">
                                      <p:cBhvr>
                                        <p:cTn id="20" dur="1000" fill="hold"/>
                                        <p:tgtEl>
                                          <p:spTgt spid="175107">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75107">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510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75107">
                                            <p:txEl>
                                              <p:pRg st="4" end="4"/>
                                            </p:txEl>
                                          </p:spTgt>
                                        </p:tgtEl>
                                        <p:attrNameLst>
                                          <p:attrName>style.visibility</p:attrName>
                                        </p:attrNameLst>
                                      </p:cBhvr>
                                      <p:to>
                                        <p:strVal val="visible"/>
                                      </p:to>
                                    </p:set>
                                    <p:animEffect transition="in" filter="fade">
                                      <p:cBhvr>
                                        <p:cTn id="27" dur="1000"/>
                                        <p:tgtEl>
                                          <p:spTgt spid="175107">
                                            <p:txEl>
                                              <p:pRg st="4" end="4"/>
                                            </p:txEl>
                                          </p:spTgt>
                                        </p:tgtEl>
                                      </p:cBhvr>
                                    </p:animEffect>
                                    <p:anim calcmode="lin" valueType="num">
                                      <p:cBhvr>
                                        <p:cTn id="28" dur="1000" fill="hold"/>
                                        <p:tgtEl>
                                          <p:spTgt spid="175107">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75107">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510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175107">
                                            <p:txEl>
                                              <p:pRg st="5" end="5"/>
                                            </p:txEl>
                                          </p:spTgt>
                                        </p:tgtEl>
                                        <p:attrNameLst>
                                          <p:attrName>style.visibility</p:attrName>
                                        </p:attrNameLst>
                                      </p:cBhvr>
                                      <p:to>
                                        <p:strVal val="visible"/>
                                      </p:to>
                                    </p:set>
                                    <p:animEffect transition="in" filter="fade">
                                      <p:cBhvr>
                                        <p:cTn id="35" dur="1000"/>
                                        <p:tgtEl>
                                          <p:spTgt spid="175107">
                                            <p:txEl>
                                              <p:pRg st="5" end="5"/>
                                            </p:txEl>
                                          </p:spTgt>
                                        </p:tgtEl>
                                      </p:cBhvr>
                                    </p:animEffect>
                                    <p:anim calcmode="lin" valueType="num">
                                      <p:cBhvr>
                                        <p:cTn id="36" dur="1000" fill="hold"/>
                                        <p:tgtEl>
                                          <p:spTgt spid="175107">
                                            <p:txEl>
                                              <p:pRg st="5" end="5"/>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75107">
                                            <p:txEl>
                                              <p:pRg st="5" end="5"/>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75107">
                                            <p:txEl>
                                              <p:pRg st="5" end="5"/>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75107">
                                            <p:txEl>
                                              <p:pRg st="6" end="6"/>
                                            </p:txEl>
                                          </p:spTgt>
                                        </p:tgtEl>
                                        <p:attrNameLst>
                                          <p:attrName>style.visibility</p:attrName>
                                        </p:attrNameLst>
                                      </p:cBhvr>
                                      <p:to>
                                        <p:strVal val="visible"/>
                                      </p:to>
                                    </p:set>
                                    <p:animEffect transition="in" filter="fade">
                                      <p:cBhvr>
                                        <p:cTn id="41" dur="1000"/>
                                        <p:tgtEl>
                                          <p:spTgt spid="175107">
                                            <p:txEl>
                                              <p:pRg st="6" end="6"/>
                                            </p:txEl>
                                          </p:spTgt>
                                        </p:tgtEl>
                                      </p:cBhvr>
                                    </p:animEffect>
                                    <p:anim calcmode="lin" valueType="num">
                                      <p:cBhvr>
                                        <p:cTn id="42" dur="1000" fill="hold"/>
                                        <p:tgtEl>
                                          <p:spTgt spid="175107">
                                            <p:txEl>
                                              <p:pRg st="6" end="6"/>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175107">
                                            <p:txEl>
                                              <p:pRg st="6" end="6"/>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75107">
                                            <p:txEl>
                                              <p:pRg st="6" end="6"/>
                                            </p:txEl>
                                          </p:spTgt>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175107">
                                            <p:txEl>
                                              <p:pRg st="7" end="7"/>
                                            </p:txEl>
                                          </p:spTgt>
                                        </p:tgtEl>
                                        <p:attrNameLst>
                                          <p:attrName>style.visibility</p:attrName>
                                        </p:attrNameLst>
                                      </p:cBhvr>
                                      <p:to>
                                        <p:strVal val="visible"/>
                                      </p:to>
                                    </p:set>
                                    <p:animEffect transition="in" filter="fade">
                                      <p:cBhvr>
                                        <p:cTn id="47" dur="1000"/>
                                        <p:tgtEl>
                                          <p:spTgt spid="175107">
                                            <p:txEl>
                                              <p:pRg st="7" end="7"/>
                                            </p:txEl>
                                          </p:spTgt>
                                        </p:tgtEl>
                                      </p:cBhvr>
                                    </p:animEffect>
                                    <p:anim calcmode="lin" valueType="num">
                                      <p:cBhvr>
                                        <p:cTn id="48" dur="1000" fill="hold"/>
                                        <p:tgtEl>
                                          <p:spTgt spid="175107">
                                            <p:txEl>
                                              <p:pRg st="7" end="7"/>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175107">
                                            <p:txEl>
                                              <p:pRg st="7" end="7"/>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75107">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4"/>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8437DA6-DEEE-BD4E-A251-90FEAFBBA2A1}" type="slidenum">
              <a:rPr lang="en-US" sz="1400">
                <a:latin typeface="Arial" charset="0"/>
              </a:rPr>
              <a:pPr eaLnBrk="1" hangingPunct="1"/>
              <a:t>152</a:t>
            </a:fld>
            <a:endParaRPr lang="en-US" sz="1400">
              <a:latin typeface="Arial" charset="0"/>
            </a:endParaRPr>
          </a:p>
        </p:txBody>
      </p:sp>
      <p:sp>
        <p:nvSpPr>
          <p:cNvPr id="1884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16: Binary Search</a:t>
            </a:r>
          </a:p>
        </p:txBody>
      </p:sp>
      <p:sp>
        <p:nvSpPr>
          <p:cNvPr id="156160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Consider </a:t>
            </a:r>
            <a:r>
              <a:rPr lang="en-US" dirty="0">
                <a:solidFill>
                  <a:srgbClr val="FF0000"/>
                </a:solidFill>
                <a:latin typeface="Tahoma" charset="0"/>
                <a:ea typeface="ＭＳ Ｐゴシック" charset="0"/>
                <a:cs typeface="ＭＳ Ｐゴシック" charset="0"/>
              </a:rPr>
              <a:t>Sequential Search</a:t>
            </a:r>
            <a:r>
              <a:rPr lang="en-US" dirty="0">
                <a:latin typeface="Tahoma" charset="0"/>
                <a:ea typeface="ＭＳ Ｐゴシック" charset="0"/>
                <a:cs typeface="ＭＳ Ｐゴシック" charset="0"/>
              </a:rPr>
              <a:t> again</a:t>
            </a:r>
          </a:p>
          <a:p>
            <a:pPr lvl="3" eaLnBrk="1" hangingPunct="1"/>
            <a:r>
              <a:rPr lang="en-US" dirty="0">
                <a:latin typeface="Tahoma" charset="0"/>
                <a:ea typeface="ＭＳ Ｐゴシック" charset="0"/>
              </a:rPr>
              <a:t>See previous slides and ex12a.java</a:t>
            </a:r>
          </a:p>
          <a:p>
            <a:pPr lvl="1" eaLnBrk="1" hangingPunct="1"/>
            <a:r>
              <a:rPr lang="en-US" dirty="0">
                <a:latin typeface="Tahoma" charset="0"/>
                <a:ea typeface="ＭＳ Ｐゴシック" charset="0"/>
              </a:rPr>
              <a:t>Note that in the worst case we look at every item in the array</a:t>
            </a:r>
          </a:p>
          <a:p>
            <a:pPr lvl="2" eaLnBrk="1" hangingPunct="1"/>
            <a:r>
              <a:rPr lang="en-US" dirty="0">
                <a:latin typeface="Tahoma" charset="0"/>
                <a:ea typeface="ＭＳ Ｐゴシック" charset="0"/>
              </a:rPr>
              <a:t>We say this is a </a:t>
            </a:r>
            <a:r>
              <a:rPr lang="en-US" dirty="0">
                <a:solidFill>
                  <a:srgbClr val="FF0000"/>
                </a:solidFill>
                <a:latin typeface="Tahoma" charset="0"/>
                <a:ea typeface="ＭＳ Ｐゴシック" charset="0"/>
              </a:rPr>
              <a:t>linear run-time</a:t>
            </a:r>
            <a:r>
              <a:rPr lang="en-US" dirty="0">
                <a:latin typeface="Tahoma" charset="0"/>
                <a:ea typeface="ＭＳ Ｐゴシック" charset="0"/>
              </a:rPr>
              <a:t> – or time proportional to N, the number of items in the array</a:t>
            </a:r>
          </a:p>
          <a:p>
            <a:pPr lvl="1" eaLnBrk="1" hangingPunct="1"/>
            <a:r>
              <a:rPr lang="en-US" dirty="0">
                <a:latin typeface="Tahoma" charset="0"/>
                <a:ea typeface="ＭＳ Ｐゴシック" charset="0"/>
              </a:rPr>
              <a:t>Can we do better?</a:t>
            </a:r>
          </a:p>
          <a:p>
            <a:pPr lvl="2" eaLnBrk="1" hangingPunct="1"/>
            <a:r>
              <a:rPr lang="en-US" dirty="0">
                <a:latin typeface="Tahoma" charset="0"/>
                <a:ea typeface="ＭＳ Ｐゴシック" charset="0"/>
              </a:rPr>
              <a:t>If the data is unsorted, no</a:t>
            </a:r>
          </a:p>
          <a:p>
            <a:pPr lvl="3" eaLnBrk="1" hangingPunct="1"/>
            <a:r>
              <a:rPr lang="en-US" dirty="0">
                <a:latin typeface="Tahoma" charset="0"/>
                <a:ea typeface="ＭＳ Ｐゴシック" charset="0"/>
              </a:rPr>
              <a:t>It could be any item, so in the worst case we</a:t>
            </a:r>
            <a:r>
              <a:rPr lang="ja-JP" altLang="en-US" dirty="0">
                <a:latin typeface="Tahoma" charset="0"/>
                <a:ea typeface="ＭＳ Ｐゴシック" charset="0"/>
              </a:rPr>
              <a:t>’</a:t>
            </a:r>
            <a:r>
              <a:rPr lang="en-US" altLang="ja-JP" dirty="0" err="1">
                <a:latin typeface="Tahoma" charset="0"/>
                <a:ea typeface="ＭＳ Ｐゴシック" charset="0"/>
              </a:rPr>
              <a:t>ll</a:t>
            </a:r>
            <a:r>
              <a:rPr lang="en-US" altLang="ja-JP" dirty="0">
                <a:latin typeface="Tahoma" charset="0"/>
                <a:ea typeface="ＭＳ Ｐゴシック" charset="0"/>
              </a:rPr>
              <a:t> have to try them all</a:t>
            </a:r>
          </a:p>
          <a:p>
            <a:pPr lvl="2" eaLnBrk="1" hangingPunct="1"/>
            <a:r>
              <a:rPr lang="en-US" dirty="0">
                <a:solidFill>
                  <a:srgbClr val="FF0000"/>
                </a:solidFill>
                <a:latin typeface="Tahoma" charset="0"/>
                <a:ea typeface="ＭＳ Ｐゴシック" charset="0"/>
              </a:rPr>
              <a:t>What if we sort the data?  Will that help?</a:t>
            </a:r>
          </a:p>
          <a:p>
            <a:pPr lvl="1" eaLnBrk="1" hangingPunct="1"/>
            <a:r>
              <a:rPr lang="en-US" dirty="0">
                <a:latin typeface="Tahoma" charset="0"/>
                <a:ea typeface="ＭＳ Ｐゴシック" charset="0"/>
              </a:rPr>
              <a:t>Consider example: Guess number from 1-1000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61603">
                                            <p:txEl>
                                              <p:pRg st="4" end="4"/>
                                            </p:txEl>
                                          </p:spTgt>
                                        </p:tgtEl>
                                        <p:attrNameLst>
                                          <p:attrName>style.visibility</p:attrName>
                                        </p:attrNameLst>
                                      </p:cBhvr>
                                      <p:to>
                                        <p:strVal val="visible"/>
                                      </p:to>
                                    </p:set>
                                    <p:anim to="" calcmode="lin" valueType="num">
                                      <p:cBhvr>
                                        <p:cTn id="7" dur="1" fill="hold"/>
                                        <p:tgtEl>
                                          <p:spTgt spid="1561603">
                                            <p:txEl>
                                              <p:pRg st="4" end="4"/>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61603">
                                            <p:txEl>
                                              <p:pRg st="5" end="5"/>
                                            </p:txEl>
                                          </p:spTgt>
                                        </p:tgtEl>
                                        <p:attrNameLst>
                                          <p:attrName>style.visibility</p:attrName>
                                        </p:attrNameLst>
                                      </p:cBhvr>
                                      <p:to>
                                        <p:strVal val="visible"/>
                                      </p:to>
                                    </p:set>
                                    <p:anim to="" calcmode="lin" valueType="num">
                                      <p:cBhvr>
                                        <p:cTn id="12" dur="1" fill="hold"/>
                                        <p:tgtEl>
                                          <p:spTgt spid="1561603">
                                            <p:txEl>
                                              <p:pRg st="5" end="5"/>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61603">
                                            <p:txEl>
                                              <p:pRg st="6" end="6"/>
                                            </p:txEl>
                                          </p:spTgt>
                                        </p:tgtEl>
                                        <p:attrNameLst>
                                          <p:attrName>style.visibility</p:attrName>
                                        </p:attrNameLst>
                                      </p:cBhvr>
                                      <p:to>
                                        <p:strVal val="visible"/>
                                      </p:to>
                                    </p:set>
                                    <p:anim to="" calcmode="lin" valueType="num">
                                      <p:cBhvr>
                                        <p:cTn id="15" dur="1" fill="hold"/>
                                        <p:tgtEl>
                                          <p:spTgt spid="1561603">
                                            <p:txEl>
                                              <p:pRg st="6" end="6"/>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561603">
                                            <p:txEl>
                                              <p:pRg st="7" end="7"/>
                                            </p:txEl>
                                          </p:spTgt>
                                        </p:tgtEl>
                                        <p:attrNameLst>
                                          <p:attrName>style.visibility</p:attrName>
                                        </p:attrNameLst>
                                      </p:cBhvr>
                                      <p:to>
                                        <p:strVal val="visible"/>
                                      </p:to>
                                    </p:set>
                                    <p:anim to="" calcmode="lin" valueType="num">
                                      <p:cBhvr>
                                        <p:cTn id="20" dur="1" fill="hold"/>
                                        <p:tgtEl>
                                          <p:spTgt spid="1561603">
                                            <p:txEl>
                                              <p:pRg st="7" end="7"/>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561603">
                                            <p:txEl>
                                              <p:pRg st="8" end="8"/>
                                            </p:txEl>
                                          </p:spTgt>
                                        </p:tgtEl>
                                        <p:attrNameLst>
                                          <p:attrName>style.visibility</p:attrName>
                                        </p:attrNameLst>
                                      </p:cBhvr>
                                      <p:to>
                                        <p:strVal val="visible"/>
                                      </p:to>
                                    </p:set>
                                    <p:anim to="" calcmode="lin" valueType="num">
                                      <p:cBhvr>
                                        <p:cTn id="25" dur="1" fill="hold"/>
                                        <p:tgtEl>
                                          <p:spTgt spid="156160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5904EC1-7BDE-594B-8235-208C2595660A}" type="slidenum">
              <a:rPr lang="en-US" sz="1400">
                <a:latin typeface="Arial" charset="0"/>
              </a:rPr>
              <a:pPr eaLnBrk="1" hangingPunct="1"/>
              <a:t>153</a:t>
            </a:fld>
            <a:endParaRPr lang="en-US" sz="1400">
              <a:latin typeface="Arial" charset="0"/>
            </a:endParaRPr>
          </a:p>
        </p:txBody>
      </p:sp>
      <p:sp>
        <p:nvSpPr>
          <p:cNvPr id="1894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16: Binary Search</a:t>
            </a:r>
          </a:p>
        </p:txBody>
      </p:sp>
      <p:sp>
        <p:nvSpPr>
          <p:cNvPr id="1562627" name="Rectangle 3"/>
          <p:cNvSpPr>
            <a:spLocks noGrp="1" noChangeArrowheads="1"/>
          </p:cNvSpPr>
          <p:nvPr>
            <p:ph type="body" idx="1"/>
          </p:nvPr>
        </p:nvSpPr>
        <p:spPr>
          <a:xfrm>
            <a:off x="381000" y="1066800"/>
            <a:ext cx="8229600" cy="5181600"/>
          </a:xfrm>
        </p:spPr>
        <p:txBody>
          <a:bodyPr/>
          <a:lstStyle/>
          <a:p>
            <a:pPr eaLnBrk="1" hangingPunct="1"/>
            <a:r>
              <a:rPr lang="en-US">
                <a:latin typeface="Tahoma" charset="0"/>
                <a:ea typeface="ＭＳ Ｐゴシック" charset="0"/>
                <a:cs typeface="ＭＳ Ｐゴシック" charset="0"/>
              </a:rPr>
              <a:t>Idea of </a:t>
            </a:r>
            <a:r>
              <a:rPr lang="en-US">
                <a:solidFill>
                  <a:srgbClr val="FF0000"/>
                </a:solidFill>
                <a:latin typeface="Tahoma" charset="0"/>
                <a:ea typeface="ＭＳ Ｐゴシック" charset="0"/>
                <a:cs typeface="ＭＳ Ｐゴシック" charset="0"/>
              </a:rPr>
              <a:t>Binary Search</a:t>
            </a:r>
            <a:r>
              <a:rPr lang="en-US">
                <a:latin typeface="Tahoma" charset="0"/>
                <a:ea typeface="ＭＳ Ｐゴシック" charset="0"/>
                <a:cs typeface="ＭＳ Ｐゴシック" charset="0"/>
              </a:rPr>
              <a:t>:</a:t>
            </a:r>
          </a:p>
          <a:p>
            <a:pPr lvl="1" eaLnBrk="1" hangingPunct="1"/>
            <a:r>
              <a:rPr lang="en-US">
                <a:latin typeface="Tahoma" charset="0"/>
                <a:ea typeface="ＭＳ Ｐゴシック" charset="0"/>
              </a:rPr>
              <a:t>Searching for a given key, K</a:t>
            </a:r>
          </a:p>
          <a:p>
            <a:pPr lvl="1" eaLnBrk="1" hangingPunct="1"/>
            <a:r>
              <a:rPr lang="en-US">
                <a:latin typeface="Tahoma" charset="0"/>
                <a:ea typeface="ＭＳ Ｐゴシック" charset="0"/>
              </a:rPr>
              <a:t>Guess middle item, A[mid] in array</a:t>
            </a:r>
          </a:p>
          <a:p>
            <a:pPr lvl="2" eaLnBrk="1" hangingPunct="1"/>
            <a:r>
              <a:rPr lang="en-US">
                <a:latin typeface="Tahoma" charset="0"/>
                <a:ea typeface="ＭＳ Ｐゴシック" charset="0"/>
              </a:rPr>
              <a:t>If A[mid] == K, we found it and are done</a:t>
            </a:r>
          </a:p>
          <a:p>
            <a:pPr lvl="2" eaLnBrk="1" hangingPunct="1"/>
            <a:r>
              <a:rPr lang="en-US">
                <a:latin typeface="Tahoma" charset="0"/>
                <a:ea typeface="ＭＳ Ｐゴシック" charset="0"/>
              </a:rPr>
              <a:t>If A[mid] &lt; K then K must be on right side of the array</a:t>
            </a:r>
          </a:p>
          <a:p>
            <a:pPr lvl="2" eaLnBrk="1" hangingPunct="1"/>
            <a:r>
              <a:rPr lang="en-US">
                <a:latin typeface="Tahoma" charset="0"/>
                <a:ea typeface="ＭＳ Ｐゴシック" charset="0"/>
              </a:rPr>
              <a:t>If A[mid] &gt; K then K must be on left side of the array</a:t>
            </a:r>
          </a:p>
          <a:p>
            <a:pPr lvl="3" eaLnBrk="1" hangingPunct="1"/>
            <a:r>
              <a:rPr lang="en-US">
                <a:latin typeface="Tahoma" charset="0"/>
                <a:ea typeface="ＭＳ Ｐゴシック" charset="0"/>
              </a:rPr>
              <a:t>Either way, we eliminate ~1/2 of the remaining items with one guess</a:t>
            </a:r>
          </a:p>
          <a:p>
            <a:pPr lvl="3" eaLnBrk="1" hangingPunct="1"/>
            <a:r>
              <a:rPr lang="en-US">
                <a:latin typeface="Tahoma" charset="0"/>
                <a:ea typeface="ＭＳ Ｐゴシック" charset="0"/>
              </a:rPr>
              <a:t>Show on board for a search for 40</a:t>
            </a:r>
          </a:p>
        </p:txBody>
      </p:sp>
      <p:graphicFrame>
        <p:nvGraphicFramePr>
          <p:cNvPr id="1562628" name="Group 4"/>
          <p:cNvGraphicFramePr>
            <a:graphicFrameLocks noGrp="1"/>
          </p:cNvGraphicFramePr>
          <p:nvPr/>
        </p:nvGraphicFramePr>
        <p:xfrm>
          <a:off x="1752600" y="5029200"/>
          <a:ext cx="6096000" cy="944572"/>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5704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0</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1</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2</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3</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4</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5</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6</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4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7</a:t>
                      </a:r>
                    </a:p>
                  </a:txBody>
                  <a:tcPr marT="45643" marB="4564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solidFill>
                      <a:schemeClr val="bg1"/>
                    </a:solidFill>
                  </a:tcPr>
                </a:tc>
                <a:extLst>
                  <a:ext uri="{0D108BD9-81ED-4DB2-BD59-A6C34878D82A}">
                    <a16:rowId xmlns:a16="http://schemas.microsoft.com/office/drawing/2014/main" val="10000"/>
                  </a:ext>
                </a:extLst>
              </a:tr>
              <a:tr h="487521">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10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15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20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35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40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50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a:ln>
                            <a:noFill/>
                          </a:ln>
                          <a:solidFill>
                            <a:schemeClr val="tx1"/>
                          </a:solidFill>
                          <a:effectLst/>
                          <a:latin typeface="Tahoma" pitchFamily="-106" charset="0"/>
                          <a:ea typeface="ＭＳ Ｐゴシック" pitchFamily="-106" charset="-128"/>
                          <a:cs typeface="ＭＳ Ｐゴシック" pitchFamily="-106" charset="-128"/>
                        </a:rPr>
                        <a:t>60</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2600" b="0" i="0" u="none" strike="noStrike" cap="none" normalizeH="0" baseline="0" dirty="0">
                          <a:ln>
                            <a:noFill/>
                          </a:ln>
                          <a:solidFill>
                            <a:schemeClr val="tx1"/>
                          </a:solidFill>
                          <a:effectLst/>
                          <a:latin typeface="Tahoma" pitchFamily="-106" charset="0"/>
                          <a:ea typeface="ＭＳ Ｐゴシック" pitchFamily="-106" charset="-128"/>
                          <a:cs typeface="ＭＳ Ｐゴシック" pitchFamily="-106" charset="-128"/>
                        </a:rPr>
                        <a:t>75</a:t>
                      </a:r>
                    </a:p>
                  </a:txBody>
                  <a:tcPr marT="45643" marB="4564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62627">
                                            <p:txEl>
                                              <p:pRg st="3" end="3"/>
                                            </p:txEl>
                                          </p:spTgt>
                                        </p:tgtEl>
                                        <p:attrNameLst>
                                          <p:attrName>style.visibility</p:attrName>
                                        </p:attrNameLst>
                                      </p:cBhvr>
                                      <p:to>
                                        <p:strVal val="visible"/>
                                      </p:to>
                                    </p:set>
                                    <p:animEffect transition="in" filter="fade">
                                      <p:cBhvr>
                                        <p:cTn id="7" dur="770" decel="100000"/>
                                        <p:tgtEl>
                                          <p:spTgt spid="1562627">
                                            <p:txEl>
                                              <p:pRg st="3" end="3"/>
                                            </p:txEl>
                                          </p:spTgt>
                                        </p:tgtEl>
                                      </p:cBhvr>
                                    </p:animEffect>
                                    <p:animScale>
                                      <p:cBhvr>
                                        <p:cTn id="8" dur="770" decel="100000"/>
                                        <p:tgtEl>
                                          <p:spTgt spid="1562627">
                                            <p:txEl>
                                              <p:pRg st="3" end="3"/>
                                            </p:txEl>
                                          </p:spTgt>
                                        </p:tgtEl>
                                      </p:cBhvr>
                                      <p:from x="10000" y="10000"/>
                                      <p:to x="200000" y="450000"/>
                                    </p:animScale>
                                    <p:animScale>
                                      <p:cBhvr>
                                        <p:cTn id="9" dur="1230" accel="100000" fill="hold">
                                          <p:stCondLst>
                                            <p:cond delay="770"/>
                                          </p:stCondLst>
                                        </p:cTn>
                                        <p:tgtEl>
                                          <p:spTgt spid="1562627">
                                            <p:txEl>
                                              <p:pRg st="3" end="3"/>
                                            </p:txEl>
                                          </p:spTgt>
                                        </p:tgtEl>
                                      </p:cBhvr>
                                      <p:from x="200000" y="450000"/>
                                      <p:to x="100000" y="100000"/>
                                    </p:animScale>
                                    <p:set>
                                      <p:cBhvr>
                                        <p:cTn id="10" dur="770" fill="hold"/>
                                        <p:tgtEl>
                                          <p:spTgt spid="1562627">
                                            <p:txEl>
                                              <p:pRg st="3" end="3"/>
                                            </p:txEl>
                                          </p:spTgt>
                                        </p:tgtEl>
                                        <p:attrNameLst>
                                          <p:attrName>ppt_x</p:attrName>
                                        </p:attrNameLst>
                                      </p:cBhvr>
                                      <p:to>
                                        <p:strVal val="(0.5)"/>
                                      </p:to>
                                    </p:set>
                                    <p:anim from="(0.5)" to="(#ppt_x)" calcmode="lin" valueType="num">
                                      <p:cBhvr>
                                        <p:cTn id="11" dur="1230" accel="100000" fill="hold">
                                          <p:stCondLst>
                                            <p:cond delay="770"/>
                                          </p:stCondLst>
                                        </p:cTn>
                                        <p:tgtEl>
                                          <p:spTgt spid="1562627">
                                            <p:txEl>
                                              <p:pRg st="3" end="3"/>
                                            </p:txEl>
                                          </p:spTgt>
                                        </p:tgtEl>
                                        <p:attrNameLst>
                                          <p:attrName>ppt_x</p:attrName>
                                        </p:attrNameLst>
                                      </p:cBhvr>
                                    </p:anim>
                                    <p:set>
                                      <p:cBhvr>
                                        <p:cTn id="12" dur="770" fill="hold"/>
                                        <p:tgtEl>
                                          <p:spTgt spid="1562627">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562627">
                                            <p:txEl>
                                              <p:pRg st="3" end="3"/>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62627">
                                            <p:txEl>
                                              <p:pRg st="4" end="4"/>
                                            </p:txEl>
                                          </p:spTgt>
                                        </p:tgtEl>
                                        <p:attrNameLst>
                                          <p:attrName>style.visibility</p:attrName>
                                        </p:attrNameLst>
                                      </p:cBhvr>
                                      <p:to>
                                        <p:strVal val="visible"/>
                                      </p:to>
                                    </p:set>
                                    <p:animEffect transition="in" filter="fade">
                                      <p:cBhvr>
                                        <p:cTn id="18" dur="770" decel="100000"/>
                                        <p:tgtEl>
                                          <p:spTgt spid="1562627">
                                            <p:txEl>
                                              <p:pRg st="4" end="4"/>
                                            </p:txEl>
                                          </p:spTgt>
                                        </p:tgtEl>
                                      </p:cBhvr>
                                    </p:animEffect>
                                    <p:animScale>
                                      <p:cBhvr>
                                        <p:cTn id="19" dur="770" decel="100000"/>
                                        <p:tgtEl>
                                          <p:spTgt spid="1562627">
                                            <p:txEl>
                                              <p:pRg st="4" end="4"/>
                                            </p:txEl>
                                          </p:spTgt>
                                        </p:tgtEl>
                                      </p:cBhvr>
                                      <p:from x="10000" y="10000"/>
                                      <p:to x="200000" y="450000"/>
                                    </p:animScale>
                                    <p:animScale>
                                      <p:cBhvr>
                                        <p:cTn id="20" dur="1230" accel="100000" fill="hold">
                                          <p:stCondLst>
                                            <p:cond delay="770"/>
                                          </p:stCondLst>
                                        </p:cTn>
                                        <p:tgtEl>
                                          <p:spTgt spid="1562627">
                                            <p:txEl>
                                              <p:pRg st="4" end="4"/>
                                            </p:txEl>
                                          </p:spTgt>
                                        </p:tgtEl>
                                      </p:cBhvr>
                                      <p:from x="200000" y="450000"/>
                                      <p:to x="100000" y="100000"/>
                                    </p:animScale>
                                    <p:set>
                                      <p:cBhvr>
                                        <p:cTn id="21" dur="770" fill="hold"/>
                                        <p:tgtEl>
                                          <p:spTgt spid="1562627">
                                            <p:txEl>
                                              <p:pRg st="4" end="4"/>
                                            </p:txEl>
                                          </p:spTgt>
                                        </p:tgtEl>
                                        <p:attrNameLst>
                                          <p:attrName>ppt_x</p:attrName>
                                        </p:attrNameLst>
                                      </p:cBhvr>
                                      <p:to>
                                        <p:strVal val="(0.5)"/>
                                      </p:to>
                                    </p:set>
                                    <p:anim from="(0.5)" to="(#ppt_x)" calcmode="lin" valueType="num">
                                      <p:cBhvr>
                                        <p:cTn id="22" dur="1230" accel="100000" fill="hold">
                                          <p:stCondLst>
                                            <p:cond delay="770"/>
                                          </p:stCondLst>
                                        </p:cTn>
                                        <p:tgtEl>
                                          <p:spTgt spid="1562627">
                                            <p:txEl>
                                              <p:pRg st="4" end="4"/>
                                            </p:txEl>
                                          </p:spTgt>
                                        </p:tgtEl>
                                        <p:attrNameLst>
                                          <p:attrName>ppt_x</p:attrName>
                                        </p:attrNameLst>
                                      </p:cBhvr>
                                    </p:anim>
                                    <p:set>
                                      <p:cBhvr>
                                        <p:cTn id="23" dur="770" fill="hold"/>
                                        <p:tgtEl>
                                          <p:spTgt spid="1562627">
                                            <p:txEl>
                                              <p:pRg st="4" end="4"/>
                                            </p:txEl>
                                          </p:spTgt>
                                        </p:tgtEl>
                                        <p:attrNameLst>
                                          <p:attrName>ppt_y</p:attrName>
                                        </p:attrNameLst>
                                      </p:cBhvr>
                                      <p:to>
                                        <p:strVal val="(#ppt_y+0.4)"/>
                                      </p:to>
                                    </p:set>
                                    <p:anim from="(#ppt_y+0.4)" to="(#ppt_y)" calcmode="lin" valueType="num">
                                      <p:cBhvr>
                                        <p:cTn id="24" dur="1230" accel="100000" fill="hold">
                                          <p:stCondLst>
                                            <p:cond delay="770"/>
                                          </p:stCondLst>
                                        </p:cTn>
                                        <p:tgtEl>
                                          <p:spTgt spid="1562627">
                                            <p:txEl>
                                              <p:pRg st="4" end="4"/>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62627">
                                            <p:txEl>
                                              <p:pRg st="5" end="5"/>
                                            </p:txEl>
                                          </p:spTgt>
                                        </p:tgtEl>
                                        <p:attrNameLst>
                                          <p:attrName>style.visibility</p:attrName>
                                        </p:attrNameLst>
                                      </p:cBhvr>
                                      <p:to>
                                        <p:strVal val="visible"/>
                                      </p:to>
                                    </p:set>
                                    <p:animEffect transition="in" filter="fade">
                                      <p:cBhvr>
                                        <p:cTn id="29" dur="770" decel="100000"/>
                                        <p:tgtEl>
                                          <p:spTgt spid="1562627">
                                            <p:txEl>
                                              <p:pRg st="5" end="5"/>
                                            </p:txEl>
                                          </p:spTgt>
                                        </p:tgtEl>
                                      </p:cBhvr>
                                    </p:animEffect>
                                    <p:animScale>
                                      <p:cBhvr>
                                        <p:cTn id="30" dur="770" decel="100000"/>
                                        <p:tgtEl>
                                          <p:spTgt spid="1562627">
                                            <p:txEl>
                                              <p:pRg st="5" end="5"/>
                                            </p:txEl>
                                          </p:spTgt>
                                        </p:tgtEl>
                                      </p:cBhvr>
                                      <p:from x="10000" y="10000"/>
                                      <p:to x="200000" y="450000"/>
                                    </p:animScale>
                                    <p:animScale>
                                      <p:cBhvr>
                                        <p:cTn id="31" dur="1230" accel="100000" fill="hold">
                                          <p:stCondLst>
                                            <p:cond delay="770"/>
                                          </p:stCondLst>
                                        </p:cTn>
                                        <p:tgtEl>
                                          <p:spTgt spid="1562627">
                                            <p:txEl>
                                              <p:pRg st="5" end="5"/>
                                            </p:txEl>
                                          </p:spTgt>
                                        </p:tgtEl>
                                      </p:cBhvr>
                                      <p:from x="200000" y="450000"/>
                                      <p:to x="100000" y="100000"/>
                                    </p:animScale>
                                    <p:set>
                                      <p:cBhvr>
                                        <p:cTn id="32" dur="770" fill="hold"/>
                                        <p:tgtEl>
                                          <p:spTgt spid="1562627">
                                            <p:txEl>
                                              <p:pRg st="5" end="5"/>
                                            </p:txEl>
                                          </p:spTgt>
                                        </p:tgtEl>
                                        <p:attrNameLst>
                                          <p:attrName>ppt_x</p:attrName>
                                        </p:attrNameLst>
                                      </p:cBhvr>
                                      <p:to>
                                        <p:strVal val="(0.5)"/>
                                      </p:to>
                                    </p:set>
                                    <p:anim from="(0.5)" to="(#ppt_x)" calcmode="lin" valueType="num">
                                      <p:cBhvr>
                                        <p:cTn id="33" dur="1230" accel="100000" fill="hold">
                                          <p:stCondLst>
                                            <p:cond delay="770"/>
                                          </p:stCondLst>
                                        </p:cTn>
                                        <p:tgtEl>
                                          <p:spTgt spid="1562627">
                                            <p:txEl>
                                              <p:pRg st="5" end="5"/>
                                            </p:txEl>
                                          </p:spTgt>
                                        </p:tgtEl>
                                        <p:attrNameLst>
                                          <p:attrName>ppt_x</p:attrName>
                                        </p:attrNameLst>
                                      </p:cBhvr>
                                    </p:anim>
                                    <p:set>
                                      <p:cBhvr>
                                        <p:cTn id="34" dur="770" fill="hold"/>
                                        <p:tgtEl>
                                          <p:spTgt spid="1562627">
                                            <p:txEl>
                                              <p:pRg st="5" end="5"/>
                                            </p:txEl>
                                          </p:spTgt>
                                        </p:tgtEl>
                                        <p:attrNameLst>
                                          <p:attrName>ppt_y</p:attrName>
                                        </p:attrNameLst>
                                      </p:cBhvr>
                                      <p:to>
                                        <p:strVal val="(#ppt_y+0.4)"/>
                                      </p:to>
                                    </p:set>
                                    <p:anim from="(#ppt_y+0.4)" to="(#ppt_y)" calcmode="lin" valueType="num">
                                      <p:cBhvr>
                                        <p:cTn id="35" dur="1230" accel="100000" fill="hold">
                                          <p:stCondLst>
                                            <p:cond delay="770"/>
                                          </p:stCondLst>
                                        </p:cTn>
                                        <p:tgtEl>
                                          <p:spTgt spid="1562627">
                                            <p:txEl>
                                              <p:pRg st="5" end="5"/>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nodeType="clickEffect">
                                  <p:stCondLst>
                                    <p:cond delay="0"/>
                                  </p:stCondLst>
                                  <p:childTnLst>
                                    <p:set>
                                      <p:cBhvr>
                                        <p:cTn id="39" dur="1" fill="hold">
                                          <p:stCondLst>
                                            <p:cond delay="0"/>
                                          </p:stCondLst>
                                        </p:cTn>
                                        <p:tgtEl>
                                          <p:spTgt spid="1562627">
                                            <p:txEl>
                                              <p:pRg st="6" end="6"/>
                                            </p:txEl>
                                          </p:spTgt>
                                        </p:tgtEl>
                                        <p:attrNameLst>
                                          <p:attrName>style.visibility</p:attrName>
                                        </p:attrNameLst>
                                      </p:cBhvr>
                                      <p:to>
                                        <p:strVal val="visible"/>
                                      </p:to>
                                    </p:set>
                                    <p:anim to="" calcmode="lin" valueType="num">
                                      <p:cBhvr>
                                        <p:cTn id="40" dur="1" fill="hold"/>
                                        <p:tgtEl>
                                          <p:spTgt spid="1562627">
                                            <p:txEl>
                                              <p:pRg st="6" end="6"/>
                                            </p:txEl>
                                          </p:spTgt>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1562627">
                                            <p:txEl>
                                              <p:pRg st="7" end="7"/>
                                            </p:txEl>
                                          </p:spTgt>
                                        </p:tgtEl>
                                        <p:attrNameLst>
                                          <p:attrName>style.visibility</p:attrName>
                                        </p:attrNameLst>
                                      </p:cBhvr>
                                      <p:to>
                                        <p:strVal val="visible"/>
                                      </p:to>
                                    </p:set>
                                    <p:anim to="" calcmode="lin" valueType="num">
                                      <p:cBhvr>
                                        <p:cTn id="43" dur="1" fill="hold"/>
                                        <p:tgtEl>
                                          <p:spTgt spid="1562627">
                                            <p:txEl>
                                              <p:pRg st="7" end="7"/>
                                            </p:txEl>
                                          </p:spTgt>
                                        </p:tgtEl>
                                        <p:attrNameLst>
                                          <p:attrName/>
                                        </p:attrNameLst>
                                      </p:cBhvr>
                                    </p:anim>
                                  </p:childTnLst>
                                </p:cTn>
                              </p:par>
                              <p:par>
                                <p:cTn id="44" presetID="51" presetClass="entr" presetSubtype="0" fill="hold" nodeType="withEffect">
                                  <p:stCondLst>
                                    <p:cond delay="0"/>
                                  </p:stCondLst>
                                  <p:childTnLst>
                                    <p:set>
                                      <p:cBhvr>
                                        <p:cTn id="45" dur="1" fill="hold">
                                          <p:stCondLst>
                                            <p:cond delay="0"/>
                                          </p:stCondLst>
                                        </p:cTn>
                                        <p:tgtEl>
                                          <p:spTgt spid="1562628"/>
                                        </p:tgtEl>
                                        <p:attrNameLst>
                                          <p:attrName>style.visibility</p:attrName>
                                        </p:attrNameLst>
                                      </p:cBhvr>
                                      <p:to>
                                        <p:strVal val="visible"/>
                                      </p:to>
                                    </p:set>
                                    <p:animEffect transition="in" filter="fade">
                                      <p:cBhvr>
                                        <p:cTn id="46" dur="770" decel="100000"/>
                                        <p:tgtEl>
                                          <p:spTgt spid="1562628"/>
                                        </p:tgtEl>
                                      </p:cBhvr>
                                    </p:animEffect>
                                    <p:animScale>
                                      <p:cBhvr>
                                        <p:cTn id="47" dur="770" decel="100000"/>
                                        <p:tgtEl>
                                          <p:spTgt spid="1562628"/>
                                        </p:tgtEl>
                                      </p:cBhvr>
                                      <p:from x="10000" y="10000"/>
                                      <p:to x="200000" y="450000"/>
                                    </p:animScale>
                                    <p:animScale>
                                      <p:cBhvr>
                                        <p:cTn id="48" dur="1230" accel="100000" fill="hold">
                                          <p:stCondLst>
                                            <p:cond delay="770"/>
                                          </p:stCondLst>
                                        </p:cTn>
                                        <p:tgtEl>
                                          <p:spTgt spid="1562628"/>
                                        </p:tgtEl>
                                      </p:cBhvr>
                                      <p:from x="200000" y="450000"/>
                                      <p:to x="100000" y="100000"/>
                                    </p:animScale>
                                    <p:set>
                                      <p:cBhvr>
                                        <p:cTn id="49" dur="770" fill="hold"/>
                                        <p:tgtEl>
                                          <p:spTgt spid="1562628"/>
                                        </p:tgtEl>
                                        <p:attrNameLst>
                                          <p:attrName>ppt_x</p:attrName>
                                        </p:attrNameLst>
                                      </p:cBhvr>
                                      <p:to>
                                        <p:strVal val="(0.5)"/>
                                      </p:to>
                                    </p:set>
                                    <p:anim from="(0.5)" to="(#ppt_x)" calcmode="lin" valueType="num">
                                      <p:cBhvr>
                                        <p:cTn id="50" dur="1230" accel="100000" fill="hold">
                                          <p:stCondLst>
                                            <p:cond delay="770"/>
                                          </p:stCondLst>
                                        </p:cTn>
                                        <p:tgtEl>
                                          <p:spTgt spid="1562628"/>
                                        </p:tgtEl>
                                        <p:attrNameLst>
                                          <p:attrName>ppt_x</p:attrName>
                                        </p:attrNameLst>
                                      </p:cBhvr>
                                    </p:anim>
                                    <p:set>
                                      <p:cBhvr>
                                        <p:cTn id="51" dur="770" fill="hold"/>
                                        <p:tgtEl>
                                          <p:spTgt spid="1562628"/>
                                        </p:tgtEl>
                                        <p:attrNameLst>
                                          <p:attrName>ppt_y</p:attrName>
                                        </p:attrNameLst>
                                      </p:cBhvr>
                                      <p:to>
                                        <p:strVal val="(#ppt_y+0.4)"/>
                                      </p:to>
                                    </p:set>
                                    <p:anim from="(#ppt_y+0.4)" to="(#ppt_y)" calcmode="lin" valueType="num">
                                      <p:cBhvr>
                                        <p:cTn id="52" dur="1230" accel="100000" fill="hold">
                                          <p:stCondLst>
                                            <p:cond delay="770"/>
                                          </p:stCondLst>
                                        </p:cTn>
                                        <p:tgtEl>
                                          <p:spTgt spid="156262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7E0CE4D-AC1D-2A48-9194-C91FC3CB1483}" type="slidenum">
              <a:rPr lang="en-US" sz="1400">
                <a:latin typeface="Arial" charset="0"/>
              </a:rPr>
              <a:pPr eaLnBrk="1" hangingPunct="1"/>
              <a:t>154</a:t>
            </a:fld>
            <a:endParaRPr lang="en-US" sz="1400">
              <a:latin typeface="Arial" charset="0"/>
            </a:endParaRPr>
          </a:p>
        </p:txBody>
      </p:sp>
      <p:sp>
        <p:nvSpPr>
          <p:cNvPr id="1904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16: Binary Search</a:t>
            </a:r>
          </a:p>
        </p:txBody>
      </p:sp>
      <p:sp>
        <p:nvSpPr>
          <p:cNvPr id="1563651" name="Rectangle 3"/>
          <p:cNvSpPr>
            <a:spLocks noGrp="1" noChangeArrowheads="1"/>
          </p:cNvSpPr>
          <p:nvPr>
            <p:ph type="body" idx="1"/>
          </p:nvPr>
        </p:nvSpPr>
        <p:spPr>
          <a:xfrm>
            <a:off x="381000" y="1066800"/>
            <a:ext cx="8229600" cy="5029200"/>
          </a:xfrm>
        </p:spPr>
        <p:txBody>
          <a:bodyPr/>
          <a:lstStyle/>
          <a:p>
            <a:pPr lvl="2" eaLnBrk="1" hangingPunct="1">
              <a:lnSpc>
                <a:spcPct val="90000"/>
              </a:lnSpc>
            </a:pPr>
            <a:r>
              <a:rPr lang="en-US">
                <a:latin typeface="Tahoma" charset="0"/>
                <a:ea typeface="ＭＳ Ｐゴシック" charset="0"/>
              </a:rPr>
              <a:t>What if item is not in array?  We need a stopping condition in the </a:t>
            </a:r>
            <a:r>
              <a:rPr lang="ja-JP" altLang="en-US">
                <a:latin typeface="Tahoma" charset="0"/>
                <a:ea typeface="ＭＳ Ｐゴシック" charset="0"/>
              </a:rPr>
              <a:t>“</a:t>
            </a:r>
            <a:r>
              <a:rPr lang="en-US" altLang="ja-JP">
                <a:latin typeface="Tahoma" charset="0"/>
                <a:ea typeface="ＭＳ Ｐゴシック" charset="0"/>
              </a:rPr>
              <a:t>not found</a:t>
            </a:r>
            <a:r>
              <a:rPr lang="ja-JP" altLang="en-US">
                <a:latin typeface="Tahoma" charset="0"/>
                <a:ea typeface="ＭＳ Ｐゴシック" charset="0"/>
              </a:rPr>
              <a:t>”</a:t>
            </a:r>
            <a:r>
              <a:rPr lang="en-US" altLang="ja-JP">
                <a:latin typeface="Tahoma" charset="0"/>
                <a:ea typeface="ＭＳ Ｐゴシック" charset="0"/>
              </a:rPr>
              <a:t> case </a:t>
            </a:r>
          </a:p>
          <a:p>
            <a:pPr lvl="1" eaLnBrk="1" hangingPunct="1">
              <a:lnSpc>
                <a:spcPct val="90000"/>
              </a:lnSpc>
            </a:pPr>
            <a:r>
              <a:rPr lang="en-US">
                <a:latin typeface="Tahoma" charset="0"/>
                <a:ea typeface="ＭＳ Ｐゴシック" charset="0"/>
              </a:rPr>
              <a:t>Think about what is happening with each test</a:t>
            </a:r>
          </a:p>
          <a:p>
            <a:pPr lvl="2" eaLnBrk="1" hangingPunct="1">
              <a:lnSpc>
                <a:spcPct val="90000"/>
              </a:lnSpc>
            </a:pPr>
            <a:r>
              <a:rPr lang="en-US">
                <a:latin typeface="Tahoma" charset="0"/>
                <a:ea typeface="ＭＳ Ｐゴシック" charset="0"/>
              </a:rPr>
              <a:t>Either we move left index to the right or</a:t>
            </a:r>
          </a:p>
          <a:p>
            <a:pPr lvl="2" eaLnBrk="1" hangingPunct="1">
              <a:lnSpc>
                <a:spcPct val="90000"/>
              </a:lnSpc>
            </a:pPr>
            <a:r>
              <a:rPr lang="en-US">
                <a:latin typeface="Tahoma" charset="0"/>
                <a:ea typeface="ＭＳ Ｐゴシック" charset="0"/>
              </a:rPr>
              <a:t>We move right index to the left</a:t>
            </a:r>
          </a:p>
          <a:p>
            <a:pPr lvl="2" eaLnBrk="1" hangingPunct="1">
              <a:lnSpc>
                <a:spcPct val="90000"/>
              </a:lnSpc>
            </a:pPr>
            <a:r>
              <a:rPr lang="en-US">
                <a:latin typeface="Tahoma" charset="0"/>
                <a:ea typeface="ＭＳ Ｐゴシック" charset="0"/>
              </a:rPr>
              <a:t>Eventually they will </a:t>
            </a:r>
            <a:r>
              <a:rPr lang="ja-JP" altLang="en-US">
                <a:latin typeface="Tahoma" charset="0"/>
                <a:ea typeface="ＭＳ Ｐゴシック" charset="0"/>
              </a:rPr>
              <a:t>“</a:t>
            </a:r>
            <a:r>
              <a:rPr lang="en-US" altLang="ja-JP">
                <a:latin typeface="Tahoma" charset="0"/>
                <a:ea typeface="ＭＳ Ｐゴシック" charset="0"/>
              </a:rPr>
              <a:t>cross</a:t>
            </a:r>
            <a:r>
              <a:rPr lang="ja-JP" altLang="en-US">
                <a:latin typeface="Tahoma" charset="0"/>
                <a:ea typeface="ＭＳ Ｐゴシック" charset="0"/>
              </a:rPr>
              <a:t>”</a:t>
            </a:r>
            <a:r>
              <a:rPr lang="en-US" altLang="ja-JP">
                <a:latin typeface="Tahoma" charset="0"/>
                <a:ea typeface="ＭＳ Ｐゴシック" charset="0"/>
              </a:rPr>
              <a:t> – in this case the item is not found</a:t>
            </a:r>
          </a:p>
          <a:p>
            <a:pPr lvl="3" eaLnBrk="1" hangingPunct="1">
              <a:lnSpc>
                <a:spcPct val="90000"/>
              </a:lnSpc>
            </a:pPr>
            <a:r>
              <a:rPr lang="en-US">
                <a:latin typeface="Tahoma" charset="0"/>
                <a:ea typeface="ＭＳ Ｐゴシック" charset="0"/>
              </a:rPr>
              <a:t>Idea is there is </a:t>
            </a:r>
            <a:r>
              <a:rPr lang="ja-JP" altLang="en-US">
                <a:latin typeface="Tahoma" charset="0"/>
                <a:ea typeface="ＭＳ Ｐゴシック" charset="0"/>
              </a:rPr>
              <a:t>“</a:t>
            </a:r>
            <a:r>
              <a:rPr lang="en-US" altLang="ja-JP">
                <a:latin typeface="Tahoma" charset="0"/>
                <a:ea typeface="ＭＳ Ｐゴシック" charset="0"/>
              </a:rPr>
              <a:t>nothing left</a:t>
            </a:r>
            <a:r>
              <a:rPr lang="ja-JP" altLang="en-US">
                <a:latin typeface="Tahoma" charset="0"/>
                <a:ea typeface="ＭＳ Ｐゴシック" charset="0"/>
              </a:rPr>
              <a:t>”</a:t>
            </a:r>
            <a:r>
              <a:rPr lang="en-US" altLang="ja-JP">
                <a:latin typeface="Tahoma" charset="0"/>
                <a:ea typeface="ＭＳ Ｐゴシック" charset="0"/>
              </a:rPr>
              <a:t> in the array to search</a:t>
            </a:r>
          </a:p>
          <a:p>
            <a:pPr lvl="3" eaLnBrk="1" hangingPunct="1">
              <a:lnSpc>
                <a:spcPct val="90000"/>
              </a:lnSpc>
            </a:pPr>
            <a:r>
              <a:rPr lang="en-US">
                <a:latin typeface="Tahoma" charset="0"/>
                <a:ea typeface="ＭＳ Ｐゴシック" charset="0"/>
              </a:rPr>
              <a:t>Search previous array for 25</a:t>
            </a:r>
          </a:p>
          <a:p>
            <a:pPr lvl="1" eaLnBrk="1" hangingPunct="1">
              <a:lnSpc>
                <a:spcPct val="90000"/>
              </a:lnSpc>
            </a:pPr>
            <a:r>
              <a:rPr lang="en-US">
                <a:latin typeface="Tahoma" charset="0"/>
                <a:ea typeface="ＭＳ Ｐゴシック" charset="0"/>
              </a:rPr>
              <a:t>How to code this?  Not difficult!</a:t>
            </a:r>
          </a:p>
          <a:p>
            <a:pPr lvl="2" eaLnBrk="1" hangingPunct="1">
              <a:lnSpc>
                <a:spcPct val="90000"/>
              </a:lnSpc>
            </a:pPr>
            <a:r>
              <a:rPr lang="en-US">
                <a:latin typeface="Tahoma" charset="0"/>
                <a:ea typeface="ＭＳ Ｐゴシック" charset="0"/>
              </a:rPr>
              <a:t>We can do it with a simple while loop</a:t>
            </a:r>
          </a:p>
          <a:p>
            <a:pPr lvl="2" eaLnBrk="1" hangingPunct="1">
              <a:lnSpc>
                <a:spcPct val="90000"/>
              </a:lnSpc>
            </a:pPr>
            <a:r>
              <a:rPr lang="en-US">
                <a:latin typeface="Tahoma" charset="0"/>
                <a:ea typeface="ＭＳ Ｐゴシック" charset="0"/>
              </a:rPr>
              <a:t>See author's code: BinarySearchDemo.java</a:t>
            </a:r>
          </a:p>
          <a:p>
            <a:pPr lvl="1" eaLnBrk="1" hangingPunct="1">
              <a:lnSpc>
                <a:spcPct val="90000"/>
              </a:lnSpc>
            </a:pPr>
            <a:endParaRPr lang="en-US">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3651">
                                            <p:txEl>
                                              <p:pRg st="1" end="1"/>
                                            </p:txEl>
                                          </p:spTgt>
                                        </p:tgtEl>
                                        <p:attrNameLst>
                                          <p:attrName>style.visibility</p:attrName>
                                        </p:attrNameLst>
                                      </p:cBhvr>
                                      <p:to>
                                        <p:strVal val="visible"/>
                                      </p:to>
                                    </p:set>
                                    <p:animEffect transition="in" filter="blinds(horizontal)">
                                      <p:cBhvr>
                                        <p:cTn id="7" dur="500"/>
                                        <p:tgtEl>
                                          <p:spTgt spid="1563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3651">
                                            <p:txEl>
                                              <p:pRg st="2" end="2"/>
                                            </p:txEl>
                                          </p:spTgt>
                                        </p:tgtEl>
                                        <p:attrNameLst>
                                          <p:attrName>style.visibility</p:attrName>
                                        </p:attrNameLst>
                                      </p:cBhvr>
                                      <p:to>
                                        <p:strVal val="visible"/>
                                      </p:to>
                                    </p:set>
                                    <p:animEffect transition="in" filter="blinds(horizontal)">
                                      <p:cBhvr>
                                        <p:cTn id="12" dur="500"/>
                                        <p:tgtEl>
                                          <p:spTgt spid="15636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63651">
                                            <p:txEl>
                                              <p:pRg st="3" end="3"/>
                                            </p:txEl>
                                          </p:spTgt>
                                        </p:tgtEl>
                                        <p:attrNameLst>
                                          <p:attrName>style.visibility</p:attrName>
                                        </p:attrNameLst>
                                      </p:cBhvr>
                                      <p:to>
                                        <p:strVal val="visible"/>
                                      </p:to>
                                    </p:set>
                                    <p:animEffect transition="in" filter="blinds(horizontal)">
                                      <p:cBhvr>
                                        <p:cTn id="17" dur="500"/>
                                        <p:tgtEl>
                                          <p:spTgt spid="15636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63651">
                                            <p:txEl>
                                              <p:pRg st="4" end="4"/>
                                            </p:txEl>
                                          </p:spTgt>
                                        </p:tgtEl>
                                        <p:attrNameLst>
                                          <p:attrName>style.visibility</p:attrName>
                                        </p:attrNameLst>
                                      </p:cBhvr>
                                      <p:to>
                                        <p:strVal val="visible"/>
                                      </p:to>
                                    </p:set>
                                    <p:animEffect transition="in" filter="blinds(horizontal)">
                                      <p:cBhvr>
                                        <p:cTn id="22" dur="500"/>
                                        <p:tgtEl>
                                          <p:spTgt spid="15636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63651">
                                            <p:txEl>
                                              <p:pRg st="5" end="5"/>
                                            </p:txEl>
                                          </p:spTgt>
                                        </p:tgtEl>
                                        <p:attrNameLst>
                                          <p:attrName>style.visibility</p:attrName>
                                        </p:attrNameLst>
                                      </p:cBhvr>
                                      <p:to>
                                        <p:strVal val="visible"/>
                                      </p:to>
                                    </p:set>
                                    <p:animEffect transition="in" filter="blinds(horizontal)">
                                      <p:cBhvr>
                                        <p:cTn id="27" dur="500"/>
                                        <p:tgtEl>
                                          <p:spTgt spid="15636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63651">
                                            <p:txEl>
                                              <p:pRg st="6" end="6"/>
                                            </p:txEl>
                                          </p:spTgt>
                                        </p:tgtEl>
                                        <p:attrNameLst>
                                          <p:attrName>style.visibility</p:attrName>
                                        </p:attrNameLst>
                                      </p:cBhvr>
                                      <p:to>
                                        <p:strVal val="visible"/>
                                      </p:to>
                                    </p:set>
                                    <p:animEffect transition="in" filter="blinds(horizontal)">
                                      <p:cBhvr>
                                        <p:cTn id="32" dur="500"/>
                                        <p:tgtEl>
                                          <p:spTgt spid="156365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63651">
                                            <p:txEl>
                                              <p:pRg st="7" end="7"/>
                                            </p:txEl>
                                          </p:spTgt>
                                        </p:tgtEl>
                                        <p:attrNameLst>
                                          <p:attrName>style.visibility</p:attrName>
                                        </p:attrNameLst>
                                      </p:cBhvr>
                                      <p:to>
                                        <p:strVal val="visible"/>
                                      </p:to>
                                    </p:set>
                                    <p:animEffect transition="in" filter="blinds(horizontal)">
                                      <p:cBhvr>
                                        <p:cTn id="37" dur="500"/>
                                        <p:tgtEl>
                                          <p:spTgt spid="156365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63651">
                                            <p:txEl>
                                              <p:pRg st="8" end="8"/>
                                            </p:txEl>
                                          </p:spTgt>
                                        </p:tgtEl>
                                        <p:attrNameLst>
                                          <p:attrName>style.visibility</p:attrName>
                                        </p:attrNameLst>
                                      </p:cBhvr>
                                      <p:to>
                                        <p:strVal val="visible"/>
                                      </p:to>
                                    </p:set>
                                    <p:animEffect transition="in" filter="blinds(horizontal)">
                                      <p:cBhvr>
                                        <p:cTn id="42" dur="500"/>
                                        <p:tgtEl>
                                          <p:spTgt spid="156365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63651">
                                            <p:txEl>
                                              <p:pRg st="9" end="9"/>
                                            </p:txEl>
                                          </p:spTgt>
                                        </p:tgtEl>
                                        <p:attrNameLst>
                                          <p:attrName>style.visibility</p:attrName>
                                        </p:attrNameLst>
                                      </p:cBhvr>
                                      <p:to>
                                        <p:strVal val="visible"/>
                                      </p:to>
                                    </p:set>
                                    <p:animEffect transition="in" filter="blinds(horizontal)">
                                      <p:cBhvr>
                                        <p:cTn id="47" dur="500"/>
                                        <p:tgtEl>
                                          <p:spTgt spid="1563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3651"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p:cNvSpPr>
            <a:spLocks noGrp="1"/>
          </p:cNvSpPr>
          <p:nvPr>
            <p:ph type="title"/>
          </p:nvPr>
        </p:nvSpPr>
        <p:spPr/>
        <p:txBody>
          <a:bodyPr/>
          <a:lstStyle/>
          <a:p>
            <a:r>
              <a:rPr lang="en-US" dirty="0">
                <a:latin typeface="Arial" charset="0"/>
                <a:ea typeface="ＭＳ Ｐゴシック" charset="0"/>
                <a:cs typeface="ＭＳ Ｐゴシック" charset="0"/>
              </a:rPr>
              <a:t>Lecture 16: Binary Search</a:t>
            </a:r>
          </a:p>
        </p:txBody>
      </p:sp>
      <p:sp>
        <p:nvSpPr>
          <p:cNvPr id="3" name="Content Placeholder 2"/>
          <p:cNvSpPr>
            <a:spLocks noGrp="1"/>
          </p:cNvSpPr>
          <p:nvPr>
            <p:ph idx="1"/>
          </p:nvPr>
        </p:nvSpPr>
        <p:spPr/>
        <p:txBody>
          <a:bodyPr/>
          <a:lstStyle/>
          <a:p>
            <a:r>
              <a:rPr lang="en-US">
                <a:latin typeface="Tahoma" charset="0"/>
                <a:ea typeface="ＭＳ Ｐゴシック" charset="0"/>
                <a:cs typeface="ＭＳ Ｐゴシック" charset="0"/>
              </a:rPr>
              <a:t>Notes:</a:t>
            </a:r>
          </a:p>
          <a:p>
            <a:pPr lvl="1"/>
            <a:r>
              <a:rPr lang="en-US">
                <a:latin typeface="Tahoma" charset="0"/>
                <a:ea typeface="ＭＳ Ｐゴシック" charset="0"/>
              </a:rPr>
              <a:t>As with the version of SelectionSort we saw previously, this version of Binary Search only works for arrays of ints</a:t>
            </a:r>
          </a:p>
          <a:p>
            <a:pPr lvl="2"/>
            <a:r>
              <a:rPr lang="en-US">
                <a:latin typeface="Tahoma" charset="0"/>
                <a:ea typeface="ＭＳ Ｐゴシック" charset="0"/>
              </a:rPr>
              <a:t>If we want to generalize it we need to write it in a slightly different way, using Java generics</a:t>
            </a:r>
          </a:p>
          <a:p>
            <a:pPr lvl="2"/>
            <a:r>
              <a:rPr lang="en-US">
                <a:latin typeface="Tahoma" charset="0"/>
                <a:ea typeface="ＭＳ Ｐゴシック" charset="0"/>
              </a:rPr>
              <a:t>We will look at this later once we have discussed inheritance and interfaces</a:t>
            </a:r>
          </a:p>
          <a:p>
            <a:pPr lvl="2"/>
            <a:endParaRPr lang="en-US">
              <a:latin typeface="Tahoma" charset="0"/>
              <a:ea typeface="ＭＳ Ｐゴシック" charset="0"/>
            </a:endParaRPr>
          </a:p>
        </p:txBody>
      </p:sp>
      <p:sp>
        <p:nvSpPr>
          <p:cNvPr id="19149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A8A59A5-2CA2-2746-B74A-242F8B2A1DD4}" type="slidenum">
              <a:rPr lang="en-US" sz="1400">
                <a:latin typeface="Arial" charset="0"/>
              </a:rPr>
              <a:pPr eaLnBrk="1" hangingPunct="1"/>
              <a:t>155</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6BB7FA5-F666-354B-B8FF-6F53FEC53643}" type="slidenum">
              <a:rPr lang="en-US" sz="1400">
                <a:latin typeface="Arial" charset="0"/>
              </a:rPr>
              <a:pPr eaLnBrk="1" hangingPunct="1"/>
              <a:t>156</a:t>
            </a:fld>
            <a:endParaRPr lang="en-US" sz="1400">
              <a:latin typeface="Arial" charset="0"/>
            </a:endParaRPr>
          </a:p>
        </p:txBody>
      </p:sp>
      <p:sp>
        <p:nvSpPr>
          <p:cNvPr id="1925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16: Binary Search</a:t>
            </a:r>
          </a:p>
        </p:txBody>
      </p:sp>
      <p:sp>
        <p:nvSpPr>
          <p:cNvPr id="1564675" name="Rectangle 3"/>
          <p:cNvSpPr>
            <a:spLocks noGrp="1" noChangeArrowheads="1"/>
          </p:cNvSpPr>
          <p:nvPr>
            <p:ph type="body" idx="1"/>
          </p:nvPr>
        </p:nvSpPr>
        <p:spPr/>
        <p:txBody>
          <a:bodyPr/>
          <a:lstStyle/>
          <a:p>
            <a:pPr lvl="1" eaLnBrk="1" hangingPunct="1"/>
            <a:r>
              <a:rPr lang="en-US">
                <a:latin typeface="Tahoma" charset="0"/>
                <a:ea typeface="ＭＳ Ｐゴシック" charset="0"/>
              </a:rPr>
              <a:t>So is Binary Search really an improvement over Sequential Search?</a:t>
            </a:r>
          </a:p>
          <a:p>
            <a:pPr lvl="2" eaLnBrk="1" hangingPunct="1"/>
            <a:r>
              <a:rPr lang="en-US">
                <a:latin typeface="Tahoma" charset="0"/>
                <a:ea typeface="ＭＳ Ｐゴシック" charset="0"/>
              </a:rPr>
              <a:t>Each </a:t>
            </a:r>
            <a:r>
              <a:rPr lang="ja-JP" altLang="en-US">
                <a:latin typeface="Tahoma" charset="0"/>
                <a:ea typeface="ＭＳ Ｐゴシック" charset="0"/>
              </a:rPr>
              <a:t>“</a:t>
            </a:r>
            <a:r>
              <a:rPr lang="en-US" altLang="ja-JP">
                <a:latin typeface="Tahoma" charset="0"/>
                <a:ea typeface="ＭＳ Ｐゴシック" charset="0"/>
              </a:rPr>
              <a:t>guess</a:t>
            </a:r>
            <a:r>
              <a:rPr lang="ja-JP" altLang="en-US">
                <a:latin typeface="Tahoma" charset="0"/>
                <a:ea typeface="ＭＳ Ｐゴシック" charset="0"/>
              </a:rPr>
              <a:t>”</a:t>
            </a:r>
            <a:r>
              <a:rPr lang="en-US" altLang="ja-JP">
                <a:latin typeface="Tahoma" charset="0"/>
                <a:ea typeface="ＭＳ Ｐゴシック" charset="0"/>
              </a:rPr>
              <a:t> removes ~½ of the remaining items</a:t>
            </a:r>
          </a:p>
          <a:p>
            <a:pPr lvl="2" eaLnBrk="1" hangingPunct="1"/>
            <a:r>
              <a:rPr lang="en-US">
                <a:latin typeface="Tahoma" charset="0"/>
                <a:ea typeface="ＭＳ Ｐゴシック" charset="0"/>
              </a:rPr>
              <a:t>Thus the total number of guesses cannot exceed the number of times we can cut the array in half until we reach 0 items</a:t>
            </a:r>
          </a:p>
          <a:p>
            <a:pPr lvl="3" eaLnBrk="1" hangingPunct="1"/>
            <a:r>
              <a:rPr lang="en-US">
                <a:latin typeface="Tahoma" charset="0"/>
                <a:ea typeface="ＭＳ Ｐゴシック" charset="0"/>
              </a:rPr>
              <a:t>Ex:  32	 16	 8	4	2	1  =&gt; 6 </a:t>
            </a:r>
          </a:p>
          <a:p>
            <a:pPr lvl="3" eaLnBrk="1" hangingPunct="1"/>
            <a:r>
              <a:rPr lang="en-US">
                <a:latin typeface="Tahoma" charset="0"/>
                <a:ea typeface="ＭＳ Ｐゴシック" charset="0"/>
              </a:rPr>
              <a:t>Generally speaking, for N items in the array, in the worst case we will do </a:t>
            </a:r>
            <a:r>
              <a:rPr lang="en-US">
                <a:solidFill>
                  <a:srgbClr val="FF0000"/>
                </a:solidFill>
                <a:latin typeface="Tahoma" charset="0"/>
                <a:ea typeface="ＭＳ Ｐゴシック" charset="0"/>
              </a:rPr>
              <a:t>~log</a:t>
            </a:r>
            <a:r>
              <a:rPr lang="en-US" baseline="-25000">
                <a:solidFill>
                  <a:srgbClr val="FF0000"/>
                </a:solidFill>
                <a:latin typeface="Tahoma" charset="0"/>
                <a:ea typeface="ＭＳ Ｐゴシック" charset="0"/>
              </a:rPr>
              <a:t>2</a:t>
            </a:r>
            <a:r>
              <a:rPr lang="en-US">
                <a:solidFill>
                  <a:srgbClr val="FF0000"/>
                </a:solidFill>
                <a:latin typeface="Tahoma" charset="0"/>
                <a:ea typeface="ＭＳ Ｐゴシック" charset="0"/>
              </a:rPr>
              <a:t>N</a:t>
            </a:r>
            <a:r>
              <a:rPr lang="en-US">
                <a:latin typeface="Tahoma" charset="0"/>
                <a:ea typeface="ＭＳ Ｐゴシック" charset="0"/>
              </a:rPr>
              <a:t> guesses</a:t>
            </a:r>
          </a:p>
          <a:p>
            <a:pPr lvl="3" eaLnBrk="1" hangingPunct="1"/>
            <a:r>
              <a:rPr lang="en-US">
                <a:latin typeface="Tahoma" charset="0"/>
                <a:ea typeface="ＭＳ Ｐゴシック" charset="0"/>
              </a:rPr>
              <a:t>This is MUCH better than Sequential Search, which has ~N guesses in the worst case</a:t>
            </a:r>
          </a:p>
          <a:p>
            <a:pPr lvl="3" eaLnBrk="1" hangingPunct="1"/>
            <a:r>
              <a:rPr lang="en-US">
                <a:latin typeface="Tahoma" charset="0"/>
                <a:ea typeface="ＭＳ Ｐゴシック" charset="0"/>
              </a:rPr>
              <a:t>You will discuss this more in CS 0445 and CS 1501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64675">
                                            <p:txEl>
                                              <p:pRg st="3" end="3"/>
                                            </p:txEl>
                                          </p:spTgt>
                                        </p:tgtEl>
                                        <p:attrNameLst>
                                          <p:attrName>style.visibility</p:attrName>
                                        </p:attrNameLst>
                                      </p:cBhvr>
                                      <p:to>
                                        <p:strVal val="visible"/>
                                      </p:to>
                                    </p:set>
                                    <p:anim to="" calcmode="lin" valueType="num">
                                      <p:cBhvr>
                                        <p:cTn id="7" dur="1" fill="hold"/>
                                        <p:tgtEl>
                                          <p:spTgt spid="1564675">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64675">
                                            <p:txEl>
                                              <p:pRg st="4" end="4"/>
                                            </p:txEl>
                                          </p:spTgt>
                                        </p:tgtEl>
                                        <p:attrNameLst>
                                          <p:attrName>style.visibility</p:attrName>
                                        </p:attrNameLst>
                                      </p:cBhvr>
                                      <p:to>
                                        <p:strVal val="visible"/>
                                      </p:to>
                                    </p:set>
                                    <p:anim to="" calcmode="lin" valueType="num">
                                      <p:cBhvr>
                                        <p:cTn id="12" dur="1" fill="hold"/>
                                        <p:tgtEl>
                                          <p:spTgt spid="1564675">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64675">
                                            <p:txEl>
                                              <p:pRg st="5" end="5"/>
                                            </p:txEl>
                                          </p:spTgt>
                                        </p:tgtEl>
                                        <p:attrNameLst>
                                          <p:attrName>style.visibility</p:attrName>
                                        </p:attrNameLst>
                                      </p:cBhvr>
                                      <p:to>
                                        <p:strVal val="visible"/>
                                      </p:to>
                                    </p:set>
                                    <p:anim to="" calcmode="lin" valueType="num">
                                      <p:cBhvr>
                                        <p:cTn id="17" dur="1" fill="hold"/>
                                        <p:tgtEl>
                                          <p:spTgt spid="1564675">
                                            <p:txEl>
                                              <p:pRg st="5" end="5"/>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64675">
                                            <p:txEl>
                                              <p:pRg st="6" end="6"/>
                                            </p:txEl>
                                          </p:spTgt>
                                        </p:tgtEl>
                                        <p:attrNameLst>
                                          <p:attrName>style.visibility</p:attrName>
                                        </p:attrNameLst>
                                      </p:cBhvr>
                                      <p:to>
                                        <p:strVal val="visible"/>
                                      </p:to>
                                    </p:set>
                                    <p:anim to="" calcmode="lin" valueType="num">
                                      <p:cBhvr>
                                        <p:cTn id="22" dur="1" fill="hold"/>
                                        <p:tgtEl>
                                          <p:spTgt spid="156467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1A7414F0-9980-EE44-BBE5-6593BE379A35}" type="slidenum">
              <a:rPr lang="en-US" sz="1400">
                <a:latin typeface="Arial" charset="0"/>
              </a:rPr>
              <a:pPr eaLnBrk="1" hangingPunct="1"/>
              <a:t>157</a:t>
            </a:fld>
            <a:endParaRPr lang="en-US" sz="1400">
              <a:latin typeface="Arial" charset="0"/>
            </a:endParaRPr>
          </a:p>
        </p:txBody>
      </p:sp>
      <p:sp>
        <p:nvSpPr>
          <p:cNvPr id="1105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17: Contiguous Memory Data Structures</a:t>
            </a:r>
          </a:p>
        </p:txBody>
      </p:sp>
      <p:sp>
        <p:nvSpPr>
          <p:cNvPr id="1292291" name="Rectangle 3"/>
          <p:cNvSpPr>
            <a:spLocks noGrp="1" noChangeArrowheads="1"/>
          </p:cNvSpPr>
          <p:nvPr>
            <p:ph type="body" idx="1"/>
          </p:nvPr>
        </p:nvSpPr>
        <p:spPr>
          <a:xfrm>
            <a:off x="381000" y="1066800"/>
            <a:ext cx="8305800" cy="5029200"/>
          </a:xfrm>
        </p:spPr>
        <p:txBody>
          <a:bodyPr/>
          <a:lstStyle/>
          <a:p>
            <a:pPr eaLnBrk="1" hangingPunct="1"/>
            <a:r>
              <a:rPr lang="en-US" dirty="0">
                <a:latin typeface="Tahoma" charset="0"/>
                <a:ea typeface="ＭＳ Ｐゴシック" charset="0"/>
                <a:cs typeface="ＭＳ Ｐゴシック" charset="0"/>
              </a:rPr>
              <a:t>The Java array and </a:t>
            </a:r>
            <a:r>
              <a:rPr lang="en-US" dirty="0" err="1">
                <a:latin typeface="Tahoma" charset="0"/>
                <a:ea typeface="ＭＳ Ｐゴシック" charset="0"/>
                <a:cs typeface="ＭＳ Ｐゴシック" charset="0"/>
              </a:rPr>
              <a:t>ArrayList</a:t>
            </a:r>
            <a:r>
              <a:rPr lang="en-US" dirty="0">
                <a:latin typeface="Tahoma" charset="0"/>
                <a:ea typeface="ＭＳ Ｐゴシック" charset="0"/>
                <a:cs typeface="ＭＳ Ｐゴシック" charset="0"/>
              </a:rPr>
              <a:t> use </a:t>
            </a:r>
            <a:r>
              <a:rPr lang="en-US" dirty="0">
                <a:solidFill>
                  <a:srgbClr val="FF0000"/>
                </a:solidFill>
                <a:latin typeface="Tahoma" charset="0"/>
                <a:ea typeface="ＭＳ Ｐゴシック" charset="0"/>
                <a:cs typeface="ＭＳ Ｐゴシック" charset="0"/>
              </a:rPr>
              <a:t>contiguous memory</a:t>
            </a:r>
          </a:p>
          <a:p>
            <a:pPr lvl="1" eaLnBrk="1" hangingPunct="1"/>
            <a:r>
              <a:rPr lang="en-US" dirty="0">
                <a:latin typeface="Tahoma" charset="0"/>
                <a:ea typeface="ＭＳ Ｐゴシック" charset="0"/>
              </a:rPr>
              <a:t>Locations are located next to each other in memory</a:t>
            </a:r>
          </a:p>
          <a:p>
            <a:pPr lvl="2" eaLnBrk="1" hangingPunct="1"/>
            <a:r>
              <a:rPr lang="en-US" dirty="0">
                <a:latin typeface="Tahoma" charset="0"/>
                <a:ea typeface="ＭＳ Ｐゴシック" charset="0"/>
              </a:rPr>
              <a:t>Given the address of the first location, we can find all of the others based on an offset from the first</a:t>
            </a:r>
          </a:p>
          <a:p>
            <a:pPr lvl="1" eaLnBrk="1" hangingPunct="1"/>
            <a:endParaRPr lang="en-US" dirty="0">
              <a:latin typeface="Tahoma" charset="0"/>
              <a:ea typeface="ＭＳ Ｐゴシック" charset="0"/>
            </a:endParaRPr>
          </a:p>
          <a:p>
            <a:pPr lvl="1" eaLnBrk="1" hangingPunct="1"/>
            <a:endParaRPr lang="en-US" dirty="0">
              <a:latin typeface="Tahoma" charset="0"/>
              <a:ea typeface="ＭＳ Ｐゴシック" charset="0"/>
            </a:endParaRPr>
          </a:p>
          <a:p>
            <a:pPr lvl="1" eaLnBrk="1" hangingPunct="1"/>
            <a:r>
              <a:rPr lang="en-US" dirty="0">
                <a:latin typeface="Tahoma" charset="0"/>
                <a:ea typeface="ＭＳ Ｐゴシック" charset="0"/>
              </a:rPr>
              <a:t>Benefits of contiguous memory:</a:t>
            </a:r>
          </a:p>
          <a:p>
            <a:pPr lvl="2" eaLnBrk="1" hangingPunct="1"/>
            <a:r>
              <a:rPr lang="en-US" dirty="0">
                <a:latin typeface="Tahoma" charset="0"/>
                <a:ea typeface="ＭＳ Ｐゴシック" charset="0"/>
              </a:rPr>
              <a:t>We have </a:t>
            </a:r>
            <a:r>
              <a:rPr lang="en-US" dirty="0">
                <a:solidFill>
                  <a:srgbClr val="FF0000"/>
                </a:solidFill>
                <a:latin typeface="Tahoma" charset="0"/>
                <a:ea typeface="ＭＳ Ｐゴシック" charset="0"/>
              </a:rPr>
              <a:t>direct access</a:t>
            </a:r>
            <a:r>
              <a:rPr lang="en-US" dirty="0">
                <a:latin typeface="Tahoma" charset="0"/>
                <a:ea typeface="ＭＳ Ｐゴシック" charset="0"/>
              </a:rPr>
              <a:t> to individual items</a:t>
            </a:r>
          </a:p>
          <a:p>
            <a:pPr lvl="3" eaLnBrk="1" hangingPunct="1"/>
            <a:r>
              <a:rPr lang="en-US" dirty="0">
                <a:latin typeface="Tahoma" charset="0"/>
                <a:ea typeface="ＭＳ Ｐゴシック" charset="0"/>
              </a:rPr>
              <a:t>Access of item A[</a:t>
            </a:r>
            <a:r>
              <a:rPr lang="en-US" dirty="0" err="1">
                <a:latin typeface="Tahoma" charset="0"/>
                <a:ea typeface="ＭＳ Ｐゴシック" charset="0"/>
              </a:rPr>
              <a:t>i</a:t>
            </a:r>
            <a:r>
              <a:rPr lang="en-US" dirty="0">
                <a:latin typeface="Tahoma" charset="0"/>
                <a:ea typeface="ＭＳ Ｐゴシック" charset="0"/>
              </a:rPr>
              <a:t>] can be done in a single operation</a:t>
            </a:r>
          </a:p>
        </p:txBody>
      </p:sp>
      <p:graphicFrame>
        <p:nvGraphicFramePr>
          <p:cNvPr id="1292292" name="Group 4"/>
          <p:cNvGraphicFramePr>
            <a:graphicFrameLocks noGrp="1"/>
          </p:cNvGraphicFramePr>
          <p:nvPr/>
        </p:nvGraphicFramePr>
        <p:xfrm>
          <a:off x="1371600" y="3657600"/>
          <a:ext cx="6629400" cy="931864"/>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828675">
                  <a:extLst>
                    <a:ext uri="{9D8B030D-6E8A-4147-A177-3AD203B41FA5}">
                      <a16:colId xmlns:a16="http://schemas.microsoft.com/office/drawing/2014/main" val="20004"/>
                    </a:ext>
                  </a:extLst>
                </a:gridCol>
                <a:gridCol w="827088">
                  <a:extLst>
                    <a:ext uri="{9D8B030D-6E8A-4147-A177-3AD203B41FA5}">
                      <a16:colId xmlns:a16="http://schemas.microsoft.com/office/drawing/2014/main" val="20005"/>
                    </a:ext>
                  </a:extLst>
                </a:gridCol>
                <a:gridCol w="830262">
                  <a:extLst>
                    <a:ext uri="{9D8B030D-6E8A-4147-A177-3AD203B41FA5}">
                      <a16:colId xmlns:a16="http://schemas.microsoft.com/office/drawing/2014/main" val="20006"/>
                    </a:ext>
                  </a:extLst>
                </a:gridCol>
                <a:gridCol w="828675">
                  <a:extLst>
                    <a:ext uri="{9D8B030D-6E8A-4147-A177-3AD203B41FA5}">
                      <a16:colId xmlns:a16="http://schemas.microsoft.com/office/drawing/2014/main" val="20007"/>
                    </a:ext>
                  </a:extLst>
                </a:gridCol>
              </a:tblGrid>
              <a:tr h="444238">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charset="0"/>
                        <a:buNone/>
                        <a:tabLst/>
                      </a:pPr>
                      <a:r>
                        <a:rPr kumimoji="0" lang="en-US" sz="2000" b="0" i="0" u="none" strike="noStrike" cap="none" normalizeH="0" baseline="0">
                          <a:ln>
                            <a:noFill/>
                          </a:ln>
                          <a:solidFill>
                            <a:schemeClr val="bg1"/>
                          </a:solidFill>
                          <a:effectLst/>
                          <a:latin typeface="Tahoma" charset="0"/>
                          <a:ea typeface="ＭＳ Ｐゴシック" charset="0"/>
                          <a:cs typeface="ＭＳ Ｐゴシック" charset="0"/>
                        </a:rPr>
                        <a:t>0</a:t>
                      </a:r>
                    </a:p>
                  </a:txBody>
                  <a:tcPr marT="45693" marB="4569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charset="0"/>
                        <a:buNone/>
                        <a:tabLst/>
                      </a:pPr>
                      <a:r>
                        <a:rPr kumimoji="0" lang="en-US" sz="2000" b="0" i="0" u="none" strike="noStrike" cap="none" normalizeH="0" baseline="0">
                          <a:ln>
                            <a:noFill/>
                          </a:ln>
                          <a:solidFill>
                            <a:schemeClr val="bg1"/>
                          </a:solidFill>
                          <a:effectLst/>
                          <a:latin typeface="Tahoma" charset="0"/>
                          <a:ea typeface="ＭＳ Ｐゴシック" charset="0"/>
                          <a:cs typeface="ＭＳ Ｐゴシック" charset="0"/>
                        </a:rPr>
                        <a:t>1</a:t>
                      </a:r>
                    </a:p>
                  </a:txBody>
                  <a:tcPr marT="45693" marB="4569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charset="0"/>
                        <a:buNone/>
                        <a:tabLst/>
                      </a:pPr>
                      <a:r>
                        <a:rPr kumimoji="0" lang="en-US" sz="2000" b="0" i="0" u="none" strike="noStrike" cap="none" normalizeH="0" baseline="0">
                          <a:ln>
                            <a:noFill/>
                          </a:ln>
                          <a:solidFill>
                            <a:schemeClr val="bg1"/>
                          </a:solidFill>
                          <a:effectLst/>
                          <a:latin typeface="Tahoma" charset="0"/>
                          <a:ea typeface="ＭＳ Ｐゴシック" charset="0"/>
                          <a:cs typeface="ＭＳ Ｐゴシック" charset="0"/>
                        </a:rPr>
                        <a:t>…</a:t>
                      </a:r>
                    </a:p>
                  </a:txBody>
                  <a:tcPr marT="45693" marB="4569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000" b="0" i="0" u="none" strike="noStrike" cap="none" normalizeH="0" baseline="0">
                        <a:ln>
                          <a:noFill/>
                        </a:ln>
                        <a:solidFill>
                          <a:schemeClr val="bg1"/>
                        </a:solidFill>
                        <a:effectLst/>
                        <a:latin typeface="Tahoma" charset="0"/>
                        <a:ea typeface="ＭＳ Ｐゴシック" charset="0"/>
                        <a:cs typeface="ＭＳ Ｐゴシック" charset="0"/>
                      </a:endParaRPr>
                    </a:p>
                  </a:txBody>
                  <a:tcPr marT="45693" marB="4569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charset="0"/>
                        <a:buNone/>
                        <a:tabLst/>
                      </a:pPr>
                      <a:r>
                        <a:rPr kumimoji="0" lang="en-US" sz="2000" b="0" i="0" u="none" strike="noStrike" cap="none" normalizeH="0" baseline="0">
                          <a:ln>
                            <a:noFill/>
                          </a:ln>
                          <a:solidFill>
                            <a:schemeClr val="bg1"/>
                          </a:solidFill>
                          <a:effectLst/>
                          <a:latin typeface="Tahoma" charset="0"/>
                          <a:ea typeface="ＭＳ Ｐゴシック" charset="0"/>
                          <a:cs typeface="ＭＳ Ｐゴシック" charset="0"/>
                        </a:rPr>
                        <a:t>i</a:t>
                      </a:r>
                    </a:p>
                  </a:txBody>
                  <a:tcPr marT="45693" marB="4569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charset="0"/>
                        <a:buNone/>
                        <a:tabLst/>
                      </a:pPr>
                      <a:r>
                        <a:rPr kumimoji="0" lang="en-US" sz="2000" b="0" i="0" u="none" strike="noStrike" cap="none" normalizeH="0" baseline="0">
                          <a:ln>
                            <a:noFill/>
                          </a:ln>
                          <a:solidFill>
                            <a:schemeClr val="bg1"/>
                          </a:solidFill>
                          <a:effectLst/>
                          <a:latin typeface="Tahoma" charset="0"/>
                          <a:ea typeface="ＭＳ Ｐゴシック" charset="0"/>
                          <a:cs typeface="ＭＳ Ｐゴシック" charset="0"/>
                        </a:rPr>
                        <a:t>i+1</a:t>
                      </a:r>
                    </a:p>
                  </a:txBody>
                  <a:tcPr marT="45693" marB="4569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charset="0"/>
                        <a:buNone/>
                        <a:tabLst/>
                      </a:pPr>
                      <a:r>
                        <a:rPr kumimoji="0" lang="en-US" sz="2000" b="0" i="0" u="none" strike="noStrike" cap="none" normalizeH="0" baseline="0">
                          <a:ln>
                            <a:noFill/>
                          </a:ln>
                          <a:solidFill>
                            <a:schemeClr val="bg1"/>
                          </a:solidFill>
                          <a:effectLst/>
                          <a:latin typeface="Tahoma" charset="0"/>
                          <a:ea typeface="ＭＳ Ｐゴシック" charset="0"/>
                          <a:cs typeface="ＭＳ Ｐゴシック" charset="0"/>
                        </a:rPr>
                        <a:t>…</a:t>
                      </a:r>
                    </a:p>
                  </a:txBody>
                  <a:tcPr marT="45693" marB="4569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000" b="0" i="0" u="none" strike="noStrike" cap="none" normalizeH="0" baseline="0">
                        <a:ln>
                          <a:noFill/>
                        </a:ln>
                        <a:solidFill>
                          <a:schemeClr val="bg1"/>
                        </a:solidFill>
                        <a:effectLst/>
                        <a:latin typeface="Tahoma" charset="0"/>
                        <a:ea typeface="ＭＳ Ｐゴシック" charset="0"/>
                        <a:cs typeface="ＭＳ Ｐゴシック" charset="0"/>
                      </a:endParaRPr>
                    </a:p>
                  </a:txBody>
                  <a:tcPr marT="45693" marB="45693" horzOverflow="overflow">
                    <a:lnL>
                      <a:noFill/>
                    </a:lnL>
                    <a:lnR>
                      <a:noFill/>
                    </a:lnR>
                    <a:lnT>
                      <a:noFill/>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487625">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600" b="0" i="0" u="none" strike="noStrike" cap="none" normalizeH="0" baseline="0">
                        <a:ln>
                          <a:noFill/>
                        </a:ln>
                        <a:solidFill>
                          <a:schemeClr val="bg1"/>
                        </a:solidFill>
                        <a:effectLst/>
                        <a:latin typeface="Tahoma" charset="0"/>
                        <a:ea typeface="ＭＳ Ｐゴシック" charset="0"/>
                        <a:cs typeface="ＭＳ Ｐゴシック" charset="0"/>
                      </a:endParaRPr>
                    </a:p>
                  </a:txBody>
                  <a:tcPr marT="45693" marB="4569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600" b="0" i="0" u="none" strike="noStrike" cap="none" normalizeH="0" baseline="0">
                        <a:ln>
                          <a:noFill/>
                        </a:ln>
                        <a:solidFill>
                          <a:schemeClr val="bg1"/>
                        </a:solidFill>
                        <a:effectLst/>
                        <a:latin typeface="Tahoma" charset="0"/>
                        <a:ea typeface="ＭＳ Ｐゴシック" charset="0"/>
                        <a:cs typeface="ＭＳ Ｐゴシック" charset="0"/>
                      </a:endParaRPr>
                    </a:p>
                  </a:txBody>
                  <a:tcPr marT="45693" marB="4569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600" b="0" i="0" u="none" strike="noStrike" cap="none" normalizeH="0" baseline="0">
                        <a:ln>
                          <a:noFill/>
                        </a:ln>
                        <a:solidFill>
                          <a:schemeClr val="bg1"/>
                        </a:solidFill>
                        <a:effectLst/>
                        <a:latin typeface="Tahoma" charset="0"/>
                        <a:ea typeface="ＭＳ Ｐゴシック" charset="0"/>
                        <a:cs typeface="ＭＳ Ｐゴシック" charset="0"/>
                      </a:endParaRPr>
                    </a:p>
                  </a:txBody>
                  <a:tcPr marT="45693" marB="4569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600" b="0" i="0" u="none" strike="noStrike" cap="none" normalizeH="0" baseline="0">
                        <a:ln>
                          <a:noFill/>
                        </a:ln>
                        <a:solidFill>
                          <a:schemeClr val="bg1"/>
                        </a:solidFill>
                        <a:effectLst/>
                        <a:latin typeface="Tahoma" charset="0"/>
                        <a:ea typeface="ＭＳ Ｐゴシック" charset="0"/>
                        <a:cs typeface="ＭＳ Ｐゴシック" charset="0"/>
                      </a:endParaRPr>
                    </a:p>
                  </a:txBody>
                  <a:tcPr marT="45693" marB="4569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marT="45693" marB="4569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600" b="0" i="0" u="none" strike="noStrike" cap="none" normalizeH="0" baseline="0">
                        <a:ln>
                          <a:noFill/>
                        </a:ln>
                        <a:solidFill>
                          <a:schemeClr val="bg1"/>
                        </a:solidFill>
                        <a:effectLst/>
                        <a:latin typeface="Tahoma" charset="0"/>
                        <a:ea typeface="ＭＳ Ｐゴシック" charset="0"/>
                        <a:cs typeface="ＭＳ Ｐゴシック" charset="0"/>
                      </a:endParaRPr>
                    </a:p>
                  </a:txBody>
                  <a:tcPr marT="45693" marB="4569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600" b="0" i="0" u="none" strike="noStrike" cap="none" normalizeH="0" baseline="0">
                        <a:ln>
                          <a:noFill/>
                        </a:ln>
                        <a:solidFill>
                          <a:schemeClr val="bg1"/>
                        </a:solidFill>
                        <a:effectLst/>
                        <a:latin typeface="Tahoma" charset="0"/>
                        <a:ea typeface="ＭＳ Ｐゴシック" charset="0"/>
                        <a:cs typeface="ＭＳ Ｐゴシック" charset="0"/>
                      </a:endParaRPr>
                    </a:p>
                  </a:txBody>
                  <a:tcPr marT="45693" marB="4569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charset="0"/>
                        <a:buNone/>
                        <a:tabLst/>
                      </a:pPr>
                      <a:endParaRPr kumimoji="0" lang="en-US" sz="2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marT="45693" marB="45693"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7662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2291">
                                            <p:txEl>
                                              <p:pRg st="1" end="1"/>
                                            </p:txEl>
                                          </p:spTgt>
                                        </p:tgtEl>
                                        <p:attrNameLst>
                                          <p:attrName>style.visibility</p:attrName>
                                        </p:attrNameLst>
                                      </p:cBhvr>
                                      <p:to>
                                        <p:strVal val="visible"/>
                                      </p:to>
                                    </p:set>
                                    <p:animEffect transition="in" filter="blinds(horizontal)">
                                      <p:cBhvr>
                                        <p:cTn id="7" dur="500"/>
                                        <p:tgtEl>
                                          <p:spTgt spid="129229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2291">
                                            <p:txEl>
                                              <p:pRg st="2" end="2"/>
                                            </p:txEl>
                                          </p:spTgt>
                                        </p:tgtEl>
                                        <p:attrNameLst>
                                          <p:attrName>style.visibility</p:attrName>
                                        </p:attrNameLst>
                                      </p:cBhvr>
                                      <p:to>
                                        <p:strVal val="visible"/>
                                      </p:to>
                                    </p:set>
                                    <p:animEffect transition="in" filter="blinds(horizontal)">
                                      <p:cBhvr>
                                        <p:cTn id="10" dur="500"/>
                                        <p:tgtEl>
                                          <p:spTgt spid="129229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92292"/>
                                        </p:tgtEl>
                                        <p:attrNameLst>
                                          <p:attrName>style.visibility</p:attrName>
                                        </p:attrNameLst>
                                      </p:cBhvr>
                                      <p:to>
                                        <p:strVal val="visible"/>
                                      </p:to>
                                    </p:set>
                                    <p:animEffect transition="in" filter="blinds(horizontal)">
                                      <p:cBhvr>
                                        <p:cTn id="15" dur="500"/>
                                        <p:tgtEl>
                                          <p:spTgt spid="129229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92291">
                                            <p:txEl>
                                              <p:pRg st="5" end="5"/>
                                            </p:txEl>
                                          </p:spTgt>
                                        </p:tgtEl>
                                        <p:attrNameLst>
                                          <p:attrName>style.visibility</p:attrName>
                                        </p:attrNameLst>
                                      </p:cBhvr>
                                      <p:to>
                                        <p:strVal val="visible"/>
                                      </p:to>
                                    </p:set>
                                    <p:animEffect transition="in" filter="blinds(horizontal)">
                                      <p:cBhvr>
                                        <p:cTn id="20" dur="500"/>
                                        <p:tgtEl>
                                          <p:spTgt spid="1292291">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292291">
                                            <p:txEl>
                                              <p:pRg st="6" end="6"/>
                                            </p:txEl>
                                          </p:spTgt>
                                        </p:tgtEl>
                                        <p:attrNameLst>
                                          <p:attrName>style.visibility</p:attrName>
                                        </p:attrNameLst>
                                      </p:cBhvr>
                                      <p:to>
                                        <p:strVal val="visible"/>
                                      </p:to>
                                    </p:set>
                                    <p:anim to="" calcmode="lin" valueType="num">
                                      <p:cBhvr>
                                        <p:cTn id="25" dur="1" fill="hold"/>
                                        <p:tgtEl>
                                          <p:spTgt spid="1292291">
                                            <p:txEl>
                                              <p:pRg st="6" end="6"/>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292291">
                                            <p:txEl>
                                              <p:pRg st="7" end="7"/>
                                            </p:txEl>
                                          </p:spTgt>
                                        </p:tgtEl>
                                        <p:attrNameLst>
                                          <p:attrName>style.visibility</p:attrName>
                                        </p:attrNameLst>
                                      </p:cBhvr>
                                      <p:to>
                                        <p:strVal val="visible"/>
                                      </p:to>
                                    </p:set>
                                    <p:anim to="" calcmode="lin" valueType="num">
                                      <p:cBhvr>
                                        <p:cTn id="28" dur="1" fill="hold"/>
                                        <p:tgtEl>
                                          <p:spTgt spid="129229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BA277D34-8F90-F145-BE34-BE9583AAE063}" type="slidenum">
              <a:rPr lang="en-US" sz="1400">
                <a:latin typeface="Arial" charset="0"/>
              </a:rPr>
              <a:pPr eaLnBrk="1" hangingPunct="1"/>
              <a:t>158</a:t>
            </a:fld>
            <a:endParaRPr lang="en-US" sz="1400">
              <a:latin typeface="Arial" charset="0"/>
            </a:endParaRPr>
          </a:p>
        </p:txBody>
      </p:sp>
      <p:sp>
        <p:nvSpPr>
          <p:cNvPr id="1126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17: Contiguous Memory</a:t>
            </a:r>
          </a:p>
        </p:txBody>
      </p:sp>
      <p:sp>
        <p:nvSpPr>
          <p:cNvPr id="1294339" name="Rectangle 3"/>
          <p:cNvSpPr>
            <a:spLocks noGrp="1" noChangeArrowheads="1"/>
          </p:cNvSpPr>
          <p:nvPr>
            <p:ph type="body" idx="1"/>
          </p:nvPr>
        </p:nvSpPr>
        <p:spPr>
          <a:xfrm>
            <a:off x="457200" y="1066800"/>
            <a:ext cx="8153400" cy="5029200"/>
          </a:xfrm>
        </p:spPr>
        <p:txBody>
          <a:bodyPr/>
          <a:lstStyle/>
          <a:p>
            <a:pPr lvl="2" eaLnBrk="1" hangingPunct="1"/>
            <a:r>
              <a:rPr lang="en-US" dirty="0">
                <a:latin typeface="Tahoma" charset="0"/>
                <a:ea typeface="ＭＳ Ｐゴシック" charset="0"/>
              </a:rPr>
              <a:t>Direct access allows us to use efficient algorithms such as </a:t>
            </a:r>
            <a:r>
              <a:rPr lang="en-US" dirty="0">
                <a:solidFill>
                  <a:srgbClr val="FF0000"/>
                </a:solidFill>
                <a:latin typeface="Tahoma" charset="0"/>
                <a:ea typeface="ＭＳ Ｐゴシック" charset="0"/>
              </a:rPr>
              <a:t>Binary Search</a:t>
            </a:r>
            <a:r>
              <a:rPr lang="en-US" dirty="0">
                <a:latin typeface="Tahoma" charset="0"/>
                <a:ea typeface="ＭＳ Ｐゴシック" charset="0"/>
              </a:rPr>
              <a:t> to find an item</a:t>
            </a:r>
          </a:p>
          <a:p>
            <a:pPr lvl="2" eaLnBrk="1" hangingPunct="1"/>
            <a:r>
              <a:rPr lang="en-US" dirty="0">
                <a:latin typeface="Tahoma" charset="0"/>
                <a:ea typeface="ＭＳ Ｐゴシック" charset="0"/>
              </a:rPr>
              <a:t>Arrays and array-based DS are also </a:t>
            </a:r>
            <a:r>
              <a:rPr lang="en-US" dirty="0">
                <a:solidFill>
                  <a:srgbClr val="FF0000"/>
                </a:solidFill>
                <a:latin typeface="Tahoma" charset="0"/>
                <a:ea typeface="ＭＳ Ｐゴシック" charset="0"/>
              </a:rPr>
              <a:t>fairly simple and easy to use</a:t>
            </a:r>
          </a:p>
          <a:p>
            <a:pPr marL="1371600" lvl="3" indent="0" eaLnBrk="1" hangingPunct="1">
              <a:buNone/>
            </a:pPr>
            <a:endParaRPr lang="en-US" dirty="0">
              <a:solidFill>
                <a:srgbClr val="FF0000"/>
              </a:solidFill>
              <a:latin typeface="Tahoma" charset="0"/>
              <a:ea typeface="ＭＳ Ｐゴシック" charset="0"/>
            </a:endParaRPr>
          </a:p>
          <a:p>
            <a:pPr lvl="1" eaLnBrk="1" hangingPunct="1"/>
            <a:r>
              <a:rPr lang="en-US" dirty="0">
                <a:latin typeface="Tahoma" charset="0"/>
                <a:ea typeface="ＭＳ Ｐゴシック" charset="0"/>
              </a:rPr>
              <a:t>Drawbacks of contiguous memory</a:t>
            </a:r>
          </a:p>
          <a:p>
            <a:pPr marL="1371600" lvl="2" indent="-457200" eaLnBrk="1" hangingPunct="1">
              <a:buFont typeface="+mj-lt"/>
              <a:buAutoNum type="arabicParenR"/>
            </a:pPr>
            <a:r>
              <a:rPr lang="en-US" dirty="0">
                <a:solidFill>
                  <a:srgbClr val="FF0000"/>
                </a:solidFill>
                <a:latin typeface="Tahoma" charset="0"/>
                <a:ea typeface="ＭＳ Ｐゴシック" charset="0"/>
              </a:rPr>
              <a:t>Allocation</a:t>
            </a:r>
            <a:r>
              <a:rPr lang="en-US" dirty="0">
                <a:latin typeface="Tahoma" charset="0"/>
                <a:ea typeface="ＭＳ Ｐゴシック" charset="0"/>
              </a:rPr>
              <a:t> of the memory must be </a:t>
            </a:r>
            <a:r>
              <a:rPr lang="en-US" dirty="0">
                <a:solidFill>
                  <a:srgbClr val="FF0000"/>
                </a:solidFill>
                <a:latin typeface="Tahoma" charset="0"/>
                <a:ea typeface="ＭＳ Ｐゴシック" charset="0"/>
              </a:rPr>
              <a:t>done at once, in a large block</a:t>
            </a:r>
            <a:r>
              <a:rPr lang="en-US" dirty="0">
                <a:latin typeface="Tahoma" charset="0"/>
                <a:ea typeface="ＭＳ Ｐゴシック" charset="0"/>
              </a:rPr>
              <a:t> as we just discussed</a:t>
            </a:r>
            <a:endParaRPr lang="en-US" dirty="0">
              <a:solidFill>
                <a:srgbClr val="FF0000"/>
              </a:solidFill>
              <a:latin typeface="Tahoma" charset="0"/>
              <a:ea typeface="ＭＳ Ｐゴシック" charset="0"/>
            </a:endParaRPr>
          </a:p>
          <a:p>
            <a:pPr lvl="3" eaLnBrk="1" hangingPunct="1"/>
            <a:r>
              <a:rPr lang="en-US" dirty="0">
                <a:latin typeface="Tahoma" charset="0"/>
                <a:ea typeface="ＭＳ Ｐゴシック" charset="0"/>
              </a:rPr>
              <a:t>If we allocate too much memory we are being wasteful</a:t>
            </a:r>
          </a:p>
          <a:p>
            <a:pPr lvl="3" eaLnBrk="1" hangingPunct="1"/>
            <a:r>
              <a:rPr lang="en-US" dirty="0">
                <a:latin typeface="Tahoma" charset="0"/>
                <a:ea typeface="ＭＳ Ｐゴシック" charset="0"/>
              </a:rPr>
              <a:t>If we "run out of memory" we must resize by making a new, larger array and copying the data into it</a:t>
            </a:r>
          </a:p>
          <a:p>
            <a:pPr lvl="4" eaLnBrk="1" hangingPunct="1"/>
            <a:r>
              <a:rPr lang="en-US" dirty="0">
                <a:latin typeface="Tahoma" charset="0"/>
                <a:ea typeface="ＭＳ Ｐゴシック" charset="0"/>
              </a:rPr>
              <a:t>This process may be transparent (ex: in an </a:t>
            </a:r>
            <a:r>
              <a:rPr lang="en-US" dirty="0" err="1">
                <a:latin typeface="Tahoma" charset="0"/>
                <a:ea typeface="ＭＳ Ｐゴシック" charset="0"/>
              </a:rPr>
              <a:t>ArrayList</a:t>
            </a:r>
            <a:r>
              <a:rPr lang="en-US" dirty="0">
                <a:latin typeface="Tahoma" charset="0"/>
                <a:ea typeface="ＭＳ Ｐゴシック" charset="0"/>
              </a:rPr>
              <a:t>) but it is not free due to the copying of data</a:t>
            </a:r>
          </a:p>
          <a:p>
            <a:pPr lvl="4" eaLnBrk="1" hangingPunct="1"/>
            <a:endParaRPr lang="en-US" dirty="0">
              <a:latin typeface="Tahoma" charset="0"/>
              <a:ea typeface="ＭＳ Ｐゴシック" charset="0"/>
            </a:endParaRPr>
          </a:p>
        </p:txBody>
      </p:sp>
    </p:spTree>
    <p:extLst>
      <p:ext uri="{BB962C8B-B14F-4D97-AF65-F5344CB8AC3E}">
        <p14:creationId xmlns:p14="http://schemas.microsoft.com/office/powerpoint/2010/main" val="1147274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4339">
                                            <p:txEl>
                                              <p:pRg st="1" end="1"/>
                                            </p:txEl>
                                          </p:spTgt>
                                        </p:tgtEl>
                                        <p:attrNameLst>
                                          <p:attrName>style.visibility</p:attrName>
                                        </p:attrNameLst>
                                      </p:cBhvr>
                                      <p:to>
                                        <p:strVal val="visible"/>
                                      </p:to>
                                    </p:set>
                                    <p:animEffect transition="in" filter="blinds(horizontal)">
                                      <p:cBhvr>
                                        <p:cTn id="7" dur="500"/>
                                        <p:tgtEl>
                                          <p:spTgt spid="129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4339">
                                            <p:txEl>
                                              <p:pRg st="3" end="3"/>
                                            </p:txEl>
                                          </p:spTgt>
                                        </p:tgtEl>
                                        <p:attrNameLst>
                                          <p:attrName>style.visibility</p:attrName>
                                        </p:attrNameLst>
                                      </p:cBhvr>
                                      <p:to>
                                        <p:strVal val="visible"/>
                                      </p:to>
                                    </p:set>
                                    <p:animEffect transition="in" filter="blinds(horizontal)">
                                      <p:cBhvr>
                                        <p:cTn id="12" dur="500"/>
                                        <p:tgtEl>
                                          <p:spTgt spid="12943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4" presetClass="entr" presetSubtype="0" fill="hold" nodeType="clickEffect">
                                  <p:stCondLst>
                                    <p:cond delay="0"/>
                                  </p:stCondLst>
                                  <p:childTnLst>
                                    <p:set>
                                      <p:cBhvr>
                                        <p:cTn id="16" dur="1" fill="hold">
                                          <p:stCondLst>
                                            <p:cond delay="0"/>
                                          </p:stCondLst>
                                        </p:cTn>
                                        <p:tgtEl>
                                          <p:spTgt spid="1294339">
                                            <p:txEl>
                                              <p:pRg st="4" end="4"/>
                                            </p:txEl>
                                          </p:spTgt>
                                        </p:tgtEl>
                                        <p:attrNameLst>
                                          <p:attrName>style.visibility</p:attrName>
                                        </p:attrNameLst>
                                      </p:cBhvr>
                                      <p:to>
                                        <p:strVal val="visible"/>
                                      </p:to>
                                    </p:set>
                                    <p:anim from="(-#ppt_w/2)" to="(#ppt_x)" calcmode="lin" valueType="num">
                                      <p:cBhvr>
                                        <p:cTn id="17" dur="600" fill="hold">
                                          <p:stCondLst>
                                            <p:cond delay="0"/>
                                          </p:stCondLst>
                                        </p:cTn>
                                        <p:tgtEl>
                                          <p:spTgt spid="1294339">
                                            <p:txEl>
                                              <p:pRg st="4" end="4"/>
                                            </p:txEl>
                                          </p:spTgt>
                                        </p:tgtEl>
                                        <p:attrNameLst>
                                          <p:attrName>ppt_x</p:attrName>
                                        </p:attrNameLst>
                                      </p:cBhvr>
                                    </p:anim>
                                    <p:anim from="0" to="-1.0" calcmode="lin" valueType="num">
                                      <p:cBhvr>
                                        <p:cTn id="18" dur="200" decel="50000" autoRev="1" fill="hold">
                                          <p:stCondLst>
                                            <p:cond delay="600"/>
                                          </p:stCondLst>
                                        </p:cTn>
                                        <p:tgtEl>
                                          <p:spTgt spid="1294339">
                                            <p:txEl>
                                              <p:pRg st="4" end="4"/>
                                            </p:txEl>
                                          </p:spTgt>
                                        </p:tgtEl>
                                        <p:attrNameLst>
                                          <p:attrName>xshear</p:attrName>
                                        </p:attrNameLst>
                                      </p:cBhvr>
                                    </p:anim>
                                    <p:animScale>
                                      <p:cBhvr>
                                        <p:cTn id="19" dur="200" decel="100000" autoRev="1" fill="hold">
                                          <p:stCondLst>
                                            <p:cond delay="600"/>
                                          </p:stCondLst>
                                        </p:cTn>
                                        <p:tgtEl>
                                          <p:spTgt spid="1294339">
                                            <p:txEl>
                                              <p:pRg st="4" end="4"/>
                                            </p:txEl>
                                          </p:spTgt>
                                        </p:tgtEl>
                                      </p:cBhvr>
                                      <p:from x="100000" y="100000"/>
                                      <p:to x="80000" y="100000"/>
                                    </p:animScale>
                                    <p:anim by="(#ppt_h/3+#ppt_w*0.1)" calcmode="lin" valueType="num">
                                      <p:cBhvr additive="sum">
                                        <p:cTn id="20" dur="200" decel="100000" autoRev="1" fill="hold">
                                          <p:stCondLst>
                                            <p:cond delay="600"/>
                                          </p:stCondLst>
                                        </p:cTn>
                                        <p:tgtEl>
                                          <p:spTgt spid="1294339">
                                            <p:txEl>
                                              <p:pRg st="4" end="4"/>
                                            </p:txEl>
                                          </p:spTgt>
                                        </p:tgtEl>
                                        <p:attrNameLst>
                                          <p:attrName>ppt_x</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4" presetClass="entr" presetSubtype="0" fill="hold" nodeType="clickEffect">
                                  <p:stCondLst>
                                    <p:cond delay="0"/>
                                  </p:stCondLst>
                                  <p:childTnLst>
                                    <p:set>
                                      <p:cBhvr>
                                        <p:cTn id="24" dur="1" fill="hold">
                                          <p:stCondLst>
                                            <p:cond delay="0"/>
                                          </p:stCondLst>
                                        </p:cTn>
                                        <p:tgtEl>
                                          <p:spTgt spid="1294339">
                                            <p:txEl>
                                              <p:pRg st="5" end="5"/>
                                            </p:txEl>
                                          </p:spTgt>
                                        </p:tgtEl>
                                        <p:attrNameLst>
                                          <p:attrName>style.visibility</p:attrName>
                                        </p:attrNameLst>
                                      </p:cBhvr>
                                      <p:to>
                                        <p:strVal val="visible"/>
                                      </p:to>
                                    </p:set>
                                    <p:anim from="(-#ppt_w/2)" to="(#ppt_x)" calcmode="lin" valueType="num">
                                      <p:cBhvr>
                                        <p:cTn id="25" dur="600" fill="hold">
                                          <p:stCondLst>
                                            <p:cond delay="0"/>
                                          </p:stCondLst>
                                        </p:cTn>
                                        <p:tgtEl>
                                          <p:spTgt spid="1294339">
                                            <p:txEl>
                                              <p:pRg st="5" end="5"/>
                                            </p:txEl>
                                          </p:spTgt>
                                        </p:tgtEl>
                                        <p:attrNameLst>
                                          <p:attrName>ppt_x</p:attrName>
                                        </p:attrNameLst>
                                      </p:cBhvr>
                                    </p:anim>
                                    <p:anim from="0" to="-1.0" calcmode="lin" valueType="num">
                                      <p:cBhvr>
                                        <p:cTn id="26" dur="200" decel="50000" autoRev="1" fill="hold">
                                          <p:stCondLst>
                                            <p:cond delay="600"/>
                                          </p:stCondLst>
                                        </p:cTn>
                                        <p:tgtEl>
                                          <p:spTgt spid="1294339">
                                            <p:txEl>
                                              <p:pRg st="5" end="5"/>
                                            </p:txEl>
                                          </p:spTgt>
                                        </p:tgtEl>
                                        <p:attrNameLst>
                                          <p:attrName>xshear</p:attrName>
                                        </p:attrNameLst>
                                      </p:cBhvr>
                                    </p:anim>
                                    <p:animScale>
                                      <p:cBhvr>
                                        <p:cTn id="27" dur="200" decel="100000" autoRev="1" fill="hold">
                                          <p:stCondLst>
                                            <p:cond delay="600"/>
                                          </p:stCondLst>
                                        </p:cTn>
                                        <p:tgtEl>
                                          <p:spTgt spid="1294339">
                                            <p:txEl>
                                              <p:pRg st="5" end="5"/>
                                            </p:txEl>
                                          </p:spTgt>
                                        </p:tgtEl>
                                      </p:cBhvr>
                                      <p:from x="100000" y="100000"/>
                                      <p:to x="80000" y="100000"/>
                                    </p:animScale>
                                    <p:anim by="(#ppt_h/3+#ppt_w*0.1)" calcmode="lin" valueType="num">
                                      <p:cBhvr additive="sum">
                                        <p:cTn id="28" dur="200" decel="100000" autoRev="1" fill="hold">
                                          <p:stCondLst>
                                            <p:cond delay="600"/>
                                          </p:stCondLst>
                                        </p:cTn>
                                        <p:tgtEl>
                                          <p:spTgt spid="1294339">
                                            <p:txEl>
                                              <p:pRg st="5" end="5"/>
                                            </p:txEl>
                                          </p:spTgt>
                                        </p:tgtEl>
                                        <p:attrNameLst>
                                          <p:attrName>ppt_x</p:attrName>
                                        </p:attrNameLst>
                                      </p:cBhvr>
                                    </p:anim>
                                  </p:childTnLst>
                                </p:cTn>
                              </p:par>
                            </p:childTnLst>
                          </p:cTn>
                        </p:par>
                      </p:childTnLst>
                    </p:cTn>
                  </p:par>
                  <p:par>
                    <p:cTn id="29" fill="hold">
                      <p:stCondLst>
                        <p:cond delay="indefinite"/>
                      </p:stCondLst>
                      <p:childTnLst>
                        <p:par>
                          <p:cTn id="30" fill="hold">
                            <p:stCondLst>
                              <p:cond delay="0"/>
                            </p:stCondLst>
                            <p:childTnLst>
                              <p:par>
                                <p:cTn id="31" presetID="34" presetClass="entr" presetSubtype="0" fill="hold" nodeType="clickEffect">
                                  <p:stCondLst>
                                    <p:cond delay="0"/>
                                  </p:stCondLst>
                                  <p:childTnLst>
                                    <p:set>
                                      <p:cBhvr>
                                        <p:cTn id="32" dur="1" fill="hold">
                                          <p:stCondLst>
                                            <p:cond delay="0"/>
                                          </p:stCondLst>
                                        </p:cTn>
                                        <p:tgtEl>
                                          <p:spTgt spid="1294339">
                                            <p:txEl>
                                              <p:pRg st="6" end="6"/>
                                            </p:txEl>
                                          </p:spTgt>
                                        </p:tgtEl>
                                        <p:attrNameLst>
                                          <p:attrName>style.visibility</p:attrName>
                                        </p:attrNameLst>
                                      </p:cBhvr>
                                      <p:to>
                                        <p:strVal val="visible"/>
                                      </p:to>
                                    </p:set>
                                    <p:anim from="(-#ppt_w/2)" to="(#ppt_x)" calcmode="lin" valueType="num">
                                      <p:cBhvr>
                                        <p:cTn id="33" dur="600" fill="hold">
                                          <p:stCondLst>
                                            <p:cond delay="0"/>
                                          </p:stCondLst>
                                        </p:cTn>
                                        <p:tgtEl>
                                          <p:spTgt spid="1294339">
                                            <p:txEl>
                                              <p:pRg st="6" end="6"/>
                                            </p:txEl>
                                          </p:spTgt>
                                        </p:tgtEl>
                                        <p:attrNameLst>
                                          <p:attrName>ppt_x</p:attrName>
                                        </p:attrNameLst>
                                      </p:cBhvr>
                                    </p:anim>
                                    <p:anim from="0" to="-1.0" calcmode="lin" valueType="num">
                                      <p:cBhvr>
                                        <p:cTn id="34" dur="200" decel="50000" autoRev="1" fill="hold">
                                          <p:stCondLst>
                                            <p:cond delay="600"/>
                                          </p:stCondLst>
                                        </p:cTn>
                                        <p:tgtEl>
                                          <p:spTgt spid="1294339">
                                            <p:txEl>
                                              <p:pRg st="6" end="6"/>
                                            </p:txEl>
                                          </p:spTgt>
                                        </p:tgtEl>
                                        <p:attrNameLst>
                                          <p:attrName>xshear</p:attrName>
                                        </p:attrNameLst>
                                      </p:cBhvr>
                                    </p:anim>
                                    <p:animScale>
                                      <p:cBhvr>
                                        <p:cTn id="35" dur="200" decel="100000" autoRev="1" fill="hold">
                                          <p:stCondLst>
                                            <p:cond delay="600"/>
                                          </p:stCondLst>
                                        </p:cTn>
                                        <p:tgtEl>
                                          <p:spTgt spid="1294339">
                                            <p:txEl>
                                              <p:pRg st="6" end="6"/>
                                            </p:txEl>
                                          </p:spTgt>
                                        </p:tgtEl>
                                      </p:cBhvr>
                                      <p:from x="100000" y="100000"/>
                                      <p:to x="80000" y="100000"/>
                                    </p:animScale>
                                    <p:anim by="(#ppt_h/3+#ppt_w*0.1)" calcmode="lin" valueType="num">
                                      <p:cBhvr additive="sum">
                                        <p:cTn id="36" dur="200" decel="100000" autoRev="1" fill="hold">
                                          <p:stCondLst>
                                            <p:cond delay="600"/>
                                          </p:stCondLst>
                                        </p:cTn>
                                        <p:tgtEl>
                                          <p:spTgt spid="1294339">
                                            <p:txEl>
                                              <p:pRg st="6" end="6"/>
                                            </p:txEl>
                                          </p:spTgt>
                                        </p:tgtEl>
                                        <p:attrNameLst>
                                          <p:attrName>ppt_x</p:attrName>
                                        </p:attrNameLst>
                                      </p:cBhvr>
                                    </p:anim>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nodeType="clickEffect">
                                  <p:stCondLst>
                                    <p:cond delay="0"/>
                                  </p:stCondLst>
                                  <p:childTnLst>
                                    <p:set>
                                      <p:cBhvr>
                                        <p:cTn id="40" dur="1" fill="hold">
                                          <p:stCondLst>
                                            <p:cond delay="0"/>
                                          </p:stCondLst>
                                        </p:cTn>
                                        <p:tgtEl>
                                          <p:spTgt spid="1294339">
                                            <p:txEl>
                                              <p:pRg st="7" end="7"/>
                                            </p:txEl>
                                          </p:spTgt>
                                        </p:tgtEl>
                                        <p:attrNameLst>
                                          <p:attrName>style.visibility</p:attrName>
                                        </p:attrNameLst>
                                      </p:cBhvr>
                                      <p:to>
                                        <p:strVal val="visible"/>
                                      </p:to>
                                    </p:set>
                                    <p:anim from="(-#ppt_w/2)" to="(#ppt_x)" calcmode="lin" valueType="num">
                                      <p:cBhvr>
                                        <p:cTn id="41" dur="600" fill="hold">
                                          <p:stCondLst>
                                            <p:cond delay="0"/>
                                          </p:stCondLst>
                                        </p:cTn>
                                        <p:tgtEl>
                                          <p:spTgt spid="1294339">
                                            <p:txEl>
                                              <p:pRg st="7" end="7"/>
                                            </p:txEl>
                                          </p:spTgt>
                                        </p:tgtEl>
                                        <p:attrNameLst>
                                          <p:attrName>ppt_x</p:attrName>
                                        </p:attrNameLst>
                                      </p:cBhvr>
                                    </p:anim>
                                    <p:anim from="0" to="-1.0" calcmode="lin" valueType="num">
                                      <p:cBhvr>
                                        <p:cTn id="42" dur="200" decel="50000" autoRev="1" fill="hold">
                                          <p:stCondLst>
                                            <p:cond delay="600"/>
                                          </p:stCondLst>
                                        </p:cTn>
                                        <p:tgtEl>
                                          <p:spTgt spid="1294339">
                                            <p:txEl>
                                              <p:pRg st="7" end="7"/>
                                            </p:txEl>
                                          </p:spTgt>
                                        </p:tgtEl>
                                        <p:attrNameLst>
                                          <p:attrName>xshear</p:attrName>
                                        </p:attrNameLst>
                                      </p:cBhvr>
                                    </p:anim>
                                    <p:animScale>
                                      <p:cBhvr>
                                        <p:cTn id="43" dur="200" decel="100000" autoRev="1" fill="hold">
                                          <p:stCondLst>
                                            <p:cond delay="600"/>
                                          </p:stCondLst>
                                        </p:cTn>
                                        <p:tgtEl>
                                          <p:spTgt spid="1294339">
                                            <p:txEl>
                                              <p:pRg st="7" end="7"/>
                                            </p:txEl>
                                          </p:spTgt>
                                        </p:tgtEl>
                                      </p:cBhvr>
                                      <p:from x="100000" y="100000"/>
                                      <p:to x="80000" y="100000"/>
                                    </p:animScale>
                                    <p:anim by="(#ppt_h/3+#ppt_w*0.1)" calcmode="lin" valueType="num">
                                      <p:cBhvr additive="sum">
                                        <p:cTn id="44" dur="200" decel="100000" autoRev="1" fill="hold">
                                          <p:stCondLst>
                                            <p:cond delay="600"/>
                                          </p:stCondLst>
                                        </p:cTn>
                                        <p:tgtEl>
                                          <p:spTgt spid="1294339">
                                            <p:txEl>
                                              <p:pRg st="7" end="7"/>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00107893-944A-684F-A21E-4F1F40DD498A}" type="slidenum">
              <a:rPr lang="en-US" sz="1400">
                <a:latin typeface="Arial" charset="0"/>
              </a:rPr>
              <a:pPr eaLnBrk="1" hangingPunct="1"/>
              <a:t>159</a:t>
            </a:fld>
            <a:endParaRPr lang="en-US" sz="1400">
              <a:latin typeface="Arial" charset="0"/>
            </a:endParaRPr>
          </a:p>
        </p:txBody>
      </p:sp>
      <p:sp>
        <p:nvSpPr>
          <p:cNvPr id="1136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17: Contiguous Memory</a:t>
            </a:r>
          </a:p>
        </p:txBody>
      </p:sp>
      <p:sp>
        <p:nvSpPr>
          <p:cNvPr id="145411" name="Rectangle 3"/>
          <p:cNvSpPr>
            <a:spLocks noGrp="1" noChangeArrowheads="1"/>
          </p:cNvSpPr>
          <p:nvPr>
            <p:ph type="body" idx="1"/>
          </p:nvPr>
        </p:nvSpPr>
        <p:spPr/>
        <p:txBody>
          <a:bodyPr/>
          <a:lstStyle/>
          <a:p>
            <a:pPr marL="1371600" lvl="2" indent="-457200" eaLnBrk="1" hangingPunct="1">
              <a:buFont typeface="+mj-lt"/>
              <a:buAutoNum type="arabicParenR" startAt="2"/>
            </a:pPr>
            <a:r>
              <a:rPr lang="en-US" dirty="0">
                <a:latin typeface="Tahoma" charset="0"/>
                <a:ea typeface="ＭＳ Ｐゴシック" charset="0"/>
              </a:rPr>
              <a:t>Inserting or deleting data "at the middle" of an array may require </a:t>
            </a:r>
            <a:r>
              <a:rPr lang="en-US" dirty="0">
                <a:solidFill>
                  <a:srgbClr val="FF0000"/>
                </a:solidFill>
                <a:latin typeface="Tahoma" charset="0"/>
                <a:ea typeface="ＭＳ Ｐゴシック" charset="0"/>
              </a:rPr>
              <a:t>shifting of the other elements</a:t>
            </a:r>
          </a:p>
          <a:p>
            <a:pPr lvl="3" eaLnBrk="1" hangingPunct="1"/>
            <a:r>
              <a:rPr lang="en-US" dirty="0">
                <a:latin typeface="Tahoma" charset="0"/>
                <a:ea typeface="ＭＳ Ｐゴシック" charset="0"/>
              </a:rPr>
              <a:t>Also requires some time to do</a:t>
            </a:r>
          </a:p>
          <a:p>
            <a:pPr lvl="3" eaLnBrk="1" hangingPunct="1"/>
            <a:r>
              <a:rPr lang="en-US" dirty="0">
                <a:latin typeface="Tahoma" charset="0"/>
                <a:ea typeface="ＭＳ Ｐゴシック" charset="0"/>
              </a:rPr>
              <a:t>We must make room for a new item or fill in the gap created after deleting an item</a:t>
            </a:r>
          </a:p>
          <a:p>
            <a:pPr lvl="4" eaLnBrk="1" hangingPunct="1"/>
            <a:r>
              <a:rPr lang="en-US" dirty="0">
                <a:latin typeface="Tahoma" charset="0"/>
                <a:ea typeface="ＭＳ Ｐゴシック" charset="0"/>
              </a:rPr>
              <a:t>This is necessary because the data is contiguous</a:t>
            </a:r>
          </a:p>
          <a:p>
            <a:pPr lvl="2" eaLnBrk="1" hangingPunct="1"/>
            <a:r>
              <a:rPr lang="en-US" dirty="0">
                <a:latin typeface="Tahoma" charset="0"/>
                <a:ea typeface="ＭＳ Ｐゴシック" charset="0"/>
              </a:rPr>
              <a:t>See SimpleAList.java</a:t>
            </a:r>
          </a:p>
          <a:p>
            <a:pPr lvl="3" eaLnBrk="1" hangingPunct="1"/>
            <a:r>
              <a:rPr lang="en-US" dirty="0">
                <a:latin typeface="Tahoma" charset="0"/>
                <a:ea typeface="ＭＳ Ｐゴシック" charset="0"/>
              </a:rPr>
              <a:t>This is simplified version of the standard </a:t>
            </a:r>
            <a:r>
              <a:rPr lang="en-US" dirty="0" err="1">
                <a:latin typeface="Tahoma" charset="0"/>
                <a:ea typeface="ＭＳ Ｐゴシック" charset="0"/>
              </a:rPr>
              <a:t>ArrayList</a:t>
            </a:r>
            <a:endParaRPr lang="en-US" dirty="0">
              <a:latin typeface="Tahoma" charset="0"/>
              <a:ea typeface="ＭＳ Ｐゴシック" charset="0"/>
            </a:endParaRPr>
          </a:p>
          <a:p>
            <a:pPr lvl="4" eaLnBrk="1" hangingPunct="1"/>
            <a:r>
              <a:rPr lang="en-US" dirty="0">
                <a:latin typeface="Tahoma" charset="0"/>
                <a:ea typeface="ＭＳ Ｐゴシック" charset="0"/>
              </a:rPr>
              <a:t>It is defined for only one underlying type (String)</a:t>
            </a:r>
          </a:p>
          <a:p>
            <a:pPr lvl="4" eaLnBrk="1" hangingPunct="1"/>
            <a:r>
              <a:rPr lang="en-US" dirty="0">
                <a:latin typeface="Tahoma" charset="0"/>
                <a:ea typeface="ＭＳ Ｐゴシック" charset="0"/>
              </a:rPr>
              <a:t>It has only a few operations</a:t>
            </a:r>
          </a:p>
          <a:p>
            <a:pPr lvl="2" eaLnBrk="1" hangingPunct="1"/>
            <a:r>
              <a:rPr lang="en-US" dirty="0">
                <a:latin typeface="Tahoma" charset="0"/>
                <a:ea typeface="ＭＳ Ｐゴシック" charset="0"/>
              </a:rPr>
              <a:t>We will discuss the details of "how much" time is required for resizing and for shifting in CS 0445</a:t>
            </a:r>
          </a:p>
          <a:p>
            <a:pPr lvl="3" eaLnBrk="1" hangingPunct="1"/>
            <a:r>
              <a:rPr lang="en-US" dirty="0">
                <a:latin typeface="Tahoma" charset="0"/>
                <a:ea typeface="ＭＳ Ｐゴシック" charset="0"/>
              </a:rPr>
              <a:t>This deals with algorithm analysis</a:t>
            </a:r>
          </a:p>
          <a:p>
            <a:pPr marL="914400" lvl="2" indent="0" eaLnBrk="1" hangingPunct="1">
              <a:buNone/>
            </a:pPr>
            <a:endParaRPr lang="en-US" dirty="0">
              <a:latin typeface="Tahoma" charset="0"/>
              <a:ea typeface="ＭＳ Ｐゴシック" charset="0"/>
            </a:endParaRPr>
          </a:p>
        </p:txBody>
      </p:sp>
    </p:spTree>
    <p:extLst>
      <p:ext uri="{BB962C8B-B14F-4D97-AF65-F5344CB8AC3E}">
        <p14:creationId xmlns:p14="http://schemas.microsoft.com/office/powerpoint/2010/main" val="282353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animEffect transition="in" filter="blinds(horizontal)">
                                      <p:cBhvr>
                                        <p:cTn id="7" dur="500"/>
                                        <p:tgtEl>
                                          <p:spTgt spid="145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1">
                                            <p:txEl>
                                              <p:pRg st="2" end="2"/>
                                            </p:txEl>
                                          </p:spTgt>
                                        </p:tgtEl>
                                        <p:attrNameLst>
                                          <p:attrName>style.visibility</p:attrName>
                                        </p:attrNameLst>
                                      </p:cBhvr>
                                      <p:to>
                                        <p:strVal val="visible"/>
                                      </p:to>
                                    </p:set>
                                    <p:animEffect transition="in" filter="blinds(horizontal)">
                                      <p:cBhvr>
                                        <p:cTn id="12" dur="500"/>
                                        <p:tgtEl>
                                          <p:spTgt spid="145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5411">
                                            <p:txEl>
                                              <p:pRg st="3" end="3"/>
                                            </p:txEl>
                                          </p:spTgt>
                                        </p:tgtEl>
                                        <p:attrNameLst>
                                          <p:attrName>style.visibility</p:attrName>
                                        </p:attrNameLst>
                                      </p:cBhvr>
                                      <p:to>
                                        <p:strVal val="visible"/>
                                      </p:to>
                                    </p:set>
                                    <p:animEffect transition="in" filter="blinds(horizontal)">
                                      <p:cBhvr>
                                        <p:cTn id="17" dur="500"/>
                                        <p:tgtEl>
                                          <p:spTgt spid="1454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5411">
                                            <p:txEl>
                                              <p:pRg st="4" end="4"/>
                                            </p:txEl>
                                          </p:spTgt>
                                        </p:tgtEl>
                                        <p:attrNameLst>
                                          <p:attrName>style.visibility</p:attrName>
                                        </p:attrNameLst>
                                      </p:cBhvr>
                                      <p:to>
                                        <p:strVal val="visible"/>
                                      </p:to>
                                    </p:set>
                                    <p:animEffect transition="in" filter="blinds(horizontal)">
                                      <p:cBhvr>
                                        <p:cTn id="22" dur="500"/>
                                        <p:tgtEl>
                                          <p:spTgt spid="1454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5411">
                                            <p:txEl>
                                              <p:pRg st="5" end="5"/>
                                            </p:txEl>
                                          </p:spTgt>
                                        </p:tgtEl>
                                        <p:attrNameLst>
                                          <p:attrName>style.visibility</p:attrName>
                                        </p:attrNameLst>
                                      </p:cBhvr>
                                      <p:to>
                                        <p:strVal val="visible"/>
                                      </p:to>
                                    </p:set>
                                    <p:animEffect transition="in" filter="blinds(horizontal)">
                                      <p:cBhvr>
                                        <p:cTn id="27" dur="500"/>
                                        <p:tgtEl>
                                          <p:spTgt spid="1454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5411">
                                            <p:txEl>
                                              <p:pRg st="6" end="6"/>
                                            </p:txEl>
                                          </p:spTgt>
                                        </p:tgtEl>
                                        <p:attrNameLst>
                                          <p:attrName>style.visibility</p:attrName>
                                        </p:attrNameLst>
                                      </p:cBhvr>
                                      <p:to>
                                        <p:strVal val="visible"/>
                                      </p:to>
                                    </p:set>
                                    <p:animEffect transition="in" filter="blinds(horizontal)">
                                      <p:cBhvr>
                                        <p:cTn id="32" dur="500"/>
                                        <p:tgtEl>
                                          <p:spTgt spid="1454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5411">
                                            <p:txEl>
                                              <p:pRg st="7" end="7"/>
                                            </p:txEl>
                                          </p:spTgt>
                                        </p:tgtEl>
                                        <p:attrNameLst>
                                          <p:attrName>style.visibility</p:attrName>
                                        </p:attrNameLst>
                                      </p:cBhvr>
                                      <p:to>
                                        <p:strVal val="visible"/>
                                      </p:to>
                                    </p:set>
                                    <p:animEffect transition="in" filter="blinds(horizontal)">
                                      <p:cBhvr>
                                        <p:cTn id="37" dur="500"/>
                                        <p:tgtEl>
                                          <p:spTgt spid="14541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5411">
                                            <p:txEl>
                                              <p:pRg st="8" end="8"/>
                                            </p:txEl>
                                          </p:spTgt>
                                        </p:tgtEl>
                                        <p:attrNameLst>
                                          <p:attrName>style.visibility</p:attrName>
                                        </p:attrNameLst>
                                      </p:cBhvr>
                                      <p:to>
                                        <p:strVal val="visible"/>
                                      </p:to>
                                    </p:set>
                                    <p:animEffect transition="in" filter="blinds(horizontal)">
                                      <p:cBhvr>
                                        <p:cTn id="42" dur="500"/>
                                        <p:tgtEl>
                                          <p:spTgt spid="145411">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45411">
                                            <p:txEl>
                                              <p:pRg st="9" end="9"/>
                                            </p:txEl>
                                          </p:spTgt>
                                        </p:tgtEl>
                                        <p:attrNameLst>
                                          <p:attrName>style.visibility</p:attrName>
                                        </p:attrNameLst>
                                      </p:cBhvr>
                                      <p:to>
                                        <p:strVal val="visible"/>
                                      </p:to>
                                    </p:set>
                                    <p:animEffect transition="in" filter="blinds(horizontal)">
                                      <p:cBhvr>
                                        <p:cTn id="45" dur="500"/>
                                        <p:tgtEl>
                                          <p:spTgt spid="145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atin typeface="Arial" charset="0"/>
                <a:ea typeface="ＭＳ Ｐゴシック" charset="0"/>
                <a:cs typeface="ＭＳ Ｐゴシック" charset="0"/>
              </a:rPr>
              <a:t>Lecture 2: Java Basics</a:t>
            </a:r>
          </a:p>
        </p:txBody>
      </p:sp>
      <p:sp>
        <p:nvSpPr>
          <p:cNvPr id="3" name="Content Placeholder 2"/>
          <p:cNvSpPr>
            <a:spLocks noGrp="1"/>
          </p:cNvSpPr>
          <p:nvPr>
            <p:ph idx="1"/>
          </p:nvPr>
        </p:nvSpPr>
        <p:spPr/>
        <p:txBody>
          <a:bodyPr/>
          <a:lstStyle/>
          <a:p>
            <a:r>
              <a:rPr lang="en-US">
                <a:latin typeface="Tahoma" charset="0"/>
                <a:ea typeface="ＭＳ Ｐゴシック" charset="0"/>
                <a:cs typeface="ＭＳ Ｐゴシック" charset="0"/>
              </a:rPr>
              <a:t>What fundamental entities / abilities do we need for any useful Java program?</a:t>
            </a:r>
          </a:p>
          <a:p>
            <a:pPr lvl="1"/>
            <a:r>
              <a:rPr lang="en-US">
                <a:latin typeface="Tahoma" charset="0"/>
                <a:ea typeface="ＭＳ Ｐゴシック" charset="0"/>
              </a:rPr>
              <a:t>A way to </a:t>
            </a:r>
            <a:r>
              <a:rPr lang="en-US">
                <a:solidFill>
                  <a:srgbClr val="FF0000"/>
                </a:solidFill>
                <a:latin typeface="Tahoma" charset="0"/>
                <a:ea typeface="ＭＳ Ｐゴシック" charset="0"/>
              </a:rPr>
              <a:t>get</a:t>
            </a:r>
            <a:r>
              <a:rPr lang="en-US">
                <a:latin typeface="Tahoma" charset="0"/>
                <a:ea typeface="ＭＳ Ｐゴシック" charset="0"/>
              </a:rPr>
              <a:t> </a:t>
            </a:r>
            <a:r>
              <a:rPr lang="en-US">
                <a:solidFill>
                  <a:srgbClr val="FF0000"/>
                </a:solidFill>
                <a:latin typeface="Tahoma" charset="0"/>
                <a:ea typeface="ＭＳ Ｐゴシック" charset="0"/>
              </a:rPr>
              <a:t>data into and out of our program</a:t>
            </a:r>
          </a:p>
          <a:p>
            <a:pPr lvl="2"/>
            <a:r>
              <a:rPr lang="en-US" b="1">
                <a:latin typeface="Tahoma" charset="0"/>
                <a:ea typeface="ＭＳ Ｐゴシック" charset="0"/>
              </a:rPr>
              <a:t>I/O</a:t>
            </a:r>
          </a:p>
          <a:p>
            <a:pPr lvl="1"/>
            <a:r>
              <a:rPr lang="en-US">
                <a:latin typeface="Tahoma" charset="0"/>
                <a:ea typeface="ＭＳ Ｐゴシック" charset="0"/>
              </a:rPr>
              <a:t>A way to create / name / variables and constants to </a:t>
            </a:r>
            <a:r>
              <a:rPr lang="en-US">
                <a:solidFill>
                  <a:srgbClr val="FF0000"/>
                </a:solidFill>
                <a:latin typeface="Tahoma" charset="0"/>
                <a:ea typeface="ＭＳ Ｐゴシック" charset="0"/>
              </a:rPr>
              <a:t>store our data</a:t>
            </a:r>
          </a:p>
          <a:p>
            <a:pPr lvl="2"/>
            <a:r>
              <a:rPr lang="en-US" b="1">
                <a:latin typeface="Tahoma" charset="0"/>
                <a:ea typeface="ＭＳ Ｐゴシック" charset="0"/>
              </a:rPr>
              <a:t>Identifiers and variables</a:t>
            </a:r>
          </a:p>
          <a:p>
            <a:pPr lvl="1"/>
            <a:r>
              <a:rPr lang="en-US">
                <a:latin typeface="Tahoma" charset="0"/>
                <a:ea typeface="ＭＳ Ｐゴシック" charset="0"/>
              </a:rPr>
              <a:t>A way to </a:t>
            </a:r>
            <a:r>
              <a:rPr lang="en-US">
                <a:solidFill>
                  <a:srgbClr val="FF0000"/>
                </a:solidFill>
                <a:latin typeface="Tahoma" charset="0"/>
                <a:ea typeface="ＭＳ Ｐゴシック" charset="0"/>
              </a:rPr>
              <a:t>manipulate / operate on the data</a:t>
            </a:r>
          </a:p>
          <a:p>
            <a:pPr lvl="2"/>
            <a:r>
              <a:rPr lang="en-US" b="1">
                <a:latin typeface="Tahoma" charset="0"/>
                <a:ea typeface="ＭＳ Ｐゴシック" charset="0"/>
              </a:rPr>
              <a:t>Statements and Expressions</a:t>
            </a:r>
          </a:p>
          <a:p>
            <a:pPr lvl="1"/>
            <a:r>
              <a:rPr lang="en-US">
                <a:latin typeface="Tahoma" charset="0"/>
                <a:ea typeface="ＭＳ Ｐゴシック" charset="0"/>
              </a:rPr>
              <a:t>A way to make decisions and </a:t>
            </a:r>
            <a:r>
              <a:rPr lang="en-US">
                <a:solidFill>
                  <a:srgbClr val="FF0000"/>
                </a:solidFill>
                <a:latin typeface="Tahoma" charset="0"/>
                <a:ea typeface="ＭＳ Ｐゴシック" charset="0"/>
              </a:rPr>
              <a:t>control our flow of execution</a:t>
            </a:r>
          </a:p>
          <a:p>
            <a:pPr lvl="2"/>
            <a:r>
              <a:rPr lang="en-US" b="1">
                <a:solidFill>
                  <a:srgbClr val="000000"/>
                </a:solidFill>
                <a:latin typeface="Tahoma" charset="0"/>
                <a:ea typeface="ＭＳ Ｐゴシック" charset="0"/>
              </a:rPr>
              <a:t>Control structures</a:t>
            </a:r>
          </a:p>
          <a:p>
            <a:pPr lvl="1"/>
            <a:endParaRPr lang="en-US">
              <a:latin typeface="Tahoma" charset="0"/>
              <a:ea typeface="ＭＳ Ｐゴシック" charset="0"/>
            </a:endParaRPr>
          </a:p>
          <a:p>
            <a:pPr lvl="1"/>
            <a:endParaRPr lang="en-US">
              <a:latin typeface="Tahoma" charset="0"/>
              <a:ea typeface="ＭＳ Ｐゴシック" charset="0"/>
            </a:endParaRPr>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E4ABC5F-1B81-9743-87C7-2618148820D3}" type="slidenum">
              <a:rPr lang="en-US" sz="1400">
                <a:latin typeface="Arial" charset="0"/>
              </a:rPr>
              <a:pPr eaLnBrk="1" hangingPunct="1"/>
              <a:t>16</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455AF765-5D6D-0744-AC96-A7953B103277}" type="slidenum">
              <a:rPr lang="en-US" sz="1400">
                <a:latin typeface="Arial" charset="0"/>
              </a:rPr>
              <a:pPr eaLnBrk="1" hangingPunct="1"/>
              <a:t>160</a:t>
            </a:fld>
            <a:endParaRPr lang="en-US" sz="1400">
              <a:latin typeface="Arial" charset="0"/>
            </a:endParaRPr>
          </a:p>
        </p:txBody>
      </p:sp>
      <p:sp>
        <p:nvSpPr>
          <p:cNvPr id="1146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17: Linked Data Structures</a:t>
            </a:r>
          </a:p>
        </p:txBody>
      </p:sp>
      <p:sp>
        <p:nvSpPr>
          <p:cNvPr id="1296387" name="Rectangle 3"/>
          <p:cNvSpPr>
            <a:spLocks noGrp="1" noChangeArrowheads="1"/>
          </p:cNvSpPr>
          <p:nvPr>
            <p:ph type="body" idx="1"/>
          </p:nvPr>
        </p:nvSpPr>
        <p:spPr>
          <a:xfrm>
            <a:off x="685800" y="1066800"/>
            <a:ext cx="7772400" cy="5029200"/>
          </a:xfrm>
        </p:spPr>
        <p:txBody>
          <a:bodyPr/>
          <a:lstStyle/>
          <a:p>
            <a:pPr eaLnBrk="1" hangingPunct="1"/>
            <a:r>
              <a:rPr lang="en-US">
                <a:latin typeface="Tahoma" charset="0"/>
                <a:ea typeface="ＭＳ Ｐゴシック" charset="0"/>
                <a:cs typeface="ＭＳ Ｐゴシック" charset="0"/>
              </a:rPr>
              <a:t>Let's concentrate on the </a:t>
            </a:r>
            <a:r>
              <a:rPr lang="en-US" b="1">
                <a:latin typeface="Tahoma" charset="0"/>
                <a:ea typeface="ＭＳ Ｐゴシック" charset="0"/>
                <a:cs typeface="ＭＳ Ｐゴシック" charset="0"/>
              </a:rPr>
              <a:t>drawbacks</a:t>
            </a:r>
            <a:r>
              <a:rPr lang="en-US">
                <a:latin typeface="Tahoma" charset="0"/>
                <a:ea typeface="ＭＳ Ｐゴシック" charset="0"/>
                <a:cs typeface="ＭＳ Ｐゴシック" charset="0"/>
              </a:rPr>
              <a:t> of contiguous memory</a:t>
            </a:r>
          </a:p>
          <a:p>
            <a:pPr lvl="1" eaLnBrk="1" hangingPunct="1"/>
            <a:r>
              <a:rPr lang="en-US">
                <a:latin typeface="Tahoma" charset="0"/>
                <a:ea typeface="ＭＳ Ｐゴシック" charset="0"/>
              </a:rPr>
              <a:t>Is there an alternative way of storing a collection of data that avoids these problems?</a:t>
            </a:r>
          </a:p>
          <a:p>
            <a:pPr lvl="1" eaLnBrk="1" hangingPunct="1"/>
            <a:r>
              <a:rPr lang="en-US">
                <a:latin typeface="Tahoma" charset="0"/>
                <a:ea typeface="ＭＳ Ｐゴシック" charset="0"/>
              </a:rPr>
              <a:t>What if we can </a:t>
            </a:r>
            <a:r>
              <a:rPr lang="en-US">
                <a:solidFill>
                  <a:srgbClr val="FF0000"/>
                </a:solidFill>
                <a:latin typeface="Tahoma" charset="0"/>
                <a:ea typeface="ＭＳ Ｐゴシック" charset="0"/>
              </a:rPr>
              <a:t>allocate our memory in small, separate pieces</a:t>
            </a:r>
            <a:r>
              <a:rPr lang="en-US">
                <a:latin typeface="Tahoma" charset="0"/>
                <a:ea typeface="ＭＳ Ｐゴシック" charset="0"/>
              </a:rPr>
              <a:t>, one for each item in the collection</a:t>
            </a:r>
          </a:p>
          <a:p>
            <a:pPr lvl="2" eaLnBrk="1" hangingPunct="1"/>
            <a:r>
              <a:rPr lang="en-US">
                <a:latin typeface="Tahoma" charset="0"/>
                <a:ea typeface="ＭＳ Ｐゴシック" charset="0"/>
              </a:rPr>
              <a:t>Now we allocate exactly as many pieces as we need</a:t>
            </a:r>
          </a:p>
          <a:p>
            <a:pPr lvl="2" eaLnBrk="1" hangingPunct="1"/>
            <a:r>
              <a:rPr lang="en-US">
                <a:latin typeface="Tahoma" charset="0"/>
                <a:ea typeface="ＭＳ Ｐゴシック" charset="0"/>
              </a:rPr>
              <a:t>Now we do not have to shift items, since all of the items are separate anyway</a:t>
            </a:r>
          </a:p>
          <a:p>
            <a:pPr lvl="3" eaLnBrk="1" hangingPunct="1"/>
            <a:r>
              <a:rPr lang="en-US">
                <a:latin typeface="Tahoma" charset="0"/>
                <a:ea typeface="ＭＳ Ｐゴシック" charset="0"/>
              </a:rPr>
              <a:t>Draw on board</a:t>
            </a:r>
          </a:p>
        </p:txBody>
      </p:sp>
    </p:spTree>
    <p:extLst>
      <p:ext uri="{BB962C8B-B14F-4D97-AF65-F5344CB8AC3E}">
        <p14:creationId xmlns:p14="http://schemas.microsoft.com/office/powerpoint/2010/main" val="1013520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6387">
                                            <p:txEl>
                                              <p:pRg st="2" end="2"/>
                                            </p:txEl>
                                          </p:spTgt>
                                        </p:tgtEl>
                                        <p:attrNameLst>
                                          <p:attrName>style.visibility</p:attrName>
                                        </p:attrNameLst>
                                      </p:cBhvr>
                                      <p:to>
                                        <p:strVal val="visible"/>
                                      </p:to>
                                    </p:set>
                                    <p:animEffect transition="in" filter="blinds(horizontal)">
                                      <p:cBhvr>
                                        <p:cTn id="7" dur="500"/>
                                        <p:tgtEl>
                                          <p:spTgt spid="12963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1296387">
                                            <p:txEl>
                                              <p:pRg st="3" end="3"/>
                                            </p:txEl>
                                          </p:spTgt>
                                        </p:tgtEl>
                                        <p:attrNameLst>
                                          <p:attrName>style.visibility</p:attrName>
                                        </p:attrNameLst>
                                      </p:cBhvr>
                                      <p:to>
                                        <p:strVal val="visible"/>
                                      </p:to>
                                    </p:set>
                                    <p:animEffect transition="in" filter="wipe(down)">
                                      <p:cBhvr>
                                        <p:cTn id="12" dur="580">
                                          <p:stCondLst>
                                            <p:cond delay="0"/>
                                          </p:stCondLst>
                                        </p:cTn>
                                        <p:tgtEl>
                                          <p:spTgt spid="1296387">
                                            <p:txEl>
                                              <p:pRg st="3" end="3"/>
                                            </p:txEl>
                                          </p:spTgt>
                                        </p:tgtEl>
                                      </p:cBhvr>
                                    </p:animEffect>
                                    <p:anim calcmode="lin" valueType="num">
                                      <p:cBhvr>
                                        <p:cTn id="13" dur="1822" tmFilter="0,0; 0.14,0.36; 0.43,0.73; 0.71,0.91; 1.0,1.0">
                                          <p:stCondLst>
                                            <p:cond delay="0"/>
                                          </p:stCondLst>
                                        </p:cTn>
                                        <p:tgtEl>
                                          <p:spTgt spid="1296387">
                                            <p:txEl>
                                              <p:pRg st="3" end="3"/>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296387">
                                            <p:txEl>
                                              <p:pRg st="3" end="3"/>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296387">
                                            <p:txEl>
                                              <p:pRg st="3" end="3"/>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296387">
                                            <p:txEl>
                                              <p:pRg st="3" end="3"/>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296387">
                                            <p:txEl>
                                              <p:pRg st="3" end="3"/>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296387">
                                            <p:txEl>
                                              <p:pRg st="3" end="3"/>
                                            </p:txEl>
                                          </p:spTgt>
                                        </p:tgtEl>
                                      </p:cBhvr>
                                      <p:to x="100000" y="60000"/>
                                    </p:animScale>
                                    <p:animScale>
                                      <p:cBhvr>
                                        <p:cTn id="19" dur="166" decel="50000">
                                          <p:stCondLst>
                                            <p:cond delay="676"/>
                                          </p:stCondLst>
                                        </p:cTn>
                                        <p:tgtEl>
                                          <p:spTgt spid="1296387">
                                            <p:txEl>
                                              <p:pRg st="3" end="3"/>
                                            </p:txEl>
                                          </p:spTgt>
                                        </p:tgtEl>
                                      </p:cBhvr>
                                      <p:to x="100000" y="100000"/>
                                    </p:animScale>
                                    <p:animScale>
                                      <p:cBhvr>
                                        <p:cTn id="20" dur="26">
                                          <p:stCondLst>
                                            <p:cond delay="1312"/>
                                          </p:stCondLst>
                                        </p:cTn>
                                        <p:tgtEl>
                                          <p:spTgt spid="1296387">
                                            <p:txEl>
                                              <p:pRg st="3" end="3"/>
                                            </p:txEl>
                                          </p:spTgt>
                                        </p:tgtEl>
                                      </p:cBhvr>
                                      <p:to x="100000" y="80000"/>
                                    </p:animScale>
                                    <p:animScale>
                                      <p:cBhvr>
                                        <p:cTn id="21" dur="166" decel="50000">
                                          <p:stCondLst>
                                            <p:cond delay="1338"/>
                                          </p:stCondLst>
                                        </p:cTn>
                                        <p:tgtEl>
                                          <p:spTgt spid="1296387">
                                            <p:txEl>
                                              <p:pRg st="3" end="3"/>
                                            </p:txEl>
                                          </p:spTgt>
                                        </p:tgtEl>
                                      </p:cBhvr>
                                      <p:to x="100000" y="100000"/>
                                    </p:animScale>
                                    <p:animScale>
                                      <p:cBhvr>
                                        <p:cTn id="22" dur="26">
                                          <p:stCondLst>
                                            <p:cond delay="1642"/>
                                          </p:stCondLst>
                                        </p:cTn>
                                        <p:tgtEl>
                                          <p:spTgt spid="1296387">
                                            <p:txEl>
                                              <p:pRg st="3" end="3"/>
                                            </p:txEl>
                                          </p:spTgt>
                                        </p:tgtEl>
                                      </p:cBhvr>
                                      <p:to x="100000" y="90000"/>
                                    </p:animScale>
                                    <p:animScale>
                                      <p:cBhvr>
                                        <p:cTn id="23" dur="166" decel="50000">
                                          <p:stCondLst>
                                            <p:cond delay="1668"/>
                                          </p:stCondLst>
                                        </p:cTn>
                                        <p:tgtEl>
                                          <p:spTgt spid="1296387">
                                            <p:txEl>
                                              <p:pRg st="3" end="3"/>
                                            </p:txEl>
                                          </p:spTgt>
                                        </p:tgtEl>
                                      </p:cBhvr>
                                      <p:to x="100000" y="100000"/>
                                    </p:animScale>
                                    <p:animScale>
                                      <p:cBhvr>
                                        <p:cTn id="24" dur="26">
                                          <p:stCondLst>
                                            <p:cond delay="1808"/>
                                          </p:stCondLst>
                                        </p:cTn>
                                        <p:tgtEl>
                                          <p:spTgt spid="1296387">
                                            <p:txEl>
                                              <p:pRg st="3" end="3"/>
                                            </p:txEl>
                                          </p:spTgt>
                                        </p:tgtEl>
                                      </p:cBhvr>
                                      <p:to x="100000" y="95000"/>
                                    </p:animScale>
                                    <p:animScale>
                                      <p:cBhvr>
                                        <p:cTn id="25" dur="166" decel="50000">
                                          <p:stCondLst>
                                            <p:cond delay="1834"/>
                                          </p:stCondLst>
                                        </p:cTn>
                                        <p:tgtEl>
                                          <p:spTgt spid="1296387">
                                            <p:txEl>
                                              <p:pRg st="3" end="3"/>
                                            </p:txEl>
                                          </p:spTgt>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6" presetClass="entr" presetSubtype="0" fill="hold" nodeType="clickEffect">
                                  <p:stCondLst>
                                    <p:cond delay="0"/>
                                  </p:stCondLst>
                                  <p:childTnLst>
                                    <p:set>
                                      <p:cBhvr>
                                        <p:cTn id="29" dur="1" fill="hold">
                                          <p:stCondLst>
                                            <p:cond delay="0"/>
                                          </p:stCondLst>
                                        </p:cTn>
                                        <p:tgtEl>
                                          <p:spTgt spid="1296387">
                                            <p:txEl>
                                              <p:pRg st="4" end="4"/>
                                            </p:txEl>
                                          </p:spTgt>
                                        </p:tgtEl>
                                        <p:attrNameLst>
                                          <p:attrName>style.visibility</p:attrName>
                                        </p:attrNameLst>
                                      </p:cBhvr>
                                      <p:to>
                                        <p:strVal val="visible"/>
                                      </p:to>
                                    </p:set>
                                    <p:animEffect transition="in" filter="wipe(down)">
                                      <p:cBhvr>
                                        <p:cTn id="30" dur="580">
                                          <p:stCondLst>
                                            <p:cond delay="0"/>
                                          </p:stCondLst>
                                        </p:cTn>
                                        <p:tgtEl>
                                          <p:spTgt spid="1296387">
                                            <p:txEl>
                                              <p:pRg st="4" end="4"/>
                                            </p:txEl>
                                          </p:spTgt>
                                        </p:tgtEl>
                                      </p:cBhvr>
                                    </p:animEffect>
                                    <p:anim calcmode="lin" valueType="num">
                                      <p:cBhvr>
                                        <p:cTn id="31" dur="1822" tmFilter="0,0; 0.14,0.36; 0.43,0.73; 0.71,0.91; 1.0,1.0">
                                          <p:stCondLst>
                                            <p:cond delay="0"/>
                                          </p:stCondLst>
                                        </p:cTn>
                                        <p:tgtEl>
                                          <p:spTgt spid="1296387">
                                            <p:txEl>
                                              <p:pRg st="4" end="4"/>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296387">
                                            <p:txEl>
                                              <p:pRg st="4" end="4"/>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296387">
                                            <p:txEl>
                                              <p:pRg st="4" end="4"/>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296387">
                                            <p:txEl>
                                              <p:pRg st="4" end="4"/>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296387">
                                            <p:txEl>
                                              <p:pRg st="4" end="4"/>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296387">
                                            <p:txEl>
                                              <p:pRg st="4" end="4"/>
                                            </p:txEl>
                                          </p:spTgt>
                                        </p:tgtEl>
                                      </p:cBhvr>
                                      <p:to x="100000" y="60000"/>
                                    </p:animScale>
                                    <p:animScale>
                                      <p:cBhvr>
                                        <p:cTn id="37" dur="166" decel="50000">
                                          <p:stCondLst>
                                            <p:cond delay="676"/>
                                          </p:stCondLst>
                                        </p:cTn>
                                        <p:tgtEl>
                                          <p:spTgt spid="1296387">
                                            <p:txEl>
                                              <p:pRg st="4" end="4"/>
                                            </p:txEl>
                                          </p:spTgt>
                                        </p:tgtEl>
                                      </p:cBhvr>
                                      <p:to x="100000" y="100000"/>
                                    </p:animScale>
                                    <p:animScale>
                                      <p:cBhvr>
                                        <p:cTn id="38" dur="26">
                                          <p:stCondLst>
                                            <p:cond delay="1312"/>
                                          </p:stCondLst>
                                        </p:cTn>
                                        <p:tgtEl>
                                          <p:spTgt spid="1296387">
                                            <p:txEl>
                                              <p:pRg st="4" end="4"/>
                                            </p:txEl>
                                          </p:spTgt>
                                        </p:tgtEl>
                                      </p:cBhvr>
                                      <p:to x="100000" y="80000"/>
                                    </p:animScale>
                                    <p:animScale>
                                      <p:cBhvr>
                                        <p:cTn id="39" dur="166" decel="50000">
                                          <p:stCondLst>
                                            <p:cond delay="1338"/>
                                          </p:stCondLst>
                                        </p:cTn>
                                        <p:tgtEl>
                                          <p:spTgt spid="1296387">
                                            <p:txEl>
                                              <p:pRg st="4" end="4"/>
                                            </p:txEl>
                                          </p:spTgt>
                                        </p:tgtEl>
                                      </p:cBhvr>
                                      <p:to x="100000" y="100000"/>
                                    </p:animScale>
                                    <p:animScale>
                                      <p:cBhvr>
                                        <p:cTn id="40" dur="26">
                                          <p:stCondLst>
                                            <p:cond delay="1642"/>
                                          </p:stCondLst>
                                        </p:cTn>
                                        <p:tgtEl>
                                          <p:spTgt spid="1296387">
                                            <p:txEl>
                                              <p:pRg st="4" end="4"/>
                                            </p:txEl>
                                          </p:spTgt>
                                        </p:tgtEl>
                                      </p:cBhvr>
                                      <p:to x="100000" y="90000"/>
                                    </p:animScale>
                                    <p:animScale>
                                      <p:cBhvr>
                                        <p:cTn id="41" dur="166" decel="50000">
                                          <p:stCondLst>
                                            <p:cond delay="1668"/>
                                          </p:stCondLst>
                                        </p:cTn>
                                        <p:tgtEl>
                                          <p:spTgt spid="1296387">
                                            <p:txEl>
                                              <p:pRg st="4" end="4"/>
                                            </p:txEl>
                                          </p:spTgt>
                                        </p:tgtEl>
                                      </p:cBhvr>
                                      <p:to x="100000" y="100000"/>
                                    </p:animScale>
                                    <p:animScale>
                                      <p:cBhvr>
                                        <p:cTn id="42" dur="26">
                                          <p:stCondLst>
                                            <p:cond delay="1808"/>
                                          </p:stCondLst>
                                        </p:cTn>
                                        <p:tgtEl>
                                          <p:spTgt spid="1296387">
                                            <p:txEl>
                                              <p:pRg st="4" end="4"/>
                                            </p:txEl>
                                          </p:spTgt>
                                        </p:tgtEl>
                                      </p:cBhvr>
                                      <p:to x="100000" y="95000"/>
                                    </p:animScale>
                                    <p:animScale>
                                      <p:cBhvr>
                                        <p:cTn id="43" dur="166" decel="50000">
                                          <p:stCondLst>
                                            <p:cond delay="1834"/>
                                          </p:stCondLst>
                                        </p:cTn>
                                        <p:tgtEl>
                                          <p:spTgt spid="1296387">
                                            <p:txEl>
                                              <p:pRg st="4" end="4"/>
                                            </p:txEl>
                                          </p:spTgt>
                                        </p:tgtEl>
                                      </p:cBhvr>
                                      <p:to x="100000" y="100000"/>
                                    </p:animScale>
                                  </p:childTnLst>
                                </p:cTn>
                              </p:par>
                            </p:childTnLst>
                          </p:cTn>
                        </p:par>
                      </p:childTnLst>
                    </p:cTn>
                  </p:par>
                  <p:par>
                    <p:cTn id="44" fill="hold" nodeType="clickPar">
                      <p:stCondLst>
                        <p:cond delay="indefinite"/>
                      </p:stCondLst>
                      <p:childTnLst>
                        <p:par>
                          <p:cTn id="45" fill="hold" nodeType="withGroup">
                            <p:stCondLst>
                              <p:cond delay="0"/>
                            </p:stCondLst>
                            <p:childTnLst>
                              <p:par>
                                <p:cTn id="46" presetID="26" presetClass="entr" presetSubtype="0" fill="hold" nodeType="clickEffect">
                                  <p:stCondLst>
                                    <p:cond delay="0"/>
                                  </p:stCondLst>
                                  <p:childTnLst>
                                    <p:set>
                                      <p:cBhvr>
                                        <p:cTn id="47" dur="1" fill="hold">
                                          <p:stCondLst>
                                            <p:cond delay="0"/>
                                          </p:stCondLst>
                                        </p:cTn>
                                        <p:tgtEl>
                                          <p:spTgt spid="1296387">
                                            <p:txEl>
                                              <p:pRg st="5" end="5"/>
                                            </p:txEl>
                                          </p:spTgt>
                                        </p:tgtEl>
                                        <p:attrNameLst>
                                          <p:attrName>style.visibility</p:attrName>
                                        </p:attrNameLst>
                                      </p:cBhvr>
                                      <p:to>
                                        <p:strVal val="visible"/>
                                      </p:to>
                                    </p:set>
                                    <p:animEffect transition="in" filter="wipe(down)">
                                      <p:cBhvr>
                                        <p:cTn id="48" dur="580">
                                          <p:stCondLst>
                                            <p:cond delay="0"/>
                                          </p:stCondLst>
                                        </p:cTn>
                                        <p:tgtEl>
                                          <p:spTgt spid="1296387">
                                            <p:txEl>
                                              <p:pRg st="5" end="5"/>
                                            </p:txEl>
                                          </p:spTgt>
                                        </p:tgtEl>
                                      </p:cBhvr>
                                    </p:animEffect>
                                    <p:anim calcmode="lin" valueType="num">
                                      <p:cBhvr>
                                        <p:cTn id="49" dur="1822" tmFilter="0,0; 0.14,0.36; 0.43,0.73; 0.71,0.91; 1.0,1.0">
                                          <p:stCondLst>
                                            <p:cond delay="0"/>
                                          </p:stCondLst>
                                        </p:cTn>
                                        <p:tgtEl>
                                          <p:spTgt spid="1296387">
                                            <p:txEl>
                                              <p:pRg st="5" end="5"/>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296387">
                                            <p:txEl>
                                              <p:pRg st="5" end="5"/>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296387">
                                            <p:txEl>
                                              <p:pRg st="5" end="5"/>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296387">
                                            <p:txEl>
                                              <p:pRg st="5" end="5"/>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296387">
                                            <p:txEl>
                                              <p:pRg st="5" end="5"/>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1296387">
                                            <p:txEl>
                                              <p:pRg st="5" end="5"/>
                                            </p:txEl>
                                          </p:spTgt>
                                        </p:tgtEl>
                                      </p:cBhvr>
                                      <p:to x="100000" y="60000"/>
                                    </p:animScale>
                                    <p:animScale>
                                      <p:cBhvr>
                                        <p:cTn id="55" dur="166" decel="50000">
                                          <p:stCondLst>
                                            <p:cond delay="676"/>
                                          </p:stCondLst>
                                        </p:cTn>
                                        <p:tgtEl>
                                          <p:spTgt spid="1296387">
                                            <p:txEl>
                                              <p:pRg st="5" end="5"/>
                                            </p:txEl>
                                          </p:spTgt>
                                        </p:tgtEl>
                                      </p:cBhvr>
                                      <p:to x="100000" y="100000"/>
                                    </p:animScale>
                                    <p:animScale>
                                      <p:cBhvr>
                                        <p:cTn id="56" dur="26">
                                          <p:stCondLst>
                                            <p:cond delay="1312"/>
                                          </p:stCondLst>
                                        </p:cTn>
                                        <p:tgtEl>
                                          <p:spTgt spid="1296387">
                                            <p:txEl>
                                              <p:pRg st="5" end="5"/>
                                            </p:txEl>
                                          </p:spTgt>
                                        </p:tgtEl>
                                      </p:cBhvr>
                                      <p:to x="100000" y="80000"/>
                                    </p:animScale>
                                    <p:animScale>
                                      <p:cBhvr>
                                        <p:cTn id="57" dur="166" decel="50000">
                                          <p:stCondLst>
                                            <p:cond delay="1338"/>
                                          </p:stCondLst>
                                        </p:cTn>
                                        <p:tgtEl>
                                          <p:spTgt spid="1296387">
                                            <p:txEl>
                                              <p:pRg st="5" end="5"/>
                                            </p:txEl>
                                          </p:spTgt>
                                        </p:tgtEl>
                                      </p:cBhvr>
                                      <p:to x="100000" y="100000"/>
                                    </p:animScale>
                                    <p:animScale>
                                      <p:cBhvr>
                                        <p:cTn id="58" dur="26">
                                          <p:stCondLst>
                                            <p:cond delay="1642"/>
                                          </p:stCondLst>
                                        </p:cTn>
                                        <p:tgtEl>
                                          <p:spTgt spid="1296387">
                                            <p:txEl>
                                              <p:pRg st="5" end="5"/>
                                            </p:txEl>
                                          </p:spTgt>
                                        </p:tgtEl>
                                      </p:cBhvr>
                                      <p:to x="100000" y="90000"/>
                                    </p:animScale>
                                    <p:animScale>
                                      <p:cBhvr>
                                        <p:cTn id="59" dur="166" decel="50000">
                                          <p:stCondLst>
                                            <p:cond delay="1668"/>
                                          </p:stCondLst>
                                        </p:cTn>
                                        <p:tgtEl>
                                          <p:spTgt spid="1296387">
                                            <p:txEl>
                                              <p:pRg st="5" end="5"/>
                                            </p:txEl>
                                          </p:spTgt>
                                        </p:tgtEl>
                                      </p:cBhvr>
                                      <p:to x="100000" y="100000"/>
                                    </p:animScale>
                                    <p:animScale>
                                      <p:cBhvr>
                                        <p:cTn id="60" dur="26">
                                          <p:stCondLst>
                                            <p:cond delay="1808"/>
                                          </p:stCondLst>
                                        </p:cTn>
                                        <p:tgtEl>
                                          <p:spTgt spid="1296387">
                                            <p:txEl>
                                              <p:pRg st="5" end="5"/>
                                            </p:txEl>
                                          </p:spTgt>
                                        </p:tgtEl>
                                      </p:cBhvr>
                                      <p:to x="100000" y="95000"/>
                                    </p:animScale>
                                    <p:animScale>
                                      <p:cBhvr>
                                        <p:cTn id="61" dur="166" decel="50000">
                                          <p:stCondLst>
                                            <p:cond delay="1834"/>
                                          </p:stCondLst>
                                        </p:cTn>
                                        <p:tgtEl>
                                          <p:spTgt spid="1296387">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9CE360B2-AAAF-A245-8CA9-3F42BE9D2BE4}" type="slidenum">
              <a:rPr lang="en-US" sz="1400">
                <a:latin typeface="Arial" charset="0"/>
              </a:rPr>
              <a:pPr eaLnBrk="1" hangingPunct="1"/>
              <a:t>161</a:t>
            </a:fld>
            <a:endParaRPr lang="en-US" sz="1400">
              <a:latin typeface="Arial" charset="0"/>
            </a:endParaRPr>
          </a:p>
        </p:txBody>
      </p:sp>
      <p:sp>
        <p:nvSpPr>
          <p:cNvPr id="11571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17: Linked Data Structures</a:t>
            </a:r>
          </a:p>
        </p:txBody>
      </p:sp>
      <p:sp>
        <p:nvSpPr>
          <p:cNvPr id="1297411"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But how do we keep track of all of the pieces?</a:t>
            </a:r>
          </a:p>
          <a:p>
            <a:pPr lvl="2" eaLnBrk="1" hangingPunct="1"/>
            <a:r>
              <a:rPr lang="en-US" dirty="0">
                <a:latin typeface="Tahoma" charset="0"/>
                <a:ea typeface="ＭＳ Ｐゴシック" charset="0"/>
              </a:rPr>
              <a:t>We let the pieces keep track of each other!</a:t>
            </a:r>
          </a:p>
          <a:p>
            <a:pPr lvl="2" eaLnBrk="1" hangingPunct="1"/>
            <a:r>
              <a:rPr lang="en-US" dirty="0">
                <a:latin typeface="Tahoma" charset="0"/>
                <a:ea typeface="ＭＳ Ｐゴシック" charset="0"/>
              </a:rPr>
              <a:t>Let each piece have 2 parts to it</a:t>
            </a:r>
          </a:p>
          <a:p>
            <a:pPr lvl="3" eaLnBrk="1" hangingPunct="1"/>
            <a:r>
              <a:rPr lang="en-US" dirty="0">
                <a:latin typeface="Tahoma" charset="0"/>
                <a:ea typeface="ＭＳ Ｐゴシック" charset="0"/>
              </a:rPr>
              <a:t>One part </a:t>
            </a:r>
            <a:r>
              <a:rPr lang="en-US" dirty="0">
                <a:solidFill>
                  <a:srgbClr val="FF0000"/>
                </a:solidFill>
                <a:latin typeface="Tahoma" charset="0"/>
                <a:ea typeface="ＭＳ Ｐゴシック" charset="0"/>
              </a:rPr>
              <a:t>for the data</a:t>
            </a:r>
            <a:r>
              <a:rPr lang="en-US" dirty="0">
                <a:latin typeface="Tahoma" charset="0"/>
                <a:ea typeface="ＭＳ Ｐゴシック" charset="0"/>
              </a:rPr>
              <a:t> it is storing</a:t>
            </a:r>
          </a:p>
          <a:p>
            <a:pPr lvl="3" eaLnBrk="1" hangingPunct="1"/>
            <a:r>
              <a:rPr lang="en-US" dirty="0">
                <a:latin typeface="Tahoma" charset="0"/>
                <a:ea typeface="ＭＳ Ｐゴシック" charset="0"/>
              </a:rPr>
              <a:t>One part </a:t>
            </a:r>
            <a:r>
              <a:rPr lang="en-US" dirty="0">
                <a:solidFill>
                  <a:srgbClr val="FF0000"/>
                </a:solidFill>
                <a:latin typeface="Tahoma" charset="0"/>
                <a:ea typeface="ＭＳ Ｐゴシック" charset="0"/>
              </a:rPr>
              <a:t>to store the location</a:t>
            </a:r>
            <a:r>
              <a:rPr lang="en-US" dirty="0">
                <a:latin typeface="Tahoma" charset="0"/>
                <a:ea typeface="ＭＳ Ｐゴシック" charset="0"/>
              </a:rPr>
              <a:t> of the next piece</a:t>
            </a:r>
          </a:p>
          <a:p>
            <a:pPr lvl="4" eaLnBrk="1" hangingPunct="1"/>
            <a:r>
              <a:rPr lang="en-US" dirty="0">
                <a:latin typeface="Tahoma" charset="0"/>
                <a:ea typeface="ＭＳ Ｐゴシック" charset="0"/>
              </a:rPr>
              <a:t>This is the idea behind a </a:t>
            </a:r>
            <a:r>
              <a:rPr lang="en-US" dirty="0">
                <a:solidFill>
                  <a:srgbClr val="FF0000"/>
                </a:solidFill>
                <a:latin typeface="Tahoma" charset="0"/>
                <a:ea typeface="ＭＳ Ｐゴシック" charset="0"/>
              </a:rPr>
              <a:t>linked-list</a:t>
            </a:r>
          </a:p>
        </p:txBody>
      </p:sp>
      <p:graphicFrame>
        <p:nvGraphicFramePr>
          <p:cNvPr id="1297412" name="Group 4"/>
          <p:cNvGraphicFramePr>
            <a:graphicFrameLocks noGrp="1"/>
          </p:cNvGraphicFramePr>
          <p:nvPr/>
        </p:nvGraphicFramePr>
        <p:xfrm>
          <a:off x="1447800" y="3886200"/>
          <a:ext cx="2438400" cy="812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data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7420" name="Group 12"/>
          <p:cNvGraphicFramePr>
            <a:graphicFrameLocks noGrp="1"/>
          </p:cNvGraphicFramePr>
          <p:nvPr/>
        </p:nvGraphicFramePr>
        <p:xfrm>
          <a:off x="4724400" y="4114800"/>
          <a:ext cx="2438400" cy="812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data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7428" name="Group 20"/>
          <p:cNvGraphicFramePr>
            <a:graphicFrameLocks noGrp="1"/>
          </p:cNvGraphicFramePr>
          <p:nvPr/>
        </p:nvGraphicFramePr>
        <p:xfrm>
          <a:off x="1981200" y="5334000"/>
          <a:ext cx="2438400" cy="812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data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7436" name="Group 28"/>
          <p:cNvGraphicFramePr>
            <a:graphicFrameLocks noGrp="1"/>
          </p:cNvGraphicFramePr>
          <p:nvPr/>
        </p:nvGraphicFramePr>
        <p:xfrm>
          <a:off x="5791200" y="5486400"/>
          <a:ext cx="2438400" cy="812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a:ln>
                            <a:noFill/>
                          </a:ln>
                          <a:solidFill>
                            <a:schemeClr val="bg1"/>
                          </a:solidFill>
                          <a:effectLst/>
                          <a:latin typeface="Tahoma" pitchFamily="-109" charset="0"/>
                        </a:rPr>
                        <a:t>data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47492" name="AutoShape 36"/>
          <p:cNvCxnSpPr>
            <a:cxnSpLocks noChangeShapeType="1"/>
          </p:cNvCxnSpPr>
          <p:nvPr/>
        </p:nvCxnSpPr>
        <p:spPr bwMode="auto">
          <a:xfrm rot="5400000">
            <a:off x="1897063" y="4333875"/>
            <a:ext cx="1490662" cy="1322388"/>
          </a:xfrm>
          <a:prstGeom prst="curvedConnector4">
            <a:avLst>
              <a:gd name="adj1" fmla="val 36315"/>
              <a:gd name="adj2" fmla="val 117287"/>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cxnSp>
        <p:nvCxnSpPr>
          <p:cNvPr id="147493" name="AutoShape 37"/>
          <p:cNvCxnSpPr>
            <a:cxnSpLocks noChangeShapeType="1"/>
          </p:cNvCxnSpPr>
          <p:nvPr/>
        </p:nvCxnSpPr>
        <p:spPr bwMode="auto">
          <a:xfrm flipV="1">
            <a:off x="3822700" y="4927600"/>
            <a:ext cx="901700" cy="769938"/>
          </a:xfrm>
          <a:prstGeom prst="curvedConnector2">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cxnSp>
        <p:nvCxnSpPr>
          <p:cNvPr id="147494" name="AutoShape 38"/>
          <p:cNvCxnSpPr>
            <a:cxnSpLocks noChangeShapeType="1"/>
          </p:cNvCxnSpPr>
          <p:nvPr/>
        </p:nvCxnSpPr>
        <p:spPr bwMode="auto">
          <a:xfrm rot="5400000">
            <a:off x="5722144" y="4668044"/>
            <a:ext cx="887412" cy="749300"/>
          </a:xfrm>
          <a:prstGeom prst="curvedConnector3">
            <a:avLst>
              <a:gd name="adj1" fmla="val 49912"/>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sp>
        <p:nvSpPr>
          <p:cNvPr id="115751" name="Line 39"/>
          <p:cNvSpPr>
            <a:spLocks noChangeShapeType="1"/>
          </p:cNvSpPr>
          <p:nvPr/>
        </p:nvSpPr>
        <p:spPr bwMode="auto">
          <a:xfrm flipV="1">
            <a:off x="7010400" y="5562600"/>
            <a:ext cx="1143000" cy="685800"/>
          </a:xfrm>
          <a:prstGeom prst="line">
            <a:avLst/>
          </a:prstGeom>
          <a:noFill/>
          <a:ln w="9525">
            <a:solidFill>
              <a:schemeClr val="bg1"/>
            </a:solidFill>
            <a:round/>
            <a:headEnd/>
            <a:tailEnd type="none" w="lg" len="lg"/>
          </a:ln>
          <a:extLst>
            <a:ext uri="{909E8E84-426E-40dd-AFC4-6F175D3DCCD1}">
              <a14:hiddenFill xmlns:a14="http://schemas.microsoft.com/office/drawing/2010/main" xmlns="">
                <a:noFill/>
              </a14:hiddenFill>
            </a:ext>
          </a:extLst>
        </p:spPr>
        <p:txBody>
          <a:bodyPr/>
          <a:lstStyle/>
          <a:p>
            <a:endParaRPr lang="en-US"/>
          </a:p>
        </p:txBody>
      </p:sp>
      <p:sp>
        <p:nvSpPr>
          <p:cNvPr id="115752" name="Text Box 40"/>
          <p:cNvSpPr txBox="1">
            <a:spLocks noChangeArrowheads="1"/>
          </p:cNvSpPr>
          <p:nvPr/>
        </p:nvSpPr>
        <p:spPr bwMode="auto">
          <a:xfrm>
            <a:off x="228600" y="2819400"/>
            <a:ext cx="1447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dirty="0"/>
              <a:t>front</a:t>
            </a:r>
          </a:p>
        </p:txBody>
      </p:sp>
      <p:cxnSp>
        <p:nvCxnSpPr>
          <p:cNvPr id="147497" name="AutoShape 41"/>
          <p:cNvCxnSpPr>
            <a:cxnSpLocks noChangeShapeType="1"/>
            <a:stCxn id="115752" idx="2"/>
          </p:cNvCxnSpPr>
          <p:nvPr/>
        </p:nvCxnSpPr>
        <p:spPr bwMode="auto">
          <a:xfrm rot="16200000" flipH="1">
            <a:off x="865187" y="3303588"/>
            <a:ext cx="669925" cy="495300"/>
          </a:xfrm>
          <a:prstGeom prst="curvedConnector3">
            <a:avLst>
              <a:gd name="adj1" fmla="val 50000"/>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693726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297411">
                                            <p:txEl>
                                              <p:pRg st="1" end="1"/>
                                            </p:txEl>
                                          </p:spTgt>
                                        </p:tgtEl>
                                        <p:attrNameLst>
                                          <p:attrName>style.visibility</p:attrName>
                                        </p:attrNameLst>
                                      </p:cBhvr>
                                      <p:to>
                                        <p:strVal val="visible"/>
                                      </p:to>
                                    </p:set>
                                    <p:anim calcmode="lin" valueType="num">
                                      <p:cBhvr>
                                        <p:cTn id="7" dur="500" fill="hold"/>
                                        <p:tgtEl>
                                          <p:spTgt spid="129741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297411">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1297411">
                                            <p:txEl>
                                              <p:pRg st="1" end="1"/>
                                            </p:txEl>
                                          </p:spTgt>
                                        </p:tgtEl>
                                        <p:attrNameLst>
                                          <p:attrName>style.rotation</p:attrName>
                                        </p:attrNameLst>
                                      </p:cBhvr>
                                      <p:tavLst>
                                        <p:tav tm="0">
                                          <p:val>
                                            <p:fltVal val="360"/>
                                          </p:val>
                                        </p:tav>
                                        <p:tav tm="100000">
                                          <p:val>
                                            <p:fltVal val="0"/>
                                          </p:val>
                                        </p:tav>
                                      </p:tavLst>
                                    </p:anim>
                                    <p:animEffect transition="in" filter="fade">
                                      <p:cBhvr>
                                        <p:cTn id="10" dur="500"/>
                                        <p:tgtEl>
                                          <p:spTgt spid="12974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297411">
                                            <p:txEl>
                                              <p:pRg st="2" end="2"/>
                                            </p:txEl>
                                          </p:spTgt>
                                        </p:tgtEl>
                                        <p:attrNameLst>
                                          <p:attrName>style.visibility</p:attrName>
                                        </p:attrNameLst>
                                      </p:cBhvr>
                                      <p:to>
                                        <p:strVal val="visible"/>
                                      </p:to>
                                    </p:set>
                                    <p:anim calcmode="lin" valueType="num">
                                      <p:cBhvr>
                                        <p:cTn id="15" dur="500" fill="hold"/>
                                        <p:tgtEl>
                                          <p:spTgt spid="129741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1297411">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1297411">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129741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1297411">
                                            <p:txEl>
                                              <p:pRg st="3" end="3"/>
                                            </p:txEl>
                                          </p:spTgt>
                                        </p:tgtEl>
                                        <p:attrNameLst>
                                          <p:attrName>style.visibility</p:attrName>
                                        </p:attrNameLst>
                                      </p:cBhvr>
                                      <p:to>
                                        <p:strVal val="visible"/>
                                      </p:to>
                                    </p:set>
                                    <p:anim calcmode="lin" valueType="num">
                                      <p:cBhvr>
                                        <p:cTn id="23" dur="500" fill="hold"/>
                                        <p:tgtEl>
                                          <p:spTgt spid="1297411">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1297411">
                                            <p:txEl>
                                              <p:pRg st="3" end="3"/>
                                            </p:txEl>
                                          </p:spTgt>
                                        </p:tgtEl>
                                        <p:attrNameLst>
                                          <p:attrName>ppt_h</p:attrName>
                                        </p:attrNameLst>
                                      </p:cBhvr>
                                      <p:tavLst>
                                        <p:tav tm="0">
                                          <p:val>
                                            <p:fltVal val="0"/>
                                          </p:val>
                                        </p:tav>
                                        <p:tav tm="100000">
                                          <p:val>
                                            <p:strVal val="#ppt_h"/>
                                          </p:val>
                                        </p:tav>
                                      </p:tavLst>
                                    </p:anim>
                                    <p:anim calcmode="lin" valueType="num">
                                      <p:cBhvr>
                                        <p:cTn id="25" dur="500" fill="hold"/>
                                        <p:tgtEl>
                                          <p:spTgt spid="1297411">
                                            <p:txEl>
                                              <p:pRg st="3" end="3"/>
                                            </p:txEl>
                                          </p:spTgt>
                                        </p:tgtEl>
                                        <p:attrNameLst>
                                          <p:attrName>style.rotation</p:attrName>
                                        </p:attrNameLst>
                                      </p:cBhvr>
                                      <p:tavLst>
                                        <p:tav tm="0">
                                          <p:val>
                                            <p:fltVal val="360"/>
                                          </p:val>
                                        </p:tav>
                                        <p:tav tm="100000">
                                          <p:val>
                                            <p:fltVal val="0"/>
                                          </p:val>
                                        </p:tav>
                                      </p:tavLst>
                                    </p:anim>
                                    <p:animEffect transition="in" filter="fade">
                                      <p:cBhvr>
                                        <p:cTn id="26" dur="500"/>
                                        <p:tgtEl>
                                          <p:spTgt spid="129741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1297411">
                                            <p:txEl>
                                              <p:pRg st="4" end="4"/>
                                            </p:txEl>
                                          </p:spTgt>
                                        </p:tgtEl>
                                        <p:attrNameLst>
                                          <p:attrName>style.visibility</p:attrName>
                                        </p:attrNameLst>
                                      </p:cBhvr>
                                      <p:to>
                                        <p:strVal val="visible"/>
                                      </p:to>
                                    </p:set>
                                    <p:anim calcmode="lin" valueType="num">
                                      <p:cBhvr>
                                        <p:cTn id="31" dur="500" fill="hold"/>
                                        <p:tgtEl>
                                          <p:spTgt spid="129741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297411">
                                            <p:txEl>
                                              <p:pRg st="4" end="4"/>
                                            </p:txEl>
                                          </p:spTgt>
                                        </p:tgtEl>
                                        <p:attrNameLst>
                                          <p:attrName>ppt_h</p:attrName>
                                        </p:attrNameLst>
                                      </p:cBhvr>
                                      <p:tavLst>
                                        <p:tav tm="0">
                                          <p:val>
                                            <p:fltVal val="0"/>
                                          </p:val>
                                        </p:tav>
                                        <p:tav tm="100000">
                                          <p:val>
                                            <p:strVal val="#ppt_h"/>
                                          </p:val>
                                        </p:tav>
                                      </p:tavLst>
                                    </p:anim>
                                    <p:anim calcmode="lin" valueType="num">
                                      <p:cBhvr>
                                        <p:cTn id="33" dur="500" fill="hold"/>
                                        <p:tgtEl>
                                          <p:spTgt spid="1297411">
                                            <p:txEl>
                                              <p:pRg st="4" end="4"/>
                                            </p:txEl>
                                          </p:spTgt>
                                        </p:tgtEl>
                                        <p:attrNameLst>
                                          <p:attrName>style.rotation</p:attrName>
                                        </p:attrNameLst>
                                      </p:cBhvr>
                                      <p:tavLst>
                                        <p:tav tm="0">
                                          <p:val>
                                            <p:fltVal val="360"/>
                                          </p:val>
                                        </p:tav>
                                        <p:tav tm="100000">
                                          <p:val>
                                            <p:fltVal val="0"/>
                                          </p:val>
                                        </p:tav>
                                      </p:tavLst>
                                    </p:anim>
                                    <p:animEffect transition="in" filter="fade">
                                      <p:cBhvr>
                                        <p:cTn id="34" dur="500"/>
                                        <p:tgtEl>
                                          <p:spTgt spid="129741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47497"/>
                                        </p:tgtEl>
                                        <p:attrNameLst>
                                          <p:attrName>style.visibility</p:attrName>
                                        </p:attrNameLst>
                                      </p:cBhvr>
                                      <p:to>
                                        <p:strVal val="visible"/>
                                      </p:to>
                                    </p:set>
                                    <p:animEffect transition="in" filter="blinds(horizontal)">
                                      <p:cBhvr>
                                        <p:cTn id="39" dur="1000"/>
                                        <p:tgtEl>
                                          <p:spTgt spid="147497"/>
                                        </p:tgtEl>
                                      </p:cBhvr>
                                    </p:animEffect>
                                  </p:childTnLst>
                                </p:cTn>
                              </p:par>
                            </p:childTnLst>
                          </p:cTn>
                        </p:par>
                        <p:par>
                          <p:cTn id="40" fill="hold" nodeType="afterGroup">
                            <p:stCondLst>
                              <p:cond delay="1000"/>
                            </p:stCondLst>
                            <p:childTnLst>
                              <p:par>
                                <p:cTn id="41" presetID="3" presetClass="entr" presetSubtype="10" fill="hold" nodeType="afterEffect">
                                  <p:stCondLst>
                                    <p:cond delay="0"/>
                                  </p:stCondLst>
                                  <p:childTnLst>
                                    <p:set>
                                      <p:cBhvr>
                                        <p:cTn id="42" dur="1" fill="hold">
                                          <p:stCondLst>
                                            <p:cond delay="0"/>
                                          </p:stCondLst>
                                        </p:cTn>
                                        <p:tgtEl>
                                          <p:spTgt spid="147492"/>
                                        </p:tgtEl>
                                        <p:attrNameLst>
                                          <p:attrName>style.visibility</p:attrName>
                                        </p:attrNameLst>
                                      </p:cBhvr>
                                      <p:to>
                                        <p:strVal val="visible"/>
                                      </p:to>
                                    </p:set>
                                    <p:animEffect transition="in" filter="blinds(horizontal)">
                                      <p:cBhvr>
                                        <p:cTn id="43" dur="1000"/>
                                        <p:tgtEl>
                                          <p:spTgt spid="147492"/>
                                        </p:tgtEl>
                                      </p:cBhvr>
                                    </p:animEffect>
                                  </p:childTnLst>
                                </p:cTn>
                              </p:par>
                            </p:childTnLst>
                          </p:cTn>
                        </p:par>
                        <p:par>
                          <p:cTn id="44" fill="hold" nodeType="afterGroup">
                            <p:stCondLst>
                              <p:cond delay="2000"/>
                            </p:stCondLst>
                            <p:childTnLst>
                              <p:par>
                                <p:cTn id="45" presetID="3" presetClass="entr" presetSubtype="10" fill="hold" nodeType="afterEffect">
                                  <p:stCondLst>
                                    <p:cond delay="0"/>
                                  </p:stCondLst>
                                  <p:childTnLst>
                                    <p:set>
                                      <p:cBhvr>
                                        <p:cTn id="46" dur="1" fill="hold">
                                          <p:stCondLst>
                                            <p:cond delay="0"/>
                                          </p:stCondLst>
                                        </p:cTn>
                                        <p:tgtEl>
                                          <p:spTgt spid="147493"/>
                                        </p:tgtEl>
                                        <p:attrNameLst>
                                          <p:attrName>style.visibility</p:attrName>
                                        </p:attrNameLst>
                                      </p:cBhvr>
                                      <p:to>
                                        <p:strVal val="visible"/>
                                      </p:to>
                                    </p:set>
                                    <p:animEffect transition="in" filter="blinds(horizontal)">
                                      <p:cBhvr>
                                        <p:cTn id="47" dur="1000"/>
                                        <p:tgtEl>
                                          <p:spTgt spid="147493"/>
                                        </p:tgtEl>
                                      </p:cBhvr>
                                    </p:animEffect>
                                  </p:childTnLst>
                                </p:cTn>
                              </p:par>
                            </p:childTnLst>
                          </p:cTn>
                        </p:par>
                        <p:par>
                          <p:cTn id="48" fill="hold" nodeType="afterGroup">
                            <p:stCondLst>
                              <p:cond delay="3000"/>
                            </p:stCondLst>
                            <p:childTnLst>
                              <p:par>
                                <p:cTn id="49" presetID="3" presetClass="entr" presetSubtype="10" fill="hold" nodeType="afterEffect">
                                  <p:stCondLst>
                                    <p:cond delay="0"/>
                                  </p:stCondLst>
                                  <p:childTnLst>
                                    <p:set>
                                      <p:cBhvr>
                                        <p:cTn id="50" dur="1" fill="hold">
                                          <p:stCondLst>
                                            <p:cond delay="0"/>
                                          </p:stCondLst>
                                        </p:cTn>
                                        <p:tgtEl>
                                          <p:spTgt spid="147494"/>
                                        </p:tgtEl>
                                        <p:attrNameLst>
                                          <p:attrName>style.visibility</p:attrName>
                                        </p:attrNameLst>
                                      </p:cBhvr>
                                      <p:to>
                                        <p:strVal val="visible"/>
                                      </p:to>
                                    </p:set>
                                    <p:animEffect transition="in" filter="blinds(horizontal)">
                                      <p:cBhvr>
                                        <p:cTn id="51" dur="1000"/>
                                        <p:tgtEl>
                                          <p:spTgt spid="14749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1297411">
                                            <p:txEl>
                                              <p:pRg st="5" end="5"/>
                                            </p:txEl>
                                          </p:spTgt>
                                        </p:tgtEl>
                                        <p:attrNameLst>
                                          <p:attrName>style.visibility</p:attrName>
                                        </p:attrNameLst>
                                      </p:cBhvr>
                                      <p:to>
                                        <p:strVal val="visible"/>
                                      </p:to>
                                    </p:set>
                                    <p:anim calcmode="lin" valueType="num">
                                      <p:cBhvr>
                                        <p:cTn id="56" dur="500" fill="hold"/>
                                        <p:tgtEl>
                                          <p:spTgt spid="1297411">
                                            <p:txEl>
                                              <p:pRg st="5" end="5"/>
                                            </p:txEl>
                                          </p:spTgt>
                                        </p:tgtEl>
                                        <p:attrNameLst>
                                          <p:attrName>ppt_w</p:attrName>
                                        </p:attrNameLst>
                                      </p:cBhvr>
                                      <p:tavLst>
                                        <p:tav tm="0">
                                          <p:val>
                                            <p:fltVal val="0"/>
                                          </p:val>
                                        </p:tav>
                                        <p:tav tm="100000">
                                          <p:val>
                                            <p:strVal val="#ppt_w"/>
                                          </p:val>
                                        </p:tav>
                                      </p:tavLst>
                                    </p:anim>
                                    <p:anim calcmode="lin" valueType="num">
                                      <p:cBhvr>
                                        <p:cTn id="57" dur="500" fill="hold"/>
                                        <p:tgtEl>
                                          <p:spTgt spid="1297411">
                                            <p:txEl>
                                              <p:pRg st="5" end="5"/>
                                            </p:txEl>
                                          </p:spTgt>
                                        </p:tgtEl>
                                        <p:attrNameLst>
                                          <p:attrName>ppt_h</p:attrName>
                                        </p:attrNameLst>
                                      </p:cBhvr>
                                      <p:tavLst>
                                        <p:tav tm="0">
                                          <p:val>
                                            <p:fltVal val="0"/>
                                          </p:val>
                                        </p:tav>
                                        <p:tav tm="100000">
                                          <p:val>
                                            <p:strVal val="#ppt_h"/>
                                          </p:val>
                                        </p:tav>
                                      </p:tavLst>
                                    </p:anim>
                                    <p:anim calcmode="lin" valueType="num">
                                      <p:cBhvr>
                                        <p:cTn id="58" dur="500" fill="hold"/>
                                        <p:tgtEl>
                                          <p:spTgt spid="1297411">
                                            <p:txEl>
                                              <p:pRg st="5" end="5"/>
                                            </p:txEl>
                                          </p:spTgt>
                                        </p:tgtEl>
                                        <p:attrNameLst>
                                          <p:attrName>style.rotation</p:attrName>
                                        </p:attrNameLst>
                                      </p:cBhvr>
                                      <p:tavLst>
                                        <p:tav tm="0">
                                          <p:val>
                                            <p:fltVal val="360"/>
                                          </p:val>
                                        </p:tav>
                                        <p:tav tm="100000">
                                          <p:val>
                                            <p:fltVal val="0"/>
                                          </p:val>
                                        </p:tav>
                                      </p:tavLst>
                                    </p:anim>
                                    <p:animEffect transition="in" filter="fade">
                                      <p:cBhvr>
                                        <p:cTn id="59" dur="500"/>
                                        <p:tgtEl>
                                          <p:spTgt spid="129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52A7C62C-22BC-0A48-8F16-C678C927E1B8}" type="slidenum">
              <a:rPr lang="en-US" sz="1400">
                <a:latin typeface="Arial" charset="0"/>
              </a:rPr>
              <a:pPr eaLnBrk="1" hangingPunct="1"/>
              <a:t>162</a:t>
            </a:fld>
            <a:endParaRPr lang="en-US" sz="1400">
              <a:latin typeface="Arial" charset="0"/>
            </a:endParaRPr>
          </a:p>
        </p:txBody>
      </p:sp>
      <p:sp>
        <p:nvSpPr>
          <p:cNvPr id="1167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17: Linked Data Structures</a:t>
            </a:r>
          </a:p>
        </p:txBody>
      </p:sp>
      <p:sp>
        <p:nvSpPr>
          <p:cNvPr id="1298435" name="Rectangle 3"/>
          <p:cNvSpPr>
            <a:spLocks noGrp="1" noChangeArrowheads="1"/>
          </p:cNvSpPr>
          <p:nvPr>
            <p:ph type="body" idx="1"/>
          </p:nvPr>
        </p:nvSpPr>
        <p:spPr>
          <a:xfrm>
            <a:off x="685800" y="1066800"/>
            <a:ext cx="7772400" cy="5029200"/>
          </a:xfrm>
        </p:spPr>
        <p:txBody>
          <a:bodyPr/>
          <a:lstStyle/>
          <a:p>
            <a:pPr eaLnBrk="1" hangingPunct="1"/>
            <a:r>
              <a:rPr lang="en-US" dirty="0">
                <a:latin typeface="Tahoma" charset="0"/>
                <a:ea typeface="ＭＳ Ｐゴシック" charset="0"/>
                <a:cs typeface="ＭＳ Ｐゴシック" charset="0"/>
              </a:rPr>
              <a:t>Idea of Linked List:</a:t>
            </a:r>
          </a:p>
          <a:p>
            <a:pPr lvl="1" eaLnBrk="1" hangingPunct="1"/>
            <a:r>
              <a:rPr lang="en-US" dirty="0">
                <a:latin typeface="Tahoma" charset="0"/>
                <a:ea typeface="ＭＳ Ｐゴシック" charset="0"/>
              </a:rPr>
              <a:t>If we know where the </a:t>
            </a:r>
            <a:r>
              <a:rPr lang="en-US" dirty="0">
                <a:solidFill>
                  <a:srgbClr val="FF0000"/>
                </a:solidFill>
                <a:latin typeface="Tahoma" charset="0"/>
                <a:ea typeface="ＭＳ Ｐゴシック" charset="0"/>
              </a:rPr>
              <a:t>beginning</a:t>
            </a:r>
            <a:r>
              <a:rPr lang="en-US" dirty="0">
                <a:latin typeface="Tahoma" charset="0"/>
                <a:ea typeface="ＭＳ Ｐゴシック" charset="0"/>
              </a:rPr>
              <a:t> of the list is</a:t>
            </a:r>
          </a:p>
          <a:p>
            <a:pPr lvl="1" eaLnBrk="1" hangingPunct="1"/>
            <a:r>
              <a:rPr lang="en-US" dirty="0">
                <a:latin typeface="Tahoma" charset="0"/>
                <a:ea typeface="ＭＳ Ｐゴシック" charset="0"/>
              </a:rPr>
              <a:t>And </a:t>
            </a:r>
            <a:r>
              <a:rPr lang="en-US" dirty="0">
                <a:solidFill>
                  <a:srgbClr val="FF0000"/>
                </a:solidFill>
                <a:latin typeface="Tahoma" charset="0"/>
                <a:ea typeface="ＭＳ Ｐゴシック" charset="0"/>
              </a:rPr>
              <a:t>each link</a:t>
            </a:r>
            <a:r>
              <a:rPr lang="en-US" dirty="0">
                <a:latin typeface="Tahoma" charset="0"/>
                <a:ea typeface="ＭＳ Ｐゴシック" charset="0"/>
              </a:rPr>
              <a:t> knows where the </a:t>
            </a:r>
            <a:r>
              <a:rPr lang="en-US" dirty="0">
                <a:solidFill>
                  <a:srgbClr val="FF0000"/>
                </a:solidFill>
                <a:latin typeface="Tahoma" charset="0"/>
                <a:ea typeface="ＭＳ Ｐゴシック" charset="0"/>
              </a:rPr>
              <a:t>next one</a:t>
            </a:r>
            <a:r>
              <a:rPr lang="en-US" dirty="0">
                <a:latin typeface="Tahoma" charset="0"/>
                <a:ea typeface="ＭＳ Ｐゴシック" charset="0"/>
              </a:rPr>
              <a:t> is</a:t>
            </a:r>
          </a:p>
          <a:p>
            <a:pPr lvl="1" eaLnBrk="1" hangingPunct="1"/>
            <a:r>
              <a:rPr lang="en-US" dirty="0">
                <a:latin typeface="Tahoma" charset="0"/>
                <a:ea typeface="ＭＳ Ｐゴシック" charset="0"/>
              </a:rPr>
              <a:t>Then we can access all of the items in the list</a:t>
            </a:r>
          </a:p>
          <a:p>
            <a:pPr eaLnBrk="1" hangingPunct="1"/>
            <a:r>
              <a:rPr lang="en-US" dirty="0">
                <a:latin typeface="Tahoma" charset="0"/>
                <a:ea typeface="ＭＳ Ｐゴシック" charset="0"/>
                <a:cs typeface="ＭＳ Ｐゴシック" charset="0"/>
              </a:rPr>
              <a:t>Our problems with contiguous memory now go away</a:t>
            </a:r>
          </a:p>
          <a:p>
            <a:pPr lvl="1" eaLnBrk="1" hangingPunct="1"/>
            <a:r>
              <a:rPr lang="en-US" dirty="0">
                <a:latin typeface="Tahoma" charset="0"/>
                <a:ea typeface="ＭＳ Ｐゴシック" charset="0"/>
              </a:rPr>
              <a:t>Allocation can be done </a:t>
            </a:r>
            <a:r>
              <a:rPr lang="en-US" dirty="0">
                <a:solidFill>
                  <a:srgbClr val="FF0000"/>
                </a:solidFill>
                <a:latin typeface="Tahoma" charset="0"/>
                <a:ea typeface="ＭＳ Ｐゴシック" charset="0"/>
              </a:rPr>
              <a:t>one link at a time</a:t>
            </a:r>
            <a:r>
              <a:rPr lang="en-US" dirty="0">
                <a:latin typeface="Tahoma" charset="0"/>
                <a:ea typeface="ＭＳ Ｐゴシック" charset="0"/>
              </a:rPr>
              <a:t>, for as many links as we need</a:t>
            </a:r>
          </a:p>
          <a:p>
            <a:pPr lvl="1" eaLnBrk="1" hangingPunct="1"/>
            <a:r>
              <a:rPr lang="en-US" dirty="0">
                <a:latin typeface="Tahoma" charset="0"/>
                <a:ea typeface="ＭＳ Ｐゴシック" charset="0"/>
              </a:rPr>
              <a:t>New links can be "linked up" anywhere in the list, </a:t>
            </a:r>
            <a:r>
              <a:rPr lang="en-US" dirty="0">
                <a:solidFill>
                  <a:srgbClr val="FF0000"/>
                </a:solidFill>
                <a:latin typeface="Tahoma" charset="0"/>
                <a:ea typeface="ＭＳ Ｐゴシック" charset="0"/>
              </a:rPr>
              <a:t>without shifting needed</a:t>
            </a:r>
          </a:p>
          <a:p>
            <a:pPr lvl="2" eaLnBrk="1" hangingPunct="1"/>
            <a:r>
              <a:rPr lang="en-US" dirty="0">
                <a:latin typeface="Tahoma" charset="0"/>
                <a:ea typeface="ＭＳ Ｐゴシック" charset="0"/>
              </a:rPr>
              <a:t>Demonstrate on board</a:t>
            </a:r>
          </a:p>
        </p:txBody>
      </p:sp>
    </p:spTree>
    <p:extLst>
      <p:ext uri="{BB962C8B-B14F-4D97-AF65-F5344CB8AC3E}">
        <p14:creationId xmlns:p14="http://schemas.microsoft.com/office/powerpoint/2010/main" val="402907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298435">
                                            <p:txEl>
                                              <p:pRg st="1" end="1"/>
                                            </p:txEl>
                                          </p:spTgt>
                                        </p:tgtEl>
                                        <p:attrNameLst>
                                          <p:attrName>style.visibility</p:attrName>
                                        </p:attrNameLst>
                                      </p:cBhvr>
                                      <p:to>
                                        <p:strVal val="visible"/>
                                      </p:to>
                                    </p:set>
                                    <p:animEffect transition="in" filter="wipe(down)">
                                      <p:cBhvr>
                                        <p:cTn id="7" dur="580">
                                          <p:stCondLst>
                                            <p:cond delay="0"/>
                                          </p:stCondLst>
                                        </p:cTn>
                                        <p:tgtEl>
                                          <p:spTgt spid="1298435">
                                            <p:txEl>
                                              <p:pRg st="1" end="1"/>
                                            </p:txEl>
                                          </p:spTgt>
                                        </p:tgtEl>
                                      </p:cBhvr>
                                    </p:animEffect>
                                    <p:anim calcmode="lin" valueType="num">
                                      <p:cBhvr>
                                        <p:cTn id="8" dur="1822" tmFilter="0,0; 0.14,0.36; 0.43,0.73; 0.71,0.91; 1.0,1.0">
                                          <p:stCondLst>
                                            <p:cond delay="0"/>
                                          </p:stCondLst>
                                        </p:cTn>
                                        <p:tgtEl>
                                          <p:spTgt spid="129843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9843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9843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9843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9843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98435">
                                            <p:txEl>
                                              <p:pRg st="1" end="1"/>
                                            </p:txEl>
                                          </p:spTgt>
                                        </p:tgtEl>
                                      </p:cBhvr>
                                      <p:to x="100000" y="60000"/>
                                    </p:animScale>
                                    <p:animScale>
                                      <p:cBhvr>
                                        <p:cTn id="14" dur="166" decel="50000">
                                          <p:stCondLst>
                                            <p:cond delay="676"/>
                                          </p:stCondLst>
                                        </p:cTn>
                                        <p:tgtEl>
                                          <p:spTgt spid="1298435">
                                            <p:txEl>
                                              <p:pRg st="1" end="1"/>
                                            </p:txEl>
                                          </p:spTgt>
                                        </p:tgtEl>
                                      </p:cBhvr>
                                      <p:to x="100000" y="100000"/>
                                    </p:animScale>
                                    <p:animScale>
                                      <p:cBhvr>
                                        <p:cTn id="15" dur="26">
                                          <p:stCondLst>
                                            <p:cond delay="1312"/>
                                          </p:stCondLst>
                                        </p:cTn>
                                        <p:tgtEl>
                                          <p:spTgt spid="1298435">
                                            <p:txEl>
                                              <p:pRg st="1" end="1"/>
                                            </p:txEl>
                                          </p:spTgt>
                                        </p:tgtEl>
                                      </p:cBhvr>
                                      <p:to x="100000" y="80000"/>
                                    </p:animScale>
                                    <p:animScale>
                                      <p:cBhvr>
                                        <p:cTn id="16" dur="166" decel="50000">
                                          <p:stCondLst>
                                            <p:cond delay="1338"/>
                                          </p:stCondLst>
                                        </p:cTn>
                                        <p:tgtEl>
                                          <p:spTgt spid="1298435">
                                            <p:txEl>
                                              <p:pRg st="1" end="1"/>
                                            </p:txEl>
                                          </p:spTgt>
                                        </p:tgtEl>
                                      </p:cBhvr>
                                      <p:to x="100000" y="100000"/>
                                    </p:animScale>
                                    <p:animScale>
                                      <p:cBhvr>
                                        <p:cTn id="17" dur="26">
                                          <p:stCondLst>
                                            <p:cond delay="1642"/>
                                          </p:stCondLst>
                                        </p:cTn>
                                        <p:tgtEl>
                                          <p:spTgt spid="1298435">
                                            <p:txEl>
                                              <p:pRg st="1" end="1"/>
                                            </p:txEl>
                                          </p:spTgt>
                                        </p:tgtEl>
                                      </p:cBhvr>
                                      <p:to x="100000" y="90000"/>
                                    </p:animScale>
                                    <p:animScale>
                                      <p:cBhvr>
                                        <p:cTn id="18" dur="166" decel="50000">
                                          <p:stCondLst>
                                            <p:cond delay="1668"/>
                                          </p:stCondLst>
                                        </p:cTn>
                                        <p:tgtEl>
                                          <p:spTgt spid="1298435">
                                            <p:txEl>
                                              <p:pRg st="1" end="1"/>
                                            </p:txEl>
                                          </p:spTgt>
                                        </p:tgtEl>
                                      </p:cBhvr>
                                      <p:to x="100000" y="100000"/>
                                    </p:animScale>
                                    <p:animScale>
                                      <p:cBhvr>
                                        <p:cTn id="19" dur="26">
                                          <p:stCondLst>
                                            <p:cond delay="1808"/>
                                          </p:stCondLst>
                                        </p:cTn>
                                        <p:tgtEl>
                                          <p:spTgt spid="1298435">
                                            <p:txEl>
                                              <p:pRg st="1" end="1"/>
                                            </p:txEl>
                                          </p:spTgt>
                                        </p:tgtEl>
                                      </p:cBhvr>
                                      <p:to x="100000" y="95000"/>
                                    </p:animScale>
                                    <p:animScale>
                                      <p:cBhvr>
                                        <p:cTn id="20" dur="166" decel="50000">
                                          <p:stCondLst>
                                            <p:cond delay="1834"/>
                                          </p:stCondLst>
                                        </p:cTn>
                                        <p:tgtEl>
                                          <p:spTgt spid="1298435">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298435">
                                            <p:txEl>
                                              <p:pRg st="2" end="2"/>
                                            </p:txEl>
                                          </p:spTgt>
                                        </p:tgtEl>
                                        <p:attrNameLst>
                                          <p:attrName>style.visibility</p:attrName>
                                        </p:attrNameLst>
                                      </p:cBhvr>
                                      <p:to>
                                        <p:strVal val="visible"/>
                                      </p:to>
                                    </p:set>
                                    <p:animEffect transition="in" filter="wipe(down)">
                                      <p:cBhvr>
                                        <p:cTn id="25" dur="580">
                                          <p:stCondLst>
                                            <p:cond delay="0"/>
                                          </p:stCondLst>
                                        </p:cTn>
                                        <p:tgtEl>
                                          <p:spTgt spid="1298435">
                                            <p:txEl>
                                              <p:pRg st="2" end="2"/>
                                            </p:txEl>
                                          </p:spTgt>
                                        </p:tgtEl>
                                      </p:cBhvr>
                                    </p:animEffect>
                                    <p:anim calcmode="lin" valueType="num">
                                      <p:cBhvr>
                                        <p:cTn id="26" dur="1822" tmFilter="0,0; 0.14,0.36; 0.43,0.73; 0.71,0.91; 1.0,1.0">
                                          <p:stCondLst>
                                            <p:cond delay="0"/>
                                          </p:stCondLst>
                                        </p:cTn>
                                        <p:tgtEl>
                                          <p:spTgt spid="1298435">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98435">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98435">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98435">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98435">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98435">
                                            <p:txEl>
                                              <p:pRg st="2" end="2"/>
                                            </p:txEl>
                                          </p:spTgt>
                                        </p:tgtEl>
                                      </p:cBhvr>
                                      <p:to x="100000" y="60000"/>
                                    </p:animScale>
                                    <p:animScale>
                                      <p:cBhvr>
                                        <p:cTn id="32" dur="166" decel="50000">
                                          <p:stCondLst>
                                            <p:cond delay="676"/>
                                          </p:stCondLst>
                                        </p:cTn>
                                        <p:tgtEl>
                                          <p:spTgt spid="1298435">
                                            <p:txEl>
                                              <p:pRg st="2" end="2"/>
                                            </p:txEl>
                                          </p:spTgt>
                                        </p:tgtEl>
                                      </p:cBhvr>
                                      <p:to x="100000" y="100000"/>
                                    </p:animScale>
                                    <p:animScale>
                                      <p:cBhvr>
                                        <p:cTn id="33" dur="26">
                                          <p:stCondLst>
                                            <p:cond delay="1312"/>
                                          </p:stCondLst>
                                        </p:cTn>
                                        <p:tgtEl>
                                          <p:spTgt spid="1298435">
                                            <p:txEl>
                                              <p:pRg st="2" end="2"/>
                                            </p:txEl>
                                          </p:spTgt>
                                        </p:tgtEl>
                                      </p:cBhvr>
                                      <p:to x="100000" y="80000"/>
                                    </p:animScale>
                                    <p:animScale>
                                      <p:cBhvr>
                                        <p:cTn id="34" dur="166" decel="50000">
                                          <p:stCondLst>
                                            <p:cond delay="1338"/>
                                          </p:stCondLst>
                                        </p:cTn>
                                        <p:tgtEl>
                                          <p:spTgt spid="1298435">
                                            <p:txEl>
                                              <p:pRg st="2" end="2"/>
                                            </p:txEl>
                                          </p:spTgt>
                                        </p:tgtEl>
                                      </p:cBhvr>
                                      <p:to x="100000" y="100000"/>
                                    </p:animScale>
                                    <p:animScale>
                                      <p:cBhvr>
                                        <p:cTn id="35" dur="26">
                                          <p:stCondLst>
                                            <p:cond delay="1642"/>
                                          </p:stCondLst>
                                        </p:cTn>
                                        <p:tgtEl>
                                          <p:spTgt spid="1298435">
                                            <p:txEl>
                                              <p:pRg st="2" end="2"/>
                                            </p:txEl>
                                          </p:spTgt>
                                        </p:tgtEl>
                                      </p:cBhvr>
                                      <p:to x="100000" y="90000"/>
                                    </p:animScale>
                                    <p:animScale>
                                      <p:cBhvr>
                                        <p:cTn id="36" dur="166" decel="50000">
                                          <p:stCondLst>
                                            <p:cond delay="1668"/>
                                          </p:stCondLst>
                                        </p:cTn>
                                        <p:tgtEl>
                                          <p:spTgt spid="1298435">
                                            <p:txEl>
                                              <p:pRg st="2" end="2"/>
                                            </p:txEl>
                                          </p:spTgt>
                                        </p:tgtEl>
                                      </p:cBhvr>
                                      <p:to x="100000" y="100000"/>
                                    </p:animScale>
                                    <p:animScale>
                                      <p:cBhvr>
                                        <p:cTn id="37" dur="26">
                                          <p:stCondLst>
                                            <p:cond delay="1808"/>
                                          </p:stCondLst>
                                        </p:cTn>
                                        <p:tgtEl>
                                          <p:spTgt spid="1298435">
                                            <p:txEl>
                                              <p:pRg st="2" end="2"/>
                                            </p:txEl>
                                          </p:spTgt>
                                        </p:tgtEl>
                                      </p:cBhvr>
                                      <p:to x="100000" y="95000"/>
                                    </p:animScale>
                                    <p:animScale>
                                      <p:cBhvr>
                                        <p:cTn id="38" dur="166" decel="50000">
                                          <p:stCondLst>
                                            <p:cond delay="1834"/>
                                          </p:stCondLst>
                                        </p:cTn>
                                        <p:tgtEl>
                                          <p:spTgt spid="1298435">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298435">
                                            <p:txEl>
                                              <p:pRg st="3" end="3"/>
                                            </p:txEl>
                                          </p:spTgt>
                                        </p:tgtEl>
                                        <p:attrNameLst>
                                          <p:attrName>style.visibility</p:attrName>
                                        </p:attrNameLst>
                                      </p:cBhvr>
                                      <p:to>
                                        <p:strVal val="visible"/>
                                      </p:to>
                                    </p:set>
                                    <p:animEffect transition="in" filter="wipe(down)">
                                      <p:cBhvr>
                                        <p:cTn id="43" dur="580">
                                          <p:stCondLst>
                                            <p:cond delay="0"/>
                                          </p:stCondLst>
                                        </p:cTn>
                                        <p:tgtEl>
                                          <p:spTgt spid="1298435">
                                            <p:txEl>
                                              <p:pRg st="3" end="3"/>
                                            </p:txEl>
                                          </p:spTgt>
                                        </p:tgtEl>
                                      </p:cBhvr>
                                    </p:animEffect>
                                    <p:anim calcmode="lin" valueType="num">
                                      <p:cBhvr>
                                        <p:cTn id="44" dur="1822" tmFilter="0,0; 0.14,0.36; 0.43,0.73; 0.71,0.91; 1.0,1.0">
                                          <p:stCondLst>
                                            <p:cond delay="0"/>
                                          </p:stCondLst>
                                        </p:cTn>
                                        <p:tgtEl>
                                          <p:spTgt spid="1298435">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98435">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98435">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98435">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98435">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98435">
                                            <p:txEl>
                                              <p:pRg st="3" end="3"/>
                                            </p:txEl>
                                          </p:spTgt>
                                        </p:tgtEl>
                                      </p:cBhvr>
                                      <p:to x="100000" y="60000"/>
                                    </p:animScale>
                                    <p:animScale>
                                      <p:cBhvr>
                                        <p:cTn id="50" dur="166" decel="50000">
                                          <p:stCondLst>
                                            <p:cond delay="676"/>
                                          </p:stCondLst>
                                        </p:cTn>
                                        <p:tgtEl>
                                          <p:spTgt spid="1298435">
                                            <p:txEl>
                                              <p:pRg st="3" end="3"/>
                                            </p:txEl>
                                          </p:spTgt>
                                        </p:tgtEl>
                                      </p:cBhvr>
                                      <p:to x="100000" y="100000"/>
                                    </p:animScale>
                                    <p:animScale>
                                      <p:cBhvr>
                                        <p:cTn id="51" dur="26">
                                          <p:stCondLst>
                                            <p:cond delay="1312"/>
                                          </p:stCondLst>
                                        </p:cTn>
                                        <p:tgtEl>
                                          <p:spTgt spid="1298435">
                                            <p:txEl>
                                              <p:pRg st="3" end="3"/>
                                            </p:txEl>
                                          </p:spTgt>
                                        </p:tgtEl>
                                      </p:cBhvr>
                                      <p:to x="100000" y="80000"/>
                                    </p:animScale>
                                    <p:animScale>
                                      <p:cBhvr>
                                        <p:cTn id="52" dur="166" decel="50000">
                                          <p:stCondLst>
                                            <p:cond delay="1338"/>
                                          </p:stCondLst>
                                        </p:cTn>
                                        <p:tgtEl>
                                          <p:spTgt spid="1298435">
                                            <p:txEl>
                                              <p:pRg st="3" end="3"/>
                                            </p:txEl>
                                          </p:spTgt>
                                        </p:tgtEl>
                                      </p:cBhvr>
                                      <p:to x="100000" y="100000"/>
                                    </p:animScale>
                                    <p:animScale>
                                      <p:cBhvr>
                                        <p:cTn id="53" dur="26">
                                          <p:stCondLst>
                                            <p:cond delay="1642"/>
                                          </p:stCondLst>
                                        </p:cTn>
                                        <p:tgtEl>
                                          <p:spTgt spid="1298435">
                                            <p:txEl>
                                              <p:pRg st="3" end="3"/>
                                            </p:txEl>
                                          </p:spTgt>
                                        </p:tgtEl>
                                      </p:cBhvr>
                                      <p:to x="100000" y="90000"/>
                                    </p:animScale>
                                    <p:animScale>
                                      <p:cBhvr>
                                        <p:cTn id="54" dur="166" decel="50000">
                                          <p:stCondLst>
                                            <p:cond delay="1668"/>
                                          </p:stCondLst>
                                        </p:cTn>
                                        <p:tgtEl>
                                          <p:spTgt spid="1298435">
                                            <p:txEl>
                                              <p:pRg st="3" end="3"/>
                                            </p:txEl>
                                          </p:spTgt>
                                        </p:tgtEl>
                                      </p:cBhvr>
                                      <p:to x="100000" y="100000"/>
                                    </p:animScale>
                                    <p:animScale>
                                      <p:cBhvr>
                                        <p:cTn id="55" dur="26">
                                          <p:stCondLst>
                                            <p:cond delay="1808"/>
                                          </p:stCondLst>
                                        </p:cTn>
                                        <p:tgtEl>
                                          <p:spTgt spid="1298435">
                                            <p:txEl>
                                              <p:pRg st="3" end="3"/>
                                            </p:txEl>
                                          </p:spTgt>
                                        </p:tgtEl>
                                      </p:cBhvr>
                                      <p:to x="100000" y="95000"/>
                                    </p:animScale>
                                    <p:animScale>
                                      <p:cBhvr>
                                        <p:cTn id="56" dur="166" decel="50000">
                                          <p:stCondLst>
                                            <p:cond delay="1834"/>
                                          </p:stCondLst>
                                        </p:cTn>
                                        <p:tgtEl>
                                          <p:spTgt spid="1298435">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298435">
                                            <p:txEl>
                                              <p:pRg st="4" end="4"/>
                                            </p:txEl>
                                          </p:spTgt>
                                        </p:tgtEl>
                                        <p:attrNameLst>
                                          <p:attrName>style.visibility</p:attrName>
                                        </p:attrNameLst>
                                      </p:cBhvr>
                                      <p:to>
                                        <p:strVal val="visible"/>
                                      </p:to>
                                    </p:set>
                                    <p:animEffect transition="in" filter="wipe(down)">
                                      <p:cBhvr>
                                        <p:cTn id="61" dur="580">
                                          <p:stCondLst>
                                            <p:cond delay="0"/>
                                          </p:stCondLst>
                                        </p:cTn>
                                        <p:tgtEl>
                                          <p:spTgt spid="1298435">
                                            <p:txEl>
                                              <p:pRg st="4" end="4"/>
                                            </p:txEl>
                                          </p:spTgt>
                                        </p:tgtEl>
                                      </p:cBhvr>
                                    </p:animEffect>
                                    <p:anim calcmode="lin" valueType="num">
                                      <p:cBhvr>
                                        <p:cTn id="62" dur="1822" tmFilter="0,0; 0.14,0.36; 0.43,0.73; 0.71,0.91; 1.0,1.0">
                                          <p:stCondLst>
                                            <p:cond delay="0"/>
                                          </p:stCondLst>
                                        </p:cTn>
                                        <p:tgtEl>
                                          <p:spTgt spid="1298435">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98435">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98435">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98435">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98435">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98435">
                                            <p:txEl>
                                              <p:pRg st="4" end="4"/>
                                            </p:txEl>
                                          </p:spTgt>
                                        </p:tgtEl>
                                      </p:cBhvr>
                                      <p:to x="100000" y="60000"/>
                                    </p:animScale>
                                    <p:animScale>
                                      <p:cBhvr>
                                        <p:cTn id="68" dur="166" decel="50000">
                                          <p:stCondLst>
                                            <p:cond delay="676"/>
                                          </p:stCondLst>
                                        </p:cTn>
                                        <p:tgtEl>
                                          <p:spTgt spid="1298435">
                                            <p:txEl>
                                              <p:pRg st="4" end="4"/>
                                            </p:txEl>
                                          </p:spTgt>
                                        </p:tgtEl>
                                      </p:cBhvr>
                                      <p:to x="100000" y="100000"/>
                                    </p:animScale>
                                    <p:animScale>
                                      <p:cBhvr>
                                        <p:cTn id="69" dur="26">
                                          <p:stCondLst>
                                            <p:cond delay="1312"/>
                                          </p:stCondLst>
                                        </p:cTn>
                                        <p:tgtEl>
                                          <p:spTgt spid="1298435">
                                            <p:txEl>
                                              <p:pRg st="4" end="4"/>
                                            </p:txEl>
                                          </p:spTgt>
                                        </p:tgtEl>
                                      </p:cBhvr>
                                      <p:to x="100000" y="80000"/>
                                    </p:animScale>
                                    <p:animScale>
                                      <p:cBhvr>
                                        <p:cTn id="70" dur="166" decel="50000">
                                          <p:stCondLst>
                                            <p:cond delay="1338"/>
                                          </p:stCondLst>
                                        </p:cTn>
                                        <p:tgtEl>
                                          <p:spTgt spid="1298435">
                                            <p:txEl>
                                              <p:pRg st="4" end="4"/>
                                            </p:txEl>
                                          </p:spTgt>
                                        </p:tgtEl>
                                      </p:cBhvr>
                                      <p:to x="100000" y="100000"/>
                                    </p:animScale>
                                    <p:animScale>
                                      <p:cBhvr>
                                        <p:cTn id="71" dur="26">
                                          <p:stCondLst>
                                            <p:cond delay="1642"/>
                                          </p:stCondLst>
                                        </p:cTn>
                                        <p:tgtEl>
                                          <p:spTgt spid="1298435">
                                            <p:txEl>
                                              <p:pRg st="4" end="4"/>
                                            </p:txEl>
                                          </p:spTgt>
                                        </p:tgtEl>
                                      </p:cBhvr>
                                      <p:to x="100000" y="90000"/>
                                    </p:animScale>
                                    <p:animScale>
                                      <p:cBhvr>
                                        <p:cTn id="72" dur="166" decel="50000">
                                          <p:stCondLst>
                                            <p:cond delay="1668"/>
                                          </p:stCondLst>
                                        </p:cTn>
                                        <p:tgtEl>
                                          <p:spTgt spid="1298435">
                                            <p:txEl>
                                              <p:pRg st="4" end="4"/>
                                            </p:txEl>
                                          </p:spTgt>
                                        </p:tgtEl>
                                      </p:cBhvr>
                                      <p:to x="100000" y="100000"/>
                                    </p:animScale>
                                    <p:animScale>
                                      <p:cBhvr>
                                        <p:cTn id="73" dur="26">
                                          <p:stCondLst>
                                            <p:cond delay="1808"/>
                                          </p:stCondLst>
                                        </p:cTn>
                                        <p:tgtEl>
                                          <p:spTgt spid="1298435">
                                            <p:txEl>
                                              <p:pRg st="4" end="4"/>
                                            </p:txEl>
                                          </p:spTgt>
                                        </p:tgtEl>
                                      </p:cBhvr>
                                      <p:to x="100000" y="95000"/>
                                    </p:animScale>
                                    <p:animScale>
                                      <p:cBhvr>
                                        <p:cTn id="74" dur="166" decel="50000">
                                          <p:stCondLst>
                                            <p:cond delay="1834"/>
                                          </p:stCondLst>
                                        </p:cTn>
                                        <p:tgtEl>
                                          <p:spTgt spid="1298435">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298435">
                                            <p:txEl>
                                              <p:pRg st="5" end="5"/>
                                            </p:txEl>
                                          </p:spTgt>
                                        </p:tgtEl>
                                        <p:attrNameLst>
                                          <p:attrName>style.visibility</p:attrName>
                                        </p:attrNameLst>
                                      </p:cBhvr>
                                      <p:to>
                                        <p:strVal val="visible"/>
                                      </p:to>
                                    </p:set>
                                    <p:animEffect transition="in" filter="wipe(down)">
                                      <p:cBhvr>
                                        <p:cTn id="79" dur="580">
                                          <p:stCondLst>
                                            <p:cond delay="0"/>
                                          </p:stCondLst>
                                        </p:cTn>
                                        <p:tgtEl>
                                          <p:spTgt spid="1298435">
                                            <p:txEl>
                                              <p:pRg st="5" end="5"/>
                                            </p:txEl>
                                          </p:spTgt>
                                        </p:tgtEl>
                                      </p:cBhvr>
                                    </p:animEffect>
                                    <p:anim calcmode="lin" valueType="num">
                                      <p:cBhvr>
                                        <p:cTn id="80" dur="1822" tmFilter="0,0; 0.14,0.36; 0.43,0.73; 0.71,0.91; 1.0,1.0">
                                          <p:stCondLst>
                                            <p:cond delay="0"/>
                                          </p:stCondLst>
                                        </p:cTn>
                                        <p:tgtEl>
                                          <p:spTgt spid="1298435">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98435">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98435">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98435">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98435">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298435">
                                            <p:txEl>
                                              <p:pRg st="5" end="5"/>
                                            </p:txEl>
                                          </p:spTgt>
                                        </p:tgtEl>
                                      </p:cBhvr>
                                      <p:to x="100000" y="60000"/>
                                    </p:animScale>
                                    <p:animScale>
                                      <p:cBhvr>
                                        <p:cTn id="86" dur="166" decel="50000">
                                          <p:stCondLst>
                                            <p:cond delay="676"/>
                                          </p:stCondLst>
                                        </p:cTn>
                                        <p:tgtEl>
                                          <p:spTgt spid="1298435">
                                            <p:txEl>
                                              <p:pRg st="5" end="5"/>
                                            </p:txEl>
                                          </p:spTgt>
                                        </p:tgtEl>
                                      </p:cBhvr>
                                      <p:to x="100000" y="100000"/>
                                    </p:animScale>
                                    <p:animScale>
                                      <p:cBhvr>
                                        <p:cTn id="87" dur="26">
                                          <p:stCondLst>
                                            <p:cond delay="1312"/>
                                          </p:stCondLst>
                                        </p:cTn>
                                        <p:tgtEl>
                                          <p:spTgt spid="1298435">
                                            <p:txEl>
                                              <p:pRg st="5" end="5"/>
                                            </p:txEl>
                                          </p:spTgt>
                                        </p:tgtEl>
                                      </p:cBhvr>
                                      <p:to x="100000" y="80000"/>
                                    </p:animScale>
                                    <p:animScale>
                                      <p:cBhvr>
                                        <p:cTn id="88" dur="166" decel="50000">
                                          <p:stCondLst>
                                            <p:cond delay="1338"/>
                                          </p:stCondLst>
                                        </p:cTn>
                                        <p:tgtEl>
                                          <p:spTgt spid="1298435">
                                            <p:txEl>
                                              <p:pRg st="5" end="5"/>
                                            </p:txEl>
                                          </p:spTgt>
                                        </p:tgtEl>
                                      </p:cBhvr>
                                      <p:to x="100000" y="100000"/>
                                    </p:animScale>
                                    <p:animScale>
                                      <p:cBhvr>
                                        <p:cTn id="89" dur="26">
                                          <p:stCondLst>
                                            <p:cond delay="1642"/>
                                          </p:stCondLst>
                                        </p:cTn>
                                        <p:tgtEl>
                                          <p:spTgt spid="1298435">
                                            <p:txEl>
                                              <p:pRg st="5" end="5"/>
                                            </p:txEl>
                                          </p:spTgt>
                                        </p:tgtEl>
                                      </p:cBhvr>
                                      <p:to x="100000" y="90000"/>
                                    </p:animScale>
                                    <p:animScale>
                                      <p:cBhvr>
                                        <p:cTn id="90" dur="166" decel="50000">
                                          <p:stCondLst>
                                            <p:cond delay="1668"/>
                                          </p:stCondLst>
                                        </p:cTn>
                                        <p:tgtEl>
                                          <p:spTgt spid="1298435">
                                            <p:txEl>
                                              <p:pRg st="5" end="5"/>
                                            </p:txEl>
                                          </p:spTgt>
                                        </p:tgtEl>
                                      </p:cBhvr>
                                      <p:to x="100000" y="100000"/>
                                    </p:animScale>
                                    <p:animScale>
                                      <p:cBhvr>
                                        <p:cTn id="91" dur="26">
                                          <p:stCondLst>
                                            <p:cond delay="1808"/>
                                          </p:stCondLst>
                                        </p:cTn>
                                        <p:tgtEl>
                                          <p:spTgt spid="1298435">
                                            <p:txEl>
                                              <p:pRg st="5" end="5"/>
                                            </p:txEl>
                                          </p:spTgt>
                                        </p:tgtEl>
                                      </p:cBhvr>
                                      <p:to x="100000" y="95000"/>
                                    </p:animScale>
                                    <p:animScale>
                                      <p:cBhvr>
                                        <p:cTn id="92" dur="166" decel="50000">
                                          <p:stCondLst>
                                            <p:cond delay="1834"/>
                                          </p:stCondLst>
                                        </p:cTn>
                                        <p:tgtEl>
                                          <p:spTgt spid="1298435">
                                            <p:txEl>
                                              <p:pRg st="5" end="5"/>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1298435">
                                            <p:txEl>
                                              <p:pRg st="6" end="6"/>
                                            </p:txEl>
                                          </p:spTgt>
                                        </p:tgtEl>
                                        <p:attrNameLst>
                                          <p:attrName>style.visibility</p:attrName>
                                        </p:attrNameLst>
                                      </p:cBhvr>
                                      <p:to>
                                        <p:strVal val="visible"/>
                                      </p:to>
                                    </p:set>
                                    <p:animEffect transition="in" filter="wipe(down)">
                                      <p:cBhvr>
                                        <p:cTn id="97" dur="580">
                                          <p:stCondLst>
                                            <p:cond delay="0"/>
                                          </p:stCondLst>
                                        </p:cTn>
                                        <p:tgtEl>
                                          <p:spTgt spid="1298435">
                                            <p:txEl>
                                              <p:pRg st="6" end="6"/>
                                            </p:txEl>
                                          </p:spTgt>
                                        </p:tgtEl>
                                      </p:cBhvr>
                                    </p:animEffect>
                                    <p:anim calcmode="lin" valueType="num">
                                      <p:cBhvr>
                                        <p:cTn id="98" dur="1822" tmFilter="0,0; 0.14,0.36; 0.43,0.73; 0.71,0.91; 1.0,1.0">
                                          <p:stCondLst>
                                            <p:cond delay="0"/>
                                          </p:stCondLst>
                                        </p:cTn>
                                        <p:tgtEl>
                                          <p:spTgt spid="1298435">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298435">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298435">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298435">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298435">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298435">
                                            <p:txEl>
                                              <p:pRg st="6" end="6"/>
                                            </p:txEl>
                                          </p:spTgt>
                                        </p:tgtEl>
                                      </p:cBhvr>
                                      <p:to x="100000" y="60000"/>
                                    </p:animScale>
                                    <p:animScale>
                                      <p:cBhvr>
                                        <p:cTn id="104" dur="166" decel="50000">
                                          <p:stCondLst>
                                            <p:cond delay="676"/>
                                          </p:stCondLst>
                                        </p:cTn>
                                        <p:tgtEl>
                                          <p:spTgt spid="1298435">
                                            <p:txEl>
                                              <p:pRg st="6" end="6"/>
                                            </p:txEl>
                                          </p:spTgt>
                                        </p:tgtEl>
                                      </p:cBhvr>
                                      <p:to x="100000" y="100000"/>
                                    </p:animScale>
                                    <p:animScale>
                                      <p:cBhvr>
                                        <p:cTn id="105" dur="26">
                                          <p:stCondLst>
                                            <p:cond delay="1312"/>
                                          </p:stCondLst>
                                        </p:cTn>
                                        <p:tgtEl>
                                          <p:spTgt spid="1298435">
                                            <p:txEl>
                                              <p:pRg st="6" end="6"/>
                                            </p:txEl>
                                          </p:spTgt>
                                        </p:tgtEl>
                                      </p:cBhvr>
                                      <p:to x="100000" y="80000"/>
                                    </p:animScale>
                                    <p:animScale>
                                      <p:cBhvr>
                                        <p:cTn id="106" dur="166" decel="50000">
                                          <p:stCondLst>
                                            <p:cond delay="1338"/>
                                          </p:stCondLst>
                                        </p:cTn>
                                        <p:tgtEl>
                                          <p:spTgt spid="1298435">
                                            <p:txEl>
                                              <p:pRg st="6" end="6"/>
                                            </p:txEl>
                                          </p:spTgt>
                                        </p:tgtEl>
                                      </p:cBhvr>
                                      <p:to x="100000" y="100000"/>
                                    </p:animScale>
                                    <p:animScale>
                                      <p:cBhvr>
                                        <p:cTn id="107" dur="26">
                                          <p:stCondLst>
                                            <p:cond delay="1642"/>
                                          </p:stCondLst>
                                        </p:cTn>
                                        <p:tgtEl>
                                          <p:spTgt spid="1298435">
                                            <p:txEl>
                                              <p:pRg st="6" end="6"/>
                                            </p:txEl>
                                          </p:spTgt>
                                        </p:tgtEl>
                                      </p:cBhvr>
                                      <p:to x="100000" y="90000"/>
                                    </p:animScale>
                                    <p:animScale>
                                      <p:cBhvr>
                                        <p:cTn id="108" dur="166" decel="50000">
                                          <p:stCondLst>
                                            <p:cond delay="1668"/>
                                          </p:stCondLst>
                                        </p:cTn>
                                        <p:tgtEl>
                                          <p:spTgt spid="1298435">
                                            <p:txEl>
                                              <p:pRg st="6" end="6"/>
                                            </p:txEl>
                                          </p:spTgt>
                                        </p:tgtEl>
                                      </p:cBhvr>
                                      <p:to x="100000" y="100000"/>
                                    </p:animScale>
                                    <p:animScale>
                                      <p:cBhvr>
                                        <p:cTn id="109" dur="26">
                                          <p:stCondLst>
                                            <p:cond delay="1808"/>
                                          </p:stCondLst>
                                        </p:cTn>
                                        <p:tgtEl>
                                          <p:spTgt spid="1298435">
                                            <p:txEl>
                                              <p:pRg st="6" end="6"/>
                                            </p:txEl>
                                          </p:spTgt>
                                        </p:tgtEl>
                                      </p:cBhvr>
                                      <p:to x="100000" y="95000"/>
                                    </p:animScale>
                                    <p:animScale>
                                      <p:cBhvr>
                                        <p:cTn id="110" dur="166" decel="50000">
                                          <p:stCondLst>
                                            <p:cond delay="1834"/>
                                          </p:stCondLst>
                                        </p:cTn>
                                        <p:tgtEl>
                                          <p:spTgt spid="1298435">
                                            <p:txEl>
                                              <p:pRg st="6" end="6"/>
                                            </p:txEl>
                                          </p:spTgt>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6" presetClass="entr" presetSubtype="0" fill="hold" nodeType="clickEffect">
                                  <p:stCondLst>
                                    <p:cond delay="0"/>
                                  </p:stCondLst>
                                  <p:childTnLst>
                                    <p:set>
                                      <p:cBhvr>
                                        <p:cTn id="114" dur="1" fill="hold">
                                          <p:stCondLst>
                                            <p:cond delay="0"/>
                                          </p:stCondLst>
                                        </p:cTn>
                                        <p:tgtEl>
                                          <p:spTgt spid="1298435">
                                            <p:txEl>
                                              <p:pRg st="7" end="7"/>
                                            </p:txEl>
                                          </p:spTgt>
                                        </p:tgtEl>
                                        <p:attrNameLst>
                                          <p:attrName>style.visibility</p:attrName>
                                        </p:attrNameLst>
                                      </p:cBhvr>
                                      <p:to>
                                        <p:strVal val="visible"/>
                                      </p:to>
                                    </p:set>
                                    <p:animEffect transition="in" filter="wipe(down)">
                                      <p:cBhvr>
                                        <p:cTn id="115" dur="580">
                                          <p:stCondLst>
                                            <p:cond delay="0"/>
                                          </p:stCondLst>
                                        </p:cTn>
                                        <p:tgtEl>
                                          <p:spTgt spid="1298435">
                                            <p:txEl>
                                              <p:pRg st="7" end="7"/>
                                            </p:txEl>
                                          </p:spTgt>
                                        </p:tgtEl>
                                      </p:cBhvr>
                                    </p:animEffect>
                                    <p:anim calcmode="lin" valueType="num">
                                      <p:cBhvr>
                                        <p:cTn id="116" dur="1822" tmFilter="0,0; 0.14,0.36; 0.43,0.73; 0.71,0.91; 1.0,1.0">
                                          <p:stCondLst>
                                            <p:cond delay="0"/>
                                          </p:stCondLst>
                                        </p:cTn>
                                        <p:tgtEl>
                                          <p:spTgt spid="1298435">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298435">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298435">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298435">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298435">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298435">
                                            <p:txEl>
                                              <p:pRg st="7" end="7"/>
                                            </p:txEl>
                                          </p:spTgt>
                                        </p:tgtEl>
                                      </p:cBhvr>
                                      <p:to x="100000" y="60000"/>
                                    </p:animScale>
                                    <p:animScale>
                                      <p:cBhvr>
                                        <p:cTn id="122" dur="166" decel="50000">
                                          <p:stCondLst>
                                            <p:cond delay="676"/>
                                          </p:stCondLst>
                                        </p:cTn>
                                        <p:tgtEl>
                                          <p:spTgt spid="1298435">
                                            <p:txEl>
                                              <p:pRg st="7" end="7"/>
                                            </p:txEl>
                                          </p:spTgt>
                                        </p:tgtEl>
                                      </p:cBhvr>
                                      <p:to x="100000" y="100000"/>
                                    </p:animScale>
                                    <p:animScale>
                                      <p:cBhvr>
                                        <p:cTn id="123" dur="26">
                                          <p:stCondLst>
                                            <p:cond delay="1312"/>
                                          </p:stCondLst>
                                        </p:cTn>
                                        <p:tgtEl>
                                          <p:spTgt spid="1298435">
                                            <p:txEl>
                                              <p:pRg st="7" end="7"/>
                                            </p:txEl>
                                          </p:spTgt>
                                        </p:tgtEl>
                                      </p:cBhvr>
                                      <p:to x="100000" y="80000"/>
                                    </p:animScale>
                                    <p:animScale>
                                      <p:cBhvr>
                                        <p:cTn id="124" dur="166" decel="50000">
                                          <p:stCondLst>
                                            <p:cond delay="1338"/>
                                          </p:stCondLst>
                                        </p:cTn>
                                        <p:tgtEl>
                                          <p:spTgt spid="1298435">
                                            <p:txEl>
                                              <p:pRg st="7" end="7"/>
                                            </p:txEl>
                                          </p:spTgt>
                                        </p:tgtEl>
                                      </p:cBhvr>
                                      <p:to x="100000" y="100000"/>
                                    </p:animScale>
                                    <p:animScale>
                                      <p:cBhvr>
                                        <p:cTn id="125" dur="26">
                                          <p:stCondLst>
                                            <p:cond delay="1642"/>
                                          </p:stCondLst>
                                        </p:cTn>
                                        <p:tgtEl>
                                          <p:spTgt spid="1298435">
                                            <p:txEl>
                                              <p:pRg st="7" end="7"/>
                                            </p:txEl>
                                          </p:spTgt>
                                        </p:tgtEl>
                                      </p:cBhvr>
                                      <p:to x="100000" y="90000"/>
                                    </p:animScale>
                                    <p:animScale>
                                      <p:cBhvr>
                                        <p:cTn id="126" dur="166" decel="50000">
                                          <p:stCondLst>
                                            <p:cond delay="1668"/>
                                          </p:stCondLst>
                                        </p:cTn>
                                        <p:tgtEl>
                                          <p:spTgt spid="1298435">
                                            <p:txEl>
                                              <p:pRg st="7" end="7"/>
                                            </p:txEl>
                                          </p:spTgt>
                                        </p:tgtEl>
                                      </p:cBhvr>
                                      <p:to x="100000" y="100000"/>
                                    </p:animScale>
                                    <p:animScale>
                                      <p:cBhvr>
                                        <p:cTn id="127" dur="26">
                                          <p:stCondLst>
                                            <p:cond delay="1808"/>
                                          </p:stCondLst>
                                        </p:cTn>
                                        <p:tgtEl>
                                          <p:spTgt spid="1298435">
                                            <p:txEl>
                                              <p:pRg st="7" end="7"/>
                                            </p:txEl>
                                          </p:spTgt>
                                        </p:tgtEl>
                                      </p:cBhvr>
                                      <p:to x="100000" y="95000"/>
                                    </p:animScale>
                                    <p:animScale>
                                      <p:cBhvr>
                                        <p:cTn id="128" dur="166" decel="50000">
                                          <p:stCondLst>
                                            <p:cond delay="1834"/>
                                          </p:stCondLst>
                                        </p:cTn>
                                        <p:tgtEl>
                                          <p:spTgt spid="1298435">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A1BCEE9E-B2F2-E046-ACC7-BACA8C590BC0}" type="slidenum">
              <a:rPr lang="en-US" sz="1400">
                <a:latin typeface="Arial" charset="0"/>
              </a:rPr>
              <a:pPr eaLnBrk="1" hangingPunct="1"/>
              <a:t>163</a:t>
            </a:fld>
            <a:endParaRPr lang="en-US" sz="1400">
              <a:latin typeface="Arial" charset="0"/>
            </a:endParaRPr>
          </a:p>
        </p:txBody>
      </p:sp>
      <p:sp>
        <p:nvSpPr>
          <p:cNvPr id="1177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17: Linked Lists</a:t>
            </a:r>
          </a:p>
        </p:txBody>
      </p:sp>
      <p:sp>
        <p:nvSpPr>
          <p:cNvPr id="129945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How can we implement linked lists?</a:t>
            </a:r>
          </a:p>
          <a:p>
            <a:pPr lvl="1" eaLnBrk="1" hangingPunct="1"/>
            <a:r>
              <a:rPr lang="en-US" dirty="0">
                <a:latin typeface="Tahoma" charset="0"/>
                <a:ea typeface="ＭＳ Ｐゴシック" charset="0"/>
              </a:rPr>
              <a:t>The key is how each link is implemented</a:t>
            </a:r>
          </a:p>
          <a:p>
            <a:pPr lvl="1" eaLnBrk="1" hangingPunct="1"/>
            <a:r>
              <a:rPr lang="en-US" dirty="0">
                <a:latin typeface="Tahoma" charset="0"/>
                <a:ea typeface="ＭＳ Ｐゴシック" charset="0"/>
              </a:rPr>
              <a:t>As we said, two parts are needed, one for data and one to store the location of the next link</a:t>
            </a:r>
          </a:p>
          <a:p>
            <a:pPr lvl="2" eaLnBrk="1" hangingPunct="1"/>
            <a:r>
              <a:rPr lang="en-US" dirty="0">
                <a:latin typeface="Tahoma" charset="0"/>
                <a:ea typeface="ＭＳ Ｐゴシック" charset="0"/>
              </a:rPr>
              <a:t>We can do this with a </a:t>
            </a:r>
            <a:r>
              <a:rPr lang="en-US" dirty="0">
                <a:solidFill>
                  <a:srgbClr val="FF0000"/>
                </a:solidFill>
                <a:latin typeface="Tahoma" charset="0"/>
                <a:ea typeface="ＭＳ Ｐゴシック" charset="0"/>
              </a:rPr>
              <a:t>self-referential data type</a:t>
            </a:r>
          </a:p>
          <a:p>
            <a:pPr lvl="3" eaLnBrk="1" hangingPunct="1">
              <a:buFontTx/>
              <a:buNone/>
            </a:pPr>
            <a:r>
              <a:rPr lang="en-US" dirty="0">
                <a:latin typeface="Courier New" charset="0"/>
                <a:ea typeface="ＭＳ Ｐゴシック" charset="0"/>
              </a:rPr>
              <a:t>class Node</a:t>
            </a:r>
          </a:p>
          <a:p>
            <a:pPr lvl="3" eaLnBrk="1" hangingPunct="1">
              <a:buFontTx/>
              <a:buNone/>
            </a:pPr>
            <a:r>
              <a:rPr lang="en-US" dirty="0">
                <a:latin typeface="Courier New" charset="0"/>
                <a:ea typeface="ＭＳ Ｐゴシック" charset="0"/>
              </a:rPr>
              <a:t>{</a:t>
            </a:r>
          </a:p>
          <a:p>
            <a:pPr lvl="3" eaLnBrk="1" hangingPunct="1">
              <a:buFontTx/>
              <a:buNone/>
            </a:pPr>
            <a:r>
              <a:rPr lang="en-US" dirty="0">
                <a:latin typeface="Courier New" charset="0"/>
                <a:ea typeface="ＭＳ Ｐゴシック" charset="0"/>
              </a:rPr>
              <a:t>    private T data;</a:t>
            </a:r>
          </a:p>
          <a:p>
            <a:pPr lvl="3" eaLnBrk="1" hangingPunct="1">
              <a:buFontTx/>
              <a:buNone/>
            </a:pPr>
            <a:r>
              <a:rPr lang="en-US" dirty="0">
                <a:latin typeface="Courier New" charset="0"/>
                <a:ea typeface="ＭＳ Ｐゴシック" charset="0"/>
              </a:rPr>
              <a:t>    private Node next;</a:t>
            </a:r>
          </a:p>
          <a:p>
            <a:pPr lvl="3" eaLnBrk="1" hangingPunct="1">
              <a:buFontTx/>
              <a:buNone/>
            </a:pPr>
            <a:r>
              <a:rPr lang="en-US" dirty="0">
                <a:latin typeface="Courier New" charset="0"/>
                <a:ea typeface="ＭＳ Ｐゴシック" charset="0"/>
              </a:rPr>
              <a:t>     …</a:t>
            </a:r>
          </a:p>
          <a:p>
            <a:pPr lvl="3" eaLnBrk="1" hangingPunct="1"/>
            <a:r>
              <a:rPr lang="en-US" dirty="0">
                <a:latin typeface="Tahoma" charset="0"/>
                <a:ea typeface="ＭＳ Ｐゴシック" charset="0"/>
              </a:rPr>
              <a:t>Where T is some legal Java data type</a:t>
            </a:r>
          </a:p>
          <a:p>
            <a:pPr lvl="2" eaLnBrk="1" hangingPunct="1"/>
            <a:r>
              <a:rPr lang="en-US" dirty="0">
                <a:latin typeface="Tahoma" charset="0"/>
                <a:ea typeface="ＭＳ Ｐゴシック" charset="0"/>
              </a:rPr>
              <a:t>A</a:t>
            </a:r>
            <a:r>
              <a:rPr lang="en-US" b="1" dirty="0">
                <a:solidFill>
                  <a:srgbClr val="FF0000"/>
                </a:solidFill>
                <a:latin typeface="Tahoma" charset="0"/>
                <a:ea typeface="ＭＳ Ｐゴシック" charset="0"/>
              </a:rPr>
              <a:t> Node </a:t>
            </a:r>
            <a:r>
              <a:rPr lang="en-US" dirty="0">
                <a:latin typeface="Tahoma" charset="0"/>
                <a:ea typeface="ＭＳ Ｐゴシック" charset="0"/>
              </a:rPr>
              <a:t>is a common name for a link in a linked-list</a:t>
            </a:r>
          </a:p>
          <a:p>
            <a:pPr lvl="2" eaLnBrk="1" hangingPunct="1"/>
            <a:r>
              <a:rPr lang="en-US" dirty="0">
                <a:latin typeface="Tahoma" charset="0"/>
                <a:ea typeface="ＭＳ Ｐゴシック" charset="0"/>
              </a:rPr>
              <a:t>Note why it is called "self-referential"</a:t>
            </a:r>
            <a:endParaRPr lang="en-US" b="1" dirty="0">
              <a:solidFill>
                <a:srgbClr val="FF0000"/>
              </a:solidFill>
              <a:latin typeface="Tahoma" charset="0"/>
              <a:ea typeface="ＭＳ Ｐゴシック" charset="0"/>
            </a:endParaRPr>
          </a:p>
        </p:txBody>
      </p:sp>
    </p:spTree>
    <p:extLst>
      <p:ext uri="{BB962C8B-B14F-4D97-AF65-F5344CB8AC3E}">
        <p14:creationId xmlns:p14="http://schemas.microsoft.com/office/powerpoint/2010/main" val="842359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99459">
                                            <p:txEl>
                                              <p:pRg st="3" end="3"/>
                                            </p:txEl>
                                          </p:spTgt>
                                        </p:tgtEl>
                                        <p:attrNameLst>
                                          <p:attrName>style.visibility</p:attrName>
                                        </p:attrNameLst>
                                      </p:cBhvr>
                                      <p:to>
                                        <p:strVal val="visible"/>
                                      </p:to>
                                    </p:set>
                                    <p:anim to="" calcmode="lin" valueType="num">
                                      <p:cBhvr>
                                        <p:cTn id="7" dur="1" fill="hold"/>
                                        <p:tgtEl>
                                          <p:spTgt spid="1299459">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299459">
                                            <p:txEl>
                                              <p:pRg st="4" end="4"/>
                                            </p:txEl>
                                          </p:spTgt>
                                        </p:tgtEl>
                                        <p:attrNameLst>
                                          <p:attrName>style.visibility</p:attrName>
                                        </p:attrNameLst>
                                      </p:cBhvr>
                                      <p:to>
                                        <p:strVal val="visible"/>
                                      </p:to>
                                    </p:set>
                                    <p:anim to="" calcmode="lin" valueType="num">
                                      <p:cBhvr>
                                        <p:cTn id="12" dur="1" fill="hold"/>
                                        <p:tgtEl>
                                          <p:spTgt spid="1299459">
                                            <p:txEl>
                                              <p:pRg st="4" end="4"/>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299459">
                                            <p:txEl>
                                              <p:pRg st="5" end="5"/>
                                            </p:txEl>
                                          </p:spTgt>
                                        </p:tgtEl>
                                        <p:attrNameLst>
                                          <p:attrName>style.visibility</p:attrName>
                                        </p:attrNameLst>
                                      </p:cBhvr>
                                      <p:to>
                                        <p:strVal val="visible"/>
                                      </p:to>
                                    </p:set>
                                    <p:anim to="" calcmode="lin" valueType="num">
                                      <p:cBhvr>
                                        <p:cTn id="15" dur="1" fill="hold"/>
                                        <p:tgtEl>
                                          <p:spTgt spid="1299459">
                                            <p:txEl>
                                              <p:pRg st="5" end="5"/>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299459">
                                            <p:txEl>
                                              <p:pRg st="6" end="6"/>
                                            </p:txEl>
                                          </p:spTgt>
                                        </p:tgtEl>
                                        <p:attrNameLst>
                                          <p:attrName>style.visibility</p:attrName>
                                        </p:attrNameLst>
                                      </p:cBhvr>
                                      <p:to>
                                        <p:strVal val="visible"/>
                                      </p:to>
                                    </p:set>
                                    <p:anim to="" calcmode="lin" valueType="num">
                                      <p:cBhvr>
                                        <p:cTn id="18" dur="1" fill="hold"/>
                                        <p:tgtEl>
                                          <p:spTgt spid="1299459">
                                            <p:txEl>
                                              <p:pRg st="6" end="6"/>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299459">
                                            <p:txEl>
                                              <p:pRg st="7" end="7"/>
                                            </p:txEl>
                                          </p:spTgt>
                                        </p:tgtEl>
                                        <p:attrNameLst>
                                          <p:attrName>style.visibility</p:attrName>
                                        </p:attrNameLst>
                                      </p:cBhvr>
                                      <p:to>
                                        <p:strVal val="visible"/>
                                      </p:to>
                                    </p:set>
                                    <p:anim to="" calcmode="lin" valueType="num">
                                      <p:cBhvr>
                                        <p:cTn id="21" dur="1" fill="hold"/>
                                        <p:tgtEl>
                                          <p:spTgt spid="1299459">
                                            <p:txEl>
                                              <p:pRg st="7" end="7"/>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299459">
                                            <p:txEl>
                                              <p:pRg st="8" end="8"/>
                                            </p:txEl>
                                          </p:spTgt>
                                        </p:tgtEl>
                                        <p:attrNameLst>
                                          <p:attrName>style.visibility</p:attrName>
                                        </p:attrNameLst>
                                      </p:cBhvr>
                                      <p:to>
                                        <p:strVal val="visible"/>
                                      </p:to>
                                    </p:set>
                                    <p:anim to="" calcmode="lin" valueType="num">
                                      <p:cBhvr>
                                        <p:cTn id="24" dur="1" fill="hold"/>
                                        <p:tgtEl>
                                          <p:spTgt spid="1299459">
                                            <p:txEl>
                                              <p:pRg st="8" end="8"/>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299459">
                                            <p:txEl>
                                              <p:pRg st="9" end="9"/>
                                            </p:txEl>
                                          </p:spTgt>
                                        </p:tgtEl>
                                        <p:attrNameLst>
                                          <p:attrName>style.visibility</p:attrName>
                                        </p:attrNameLst>
                                      </p:cBhvr>
                                      <p:to>
                                        <p:strVal val="visible"/>
                                      </p:to>
                                    </p:set>
                                    <p:anim to="" calcmode="lin" valueType="num">
                                      <p:cBhvr>
                                        <p:cTn id="27" dur="1" fill="hold"/>
                                        <p:tgtEl>
                                          <p:spTgt spid="1299459">
                                            <p:txEl>
                                              <p:pRg st="9" end="9"/>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299459">
                                            <p:txEl>
                                              <p:pRg st="10" end="10"/>
                                            </p:txEl>
                                          </p:spTgt>
                                        </p:tgtEl>
                                        <p:attrNameLst>
                                          <p:attrName>style.visibility</p:attrName>
                                        </p:attrNameLst>
                                      </p:cBhvr>
                                      <p:to>
                                        <p:strVal val="visible"/>
                                      </p:to>
                                    </p:set>
                                    <p:anim to="" calcmode="lin" valueType="num">
                                      <p:cBhvr>
                                        <p:cTn id="32" dur="1" fill="hold"/>
                                        <p:tgtEl>
                                          <p:spTgt spid="1299459">
                                            <p:txEl>
                                              <p:pRg st="10" end="10"/>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0"/>
                                          </p:stCondLst>
                                        </p:cTn>
                                        <p:tgtEl>
                                          <p:spTgt spid="1299459">
                                            <p:txEl>
                                              <p:pRg st="11" end="11"/>
                                            </p:txEl>
                                          </p:spTgt>
                                        </p:tgtEl>
                                        <p:attrNameLst>
                                          <p:attrName>style.visibility</p:attrName>
                                        </p:attrNameLst>
                                      </p:cBhvr>
                                      <p:to>
                                        <p:strVal val="visible"/>
                                      </p:to>
                                    </p:set>
                                    <p:anim to="" calcmode="lin" valueType="num">
                                      <p:cBhvr>
                                        <p:cTn id="37" dur="1" fill="hold"/>
                                        <p:tgtEl>
                                          <p:spTgt spid="1299459">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fld id="{96660D79-CD20-F54C-80B9-C63997F6E18E}" type="slidenum">
              <a:rPr lang="en-US" sz="1400">
                <a:latin typeface="Arial" charset="0"/>
              </a:rPr>
              <a:pPr eaLnBrk="1" hangingPunct="1"/>
              <a:t>164</a:t>
            </a:fld>
            <a:endParaRPr lang="en-US" sz="1400">
              <a:latin typeface="Arial" charset="0"/>
            </a:endParaRPr>
          </a:p>
        </p:txBody>
      </p:sp>
      <p:sp>
        <p:nvSpPr>
          <p:cNvPr id="1228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17: Node As an Inner Class </a:t>
            </a:r>
          </a:p>
        </p:txBody>
      </p:sp>
      <p:sp>
        <p:nvSpPr>
          <p:cNvPr id="1303555" name="Rectangle 3"/>
          <p:cNvSpPr>
            <a:spLocks noGrp="1" noChangeArrowheads="1"/>
          </p:cNvSpPr>
          <p:nvPr>
            <p:ph type="body" idx="1"/>
          </p:nvPr>
        </p:nvSpPr>
        <p:spPr>
          <a:xfrm>
            <a:off x="381000" y="1066800"/>
            <a:ext cx="8229600" cy="5029200"/>
          </a:xfrm>
        </p:spPr>
        <p:txBody>
          <a:bodyPr/>
          <a:lstStyle/>
          <a:p>
            <a:pPr lvl="1" eaLnBrk="1" hangingPunct="1">
              <a:lnSpc>
                <a:spcPct val="90000"/>
              </a:lnSpc>
            </a:pPr>
            <a:r>
              <a:rPr lang="en-US" dirty="0">
                <a:latin typeface="Tahoma" charset="0"/>
                <a:ea typeface="ＭＳ Ｐゴシック" charset="0"/>
              </a:rPr>
              <a:t>The Node class is an implementation-specific data type</a:t>
            </a:r>
          </a:p>
          <a:p>
            <a:pPr lvl="2" eaLnBrk="1" hangingPunct="1">
              <a:lnSpc>
                <a:spcPct val="90000"/>
              </a:lnSpc>
            </a:pPr>
            <a:r>
              <a:rPr lang="en-US" dirty="0">
                <a:latin typeface="Tahoma" charset="0"/>
                <a:ea typeface="ＭＳ Ｐゴシック" charset="0"/>
              </a:rPr>
              <a:t>Its whole existence is to facilitate the implementation of the linked list </a:t>
            </a:r>
          </a:p>
          <a:p>
            <a:pPr lvl="2" eaLnBrk="1" hangingPunct="1">
              <a:lnSpc>
                <a:spcPct val="90000"/>
              </a:lnSpc>
            </a:pPr>
            <a:r>
              <a:rPr lang="en-US" dirty="0">
                <a:latin typeface="Tahoma" charset="0"/>
                <a:ea typeface="ＭＳ Ｐゴシック" charset="0"/>
              </a:rPr>
              <a:t>The user of the linked list does not even need to know what a Node is or what it does</a:t>
            </a:r>
          </a:p>
          <a:p>
            <a:pPr lvl="2" eaLnBrk="1" hangingPunct="1">
              <a:lnSpc>
                <a:spcPct val="90000"/>
              </a:lnSpc>
            </a:pPr>
            <a:r>
              <a:rPr lang="en-US" dirty="0">
                <a:latin typeface="Tahoma" charset="0"/>
                <a:ea typeface="ＭＳ Ｐゴシック" charset="0"/>
              </a:rPr>
              <a:t>Thus we will make it a </a:t>
            </a:r>
            <a:r>
              <a:rPr lang="en-US" b="1" dirty="0">
                <a:latin typeface="Tahoma" charset="0"/>
                <a:ea typeface="ＭＳ Ｐゴシック" charset="0"/>
              </a:rPr>
              <a:t>private inner class </a:t>
            </a:r>
            <a:r>
              <a:rPr lang="en-US" dirty="0">
                <a:latin typeface="Tahoma" charset="0"/>
                <a:ea typeface="ＭＳ Ｐゴシック" charset="0"/>
              </a:rPr>
              <a:t>in our linked list class</a:t>
            </a:r>
          </a:p>
          <a:p>
            <a:pPr lvl="3" eaLnBrk="1" hangingPunct="1">
              <a:lnSpc>
                <a:spcPct val="90000"/>
              </a:lnSpc>
            </a:pPr>
            <a:r>
              <a:rPr lang="en-US" dirty="0">
                <a:latin typeface="Tahoma" charset="0"/>
                <a:ea typeface="ＭＳ Ｐゴシック" charset="0"/>
              </a:rPr>
              <a:t>Declared within the linked list (textually)</a:t>
            </a:r>
          </a:p>
          <a:p>
            <a:pPr lvl="3" eaLnBrk="1" hangingPunct="1">
              <a:lnSpc>
                <a:spcPct val="90000"/>
              </a:lnSpc>
            </a:pPr>
            <a:r>
              <a:rPr lang="en-US" dirty="0">
                <a:latin typeface="Tahoma" charset="0"/>
                <a:ea typeface="ＭＳ Ｐゴシック" charset="0"/>
              </a:rPr>
              <a:t>This makes Node accessible within our linked list</a:t>
            </a:r>
          </a:p>
          <a:p>
            <a:pPr lvl="4" eaLnBrk="1" hangingPunct="1">
              <a:lnSpc>
                <a:spcPct val="90000"/>
              </a:lnSpc>
            </a:pPr>
            <a:r>
              <a:rPr lang="en-US" dirty="0">
                <a:latin typeface="Tahoma" charset="0"/>
                <a:ea typeface="ＭＳ Ｐゴシック" charset="0"/>
              </a:rPr>
              <a:t>We can access the </a:t>
            </a:r>
            <a:r>
              <a:rPr lang="en-US" dirty="0">
                <a:solidFill>
                  <a:srgbClr val="FF0000"/>
                </a:solidFill>
                <a:latin typeface="Tahoma" charset="0"/>
                <a:ea typeface="ＭＳ Ｐゴシック" charset="0"/>
              </a:rPr>
              <a:t>next</a:t>
            </a:r>
            <a:r>
              <a:rPr lang="en-US" dirty="0">
                <a:latin typeface="Tahoma" charset="0"/>
                <a:ea typeface="ＭＳ Ｐゴシック" charset="0"/>
              </a:rPr>
              <a:t> and </a:t>
            </a:r>
            <a:r>
              <a:rPr lang="en-US" dirty="0">
                <a:solidFill>
                  <a:srgbClr val="FF0000"/>
                </a:solidFill>
                <a:latin typeface="Tahoma" charset="0"/>
                <a:ea typeface="ＭＳ Ｐゴシック" charset="0"/>
              </a:rPr>
              <a:t>data</a:t>
            </a:r>
            <a:r>
              <a:rPr lang="en-US" dirty="0">
                <a:latin typeface="Tahoma" charset="0"/>
                <a:ea typeface="ＭＳ Ｐゴシック" charset="0"/>
              </a:rPr>
              <a:t> fields directly within our linked list</a:t>
            </a:r>
          </a:p>
          <a:p>
            <a:pPr lvl="3" eaLnBrk="1" hangingPunct="1">
              <a:lnSpc>
                <a:spcPct val="90000"/>
              </a:lnSpc>
            </a:pPr>
            <a:r>
              <a:rPr lang="en-US" dirty="0">
                <a:latin typeface="Tahoma" charset="0"/>
                <a:ea typeface="ＭＳ Ｐゴシック" charset="0"/>
              </a:rPr>
              <a:t>But Node is </a:t>
            </a:r>
            <a:r>
              <a:rPr lang="en-US" dirty="0">
                <a:solidFill>
                  <a:srgbClr val="FF0000"/>
                </a:solidFill>
                <a:latin typeface="Tahoma" charset="0"/>
                <a:ea typeface="ＭＳ Ｐゴシック" charset="0"/>
              </a:rPr>
              <a:t>not even visible outside</a:t>
            </a:r>
            <a:r>
              <a:rPr lang="en-US" dirty="0">
                <a:latin typeface="Tahoma" charset="0"/>
                <a:ea typeface="ＭＳ Ｐゴシック" charset="0"/>
              </a:rPr>
              <a:t> our linked list</a:t>
            </a:r>
          </a:p>
          <a:p>
            <a:pPr lvl="4" eaLnBrk="1" hangingPunct="1">
              <a:lnSpc>
                <a:spcPct val="90000"/>
              </a:lnSpc>
            </a:pPr>
            <a:r>
              <a:rPr lang="en-US" dirty="0">
                <a:latin typeface="Tahoma" charset="0"/>
                <a:ea typeface="ＭＳ Ｐゴシック" charset="0"/>
              </a:rPr>
              <a:t>Users of the linked list do not even know it exists and cannot even access it</a:t>
            </a:r>
          </a:p>
          <a:p>
            <a:pPr lvl="4" eaLnBrk="1" hangingPunct="1">
              <a:lnSpc>
                <a:spcPct val="90000"/>
              </a:lnSpc>
            </a:pPr>
            <a:r>
              <a:rPr lang="en-US" dirty="0">
                <a:latin typeface="Tahoma" charset="0"/>
                <a:ea typeface="ＭＳ Ｐゴシック" charset="0"/>
              </a:rPr>
              <a:t>But they don’t need to due to data abstraction</a:t>
            </a:r>
          </a:p>
          <a:p>
            <a:pPr lvl="3" eaLnBrk="1" hangingPunct="1">
              <a:lnSpc>
                <a:spcPct val="90000"/>
              </a:lnSpc>
            </a:pPr>
            <a:endParaRPr lang="en-US" dirty="0">
              <a:latin typeface="Tahoma" charset="0"/>
              <a:ea typeface="ＭＳ Ｐゴシック" charset="0"/>
            </a:endParaRPr>
          </a:p>
        </p:txBody>
      </p:sp>
    </p:spTree>
    <p:extLst>
      <p:ext uri="{BB962C8B-B14F-4D97-AF65-F5344CB8AC3E}">
        <p14:creationId xmlns:p14="http://schemas.microsoft.com/office/powerpoint/2010/main" val="392039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03555">
                                            <p:txEl>
                                              <p:pRg st="1" end="1"/>
                                            </p:txEl>
                                          </p:spTgt>
                                        </p:tgtEl>
                                        <p:attrNameLst>
                                          <p:attrName>style.visibility</p:attrName>
                                        </p:attrNameLst>
                                      </p:cBhvr>
                                      <p:to>
                                        <p:strVal val="visible"/>
                                      </p:to>
                                    </p:set>
                                    <p:animEffect transition="in" filter="fade">
                                      <p:cBhvr>
                                        <p:cTn id="7" dur="1000"/>
                                        <p:tgtEl>
                                          <p:spTgt spid="1303555">
                                            <p:txEl>
                                              <p:pRg st="1" end="1"/>
                                            </p:txEl>
                                          </p:spTgt>
                                        </p:tgtEl>
                                      </p:cBhvr>
                                    </p:animEffect>
                                    <p:anim calcmode="lin" valueType="num">
                                      <p:cBhvr>
                                        <p:cTn id="8" dur="1000" fill="hold"/>
                                        <p:tgtEl>
                                          <p:spTgt spid="130355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0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303555">
                                            <p:txEl>
                                              <p:pRg st="2" end="2"/>
                                            </p:txEl>
                                          </p:spTgt>
                                        </p:tgtEl>
                                        <p:attrNameLst>
                                          <p:attrName>style.visibility</p:attrName>
                                        </p:attrNameLst>
                                      </p:cBhvr>
                                      <p:to>
                                        <p:strVal val="visible"/>
                                      </p:to>
                                    </p:set>
                                    <p:animEffect transition="in" filter="circle(in)">
                                      <p:cBhvr>
                                        <p:cTn id="14" dur="2000"/>
                                        <p:tgtEl>
                                          <p:spTgt spid="130355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3555">
                                            <p:txEl>
                                              <p:pRg st="4" end="4"/>
                                            </p:txEl>
                                          </p:spTgt>
                                        </p:tgtEl>
                                        <p:attrNameLst>
                                          <p:attrName>style.visibility</p:attrName>
                                        </p:attrNameLst>
                                      </p:cBhvr>
                                      <p:to>
                                        <p:strVal val="visible"/>
                                      </p:to>
                                    </p:set>
                                    <p:anim calcmode="lin" valueType="num">
                                      <p:cBhvr additive="base">
                                        <p:cTn id="23" dur="500" fill="hold"/>
                                        <p:tgtEl>
                                          <p:spTgt spid="13035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0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303555">
                                            <p:txEl>
                                              <p:pRg st="5" end="5"/>
                                            </p:txEl>
                                          </p:spTgt>
                                        </p:tgtEl>
                                        <p:attrNameLst>
                                          <p:attrName>style.visibility</p:attrName>
                                        </p:attrNameLst>
                                      </p:cBhvr>
                                      <p:to>
                                        <p:strVal val="visible"/>
                                      </p:to>
                                    </p:set>
                                    <p:animEffect transition="in" filter="barn(inVertical)">
                                      <p:cBhvr>
                                        <p:cTn id="29" dur="500"/>
                                        <p:tgtEl>
                                          <p:spTgt spid="1303555">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303555">
                                            <p:txEl>
                                              <p:pRg st="6" end="6"/>
                                            </p:txEl>
                                          </p:spTgt>
                                        </p:tgtEl>
                                        <p:attrNameLst>
                                          <p:attrName>style.visibility</p:attrName>
                                        </p:attrNameLst>
                                      </p:cBhvr>
                                      <p:to>
                                        <p:strVal val="visible"/>
                                      </p:to>
                                    </p:set>
                                    <p:animEffect transition="in" filter="barn(inVertical)">
                                      <p:cBhvr>
                                        <p:cTn id="32" dur="500"/>
                                        <p:tgtEl>
                                          <p:spTgt spid="13035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303555">
                                            <p:txEl>
                                              <p:pRg st="7" end="7"/>
                                            </p:txEl>
                                          </p:spTgt>
                                        </p:tgtEl>
                                        <p:attrNameLst>
                                          <p:attrName>style.visibility</p:attrName>
                                        </p:attrNameLst>
                                      </p:cBhvr>
                                      <p:to>
                                        <p:strVal val="visible"/>
                                      </p:to>
                                    </p:set>
                                    <p:animEffect transition="in" filter="circle(in)">
                                      <p:cBhvr>
                                        <p:cTn id="37" dur="2000"/>
                                        <p:tgtEl>
                                          <p:spTgt spid="1303555">
                                            <p:txEl>
                                              <p:pRg st="7" end="7"/>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1303555">
                                            <p:txEl>
                                              <p:pRg st="8" end="8"/>
                                            </p:txEl>
                                          </p:spTgt>
                                        </p:tgtEl>
                                        <p:attrNameLst>
                                          <p:attrName>style.visibility</p:attrName>
                                        </p:attrNameLst>
                                      </p:cBhvr>
                                      <p:to>
                                        <p:strVal val="visible"/>
                                      </p:to>
                                    </p:set>
                                    <p:animEffect transition="in" filter="circle(in)">
                                      <p:cBhvr>
                                        <p:cTn id="40" dur="2000"/>
                                        <p:tgtEl>
                                          <p:spTgt spid="130355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303555">
                                            <p:txEl>
                                              <p:pRg st="9" end="9"/>
                                            </p:txEl>
                                          </p:spTgt>
                                        </p:tgtEl>
                                        <p:attrNameLst>
                                          <p:attrName>style.visibility</p:attrName>
                                        </p:attrNameLst>
                                      </p:cBhvr>
                                      <p:to>
                                        <p:strVal val="visible"/>
                                      </p:to>
                                    </p:set>
                                    <p:anim calcmode="lin" valueType="num">
                                      <p:cBhvr additive="base">
                                        <p:cTn id="45" dur="500" fill="hold"/>
                                        <p:tgtEl>
                                          <p:spTgt spid="130355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035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17: Node As an Inner Class</a:t>
            </a:r>
          </a:p>
        </p:txBody>
      </p:sp>
      <p:sp>
        <p:nvSpPr>
          <p:cNvPr id="3" name="Content Placeholder 2"/>
          <p:cNvSpPr>
            <a:spLocks noGrp="1"/>
          </p:cNvSpPr>
          <p:nvPr>
            <p:ph idx="1"/>
          </p:nvPr>
        </p:nvSpPr>
        <p:spPr/>
        <p:txBody>
          <a:bodyPr/>
          <a:lstStyle/>
          <a:p>
            <a:pPr lvl="1" eaLnBrk="1" hangingPunct="1">
              <a:lnSpc>
                <a:spcPct val="90000"/>
              </a:lnSpc>
            </a:pPr>
            <a:r>
              <a:rPr lang="en-US" dirty="0">
                <a:latin typeface="Tahoma" charset="0"/>
                <a:ea typeface="ＭＳ Ｐゴシック" charset="0"/>
              </a:rPr>
              <a:t>For example:</a:t>
            </a:r>
          </a:p>
          <a:p>
            <a:pPr marL="457200" lvl="1" indent="0" eaLnBrk="1" hangingPunct="1">
              <a:lnSpc>
                <a:spcPct val="90000"/>
              </a:lnSpc>
              <a:buNone/>
            </a:pPr>
            <a:r>
              <a:rPr lang="en-US" dirty="0">
                <a:latin typeface="Tahoma" charset="0"/>
                <a:ea typeface="ＭＳ Ｐゴシック" charset="0"/>
              </a:rPr>
              <a:t>	</a:t>
            </a:r>
            <a:r>
              <a:rPr lang="en-US" sz="2000" dirty="0">
                <a:latin typeface="Courier New" panose="02070309020205020404" pitchFamily="49" charset="0"/>
                <a:ea typeface="ＭＳ Ｐゴシック" charset="0"/>
                <a:cs typeface="Courier New" panose="02070309020205020404" pitchFamily="49" charset="0"/>
              </a:rPr>
              <a:t>public class </a:t>
            </a:r>
            <a:r>
              <a:rPr lang="en-US" sz="2000" dirty="0" err="1">
                <a:latin typeface="Courier New" panose="02070309020205020404" pitchFamily="49" charset="0"/>
                <a:ea typeface="ＭＳ Ｐゴシック" charset="0"/>
                <a:cs typeface="Courier New" panose="02070309020205020404" pitchFamily="49" charset="0"/>
              </a:rPr>
              <a:t>SimpleLList</a:t>
            </a:r>
            <a:endParaRPr lang="en-US" sz="2000" dirty="0">
              <a:latin typeface="Courier New" panose="02070309020205020404" pitchFamily="49" charset="0"/>
              <a:ea typeface="ＭＳ Ｐゴシック" charset="0"/>
              <a:cs typeface="Courier New" panose="02070309020205020404" pitchFamily="49" charset="0"/>
            </a:endParaRPr>
          </a:p>
          <a:p>
            <a:pPr marL="457200" lvl="1" indent="0" eaLnBrk="1" hangingPunct="1">
              <a:lnSpc>
                <a:spcPct val="90000"/>
              </a:lnSpc>
              <a:buNone/>
            </a:pPr>
            <a:r>
              <a:rPr lang="en-US" sz="2000" dirty="0">
                <a:latin typeface="Courier New" panose="02070309020205020404" pitchFamily="49" charset="0"/>
                <a:ea typeface="ＭＳ Ｐゴシック" charset="0"/>
                <a:cs typeface="Courier New" panose="02070309020205020404" pitchFamily="49" charset="0"/>
              </a:rPr>
              <a:t>	{</a:t>
            </a:r>
          </a:p>
          <a:p>
            <a:pPr lvl="3" eaLnBrk="1" hangingPunct="1">
              <a:buFontTx/>
              <a:buNone/>
            </a:pPr>
            <a:r>
              <a:rPr lang="en-US" dirty="0">
                <a:latin typeface="Courier New" charset="0"/>
                <a:ea typeface="ＭＳ Ｐゴシック" charset="0"/>
              </a:rPr>
              <a:t>private class Node</a:t>
            </a:r>
          </a:p>
          <a:p>
            <a:pPr lvl="3" eaLnBrk="1" hangingPunct="1">
              <a:buFontTx/>
              <a:buNone/>
            </a:pPr>
            <a:r>
              <a:rPr lang="en-US" dirty="0">
                <a:latin typeface="Courier New" charset="0"/>
                <a:ea typeface="ＭＳ Ｐゴシック" charset="0"/>
              </a:rPr>
              <a:t>{</a:t>
            </a:r>
          </a:p>
          <a:p>
            <a:pPr lvl="3" eaLnBrk="1" hangingPunct="1">
              <a:buFontTx/>
              <a:buNone/>
            </a:pPr>
            <a:r>
              <a:rPr lang="en-US" dirty="0">
                <a:latin typeface="Courier New" charset="0"/>
                <a:ea typeface="ＭＳ Ｐゴシック" charset="0"/>
              </a:rPr>
              <a:t>    private T data;</a:t>
            </a:r>
          </a:p>
          <a:p>
            <a:pPr lvl="3" eaLnBrk="1" hangingPunct="1">
              <a:buFontTx/>
              <a:buNone/>
            </a:pPr>
            <a:r>
              <a:rPr lang="en-US" dirty="0">
                <a:latin typeface="Courier New" charset="0"/>
                <a:ea typeface="ＭＳ Ｐゴシック" charset="0"/>
              </a:rPr>
              <a:t>    private Node next;</a:t>
            </a:r>
          </a:p>
          <a:p>
            <a:pPr lvl="3" eaLnBrk="1" hangingPunct="1">
              <a:buFontTx/>
              <a:buNone/>
            </a:pPr>
            <a:r>
              <a:rPr lang="en-US" dirty="0">
                <a:latin typeface="Courier New" charset="0"/>
                <a:ea typeface="ＭＳ Ｐゴシック" charset="0"/>
              </a:rPr>
              <a:t>     …</a:t>
            </a:r>
          </a:p>
          <a:p>
            <a:pPr lvl="3" eaLnBrk="1" hangingPunct="1">
              <a:buFontTx/>
              <a:buNone/>
            </a:pPr>
            <a:r>
              <a:rPr lang="en-US" dirty="0">
                <a:latin typeface="Courier New" charset="0"/>
                <a:ea typeface="ＭＳ Ｐゴシック" charset="0"/>
              </a:rPr>
              <a:t>}</a:t>
            </a:r>
          </a:p>
          <a:p>
            <a:pPr lvl="3" eaLnBrk="1" hangingPunct="1">
              <a:buFontTx/>
              <a:buNone/>
            </a:pPr>
            <a:r>
              <a:rPr lang="en-US" dirty="0">
                <a:latin typeface="Courier New" charset="0"/>
                <a:ea typeface="ＭＳ Ｐゴシック" charset="0"/>
              </a:rPr>
              <a:t>private Node front;  // front of list</a:t>
            </a:r>
          </a:p>
          <a:p>
            <a:pPr lvl="3" eaLnBrk="1" hangingPunct="1">
              <a:buFontTx/>
              <a:buNone/>
            </a:pPr>
            <a:r>
              <a:rPr lang="en-US" dirty="0">
                <a:latin typeface="Courier New" charset="0"/>
                <a:ea typeface="ＭＳ Ｐゴシック" charset="0"/>
              </a:rPr>
              <a:t>// </a:t>
            </a:r>
            <a:r>
              <a:rPr lang="en-US" dirty="0" err="1">
                <a:latin typeface="Courier New" charset="0"/>
                <a:ea typeface="ＭＳ Ｐゴシック" charset="0"/>
              </a:rPr>
              <a:t>SimpleLList</a:t>
            </a:r>
            <a:r>
              <a:rPr lang="en-US" dirty="0">
                <a:latin typeface="Courier New" charset="0"/>
                <a:ea typeface="ＭＳ Ｐゴシック" charset="0"/>
              </a:rPr>
              <a:t> methods go here</a:t>
            </a:r>
          </a:p>
          <a:p>
            <a:pPr lvl="3" eaLnBrk="1" hangingPunct="1">
              <a:buFontTx/>
              <a:buNone/>
            </a:pPr>
            <a:r>
              <a:rPr lang="en-US" dirty="0">
                <a:latin typeface="Courier New" charset="0"/>
                <a:ea typeface="ＭＳ Ｐゴシック" charset="0"/>
              </a:rPr>
              <a:t>// These methods can access Node and its</a:t>
            </a:r>
          </a:p>
          <a:p>
            <a:pPr lvl="3" eaLnBrk="1" hangingPunct="1">
              <a:buFontTx/>
              <a:buNone/>
            </a:pPr>
            <a:r>
              <a:rPr lang="en-US" dirty="0">
                <a:latin typeface="Courier New" charset="0"/>
                <a:ea typeface="ＭＳ Ｐゴシック" charset="0"/>
              </a:rPr>
              <a:t>// data but outside of </a:t>
            </a:r>
            <a:r>
              <a:rPr lang="en-US" dirty="0" err="1">
                <a:latin typeface="Courier New" charset="0"/>
                <a:ea typeface="ＭＳ Ｐゴシック" charset="0"/>
              </a:rPr>
              <a:t>SimpleLList</a:t>
            </a:r>
            <a:r>
              <a:rPr lang="en-US" dirty="0">
                <a:latin typeface="Courier New" charset="0"/>
                <a:ea typeface="ＭＳ Ｐゴシック" charset="0"/>
              </a:rPr>
              <a:t> Node</a:t>
            </a:r>
          </a:p>
          <a:p>
            <a:pPr lvl="3" eaLnBrk="1" hangingPunct="1">
              <a:buFontTx/>
              <a:buNone/>
            </a:pPr>
            <a:r>
              <a:rPr lang="en-US" dirty="0">
                <a:latin typeface="Courier New" charset="0"/>
                <a:ea typeface="ＭＳ Ｐゴシック" charset="0"/>
              </a:rPr>
              <a:t>// cannot be accessed</a:t>
            </a:r>
          </a:p>
          <a:p>
            <a:pPr marL="914400" lvl="2" indent="0" eaLnBrk="1" hangingPunct="1">
              <a:lnSpc>
                <a:spcPct val="90000"/>
              </a:lnSpc>
              <a:buNone/>
            </a:pPr>
            <a:endParaRPr lang="en-US" dirty="0">
              <a:latin typeface="Tahoma" charset="0"/>
              <a:ea typeface="ＭＳ Ｐゴシック" charset="0"/>
            </a:endParaRPr>
          </a:p>
          <a:p>
            <a:pPr lvl="2" eaLnBrk="1" hangingPunct="1">
              <a:lnSpc>
                <a:spcPct val="90000"/>
              </a:lnSpc>
            </a:pPr>
            <a:endParaRPr lang="en-US" dirty="0">
              <a:latin typeface="Tahoma" charset="0"/>
              <a:ea typeface="ＭＳ Ｐゴシック" charset="0"/>
            </a:endParaRPr>
          </a:p>
          <a:p>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165</a:t>
            </a:fld>
            <a:endParaRPr lang="en-US"/>
          </a:p>
        </p:txBody>
      </p:sp>
    </p:spTree>
    <p:extLst>
      <p:ext uri="{BB962C8B-B14F-4D97-AF65-F5344CB8AC3E}">
        <p14:creationId xmlns:p14="http://schemas.microsoft.com/office/powerpoint/2010/main" val="1342543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17: Linked List Operations</a:t>
            </a:r>
          </a:p>
        </p:txBody>
      </p:sp>
      <p:sp>
        <p:nvSpPr>
          <p:cNvPr id="3" name="Content Placeholder 2"/>
          <p:cNvSpPr>
            <a:spLocks noGrp="1"/>
          </p:cNvSpPr>
          <p:nvPr>
            <p:ph idx="1"/>
          </p:nvPr>
        </p:nvSpPr>
        <p:spPr/>
        <p:txBody>
          <a:bodyPr/>
          <a:lstStyle/>
          <a:p>
            <a:pPr lvl="1"/>
            <a:r>
              <a:rPr lang="en-US" dirty="0"/>
              <a:t>So what will we do with our linked list?</a:t>
            </a:r>
          </a:p>
          <a:p>
            <a:pPr lvl="1"/>
            <a:r>
              <a:rPr lang="en-US" dirty="0"/>
              <a:t>The operations can be arbitrary, but for now we will focus on the same operations we looked at for the </a:t>
            </a:r>
            <a:r>
              <a:rPr lang="en-US" dirty="0" err="1"/>
              <a:t>SimpleAList</a:t>
            </a:r>
            <a:endParaRPr lang="en-US" dirty="0"/>
          </a:p>
          <a:p>
            <a:pPr lvl="2"/>
            <a:r>
              <a:rPr lang="en-US" dirty="0"/>
              <a:t>The idea is that the </a:t>
            </a:r>
            <a:r>
              <a:rPr lang="en-US" dirty="0" err="1"/>
              <a:t>SimpleAList</a:t>
            </a:r>
            <a:r>
              <a:rPr lang="en-US" dirty="0"/>
              <a:t> and </a:t>
            </a:r>
            <a:r>
              <a:rPr lang="en-US" dirty="0" err="1"/>
              <a:t>SimpleLList</a:t>
            </a:r>
            <a:r>
              <a:rPr lang="en-US" dirty="0"/>
              <a:t> will have the same functionality</a:t>
            </a:r>
          </a:p>
          <a:p>
            <a:pPr lvl="2"/>
            <a:r>
              <a:rPr lang="en-US" dirty="0"/>
              <a:t>However</a:t>
            </a:r>
          </a:p>
          <a:p>
            <a:pPr lvl="3"/>
            <a:r>
              <a:rPr lang="en-US" dirty="0"/>
              <a:t>The </a:t>
            </a:r>
            <a:r>
              <a:rPr lang="en-US" dirty="0" err="1"/>
              <a:t>SimpleAList</a:t>
            </a:r>
            <a:r>
              <a:rPr lang="en-US" dirty="0"/>
              <a:t> will be implemented using an underlying array</a:t>
            </a:r>
          </a:p>
          <a:p>
            <a:pPr lvl="3"/>
            <a:r>
              <a:rPr lang="en-US" dirty="0"/>
              <a:t>The </a:t>
            </a:r>
            <a:r>
              <a:rPr lang="en-US" dirty="0" err="1"/>
              <a:t>SimpleLList</a:t>
            </a:r>
            <a:r>
              <a:rPr lang="en-US" dirty="0"/>
              <a:t> will be implemented using an underlying linked list</a:t>
            </a:r>
          </a:p>
          <a:p>
            <a:pPr lvl="3"/>
            <a:r>
              <a:rPr lang="en-US" dirty="0"/>
              <a:t>Later we will see how to further abstract out the implementation details</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166</a:t>
            </a:fld>
            <a:endParaRPr lang="en-US"/>
          </a:p>
        </p:txBody>
      </p:sp>
    </p:spTree>
    <p:extLst>
      <p:ext uri="{BB962C8B-B14F-4D97-AF65-F5344CB8AC3E}">
        <p14:creationId xmlns:p14="http://schemas.microsoft.com/office/powerpoint/2010/main" val="62160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17: Linked List Operations</a:t>
            </a:r>
          </a:p>
        </p:txBody>
      </p:sp>
      <p:sp>
        <p:nvSpPr>
          <p:cNvPr id="3" name="Content Placeholder 2"/>
          <p:cNvSpPr>
            <a:spLocks noGrp="1"/>
          </p:cNvSpPr>
          <p:nvPr>
            <p:ph idx="1"/>
          </p:nvPr>
        </p:nvSpPr>
        <p:spPr/>
        <p:txBody>
          <a:bodyPr/>
          <a:lstStyle/>
          <a:p>
            <a:r>
              <a:rPr lang="en-US" dirty="0"/>
              <a:t>Adding a new value into a linked list</a:t>
            </a:r>
          </a:p>
          <a:p>
            <a:pPr lvl="1"/>
            <a:r>
              <a:rPr lang="en-US" dirty="0"/>
              <a:t>Idea:</a:t>
            </a:r>
          </a:p>
          <a:p>
            <a:pPr lvl="2"/>
            <a:r>
              <a:rPr lang="en-US" dirty="0"/>
              <a:t>Determine where to put the new value</a:t>
            </a:r>
          </a:p>
          <a:p>
            <a:pPr lvl="2"/>
            <a:r>
              <a:rPr lang="en-US" dirty="0"/>
              <a:t>Create a new Node for the value</a:t>
            </a:r>
          </a:p>
          <a:p>
            <a:pPr lvl="2"/>
            <a:r>
              <a:rPr lang="en-US" dirty="0"/>
              <a:t>Link the Node correctly into the list</a:t>
            </a:r>
          </a:p>
          <a:p>
            <a:pPr lvl="2"/>
            <a:r>
              <a:rPr lang="en-US" dirty="0"/>
              <a:t>Be careful for special cases</a:t>
            </a:r>
          </a:p>
          <a:p>
            <a:pPr lvl="3"/>
            <a:r>
              <a:rPr lang="en-US" dirty="0"/>
              <a:t>Linked data structures typically have special cases that must be handled</a:t>
            </a:r>
          </a:p>
          <a:p>
            <a:pPr lvl="1"/>
            <a:r>
              <a:rPr lang="en-US" dirty="0"/>
              <a:t>Where to put new value?</a:t>
            </a:r>
          </a:p>
          <a:p>
            <a:pPr lvl="2"/>
            <a:r>
              <a:rPr lang="en-US" dirty="0"/>
              <a:t>We have two options in our </a:t>
            </a:r>
            <a:r>
              <a:rPr lang="en-US" dirty="0" err="1"/>
              <a:t>SimpleAList</a:t>
            </a:r>
            <a:endParaRPr lang="en-US" dirty="0"/>
          </a:p>
          <a:p>
            <a:pPr lvl="3"/>
            <a:r>
              <a:rPr lang="en-US" dirty="0"/>
              <a:t>Add new value at end</a:t>
            </a:r>
          </a:p>
          <a:p>
            <a:pPr lvl="3"/>
            <a:r>
              <a:rPr lang="en-US" dirty="0"/>
              <a:t>Add new value at location i (anywhere in the list)</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167</a:t>
            </a:fld>
            <a:endParaRPr lang="en-US"/>
          </a:p>
        </p:txBody>
      </p:sp>
    </p:spTree>
    <p:extLst>
      <p:ext uri="{BB962C8B-B14F-4D97-AF65-F5344CB8AC3E}">
        <p14:creationId xmlns:p14="http://schemas.microsoft.com/office/powerpoint/2010/main" val="176937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additive="base">
                                        <p:cTn id="3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arn(inVertical)">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Operations</a:t>
            </a:r>
          </a:p>
        </p:txBody>
      </p:sp>
      <p:sp>
        <p:nvSpPr>
          <p:cNvPr id="3" name="Content Placeholder 2"/>
          <p:cNvSpPr>
            <a:spLocks noGrp="1"/>
          </p:cNvSpPr>
          <p:nvPr>
            <p:ph idx="1"/>
          </p:nvPr>
        </p:nvSpPr>
        <p:spPr/>
        <p:txBody>
          <a:bodyPr/>
          <a:lstStyle/>
          <a:p>
            <a:pPr lvl="1"/>
            <a:r>
              <a:rPr lang="en-US" dirty="0"/>
              <a:t>Two important things to remember for all linked list operations:</a:t>
            </a:r>
          </a:p>
          <a:p>
            <a:pPr marL="971550" lvl="1" indent="-514350">
              <a:buFont typeface="+mj-lt"/>
              <a:buAutoNum type="arabicParenR"/>
            </a:pPr>
            <a:r>
              <a:rPr lang="en-US" dirty="0"/>
              <a:t>Linked lists are inherently </a:t>
            </a:r>
            <a:r>
              <a:rPr lang="en-US" dirty="0">
                <a:solidFill>
                  <a:srgbClr val="FF0000"/>
                </a:solidFill>
              </a:rPr>
              <a:t>sequential data structures</a:t>
            </a:r>
          </a:p>
          <a:p>
            <a:pPr lvl="2"/>
            <a:r>
              <a:rPr lang="en-US" dirty="0"/>
              <a:t>There is no direct access</a:t>
            </a:r>
          </a:p>
          <a:p>
            <a:pPr lvl="2"/>
            <a:r>
              <a:rPr lang="en-US" dirty="0"/>
              <a:t>To get to Node k, we must traverse through Nodes 0..k-1</a:t>
            </a:r>
          </a:p>
          <a:p>
            <a:pPr marL="971550" lvl="1" indent="-514350">
              <a:buFont typeface="+mj-lt"/>
              <a:buAutoNum type="arabicParenR"/>
            </a:pPr>
            <a:r>
              <a:rPr lang="en-US" dirty="0"/>
              <a:t>We must </a:t>
            </a:r>
            <a:r>
              <a:rPr lang="en-US" dirty="0">
                <a:solidFill>
                  <a:srgbClr val="FF0000"/>
                </a:solidFill>
              </a:rPr>
              <a:t>keep the Nodes linked</a:t>
            </a:r>
            <a:r>
              <a:rPr lang="en-US" dirty="0"/>
              <a:t> correctly</a:t>
            </a:r>
          </a:p>
          <a:p>
            <a:pPr lvl="2"/>
            <a:r>
              <a:rPr lang="en-US" dirty="0"/>
              <a:t>Adding a Node at position k requires us to</a:t>
            </a:r>
          </a:p>
          <a:p>
            <a:pPr lvl="3"/>
            <a:r>
              <a:rPr lang="en-US" dirty="0"/>
              <a:t>Get to location k-1</a:t>
            </a:r>
          </a:p>
          <a:p>
            <a:pPr lvl="3"/>
            <a:r>
              <a:rPr lang="en-US" dirty="0"/>
              <a:t>Connect the new Node to the previous Node at position k</a:t>
            </a:r>
          </a:p>
          <a:p>
            <a:pPr lvl="3"/>
            <a:r>
              <a:rPr lang="en-US" dirty="0"/>
              <a:t>Connect Node k-1 to the new Node</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168</a:t>
            </a:fld>
            <a:endParaRPr lang="en-US"/>
          </a:p>
        </p:txBody>
      </p:sp>
    </p:spTree>
    <p:extLst>
      <p:ext uri="{BB962C8B-B14F-4D97-AF65-F5344CB8AC3E}">
        <p14:creationId xmlns:p14="http://schemas.microsoft.com/office/powerpoint/2010/main" val="124269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Operations</a:t>
            </a:r>
          </a:p>
        </p:txBody>
      </p:sp>
      <p:sp>
        <p:nvSpPr>
          <p:cNvPr id="3" name="Content Placeholder 2"/>
          <p:cNvSpPr>
            <a:spLocks noGrp="1"/>
          </p:cNvSpPr>
          <p:nvPr>
            <p:ph idx="1"/>
          </p:nvPr>
        </p:nvSpPr>
        <p:spPr/>
        <p:txBody>
          <a:bodyPr/>
          <a:lstStyle/>
          <a:p>
            <a:pPr lvl="2"/>
            <a:r>
              <a:rPr lang="en-US" dirty="0"/>
              <a:t>Deleting a Node at position k requires us to</a:t>
            </a:r>
          </a:p>
          <a:p>
            <a:pPr lvl="3"/>
            <a:r>
              <a:rPr lang="en-US" dirty="0"/>
              <a:t>Get to location k-1</a:t>
            </a:r>
          </a:p>
          <a:p>
            <a:pPr lvl="3"/>
            <a:r>
              <a:rPr lang="en-US" dirty="0"/>
              <a:t>Connect the Node at position k-1 to the Node at position k+1</a:t>
            </a:r>
          </a:p>
          <a:p>
            <a:pPr lvl="3"/>
            <a:r>
              <a:rPr lang="en-US" dirty="0"/>
              <a:t>Previous Node k will now still exist but as garbage since it is disconnected from the list</a:t>
            </a:r>
          </a:p>
          <a:p>
            <a:pPr lvl="2"/>
            <a:r>
              <a:rPr lang="en-US" dirty="0"/>
              <a:t>Note the </a:t>
            </a:r>
            <a:r>
              <a:rPr lang="en-US" dirty="0">
                <a:solidFill>
                  <a:srgbClr val="FF0000"/>
                </a:solidFill>
              </a:rPr>
              <a:t>special case</a:t>
            </a:r>
            <a:r>
              <a:rPr lang="en-US" dirty="0"/>
              <a:t> for adding or deleting the </a:t>
            </a:r>
            <a:r>
              <a:rPr lang="en-US" dirty="0">
                <a:solidFill>
                  <a:srgbClr val="FF0000"/>
                </a:solidFill>
              </a:rPr>
              <a:t>first Node</a:t>
            </a:r>
            <a:r>
              <a:rPr lang="en-US" dirty="0"/>
              <a:t> in the list</a:t>
            </a:r>
          </a:p>
          <a:p>
            <a:pPr lvl="3"/>
            <a:r>
              <a:rPr lang="en-US" dirty="0"/>
              <a:t>There is no Node k-1 in this case</a:t>
            </a:r>
          </a:p>
          <a:p>
            <a:pPr lvl="3"/>
            <a:r>
              <a:rPr lang="en-US" dirty="0"/>
              <a:t>The front instance variable must be changed</a:t>
            </a:r>
          </a:p>
          <a:p>
            <a:pPr lvl="2"/>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169</a:t>
            </a:fld>
            <a:endParaRPr lang="en-US"/>
          </a:p>
        </p:txBody>
      </p:sp>
      <p:graphicFrame>
        <p:nvGraphicFramePr>
          <p:cNvPr id="5" name="Group 4"/>
          <p:cNvGraphicFramePr>
            <a:graphicFrameLocks noGrp="1"/>
          </p:cNvGraphicFramePr>
          <p:nvPr>
            <p:extLst>
              <p:ext uri="{D42A27DB-BD31-4B8C-83A1-F6EECF244321}">
                <p14:modId xmlns:p14="http://schemas.microsoft.com/office/powerpoint/2010/main" val="2651179086"/>
              </p:ext>
            </p:extLst>
          </p:nvPr>
        </p:nvGraphicFramePr>
        <p:xfrm>
          <a:off x="495299"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dirty="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dirty="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12"/>
          <p:cNvGraphicFramePr>
            <a:graphicFrameLocks noGrp="1"/>
          </p:cNvGraphicFramePr>
          <p:nvPr/>
        </p:nvGraphicFramePr>
        <p:xfrm>
          <a:off x="2590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20"/>
          <p:cNvGraphicFramePr>
            <a:graphicFrameLocks noGrp="1"/>
          </p:cNvGraphicFramePr>
          <p:nvPr>
            <p:extLst>
              <p:ext uri="{D42A27DB-BD31-4B8C-83A1-F6EECF244321}">
                <p14:modId xmlns:p14="http://schemas.microsoft.com/office/powerpoint/2010/main" val="1376723476"/>
              </p:ext>
            </p:extLst>
          </p:nvPr>
        </p:nvGraphicFramePr>
        <p:xfrm>
          <a:off x="4114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r>
                        <a:rPr kumimoji="0" lang="en-US" sz="2600" b="0" i="0" u="none" strike="noStrike" cap="none" normalizeH="0" baseline="0" dirty="0">
                          <a:ln>
                            <a:noFill/>
                          </a:ln>
                          <a:solidFill>
                            <a:schemeClr val="bg1"/>
                          </a:solidFill>
                          <a:effectLst/>
                          <a:latin typeface="Tahoma" pitchFamily="-109" charset="0"/>
                        </a:rPr>
                        <a:t>k</a:t>
                      </a: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rgbClr val="FF0000">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dirty="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solidFill>
                      <a:srgbClr val="FF0000">
                        <a:alpha val="50195"/>
                      </a:srgbClr>
                    </a:solidFill>
                  </a:tcPr>
                </a:tc>
                <a:extLst>
                  <a:ext uri="{0D108BD9-81ED-4DB2-BD59-A6C34878D82A}">
                    <a16:rowId xmlns:a16="http://schemas.microsoft.com/office/drawing/2014/main" val="10000"/>
                  </a:ext>
                </a:extLst>
              </a:tr>
            </a:tbl>
          </a:graphicData>
        </a:graphic>
      </p:graphicFrame>
      <p:graphicFrame>
        <p:nvGraphicFramePr>
          <p:cNvPr id="8" name="Group 28"/>
          <p:cNvGraphicFramePr>
            <a:graphicFrameLocks noGrp="1"/>
          </p:cNvGraphicFramePr>
          <p:nvPr/>
        </p:nvGraphicFramePr>
        <p:xfrm>
          <a:off x="5638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36"/>
          <p:cNvGraphicFramePr>
            <a:graphicFrameLocks noGrp="1"/>
          </p:cNvGraphicFramePr>
          <p:nvPr/>
        </p:nvGraphicFramePr>
        <p:xfrm>
          <a:off x="7162800" y="5486400"/>
          <a:ext cx="1066800" cy="48736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Arial" pitchFamily="-109" charset="0"/>
                        <a:buNone/>
                        <a:tabLst/>
                      </a:pPr>
                      <a:endParaRPr kumimoji="0" lang="en-US" sz="2600" b="0" i="0" u="none" strike="noStrike" cap="none" normalizeH="0" baseline="0">
                        <a:ln>
                          <a:noFill/>
                        </a:ln>
                        <a:solidFill>
                          <a:schemeClr val="bg1"/>
                        </a:solidFill>
                        <a:effectLst/>
                        <a:latin typeface="Tahoma" pitchFamily="-109" charset="0"/>
                      </a:endParaRPr>
                    </a:p>
                  </a:txBody>
                  <a:tcPr marT="45564" marB="45564"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0" name="AutoShape 44"/>
          <p:cNvCxnSpPr>
            <a:cxnSpLocks noChangeShapeType="1"/>
            <a:stCxn id="15" idx="2"/>
          </p:cNvCxnSpPr>
          <p:nvPr/>
        </p:nvCxnSpPr>
        <p:spPr bwMode="auto">
          <a:xfrm rot="5400000">
            <a:off x="384969" y="5087145"/>
            <a:ext cx="487365" cy="190498"/>
          </a:xfrm>
          <a:prstGeom prst="curvedConnector3">
            <a:avLst>
              <a:gd name="adj1" fmla="val 50000"/>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cxnSp>
        <p:nvCxnSpPr>
          <p:cNvPr id="11" name="AutoShape 45"/>
          <p:cNvCxnSpPr>
            <a:cxnSpLocks noChangeShapeType="1"/>
          </p:cNvCxnSpPr>
          <p:nvPr/>
        </p:nvCxnSpPr>
        <p:spPr bwMode="auto">
          <a:xfrm flipV="1">
            <a:off x="1352549" y="5730084"/>
            <a:ext cx="476250" cy="792"/>
          </a:xfrm>
          <a:prstGeom prst="straightConnector1">
            <a:avLst/>
          </a:prstGeom>
          <a:noFill/>
          <a:ln w="9525">
            <a:solidFill>
              <a:schemeClr val="bg1"/>
            </a:solidFill>
            <a:prstDash val="sysDot"/>
            <a:round/>
            <a:headEnd/>
            <a:tailEnd type="triangle" w="lg" len="lg"/>
          </a:ln>
          <a:extLst>
            <a:ext uri="{909E8E84-426E-40dd-AFC4-6F175D3DCCD1}">
              <a14:hiddenFill xmlns:a14="http://schemas.microsoft.com/office/drawing/2010/main" xmlns="">
                <a:noFill/>
              </a14:hiddenFill>
            </a:ext>
          </a:extLst>
        </p:spPr>
      </p:cxnSp>
      <p:cxnSp>
        <p:nvCxnSpPr>
          <p:cNvPr id="12" name="AutoShape 46"/>
          <p:cNvCxnSpPr>
            <a:cxnSpLocks noChangeShapeType="1"/>
          </p:cNvCxnSpPr>
          <p:nvPr/>
        </p:nvCxnSpPr>
        <p:spPr bwMode="auto">
          <a:xfrm>
            <a:off x="6400800" y="5715000"/>
            <a:ext cx="723900" cy="0"/>
          </a:xfrm>
          <a:prstGeom prst="straightConnector1">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cxnSp>
        <p:nvCxnSpPr>
          <p:cNvPr id="13" name="AutoShape 47"/>
          <p:cNvCxnSpPr>
            <a:cxnSpLocks noChangeShapeType="1"/>
          </p:cNvCxnSpPr>
          <p:nvPr/>
        </p:nvCxnSpPr>
        <p:spPr bwMode="auto">
          <a:xfrm>
            <a:off x="4876800" y="5715000"/>
            <a:ext cx="723900" cy="0"/>
          </a:xfrm>
          <a:prstGeom prst="straightConnector1">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cxnSp>
        <p:nvCxnSpPr>
          <p:cNvPr id="14" name="AutoShape 48"/>
          <p:cNvCxnSpPr>
            <a:cxnSpLocks noChangeShapeType="1"/>
          </p:cNvCxnSpPr>
          <p:nvPr/>
        </p:nvCxnSpPr>
        <p:spPr bwMode="auto">
          <a:xfrm>
            <a:off x="3352800" y="5715000"/>
            <a:ext cx="723900" cy="0"/>
          </a:xfrm>
          <a:prstGeom prst="straightConnector1">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sp>
        <p:nvSpPr>
          <p:cNvPr id="15" name="Text Box 49"/>
          <p:cNvSpPr txBox="1">
            <a:spLocks noChangeArrowheads="1"/>
          </p:cNvSpPr>
          <p:nvPr/>
        </p:nvSpPr>
        <p:spPr bwMode="auto">
          <a:xfrm>
            <a:off x="152400" y="4541837"/>
            <a:ext cx="1143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dirty="0"/>
              <a:t>front</a:t>
            </a:r>
          </a:p>
        </p:txBody>
      </p:sp>
      <p:sp>
        <p:nvSpPr>
          <p:cNvPr id="16" name="Text Box 50"/>
          <p:cNvSpPr txBox="1">
            <a:spLocks noChangeArrowheads="1"/>
          </p:cNvSpPr>
          <p:nvPr/>
        </p:nvSpPr>
        <p:spPr bwMode="auto">
          <a:xfrm>
            <a:off x="2351753" y="4982339"/>
            <a:ext cx="152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dirty="0"/>
              <a:t>Node k-1</a:t>
            </a:r>
          </a:p>
        </p:txBody>
      </p:sp>
      <p:sp>
        <p:nvSpPr>
          <p:cNvPr id="17" name="Text Box 51"/>
          <p:cNvSpPr txBox="1">
            <a:spLocks noChangeArrowheads="1"/>
          </p:cNvSpPr>
          <p:nvPr/>
        </p:nvSpPr>
        <p:spPr bwMode="auto">
          <a:xfrm>
            <a:off x="5503605" y="5000535"/>
            <a:ext cx="1295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square">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spcBef>
                <a:spcPct val="50000"/>
              </a:spcBef>
            </a:pPr>
            <a:r>
              <a:rPr lang="en-US" dirty="0"/>
              <a:t>Node k+1</a:t>
            </a:r>
          </a:p>
        </p:txBody>
      </p:sp>
      <p:cxnSp>
        <p:nvCxnSpPr>
          <p:cNvPr id="22" name="AutoShape 45"/>
          <p:cNvCxnSpPr>
            <a:cxnSpLocks noChangeShapeType="1"/>
          </p:cNvCxnSpPr>
          <p:nvPr/>
        </p:nvCxnSpPr>
        <p:spPr bwMode="auto">
          <a:xfrm flipV="1">
            <a:off x="2114550" y="5730084"/>
            <a:ext cx="476250" cy="792"/>
          </a:xfrm>
          <a:prstGeom prst="straightConnector1">
            <a:avLst/>
          </a:prstGeom>
          <a:noFill/>
          <a:ln w="9525">
            <a:solidFill>
              <a:schemeClr val="bg1"/>
            </a:solidFill>
            <a:prstDash val="sysDot"/>
            <a:round/>
            <a:headEnd/>
            <a:tailEnd type="triangle" w="lg" len="lg"/>
          </a:ln>
          <a:extLst>
            <a:ext uri="{909E8E84-426E-40dd-AFC4-6F175D3DCCD1}">
              <a14:hiddenFill xmlns:a14="http://schemas.microsoft.com/office/drawing/2010/main" xmlns="">
                <a:noFill/>
              </a14:hiddenFill>
            </a:ext>
          </a:extLst>
        </p:spPr>
      </p:cxnSp>
      <p:cxnSp>
        <p:nvCxnSpPr>
          <p:cNvPr id="23" name="AutoShape 52"/>
          <p:cNvCxnSpPr>
            <a:cxnSpLocks noChangeShapeType="1"/>
          </p:cNvCxnSpPr>
          <p:nvPr/>
        </p:nvCxnSpPr>
        <p:spPr bwMode="auto">
          <a:xfrm flipV="1">
            <a:off x="3389313" y="5486400"/>
            <a:ext cx="2249487" cy="230188"/>
          </a:xfrm>
          <a:prstGeom prst="curvedConnector4">
            <a:avLst>
              <a:gd name="adj1" fmla="val 23320"/>
              <a:gd name="adj2" fmla="val 303444"/>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98782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heckerboard(across)">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heckerboard(across)">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subTnLst>
                                    <p:audio>
                                      <p:cMediaNode>
                                        <p:cTn display="0" masterRel="sameClick">
                                          <p:stCondLst>
                                            <p:cond evt="begin" delay="0">
                                              <p:tn val="26"/>
                                            </p:cond>
                                          </p:stCondLst>
                                          <p:endCondLst>
                                            <p:cond evt="onStopAudio" delay="0">
                                              <p:tgtEl>
                                                <p:sldTgt/>
                                              </p:tgtEl>
                                            </p:cond>
                                          </p:endCondLst>
                                        </p:cTn>
                                        <p:tgtEl>
                                          <p:sndTgt r:embed="rId2" name="bomb.wav"/>
                                        </p:tgtEl>
                                      </p:cMediaNode>
                                    </p:audio>
                                  </p:subTnLst>
                                </p:cTn>
                              </p:par>
                            </p:childTnLst>
                          </p:cTn>
                        </p:par>
                        <p:par>
                          <p:cTn id="29" fill="hold">
                            <p:stCondLst>
                              <p:cond delay="500"/>
                            </p:stCondLst>
                            <p:childTnLst>
                              <p:par>
                                <p:cTn id="30" presetID="17" presetClass="entr" presetSubtype="1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0"/>
                                            </p:cond>
                                          </p:stCondLst>
                                          <p:endCondLst>
                                            <p:cond evt="onStopAudio" delay="0">
                                              <p:tgtEl>
                                                <p:sldTgt/>
                                              </p:tgtEl>
                                            </p:cond>
                                          </p:endCondLst>
                                        </p:cTn>
                                        <p:tgtEl>
                                          <p:sndTgt r:embed="rId3" name="laser.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additive="base">
                                        <p:cTn id="3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8" presetClass="emph" presetSubtype="0" fill="hold" nodeType="clickEffect">
                                  <p:stCondLst>
                                    <p:cond delay="0"/>
                                  </p:stCondLst>
                                  <p:childTnLst>
                                    <p:animRot by="21600000">
                                      <p:cBhvr>
                                        <p:cTn id="43" dur="2000" fill="hold"/>
                                        <p:tgtEl>
                                          <p:spTgt spid="7"/>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additive="base">
                                        <p:cTn id="6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dirty="0">
                <a:latin typeface="Arial" charset="0"/>
                <a:ea typeface="ＭＳ Ｐゴシック" charset="0"/>
                <a:cs typeface="ＭＳ Ｐゴシック" charset="0"/>
              </a:rPr>
              <a:t>Lecture 2: Java Basics </a:t>
            </a:r>
          </a:p>
        </p:txBody>
      </p:sp>
      <p:sp>
        <p:nvSpPr>
          <p:cNvPr id="3" name="Content Placeholder 2"/>
          <p:cNvSpPr>
            <a:spLocks noGrp="1"/>
          </p:cNvSpPr>
          <p:nvPr>
            <p:ph idx="1"/>
          </p:nvPr>
        </p:nvSpPr>
        <p:spPr/>
        <p:txBody>
          <a:bodyPr/>
          <a:lstStyle/>
          <a:p>
            <a:pPr>
              <a:defRPr/>
            </a:pPr>
            <a:r>
              <a:rPr lang="en-US" b="1" dirty="0">
                <a:solidFill>
                  <a:srgbClr val="FF0000"/>
                </a:solidFill>
              </a:rPr>
              <a:t>Output</a:t>
            </a:r>
            <a:r>
              <a:rPr lang="en-US" dirty="0">
                <a:solidFill>
                  <a:srgbClr val="FF0000"/>
                </a:solidFill>
              </a:rPr>
              <a:t> </a:t>
            </a:r>
            <a:r>
              <a:rPr lang="en-US" sz="1600" dirty="0"/>
              <a:t>(we will defer input until after we discuss variables)</a:t>
            </a:r>
          </a:p>
          <a:p>
            <a:pPr lvl="1">
              <a:defRPr/>
            </a:pPr>
            <a:r>
              <a:rPr lang="en-US" dirty="0"/>
              <a:t>Java has a predefined object called </a:t>
            </a:r>
            <a:r>
              <a:rPr lang="en-US" dirty="0" err="1">
                <a:solidFill>
                  <a:srgbClr val="FF0000"/>
                </a:solidFill>
              </a:rPr>
              <a:t>System.out</a:t>
            </a:r>
            <a:endParaRPr lang="en-US" dirty="0">
              <a:solidFill>
                <a:srgbClr val="FF0000"/>
              </a:solidFill>
            </a:endParaRPr>
          </a:p>
          <a:p>
            <a:pPr lvl="1">
              <a:defRPr/>
            </a:pPr>
            <a:r>
              <a:rPr lang="en-US" dirty="0"/>
              <a:t>This object has the ability to output data to the </a:t>
            </a:r>
            <a:r>
              <a:rPr lang="en-US" dirty="0">
                <a:solidFill>
                  <a:srgbClr val="0000FF"/>
                </a:solidFill>
              </a:rPr>
              <a:t>standard output stream</a:t>
            </a:r>
            <a:r>
              <a:rPr lang="en-US" dirty="0"/>
              <a:t>, which is usually the console (display)</a:t>
            </a:r>
          </a:p>
          <a:p>
            <a:pPr lvl="2">
              <a:defRPr/>
            </a:pPr>
            <a:r>
              <a:rPr lang="en-US" dirty="0"/>
              <a:t>This ability is via methods (procedures)</a:t>
            </a:r>
          </a:p>
          <a:p>
            <a:pPr lvl="3">
              <a:defRPr/>
            </a:pPr>
            <a:r>
              <a:rPr lang="en-US" dirty="0"/>
              <a:t>Ex: print, </a:t>
            </a:r>
            <a:r>
              <a:rPr lang="en-US" dirty="0" err="1"/>
              <a:t>println</a:t>
            </a:r>
            <a:endParaRPr lang="en-US" dirty="0"/>
          </a:p>
          <a:p>
            <a:pPr lvl="2">
              <a:defRPr/>
            </a:pPr>
            <a:r>
              <a:rPr lang="en-US" dirty="0"/>
              <a:t>We pass information to the </a:t>
            </a:r>
            <a:r>
              <a:rPr lang="en-US" dirty="0" err="1"/>
              <a:t>System.out</a:t>
            </a:r>
            <a:r>
              <a:rPr lang="en-US" dirty="0"/>
              <a:t> object through methods and parameters, and the information is then shown on the display</a:t>
            </a:r>
          </a:p>
          <a:p>
            <a:pPr lvl="2">
              <a:defRPr/>
            </a:pPr>
            <a:r>
              <a:rPr lang="en-US" dirty="0"/>
              <a:t>For example:</a:t>
            </a:r>
          </a:p>
          <a:p>
            <a:pPr marL="1371600" lvl="3" indent="0">
              <a:buFontTx/>
              <a:buNone/>
              <a:defRPr/>
            </a:pPr>
            <a:r>
              <a:rPr lang="en-US" sz="1800" b="1" dirty="0" err="1">
                <a:latin typeface="Courier New"/>
                <a:cs typeface="Courier New"/>
              </a:rPr>
              <a:t>System.out.println</a:t>
            </a:r>
            <a:r>
              <a:rPr lang="en-US" sz="1800" b="1" dirty="0">
                <a:latin typeface="Courier New"/>
                <a:cs typeface="Courier New"/>
              </a:rPr>
              <a:t>(“Hello Java Students!”);</a:t>
            </a:r>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0320E3D-97FB-334E-A730-4BEF925C884B}" type="slidenum">
              <a:rPr lang="en-US" sz="1400">
                <a:latin typeface="Arial" charset="0"/>
              </a:rPr>
              <a:pPr eaLnBrk="1" hangingPunct="1"/>
              <a:t>17</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Operations</a:t>
            </a:r>
          </a:p>
        </p:txBody>
      </p:sp>
      <p:sp>
        <p:nvSpPr>
          <p:cNvPr id="3" name="Content Placeholder 2"/>
          <p:cNvSpPr>
            <a:spLocks noGrp="1"/>
          </p:cNvSpPr>
          <p:nvPr>
            <p:ph idx="1"/>
          </p:nvPr>
        </p:nvSpPr>
        <p:spPr/>
        <p:txBody>
          <a:bodyPr/>
          <a:lstStyle/>
          <a:p>
            <a:pPr lvl="1"/>
            <a:r>
              <a:rPr lang="en-US" dirty="0"/>
              <a:t>Let’s look at SimpleLList.java</a:t>
            </a:r>
          </a:p>
          <a:p>
            <a:pPr lvl="2"/>
            <a:r>
              <a:rPr lang="en-US" dirty="0"/>
              <a:t>Carefully look at the code and read the comments</a:t>
            </a:r>
          </a:p>
          <a:p>
            <a:pPr lvl="2"/>
            <a:r>
              <a:rPr lang="en-US" dirty="0"/>
              <a:t>Note how the add() and remove() methods follow the ideas mentioned</a:t>
            </a:r>
          </a:p>
          <a:p>
            <a:pPr lvl="2"/>
            <a:r>
              <a:rPr lang="en-US" dirty="0"/>
              <a:t>Note that the next field of the last Node is null</a:t>
            </a:r>
          </a:p>
          <a:p>
            <a:pPr lvl="3"/>
            <a:r>
              <a:rPr lang="en-US" dirty="0"/>
              <a:t>We call this a </a:t>
            </a:r>
            <a:r>
              <a:rPr lang="en-US" dirty="0">
                <a:solidFill>
                  <a:srgbClr val="FF0000"/>
                </a:solidFill>
              </a:rPr>
              <a:t>null-terminated linked list</a:t>
            </a:r>
          </a:p>
          <a:p>
            <a:pPr lvl="3"/>
            <a:r>
              <a:rPr lang="en-US" dirty="0"/>
              <a:t>We can test for this value to know that we are at the end of the list</a:t>
            </a:r>
          </a:p>
          <a:p>
            <a:pPr lvl="2"/>
            <a:r>
              <a:rPr lang="en-US" dirty="0"/>
              <a:t>Note the special cases (at front)</a:t>
            </a:r>
          </a:p>
          <a:p>
            <a:pPr lvl="2"/>
            <a:r>
              <a:rPr lang="en-US" dirty="0"/>
              <a:t>Let’s trace a couple of operations to see how they work</a:t>
            </a:r>
          </a:p>
          <a:p>
            <a:pPr lvl="1"/>
            <a:r>
              <a:rPr lang="en-US" dirty="0"/>
              <a:t>See also Lab 8 for a linked list exercise</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170</a:t>
            </a:fld>
            <a:endParaRPr lang="en-US"/>
          </a:p>
        </p:txBody>
      </p:sp>
    </p:spTree>
    <p:extLst>
      <p:ext uri="{BB962C8B-B14F-4D97-AF65-F5344CB8AC3E}">
        <p14:creationId xmlns:p14="http://schemas.microsoft.com/office/powerpoint/2010/main" val="177330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FC8DAB8-DAFA-BC44-9E0A-C0E5302AADAC}" type="slidenum">
              <a:rPr lang="en-US" sz="1400">
                <a:latin typeface="Arial" charset="0"/>
              </a:rPr>
              <a:pPr eaLnBrk="1" hangingPunct="1"/>
              <a:t>171</a:t>
            </a:fld>
            <a:endParaRPr lang="en-US" sz="1400">
              <a:latin typeface="Arial" charset="0"/>
            </a:endParaRPr>
          </a:p>
        </p:txBody>
      </p:sp>
      <p:sp>
        <p:nvSpPr>
          <p:cNvPr id="1935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18: Additional OO Notes</a:t>
            </a:r>
          </a:p>
        </p:txBody>
      </p:sp>
      <p:sp>
        <p:nvSpPr>
          <p:cNvPr id="1481731" name="Rectangle 3"/>
          <p:cNvSpPr>
            <a:spLocks noGrp="1" noChangeArrowheads="1"/>
          </p:cNvSpPr>
          <p:nvPr>
            <p:ph type="body" idx="1"/>
          </p:nvPr>
        </p:nvSpPr>
        <p:spPr>
          <a:xfrm>
            <a:off x="304800" y="1066800"/>
            <a:ext cx="8534400" cy="5029200"/>
          </a:xfrm>
        </p:spPr>
        <p:txBody>
          <a:bodyPr/>
          <a:lstStyle/>
          <a:p>
            <a:pPr lvl="1" eaLnBrk="1" hangingPunct="1"/>
            <a:r>
              <a:rPr lang="en-US" dirty="0">
                <a:solidFill>
                  <a:srgbClr val="FF0000"/>
                </a:solidFill>
                <a:latin typeface="Tahoma" charset="0"/>
                <a:ea typeface="ＭＳ Ｐゴシック" charset="0"/>
              </a:rPr>
              <a:t>static variables</a:t>
            </a:r>
          </a:p>
          <a:p>
            <a:pPr lvl="2" eaLnBrk="1" hangingPunct="1"/>
            <a:r>
              <a:rPr lang="en-US" dirty="0">
                <a:latin typeface="Tahoma" charset="0"/>
                <a:ea typeface="ＭＳ Ｐゴシック" charset="0"/>
              </a:rPr>
              <a:t>Variables that are associated with the class itself rather than individual objects</a:t>
            </a:r>
          </a:p>
          <a:p>
            <a:pPr lvl="2" eaLnBrk="1" hangingPunct="1"/>
            <a:r>
              <a:rPr lang="en-US" dirty="0">
                <a:latin typeface="Tahoma" charset="0"/>
                <a:ea typeface="ＭＳ Ｐゴシック" charset="0"/>
              </a:rPr>
              <a:t>Can be accessed through the class using</a:t>
            </a:r>
          </a:p>
          <a:p>
            <a:pPr lvl="3" eaLnBrk="1" hangingPunct="1"/>
            <a:r>
              <a:rPr lang="en-US" dirty="0" err="1">
                <a:solidFill>
                  <a:schemeClr val="accent2"/>
                </a:solidFill>
                <a:latin typeface="Tahoma" charset="0"/>
                <a:ea typeface="ＭＳ Ｐゴシック" charset="0"/>
              </a:rPr>
              <a:t>ClassName</a:t>
            </a:r>
            <a:r>
              <a:rPr lang="en-US" dirty="0" err="1">
                <a:latin typeface="Tahoma" charset="0"/>
                <a:ea typeface="ＭＳ Ｐゴシック" charset="0"/>
              </a:rPr>
              <a:t>.</a:t>
            </a:r>
            <a:r>
              <a:rPr lang="en-US" dirty="0" err="1">
                <a:solidFill>
                  <a:schemeClr val="hlink"/>
                </a:solidFill>
                <a:latin typeface="Tahoma" charset="0"/>
                <a:ea typeface="ＭＳ Ｐゴシック" charset="0"/>
              </a:rPr>
              <a:t>variableName</a:t>
            </a:r>
            <a:endParaRPr lang="en-US" dirty="0">
              <a:solidFill>
                <a:schemeClr val="hlink"/>
              </a:solidFill>
              <a:latin typeface="Tahoma" charset="0"/>
              <a:ea typeface="ＭＳ Ｐゴシック" charset="0"/>
            </a:endParaRPr>
          </a:p>
          <a:p>
            <a:pPr lvl="2" eaLnBrk="1" hangingPunct="1"/>
            <a:r>
              <a:rPr lang="en-US" dirty="0">
                <a:latin typeface="Tahoma" charset="0"/>
                <a:ea typeface="ＭＳ Ｐゴシック" charset="0"/>
              </a:rPr>
              <a:t>or through the objects using</a:t>
            </a:r>
          </a:p>
          <a:p>
            <a:pPr lvl="3" eaLnBrk="1" hangingPunct="1"/>
            <a:r>
              <a:rPr lang="en-US" dirty="0" err="1">
                <a:solidFill>
                  <a:schemeClr val="hlink"/>
                </a:solidFill>
                <a:latin typeface="Tahoma" charset="0"/>
                <a:ea typeface="ＭＳ Ｐゴシック" charset="0"/>
              </a:rPr>
              <a:t>variableName</a:t>
            </a:r>
            <a:r>
              <a:rPr lang="en-US" dirty="0">
                <a:latin typeface="Tahoma" charset="0"/>
                <a:ea typeface="ＭＳ Ｐゴシック" charset="0"/>
              </a:rPr>
              <a:t> from within an object</a:t>
            </a:r>
          </a:p>
          <a:p>
            <a:pPr lvl="3" eaLnBrk="1" hangingPunct="1"/>
            <a:r>
              <a:rPr lang="en-US" dirty="0" err="1">
                <a:solidFill>
                  <a:srgbClr val="339933"/>
                </a:solidFill>
                <a:latin typeface="Tahoma" charset="0"/>
                <a:ea typeface="ＭＳ Ｐゴシック" charset="0"/>
              </a:rPr>
              <a:t>objectName</a:t>
            </a:r>
            <a:r>
              <a:rPr lang="en-US" dirty="0" err="1">
                <a:latin typeface="Tahoma" charset="0"/>
                <a:ea typeface="ＭＳ Ｐゴシック" charset="0"/>
              </a:rPr>
              <a:t>.</a:t>
            </a:r>
            <a:r>
              <a:rPr lang="en-US" dirty="0" err="1">
                <a:solidFill>
                  <a:schemeClr val="bg2"/>
                </a:solidFill>
                <a:latin typeface="Tahoma" charset="0"/>
                <a:ea typeface="ＭＳ Ｐゴシック" charset="0"/>
              </a:rPr>
              <a:t>variableName</a:t>
            </a:r>
            <a:r>
              <a:rPr lang="en-US" dirty="0">
                <a:latin typeface="Tahoma" charset="0"/>
                <a:ea typeface="ＭＳ Ｐゴシック" charset="0"/>
              </a:rPr>
              <a:t> from outside an object</a:t>
            </a:r>
          </a:p>
          <a:p>
            <a:pPr lvl="2" eaLnBrk="1" hangingPunct="1"/>
            <a:r>
              <a:rPr lang="en-US" dirty="0">
                <a:latin typeface="Tahoma" charset="0"/>
                <a:ea typeface="ＭＳ Ｐゴシック" charset="0"/>
              </a:rPr>
              <a:t>Show logic of this on the board</a:t>
            </a:r>
          </a:p>
          <a:p>
            <a:pPr lvl="2" eaLnBrk="1" hangingPunct="1"/>
            <a:r>
              <a:rPr lang="en-US" dirty="0">
                <a:latin typeface="Tahoma" charset="0"/>
                <a:ea typeface="ＭＳ Ｐゴシック" charset="0"/>
              </a:rPr>
              <a:t>To access from class or from outside of an object, the data must be </a:t>
            </a:r>
            <a:r>
              <a:rPr lang="en-US" b="1" dirty="0">
                <a:latin typeface="Tahoma" charset="0"/>
                <a:ea typeface="ＭＳ Ｐゴシック" charset="0"/>
              </a:rPr>
              <a:t>public</a:t>
            </a:r>
          </a:p>
          <a:p>
            <a:pPr lvl="2" eaLnBrk="1" hangingPunct="1"/>
            <a:r>
              <a:rPr lang="en-US" dirty="0">
                <a:latin typeface="Tahoma" charset="0"/>
                <a:ea typeface="ＭＳ Ｐゴシック" charset="0"/>
              </a:rPr>
              <a:t>Used when variables are shared amongst all objects</a:t>
            </a:r>
          </a:p>
          <a:p>
            <a:pPr lvl="3" eaLnBrk="1" hangingPunct="1"/>
            <a:r>
              <a:rPr lang="en-US" dirty="0">
                <a:latin typeface="Tahoma" charset="0"/>
                <a:ea typeface="ＭＳ Ｐゴシック" charset="0"/>
              </a:rPr>
              <a:t>See </a:t>
            </a:r>
            <a:r>
              <a:rPr lang="en-US" dirty="0" err="1">
                <a:latin typeface="Tahoma" charset="0"/>
                <a:ea typeface="ＭＳ Ｐゴシック" charset="0"/>
              </a:rPr>
              <a:t>StaticDemo.java</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81731">
                                            <p:txEl>
                                              <p:pRg st="7" end="7"/>
                                            </p:txEl>
                                          </p:spTgt>
                                        </p:tgtEl>
                                        <p:attrNameLst>
                                          <p:attrName>style.visibility</p:attrName>
                                        </p:attrNameLst>
                                      </p:cBhvr>
                                      <p:to>
                                        <p:strVal val="visible"/>
                                      </p:to>
                                    </p:set>
                                    <p:anim to="" calcmode="lin" valueType="num">
                                      <p:cBhvr>
                                        <p:cTn id="7" dur="1" fill="hold"/>
                                        <p:tgtEl>
                                          <p:spTgt spid="1481731">
                                            <p:txEl>
                                              <p:pRg st="7" end="7"/>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81731">
                                            <p:txEl>
                                              <p:pRg st="8" end="8"/>
                                            </p:txEl>
                                          </p:spTgt>
                                        </p:tgtEl>
                                        <p:attrNameLst>
                                          <p:attrName>style.visibility</p:attrName>
                                        </p:attrNameLst>
                                      </p:cBhvr>
                                      <p:to>
                                        <p:strVal val="visible"/>
                                      </p:to>
                                    </p:set>
                                    <p:anim to="" calcmode="lin" valueType="num">
                                      <p:cBhvr>
                                        <p:cTn id="10" dur="1" fill="hold"/>
                                        <p:tgtEl>
                                          <p:spTgt spid="1481731">
                                            <p:txEl>
                                              <p:pRg st="8" end="8"/>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81731">
                                            <p:txEl>
                                              <p:pRg st="9" end="9"/>
                                            </p:txEl>
                                          </p:spTgt>
                                        </p:tgtEl>
                                        <p:attrNameLst>
                                          <p:attrName>style.visibility</p:attrName>
                                        </p:attrNameLst>
                                      </p:cBhvr>
                                      <p:to>
                                        <p:strVal val="visible"/>
                                      </p:to>
                                    </p:set>
                                    <p:anim to="" calcmode="lin" valueType="num">
                                      <p:cBhvr>
                                        <p:cTn id="13" dur="1" fill="hold"/>
                                        <p:tgtEl>
                                          <p:spTgt spid="1481731">
                                            <p:txEl>
                                              <p:pRg st="9" end="9"/>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481731">
                                            <p:txEl>
                                              <p:pRg st="10" end="10"/>
                                            </p:txEl>
                                          </p:spTgt>
                                        </p:tgtEl>
                                        <p:attrNameLst>
                                          <p:attrName>style.visibility</p:attrName>
                                        </p:attrNameLst>
                                      </p:cBhvr>
                                      <p:to>
                                        <p:strVal val="visible"/>
                                      </p:to>
                                    </p:set>
                                    <p:anim to="" calcmode="lin" valueType="num">
                                      <p:cBhvr>
                                        <p:cTn id="16" dur="1" fill="hold"/>
                                        <p:tgtEl>
                                          <p:spTgt spid="1481731">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FEF9444-867A-D040-AA89-482C2D24EA87}" type="slidenum">
              <a:rPr lang="en-US" sz="1400">
                <a:latin typeface="Arial" charset="0"/>
              </a:rPr>
              <a:pPr eaLnBrk="1" hangingPunct="1"/>
              <a:t>172</a:t>
            </a:fld>
            <a:endParaRPr lang="en-US" sz="1400">
              <a:latin typeface="Arial" charset="0"/>
            </a:endParaRPr>
          </a:p>
        </p:txBody>
      </p:sp>
      <p:sp>
        <p:nvSpPr>
          <p:cNvPr id="1945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18: Additional OO Notes</a:t>
            </a:r>
          </a:p>
        </p:txBody>
      </p:sp>
      <p:sp>
        <p:nvSpPr>
          <p:cNvPr id="1482755"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When should I use a </a:t>
            </a:r>
            <a:r>
              <a:rPr lang="en-US" b="1" dirty="0">
                <a:solidFill>
                  <a:srgbClr val="FF0000"/>
                </a:solidFill>
                <a:latin typeface="Tahoma" charset="0"/>
                <a:ea typeface="ＭＳ Ｐゴシック" charset="0"/>
              </a:rPr>
              <a:t>variable</a:t>
            </a:r>
            <a:r>
              <a:rPr lang="en-US" dirty="0">
                <a:latin typeface="Tahoma" charset="0"/>
                <a:ea typeface="ＭＳ Ｐゴシック" charset="0"/>
              </a:rPr>
              <a:t> and when should I use a </a:t>
            </a:r>
            <a:r>
              <a:rPr lang="en-US" b="1" dirty="0">
                <a:solidFill>
                  <a:srgbClr val="FF0000"/>
                </a:solidFill>
                <a:latin typeface="Tahoma" charset="0"/>
                <a:ea typeface="ＭＳ Ｐゴシック" charset="0"/>
              </a:rPr>
              <a:t>method</a:t>
            </a:r>
            <a:r>
              <a:rPr lang="en-US" dirty="0">
                <a:latin typeface="Tahoma" charset="0"/>
                <a:ea typeface="ＭＳ Ｐゴシック" charset="0"/>
              </a:rPr>
              <a:t>?</a:t>
            </a:r>
          </a:p>
          <a:p>
            <a:pPr lvl="2" eaLnBrk="1" hangingPunct="1"/>
            <a:r>
              <a:rPr lang="en-US" dirty="0">
                <a:latin typeface="Tahoma" charset="0"/>
                <a:ea typeface="ＭＳ Ｐゴシック" charset="0"/>
              </a:rPr>
              <a:t>Variables should be used to store the basic properties of an object</a:t>
            </a:r>
          </a:p>
          <a:p>
            <a:pPr lvl="3" eaLnBrk="1" hangingPunct="1"/>
            <a:r>
              <a:rPr lang="en-US" dirty="0">
                <a:latin typeface="Tahoma" charset="0"/>
                <a:ea typeface="ＭＳ Ｐゴシック" charset="0"/>
              </a:rPr>
              <a:t>Can be changed through </a:t>
            </a:r>
            <a:r>
              <a:rPr lang="en-US" dirty="0" err="1">
                <a:latin typeface="Tahoma" charset="0"/>
                <a:ea typeface="ＭＳ Ｐゴシック" charset="0"/>
              </a:rPr>
              <a:t>mutators</a:t>
            </a:r>
            <a:r>
              <a:rPr lang="en-US" dirty="0">
                <a:latin typeface="Tahoma" charset="0"/>
                <a:ea typeface="ＭＳ Ｐゴシック" charset="0"/>
              </a:rPr>
              <a:t> but should not become "obsolete"</a:t>
            </a:r>
          </a:p>
          <a:p>
            <a:pPr lvl="2" eaLnBrk="1" hangingPunct="1"/>
            <a:r>
              <a:rPr lang="en-US" dirty="0">
                <a:latin typeface="Tahoma" charset="0"/>
                <a:ea typeface="ＭＳ Ｐゴシック" charset="0"/>
              </a:rPr>
              <a:t>Methods should be used to calculate / determine values using variables</a:t>
            </a:r>
          </a:p>
          <a:p>
            <a:pPr lvl="3" eaLnBrk="1" hangingPunct="1"/>
            <a:r>
              <a:rPr lang="en-US" dirty="0">
                <a:latin typeface="Tahoma" charset="0"/>
                <a:ea typeface="ＭＳ Ｐゴシック" charset="0"/>
              </a:rPr>
              <a:t>We don't want to waste time calculating something that is set</a:t>
            </a:r>
          </a:p>
          <a:p>
            <a:pPr lvl="3" eaLnBrk="1" hangingPunct="1"/>
            <a:r>
              <a:rPr lang="en-US" dirty="0">
                <a:latin typeface="Tahoma" charset="0"/>
                <a:ea typeface="ＭＳ Ｐゴシック" charset="0"/>
              </a:rPr>
              <a:t>However, if a value may change over time, it should be calculated</a:t>
            </a:r>
          </a:p>
          <a:p>
            <a:pPr lvl="1" eaLnBrk="1" hangingPunct="1"/>
            <a:r>
              <a:rPr lang="en-US" dirty="0">
                <a:latin typeface="Tahoma" charset="0"/>
                <a:ea typeface="ＭＳ Ｐゴシック" charset="0"/>
              </a:rPr>
              <a:t>Look again </a:t>
            </a:r>
            <a:r>
              <a:rPr lang="en-US" dirty="0" err="1">
                <a:latin typeface="Tahoma" charset="0"/>
                <a:ea typeface="ＭＳ Ｐゴシック" charset="0"/>
              </a:rPr>
              <a:t>PlayList.java</a:t>
            </a:r>
            <a:r>
              <a:rPr lang="en-US" dirty="0">
                <a:latin typeface="Tahoma" charset="0"/>
                <a:ea typeface="ＭＳ Ｐゴシック" charset="0"/>
              </a:rPr>
              <a:t> and </a:t>
            </a:r>
            <a:r>
              <a:rPr lang="en-US" dirty="0" err="1">
                <a:latin typeface="Tahoma" charset="0"/>
                <a:ea typeface="ＭＳ Ｐゴシック" charset="0"/>
              </a:rPr>
              <a:t>PlayListTest.java</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82755">
                                            <p:txEl>
                                              <p:pRg st="1" end="1"/>
                                            </p:txEl>
                                          </p:spTgt>
                                        </p:tgtEl>
                                        <p:attrNameLst>
                                          <p:attrName>style.visibility</p:attrName>
                                        </p:attrNameLst>
                                      </p:cBhvr>
                                      <p:to>
                                        <p:strVal val="visible"/>
                                      </p:to>
                                    </p:set>
                                    <p:anim to="" calcmode="lin" valueType="num">
                                      <p:cBhvr>
                                        <p:cTn id="7" dur="1" fill="hold"/>
                                        <p:tgtEl>
                                          <p:spTgt spid="1482755">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82755">
                                            <p:txEl>
                                              <p:pRg st="2" end="2"/>
                                            </p:txEl>
                                          </p:spTgt>
                                        </p:tgtEl>
                                        <p:attrNameLst>
                                          <p:attrName>style.visibility</p:attrName>
                                        </p:attrNameLst>
                                      </p:cBhvr>
                                      <p:to>
                                        <p:strVal val="visible"/>
                                      </p:to>
                                    </p:set>
                                    <p:anim to="" calcmode="lin" valueType="num">
                                      <p:cBhvr>
                                        <p:cTn id="10" dur="1" fill="hold"/>
                                        <p:tgtEl>
                                          <p:spTgt spid="1482755">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82755">
                                            <p:txEl>
                                              <p:pRg st="3" end="3"/>
                                            </p:txEl>
                                          </p:spTgt>
                                        </p:tgtEl>
                                        <p:attrNameLst>
                                          <p:attrName>style.visibility</p:attrName>
                                        </p:attrNameLst>
                                      </p:cBhvr>
                                      <p:to>
                                        <p:strVal val="visible"/>
                                      </p:to>
                                    </p:set>
                                    <p:anim to="" calcmode="lin" valueType="num">
                                      <p:cBhvr>
                                        <p:cTn id="15" dur="1" fill="hold"/>
                                        <p:tgtEl>
                                          <p:spTgt spid="1482755">
                                            <p:txEl>
                                              <p:pRg st="3" end="3"/>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82755">
                                            <p:txEl>
                                              <p:pRg st="4" end="4"/>
                                            </p:txEl>
                                          </p:spTgt>
                                        </p:tgtEl>
                                        <p:attrNameLst>
                                          <p:attrName>style.visibility</p:attrName>
                                        </p:attrNameLst>
                                      </p:cBhvr>
                                      <p:to>
                                        <p:strVal val="visible"/>
                                      </p:to>
                                    </p:set>
                                    <p:anim to="" calcmode="lin" valueType="num">
                                      <p:cBhvr>
                                        <p:cTn id="18" dur="1" fill="hold"/>
                                        <p:tgtEl>
                                          <p:spTgt spid="1482755">
                                            <p:txEl>
                                              <p:pRg st="4" end="4"/>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482755">
                                            <p:txEl>
                                              <p:pRg st="5" end="5"/>
                                            </p:txEl>
                                          </p:spTgt>
                                        </p:tgtEl>
                                        <p:attrNameLst>
                                          <p:attrName>style.visibility</p:attrName>
                                        </p:attrNameLst>
                                      </p:cBhvr>
                                      <p:to>
                                        <p:strVal val="visible"/>
                                      </p:to>
                                    </p:set>
                                    <p:anim to="" calcmode="lin" valueType="num">
                                      <p:cBhvr>
                                        <p:cTn id="21" dur="1" fill="hold"/>
                                        <p:tgtEl>
                                          <p:spTgt spid="1482755">
                                            <p:txEl>
                                              <p:pRg st="5" end="5"/>
                                            </p:txEl>
                                          </p:spTgt>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482755">
                                            <p:txEl>
                                              <p:pRg st="6" end="6"/>
                                            </p:txEl>
                                          </p:spTgt>
                                        </p:tgtEl>
                                        <p:attrNameLst>
                                          <p:attrName>style.visibility</p:attrName>
                                        </p:attrNameLst>
                                      </p:cBhvr>
                                      <p:to>
                                        <p:strVal val="visible"/>
                                      </p:to>
                                    </p:set>
                                    <p:animEffect transition="in" filter="dissolve">
                                      <p:cBhvr>
                                        <p:cTn id="26" dur="500"/>
                                        <p:tgtEl>
                                          <p:spTgt spid="14827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le 1"/>
          <p:cNvSpPr>
            <a:spLocks noGrp="1"/>
          </p:cNvSpPr>
          <p:nvPr>
            <p:ph type="title"/>
          </p:nvPr>
        </p:nvSpPr>
        <p:spPr/>
        <p:txBody>
          <a:bodyPr/>
          <a:lstStyle/>
          <a:p>
            <a:r>
              <a:rPr lang="en-US" dirty="0">
                <a:latin typeface="Arial" charset="0"/>
                <a:ea typeface="ＭＳ Ｐゴシック" charset="0"/>
                <a:cs typeface="ＭＳ Ｐゴシック" charset="0"/>
              </a:rPr>
              <a:t>Lecture 18: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3" name="Content Placeholder 2"/>
          <p:cNvSpPr>
            <a:spLocks noGrp="1"/>
          </p:cNvSpPr>
          <p:nvPr>
            <p:ph idx="1"/>
          </p:nvPr>
        </p:nvSpPr>
        <p:spPr/>
        <p:txBody>
          <a:bodyPr/>
          <a:lstStyle/>
          <a:p>
            <a:pPr lvl="1"/>
            <a:r>
              <a:rPr lang="en-US">
                <a:solidFill>
                  <a:srgbClr val="FF0000"/>
                </a:solidFill>
                <a:latin typeface="Tahoma" charset="0"/>
                <a:ea typeface="ＭＳ Ｐゴシック" charset="0"/>
              </a:rPr>
              <a:t>Copying objects</a:t>
            </a:r>
          </a:p>
          <a:p>
            <a:pPr lvl="2"/>
            <a:r>
              <a:rPr lang="en-US">
                <a:latin typeface="Tahoma" charset="0"/>
                <a:ea typeface="ＭＳ Ｐゴシック" charset="0"/>
              </a:rPr>
              <a:t>Sometimes, for various reasons, we need to make a copy of an object</a:t>
            </a:r>
          </a:p>
          <a:p>
            <a:pPr lvl="2"/>
            <a:r>
              <a:rPr lang="en-US">
                <a:latin typeface="Tahoma" charset="0"/>
                <a:ea typeface="ＭＳ Ｐゴシック" charset="0"/>
              </a:rPr>
              <a:t>In Java there are two primary ways of doing this:</a:t>
            </a:r>
          </a:p>
          <a:p>
            <a:pPr lvl="3"/>
            <a:r>
              <a:rPr lang="en-US">
                <a:latin typeface="Tahoma" charset="0"/>
                <a:ea typeface="ＭＳ Ｐゴシック" charset="0"/>
              </a:rPr>
              <a:t>Using a </a:t>
            </a:r>
            <a:r>
              <a:rPr lang="ja-JP" altLang="en-US">
                <a:solidFill>
                  <a:schemeClr val="bg2"/>
                </a:solidFill>
                <a:latin typeface="Tahoma" charset="0"/>
                <a:ea typeface="ＭＳ Ｐゴシック" charset="0"/>
              </a:rPr>
              <a:t>“</a:t>
            </a:r>
            <a:r>
              <a:rPr lang="en-US" altLang="ja-JP">
                <a:solidFill>
                  <a:schemeClr val="bg2"/>
                </a:solidFill>
                <a:latin typeface="Tahoma" charset="0"/>
                <a:ea typeface="ＭＳ Ｐゴシック" charset="0"/>
              </a:rPr>
              <a:t>copy constructor</a:t>
            </a:r>
            <a:r>
              <a:rPr lang="ja-JP" altLang="en-US">
                <a:solidFill>
                  <a:schemeClr val="bg2"/>
                </a:solidFill>
                <a:latin typeface="Tahoma" charset="0"/>
                <a:ea typeface="ＭＳ Ｐゴシック" charset="0"/>
              </a:rPr>
              <a:t>”</a:t>
            </a:r>
            <a:r>
              <a:rPr lang="en-US" altLang="ja-JP">
                <a:latin typeface="Tahoma" charset="0"/>
                <a:ea typeface="ＭＳ Ｐゴシック" charset="0"/>
              </a:rPr>
              <a:t> for the class</a:t>
            </a:r>
          </a:p>
          <a:p>
            <a:pPr lvl="4"/>
            <a:r>
              <a:rPr lang="en-US">
                <a:latin typeface="Tahoma" charset="0"/>
                <a:ea typeface="ＭＳ Ｐゴシック" charset="0"/>
              </a:rPr>
              <a:t>This method takes an argument of the same class type and makes a copy of the object</a:t>
            </a:r>
          </a:p>
          <a:p>
            <a:pPr lvl="4"/>
            <a:r>
              <a:rPr lang="en-US">
                <a:latin typeface="Tahoma" charset="0"/>
                <a:ea typeface="ＭＳ Ｐゴシック" charset="0"/>
              </a:rPr>
              <a:t>Ex: String newString = new String(oldString);</a:t>
            </a:r>
          </a:p>
          <a:p>
            <a:pPr lvl="3"/>
            <a:r>
              <a:rPr lang="en-US">
                <a:latin typeface="Tahoma" charset="0"/>
                <a:ea typeface="ＭＳ Ｐゴシック" charset="0"/>
              </a:rPr>
              <a:t>Using the </a:t>
            </a:r>
            <a:r>
              <a:rPr lang="ja-JP" altLang="en-US">
                <a:solidFill>
                  <a:schemeClr val="bg2"/>
                </a:solidFill>
                <a:latin typeface="Tahoma" charset="0"/>
                <a:ea typeface="ＭＳ Ｐゴシック" charset="0"/>
              </a:rPr>
              <a:t>“</a:t>
            </a:r>
            <a:r>
              <a:rPr lang="en-US" altLang="ja-JP">
                <a:solidFill>
                  <a:schemeClr val="bg2"/>
                </a:solidFill>
                <a:latin typeface="Tahoma" charset="0"/>
                <a:ea typeface="ＭＳ Ｐゴシック" charset="0"/>
              </a:rPr>
              <a:t>clone</a:t>
            </a:r>
            <a:r>
              <a:rPr lang="ja-JP" altLang="en-US">
                <a:solidFill>
                  <a:schemeClr val="bg2"/>
                </a:solidFill>
                <a:latin typeface="Tahoma" charset="0"/>
                <a:ea typeface="ＭＳ Ｐゴシック" charset="0"/>
              </a:rPr>
              <a:t>”</a:t>
            </a:r>
            <a:r>
              <a:rPr lang="en-US" altLang="ja-JP">
                <a:solidFill>
                  <a:schemeClr val="bg2"/>
                </a:solidFill>
                <a:latin typeface="Tahoma" charset="0"/>
                <a:ea typeface="ＭＳ Ｐゴシック" charset="0"/>
              </a:rPr>
              <a:t> </a:t>
            </a:r>
            <a:r>
              <a:rPr lang="en-US" altLang="ja-JP">
                <a:latin typeface="Tahoma" charset="0"/>
                <a:ea typeface="ＭＳ Ｐゴシック" charset="0"/>
              </a:rPr>
              <a:t>method for a class</a:t>
            </a:r>
          </a:p>
          <a:p>
            <a:pPr lvl="4"/>
            <a:r>
              <a:rPr lang="en-US">
                <a:latin typeface="Tahoma" charset="0"/>
                <a:ea typeface="ＭＳ Ｐゴシック" charset="0"/>
              </a:rPr>
              <a:t>This allows an object to </a:t>
            </a:r>
            <a:r>
              <a:rPr lang="ja-JP" altLang="en-US">
                <a:latin typeface="Tahoma" charset="0"/>
                <a:ea typeface="ＭＳ Ｐゴシック" charset="0"/>
              </a:rPr>
              <a:t>“</a:t>
            </a:r>
            <a:r>
              <a:rPr lang="en-US" altLang="ja-JP">
                <a:latin typeface="Tahoma" charset="0"/>
                <a:ea typeface="ＭＳ Ｐゴシック" charset="0"/>
              </a:rPr>
              <a:t>make a copy of itself</a:t>
            </a:r>
            <a:r>
              <a:rPr lang="ja-JP" altLang="en-US">
                <a:latin typeface="Tahoma" charset="0"/>
                <a:ea typeface="ＭＳ Ｐゴシック" charset="0"/>
              </a:rPr>
              <a:t>”</a:t>
            </a:r>
            <a:endParaRPr lang="en-US" altLang="ja-JP">
              <a:latin typeface="Tahoma" charset="0"/>
              <a:ea typeface="ＭＳ Ｐゴシック" charset="0"/>
            </a:endParaRPr>
          </a:p>
          <a:p>
            <a:pPr lvl="4"/>
            <a:r>
              <a:rPr lang="en-US">
                <a:latin typeface="Tahoma" charset="0"/>
                <a:ea typeface="ＭＳ Ｐゴシック" charset="0"/>
              </a:rPr>
              <a:t>It is a bit more complicated to use</a:t>
            </a:r>
          </a:p>
          <a:p>
            <a:pPr lvl="4"/>
            <a:r>
              <a:rPr lang="en-US">
                <a:latin typeface="Tahoma" charset="0"/>
                <a:ea typeface="ＭＳ Ｐゴシック" charset="0"/>
              </a:rPr>
              <a:t>We will defer it to CS 0445</a:t>
            </a:r>
          </a:p>
        </p:txBody>
      </p:sp>
      <p:sp>
        <p:nvSpPr>
          <p:cNvPr id="19558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EBF36CE-3D08-1446-AD81-C2D4D1E8EA8E}" type="slidenum">
              <a:rPr lang="en-US" sz="1400">
                <a:latin typeface="Arial" charset="0"/>
              </a:rPr>
              <a:pPr eaLnBrk="1" hangingPunct="1"/>
              <a:t>173</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p:cTn id="67"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6" end="6"/>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 calcmode="lin" valueType="num">
                                      <p:cBhvr>
                                        <p:cTn id="79"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82"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
                                            <p:txEl>
                                              <p:pRg st="7" end="7"/>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5" presetClass="entr" presetSubtype="0" fill="hold" nodeType="click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 calcmode="lin" valueType="num">
                                      <p:cBhvr>
                                        <p:cTn id="91"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94"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3">
                                            <p:txEl>
                                              <p:pRg st="8" end="8"/>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5" presetClass="entr" presetSubtype="0" fill="hold" nodeType="click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anim calcmode="lin" valueType="num">
                                      <p:cBhvr>
                                        <p:cTn id="103"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06"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en-US" dirty="0">
                <a:latin typeface="Arial" charset="0"/>
                <a:ea typeface="ＭＳ Ｐゴシック" charset="0"/>
                <a:cs typeface="ＭＳ Ｐゴシック" charset="0"/>
              </a:rPr>
              <a:t>Lecture 18: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3" name="Content Placeholder 2"/>
          <p:cNvSpPr>
            <a:spLocks noGrp="1"/>
          </p:cNvSpPr>
          <p:nvPr>
            <p:ph idx="1"/>
          </p:nvPr>
        </p:nvSpPr>
        <p:spPr/>
        <p:txBody>
          <a:bodyPr/>
          <a:lstStyle/>
          <a:p>
            <a:pPr lvl="1"/>
            <a:r>
              <a:rPr lang="en-US">
                <a:latin typeface="Tahoma" charset="0"/>
                <a:ea typeface="ＭＳ Ｐゴシック" charset="0"/>
              </a:rPr>
              <a:t>When copying objects, we always need to be aware of exactly WHAT is being copied:</a:t>
            </a:r>
          </a:p>
          <a:p>
            <a:pPr lvl="2"/>
            <a:r>
              <a:rPr lang="en-US">
                <a:solidFill>
                  <a:schemeClr val="bg2"/>
                </a:solidFill>
                <a:latin typeface="Tahoma" charset="0"/>
                <a:ea typeface="ＭＳ Ｐゴシック" charset="0"/>
              </a:rPr>
              <a:t>Shallow copy:</a:t>
            </a:r>
            <a:r>
              <a:rPr lang="en-US">
                <a:latin typeface="Tahoma" charset="0"/>
                <a:ea typeface="ＭＳ Ｐゴシック" charset="0"/>
              </a:rPr>
              <a:t> Assign each instance variable in the old object to the corresponding instance variable in the new object</a:t>
            </a:r>
          </a:p>
          <a:p>
            <a:pPr lvl="3"/>
            <a:r>
              <a:rPr lang="en-US">
                <a:latin typeface="Tahoma" charset="0"/>
                <a:ea typeface="ＭＳ Ｐゴシック" charset="0"/>
              </a:rPr>
              <a:t>If the instance variables are themselves references to objects, those objects will be shared</a:t>
            </a:r>
          </a:p>
          <a:p>
            <a:pPr lvl="4"/>
            <a:r>
              <a:rPr lang="en-US">
                <a:latin typeface="Tahoma" charset="0"/>
                <a:ea typeface="ＭＳ Ｐゴシック" charset="0"/>
              </a:rPr>
              <a:t>See ex12b.java and Scores.java</a:t>
            </a:r>
          </a:p>
          <a:p>
            <a:pPr lvl="2"/>
            <a:r>
              <a:rPr lang="en-US">
                <a:solidFill>
                  <a:schemeClr val="bg2"/>
                </a:solidFill>
                <a:latin typeface="Tahoma" charset="0"/>
                <a:ea typeface="ＭＳ Ｐゴシック" charset="0"/>
              </a:rPr>
              <a:t>Deep copy:</a:t>
            </a:r>
            <a:r>
              <a:rPr lang="en-US">
                <a:latin typeface="Tahoma" charset="0"/>
                <a:ea typeface="ＭＳ Ｐゴシック" charset="0"/>
              </a:rPr>
              <a:t> </a:t>
            </a:r>
          </a:p>
          <a:p>
            <a:pPr lvl="3"/>
            <a:r>
              <a:rPr lang="en-US">
                <a:latin typeface="Tahoma" charset="0"/>
                <a:ea typeface="ＭＳ Ｐゴシック" charset="0"/>
              </a:rPr>
              <a:t>Copy primitive types normally</a:t>
            </a:r>
          </a:p>
          <a:p>
            <a:pPr lvl="3"/>
            <a:r>
              <a:rPr lang="en-US">
                <a:latin typeface="Tahoma" charset="0"/>
                <a:ea typeface="ＭＳ Ｐゴシック" charset="0"/>
              </a:rPr>
              <a:t>For reference types, do not assign the reference; rather </a:t>
            </a:r>
            <a:r>
              <a:rPr lang="ja-JP" altLang="en-US">
                <a:latin typeface="Tahoma" charset="0"/>
                <a:ea typeface="ＭＳ Ｐゴシック" charset="0"/>
              </a:rPr>
              <a:t>“</a:t>
            </a:r>
            <a:r>
              <a:rPr lang="en-US" altLang="ja-JP">
                <a:latin typeface="Tahoma" charset="0"/>
                <a:ea typeface="ＭＳ Ｐゴシック" charset="0"/>
              </a:rPr>
              <a:t>follow the reference</a:t>
            </a:r>
            <a:r>
              <a:rPr lang="ja-JP" altLang="en-US">
                <a:latin typeface="Tahoma" charset="0"/>
                <a:ea typeface="ＭＳ Ｐゴシック" charset="0"/>
              </a:rPr>
              <a:t>”</a:t>
            </a:r>
            <a:r>
              <a:rPr lang="en-US" altLang="ja-JP">
                <a:latin typeface="Tahoma" charset="0"/>
                <a:ea typeface="ＭＳ Ｐゴシック" charset="0"/>
              </a:rPr>
              <a:t> and copy that object as well</a:t>
            </a:r>
          </a:p>
          <a:p>
            <a:pPr lvl="4"/>
            <a:r>
              <a:rPr lang="en-US">
                <a:latin typeface="Tahoma" charset="0"/>
                <a:ea typeface="ＭＳ Ｐゴシック" charset="0"/>
              </a:rPr>
              <a:t>Note that this process could proceed through many levels</a:t>
            </a:r>
          </a:p>
          <a:p>
            <a:pPr lvl="4"/>
            <a:r>
              <a:rPr lang="en-US">
                <a:latin typeface="Tahoma" charset="0"/>
                <a:ea typeface="ＭＳ Ｐゴシック" charset="0"/>
              </a:rPr>
              <a:t>See ex12b.java and Scores.java</a:t>
            </a:r>
          </a:p>
        </p:txBody>
      </p:sp>
      <p:sp>
        <p:nvSpPr>
          <p:cNvPr id="19661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9430115-4BDE-324F-8B48-BD0AD5B0A2AC}" type="slidenum">
              <a:rPr lang="en-US" sz="1400">
                <a:latin typeface="Arial" charset="0"/>
              </a:rPr>
              <a:pPr eaLnBrk="1" hangingPunct="1"/>
              <a:t>174</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to="" calcmode="lin" valueType="num">
                                      <p:cBhvr>
                                        <p:cTn id="7" dur="1" fill="hold"/>
                                        <p:tgtEl>
                                          <p:spTgt spid="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to="" calcmode="lin" valueType="num">
                                      <p:cBhvr>
                                        <p:cTn id="25" dur="1" fill="hold"/>
                                        <p:tgtEl>
                                          <p:spTgt spid="3">
                                            <p:txEl>
                                              <p:pRg st="5" end="5"/>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to="" calcmode="lin" valueType="num">
                                      <p:cBhvr>
                                        <p:cTn id="30" dur="1" fill="hold"/>
                                        <p:tgtEl>
                                          <p:spTgt spid="3">
                                            <p:txEl>
                                              <p:pRg st="6" end="6"/>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to="" calcmode="lin" valueType="num">
                                      <p:cBhvr>
                                        <p:cTn id="33" dur="1" fill="hold"/>
                                        <p:tgtEl>
                                          <p:spTgt spid="3">
                                            <p:txEl>
                                              <p:pRg st="7" end="7"/>
                                            </p:txEl>
                                          </p:spTgt>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to="" calcmode="lin" valueType="num">
                                      <p:cBhvr>
                                        <p:cTn id="38" dur="1" fill="hold"/>
                                        <p:tgtEl>
                                          <p:spTgt spid="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p:cNvSpPr>
            <a:spLocks noGrp="1"/>
          </p:cNvSpPr>
          <p:nvPr>
            <p:ph type="title"/>
          </p:nvPr>
        </p:nvSpPr>
        <p:spPr/>
        <p:txBody>
          <a:bodyPr/>
          <a:lstStyle/>
          <a:p>
            <a:r>
              <a:rPr lang="en-US" dirty="0">
                <a:latin typeface="Arial" charset="0"/>
                <a:ea typeface="ＭＳ Ｐゴシック" charset="0"/>
                <a:cs typeface="ＭＳ Ｐゴシック" charset="0"/>
              </a:rPr>
              <a:t>Lecture 18: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3" name="Content Placeholder 2"/>
          <p:cNvSpPr>
            <a:spLocks noGrp="1"/>
          </p:cNvSpPr>
          <p:nvPr>
            <p:ph idx="1"/>
          </p:nvPr>
        </p:nvSpPr>
        <p:spPr>
          <a:xfrm>
            <a:off x="533400" y="1066800"/>
            <a:ext cx="8077200" cy="5029200"/>
          </a:xfrm>
        </p:spPr>
        <p:txBody>
          <a:bodyPr/>
          <a:lstStyle/>
          <a:p>
            <a:pPr lvl="3"/>
            <a:r>
              <a:rPr lang="en-US" dirty="0">
                <a:latin typeface="Tahoma" charset="0"/>
                <a:ea typeface="ＭＳ Ｐゴシック" charset="0"/>
              </a:rPr>
              <a:t>Deep copies tend to be more difficult to implement than shallow copies, due to the somewhat indefinite number of references that will have to be </a:t>
            </a:r>
            <a:r>
              <a:rPr lang="ja-JP" altLang="en-US" dirty="0">
                <a:latin typeface="Tahoma" charset="0"/>
                <a:ea typeface="ＭＳ Ｐゴシック" charset="0"/>
              </a:rPr>
              <a:t>“</a:t>
            </a:r>
            <a:r>
              <a:rPr lang="en-US" altLang="ja-JP" dirty="0">
                <a:latin typeface="Tahoma" charset="0"/>
                <a:ea typeface="ＭＳ Ｐゴシック" charset="0"/>
              </a:rPr>
              <a:t>followed</a:t>
            </a:r>
            <a:r>
              <a:rPr lang="ja-JP" altLang="en-US" dirty="0">
                <a:latin typeface="Tahoma" charset="0"/>
                <a:ea typeface="ＭＳ Ｐゴシック" charset="0"/>
              </a:rPr>
              <a:t>”</a:t>
            </a:r>
            <a:r>
              <a:rPr lang="en-US" altLang="ja-JP" dirty="0">
                <a:latin typeface="Tahoma" charset="0"/>
                <a:ea typeface="ＭＳ Ｐゴシック" charset="0"/>
              </a:rPr>
              <a:t> for the copy to be made</a:t>
            </a:r>
          </a:p>
          <a:p>
            <a:pPr lvl="3"/>
            <a:r>
              <a:rPr lang="en-US" dirty="0">
                <a:latin typeface="Tahoma" charset="0"/>
                <a:ea typeface="ＭＳ Ｐゴシック" charset="0"/>
              </a:rPr>
              <a:t>Consider the </a:t>
            </a:r>
            <a:r>
              <a:rPr lang="en-US" dirty="0" err="1">
                <a:latin typeface="Tahoma" charset="0"/>
                <a:ea typeface="ＭＳ Ｐゴシック" charset="0"/>
              </a:rPr>
              <a:t>SimpleLList</a:t>
            </a:r>
            <a:r>
              <a:rPr lang="en-US" dirty="0">
                <a:latin typeface="Tahoma" charset="0"/>
                <a:ea typeface="ＭＳ Ｐゴシック" charset="0"/>
              </a:rPr>
              <a:t> class that we just discussed</a:t>
            </a:r>
          </a:p>
          <a:p>
            <a:pPr lvl="4"/>
            <a:r>
              <a:rPr lang="en-US" dirty="0">
                <a:solidFill>
                  <a:srgbClr val="FF0000"/>
                </a:solidFill>
                <a:latin typeface="Tahoma" charset="0"/>
                <a:ea typeface="ＭＳ Ｐゴシック" charset="0"/>
              </a:rPr>
              <a:t>Shallow copy</a:t>
            </a:r>
            <a:r>
              <a:rPr lang="en-US" dirty="0">
                <a:latin typeface="Tahoma" charset="0"/>
                <a:ea typeface="ＭＳ Ｐゴシック" charset="0"/>
              </a:rPr>
              <a:t> will simply copy the front and size variables</a:t>
            </a:r>
          </a:p>
          <a:p>
            <a:pPr lvl="5"/>
            <a:r>
              <a:rPr lang="en-US" dirty="0">
                <a:latin typeface="Tahoma" charset="0"/>
                <a:ea typeface="ＭＳ Ｐゴシック" charset="0"/>
              </a:rPr>
              <a:t>The entire list of Nodes is shared by both copies</a:t>
            </a:r>
          </a:p>
          <a:p>
            <a:pPr lvl="4"/>
            <a:r>
              <a:rPr lang="en-US" dirty="0">
                <a:solidFill>
                  <a:srgbClr val="FF0000"/>
                </a:solidFill>
                <a:latin typeface="Tahoma" charset="0"/>
                <a:ea typeface="ＭＳ Ｐゴシック" charset="0"/>
              </a:rPr>
              <a:t>Deeper copy </a:t>
            </a:r>
            <a:r>
              <a:rPr lang="en-US" dirty="0">
                <a:latin typeface="Tahoma" charset="0"/>
                <a:ea typeface="ＭＳ Ｐゴシック" charset="0"/>
              </a:rPr>
              <a:t>will make an entirely new set of Nodes and copy the data into the new Nodes</a:t>
            </a:r>
          </a:p>
          <a:p>
            <a:pPr lvl="5"/>
            <a:r>
              <a:rPr lang="en-US" dirty="0">
                <a:latin typeface="Tahoma" charset="0"/>
                <a:ea typeface="ＭＳ Ｐゴシック" charset="0"/>
              </a:rPr>
              <a:t>Note: Copying the data in the Nodes does not guarantee a deep copy – it depends on the data!</a:t>
            </a:r>
          </a:p>
          <a:p>
            <a:pPr lvl="2"/>
            <a:r>
              <a:rPr lang="en-US" dirty="0">
                <a:latin typeface="Tahoma" charset="0"/>
                <a:ea typeface="ＭＳ Ｐゴシック" charset="0"/>
              </a:rPr>
              <a:t>Neither shallow nor deep is </a:t>
            </a:r>
            <a:r>
              <a:rPr lang="en-US" dirty="0" err="1">
                <a:latin typeface="Tahoma" charset="0"/>
                <a:ea typeface="ＭＳ Ｐゴシック" charset="0"/>
              </a:rPr>
              <a:t>nec</a:t>
            </a:r>
            <a:r>
              <a:rPr lang="en-US" dirty="0">
                <a:latin typeface="Tahoma" charset="0"/>
                <a:ea typeface="ＭＳ Ｐゴシック" charset="0"/>
              </a:rPr>
              <a:t>. correct nor incorrect</a:t>
            </a:r>
          </a:p>
          <a:p>
            <a:pPr lvl="3"/>
            <a:r>
              <a:rPr lang="en-US" dirty="0">
                <a:latin typeface="Tahoma" charset="0"/>
                <a:ea typeface="ＭＳ Ｐゴシック" charset="0"/>
              </a:rPr>
              <a:t>It depends on the needs for a given class</a:t>
            </a:r>
          </a:p>
          <a:p>
            <a:pPr lvl="2"/>
            <a:r>
              <a:rPr lang="en-US" dirty="0">
                <a:latin typeface="Tahoma" charset="0"/>
                <a:ea typeface="ＭＳ Ｐゴシック" charset="0"/>
              </a:rPr>
              <a:t>The important thing is to be AWARE of how your copies are being made and the implications thereof</a:t>
            </a:r>
          </a:p>
        </p:txBody>
      </p:sp>
      <p:sp>
        <p:nvSpPr>
          <p:cNvPr id="19763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84C632C-06C0-F644-BA39-300C6A8616C9}" type="slidenum">
              <a:rPr lang="en-US" sz="1400">
                <a:latin typeface="Arial" charset="0"/>
              </a:rPr>
              <a:pPr eaLnBrk="1" hangingPunct="1"/>
              <a:t>175</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0"/>
                                        <p:tgtEl>
                                          <p:spTgt spid="3">
                                            <p:txEl>
                                              <p:pRg st="6" end="6"/>
                                            </p:txEl>
                                          </p:spTgt>
                                        </p:tgtEl>
                                      </p:cBhvr>
                                    </p:animEffect>
                                    <p:anim calcmode="lin" valueType="num">
                                      <p:cBhvr>
                                        <p:cTn id="8"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6" end="6"/>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000"/>
                                        <p:tgtEl>
                                          <p:spTgt spid="3">
                                            <p:txEl>
                                              <p:pRg st="7" end="7"/>
                                            </p:txEl>
                                          </p:spTgt>
                                        </p:tgtEl>
                                      </p:cBhvr>
                                    </p:animEffect>
                                    <p:anim calcmode="lin" valueType="num">
                                      <p:cBhvr>
                                        <p:cTn id="13"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wipe(down)">
                                      <p:cBhvr>
                                        <p:cTn id="19" dur="580">
                                          <p:stCondLst>
                                            <p:cond delay="0"/>
                                          </p:stCondLst>
                                        </p:cTn>
                                        <p:tgtEl>
                                          <p:spTgt spid="3">
                                            <p:txEl>
                                              <p:pRg st="8" end="8"/>
                                            </p:txEl>
                                          </p:spTgt>
                                        </p:tgtEl>
                                      </p:cBhvr>
                                    </p:animEffect>
                                    <p:anim calcmode="lin" valueType="num">
                                      <p:cBhvr>
                                        <p:cTn id="20"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8" end="8"/>
                                            </p:txEl>
                                          </p:spTgt>
                                        </p:tgtEl>
                                      </p:cBhvr>
                                      <p:to x="100000" y="60000"/>
                                    </p:animScale>
                                    <p:animScale>
                                      <p:cBhvr>
                                        <p:cTn id="26" dur="166" decel="50000">
                                          <p:stCondLst>
                                            <p:cond delay="676"/>
                                          </p:stCondLst>
                                        </p:cTn>
                                        <p:tgtEl>
                                          <p:spTgt spid="3">
                                            <p:txEl>
                                              <p:pRg st="8" end="8"/>
                                            </p:txEl>
                                          </p:spTgt>
                                        </p:tgtEl>
                                      </p:cBhvr>
                                      <p:to x="100000" y="100000"/>
                                    </p:animScale>
                                    <p:animScale>
                                      <p:cBhvr>
                                        <p:cTn id="27" dur="26">
                                          <p:stCondLst>
                                            <p:cond delay="1312"/>
                                          </p:stCondLst>
                                        </p:cTn>
                                        <p:tgtEl>
                                          <p:spTgt spid="3">
                                            <p:txEl>
                                              <p:pRg st="8" end="8"/>
                                            </p:txEl>
                                          </p:spTgt>
                                        </p:tgtEl>
                                      </p:cBhvr>
                                      <p:to x="100000" y="80000"/>
                                    </p:animScale>
                                    <p:animScale>
                                      <p:cBhvr>
                                        <p:cTn id="28" dur="166" decel="50000">
                                          <p:stCondLst>
                                            <p:cond delay="1338"/>
                                          </p:stCondLst>
                                        </p:cTn>
                                        <p:tgtEl>
                                          <p:spTgt spid="3">
                                            <p:txEl>
                                              <p:pRg st="8" end="8"/>
                                            </p:txEl>
                                          </p:spTgt>
                                        </p:tgtEl>
                                      </p:cBhvr>
                                      <p:to x="100000" y="100000"/>
                                    </p:animScale>
                                    <p:animScale>
                                      <p:cBhvr>
                                        <p:cTn id="29" dur="26">
                                          <p:stCondLst>
                                            <p:cond delay="1642"/>
                                          </p:stCondLst>
                                        </p:cTn>
                                        <p:tgtEl>
                                          <p:spTgt spid="3">
                                            <p:txEl>
                                              <p:pRg st="8" end="8"/>
                                            </p:txEl>
                                          </p:spTgt>
                                        </p:tgtEl>
                                      </p:cBhvr>
                                      <p:to x="100000" y="90000"/>
                                    </p:animScale>
                                    <p:animScale>
                                      <p:cBhvr>
                                        <p:cTn id="30" dur="166" decel="50000">
                                          <p:stCondLst>
                                            <p:cond delay="1668"/>
                                          </p:stCondLst>
                                        </p:cTn>
                                        <p:tgtEl>
                                          <p:spTgt spid="3">
                                            <p:txEl>
                                              <p:pRg st="8" end="8"/>
                                            </p:txEl>
                                          </p:spTgt>
                                        </p:tgtEl>
                                      </p:cBhvr>
                                      <p:to x="100000" y="100000"/>
                                    </p:animScale>
                                    <p:animScale>
                                      <p:cBhvr>
                                        <p:cTn id="31" dur="26">
                                          <p:stCondLst>
                                            <p:cond delay="1808"/>
                                          </p:stCondLst>
                                        </p:cTn>
                                        <p:tgtEl>
                                          <p:spTgt spid="3">
                                            <p:txEl>
                                              <p:pRg st="8" end="8"/>
                                            </p:txEl>
                                          </p:spTgt>
                                        </p:tgtEl>
                                      </p:cBhvr>
                                      <p:to x="100000" y="95000"/>
                                    </p:animScale>
                                    <p:animScale>
                                      <p:cBhvr>
                                        <p:cTn id="32" dur="166" decel="50000">
                                          <p:stCondLst>
                                            <p:cond delay="1834"/>
                                          </p:stCondLst>
                                        </p:cTn>
                                        <p:tgtEl>
                                          <p:spTgt spid="3">
                                            <p:txEl>
                                              <p:pRg st="8" end="8"/>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barn(inVertical)">
                                      <p:cBhvr>
                                        <p:cTn id="43" dur="500"/>
                                        <p:tgtEl>
                                          <p:spTgt spid="3">
                                            <p:txEl>
                                              <p:pRg st="2" end="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barn(inVertical)">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p:txBody>
          <a:bodyPr/>
          <a:lstStyle/>
          <a:p>
            <a:r>
              <a:rPr lang="en-US" dirty="0">
                <a:latin typeface="Arial" charset="0"/>
                <a:ea typeface="ＭＳ Ｐゴシック" charset="0"/>
                <a:cs typeface="ＭＳ Ｐゴシック" charset="0"/>
              </a:rPr>
              <a:t>Lecture 19: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188419" name="Content Placeholder 2"/>
          <p:cNvSpPr>
            <a:spLocks noGrp="1"/>
          </p:cNvSpPr>
          <p:nvPr>
            <p:ph idx="1"/>
          </p:nvPr>
        </p:nvSpPr>
        <p:spPr/>
        <p:txBody>
          <a:bodyPr/>
          <a:lstStyle/>
          <a:p>
            <a:pPr lvl="1"/>
            <a:r>
              <a:rPr lang="en-US" dirty="0">
                <a:solidFill>
                  <a:srgbClr val="FF0000"/>
                </a:solidFill>
                <a:latin typeface="Tahoma" charset="0"/>
                <a:ea typeface="ＭＳ Ｐゴシック" charset="0"/>
              </a:rPr>
              <a:t>Returning references from methods</a:t>
            </a:r>
          </a:p>
          <a:p>
            <a:pPr lvl="2"/>
            <a:r>
              <a:rPr lang="en-US" dirty="0">
                <a:latin typeface="Tahoma" charset="0"/>
                <a:ea typeface="ＭＳ Ｐゴシック" charset="0"/>
              </a:rPr>
              <a:t>We know a method can return only a single value</a:t>
            </a:r>
          </a:p>
          <a:p>
            <a:pPr lvl="2"/>
            <a:r>
              <a:rPr lang="en-US" dirty="0">
                <a:latin typeface="Tahoma" charset="0"/>
                <a:ea typeface="ＭＳ Ｐゴシック" charset="0"/>
              </a:rPr>
              <a:t>However, that value can be a reference to an object which can contain an arbitrary amount of data</a:t>
            </a:r>
          </a:p>
          <a:p>
            <a:pPr lvl="2"/>
            <a:r>
              <a:rPr lang="en-US" dirty="0">
                <a:latin typeface="Tahoma" charset="0"/>
                <a:ea typeface="ＭＳ Ｐゴシック" charset="0"/>
              </a:rPr>
              <a:t>We already discussed </a:t>
            </a:r>
            <a:r>
              <a:rPr lang="en-US" dirty="0">
                <a:solidFill>
                  <a:srgbClr val="FF0000"/>
                </a:solidFill>
                <a:latin typeface="Tahoma" charset="0"/>
                <a:ea typeface="ＭＳ Ｐゴシック" charset="0"/>
              </a:rPr>
              <a:t>composition / aggregation</a:t>
            </a:r>
            <a:r>
              <a:rPr lang="en-US" dirty="0">
                <a:latin typeface="Tahoma" charset="0"/>
                <a:ea typeface="ＭＳ Ｐゴシック" charset="0"/>
              </a:rPr>
              <a:t>, so we know an object can contain references to other objects within it</a:t>
            </a:r>
          </a:p>
          <a:p>
            <a:pPr lvl="2"/>
            <a:r>
              <a:rPr lang="en-US" dirty="0">
                <a:latin typeface="Tahoma" charset="0"/>
                <a:ea typeface="ＭＳ Ｐゴシック" charset="0"/>
              </a:rPr>
              <a:t>Question: If an instance method is to return a reference to an object within another object, do we</a:t>
            </a:r>
          </a:p>
          <a:p>
            <a:pPr lvl="3"/>
            <a:r>
              <a:rPr lang="en-US" dirty="0">
                <a:latin typeface="Tahoma" charset="0"/>
                <a:ea typeface="ＭＳ Ｐゴシック" charset="0"/>
              </a:rPr>
              <a:t>Return a </a:t>
            </a:r>
            <a:r>
              <a:rPr lang="en-US" dirty="0">
                <a:solidFill>
                  <a:schemeClr val="bg2"/>
                </a:solidFill>
                <a:latin typeface="Tahoma" charset="0"/>
                <a:ea typeface="ＭＳ Ｐゴシック" charset="0"/>
              </a:rPr>
              <a:t>reference to the actual object</a:t>
            </a:r>
          </a:p>
          <a:p>
            <a:pPr lvl="3"/>
            <a:r>
              <a:rPr lang="en-US" dirty="0">
                <a:latin typeface="Tahoma" charset="0"/>
                <a:ea typeface="ＭＳ Ｐゴシック" charset="0"/>
              </a:rPr>
              <a:t>Return a </a:t>
            </a:r>
            <a:r>
              <a:rPr lang="en-US" dirty="0">
                <a:solidFill>
                  <a:schemeClr val="bg2"/>
                </a:solidFill>
                <a:latin typeface="Tahoma" charset="0"/>
                <a:ea typeface="ＭＳ Ｐゴシック" charset="0"/>
              </a:rPr>
              <a:t>reference to a copy of the object</a:t>
            </a:r>
          </a:p>
          <a:p>
            <a:pPr lvl="2"/>
            <a:r>
              <a:rPr lang="en-US" dirty="0">
                <a:latin typeface="Tahoma" charset="0"/>
                <a:ea typeface="ＭＳ Ｐゴシック" charset="0"/>
              </a:rPr>
              <a:t>Answer: It depends</a:t>
            </a:r>
          </a:p>
        </p:txBody>
      </p:sp>
      <p:sp>
        <p:nvSpPr>
          <p:cNvPr id="19865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A780116-D85E-D642-9D26-4042ABC65D8A}" type="slidenum">
              <a:rPr lang="en-US" sz="1400">
                <a:latin typeface="Arial" charset="0"/>
              </a:rPr>
              <a:pPr eaLnBrk="1" hangingPunct="1"/>
              <a:t>176</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animEffect transition="in" filter="diamond(in)">
                                      <p:cBhvr>
                                        <p:cTn id="7" dur="2000"/>
                                        <p:tgtEl>
                                          <p:spTgt spid="188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88419">
                                            <p:txEl>
                                              <p:pRg st="2" end="2"/>
                                            </p:txEl>
                                          </p:spTgt>
                                        </p:tgtEl>
                                        <p:attrNameLst>
                                          <p:attrName>style.visibility</p:attrName>
                                        </p:attrNameLst>
                                      </p:cBhvr>
                                      <p:to>
                                        <p:strVal val="visible"/>
                                      </p:to>
                                    </p:set>
                                    <p:animEffect transition="in" filter="diamond(in)">
                                      <p:cBhvr>
                                        <p:cTn id="12" dur="2000"/>
                                        <p:tgtEl>
                                          <p:spTgt spid="188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88419">
                                            <p:txEl>
                                              <p:pRg st="3" end="3"/>
                                            </p:txEl>
                                          </p:spTgt>
                                        </p:tgtEl>
                                        <p:attrNameLst>
                                          <p:attrName>style.visibility</p:attrName>
                                        </p:attrNameLst>
                                      </p:cBhvr>
                                      <p:to>
                                        <p:strVal val="visible"/>
                                      </p:to>
                                    </p:set>
                                    <p:animEffect transition="in" filter="diamond(in)">
                                      <p:cBhvr>
                                        <p:cTn id="17" dur="2000"/>
                                        <p:tgtEl>
                                          <p:spTgt spid="1884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88419">
                                            <p:txEl>
                                              <p:pRg st="4" end="4"/>
                                            </p:txEl>
                                          </p:spTgt>
                                        </p:tgtEl>
                                        <p:attrNameLst>
                                          <p:attrName>style.visibility</p:attrName>
                                        </p:attrNameLst>
                                      </p:cBhvr>
                                      <p:to>
                                        <p:strVal val="visible"/>
                                      </p:to>
                                    </p:set>
                                    <p:animEffect transition="in" filter="diamond(in)">
                                      <p:cBhvr>
                                        <p:cTn id="22" dur="2000"/>
                                        <p:tgtEl>
                                          <p:spTgt spid="1884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88419">
                                            <p:txEl>
                                              <p:pRg st="5" end="5"/>
                                            </p:txEl>
                                          </p:spTgt>
                                        </p:tgtEl>
                                        <p:attrNameLst>
                                          <p:attrName>style.visibility</p:attrName>
                                        </p:attrNameLst>
                                      </p:cBhvr>
                                      <p:to>
                                        <p:strVal val="visible"/>
                                      </p:to>
                                    </p:set>
                                    <p:animEffect transition="in" filter="diamond(in)">
                                      <p:cBhvr>
                                        <p:cTn id="27" dur="2000"/>
                                        <p:tgtEl>
                                          <p:spTgt spid="1884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88419">
                                            <p:txEl>
                                              <p:pRg st="6" end="6"/>
                                            </p:txEl>
                                          </p:spTgt>
                                        </p:tgtEl>
                                        <p:attrNameLst>
                                          <p:attrName>style.visibility</p:attrName>
                                        </p:attrNameLst>
                                      </p:cBhvr>
                                      <p:to>
                                        <p:strVal val="visible"/>
                                      </p:to>
                                    </p:set>
                                    <p:animEffect transition="in" filter="diamond(in)">
                                      <p:cBhvr>
                                        <p:cTn id="32" dur="2000"/>
                                        <p:tgtEl>
                                          <p:spTgt spid="18841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188419">
                                            <p:txEl>
                                              <p:pRg st="7" end="7"/>
                                            </p:txEl>
                                          </p:spTgt>
                                        </p:tgtEl>
                                        <p:attrNameLst>
                                          <p:attrName>style.visibility</p:attrName>
                                        </p:attrNameLst>
                                      </p:cBhvr>
                                      <p:to>
                                        <p:strVal val="visible"/>
                                      </p:to>
                                    </p:set>
                                    <p:animEffect transition="in" filter="diamond(in)">
                                      <p:cBhvr>
                                        <p:cTn id="37" dur="2000"/>
                                        <p:tgtEl>
                                          <p:spTgt spid="188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p:cNvSpPr>
            <a:spLocks noGrp="1"/>
          </p:cNvSpPr>
          <p:nvPr>
            <p:ph type="title"/>
          </p:nvPr>
        </p:nvSpPr>
        <p:spPr/>
        <p:txBody>
          <a:bodyPr/>
          <a:lstStyle/>
          <a:p>
            <a:r>
              <a:rPr lang="en-US" dirty="0">
                <a:latin typeface="Arial" charset="0"/>
                <a:ea typeface="ＭＳ Ｐゴシック" charset="0"/>
                <a:cs typeface="ＭＳ Ｐゴシック" charset="0"/>
              </a:rPr>
              <a:t>Lecture 19: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3" name="Content Placeholder 2"/>
          <p:cNvSpPr>
            <a:spLocks noGrp="1"/>
          </p:cNvSpPr>
          <p:nvPr>
            <p:ph idx="1"/>
          </p:nvPr>
        </p:nvSpPr>
        <p:spPr/>
        <p:txBody>
          <a:bodyPr/>
          <a:lstStyle/>
          <a:p>
            <a:pPr lvl="1"/>
            <a:r>
              <a:rPr lang="en-US" dirty="0">
                <a:latin typeface="Tahoma" charset="0"/>
                <a:ea typeface="ＭＳ Ｐゴシック" charset="0"/>
              </a:rPr>
              <a:t>What access do we need?</a:t>
            </a:r>
          </a:p>
          <a:p>
            <a:pPr lvl="2"/>
            <a:r>
              <a:rPr lang="en-US" dirty="0">
                <a:latin typeface="Tahoma" charset="0"/>
                <a:ea typeface="ＭＳ Ｐゴシック" charset="0"/>
              </a:rPr>
              <a:t>Are we just looking at the object, or do we need to mutate it?</a:t>
            </a:r>
          </a:p>
          <a:p>
            <a:pPr lvl="2"/>
            <a:r>
              <a:rPr lang="en-US" dirty="0">
                <a:latin typeface="Tahoma" charset="0"/>
                <a:ea typeface="ＭＳ Ｐゴシック" charset="0"/>
              </a:rPr>
              <a:t>If we want to mutate it, do we want the mutation to be local (i.e. in the copy) or should it impact the encompassing object?</a:t>
            </a:r>
          </a:p>
          <a:p>
            <a:pPr lvl="2"/>
            <a:r>
              <a:rPr lang="en-US" dirty="0">
                <a:latin typeface="Tahoma" charset="0"/>
                <a:ea typeface="ＭＳ Ｐゴシック" charset="0"/>
              </a:rPr>
              <a:t>Text suggests returning copies, but, again, it depends on the goals</a:t>
            </a:r>
          </a:p>
          <a:p>
            <a:pPr lvl="3"/>
            <a:r>
              <a:rPr lang="en-US" dirty="0">
                <a:latin typeface="Tahoma" charset="0"/>
                <a:ea typeface="ＭＳ Ｐゴシック" charset="0"/>
              </a:rPr>
              <a:t>What do we want to do with it?</a:t>
            </a:r>
          </a:p>
          <a:p>
            <a:pPr lvl="3"/>
            <a:r>
              <a:rPr lang="en-US" dirty="0">
                <a:latin typeface="Tahoma" charset="0"/>
                <a:ea typeface="ＭＳ Ｐゴシック" charset="0"/>
              </a:rPr>
              <a:t>What if we need to update the data?</a:t>
            </a:r>
          </a:p>
          <a:p>
            <a:pPr lvl="4"/>
            <a:r>
              <a:rPr lang="en-US" dirty="0">
                <a:latin typeface="Tahoma" charset="0"/>
                <a:ea typeface="ＭＳ Ｐゴシック" charset="0"/>
              </a:rPr>
              <a:t>A reference gives us access to do this easily</a:t>
            </a:r>
          </a:p>
          <a:p>
            <a:pPr lvl="4"/>
            <a:r>
              <a:rPr lang="en-US" dirty="0">
                <a:latin typeface="Tahoma" charset="0"/>
                <a:ea typeface="ＭＳ Ｐゴシック" charset="0"/>
              </a:rPr>
              <a:t>Otherwise we may have to use a </a:t>
            </a:r>
            <a:r>
              <a:rPr lang="en-US" dirty="0" err="1">
                <a:latin typeface="Tahoma" charset="0"/>
                <a:ea typeface="ＭＳ Ｐゴシック" charset="0"/>
              </a:rPr>
              <a:t>mutator</a:t>
            </a:r>
            <a:r>
              <a:rPr lang="en-US" dirty="0">
                <a:latin typeface="Tahoma" charset="0"/>
                <a:ea typeface="ＭＳ Ｐゴシック" charset="0"/>
              </a:rPr>
              <a:t> (or perhaps more than one)</a:t>
            </a:r>
          </a:p>
        </p:txBody>
      </p:sp>
      <p:sp>
        <p:nvSpPr>
          <p:cNvPr id="19968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22F4E81-399D-9543-9E18-F9DFC423D3FB}" type="slidenum">
              <a:rPr lang="en-US" sz="1400">
                <a:latin typeface="Arial" charset="0"/>
              </a:rPr>
              <a:pPr eaLnBrk="1" hangingPunct="1"/>
              <a:t>177</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p:cNvSpPr>
            <a:spLocks noGrp="1"/>
          </p:cNvSpPr>
          <p:nvPr>
            <p:ph type="title"/>
          </p:nvPr>
        </p:nvSpPr>
        <p:spPr/>
        <p:txBody>
          <a:bodyPr/>
          <a:lstStyle/>
          <a:p>
            <a:r>
              <a:rPr lang="en-US" dirty="0">
                <a:latin typeface="Arial" charset="0"/>
                <a:ea typeface="ＭＳ Ｐゴシック" charset="0"/>
                <a:cs typeface="ＭＳ Ｐゴシック" charset="0"/>
              </a:rPr>
              <a:t>Lecture 19: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3" name="Content Placeholder 2"/>
          <p:cNvSpPr>
            <a:spLocks noGrp="1"/>
          </p:cNvSpPr>
          <p:nvPr>
            <p:ph idx="1"/>
          </p:nvPr>
        </p:nvSpPr>
        <p:spPr>
          <a:xfrm>
            <a:off x="304800" y="1066800"/>
            <a:ext cx="8458200" cy="5029200"/>
          </a:xfrm>
        </p:spPr>
        <p:txBody>
          <a:bodyPr/>
          <a:lstStyle/>
          <a:p>
            <a:pPr lvl="2"/>
            <a:r>
              <a:rPr lang="en-US" dirty="0">
                <a:latin typeface="Tahoma" charset="0"/>
                <a:ea typeface="ＭＳ Ｐゴシック" charset="0"/>
              </a:rPr>
              <a:t>However, keep in mind that </a:t>
            </a:r>
            <a:r>
              <a:rPr lang="en-US" dirty="0">
                <a:solidFill>
                  <a:srgbClr val="FF0000"/>
                </a:solidFill>
                <a:latin typeface="Tahoma" charset="0"/>
                <a:ea typeface="ＭＳ Ｐゴシック" charset="0"/>
              </a:rPr>
              <a:t>returning references to the </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originals</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 is more dangerous </a:t>
            </a:r>
            <a:r>
              <a:rPr lang="en-US" altLang="ja-JP" dirty="0">
                <a:latin typeface="Tahoma" charset="0"/>
                <a:ea typeface="ＭＳ Ｐゴシック" charset="0"/>
              </a:rPr>
              <a:t>than returning copies</a:t>
            </a:r>
          </a:p>
          <a:p>
            <a:pPr lvl="3"/>
            <a:r>
              <a:rPr lang="en-US" dirty="0">
                <a:latin typeface="Tahoma" charset="0"/>
                <a:ea typeface="ＭＳ Ｐゴシック" charset="0"/>
              </a:rPr>
              <a:t>If we accidentally (or intentionally) modify the object via the returned reference, that will impact the orig. encompassing object</a:t>
            </a:r>
          </a:p>
          <a:p>
            <a:pPr lvl="3"/>
            <a:r>
              <a:rPr lang="en-US" dirty="0">
                <a:latin typeface="Tahoma" charset="0"/>
                <a:ea typeface="ＭＳ Ｐゴシック" charset="0"/>
              </a:rPr>
              <a:t>It may even invalidate / destroy the data in that collection </a:t>
            </a:r>
          </a:p>
          <a:p>
            <a:pPr lvl="2"/>
            <a:r>
              <a:rPr lang="en-US" dirty="0">
                <a:latin typeface="Tahoma" charset="0"/>
                <a:ea typeface="ＭＳ Ｐゴシック" charset="0"/>
              </a:rPr>
              <a:t>Ex: Consider the </a:t>
            </a:r>
            <a:r>
              <a:rPr lang="en-US" dirty="0" err="1">
                <a:latin typeface="Tahoma" charset="0"/>
                <a:ea typeface="ＭＳ Ｐゴシック" charset="0"/>
              </a:rPr>
              <a:t>PlayList</a:t>
            </a:r>
            <a:r>
              <a:rPr lang="en-US" dirty="0">
                <a:latin typeface="Tahoma" charset="0"/>
                <a:ea typeface="ＭＳ Ｐゴシック" charset="0"/>
              </a:rPr>
              <a:t> class</a:t>
            </a:r>
          </a:p>
          <a:p>
            <a:pPr lvl="3"/>
            <a:r>
              <a:rPr lang="en-US" dirty="0">
                <a:latin typeface="Tahoma" charset="0"/>
                <a:ea typeface="ＭＳ Ｐゴシック" charset="0"/>
              </a:rPr>
              <a:t>There is a method (commented) </a:t>
            </a:r>
            <a:r>
              <a:rPr lang="en-US" dirty="0" err="1">
                <a:latin typeface="Tahoma" charset="0"/>
                <a:ea typeface="ＭＳ Ｐゴシック" charset="0"/>
              </a:rPr>
              <a:t>getSongs</a:t>
            </a:r>
            <a:r>
              <a:rPr lang="en-US" dirty="0">
                <a:latin typeface="Tahoma" charset="0"/>
                <a:ea typeface="ＭＳ Ｐゴシック" charset="0"/>
              </a:rPr>
              <a:t>() that will return the list (array) of Songs in the </a:t>
            </a:r>
            <a:r>
              <a:rPr lang="en-US" dirty="0" err="1">
                <a:latin typeface="Tahoma" charset="0"/>
                <a:ea typeface="ＭＳ Ｐゴシック" charset="0"/>
              </a:rPr>
              <a:t>PlayList</a:t>
            </a:r>
            <a:endParaRPr lang="en-US" dirty="0">
              <a:latin typeface="Tahoma" charset="0"/>
              <a:ea typeface="ＭＳ Ｐゴシック" charset="0"/>
            </a:endParaRPr>
          </a:p>
          <a:p>
            <a:pPr lvl="4"/>
            <a:r>
              <a:rPr lang="en-US" dirty="0">
                <a:latin typeface="Tahoma" charset="0"/>
                <a:ea typeface="ＭＳ Ｐゴシック" charset="0"/>
              </a:rPr>
              <a:t>This method could return a reference to the Songs in the </a:t>
            </a:r>
            <a:r>
              <a:rPr lang="en-US" dirty="0" err="1">
                <a:latin typeface="Tahoma" charset="0"/>
                <a:ea typeface="ＭＳ Ｐゴシック" charset="0"/>
              </a:rPr>
              <a:t>PlayList</a:t>
            </a:r>
            <a:r>
              <a:rPr lang="en-US" dirty="0">
                <a:latin typeface="Tahoma" charset="0"/>
                <a:ea typeface="ＭＳ Ｐゴシック" charset="0"/>
              </a:rPr>
              <a:t> (original, unsafe version)</a:t>
            </a:r>
          </a:p>
          <a:p>
            <a:pPr lvl="4"/>
            <a:r>
              <a:rPr lang="en-US" dirty="0">
                <a:latin typeface="Tahoma" charset="0"/>
                <a:ea typeface="ＭＳ Ｐゴシック" charset="0"/>
              </a:rPr>
              <a:t>This method could make a new copy of the array of Songs and return that (commented, safer version)</a:t>
            </a:r>
          </a:p>
          <a:p>
            <a:pPr lvl="5"/>
            <a:r>
              <a:rPr lang="en-US" dirty="0">
                <a:latin typeface="Tahoma" charset="0"/>
                <a:ea typeface="ＭＳ Ｐゴシック" charset="0"/>
              </a:rPr>
              <a:t>Note that even this method is not totally safe if Songs are mutable</a:t>
            </a:r>
          </a:p>
          <a:p>
            <a:pPr lvl="4"/>
            <a:r>
              <a:rPr lang="en-US" dirty="0">
                <a:latin typeface="Tahoma" charset="0"/>
                <a:ea typeface="ＭＳ Ｐゴシック" charset="0"/>
              </a:rPr>
              <a:t>See SafeReturn.java</a:t>
            </a:r>
          </a:p>
        </p:txBody>
      </p:sp>
      <p:sp>
        <p:nvSpPr>
          <p:cNvPr id="20070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4DC5892-BF08-3347-BC00-044DCA350A92}" type="slidenum">
              <a:rPr lang="en-US" sz="1400">
                <a:latin typeface="Arial" charset="0"/>
              </a:rPr>
              <a:pPr eaLnBrk="1" hangingPunct="1"/>
              <a:t>178</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p:cNvSpPr>
            <a:spLocks noGrp="1"/>
          </p:cNvSpPr>
          <p:nvPr>
            <p:ph type="title"/>
          </p:nvPr>
        </p:nvSpPr>
        <p:spPr/>
        <p:txBody>
          <a:bodyPr/>
          <a:lstStyle/>
          <a:p>
            <a:r>
              <a:rPr lang="en-US" dirty="0">
                <a:latin typeface="Arial" charset="0"/>
                <a:ea typeface="ＭＳ Ｐゴシック" charset="0"/>
                <a:cs typeface="ＭＳ Ｐゴシック" charset="0"/>
              </a:rPr>
              <a:t>Lecture 19: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3" name="Content Placeholder 2"/>
          <p:cNvSpPr>
            <a:spLocks noGrp="1"/>
          </p:cNvSpPr>
          <p:nvPr>
            <p:ph idx="1"/>
          </p:nvPr>
        </p:nvSpPr>
        <p:spPr/>
        <p:txBody>
          <a:bodyPr/>
          <a:lstStyle/>
          <a:p>
            <a:pPr lvl="1"/>
            <a:r>
              <a:rPr lang="en-US">
                <a:solidFill>
                  <a:srgbClr val="FF0000"/>
                </a:solidFill>
                <a:latin typeface="Tahoma" charset="0"/>
                <a:ea typeface="ＭＳ Ｐゴシック" charset="0"/>
              </a:rPr>
              <a:t>The </a:t>
            </a:r>
            <a:r>
              <a:rPr lang="en-US" b="1">
                <a:solidFill>
                  <a:srgbClr val="FF0000"/>
                </a:solidFill>
                <a:latin typeface="Tahoma" charset="0"/>
                <a:ea typeface="ＭＳ Ｐゴシック" charset="0"/>
              </a:rPr>
              <a:t>this</a:t>
            </a:r>
            <a:r>
              <a:rPr lang="en-US">
                <a:solidFill>
                  <a:srgbClr val="FF0000"/>
                </a:solidFill>
                <a:latin typeface="Tahoma" charset="0"/>
                <a:ea typeface="ＭＳ Ｐゴシック" charset="0"/>
              </a:rPr>
              <a:t> reference</a:t>
            </a:r>
          </a:p>
          <a:p>
            <a:pPr lvl="2"/>
            <a:r>
              <a:rPr lang="en-US">
                <a:latin typeface="Tahoma" charset="0"/>
                <a:ea typeface="ＭＳ Ｐゴシック" charset="0"/>
              </a:rPr>
              <a:t>Often in instance methods you are accessing both instance variables and method variables</a:t>
            </a:r>
          </a:p>
          <a:p>
            <a:pPr lvl="2"/>
            <a:r>
              <a:rPr lang="en-US">
                <a:latin typeface="Tahoma" charset="0"/>
                <a:ea typeface="ＭＳ Ｐゴシック" charset="0"/>
              </a:rPr>
              <a:t>If a method variable has the same name as an instance variable, updates will change the method variable, NOT the instance variable</a:t>
            </a:r>
          </a:p>
          <a:p>
            <a:pPr lvl="3"/>
            <a:r>
              <a:rPr lang="en-US">
                <a:solidFill>
                  <a:srgbClr val="FF0000"/>
                </a:solidFill>
                <a:latin typeface="Tahoma" charset="0"/>
                <a:ea typeface="ＭＳ Ｐゴシック" charset="0"/>
              </a:rPr>
              <a:t>This is a common programming mistake!!!</a:t>
            </a:r>
          </a:p>
          <a:p>
            <a:pPr lvl="2"/>
            <a:r>
              <a:rPr lang="en-US">
                <a:solidFill>
                  <a:srgbClr val="FF0000"/>
                </a:solidFill>
                <a:latin typeface="Tahoma" charset="0"/>
                <a:ea typeface="ＭＳ Ｐゴシック" charset="0"/>
              </a:rPr>
              <a:t>this</a:t>
            </a:r>
            <a:r>
              <a:rPr lang="en-US">
                <a:latin typeface="Tahoma" charset="0"/>
                <a:ea typeface="ＭＳ Ｐゴシック" charset="0"/>
              </a:rPr>
              <a:t> is a pseudo-instance variable that is a self-reference to an object</a:t>
            </a:r>
          </a:p>
          <a:p>
            <a:pPr lvl="3"/>
            <a:r>
              <a:rPr lang="en-US">
                <a:latin typeface="Tahoma" charset="0"/>
                <a:ea typeface="ＭＳ Ｐゴシック" charset="0"/>
              </a:rPr>
              <a:t>It allows disambiguation between instance variables and method variables</a:t>
            </a:r>
          </a:p>
          <a:p>
            <a:pPr lvl="2"/>
            <a:r>
              <a:rPr lang="en-US">
                <a:latin typeface="Tahoma" charset="0"/>
                <a:ea typeface="ＭＳ Ｐゴシック" charset="0"/>
              </a:rPr>
              <a:t>See example on board</a:t>
            </a:r>
          </a:p>
        </p:txBody>
      </p:sp>
      <p:sp>
        <p:nvSpPr>
          <p:cNvPr id="20173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A861255-1156-9548-811A-2757B2C7FCA6}" type="slidenum">
              <a:rPr lang="en-US" sz="1400">
                <a:latin typeface="Arial" charset="0"/>
              </a:rPr>
              <a:pPr eaLnBrk="1" hangingPunct="1"/>
              <a:t>179</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Effect transition="in" filter="wipe(down)">
                                      <p:cBhvr>
                                        <p:cTn id="97" dur="580">
                                          <p:stCondLst>
                                            <p:cond delay="0"/>
                                          </p:stCondLst>
                                        </p:cTn>
                                        <p:tgtEl>
                                          <p:spTgt spid="3">
                                            <p:txEl>
                                              <p:pRg st="6" end="6"/>
                                            </p:txEl>
                                          </p:spTgt>
                                        </p:tgtEl>
                                      </p:cBhvr>
                                    </p:animEffect>
                                    <p:anim calcmode="lin" valueType="num">
                                      <p:cBhvr>
                                        <p:cTn id="9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6" end="6"/>
                                            </p:txEl>
                                          </p:spTgt>
                                        </p:tgtEl>
                                      </p:cBhvr>
                                      <p:to x="100000" y="60000"/>
                                    </p:animScale>
                                    <p:animScale>
                                      <p:cBhvr>
                                        <p:cTn id="104" dur="166" decel="50000">
                                          <p:stCondLst>
                                            <p:cond delay="676"/>
                                          </p:stCondLst>
                                        </p:cTn>
                                        <p:tgtEl>
                                          <p:spTgt spid="3">
                                            <p:txEl>
                                              <p:pRg st="6" end="6"/>
                                            </p:txEl>
                                          </p:spTgt>
                                        </p:tgtEl>
                                      </p:cBhvr>
                                      <p:to x="100000" y="100000"/>
                                    </p:animScale>
                                    <p:animScale>
                                      <p:cBhvr>
                                        <p:cTn id="105" dur="26">
                                          <p:stCondLst>
                                            <p:cond delay="1312"/>
                                          </p:stCondLst>
                                        </p:cTn>
                                        <p:tgtEl>
                                          <p:spTgt spid="3">
                                            <p:txEl>
                                              <p:pRg st="6" end="6"/>
                                            </p:txEl>
                                          </p:spTgt>
                                        </p:tgtEl>
                                      </p:cBhvr>
                                      <p:to x="100000" y="80000"/>
                                    </p:animScale>
                                    <p:animScale>
                                      <p:cBhvr>
                                        <p:cTn id="106" dur="166" decel="50000">
                                          <p:stCondLst>
                                            <p:cond delay="1338"/>
                                          </p:stCondLst>
                                        </p:cTn>
                                        <p:tgtEl>
                                          <p:spTgt spid="3">
                                            <p:txEl>
                                              <p:pRg st="6" end="6"/>
                                            </p:txEl>
                                          </p:spTgt>
                                        </p:tgtEl>
                                      </p:cBhvr>
                                      <p:to x="100000" y="100000"/>
                                    </p:animScale>
                                    <p:animScale>
                                      <p:cBhvr>
                                        <p:cTn id="107" dur="26">
                                          <p:stCondLst>
                                            <p:cond delay="1642"/>
                                          </p:stCondLst>
                                        </p:cTn>
                                        <p:tgtEl>
                                          <p:spTgt spid="3">
                                            <p:txEl>
                                              <p:pRg st="6" end="6"/>
                                            </p:txEl>
                                          </p:spTgt>
                                        </p:tgtEl>
                                      </p:cBhvr>
                                      <p:to x="100000" y="90000"/>
                                    </p:animScale>
                                    <p:animScale>
                                      <p:cBhvr>
                                        <p:cTn id="108" dur="166" decel="50000">
                                          <p:stCondLst>
                                            <p:cond delay="1668"/>
                                          </p:stCondLst>
                                        </p:cTn>
                                        <p:tgtEl>
                                          <p:spTgt spid="3">
                                            <p:txEl>
                                              <p:pRg st="6" end="6"/>
                                            </p:txEl>
                                          </p:spTgt>
                                        </p:tgtEl>
                                      </p:cBhvr>
                                      <p:to x="100000" y="100000"/>
                                    </p:animScale>
                                    <p:animScale>
                                      <p:cBhvr>
                                        <p:cTn id="109" dur="26">
                                          <p:stCondLst>
                                            <p:cond delay="1808"/>
                                          </p:stCondLst>
                                        </p:cTn>
                                        <p:tgtEl>
                                          <p:spTgt spid="3">
                                            <p:txEl>
                                              <p:pRg st="6" end="6"/>
                                            </p:txEl>
                                          </p:spTgt>
                                        </p:tgtEl>
                                      </p:cBhvr>
                                      <p:to x="100000" y="95000"/>
                                    </p:animScale>
                                    <p:animScale>
                                      <p:cBhvr>
                                        <p:cTn id="110"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latin typeface="Arial" charset="0"/>
                <a:ea typeface="ＭＳ Ｐゴシック" charset="0"/>
                <a:cs typeface="ＭＳ Ｐゴシック" charset="0"/>
              </a:rPr>
              <a:t>Lecture 2: Java Basics </a:t>
            </a:r>
          </a:p>
        </p:txBody>
      </p:sp>
      <p:sp>
        <p:nvSpPr>
          <p:cNvPr id="38914" name="Content Placeholder 2"/>
          <p:cNvSpPr>
            <a:spLocks noGrp="1"/>
          </p:cNvSpPr>
          <p:nvPr>
            <p:ph idx="1"/>
          </p:nvPr>
        </p:nvSpPr>
        <p:spPr/>
        <p:txBody>
          <a:bodyPr/>
          <a:lstStyle/>
          <a:p>
            <a:pPr lvl="2"/>
            <a:r>
              <a:rPr lang="en-US" dirty="0">
                <a:latin typeface="Tahoma" charset="0"/>
                <a:ea typeface="ＭＳ Ｐゴシック" charset="0"/>
              </a:rPr>
              <a:t>We can output strings, values of variables and expressions and other information using </a:t>
            </a:r>
            <a:r>
              <a:rPr lang="en-US" dirty="0" err="1">
                <a:latin typeface="Tahoma" charset="0"/>
                <a:ea typeface="ＭＳ Ｐゴシック" charset="0"/>
              </a:rPr>
              <a:t>System.out</a:t>
            </a:r>
            <a:endParaRPr lang="en-US" dirty="0">
              <a:latin typeface="Tahoma" charset="0"/>
              <a:ea typeface="ＭＳ Ｐゴシック" charset="0"/>
            </a:endParaRPr>
          </a:p>
          <a:p>
            <a:pPr lvl="3"/>
            <a:r>
              <a:rPr lang="en-US" dirty="0">
                <a:latin typeface="Tahoma" charset="0"/>
                <a:ea typeface="ＭＳ Ｐゴシック" charset="0"/>
              </a:rPr>
              <a:t>This will be very useful in all of our programs</a:t>
            </a:r>
          </a:p>
          <a:p>
            <a:pPr lvl="2"/>
            <a:r>
              <a:rPr lang="en-US" dirty="0">
                <a:latin typeface="Tahoma" charset="0"/>
                <a:ea typeface="ＭＳ Ｐゴシック" charset="0"/>
              </a:rPr>
              <a:t>We will see more on this once we discuss variables</a:t>
            </a:r>
          </a:p>
          <a:p>
            <a:pPr lvl="2"/>
            <a:r>
              <a:rPr lang="en-US" i="1" dirty="0">
                <a:latin typeface="Tahoma" charset="0"/>
                <a:ea typeface="ＭＳ Ｐゴシック" charset="0"/>
              </a:rPr>
              <a:t>We will understand how </a:t>
            </a:r>
            <a:r>
              <a:rPr lang="en-US" i="1" dirty="0" err="1">
                <a:latin typeface="Tahoma" charset="0"/>
                <a:ea typeface="ＭＳ Ｐゴシック" charset="0"/>
              </a:rPr>
              <a:t>System.out</a:t>
            </a:r>
            <a:r>
              <a:rPr lang="en-US" i="1" dirty="0">
                <a:latin typeface="Tahoma" charset="0"/>
                <a:ea typeface="ＭＳ Ｐゴシック" charset="0"/>
              </a:rPr>
              <a:t> works more precisely after we have discussed classes and objects later in the term</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0233E2F-F16B-5B40-8AC3-F861D76D41F7}" type="slidenum">
              <a:rPr lang="en-US" sz="1400">
                <a:latin typeface="Arial" charset="0"/>
              </a:rPr>
              <a:pPr eaLnBrk="1" hangingPunct="1"/>
              <a:t>18</a:t>
            </a:fld>
            <a:endParaRPr lang="en-US" sz="1400">
              <a:latin typeface="Arial"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p:txBody>
          <a:bodyPr/>
          <a:lstStyle/>
          <a:p>
            <a:r>
              <a:rPr lang="en-US" dirty="0">
                <a:latin typeface="Arial" charset="0"/>
                <a:ea typeface="ＭＳ Ｐゴシック" charset="0"/>
                <a:cs typeface="ＭＳ Ｐゴシック" charset="0"/>
              </a:rPr>
              <a:t>Lecture 19: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3" name="Content Placeholder 2"/>
          <p:cNvSpPr>
            <a:spLocks noGrp="1"/>
          </p:cNvSpPr>
          <p:nvPr>
            <p:ph idx="1"/>
          </p:nvPr>
        </p:nvSpPr>
        <p:spPr/>
        <p:txBody>
          <a:bodyPr/>
          <a:lstStyle/>
          <a:p>
            <a:pPr lvl="1"/>
            <a:r>
              <a:rPr lang="en-US">
                <a:solidFill>
                  <a:srgbClr val="FF0000"/>
                </a:solidFill>
                <a:latin typeface="Tahoma" charset="0"/>
                <a:ea typeface="ＭＳ Ｐゴシック" charset="0"/>
              </a:rPr>
              <a:t>Garbage Collection</a:t>
            </a:r>
          </a:p>
          <a:p>
            <a:pPr lvl="2"/>
            <a:r>
              <a:rPr lang="en-US">
                <a:latin typeface="Tahoma" charset="0"/>
                <a:ea typeface="ＭＳ Ｐゴシック" charset="0"/>
              </a:rPr>
              <a:t>When a reference to an object is reassigned, the original object can no longer be accessed through that reference</a:t>
            </a:r>
          </a:p>
          <a:p>
            <a:pPr lvl="2"/>
            <a:r>
              <a:rPr lang="en-US">
                <a:latin typeface="Tahoma" charset="0"/>
                <a:ea typeface="ＭＳ Ｐゴシック" charset="0"/>
              </a:rPr>
              <a:t>If there is no other reference to that object, then it cannot be accessed, period</a:t>
            </a:r>
          </a:p>
          <a:p>
            <a:pPr lvl="2"/>
            <a:r>
              <a:rPr lang="en-US">
                <a:latin typeface="Tahoma" charset="0"/>
                <a:ea typeface="ＭＳ Ｐゴシック" charset="0"/>
              </a:rPr>
              <a:t>In this case the object has become garbage</a:t>
            </a:r>
          </a:p>
          <a:p>
            <a:pPr lvl="3"/>
            <a:r>
              <a:rPr lang="en-US">
                <a:latin typeface="Tahoma" charset="0"/>
                <a:ea typeface="ＭＳ Ｐゴシック" charset="0"/>
              </a:rPr>
              <a:t>An object sitting in memory that can no longer be an active part of the program</a:t>
            </a:r>
          </a:p>
          <a:p>
            <a:pPr lvl="2"/>
            <a:r>
              <a:rPr lang="en-US">
                <a:latin typeface="Tahoma" charset="0"/>
                <a:ea typeface="ＭＳ Ｐゴシック" charset="0"/>
              </a:rPr>
              <a:t>If a program produces a lot of garbage it can consume a lot of memory</a:t>
            </a:r>
          </a:p>
          <a:p>
            <a:pPr lvl="2"/>
            <a:endParaRPr lang="en-US">
              <a:latin typeface="Tahoma" charset="0"/>
              <a:ea typeface="ＭＳ Ｐゴシック" charset="0"/>
            </a:endParaRPr>
          </a:p>
        </p:txBody>
      </p:sp>
      <p:sp>
        <p:nvSpPr>
          <p:cNvPr id="20275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AB289B6-D448-0240-B342-068BDA226B1D}" type="slidenum">
              <a:rPr lang="en-US" sz="1400">
                <a:latin typeface="Arial" charset="0"/>
              </a:rPr>
              <a:pPr eaLnBrk="1" hangingPunct="1"/>
              <a:t>180</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r>
              <a:rPr lang="en-US" dirty="0">
                <a:latin typeface="Arial" charset="0"/>
                <a:ea typeface="ＭＳ Ｐゴシック" charset="0"/>
                <a:cs typeface="ＭＳ Ｐゴシック" charset="0"/>
              </a:rPr>
              <a:t>Lecture 19: </a:t>
            </a:r>
            <a:r>
              <a:rPr lang="en-US" dirty="0" err="1">
                <a:latin typeface="Arial" charset="0"/>
                <a:ea typeface="ＭＳ Ｐゴシック" charset="0"/>
                <a:cs typeface="ＭＳ Ｐゴシック" charset="0"/>
              </a:rPr>
              <a:t>Misc</a:t>
            </a:r>
            <a:r>
              <a:rPr lang="en-US" dirty="0">
                <a:latin typeface="Arial" charset="0"/>
                <a:ea typeface="ＭＳ Ｐゴシック" charset="0"/>
                <a:cs typeface="ＭＳ Ｐゴシック" charset="0"/>
              </a:rPr>
              <a:t> OO Notes</a:t>
            </a:r>
          </a:p>
        </p:txBody>
      </p:sp>
      <p:sp>
        <p:nvSpPr>
          <p:cNvPr id="203778" name="Content Placeholder 2"/>
          <p:cNvSpPr>
            <a:spLocks noGrp="1"/>
          </p:cNvSpPr>
          <p:nvPr>
            <p:ph idx="1"/>
          </p:nvPr>
        </p:nvSpPr>
        <p:spPr/>
        <p:txBody>
          <a:bodyPr/>
          <a:lstStyle/>
          <a:p>
            <a:pPr lvl="2"/>
            <a:r>
              <a:rPr lang="en-US">
                <a:latin typeface="Tahoma" charset="0"/>
                <a:ea typeface="ＭＳ Ｐゴシック" charset="0"/>
              </a:rPr>
              <a:t>The garbage collector runs when needed to deallocate the memory taken up by garbage so that it can be reused</a:t>
            </a:r>
          </a:p>
          <a:p>
            <a:pPr lvl="2"/>
            <a:r>
              <a:rPr lang="en-US">
                <a:latin typeface="Tahoma" charset="0"/>
                <a:ea typeface="ＭＳ Ｐゴシック" charset="0"/>
              </a:rPr>
              <a:t>The details of how it works are very interesting, but beyond the scope of this course</a:t>
            </a:r>
          </a:p>
          <a:p>
            <a:pPr lvl="2"/>
            <a:endParaRPr lang="en-US">
              <a:latin typeface="Tahoma" charset="0"/>
              <a:ea typeface="ＭＳ Ｐゴシック" charset="0"/>
            </a:endParaRPr>
          </a:p>
          <a:p>
            <a:pPr lvl="2"/>
            <a:endParaRPr lang="en-US">
              <a:latin typeface="Tahoma" charset="0"/>
              <a:ea typeface="ＭＳ Ｐゴシック" charset="0"/>
            </a:endParaRPr>
          </a:p>
        </p:txBody>
      </p:sp>
      <p:sp>
        <p:nvSpPr>
          <p:cNvPr id="20377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394741C-8C1D-8E40-BE90-1529961A2956}" type="slidenum">
              <a:rPr lang="en-US" sz="1400">
                <a:latin typeface="Arial" charset="0"/>
              </a:rPr>
              <a:pPr eaLnBrk="1" hangingPunct="1"/>
              <a:t>181</a:t>
            </a:fld>
            <a:endParaRPr lang="en-US" sz="1400">
              <a:latin typeface="Arial"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95D2C9E-0A7D-6D46-8409-5D1D78F790F3}" type="slidenum">
              <a:rPr lang="en-US" sz="1400">
                <a:latin typeface="Arial" charset="0"/>
              </a:rPr>
              <a:pPr eaLnBrk="1" hangingPunct="1"/>
              <a:t>182</a:t>
            </a:fld>
            <a:endParaRPr lang="en-US" sz="1400">
              <a:latin typeface="Arial" charset="0"/>
            </a:endParaRPr>
          </a:p>
        </p:txBody>
      </p:sp>
      <p:sp>
        <p:nvSpPr>
          <p:cNvPr id="2334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Work: Wrappers</a:t>
            </a:r>
          </a:p>
        </p:txBody>
      </p:sp>
      <p:sp>
        <p:nvSpPr>
          <p:cNvPr id="148377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Much useful Java functionality relies on classes / objects</a:t>
            </a:r>
          </a:p>
          <a:p>
            <a:pPr lvl="1" eaLnBrk="1" hangingPunct="1"/>
            <a:r>
              <a:rPr lang="en-US">
                <a:latin typeface="Tahoma" charset="0"/>
                <a:ea typeface="ＭＳ Ｐゴシック" charset="0"/>
              </a:rPr>
              <a:t>Inheritance (Chapter 10)</a:t>
            </a:r>
          </a:p>
          <a:p>
            <a:pPr lvl="1" eaLnBrk="1" hangingPunct="1"/>
            <a:r>
              <a:rPr lang="en-US">
                <a:latin typeface="Tahoma" charset="0"/>
                <a:ea typeface="ＭＳ Ｐゴシック" charset="0"/>
              </a:rPr>
              <a:t>Polymorphic access (Chapter 10)</a:t>
            </a:r>
          </a:p>
          <a:p>
            <a:pPr lvl="1" eaLnBrk="1" hangingPunct="1"/>
            <a:r>
              <a:rPr lang="en-US">
                <a:latin typeface="Tahoma" charset="0"/>
                <a:ea typeface="ＭＳ Ｐゴシック" charset="0"/>
              </a:rPr>
              <a:t>Interfaces (Chapter 10)</a:t>
            </a:r>
          </a:p>
          <a:p>
            <a:pPr eaLnBrk="1" hangingPunct="1"/>
            <a:r>
              <a:rPr lang="en-US">
                <a:latin typeface="Tahoma" charset="0"/>
                <a:ea typeface="ＭＳ Ｐゴシック" charset="0"/>
                <a:cs typeface="ＭＳ Ｐゴシック" charset="0"/>
              </a:rPr>
              <a:t>Unfortunately, the Java primitive types are NOT classes, and thus cannot be used in this way</a:t>
            </a:r>
          </a:p>
          <a:p>
            <a:pPr lvl="1" eaLnBrk="1" hangingPunct="1"/>
            <a:r>
              <a:rPr lang="en-US">
                <a:latin typeface="Tahoma" charset="0"/>
                <a:ea typeface="ＭＳ Ｐゴシック" charset="0"/>
              </a:rPr>
              <a:t>If I make an array of Object or any other class, primitive types cannot be stored in it</a:t>
            </a:r>
          </a:p>
        </p:txBody>
      </p:sp>
    </p:spTree>
    <p:extLst>
      <p:ext uri="{BB962C8B-B14F-4D97-AF65-F5344CB8AC3E}">
        <p14:creationId xmlns:p14="http://schemas.microsoft.com/office/powerpoint/2010/main" val="2431171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3779">
                                            <p:txEl>
                                              <p:pRg st="4" end="4"/>
                                            </p:txEl>
                                          </p:spTgt>
                                        </p:tgtEl>
                                        <p:attrNameLst>
                                          <p:attrName>style.visibility</p:attrName>
                                        </p:attrNameLst>
                                      </p:cBhvr>
                                      <p:to>
                                        <p:strVal val="visible"/>
                                      </p:to>
                                    </p:set>
                                    <p:animEffect transition="in" filter="dissolve">
                                      <p:cBhvr>
                                        <p:cTn id="7" dur="500"/>
                                        <p:tgtEl>
                                          <p:spTgt spid="148377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83779">
                                            <p:txEl>
                                              <p:pRg st="5" end="5"/>
                                            </p:txEl>
                                          </p:spTgt>
                                        </p:tgtEl>
                                        <p:attrNameLst>
                                          <p:attrName>style.visibility</p:attrName>
                                        </p:attrNameLst>
                                      </p:cBhvr>
                                      <p:to>
                                        <p:strVal val="visible"/>
                                      </p:to>
                                    </p:set>
                                    <p:animEffect transition="in" filter="dissolve">
                                      <p:cBhvr>
                                        <p:cTn id="12" dur="500"/>
                                        <p:tgtEl>
                                          <p:spTgt spid="1483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F06A6DC-2425-D141-ABD2-60AC201E4BF4}" type="slidenum">
              <a:rPr lang="en-US" sz="1400">
                <a:latin typeface="Arial" charset="0"/>
              </a:rPr>
              <a:pPr eaLnBrk="1" hangingPunct="1"/>
              <a:t>183</a:t>
            </a:fld>
            <a:endParaRPr lang="en-US" sz="1400">
              <a:latin typeface="Arial" charset="0"/>
            </a:endParaRPr>
          </a:p>
        </p:txBody>
      </p:sp>
      <p:sp>
        <p:nvSpPr>
          <p:cNvPr id="23449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Work: Wrappers</a:t>
            </a:r>
          </a:p>
        </p:txBody>
      </p:sp>
      <p:sp>
        <p:nvSpPr>
          <p:cNvPr id="1484803" name="Rectangle 3"/>
          <p:cNvSpPr>
            <a:spLocks noGrp="1" noChangeArrowheads="1"/>
          </p:cNvSpPr>
          <p:nvPr>
            <p:ph type="body" idx="1"/>
          </p:nvPr>
        </p:nvSpPr>
        <p:spPr/>
        <p:txBody>
          <a:bodyPr/>
          <a:lstStyle/>
          <a:p>
            <a:pPr lvl="1" eaLnBrk="1" hangingPunct="1"/>
            <a:r>
              <a:rPr lang="en-US">
                <a:solidFill>
                  <a:srgbClr val="FF0000"/>
                </a:solidFill>
                <a:latin typeface="Tahoma" charset="0"/>
                <a:ea typeface="ＭＳ Ｐゴシック" charset="0"/>
              </a:rPr>
              <a:t>Wrapper classes</a:t>
            </a:r>
            <a:r>
              <a:rPr lang="en-US">
                <a:latin typeface="Tahoma" charset="0"/>
                <a:ea typeface="ＭＳ Ｐゴシック" charset="0"/>
              </a:rPr>
              <a:t> allow us to get around this problem</a:t>
            </a:r>
          </a:p>
          <a:p>
            <a:pPr lvl="2" eaLnBrk="1" hangingPunct="1"/>
            <a:r>
              <a:rPr lang="en-US">
                <a:latin typeface="Tahoma" charset="0"/>
                <a:ea typeface="ＭＳ Ｐゴシック" charset="0"/>
              </a:rPr>
              <a:t>Wrappers are classes that </a:t>
            </a:r>
            <a:r>
              <a:rPr lang="ja-JP" altLang="en-US">
                <a:latin typeface="Tahoma" charset="0"/>
                <a:ea typeface="ＭＳ Ｐゴシック" charset="0"/>
              </a:rPr>
              <a:t>“</a:t>
            </a:r>
            <a:r>
              <a:rPr lang="en-US" altLang="ja-JP">
                <a:latin typeface="Tahoma" charset="0"/>
                <a:ea typeface="ＭＳ Ｐゴシック" charset="0"/>
              </a:rPr>
              <a:t>wrap</a:t>
            </a:r>
            <a:r>
              <a:rPr lang="ja-JP" altLang="en-US">
                <a:latin typeface="Tahoma" charset="0"/>
                <a:ea typeface="ＭＳ Ｐゴシック" charset="0"/>
              </a:rPr>
              <a:t>”</a:t>
            </a:r>
            <a:r>
              <a:rPr lang="en-US" altLang="ja-JP">
                <a:latin typeface="Tahoma" charset="0"/>
                <a:ea typeface="ＭＳ Ｐゴシック" charset="0"/>
              </a:rPr>
              <a:t> objects around primitive values, thus making them compatible with other Java classes</a:t>
            </a:r>
          </a:p>
          <a:p>
            <a:pPr lvl="3" eaLnBrk="1" hangingPunct="1"/>
            <a:r>
              <a:rPr lang="en-US">
                <a:latin typeface="Tahoma" charset="0"/>
                <a:ea typeface="ＭＳ Ｐゴシック" charset="0"/>
              </a:rPr>
              <a:t>We can't store an int in an array of Object, but we could store an Integer</a:t>
            </a:r>
          </a:p>
          <a:p>
            <a:pPr lvl="2" eaLnBrk="1" hangingPunct="1"/>
            <a:r>
              <a:rPr lang="en-US">
                <a:latin typeface="Tahoma" charset="0"/>
                <a:ea typeface="ＭＳ Ｐゴシック" charset="0"/>
              </a:rPr>
              <a:t>Each Java primitive type has a corresponding wrapper</a:t>
            </a:r>
          </a:p>
          <a:p>
            <a:pPr lvl="3" eaLnBrk="1" hangingPunct="1"/>
            <a:r>
              <a:rPr lang="en-US">
                <a:latin typeface="Tahoma" charset="0"/>
                <a:ea typeface="ＭＳ Ｐゴシック" charset="0"/>
              </a:rPr>
              <a:t>Ex: Integer, Float, Double, Boolean</a:t>
            </a:r>
          </a:p>
          <a:p>
            <a:pPr lvl="2" eaLnBrk="1" hangingPunct="1"/>
            <a:r>
              <a:rPr lang="en-US">
                <a:latin typeface="Tahoma" charset="0"/>
                <a:ea typeface="ＭＳ Ｐゴシック" charset="0"/>
              </a:rPr>
              <a:t>Ex: Integer i, j, k;</a:t>
            </a:r>
          </a:p>
          <a:p>
            <a:pPr lvl="3" eaLnBrk="1" hangingPunct="1">
              <a:buFontTx/>
              <a:buNone/>
            </a:pPr>
            <a:r>
              <a:rPr lang="en-US">
                <a:latin typeface="Tahoma" charset="0"/>
                <a:ea typeface="ＭＳ Ｐゴシック" charset="0"/>
              </a:rPr>
              <a:t>	i = new Integer(20);</a:t>
            </a:r>
          </a:p>
          <a:p>
            <a:pPr lvl="3" eaLnBrk="1" hangingPunct="1">
              <a:buFontTx/>
              <a:buNone/>
            </a:pPr>
            <a:r>
              <a:rPr lang="en-US">
                <a:latin typeface="Tahoma" charset="0"/>
                <a:ea typeface="ＭＳ Ｐゴシック" charset="0"/>
              </a:rPr>
              <a:t>	j = new Integer(40);</a:t>
            </a:r>
          </a:p>
          <a:p>
            <a:pPr lvl="3" eaLnBrk="1" hangingPunct="1"/>
            <a:endParaRPr lang="en-US">
              <a:latin typeface="Tahoma" charset="0"/>
              <a:ea typeface="ＭＳ Ｐゴシック" charset="0"/>
            </a:endParaRPr>
          </a:p>
        </p:txBody>
      </p:sp>
    </p:spTree>
    <p:extLst>
      <p:ext uri="{BB962C8B-B14F-4D97-AF65-F5344CB8AC3E}">
        <p14:creationId xmlns:p14="http://schemas.microsoft.com/office/powerpoint/2010/main" val="3033574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03">
                                            <p:txEl>
                                              <p:pRg st="1" end="1"/>
                                            </p:txEl>
                                          </p:spTgt>
                                        </p:tgtEl>
                                        <p:attrNameLst>
                                          <p:attrName>style.visibility</p:attrName>
                                        </p:attrNameLst>
                                      </p:cBhvr>
                                      <p:to>
                                        <p:strVal val="visible"/>
                                      </p:to>
                                    </p:set>
                                    <p:animEffect transition="in" filter="blinds(horizontal)">
                                      <p:cBhvr>
                                        <p:cTn id="7" dur="500"/>
                                        <p:tgtEl>
                                          <p:spTgt spid="1484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03">
                                            <p:txEl>
                                              <p:pRg st="2" end="2"/>
                                            </p:txEl>
                                          </p:spTgt>
                                        </p:tgtEl>
                                        <p:attrNameLst>
                                          <p:attrName>style.visibility</p:attrName>
                                        </p:attrNameLst>
                                      </p:cBhvr>
                                      <p:to>
                                        <p:strVal val="visible"/>
                                      </p:to>
                                    </p:set>
                                    <p:animEffect transition="in" filter="blinds(horizontal)">
                                      <p:cBhvr>
                                        <p:cTn id="12" dur="500"/>
                                        <p:tgtEl>
                                          <p:spTgt spid="14848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03">
                                            <p:txEl>
                                              <p:pRg st="3" end="3"/>
                                            </p:txEl>
                                          </p:spTgt>
                                        </p:tgtEl>
                                        <p:attrNameLst>
                                          <p:attrName>style.visibility</p:attrName>
                                        </p:attrNameLst>
                                      </p:cBhvr>
                                      <p:to>
                                        <p:strVal val="visible"/>
                                      </p:to>
                                    </p:set>
                                    <p:animEffect transition="in" filter="blinds(horizontal)">
                                      <p:cBhvr>
                                        <p:cTn id="17" dur="500"/>
                                        <p:tgtEl>
                                          <p:spTgt spid="14848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84803">
                                            <p:txEl>
                                              <p:pRg st="4" end="4"/>
                                            </p:txEl>
                                          </p:spTgt>
                                        </p:tgtEl>
                                        <p:attrNameLst>
                                          <p:attrName>style.visibility</p:attrName>
                                        </p:attrNameLst>
                                      </p:cBhvr>
                                      <p:to>
                                        <p:strVal val="visible"/>
                                      </p:to>
                                    </p:set>
                                    <p:animEffect transition="in" filter="blinds(horizontal)">
                                      <p:cBhvr>
                                        <p:cTn id="22" dur="500"/>
                                        <p:tgtEl>
                                          <p:spTgt spid="14848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84803">
                                            <p:txEl>
                                              <p:pRg st="5" end="5"/>
                                            </p:txEl>
                                          </p:spTgt>
                                        </p:tgtEl>
                                        <p:attrNameLst>
                                          <p:attrName>style.visibility</p:attrName>
                                        </p:attrNameLst>
                                      </p:cBhvr>
                                      <p:to>
                                        <p:strVal val="visible"/>
                                      </p:to>
                                    </p:set>
                                    <p:animEffect transition="in" filter="blinds(horizontal)">
                                      <p:cBhvr>
                                        <p:cTn id="27" dur="500"/>
                                        <p:tgtEl>
                                          <p:spTgt spid="14848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84803">
                                            <p:txEl>
                                              <p:pRg st="6" end="6"/>
                                            </p:txEl>
                                          </p:spTgt>
                                        </p:tgtEl>
                                        <p:attrNameLst>
                                          <p:attrName>style.visibility</p:attrName>
                                        </p:attrNameLst>
                                      </p:cBhvr>
                                      <p:to>
                                        <p:strVal val="visible"/>
                                      </p:to>
                                    </p:set>
                                    <p:animEffect transition="in" filter="blinds(horizontal)">
                                      <p:cBhvr>
                                        <p:cTn id="32" dur="500"/>
                                        <p:tgtEl>
                                          <p:spTgt spid="14848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84803">
                                            <p:txEl>
                                              <p:pRg st="7" end="7"/>
                                            </p:txEl>
                                          </p:spTgt>
                                        </p:tgtEl>
                                        <p:attrNameLst>
                                          <p:attrName>style.visibility</p:attrName>
                                        </p:attrNameLst>
                                      </p:cBhvr>
                                      <p:to>
                                        <p:strVal val="visible"/>
                                      </p:to>
                                    </p:set>
                                    <p:animEffect transition="in" filter="blinds(horizontal)">
                                      <p:cBhvr>
                                        <p:cTn id="37" dur="500"/>
                                        <p:tgtEl>
                                          <p:spTgt spid="1484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build="p" bldLvl="4"/>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83B3DD4-3A3F-714B-95AD-ABF5870DC35E}" type="slidenum">
              <a:rPr lang="en-US" sz="1400">
                <a:latin typeface="Arial" charset="0"/>
              </a:rPr>
              <a:pPr eaLnBrk="1" hangingPunct="1"/>
              <a:t>184</a:t>
            </a:fld>
            <a:endParaRPr lang="en-US" sz="1400">
              <a:latin typeface="Arial" charset="0"/>
            </a:endParaRPr>
          </a:p>
        </p:txBody>
      </p:sp>
      <p:sp>
        <p:nvSpPr>
          <p:cNvPr id="2355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Work: Wrappers</a:t>
            </a:r>
          </a:p>
        </p:txBody>
      </p:sp>
      <p:sp>
        <p:nvSpPr>
          <p:cNvPr id="235523" name="Rectangle 3"/>
          <p:cNvSpPr>
            <a:spLocks noGrp="1" noChangeArrowheads="1"/>
          </p:cNvSpPr>
          <p:nvPr>
            <p:ph type="body" idx="1"/>
          </p:nvPr>
        </p:nvSpPr>
        <p:spPr>
          <a:xfrm>
            <a:off x="533400" y="1066800"/>
            <a:ext cx="4724400" cy="5029200"/>
          </a:xfrm>
        </p:spPr>
        <p:txBody>
          <a:bodyPr/>
          <a:lstStyle/>
          <a:p>
            <a:pPr lvl="1" eaLnBrk="1" hangingPunct="1"/>
            <a:r>
              <a:rPr lang="en-US">
                <a:latin typeface="Tahoma" charset="0"/>
                <a:ea typeface="ＭＳ Ｐゴシック" charset="0"/>
              </a:rPr>
              <a:t>The wrapper classes also provide extra useful functionality for these types</a:t>
            </a:r>
          </a:p>
          <a:p>
            <a:pPr lvl="2" eaLnBrk="1" hangingPunct="1"/>
            <a:r>
              <a:rPr lang="en-US">
                <a:latin typeface="Tahoma" charset="0"/>
                <a:ea typeface="ＭＳ Ｐゴシック" charset="0"/>
              </a:rPr>
              <a:t>Ex: Integer.parseInt() is a static method that enables us to convert from a String into an int</a:t>
            </a:r>
          </a:p>
          <a:p>
            <a:pPr lvl="2" eaLnBrk="1" hangingPunct="1"/>
            <a:r>
              <a:rPr lang="en-US">
                <a:latin typeface="Tahoma" charset="0"/>
                <a:ea typeface="ＭＳ Ｐゴシック" charset="0"/>
              </a:rPr>
              <a:t>Ex: Character.isLetter() is a static method that tests if a letter is a character or not</a:t>
            </a:r>
          </a:p>
          <a:p>
            <a:pPr lvl="1" eaLnBrk="1" hangingPunct="1"/>
            <a:r>
              <a:rPr lang="en-US">
                <a:latin typeface="Tahoma" charset="0"/>
                <a:ea typeface="ＭＳ Ｐゴシック" charset="0"/>
              </a:rPr>
              <a:t>See more in API</a:t>
            </a:r>
          </a:p>
        </p:txBody>
      </p:sp>
      <p:sp>
        <p:nvSpPr>
          <p:cNvPr id="1485828" name="Rectangle 4"/>
          <p:cNvSpPr>
            <a:spLocks noChangeArrowheads="1"/>
          </p:cNvSpPr>
          <p:nvPr/>
        </p:nvSpPr>
        <p:spPr bwMode="auto">
          <a:xfrm>
            <a:off x="6858000" y="2438400"/>
            <a:ext cx="12192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int</a:t>
            </a:r>
          </a:p>
        </p:txBody>
      </p:sp>
      <p:sp>
        <p:nvSpPr>
          <p:cNvPr id="1485829" name="Oval 5"/>
          <p:cNvSpPr>
            <a:spLocks noChangeArrowheads="1"/>
          </p:cNvSpPr>
          <p:nvPr/>
        </p:nvSpPr>
        <p:spPr bwMode="auto">
          <a:xfrm>
            <a:off x="6248400" y="2133600"/>
            <a:ext cx="2438400" cy="10668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85830" name="Rectangle 6"/>
          <p:cNvSpPr>
            <a:spLocks noChangeArrowheads="1"/>
          </p:cNvSpPr>
          <p:nvPr/>
        </p:nvSpPr>
        <p:spPr bwMode="auto">
          <a:xfrm>
            <a:off x="5334000" y="1981200"/>
            <a:ext cx="14478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t>Integer</a:t>
            </a:r>
          </a:p>
        </p:txBody>
      </p:sp>
      <p:sp>
        <p:nvSpPr>
          <p:cNvPr id="1485831" name="Rectangle 7"/>
          <p:cNvSpPr>
            <a:spLocks noChangeArrowheads="1"/>
          </p:cNvSpPr>
          <p:nvPr/>
        </p:nvSpPr>
        <p:spPr bwMode="auto">
          <a:xfrm>
            <a:off x="6934200" y="4267200"/>
            <a:ext cx="12192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double</a:t>
            </a:r>
          </a:p>
        </p:txBody>
      </p:sp>
      <p:sp>
        <p:nvSpPr>
          <p:cNvPr id="1485832" name="Oval 8"/>
          <p:cNvSpPr>
            <a:spLocks noChangeArrowheads="1"/>
          </p:cNvSpPr>
          <p:nvPr/>
        </p:nvSpPr>
        <p:spPr bwMode="auto">
          <a:xfrm>
            <a:off x="6324600" y="3962400"/>
            <a:ext cx="2438400" cy="10668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85833" name="Rectangle 9"/>
          <p:cNvSpPr>
            <a:spLocks noChangeArrowheads="1"/>
          </p:cNvSpPr>
          <p:nvPr/>
        </p:nvSpPr>
        <p:spPr bwMode="auto">
          <a:xfrm>
            <a:off x="5410200" y="3810000"/>
            <a:ext cx="14478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t>Double</a:t>
            </a:r>
          </a:p>
        </p:txBody>
      </p:sp>
    </p:spTree>
    <p:extLst>
      <p:ext uri="{BB962C8B-B14F-4D97-AF65-F5344CB8AC3E}">
        <p14:creationId xmlns:p14="http://schemas.microsoft.com/office/powerpoint/2010/main" val="1972995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85831"/>
                                        </p:tgtEl>
                                        <p:attrNameLst>
                                          <p:attrName>style.visibility</p:attrName>
                                        </p:attrNameLst>
                                      </p:cBhvr>
                                      <p:to>
                                        <p:strVal val="visible"/>
                                      </p:to>
                                    </p:set>
                                    <p:animEffect transition="in" filter="checkerboard(across)">
                                      <p:cBhvr>
                                        <p:cTn id="7" dur="500"/>
                                        <p:tgtEl>
                                          <p:spTgt spid="1485831"/>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par>
                                <p:cTn id="8" presetID="5" presetClass="entr" presetSubtype="10" fill="hold" grpId="0" nodeType="withEffect">
                                  <p:stCondLst>
                                    <p:cond delay="0"/>
                                  </p:stCondLst>
                                  <p:childTnLst>
                                    <p:set>
                                      <p:cBhvr>
                                        <p:cTn id="9" dur="1" fill="hold">
                                          <p:stCondLst>
                                            <p:cond delay="0"/>
                                          </p:stCondLst>
                                        </p:cTn>
                                        <p:tgtEl>
                                          <p:spTgt spid="1485828"/>
                                        </p:tgtEl>
                                        <p:attrNameLst>
                                          <p:attrName>style.visibility</p:attrName>
                                        </p:attrNameLst>
                                      </p:cBhvr>
                                      <p:to>
                                        <p:strVal val="visible"/>
                                      </p:to>
                                    </p:set>
                                    <p:animEffect transition="in" filter="checkerboard(across)">
                                      <p:cBhvr>
                                        <p:cTn id="10" dur="500"/>
                                        <p:tgtEl>
                                          <p:spTgt spid="14858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485829"/>
                                        </p:tgtEl>
                                        <p:attrNameLst>
                                          <p:attrName>style.visibility</p:attrName>
                                        </p:attrNameLst>
                                      </p:cBhvr>
                                      <p:to>
                                        <p:strVal val="visible"/>
                                      </p:to>
                                    </p:set>
                                    <p:animEffect transition="in" filter="checkerboard(across)">
                                      <p:cBhvr>
                                        <p:cTn id="15" dur="500"/>
                                        <p:tgtEl>
                                          <p:spTgt spid="1485829"/>
                                        </p:tgtEl>
                                      </p:cBhvr>
                                    </p:animEffect>
                                  </p:childTnLst>
                                  <p:subTnLst>
                                    <p:audio>
                                      <p:cMediaNode>
                                        <p:cTn display="0" masterRel="sameClick">
                                          <p:stCondLst>
                                            <p:cond evt="begin" delay="0">
                                              <p:tn val="13"/>
                                            </p:cond>
                                          </p:stCondLst>
                                          <p:endCondLst>
                                            <p:cond evt="onStopAudio" delay="0">
                                              <p:tgtEl>
                                                <p:sldTgt/>
                                              </p:tgtEl>
                                            </p:cond>
                                          </p:endCondLst>
                                        </p:cTn>
                                        <p:tgtEl>
                                          <p:sndTgt r:embed="rId3" name="chimes.wav"/>
                                        </p:tgtEl>
                                      </p:cMediaNode>
                                    </p:audio>
                                  </p:subTnLst>
                                </p:cTn>
                              </p:par>
                              <p:par>
                                <p:cTn id="16" presetID="5" presetClass="entr" presetSubtype="10" fill="hold" grpId="0" nodeType="withEffect">
                                  <p:stCondLst>
                                    <p:cond delay="0"/>
                                  </p:stCondLst>
                                  <p:childTnLst>
                                    <p:set>
                                      <p:cBhvr>
                                        <p:cTn id="17" dur="1" fill="hold">
                                          <p:stCondLst>
                                            <p:cond delay="0"/>
                                          </p:stCondLst>
                                        </p:cTn>
                                        <p:tgtEl>
                                          <p:spTgt spid="1485830"/>
                                        </p:tgtEl>
                                        <p:attrNameLst>
                                          <p:attrName>style.visibility</p:attrName>
                                        </p:attrNameLst>
                                      </p:cBhvr>
                                      <p:to>
                                        <p:strVal val="visible"/>
                                      </p:to>
                                    </p:set>
                                    <p:animEffect transition="in" filter="checkerboard(across)">
                                      <p:cBhvr>
                                        <p:cTn id="18" dur="500"/>
                                        <p:tgtEl>
                                          <p:spTgt spid="1485830"/>
                                        </p:tgtEl>
                                      </p:cBhvr>
                                    </p:animEffect>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par>
                                <p:cTn id="19" presetID="5" presetClass="entr" presetSubtype="10" fill="hold" grpId="0" nodeType="withEffect">
                                  <p:stCondLst>
                                    <p:cond delay="0"/>
                                  </p:stCondLst>
                                  <p:childTnLst>
                                    <p:set>
                                      <p:cBhvr>
                                        <p:cTn id="20" dur="1" fill="hold">
                                          <p:stCondLst>
                                            <p:cond delay="0"/>
                                          </p:stCondLst>
                                        </p:cTn>
                                        <p:tgtEl>
                                          <p:spTgt spid="1485833"/>
                                        </p:tgtEl>
                                        <p:attrNameLst>
                                          <p:attrName>style.visibility</p:attrName>
                                        </p:attrNameLst>
                                      </p:cBhvr>
                                      <p:to>
                                        <p:strVal val="visible"/>
                                      </p:to>
                                    </p:set>
                                    <p:animEffect transition="in" filter="checkerboard(across)">
                                      <p:cBhvr>
                                        <p:cTn id="21" dur="500"/>
                                        <p:tgtEl>
                                          <p:spTgt spid="1485833"/>
                                        </p:tgtEl>
                                      </p:cBhvr>
                                    </p:animEffect>
                                  </p:childTnLst>
                                  <p:subTnLst>
                                    <p:audio>
                                      <p:cMediaNode>
                                        <p:cTn display="0" masterRel="sameClick">
                                          <p:stCondLst>
                                            <p:cond evt="begin" delay="0">
                                              <p:tn val="19"/>
                                            </p:cond>
                                          </p:stCondLst>
                                          <p:endCondLst>
                                            <p:cond evt="onStopAudio" delay="0">
                                              <p:tgtEl>
                                                <p:sldTgt/>
                                              </p:tgtEl>
                                            </p:cond>
                                          </p:endCondLst>
                                        </p:cTn>
                                        <p:tgtEl>
                                          <p:sndTgt r:embed="rId3" name="chimes.wav"/>
                                        </p:tgtEl>
                                      </p:cMediaNode>
                                    </p:audio>
                                  </p:subTnLst>
                                </p:cTn>
                              </p:par>
                              <p:par>
                                <p:cTn id="22" presetID="5" presetClass="entr" presetSubtype="10" fill="hold" grpId="0" nodeType="withEffect">
                                  <p:stCondLst>
                                    <p:cond delay="0"/>
                                  </p:stCondLst>
                                  <p:childTnLst>
                                    <p:set>
                                      <p:cBhvr>
                                        <p:cTn id="23" dur="1" fill="hold">
                                          <p:stCondLst>
                                            <p:cond delay="0"/>
                                          </p:stCondLst>
                                        </p:cTn>
                                        <p:tgtEl>
                                          <p:spTgt spid="1485832"/>
                                        </p:tgtEl>
                                        <p:attrNameLst>
                                          <p:attrName>style.visibility</p:attrName>
                                        </p:attrNameLst>
                                      </p:cBhvr>
                                      <p:to>
                                        <p:strVal val="visible"/>
                                      </p:to>
                                    </p:set>
                                    <p:animEffect transition="in" filter="checkerboard(across)">
                                      <p:cBhvr>
                                        <p:cTn id="24" dur="500"/>
                                        <p:tgtEl>
                                          <p:spTgt spid="1485832"/>
                                        </p:tgtEl>
                                      </p:cBhvr>
                                    </p:animEffect>
                                  </p:childTnLst>
                                  <p:subTnLst>
                                    <p:audio>
                                      <p:cMediaNode>
                                        <p:cTn display="0" masterRel="sameClick">
                                          <p:stCondLst>
                                            <p:cond evt="begin" delay="0">
                                              <p:tn val="22"/>
                                            </p:cond>
                                          </p:stCondLst>
                                          <p:endCondLst>
                                            <p:cond evt="onStopAudio" delay="0">
                                              <p:tgtEl>
                                                <p:sldTgt/>
                                              </p:tgtEl>
                                            </p:cond>
                                          </p:endCondLst>
                                        </p:cTn>
                                        <p:tgtEl>
                                          <p:sndTgt r:embed="rId3" name="chimes.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35523">
                                            <p:txEl>
                                              <p:pRg st="0" end="0"/>
                                            </p:txEl>
                                          </p:spTgt>
                                        </p:tgtEl>
                                        <p:attrNameLst>
                                          <p:attrName>style.visibility</p:attrName>
                                        </p:attrNameLst>
                                      </p:cBhvr>
                                      <p:to>
                                        <p:strVal val="visible"/>
                                      </p:to>
                                    </p:set>
                                    <p:animEffect transition="in" filter="blinds(horizontal)">
                                      <p:cBhvr>
                                        <p:cTn id="29" dur="500"/>
                                        <p:tgtEl>
                                          <p:spTgt spid="235523">
                                            <p:txEl>
                                              <p:pRg st="0" end="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32" dur="500"/>
                                        <p:tgtEl>
                                          <p:spTgt spid="235523">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35" dur="500"/>
                                        <p:tgtEl>
                                          <p:spTgt spid="235523">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35523">
                                            <p:txEl>
                                              <p:pRg st="3" end="3"/>
                                            </p:txEl>
                                          </p:spTgt>
                                        </p:tgtEl>
                                        <p:attrNameLst>
                                          <p:attrName>style.visibility</p:attrName>
                                        </p:attrNameLst>
                                      </p:cBhvr>
                                      <p:to>
                                        <p:strVal val="visible"/>
                                      </p:to>
                                    </p:set>
                                    <p:animEffect transition="in" filter="blinds(horizontal)">
                                      <p:cBhvr>
                                        <p:cTn id="38" dur="500"/>
                                        <p:tgtEl>
                                          <p:spTgt spid="235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8" grpId="0" animBg="1"/>
      <p:bldP spid="1485829" grpId="0" animBg="1"/>
      <p:bldP spid="1485830" grpId="0"/>
      <p:bldP spid="1485831" grpId="0" animBg="1"/>
      <p:bldP spid="1485832" grpId="0" animBg="1"/>
      <p:bldP spid="1485833"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8259022-16C7-534F-AEEC-C7CB4A2ED7E3}" type="slidenum">
              <a:rPr lang="en-US" sz="1400">
                <a:latin typeface="Arial" charset="0"/>
              </a:rPr>
              <a:pPr eaLnBrk="1" hangingPunct="1"/>
              <a:t>185</a:t>
            </a:fld>
            <a:endParaRPr lang="en-US" sz="1400">
              <a:latin typeface="Arial" charset="0"/>
            </a:endParaRPr>
          </a:p>
        </p:txBody>
      </p:sp>
      <p:sp>
        <p:nvSpPr>
          <p:cNvPr id="2365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Work: Wrappers and Casting</a:t>
            </a:r>
          </a:p>
        </p:txBody>
      </p:sp>
      <p:sp>
        <p:nvSpPr>
          <p:cNvPr id="1486851" name="Rectangle 3"/>
          <p:cNvSpPr>
            <a:spLocks noGrp="1" noChangeArrowheads="1"/>
          </p:cNvSpPr>
          <p:nvPr>
            <p:ph type="body" idx="1"/>
          </p:nvPr>
        </p:nvSpPr>
        <p:spPr/>
        <p:txBody>
          <a:bodyPr/>
          <a:lstStyle/>
          <a:p>
            <a:pPr lvl="1" eaLnBrk="1" hangingPunct="1"/>
            <a:r>
              <a:rPr lang="en-US">
                <a:latin typeface="Tahoma" charset="0"/>
                <a:ea typeface="ＭＳ Ｐゴシック" charset="0"/>
              </a:rPr>
              <a:t>However, arithmetic operations are not defined for wrapper classes</a:t>
            </a:r>
          </a:p>
          <a:p>
            <a:pPr lvl="2" eaLnBrk="1" hangingPunct="1"/>
            <a:r>
              <a:rPr lang="en-US">
                <a:latin typeface="Tahoma" charset="0"/>
                <a:ea typeface="ＭＳ Ｐゴシック" charset="0"/>
              </a:rPr>
              <a:t>So if we want to do any </a:t>
            </a:r>
            <a:r>
              <a:rPr lang="ja-JP" altLang="en-US">
                <a:latin typeface="Tahoma" charset="0"/>
                <a:ea typeface="ＭＳ Ｐゴシック" charset="0"/>
              </a:rPr>
              <a:t>“</a:t>
            </a:r>
            <a:r>
              <a:rPr lang="en-US" altLang="ja-JP">
                <a:latin typeface="Tahoma" charset="0"/>
                <a:ea typeface="ＭＳ Ｐゴシック" charset="0"/>
              </a:rPr>
              <a:t>math</a:t>
            </a:r>
            <a:r>
              <a:rPr lang="ja-JP" altLang="en-US">
                <a:latin typeface="Tahoma" charset="0"/>
                <a:ea typeface="ＭＳ Ｐゴシック" charset="0"/>
              </a:rPr>
              <a:t>”</a:t>
            </a:r>
            <a:r>
              <a:rPr lang="en-US" altLang="ja-JP">
                <a:latin typeface="Tahoma" charset="0"/>
                <a:ea typeface="ＭＳ Ｐゴシック" charset="0"/>
              </a:rPr>
              <a:t> with our wrappers, we need to get the underlying primitive values</a:t>
            </a:r>
          </a:p>
          <a:p>
            <a:pPr lvl="2" eaLnBrk="1" hangingPunct="1"/>
            <a:r>
              <a:rPr lang="en-US">
                <a:latin typeface="Tahoma" charset="0"/>
                <a:ea typeface="ＭＳ Ｐゴシック" charset="0"/>
              </a:rPr>
              <a:t>If we want to keep the wrapper, we then have to wrap the result back up</a:t>
            </a:r>
          </a:p>
          <a:p>
            <a:pPr lvl="2" eaLnBrk="1" hangingPunct="1"/>
            <a:r>
              <a:rPr lang="en-US">
                <a:latin typeface="Tahoma" charset="0"/>
                <a:ea typeface="ＭＳ Ｐゴシック" charset="0"/>
              </a:rPr>
              <a:t>Logically, to do the following:</a:t>
            </a:r>
          </a:p>
          <a:p>
            <a:pPr lvl="2" eaLnBrk="1" hangingPunct="1">
              <a:buFont typeface="Arial" charset="0"/>
              <a:buNone/>
            </a:pPr>
            <a:r>
              <a:rPr lang="en-US" sz="1800" b="1">
                <a:latin typeface="Courier New" charset="0"/>
                <a:ea typeface="ＭＳ Ｐゴシック" charset="0"/>
              </a:rPr>
              <a:t>	k = i + j;</a:t>
            </a:r>
          </a:p>
          <a:p>
            <a:pPr lvl="2" eaLnBrk="1" hangingPunct="1"/>
            <a:r>
              <a:rPr lang="en-US">
                <a:latin typeface="Tahoma" charset="0"/>
                <a:ea typeface="ＭＳ Ｐゴシック" charset="0"/>
              </a:rPr>
              <a:t>The actual computation being done is </a:t>
            </a:r>
          </a:p>
          <a:p>
            <a:pPr lvl="2" eaLnBrk="1" hangingPunct="1">
              <a:buFont typeface="Arial" charset="0"/>
              <a:buNone/>
            </a:pPr>
            <a:r>
              <a:rPr lang="en-US" sz="1800" b="1">
                <a:latin typeface="Courier New" charset="0"/>
                <a:ea typeface="ＭＳ Ｐゴシック" charset="0"/>
              </a:rPr>
              <a:t>	k = new Integer(i.intValue() + j.intValue());</a:t>
            </a:r>
          </a:p>
          <a:p>
            <a:pPr lvl="3" eaLnBrk="1" hangingPunct="1"/>
            <a:r>
              <a:rPr lang="en-US">
                <a:latin typeface="Tahoma" charset="0"/>
                <a:ea typeface="ＭＳ Ｐゴシック" charset="0"/>
              </a:rPr>
              <a:t>In words: Get the primitive value of each Integer object, add them, then create a new Integer object with the result</a:t>
            </a:r>
          </a:p>
        </p:txBody>
      </p:sp>
    </p:spTree>
    <p:extLst>
      <p:ext uri="{BB962C8B-B14F-4D97-AF65-F5344CB8AC3E}">
        <p14:creationId xmlns:p14="http://schemas.microsoft.com/office/powerpoint/2010/main" val="841404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86851">
                                            <p:txEl>
                                              <p:pRg st="3" end="3"/>
                                            </p:txEl>
                                          </p:spTgt>
                                        </p:tgtEl>
                                        <p:attrNameLst>
                                          <p:attrName>style.visibility</p:attrName>
                                        </p:attrNameLst>
                                      </p:cBhvr>
                                      <p:to>
                                        <p:strVal val="visible"/>
                                      </p:to>
                                    </p:set>
                                    <p:animEffect transition="in" filter="fade">
                                      <p:cBhvr>
                                        <p:cTn id="7" dur="770" decel="100000"/>
                                        <p:tgtEl>
                                          <p:spTgt spid="1486851">
                                            <p:txEl>
                                              <p:pRg st="3" end="3"/>
                                            </p:txEl>
                                          </p:spTgt>
                                        </p:tgtEl>
                                      </p:cBhvr>
                                    </p:animEffect>
                                    <p:animScale>
                                      <p:cBhvr>
                                        <p:cTn id="8" dur="770" decel="100000"/>
                                        <p:tgtEl>
                                          <p:spTgt spid="1486851">
                                            <p:txEl>
                                              <p:pRg st="3" end="3"/>
                                            </p:txEl>
                                          </p:spTgt>
                                        </p:tgtEl>
                                      </p:cBhvr>
                                      <p:from x="10000" y="10000"/>
                                      <p:to x="200000" y="450000"/>
                                    </p:animScale>
                                    <p:animScale>
                                      <p:cBhvr>
                                        <p:cTn id="9" dur="1230" accel="100000" fill="hold">
                                          <p:stCondLst>
                                            <p:cond delay="770"/>
                                          </p:stCondLst>
                                        </p:cTn>
                                        <p:tgtEl>
                                          <p:spTgt spid="1486851">
                                            <p:txEl>
                                              <p:pRg st="3" end="3"/>
                                            </p:txEl>
                                          </p:spTgt>
                                        </p:tgtEl>
                                      </p:cBhvr>
                                      <p:from x="200000" y="450000"/>
                                      <p:to x="100000" y="100000"/>
                                    </p:animScale>
                                    <p:set>
                                      <p:cBhvr>
                                        <p:cTn id="10" dur="770" fill="hold"/>
                                        <p:tgtEl>
                                          <p:spTgt spid="1486851">
                                            <p:txEl>
                                              <p:pRg st="3" end="3"/>
                                            </p:txEl>
                                          </p:spTgt>
                                        </p:tgtEl>
                                        <p:attrNameLst>
                                          <p:attrName>ppt_x</p:attrName>
                                        </p:attrNameLst>
                                      </p:cBhvr>
                                      <p:to>
                                        <p:strVal val="(0.5)"/>
                                      </p:to>
                                    </p:set>
                                    <p:anim from="(0.5)" to="(#ppt_x)" calcmode="lin" valueType="num">
                                      <p:cBhvr>
                                        <p:cTn id="11" dur="1230" accel="100000" fill="hold">
                                          <p:stCondLst>
                                            <p:cond delay="770"/>
                                          </p:stCondLst>
                                        </p:cTn>
                                        <p:tgtEl>
                                          <p:spTgt spid="1486851">
                                            <p:txEl>
                                              <p:pRg st="3" end="3"/>
                                            </p:txEl>
                                          </p:spTgt>
                                        </p:tgtEl>
                                        <p:attrNameLst>
                                          <p:attrName>ppt_x</p:attrName>
                                        </p:attrNameLst>
                                      </p:cBhvr>
                                    </p:anim>
                                    <p:set>
                                      <p:cBhvr>
                                        <p:cTn id="12" dur="770" fill="hold"/>
                                        <p:tgtEl>
                                          <p:spTgt spid="1486851">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486851">
                                            <p:txEl>
                                              <p:pRg st="3" end="3"/>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486851">
                                            <p:txEl>
                                              <p:pRg st="4" end="4"/>
                                            </p:txEl>
                                          </p:spTgt>
                                        </p:tgtEl>
                                        <p:attrNameLst>
                                          <p:attrName>style.visibility</p:attrName>
                                        </p:attrNameLst>
                                      </p:cBhvr>
                                      <p:to>
                                        <p:strVal val="visible"/>
                                      </p:to>
                                    </p:set>
                                    <p:animEffect transition="in" filter="fade">
                                      <p:cBhvr>
                                        <p:cTn id="16" dur="770" decel="100000"/>
                                        <p:tgtEl>
                                          <p:spTgt spid="1486851">
                                            <p:txEl>
                                              <p:pRg st="4" end="4"/>
                                            </p:txEl>
                                          </p:spTgt>
                                        </p:tgtEl>
                                      </p:cBhvr>
                                    </p:animEffect>
                                    <p:animScale>
                                      <p:cBhvr>
                                        <p:cTn id="17" dur="770" decel="100000"/>
                                        <p:tgtEl>
                                          <p:spTgt spid="1486851">
                                            <p:txEl>
                                              <p:pRg st="4" end="4"/>
                                            </p:txEl>
                                          </p:spTgt>
                                        </p:tgtEl>
                                      </p:cBhvr>
                                      <p:from x="10000" y="10000"/>
                                      <p:to x="200000" y="450000"/>
                                    </p:animScale>
                                    <p:animScale>
                                      <p:cBhvr>
                                        <p:cTn id="18" dur="1230" accel="100000" fill="hold">
                                          <p:stCondLst>
                                            <p:cond delay="770"/>
                                          </p:stCondLst>
                                        </p:cTn>
                                        <p:tgtEl>
                                          <p:spTgt spid="1486851">
                                            <p:txEl>
                                              <p:pRg st="4" end="4"/>
                                            </p:txEl>
                                          </p:spTgt>
                                        </p:tgtEl>
                                      </p:cBhvr>
                                      <p:from x="200000" y="450000"/>
                                      <p:to x="100000" y="100000"/>
                                    </p:animScale>
                                    <p:set>
                                      <p:cBhvr>
                                        <p:cTn id="19" dur="770" fill="hold"/>
                                        <p:tgtEl>
                                          <p:spTgt spid="1486851">
                                            <p:txEl>
                                              <p:pRg st="4" end="4"/>
                                            </p:txEl>
                                          </p:spTgt>
                                        </p:tgtEl>
                                        <p:attrNameLst>
                                          <p:attrName>ppt_x</p:attrName>
                                        </p:attrNameLst>
                                      </p:cBhvr>
                                      <p:to>
                                        <p:strVal val="(0.5)"/>
                                      </p:to>
                                    </p:set>
                                    <p:anim from="(0.5)" to="(#ppt_x)" calcmode="lin" valueType="num">
                                      <p:cBhvr>
                                        <p:cTn id="20" dur="1230" accel="100000" fill="hold">
                                          <p:stCondLst>
                                            <p:cond delay="770"/>
                                          </p:stCondLst>
                                        </p:cTn>
                                        <p:tgtEl>
                                          <p:spTgt spid="1486851">
                                            <p:txEl>
                                              <p:pRg st="4" end="4"/>
                                            </p:txEl>
                                          </p:spTgt>
                                        </p:tgtEl>
                                        <p:attrNameLst>
                                          <p:attrName>ppt_x</p:attrName>
                                        </p:attrNameLst>
                                      </p:cBhvr>
                                    </p:anim>
                                    <p:set>
                                      <p:cBhvr>
                                        <p:cTn id="21" dur="770" fill="hold"/>
                                        <p:tgtEl>
                                          <p:spTgt spid="1486851">
                                            <p:txEl>
                                              <p:pRg st="4" end="4"/>
                                            </p:txEl>
                                          </p:spTgt>
                                        </p:tgtEl>
                                        <p:attrNameLst>
                                          <p:attrName>ppt_y</p:attrName>
                                        </p:attrNameLst>
                                      </p:cBhvr>
                                      <p:to>
                                        <p:strVal val="(#ppt_y+0.4)"/>
                                      </p:to>
                                    </p:set>
                                    <p:anim from="(#ppt_y+0.4)" to="(#ppt_y)" calcmode="lin" valueType="num">
                                      <p:cBhvr>
                                        <p:cTn id="22" dur="1230" accel="100000" fill="hold">
                                          <p:stCondLst>
                                            <p:cond delay="770"/>
                                          </p:stCondLst>
                                        </p:cTn>
                                        <p:tgtEl>
                                          <p:spTgt spid="1486851">
                                            <p:txEl>
                                              <p:pRg st="4" end="4"/>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486851">
                                            <p:txEl>
                                              <p:pRg st="5" end="5"/>
                                            </p:txEl>
                                          </p:spTgt>
                                        </p:tgtEl>
                                        <p:attrNameLst>
                                          <p:attrName>style.visibility</p:attrName>
                                        </p:attrNameLst>
                                      </p:cBhvr>
                                      <p:to>
                                        <p:strVal val="visible"/>
                                      </p:to>
                                    </p:set>
                                    <p:anim to="" calcmode="lin" valueType="num">
                                      <p:cBhvr>
                                        <p:cTn id="27" dur="1" fill="hold"/>
                                        <p:tgtEl>
                                          <p:spTgt spid="1486851">
                                            <p:txEl>
                                              <p:pRg st="5" end="5"/>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86851">
                                            <p:txEl>
                                              <p:pRg st="6" end="6"/>
                                            </p:txEl>
                                          </p:spTgt>
                                        </p:tgtEl>
                                        <p:attrNameLst>
                                          <p:attrName>style.visibility</p:attrName>
                                        </p:attrNameLst>
                                      </p:cBhvr>
                                      <p:to>
                                        <p:strVal val="visible"/>
                                      </p:to>
                                    </p:set>
                                    <p:anim to="" calcmode="lin" valueType="num">
                                      <p:cBhvr>
                                        <p:cTn id="30" dur="1" fill="hold"/>
                                        <p:tgtEl>
                                          <p:spTgt spid="1486851">
                                            <p:txEl>
                                              <p:pRg st="6" end="6"/>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1486851">
                                            <p:txEl>
                                              <p:pRg st="7" end="7"/>
                                            </p:txEl>
                                          </p:spTgt>
                                        </p:tgtEl>
                                        <p:attrNameLst>
                                          <p:attrName>style.visibility</p:attrName>
                                        </p:attrNameLst>
                                      </p:cBhvr>
                                      <p:to>
                                        <p:strVal val="visible"/>
                                      </p:to>
                                    </p:set>
                                    <p:anim to="" calcmode="lin" valueType="num">
                                      <p:cBhvr>
                                        <p:cTn id="33" dur="1" fill="hold"/>
                                        <p:tgtEl>
                                          <p:spTgt spid="148685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468A78A-7773-0E48-AE14-5D4B5330EDB7}" type="slidenum">
              <a:rPr lang="en-US" sz="1400">
                <a:latin typeface="Arial" charset="0"/>
              </a:rPr>
              <a:pPr eaLnBrk="1" hangingPunct="1"/>
              <a:t>186</a:t>
            </a:fld>
            <a:endParaRPr lang="en-US" sz="1400">
              <a:latin typeface="Arial" charset="0"/>
            </a:endParaRPr>
          </a:p>
        </p:txBody>
      </p:sp>
      <p:sp>
        <p:nvSpPr>
          <p:cNvPr id="23757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Work: Wrappers</a:t>
            </a:r>
          </a:p>
        </p:txBody>
      </p:sp>
      <p:sp>
        <p:nvSpPr>
          <p:cNvPr id="237571" name="Rectangle 3"/>
          <p:cNvSpPr>
            <a:spLocks noGrp="1" noChangeArrowheads="1"/>
          </p:cNvSpPr>
          <p:nvPr>
            <p:ph type="body" idx="1"/>
          </p:nvPr>
        </p:nvSpPr>
        <p:spPr>
          <a:xfrm>
            <a:off x="381000" y="1066800"/>
            <a:ext cx="8382000" cy="5029200"/>
          </a:xfrm>
        </p:spPr>
        <p:txBody>
          <a:bodyPr/>
          <a:lstStyle/>
          <a:p>
            <a:pPr lvl="1" eaLnBrk="1" hangingPunct="1"/>
            <a:r>
              <a:rPr lang="en-US" dirty="0">
                <a:latin typeface="Tahoma" charset="0"/>
                <a:ea typeface="ＭＳ Ｐゴシック" charset="0"/>
              </a:rPr>
              <a:t>In Java 1.4 and before:</a:t>
            </a:r>
          </a:p>
          <a:p>
            <a:pPr lvl="2" eaLnBrk="1" hangingPunct="1"/>
            <a:r>
              <a:rPr lang="en-US" dirty="0">
                <a:latin typeface="Tahoma" charset="0"/>
                <a:ea typeface="ＭＳ Ｐゴシック" charset="0"/>
              </a:rPr>
              <a:t>Programmer had to do the conversions explicitly</a:t>
            </a:r>
          </a:p>
          <a:p>
            <a:pPr lvl="3" eaLnBrk="1" hangingPunct="1"/>
            <a:r>
              <a:rPr lang="en-US" dirty="0">
                <a:latin typeface="Tahoma" charset="0"/>
                <a:ea typeface="ＭＳ Ｐゴシック" charset="0"/>
              </a:rPr>
              <a:t>Painful!</a:t>
            </a:r>
          </a:p>
          <a:p>
            <a:pPr lvl="1" eaLnBrk="1" hangingPunct="1"/>
            <a:r>
              <a:rPr lang="en-US" dirty="0">
                <a:latin typeface="Tahoma" charset="0"/>
                <a:ea typeface="ＭＳ Ｐゴシック" charset="0"/>
              </a:rPr>
              <a:t>In Java 1.5 </a:t>
            </a:r>
            <a:r>
              <a:rPr lang="en-US" dirty="0">
                <a:solidFill>
                  <a:srgbClr val="FF0000"/>
                </a:solidFill>
                <a:latin typeface="Tahoma" charset="0"/>
                <a:ea typeface="ＭＳ Ｐゴシック" charset="0"/>
              </a:rPr>
              <a:t>autoboxing</a:t>
            </a:r>
            <a:r>
              <a:rPr lang="en-US" dirty="0">
                <a:latin typeface="Tahoma" charset="0"/>
                <a:ea typeface="ＭＳ Ｐゴシック" charset="0"/>
              </a:rPr>
              <a:t> was added</a:t>
            </a:r>
          </a:p>
          <a:p>
            <a:pPr lvl="2" eaLnBrk="1" hangingPunct="1"/>
            <a:r>
              <a:rPr lang="en-US" dirty="0">
                <a:latin typeface="Tahoma" charset="0"/>
                <a:ea typeface="ＭＳ Ｐゴシック" charset="0"/>
              </a:rPr>
              <a:t>This does the conversion back and forth automatically</a:t>
            </a:r>
          </a:p>
          <a:p>
            <a:pPr lvl="2" eaLnBrk="1" hangingPunct="1"/>
            <a:r>
              <a:rPr lang="en-US" dirty="0">
                <a:latin typeface="Tahoma" charset="0"/>
                <a:ea typeface="ＭＳ Ｐゴシック" charset="0"/>
              </a:rPr>
              <a:t>Saves the programmer some keystrokes</a:t>
            </a:r>
          </a:p>
          <a:p>
            <a:pPr lvl="2" eaLnBrk="1" hangingPunct="1"/>
            <a:r>
              <a:rPr lang="en-US" dirty="0">
                <a:latin typeface="Tahoma" charset="0"/>
                <a:ea typeface="ＭＳ Ｐゴシック" charset="0"/>
              </a:rPr>
              <a:t>However, the work STILL IS DONE, so from an efficiency point of view we are not saving</a:t>
            </a:r>
          </a:p>
          <a:p>
            <a:pPr lvl="2" eaLnBrk="1" hangingPunct="1"/>
            <a:r>
              <a:rPr lang="en-US" dirty="0">
                <a:latin typeface="Tahoma" charset="0"/>
                <a:ea typeface="ＭＳ Ｐゴシック" charset="0"/>
              </a:rPr>
              <a:t>Should not use unless absolutely needed</a:t>
            </a:r>
          </a:p>
          <a:p>
            <a:pPr lvl="1" eaLnBrk="1" hangingPunct="1"/>
            <a:r>
              <a:rPr lang="en-US" dirty="0">
                <a:latin typeface="Tahoma" charset="0"/>
                <a:ea typeface="ＭＳ Ｐゴシック" charset="0"/>
              </a:rPr>
              <a:t>We will see more on how wrappers are useful after we discuss inheritance, polymorphism and interfaces</a:t>
            </a:r>
          </a:p>
        </p:txBody>
      </p:sp>
    </p:spTree>
    <p:extLst>
      <p:ext uri="{BB962C8B-B14F-4D97-AF65-F5344CB8AC3E}">
        <p14:creationId xmlns:p14="http://schemas.microsoft.com/office/powerpoint/2010/main" val="4105869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7" dur="500"/>
                                        <p:tgtEl>
                                          <p:spTgt spid="237571">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7571">
                                            <p:txEl>
                                              <p:pRg st="2" end="2"/>
                                            </p:txEl>
                                          </p:spTgt>
                                        </p:tgtEl>
                                        <p:attrNameLst>
                                          <p:attrName>style.visibility</p:attrName>
                                        </p:attrNameLst>
                                      </p:cBhvr>
                                      <p:to>
                                        <p:strVal val="visible"/>
                                      </p:to>
                                    </p:set>
                                    <p:animEffect transition="in" filter="blinds(horizontal)">
                                      <p:cBhvr>
                                        <p:cTn id="10" dur="500"/>
                                        <p:tgtEl>
                                          <p:spTgt spid="2375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7571">
                                            <p:txEl>
                                              <p:pRg st="3" end="3"/>
                                            </p:txEl>
                                          </p:spTgt>
                                        </p:tgtEl>
                                        <p:attrNameLst>
                                          <p:attrName>style.visibility</p:attrName>
                                        </p:attrNameLst>
                                      </p:cBhvr>
                                      <p:to>
                                        <p:strVal val="visible"/>
                                      </p:to>
                                    </p:set>
                                    <p:animEffect transition="in" filter="blinds(horizontal)">
                                      <p:cBhvr>
                                        <p:cTn id="15" dur="500"/>
                                        <p:tgtEl>
                                          <p:spTgt spid="23757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7571">
                                            <p:txEl>
                                              <p:pRg st="4" end="4"/>
                                            </p:txEl>
                                          </p:spTgt>
                                        </p:tgtEl>
                                        <p:attrNameLst>
                                          <p:attrName>style.visibility</p:attrName>
                                        </p:attrNameLst>
                                      </p:cBhvr>
                                      <p:to>
                                        <p:strVal val="visible"/>
                                      </p:to>
                                    </p:set>
                                    <p:animEffect transition="in" filter="blinds(horizontal)">
                                      <p:cBhvr>
                                        <p:cTn id="20" dur="500"/>
                                        <p:tgtEl>
                                          <p:spTgt spid="2375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25" dur="500"/>
                                        <p:tgtEl>
                                          <p:spTgt spid="23757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7571">
                                            <p:txEl>
                                              <p:pRg st="6" end="6"/>
                                            </p:txEl>
                                          </p:spTgt>
                                        </p:tgtEl>
                                        <p:attrNameLst>
                                          <p:attrName>style.visibility</p:attrName>
                                        </p:attrNameLst>
                                      </p:cBhvr>
                                      <p:to>
                                        <p:strVal val="visible"/>
                                      </p:to>
                                    </p:set>
                                    <p:animEffect transition="in" filter="blinds(horizontal)">
                                      <p:cBhvr>
                                        <p:cTn id="30" dur="500"/>
                                        <p:tgtEl>
                                          <p:spTgt spid="23757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7571">
                                            <p:txEl>
                                              <p:pRg st="7" end="7"/>
                                            </p:txEl>
                                          </p:spTgt>
                                        </p:tgtEl>
                                        <p:attrNameLst>
                                          <p:attrName>style.visibility</p:attrName>
                                        </p:attrNameLst>
                                      </p:cBhvr>
                                      <p:to>
                                        <p:strVal val="visible"/>
                                      </p:to>
                                    </p:set>
                                    <p:animEffect transition="in" filter="blinds(horizontal)">
                                      <p:cBhvr>
                                        <p:cTn id="35" dur="500"/>
                                        <p:tgtEl>
                                          <p:spTgt spid="237571">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7571">
                                            <p:txEl>
                                              <p:pRg st="8" end="8"/>
                                            </p:txEl>
                                          </p:spTgt>
                                        </p:tgtEl>
                                        <p:attrNameLst>
                                          <p:attrName>style.visibility</p:attrName>
                                        </p:attrNameLst>
                                      </p:cBhvr>
                                      <p:to>
                                        <p:strVal val="visible"/>
                                      </p:to>
                                    </p:set>
                                    <p:animEffect transition="in" filter="blinds(horizontal)">
                                      <p:cBhvr>
                                        <p:cTn id="40" dur="500"/>
                                        <p:tgtEl>
                                          <p:spTgt spid="2375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3"/>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Title 1"/>
          <p:cNvSpPr>
            <a:spLocks noGrp="1"/>
          </p:cNvSpPr>
          <p:nvPr>
            <p:ph type="title"/>
          </p:nvPr>
        </p:nvSpPr>
        <p:spPr/>
        <p:txBody>
          <a:bodyPr/>
          <a:lstStyle/>
          <a:p>
            <a:r>
              <a:rPr lang="en-US" dirty="0">
                <a:latin typeface="Arial" charset="0"/>
                <a:ea typeface="ＭＳ Ｐゴシック" charset="0"/>
                <a:cs typeface="ＭＳ Ｐゴシック" charset="0"/>
              </a:rPr>
              <a:t>Independent Work: Parsing Primitive Types</a:t>
            </a:r>
          </a:p>
        </p:txBody>
      </p:sp>
      <p:sp>
        <p:nvSpPr>
          <p:cNvPr id="238594" name="Content Placeholder 2"/>
          <p:cNvSpPr>
            <a:spLocks noGrp="1"/>
          </p:cNvSpPr>
          <p:nvPr>
            <p:ph idx="1"/>
          </p:nvPr>
        </p:nvSpPr>
        <p:spPr/>
        <p:txBody>
          <a:bodyPr/>
          <a:lstStyle/>
          <a:p>
            <a:pPr lvl="1"/>
            <a:r>
              <a:rPr lang="en-US" dirty="0">
                <a:latin typeface="Tahoma" charset="0"/>
                <a:ea typeface="ＭＳ Ｐゴシック" charset="0"/>
              </a:rPr>
              <a:t>One ability of the wrapper classes is static methods to parse strings into the correct primitive values</a:t>
            </a:r>
          </a:p>
          <a:p>
            <a:pPr lvl="2"/>
            <a:r>
              <a:rPr lang="en-US" dirty="0">
                <a:latin typeface="Tahoma" charset="0"/>
                <a:ea typeface="ＭＳ Ｐゴシック" charset="0"/>
              </a:rPr>
              <a:t>Ex: </a:t>
            </a:r>
            <a:r>
              <a:rPr lang="en-US" dirty="0" err="1">
                <a:latin typeface="Tahoma" charset="0"/>
                <a:ea typeface="ＭＳ Ｐゴシック" charset="0"/>
              </a:rPr>
              <a:t>Integer.parseInt</a:t>
            </a:r>
            <a:r>
              <a:rPr lang="en-US" dirty="0">
                <a:latin typeface="Tahoma" charset="0"/>
                <a:ea typeface="ＭＳ Ｐゴシック" charset="0"/>
              </a:rPr>
              <a:t>(), </a:t>
            </a:r>
            <a:r>
              <a:rPr lang="en-US" dirty="0" err="1">
                <a:latin typeface="Tahoma" charset="0"/>
                <a:ea typeface="ＭＳ Ｐゴシック" charset="0"/>
              </a:rPr>
              <a:t>Double.parseDouble</a:t>
            </a:r>
            <a:r>
              <a:rPr lang="en-US" dirty="0">
                <a:latin typeface="Tahoma" charset="0"/>
                <a:ea typeface="ＭＳ Ｐゴシック" charset="0"/>
              </a:rPr>
              <a:t>(), </a:t>
            </a:r>
            <a:r>
              <a:rPr lang="en-US" dirty="0" err="1">
                <a:latin typeface="Tahoma" charset="0"/>
                <a:ea typeface="ＭＳ Ｐゴシック" charset="0"/>
              </a:rPr>
              <a:t>Boolean.parseBoolean</a:t>
            </a:r>
            <a:r>
              <a:rPr lang="en-US" dirty="0">
                <a:latin typeface="Tahoma" charset="0"/>
                <a:ea typeface="ＭＳ Ｐゴシック" charset="0"/>
              </a:rPr>
              <a:t>()</a:t>
            </a:r>
          </a:p>
          <a:p>
            <a:pPr lvl="2"/>
            <a:r>
              <a:rPr lang="en-US" dirty="0">
                <a:latin typeface="Tahoma" charset="0"/>
                <a:ea typeface="ＭＳ Ｐゴシック" charset="0"/>
              </a:rPr>
              <a:t>These enable us to read data in as Strings, then convert to the appropriate primitive type afterward</a:t>
            </a:r>
          </a:p>
          <a:p>
            <a:pPr lvl="2" eaLnBrk="1" hangingPunct="1"/>
            <a:r>
              <a:rPr lang="en-US" dirty="0">
                <a:latin typeface="Tahoma" charset="0"/>
                <a:ea typeface="ＭＳ Ｐゴシック" charset="0"/>
              </a:rPr>
              <a:t>Ex: </a:t>
            </a:r>
            <a:r>
              <a:rPr lang="ja-JP" altLang="en-US" dirty="0">
                <a:latin typeface="Tahoma" charset="0"/>
                <a:ea typeface="ＭＳ Ｐゴシック" charset="0"/>
              </a:rPr>
              <a:t>“</a:t>
            </a:r>
            <a:r>
              <a:rPr lang="en-US" altLang="ja-JP" dirty="0">
                <a:latin typeface="Tahoma" charset="0"/>
                <a:ea typeface="ＭＳ Ｐゴシック" charset="0"/>
              </a:rPr>
              <a:t>12345</a:t>
            </a:r>
            <a:r>
              <a:rPr lang="ja-JP" altLang="en-US" dirty="0">
                <a:latin typeface="Tahoma" charset="0"/>
                <a:ea typeface="ＭＳ Ｐゴシック" charset="0"/>
              </a:rPr>
              <a:t>”</a:t>
            </a:r>
            <a:r>
              <a:rPr lang="en-US" altLang="ja-JP" dirty="0">
                <a:latin typeface="Tahoma" charset="0"/>
                <a:ea typeface="ＭＳ Ｐゴシック" charset="0"/>
              </a:rPr>
              <a:t> in a file is simply 5 ASCII characters:</a:t>
            </a:r>
          </a:p>
          <a:p>
            <a:pPr lvl="3" eaLnBrk="1" hangingPunct="1">
              <a:buFontTx/>
              <a:buNone/>
            </a:pPr>
            <a:r>
              <a:rPr lang="en-US" dirty="0">
                <a:latin typeface="Tahoma" charset="0"/>
                <a:ea typeface="ＭＳ Ｐゴシック" charset="0"/>
              </a:rPr>
              <a:t>	49 50 51 52 53</a:t>
            </a:r>
          </a:p>
          <a:p>
            <a:pPr lvl="2"/>
            <a:r>
              <a:rPr lang="en-US" dirty="0">
                <a:latin typeface="Tahoma" charset="0"/>
                <a:ea typeface="ＭＳ Ｐゴシック" charset="0"/>
              </a:rPr>
              <a:t>To convert it into an actual </a:t>
            </a:r>
            <a:r>
              <a:rPr lang="en-US" dirty="0" err="1">
                <a:latin typeface="Tahoma" charset="0"/>
                <a:ea typeface="ＭＳ Ｐゴシック" charset="0"/>
              </a:rPr>
              <a:t>int</a:t>
            </a:r>
            <a:r>
              <a:rPr lang="en-US" dirty="0">
                <a:latin typeface="Tahoma" charset="0"/>
                <a:ea typeface="ＭＳ Ｐゴシック" charset="0"/>
              </a:rPr>
              <a:t> requires processing the characters (</a:t>
            </a:r>
            <a:r>
              <a:rPr lang="en-US" i="1" dirty="0">
                <a:solidFill>
                  <a:srgbClr val="FF0000"/>
                </a:solidFill>
                <a:latin typeface="Tahoma" charset="0"/>
                <a:ea typeface="ＭＳ Ｐゴシック" charset="0"/>
              </a:rPr>
              <a:t>as we discussed previously</a:t>
            </a:r>
            <a:r>
              <a:rPr lang="en-US" dirty="0">
                <a:latin typeface="Tahoma" charset="0"/>
                <a:ea typeface="ＭＳ Ｐゴシック" charset="0"/>
              </a:rPr>
              <a:t>)</a:t>
            </a:r>
          </a:p>
          <a:p>
            <a:pPr lvl="3"/>
            <a:r>
              <a:rPr lang="en-US" dirty="0">
                <a:latin typeface="Tahoma" charset="0"/>
                <a:ea typeface="ＭＳ Ｐゴシック" charset="0"/>
              </a:rPr>
              <a:t>However, let’s now see the actual algorithm</a:t>
            </a:r>
          </a:p>
          <a:p>
            <a:pPr lvl="2"/>
            <a:endParaRPr lang="en-US" dirty="0">
              <a:latin typeface="Tahoma" charset="0"/>
              <a:ea typeface="ＭＳ Ｐゴシック" charset="0"/>
            </a:endParaRPr>
          </a:p>
        </p:txBody>
      </p:sp>
      <p:sp>
        <p:nvSpPr>
          <p:cNvPr id="23859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0759C75-1DB1-BF43-B9A5-589FCC6D5525}" type="slidenum">
              <a:rPr lang="en-US" sz="1400">
                <a:latin typeface="Arial" charset="0"/>
              </a:rPr>
              <a:pPr eaLnBrk="1" hangingPunct="1"/>
              <a:t>187</a:t>
            </a:fld>
            <a:endParaRPr lang="en-US" sz="1400">
              <a:latin typeface="Arial" charset="0"/>
            </a:endParaRPr>
          </a:p>
        </p:txBody>
      </p:sp>
    </p:spTree>
    <p:extLst>
      <p:ext uri="{BB962C8B-B14F-4D97-AF65-F5344CB8AC3E}">
        <p14:creationId xmlns:p14="http://schemas.microsoft.com/office/powerpoint/2010/main" val="3015176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4">
                                            <p:txEl>
                                              <p:pRg st="1" end="1"/>
                                            </p:txEl>
                                          </p:spTgt>
                                        </p:tgtEl>
                                        <p:attrNameLst>
                                          <p:attrName>style.visibility</p:attrName>
                                        </p:attrNameLst>
                                      </p:cBhvr>
                                      <p:to>
                                        <p:strVal val="visible"/>
                                      </p:to>
                                    </p:set>
                                    <p:animEffect transition="in" filter="blinds(horizontal)">
                                      <p:cBhvr>
                                        <p:cTn id="7" dur="500"/>
                                        <p:tgtEl>
                                          <p:spTgt spid="2385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594">
                                            <p:txEl>
                                              <p:pRg st="2" end="2"/>
                                            </p:txEl>
                                          </p:spTgt>
                                        </p:tgtEl>
                                        <p:attrNameLst>
                                          <p:attrName>style.visibility</p:attrName>
                                        </p:attrNameLst>
                                      </p:cBhvr>
                                      <p:to>
                                        <p:strVal val="visible"/>
                                      </p:to>
                                    </p:set>
                                    <p:animEffect transition="in" filter="blinds(horizontal)">
                                      <p:cBhvr>
                                        <p:cTn id="12" dur="500"/>
                                        <p:tgtEl>
                                          <p:spTgt spid="2385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594">
                                            <p:txEl>
                                              <p:pRg st="3" end="3"/>
                                            </p:txEl>
                                          </p:spTgt>
                                        </p:tgtEl>
                                        <p:attrNameLst>
                                          <p:attrName>style.visibility</p:attrName>
                                        </p:attrNameLst>
                                      </p:cBhvr>
                                      <p:to>
                                        <p:strVal val="visible"/>
                                      </p:to>
                                    </p:set>
                                    <p:animEffect transition="in" filter="blinds(horizontal)">
                                      <p:cBhvr>
                                        <p:cTn id="17" dur="500"/>
                                        <p:tgtEl>
                                          <p:spTgt spid="238594">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8594">
                                            <p:txEl>
                                              <p:pRg st="4" end="4"/>
                                            </p:txEl>
                                          </p:spTgt>
                                        </p:tgtEl>
                                        <p:attrNameLst>
                                          <p:attrName>style.visibility</p:attrName>
                                        </p:attrNameLst>
                                      </p:cBhvr>
                                      <p:to>
                                        <p:strVal val="visible"/>
                                      </p:to>
                                    </p:set>
                                    <p:animEffect transition="in" filter="blinds(horizontal)">
                                      <p:cBhvr>
                                        <p:cTn id="20" dur="500"/>
                                        <p:tgtEl>
                                          <p:spTgt spid="238594">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8594">
                                            <p:txEl>
                                              <p:pRg st="5" end="5"/>
                                            </p:txEl>
                                          </p:spTgt>
                                        </p:tgtEl>
                                        <p:attrNameLst>
                                          <p:attrName>style.visibility</p:attrName>
                                        </p:attrNameLst>
                                      </p:cBhvr>
                                      <p:to>
                                        <p:strVal val="visible"/>
                                      </p:to>
                                    </p:set>
                                    <p:animEffect transition="in" filter="blinds(horizontal)">
                                      <p:cBhvr>
                                        <p:cTn id="25" dur="500"/>
                                        <p:tgtEl>
                                          <p:spTgt spid="238594">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8594">
                                            <p:txEl>
                                              <p:pRg st="6" end="6"/>
                                            </p:txEl>
                                          </p:spTgt>
                                        </p:tgtEl>
                                        <p:attrNameLst>
                                          <p:attrName>style.visibility</p:attrName>
                                        </p:attrNameLst>
                                      </p:cBhvr>
                                      <p:to>
                                        <p:strVal val="visible"/>
                                      </p:to>
                                    </p:set>
                                    <p:animEffect transition="in" filter="blinds(horizontal)">
                                      <p:cBhvr>
                                        <p:cTn id="28" dur="500"/>
                                        <p:tgtEl>
                                          <p:spTgt spid="2385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build="p" bldLvl="3"/>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5599F51-A18B-E448-913C-0B3C0E03180D}" type="slidenum">
              <a:rPr lang="en-US" sz="1400">
                <a:latin typeface="Arial" charset="0"/>
              </a:rPr>
              <a:pPr eaLnBrk="1" hangingPunct="1"/>
              <a:t>188</a:t>
            </a:fld>
            <a:endParaRPr lang="en-US" sz="1400">
              <a:latin typeface="Arial" charset="0"/>
            </a:endParaRPr>
          </a:p>
        </p:txBody>
      </p:sp>
      <p:sp>
        <p:nvSpPr>
          <p:cNvPr id="2396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Work: Parsing Primitive Types</a:t>
            </a:r>
          </a:p>
        </p:txBody>
      </p:sp>
      <p:sp>
        <p:nvSpPr>
          <p:cNvPr id="1490947" name="Rectangle 3"/>
          <p:cNvSpPr>
            <a:spLocks noGrp="1" noChangeArrowheads="1"/>
          </p:cNvSpPr>
          <p:nvPr>
            <p:ph type="body" idx="1"/>
          </p:nvPr>
        </p:nvSpPr>
        <p:spPr/>
        <p:txBody>
          <a:bodyPr/>
          <a:lstStyle/>
          <a:p>
            <a:pPr lvl="3" eaLnBrk="1" hangingPunct="1"/>
            <a:r>
              <a:rPr lang="en-US" dirty="0">
                <a:latin typeface="Tahoma" charset="0"/>
                <a:ea typeface="ＭＳ Ｐゴシック" charset="0"/>
              </a:rPr>
              <a:t>We know </a:t>
            </a:r>
            <a:r>
              <a:rPr lang="ja-JP" altLang="en-US" dirty="0">
                <a:latin typeface="Tahoma" charset="0"/>
                <a:ea typeface="ＭＳ Ｐゴシック" charset="0"/>
              </a:rPr>
              <a:t>‘</a:t>
            </a:r>
            <a:r>
              <a:rPr lang="en-US" altLang="ja-JP" dirty="0">
                <a:latin typeface="Tahoma" charset="0"/>
                <a:ea typeface="ＭＳ Ｐゴシック" charset="0"/>
              </a:rPr>
              <a:t>0</a:t>
            </a:r>
            <a:r>
              <a:rPr lang="ja-JP" altLang="en-US" dirty="0">
                <a:latin typeface="Tahoma" charset="0"/>
                <a:ea typeface="ＭＳ Ｐゴシック" charset="0"/>
              </a:rPr>
              <a:t>’</a:t>
            </a:r>
            <a:r>
              <a:rPr lang="en-US" altLang="ja-JP" dirty="0">
                <a:latin typeface="Tahoma" charset="0"/>
                <a:ea typeface="ＭＳ Ｐゴシック" charset="0"/>
              </a:rPr>
              <a:t> is ASCII 48</a:t>
            </a:r>
          </a:p>
          <a:p>
            <a:pPr lvl="3" eaLnBrk="1" hangingPunct="1"/>
            <a:r>
              <a:rPr lang="en-US" dirty="0">
                <a:latin typeface="Tahoma" charset="0"/>
                <a:ea typeface="ＭＳ Ｐゴシック" charset="0"/>
              </a:rPr>
              <a:t>So our integer is</a:t>
            </a:r>
          </a:p>
          <a:p>
            <a:pPr lvl="3" eaLnBrk="1" hangingPunct="1">
              <a:buFontTx/>
              <a:buNone/>
            </a:pPr>
            <a:r>
              <a:rPr lang="en-US" dirty="0">
                <a:latin typeface="Tahoma" charset="0"/>
                <a:ea typeface="ＭＳ Ｐゴシック" charset="0"/>
              </a:rPr>
              <a:t>(49-48)x10</a:t>
            </a:r>
            <a:r>
              <a:rPr lang="en-US" baseline="30000" dirty="0">
                <a:latin typeface="Tahoma" charset="0"/>
                <a:ea typeface="ＭＳ Ｐゴシック" charset="0"/>
              </a:rPr>
              <a:t>4</a:t>
            </a:r>
            <a:r>
              <a:rPr lang="en-US" dirty="0">
                <a:latin typeface="Tahoma" charset="0"/>
                <a:ea typeface="ＭＳ Ｐゴシック" charset="0"/>
              </a:rPr>
              <a:t> + (50-48)x10</a:t>
            </a:r>
            <a:r>
              <a:rPr lang="en-US" baseline="30000" dirty="0">
                <a:latin typeface="Tahoma" charset="0"/>
                <a:ea typeface="ＭＳ Ｐゴシック" charset="0"/>
              </a:rPr>
              <a:t>3</a:t>
            </a:r>
            <a:r>
              <a:rPr lang="en-US" dirty="0">
                <a:latin typeface="Tahoma" charset="0"/>
                <a:ea typeface="ＭＳ Ｐゴシック" charset="0"/>
              </a:rPr>
              <a:t> + (51-48)x10</a:t>
            </a:r>
            <a:r>
              <a:rPr lang="en-US" baseline="30000" dirty="0">
                <a:latin typeface="Tahoma" charset="0"/>
                <a:ea typeface="ＭＳ Ｐゴシック" charset="0"/>
              </a:rPr>
              <a:t>2</a:t>
            </a:r>
            <a:r>
              <a:rPr lang="en-US" dirty="0">
                <a:latin typeface="Tahoma" charset="0"/>
                <a:ea typeface="ＭＳ Ｐゴシック" charset="0"/>
              </a:rPr>
              <a:t> </a:t>
            </a:r>
            <a:br>
              <a:rPr lang="en-US" dirty="0">
                <a:latin typeface="Tahoma" charset="0"/>
                <a:ea typeface="ＭＳ Ｐゴシック" charset="0"/>
              </a:rPr>
            </a:br>
            <a:r>
              <a:rPr lang="en-US" dirty="0">
                <a:latin typeface="Tahoma" charset="0"/>
                <a:ea typeface="ＭＳ Ｐゴシック" charset="0"/>
              </a:rPr>
              <a:t>		 + (52-48)x10</a:t>
            </a:r>
            <a:r>
              <a:rPr lang="en-US" baseline="30000" dirty="0">
                <a:latin typeface="Tahoma" charset="0"/>
                <a:ea typeface="ＭＳ Ｐゴシック" charset="0"/>
              </a:rPr>
              <a:t>1 </a:t>
            </a:r>
            <a:r>
              <a:rPr lang="en-US" dirty="0">
                <a:latin typeface="Tahoma" charset="0"/>
                <a:ea typeface="ＭＳ Ｐゴシック" charset="0"/>
              </a:rPr>
              <a:t>+ (53-48)x10</a:t>
            </a:r>
            <a:r>
              <a:rPr lang="en-US" baseline="30000" dirty="0">
                <a:latin typeface="Tahoma" charset="0"/>
                <a:ea typeface="ＭＳ Ｐゴシック" charset="0"/>
              </a:rPr>
              <a:t>0</a:t>
            </a:r>
            <a:endParaRPr lang="en-US" dirty="0">
              <a:latin typeface="Tahoma" charset="0"/>
              <a:ea typeface="ＭＳ Ｐゴシック" charset="0"/>
            </a:endParaRPr>
          </a:p>
          <a:p>
            <a:pPr lvl="3" eaLnBrk="1" hangingPunct="1"/>
            <a:r>
              <a:rPr lang="en-US" dirty="0">
                <a:latin typeface="Tahoma" charset="0"/>
                <a:ea typeface="ＭＳ Ｐゴシック" charset="0"/>
              </a:rPr>
              <a:t>This can be done </a:t>
            </a:r>
            <a:r>
              <a:rPr lang="ja-JP" altLang="en-US" dirty="0">
                <a:latin typeface="Tahoma" charset="0"/>
                <a:ea typeface="ＭＳ Ｐゴシック" charset="0"/>
              </a:rPr>
              <a:t>“</a:t>
            </a:r>
            <a:r>
              <a:rPr lang="en-US" altLang="ja-JP" dirty="0">
                <a:latin typeface="Tahoma" charset="0"/>
                <a:ea typeface="ＭＳ Ｐゴシック" charset="0"/>
              </a:rPr>
              <a:t>manually</a:t>
            </a:r>
            <a:r>
              <a:rPr lang="ja-JP" altLang="en-US" dirty="0">
                <a:latin typeface="Tahoma" charset="0"/>
                <a:ea typeface="ＭＳ Ｐゴシック" charset="0"/>
              </a:rPr>
              <a:t>”</a:t>
            </a:r>
            <a:r>
              <a:rPr lang="en-US" altLang="ja-JP" dirty="0">
                <a:latin typeface="Tahoma" charset="0"/>
                <a:ea typeface="ＭＳ Ｐゴシック" charset="0"/>
              </a:rPr>
              <a:t> in a nice efficient way using a simple loop, and is what the </a:t>
            </a:r>
            <a:r>
              <a:rPr lang="en-US" altLang="ja-JP" dirty="0" err="1">
                <a:latin typeface="Tahoma" charset="0"/>
                <a:ea typeface="ＭＳ Ｐゴシック" charset="0"/>
              </a:rPr>
              <a:t>parseInt</a:t>
            </a:r>
            <a:r>
              <a:rPr lang="en-US" altLang="ja-JP" dirty="0">
                <a:latin typeface="Tahoma" charset="0"/>
                <a:ea typeface="ＭＳ Ｐゴシック" charset="0"/>
              </a:rPr>
              <a:t>() method does</a:t>
            </a:r>
          </a:p>
          <a:p>
            <a:pPr lvl="2" eaLnBrk="1" hangingPunct="1"/>
            <a:r>
              <a:rPr lang="en-US" dirty="0">
                <a:latin typeface="Tahoma" charset="0"/>
                <a:ea typeface="ＭＳ Ｐゴシック" charset="0"/>
              </a:rPr>
              <a:t>See </a:t>
            </a:r>
            <a:r>
              <a:rPr lang="en-US" dirty="0" err="1">
                <a:latin typeface="Tahoma" charset="0"/>
                <a:ea typeface="ＭＳ Ｐゴシック" charset="0"/>
              </a:rPr>
              <a:t>MyInteger.java</a:t>
            </a:r>
            <a:r>
              <a:rPr lang="en-US" dirty="0">
                <a:latin typeface="Tahoma" charset="0"/>
                <a:ea typeface="ＭＳ Ｐゴシック" charset="0"/>
              </a:rPr>
              <a:t> and </a:t>
            </a:r>
            <a:r>
              <a:rPr lang="en-US" dirty="0" err="1">
                <a:latin typeface="Tahoma" charset="0"/>
                <a:ea typeface="ＭＳ Ｐゴシック" charset="0"/>
              </a:rPr>
              <a:t>Wrappers.java</a:t>
            </a:r>
            <a:endParaRPr lang="en-US" dirty="0">
              <a:latin typeface="Tahoma" charset="0"/>
              <a:ea typeface="ＭＳ Ｐゴシック" charset="0"/>
            </a:endParaRPr>
          </a:p>
        </p:txBody>
      </p:sp>
    </p:spTree>
    <p:extLst>
      <p:ext uri="{BB962C8B-B14F-4D97-AF65-F5344CB8AC3E}">
        <p14:creationId xmlns:p14="http://schemas.microsoft.com/office/powerpoint/2010/main" val="3822496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withEffect">
                                  <p:stCondLst>
                                    <p:cond delay="0"/>
                                  </p:stCondLst>
                                  <p:childTnLst>
                                    <p:set>
                                      <p:cBhvr>
                                        <p:cTn id="6" dur="1" fill="hold">
                                          <p:stCondLst>
                                            <p:cond delay="0"/>
                                          </p:stCondLst>
                                        </p:cTn>
                                        <p:tgtEl>
                                          <p:spTgt spid="1490947">
                                            <p:txEl>
                                              <p:pRg st="0" end="0"/>
                                            </p:txEl>
                                          </p:spTgt>
                                        </p:tgtEl>
                                        <p:attrNameLst>
                                          <p:attrName>style.visibility</p:attrName>
                                        </p:attrNameLst>
                                      </p:cBhvr>
                                      <p:to>
                                        <p:strVal val="visible"/>
                                      </p:to>
                                    </p:set>
                                    <p:animEffect transition="in" filter="fade">
                                      <p:cBhvr>
                                        <p:cTn id="7" dur="770" decel="100000"/>
                                        <p:tgtEl>
                                          <p:spTgt spid="1490947">
                                            <p:txEl>
                                              <p:pRg st="0" end="0"/>
                                            </p:txEl>
                                          </p:spTgt>
                                        </p:tgtEl>
                                      </p:cBhvr>
                                    </p:animEffect>
                                    <p:animScale>
                                      <p:cBhvr>
                                        <p:cTn id="8" dur="770" decel="100000"/>
                                        <p:tgtEl>
                                          <p:spTgt spid="1490947">
                                            <p:txEl>
                                              <p:pRg st="0" end="0"/>
                                            </p:txEl>
                                          </p:spTgt>
                                        </p:tgtEl>
                                      </p:cBhvr>
                                      <p:from x="10000" y="10000"/>
                                      <p:to x="200000" y="450000"/>
                                    </p:animScale>
                                    <p:animScale>
                                      <p:cBhvr>
                                        <p:cTn id="9" dur="1230" accel="100000" fill="hold">
                                          <p:stCondLst>
                                            <p:cond delay="770"/>
                                          </p:stCondLst>
                                        </p:cTn>
                                        <p:tgtEl>
                                          <p:spTgt spid="1490947">
                                            <p:txEl>
                                              <p:pRg st="0" end="0"/>
                                            </p:txEl>
                                          </p:spTgt>
                                        </p:tgtEl>
                                      </p:cBhvr>
                                      <p:from x="200000" y="450000"/>
                                      <p:to x="100000" y="100000"/>
                                    </p:animScale>
                                    <p:set>
                                      <p:cBhvr>
                                        <p:cTn id="10" dur="770" fill="hold"/>
                                        <p:tgtEl>
                                          <p:spTgt spid="1490947">
                                            <p:txEl>
                                              <p:pRg st="0" end="0"/>
                                            </p:txEl>
                                          </p:spTgt>
                                        </p:tgtEl>
                                        <p:attrNameLst>
                                          <p:attrName>ppt_x</p:attrName>
                                        </p:attrNameLst>
                                      </p:cBhvr>
                                      <p:to>
                                        <p:strVal val="(0.5)"/>
                                      </p:to>
                                    </p:set>
                                    <p:anim from="(0.5)" to="(#ppt_x)" calcmode="lin" valueType="num">
                                      <p:cBhvr>
                                        <p:cTn id="11" dur="1230" accel="100000" fill="hold">
                                          <p:stCondLst>
                                            <p:cond delay="770"/>
                                          </p:stCondLst>
                                        </p:cTn>
                                        <p:tgtEl>
                                          <p:spTgt spid="1490947">
                                            <p:txEl>
                                              <p:pRg st="0" end="0"/>
                                            </p:txEl>
                                          </p:spTgt>
                                        </p:tgtEl>
                                        <p:attrNameLst>
                                          <p:attrName>ppt_x</p:attrName>
                                        </p:attrNameLst>
                                      </p:cBhvr>
                                    </p:anim>
                                    <p:set>
                                      <p:cBhvr>
                                        <p:cTn id="12" dur="770" fill="hold"/>
                                        <p:tgtEl>
                                          <p:spTgt spid="1490947">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490947">
                                            <p:txEl>
                                              <p:pRg st="0" end="0"/>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490947">
                                            <p:txEl>
                                              <p:pRg st="1" end="1"/>
                                            </p:txEl>
                                          </p:spTgt>
                                        </p:tgtEl>
                                        <p:attrNameLst>
                                          <p:attrName>style.visibility</p:attrName>
                                        </p:attrNameLst>
                                      </p:cBhvr>
                                      <p:to>
                                        <p:strVal val="visible"/>
                                      </p:to>
                                    </p:set>
                                    <p:animEffect transition="in" filter="fade">
                                      <p:cBhvr>
                                        <p:cTn id="16" dur="770" decel="100000"/>
                                        <p:tgtEl>
                                          <p:spTgt spid="1490947">
                                            <p:txEl>
                                              <p:pRg st="1" end="1"/>
                                            </p:txEl>
                                          </p:spTgt>
                                        </p:tgtEl>
                                      </p:cBhvr>
                                    </p:animEffect>
                                    <p:animScale>
                                      <p:cBhvr>
                                        <p:cTn id="17" dur="770" decel="100000"/>
                                        <p:tgtEl>
                                          <p:spTgt spid="1490947">
                                            <p:txEl>
                                              <p:pRg st="1" end="1"/>
                                            </p:txEl>
                                          </p:spTgt>
                                        </p:tgtEl>
                                      </p:cBhvr>
                                      <p:from x="10000" y="10000"/>
                                      <p:to x="200000" y="450000"/>
                                    </p:animScale>
                                    <p:animScale>
                                      <p:cBhvr>
                                        <p:cTn id="18" dur="1230" accel="100000" fill="hold">
                                          <p:stCondLst>
                                            <p:cond delay="770"/>
                                          </p:stCondLst>
                                        </p:cTn>
                                        <p:tgtEl>
                                          <p:spTgt spid="1490947">
                                            <p:txEl>
                                              <p:pRg st="1" end="1"/>
                                            </p:txEl>
                                          </p:spTgt>
                                        </p:tgtEl>
                                      </p:cBhvr>
                                      <p:from x="200000" y="450000"/>
                                      <p:to x="100000" y="100000"/>
                                    </p:animScale>
                                    <p:set>
                                      <p:cBhvr>
                                        <p:cTn id="19" dur="770" fill="hold"/>
                                        <p:tgtEl>
                                          <p:spTgt spid="1490947">
                                            <p:txEl>
                                              <p:pRg st="1" end="1"/>
                                            </p:txEl>
                                          </p:spTgt>
                                        </p:tgtEl>
                                        <p:attrNameLst>
                                          <p:attrName>ppt_x</p:attrName>
                                        </p:attrNameLst>
                                      </p:cBhvr>
                                      <p:to>
                                        <p:strVal val="(0.5)"/>
                                      </p:to>
                                    </p:set>
                                    <p:anim from="(0.5)" to="(#ppt_x)" calcmode="lin" valueType="num">
                                      <p:cBhvr>
                                        <p:cTn id="20" dur="1230" accel="100000" fill="hold">
                                          <p:stCondLst>
                                            <p:cond delay="770"/>
                                          </p:stCondLst>
                                        </p:cTn>
                                        <p:tgtEl>
                                          <p:spTgt spid="1490947">
                                            <p:txEl>
                                              <p:pRg st="1" end="1"/>
                                            </p:txEl>
                                          </p:spTgt>
                                        </p:tgtEl>
                                        <p:attrNameLst>
                                          <p:attrName>ppt_x</p:attrName>
                                        </p:attrNameLst>
                                      </p:cBhvr>
                                    </p:anim>
                                    <p:set>
                                      <p:cBhvr>
                                        <p:cTn id="21" dur="770" fill="hold"/>
                                        <p:tgtEl>
                                          <p:spTgt spid="1490947">
                                            <p:txEl>
                                              <p:pRg st="1" end="1"/>
                                            </p:txEl>
                                          </p:spTgt>
                                        </p:tgtEl>
                                        <p:attrNameLst>
                                          <p:attrName>ppt_y</p:attrName>
                                        </p:attrNameLst>
                                      </p:cBhvr>
                                      <p:to>
                                        <p:strVal val="(#ppt_y+0.4)"/>
                                      </p:to>
                                    </p:set>
                                    <p:anim from="(#ppt_y+0.4)" to="(#ppt_y)" calcmode="lin" valueType="num">
                                      <p:cBhvr>
                                        <p:cTn id="22" dur="1230" accel="100000" fill="hold">
                                          <p:stCondLst>
                                            <p:cond delay="770"/>
                                          </p:stCondLst>
                                        </p:cTn>
                                        <p:tgtEl>
                                          <p:spTgt spid="1490947">
                                            <p:txEl>
                                              <p:pRg st="1" end="1"/>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490947">
                                            <p:txEl>
                                              <p:pRg st="2" end="2"/>
                                            </p:txEl>
                                          </p:spTgt>
                                        </p:tgtEl>
                                        <p:attrNameLst>
                                          <p:attrName>style.visibility</p:attrName>
                                        </p:attrNameLst>
                                      </p:cBhvr>
                                      <p:to>
                                        <p:strVal val="visible"/>
                                      </p:to>
                                    </p:set>
                                    <p:animEffect transition="in" filter="fade">
                                      <p:cBhvr>
                                        <p:cTn id="25" dur="770" decel="100000"/>
                                        <p:tgtEl>
                                          <p:spTgt spid="1490947">
                                            <p:txEl>
                                              <p:pRg st="2" end="2"/>
                                            </p:txEl>
                                          </p:spTgt>
                                        </p:tgtEl>
                                      </p:cBhvr>
                                    </p:animEffect>
                                    <p:animScale>
                                      <p:cBhvr>
                                        <p:cTn id="26" dur="770" decel="100000"/>
                                        <p:tgtEl>
                                          <p:spTgt spid="1490947">
                                            <p:txEl>
                                              <p:pRg st="2" end="2"/>
                                            </p:txEl>
                                          </p:spTgt>
                                        </p:tgtEl>
                                      </p:cBhvr>
                                      <p:from x="10000" y="10000"/>
                                      <p:to x="200000" y="450000"/>
                                    </p:animScale>
                                    <p:animScale>
                                      <p:cBhvr>
                                        <p:cTn id="27" dur="1230" accel="100000" fill="hold">
                                          <p:stCondLst>
                                            <p:cond delay="770"/>
                                          </p:stCondLst>
                                        </p:cTn>
                                        <p:tgtEl>
                                          <p:spTgt spid="1490947">
                                            <p:txEl>
                                              <p:pRg st="2" end="2"/>
                                            </p:txEl>
                                          </p:spTgt>
                                        </p:tgtEl>
                                      </p:cBhvr>
                                      <p:from x="200000" y="450000"/>
                                      <p:to x="100000" y="100000"/>
                                    </p:animScale>
                                    <p:set>
                                      <p:cBhvr>
                                        <p:cTn id="28" dur="770" fill="hold"/>
                                        <p:tgtEl>
                                          <p:spTgt spid="1490947">
                                            <p:txEl>
                                              <p:pRg st="2" end="2"/>
                                            </p:txEl>
                                          </p:spTgt>
                                        </p:tgtEl>
                                        <p:attrNameLst>
                                          <p:attrName>ppt_x</p:attrName>
                                        </p:attrNameLst>
                                      </p:cBhvr>
                                      <p:to>
                                        <p:strVal val="(0.5)"/>
                                      </p:to>
                                    </p:set>
                                    <p:anim from="(0.5)" to="(#ppt_x)" calcmode="lin" valueType="num">
                                      <p:cBhvr>
                                        <p:cTn id="29" dur="1230" accel="100000" fill="hold">
                                          <p:stCondLst>
                                            <p:cond delay="770"/>
                                          </p:stCondLst>
                                        </p:cTn>
                                        <p:tgtEl>
                                          <p:spTgt spid="1490947">
                                            <p:txEl>
                                              <p:pRg st="2" end="2"/>
                                            </p:txEl>
                                          </p:spTgt>
                                        </p:tgtEl>
                                        <p:attrNameLst>
                                          <p:attrName>ppt_x</p:attrName>
                                        </p:attrNameLst>
                                      </p:cBhvr>
                                    </p:anim>
                                    <p:set>
                                      <p:cBhvr>
                                        <p:cTn id="30" dur="770" fill="hold"/>
                                        <p:tgtEl>
                                          <p:spTgt spid="1490947">
                                            <p:txEl>
                                              <p:pRg st="2" end="2"/>
                                            </p:txEl>
                                          </p:spTgt>
                                        </p:tgtEl>
                                        <p:attrNameLst>
                                          <p:attrName>ppt_y</p:attrName>
                                        </p:attrNameLst>
                                      </p:cBhvr>
                                      <p:to>
                                        <p:strVal val="(#ppt_y+0.4)"/>
                                      </p:to>
                                    </p:set>
                                    <p:anim from="(#ppt_y+0.4)" to="(#ppt_y)" calcmode="lin" valueType="num">
                                      <p:cBhvr>
                                        <p:cTn id="31" dur="1230" accel="100000" fill="hold">
                                          <p:stCondLst>
                                            <p:cond delay="770"/>
                                          </p:stCondLst>
                                        </p:cTn>
                                        <p:tgtEl>
                                          <p:spTgt spid="1490947">
                                            <p:txEl>
                                              <p:pRg st="2" end="2"/>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490947">
                                            <p:txEl>
                                              <p:pRg st="3" end="3"/>
                                            </p:txEl>
                                          </p:spTgt>
                                        </p:tgtEl>
                                        <p:attrNameLst>
                                          <p:attrName>style.visibility</p:attrName>
                                        </p:attrNameLst>
                                      </p:cBhvr>
                                      <p:to>
                                        <p:strVal val="visible"/>
                                      </p:to>
                                    </p:set>
                                    <p:animEffect transition="in" filter="fade">
                                      <p:cBhvr>
                                        <p:cTn id="34" dur="770" decel="100000"/>
                                        <p:tgtEl>
                                          <p:spTgt spid="1490947">
                                            <p:txEl>
                                              <p:pRg st="3" end="3"/>
                                            </p:txEl>
                                          </p:spTgt>
                                        </p:tgtEl>
                                      </p:cBhvr>
                                    </p:animEffect>
                                    <p:animScale>
                                      <p:cBhvr>
                                        <p:cTn id="35" dur="770" decel="100000"/>
                                        <p:tgtEl>
                                          <p:spTgt spid="1490947">
                                            <p:txEl>
                                              <p:pRg st="3" end="3"/>
                                            </p:txEl>
                                          </p:spTgt>
                                        </p:tgtEl>
                                      </p:cBhvr>
                                      <p:from x="10000" y="10000"/>
                                      <p:to x="200000" y="450000"/>
                                    </p:animScale>
                                    <p:animScale>
                                      <p:cBhvr>
                                        <p:cTn id="36" dur="1230" accel="100000" fill="hold">
                                          <p:stCondLst>
                                            <p:cond delay="770"/>
                                          </p:stCondLst>
                                        </p:cTn>
                                        <p:tgtEl>
                                          <p:spTgt spid="1490947">
                                            <p:txEl>
                                              <p:pRg st="3" end="3"/>
                                            </p:txEl>
                                          </p:spTgt>
                                        </p:tgtEl>
                                      </p:cBhvr>
                                      <p:from x="200000" y="450000"/>
                                      <p:to x="100000" y="100000"/>
                                    </p:animScale>
                                    <p:set>
                                      <p:cBhvr>
                                        <p:cTn id="37" dur="770" fill="hold"/>
                                        <p:tgtEl>
                                          <p:spTgt spid="1490947">
                                            <p:txEl>
                                              <p:pRg st="3" end="3"/>
                                            </p:txEl>
                                          </p:spTgt>
                                        </p:tgtEl>
                                        <p:attrNameLst>
                                          <p:attrName>ppt_x</p:attrName>
                                        </p:attrNameLst>
                                      </p:cBhvr>
                                      <p:to>
                                        <p:strVal val="(0.5)"/>
                                      </p:to>
                                    </p:set>
                                    <p:anim from="(0.5)" to="(#ppt_x)" calcmode="lin" valueType="num">
                                      <p:cBhvr>
                                        <p:cTn id="38" dur="1230" accel="100000" fill="hold">
                                          <p:stCondLst>
                                            <p:cond delay="770"/>
                                          </p:stCondLst>
                                        </p:cTn>
                                        <p:tgtEl>
                                          <p:spTgt spid="1490947">
                                            <p:txEl>
                                              <p:pRg st="3" end="3"/>
                                            </p:txEl>
                                          </p:spTgt>
                                        </p:tgtEl>
                                        <p:attrNameLst>
                                          <p:attrName>ppt_x</p:attrName>
                                        </p:attrNameLst>
                                      </p:cBhvr>
                                    </p:anim>
                                    <p:set>
                                      <p:cBhvr>
                                        <p:cTn id="39" dur="770" fill="hold"/>
                                        <p:tgtEl>
                                          <p:spTgt spid="1490947">
                                            <p:txEl>
                                              <p:pRg st="3" end="3"/>
                                            </p:txEl>
                                          </p:spTgt>
                                        </p:tgtEl>
                                        <p:attrNameLst>
                                          <p:attrName>ppt_y</p:attrName>
                                        </p:attrNameLst>
                                      </p:cBhvr>
                                      <p:to>
                                        <p:strVal val="(#ppt_y+0.4)"/>
                                      </p:to>
                                    </p:set>
                                    <p:anim from="(#ppt_y+0.4)" to="(#ppt_y)" calcmode="lin" valueType="num">
                                      <p:cBhvr>
                                        <p:cTn id="40" dur="1230" accel="100000" fill="hold">
                                          <p:stCondLst>
                                            <p:cond delay="770"/>
                                          </p:stCondLst>
                                        </p:cTn>
                                        <p:tgtEl>
                                          <p:spTgt spid="1490947">
                                            <p:txEl>
                                              <p:pRg st="3" end="3"/>
                                            </p:txEl>
                                          </p:spTgt>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1490947">
                                            <p:txEl>
                                              <p:pRg st="4" end="4"/>
                                            </p:txEl>
                                          </p:spTgt>
                                        </p:tgtEl>
                                        <p:attrNameLst>
                                          <p:attrName>style.visibility</p:attrName>
                                        </p:attrNameLst>
                                      </p:cBhvr>
                                      <p:to>
                                        <p:strVal val="visible"/>
                                      </p:to>
                                    </p:set>
                                    <p:animEffect transition="in" filter="fade">
                                      <p:cBhvr>
                                        <p:cTn id="43" dur="770" decel="100000"/>
                                        <p:tgtEl>
                                          <p:spTgt spid="1490947">
                                            <p:txEl>
                                              <p:pRg st="4" end="4"/>
                                            </p:txEl>
                                          </p:spTgt>
                                        </p:tgtEl>
                                      </p:cBhvr>
                                    </p:animEffect>
                                    <p:animScale>
                                      <p:cBhvr>
                                        <p:cTn id="44" dur="770" decel="100000"/>
                                        <p:tgtEl>
                                          <p:spTgt spid="1490947">
                                            <p:txEl>
                                              <p:pRg st="4" end="4"/>
                                            </p:txEl>
                                          </p:spTgt>
                                        </p:tgtEl>
                                      </p:cBhvr>
                                      <p:from x="10000" y="10000"/>
                                      <p:to x="200000" y="450000"/>
                                    </p:animScale>
                                    <p:animScale>
                                      <p:cBhvr>
                                        <p:cTn id="45" dur="1230" accel="100000" fill="hold">
                                          <p:stCondLst>
                                            <p:cond delay="770"/>
                                          </p:stCondLst>
                                        </p:cTn>
                                        <p:tgtEl>
                                          <p:spTgt spid="1490947">
                                            <p:txEl>
                                              <p:pRg st="4" end="4"/>
                                            </p:txEl>
                                          </p:spTgt>
                                        </p:tgtEl>
                                      </p:cBhvr>
                                      <p:from x="200000" y="450000"/>
                                      <p:to x="100000" y="100000"/>
                                    </p:animScale>
                                    <p:set>
                                      <p:cBhvr>
                                        <p:cTn id="46" dur="770" fill="hold"/>
                                        <p:tgtEl>
                                          <p:spTgt spid="1490947">
                                            <p:txEl>
                                              <p:pRg st="4" end="4"/>
                                            </p:txEl>
                                          </p:spTgt>
                                        </p:tgtEl>
                                        <p:attrNameLst>
                                          <p:attrName>ppt_x</p:attrName>
                                        </p:attrNameLst>
                                      </p:cBhvr>
                                      <p:to>
                                        <p:strVal val="(0.5)"/>
                                      </p:to>
                                    </p:set>
                                    <p:anim from="(0.5)" to="(#ppt_x)" calcmode="lin" valueType="num">
                                      <p:cBhvr>
                                        <p:cTn id="47" dur="1230" accel="100000" fill="hold">
                                          <p:stCondLst>
                                            <p:cond delay="770"/>
                                          </p:stCondLst>
                                        </p:cTn>
                                        <p:tgtEl>
                                          <p:spTgt spid="1490947">
                                            <p:txEl>
                                              <p:pRg st="4" end="4"/>
                                            </p:txEl>
                                          </p:spTgt>
                                        </p:tgtEl>
                                        <p:attrNameLst>
                                          <p:attrName>ppt_x</p:attrName>
                                        </p:attrNameLst>
                                      </p:cBhvr>
                                    </p:anim>
                                    <p:set>
                                      <p:cBhvr>
                                        <p:cTn id="48" dur="770" fill="hold"/>
                                        <p:tgtEl>
                                          <p:spTgt spid="1490947">
                                            <p:txEl>
                                              <p:pRg st="4" end="4"/>
                                            </p:txEl>
                                          </p:spTgt>
                                        </p:tgtEl>
                                        <p:attrNameLst>
                                          <p:attrName>ppt_y</p:attrName>
                                        </p:attrNameLst>
                                      </p:cBhvr>
                                      <p:to>
                                        <p:strVal val="(#ppt_y+0.4)"/>
                                      </p:to>
                                    </p:set>
                                    <p:anim from="(#ppt_y+0.4)" to="(#ppt_y)" calcmode="lin" valueType="num">
                                      <p:cBhvr>
                                        <p:cTn id="49" dur="1230" accel="100000" fill="hold">
                                          <p:stCondLst>
                                            <p:cond delay="770"/>
                                          </p:stCondLst>
                                        </p:cTn>
                                        <p:tgtEl>
                                          <p:spTgt spid="1490947">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Title 1"/>
          <p:cNvSpPr>
            <a:spLocks noGrp="1"/>
          </p:cNvSpPr>
          <p:nvPr>
            <p:ph type="title"/>
          </p:nvPr>
        </p:nvSpPr>
        <p:spPr/>
        <p:txBody>
          <a:bodyPr/>
          <a:lstStyle/>
          <a:p>
            <a:r>
              <a:rPr lang="en-US" dirty="0">
                <a:latin typeface="Arial" charset="0"/>
                <a:ea typeface="ＭＳ Ｐゴシック" charset="0"/>
                <a:cs typeface="ＭＳ Ｐゴシック" charset="0"/>
              </a:rPr>
              <a:t>Independent Work: Character class</a:t>
            </a:r>
          </a:p>
        </p:txBody>
      </p:sp>
      <p:sp>
        <p:nvSpPr>
          <p:cNvPr id="240642" name="Content Placeholder 2"/>
          <p:cNvSpPr>
            <a:spLocks noGrp="1"/>
          </p:cNvSpPr>
          <p:nvPr>
            <p:ph idx="1"/>
          </p:nvPr>
        </p:nvSpPr>
        <p:spPr/>
        <p:txBody>
          <a:bodyPr/>
          <a:lstStyle/>
          <a:p>
            <a:r>
              <a:rPr lang="en-US" dirty="0">
                <a:latin typeface="Tahoma" charset="0"/>
                <a:ea typeface="ＭＳ Ｐゴシック" charset="0"/>
                <a:cs typeface="ＭＳ Ｐゴシック" charset="0"/>
              </a:rPr>
              <a:t>The Character wrapper class provides many useful methods:</a:t>
            </a:r>
          </a:p>
          <a:p>
            <a:pPr lvl="1"/>
            <a:r>
              <a:rPr lang="en-US" dirty="0">
                <a:latin typeface="Tahoma" charset="0"/>
                <a:ea typeface="ＭＳ Ｐゴシック" charset="0"/>
              </a:rPr>
              <a:t>Ex:</a:t>
            </a:r>
          </a:p>
          <a:p>
            <a:pPr lvl="2"/>
            <a:r>
              <a:rPr lang="en-US" dirty="0">
                <a:latin typeface="Tahoma" charset="0"/>
                <a:ea typeface="ＭＳ Ｐゴシック" charset="0"/>
              </a:rPr>
              <a:t>Case conversion, checking for letters, checking for digits</a:t>
            </a:r>
          </a:p>
          <a:p>
            <a:pPr lvl="1"/>
            <a:r>
              <a:rPr lang="en-US" dirty="0">
                <a:latin typeface="Tahoma" charset="0"/>
                <a:ea typeface="ＭＳ Ｐゴシック" charset="0"/>
              </a:rPr>
              <a:t>Can be useful when we are parsing text files ourselves</a:t>
            </a:r>
          </a:p>
          <a:p>
            <a:r>
              <a:rPr lang="en-US" dirty="0">
                <a:latin typeface="Tahoma" charset="0"/>
                <a:ea typeface="ＭＳ Ｐゴシック" charset="0"/>
                <a:cs typeface="ＭＳ Ｐゴシック" charset="0"/>
              </a:rPr>
              <a:t>The String class has some very useful methods as well</a:t>
            </a:r>
          </a:p>
          <a:p>
            <a:pPr lvl="1"/>
            <a:r>
              <a:rPr lang="en-US" dirty="0">
                <a:latin typeface="Tahoma" charset="0"/>
                <a:ea typeface="ＭＳ Ｐゴシック" charset="0"/>
              </a:rPr>
              <a:t>See text for a lot of them (ex: split())</a:t>
            </a:r>
          </a:p>
          <a:p>
            <a:pPr lvl="1"/>
            <a:r>
              <a:rPr lang="en-US" dirty="0">
                <a:latin typeface="Tahoma" charset="0"/>
                <a:ea typeface="ＭＳ Ｐゴシック" charset="0"/>
              </a:rPr>
              <a:t>See </a:t>
            </a:r>
            <a:r>
              <a:rPr lang="en-US" dirty="0" err="1">
                <a:latin typeface="Tahoma" charset="0"/>
                <a:ea typeface="ＭＳ Ｐゴシック" charset="0"/>
              </a:rPr>
              <a:t>Stringy.java</a:t>
            </a:r>
            <a:endParaRPr lang="en-US" dirty="0">
              <a:latin typeface="Tahoma" charset="0"/>
              <a:ea typeface="ＭＳ Ｐゴシック" charset="0"/>
            </a:endParaRPr>
          </a:p>
        </p:txBody>
      </p:sp>
      <p:sp>
        <p:nvSpPr>
          <p:cNvPr id="24064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F2ED3F3-7DE9-2541-AF2C-9CFBC9AA94E7}" type="slidenum">
              <a:rPr lang="en-US" sz="1400">
                <a:latin typeface="Arial" charset="0"/>
              </a:rPr>
              <a:pPr eaLnBrk="1" hangingPunct="1"/>
              <a:t>189</a:t>
            </a:fld>
            <a:endParaRPr lang="en-US" sz="1400">
              <a:latin typeface="Arial" charset="0"/>
            </a:endParaRPr>
          </a:p>
        </p:txBody>
      </p:sp>
    </p:spTree>
    <p:extLst>
      <p:ext uri="{BB962C8B-B14F-4D97-AF65-F5344CB8AC3E}">
        <p14:creationId xmlns:p14="http://schemas.microsoft.com/office/powerpoint/2010/main" val="258326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642">
                                            <p:txEl>
                                              <p:pRg st="0" end="0"/>
                                            </p:txEl>
                                          </p:spTgt>
                                        </p:tgtEl>
                                        <p:attrNameLst>
                                          <p:attrName>style.visibility</p:attrName>
                                        </p:attrNameLst>
                                      </p:cBhvr>
                                      <p:to>
                                        <p:strVal val="visible"/>
                                      </p:to>
                                    </p:set>
                                    <p:animEffect transition="in" filter="blinds(horizontal)">
                                      <p:cBhvr>
                                        <p:cTn id="7" dur="500"/>
                                        <p:tgtEl>
                                          <p:spTgt spid="2406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0642">
                                            <p:txEl>
                                              <p:pRg st="1" end="1"/>
                                            </p:txEl>
                                          </p:spTgt>
                                        </p:tgtEl>
                                        <p:attrNameLst>
                                          <p:attrName>style.visibility</p:attrName>
                                        </p:attrNameLst>
                                      </p:cBhvr>
                                      <p:to>
                                        <p:strVal val="visible"/>
                                      </p:to>
                                    </p:set>
                                    <p:animEffect transition="in" filter="blinds(horizontal)">
                                      <p:cBhvr>
                                        <p:cTn id="12" dur="500"/>
                                        <p:tgtEl>
                                          <p:spTgt spid="24064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0642">
                                            <p:txEl>
                                              <p:pRg st="2" end="2"/>
                                            </p:txEl>
                                          </p:spTgt>
                                        </p:tgtEl>
                                        <p:attrNameLst>
                                          <p:attrName>style.visibility</p:attrName>
                                        </p:attrNameLst>
                                      </p:cBhvr>
                                      <p:to>
                                        <p:strVal val="visible"/>
                                      </p:to>
                                    </p:set>
                                    <p:animEffect transition="in" filter="blinds(horizontal)">
                                      <p:cBhvr>
                                        <p:cTn id="15" dur="500"/>
                                        <p:tgtEl>
                                          <p:spTgt spid="24064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0642">
                                            <p:txEl>
                                              <p:pRg st="3" end="3"/>
                                            </p:txEl>
                                          </p:spTgt>
                                        </p:tgtEl>
                                        <p:attrNameLst>
                                          <p:attrName>style.visibility</p:attrName>
                                        </p:attrNameLst>
                                      </p:cBhvr>
                                      <p:to>
                                        <p:strVal val="visible"/>
                                      </p:to>
                                    </p:set>
                                    <p:animEffect transition="in" filter="blinds(horizontal)">
                                      <p:cBhvr>
                                        <p:cTn id="20" dur="500"/>
                                        <p:tgtEl>
                                          <p:spTgt spid="24064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0642">
                                            <p:txEl>
                                              <p:pRg st="4" end="4"/>
                                            </p:txEl>
                                          </p:spTgt>
                                        </p:tgtEl>
                                        <p:attrNameLst>
                                          <p:attrName>style.visibility</p:attrName>
                                        </p:attrNameLst>
                                      </p:cBhvr>
                                      <p:to>
                                        <p:strVal val="visible"/>
                                      </p:to>
                                    </p:set>
                                    <p:animEffect transition="in" filter="blinds(horizontal)">
                                      <p:cBhvr>
                                        <p:cTn id="25" dur="500"/>
                                        <p:tgtEl>
                                          <p:spTgt spid="24064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0642">
                                            <p:txEl>
                                              <p:pRg st="5" end="5"/>
                                            </p:txEl>
                                          </p:spTgt>
                                        </p:tgtEl>
                                        <p:attrNameLst>
                                          <p:attrName>style.visibility</p:attrName>
                                        </p:attrNameLst>
                                      </p:cBhvr>
                                      <p:to>
                                        <p:strVal val="visible"/>
                                      </p:to>
                                    </p:set>
                                    <p:animEffect transition="in" filter="blinds(horizontal)">
                                      <p:cBhvr>
                                        <p:cTn id="30" dur="500"/>
                                        <p:tgtEl>
                                          <p:spTgt spid="240642">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0642">
                                            <p:txEl>
                                              <p:pRg st="6" end="6"/>
                                            </p:txEl>
                                          </p:spTgt>
                                        </p:tgtEl>
                                        <p:attrNameLst>
                                          <p:attrName>style.visibility</p:attrName>
                                        </p:attrNameLst>
                                      </p:cBhvr>
                                      <p:to>
                                        <p:strVal val="visible"/>
                                      </p:to>
                                    </p:set>
                                    <p:animEffect transition="in" filter="blinds(horizontal)">
                                      <p:cBhvr>
                                        <p:cTn id="35" dur="500"/>
                                        <p:tgtEl>
                                          <p:spTgt spid="2406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E8E630A-C54D-AB40-99B1-F2E5566CECB8}" type="slidenum">
              <a:rPr lang="en-US" sz="1400">
                <a:latin typeface="Arial" charset="0"/>
              </a:rPr>
              <a:pPr eaLnBrk="1" hangingPunct="1"/>
              <a:t>19</a:t>
            </a:fld>
            <a:endParaRPr lang="en-US" sz="1400">
              <a:latin typeface="Arial" charset="0"/>
            </a:endParaRPr>
          </a:p>
        </p:txBody>
      </p:sp>
      <p:sp>
        <p:nvSpPr>
          <p:cNvPr id="399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Basics</a:t>
            </a:r>
          </a:p>
        </p:txBody>
      </p:sp>
      <p:sp>
        <p:nvSpPr>
          <p:cNvPr id="763907" name="Rectangle 3"/>
          <p:cNvSpPr>
            <a:spLocks noGrp="1" noChangeArrowheads="1"/>
          </p:cNvSpPr>
          <p:nvPr>
            <p:ph type="body" idx="1"/>
          </p:nvPr>
        </p:nvSpPr>
        <p:spPr/>
        <p:txBody>
          <a:bodyPr/>
          <a:lstStyle/>
          <a:p>
            <a:pPr eaLnBrk="1" hangingPunct="1">
              <a:defRPr/>
            </a:pPr>
            <a:r>
              <a:rPr lang="en-US" b="1" dirty="0">
                <a:solidFill>
                  <a:srgbClr val="FF0000"/>
                </a:solidFill>
                <a:latin typeface="Tahoma" charset="0"/>
                <a:ea typeface="ＭＳ Ｐゴシック" charset="0"/>
              </a:rPr>
              <a:t>Lexical elements</a:t>
            </a:r>
            <a:r>
              <a:rPr lang="en-US" b="1" dirty="0">
                <a:latin typeface="Tahoma" charset="0"/>
                <a:ea typeface="ＭＳ Ｐゴシック" charset="0"/>
              </a:rPr>
              <a:t> – </a:t>
            </a:r>
            <a:r>
              <a:rPr lang="en-US" sz="2800" dirty="0">
                <a:latin typeface="Tahoma" charset="0"/>
                <a:ea typeface="ＭＳ Ｐゴシック" charset="0"/>
              </a:rPr>
              <a:t>groups of characters used in program code</a:t>
            </a:r>
            <a:endParaRPr lang="en-US" sz="2400" dirty="0">
              <a:latin typeface="Tahoma" charset="0"/>
              <a:ea typeface="ＭＳ Ｐゴシック" charset="0"/>
            </a:endParaRPr>
          </a:p>
          <a:p>
            <a:pPr lvl="1" eaLnBrk="1" hangingPunct="1">
              <a:defRPr/>
            </a:pPr>
            <a:r>
              <a:rPr lang="en-US" sz="2400" dirty="0">
                <a:latin typeface="Tahoma" charset="0"/>
                <a:ea typeface="ＭＳ Ｐゴシック" charset="0"/>
              </a:rPr>
              <a:t>These form all of the parts of the program code</a:t>
            </a:r>
          </a:p>
          <a:p>
            <a:pPr lvl="2" eaLnBrk="1" hangingPunct="1">
              <a:defRPr/>
            </a:pPr>
            <a:r>
              <a:rPr lang="en-US" sz="2000" dirty="0">
                <a:latin typeface="Tahoma" charset="0"/>
                <a:ea typeface="ＭＳ Ｐゴシック" charset="0"/>
              </a:rPr>
              <a:t>Ex: keywords, identifiers, literals, delimiters</a:t>
            </a:r>
          </a:p>
          <a:p>
            <a:pPr lvl="1" eaLnBrk="1" hangingPunct="1">
              <a:defRPr/>
            </a:pPr>
            <a:r>
              <a:rPr lang="en-US" sz="2400" dirty="0">
                <a:latin typeface="Tahoma" charset="0"/>
                <a:ea typeface="ＭＳ Ｐゴシック" charset="0"/>
              </a:rPr>
              <a:t>We will discuss some of these in the Java language</a:t>
            </a:r>
          </a:p>
          <a:p>
            <a:pPr lvl="1" eaLnBrk="1" hangingPunct="1">
              <a:defRPr/>
            </a:pPr>
            <a:r>
              <a:rPr lang="en-US" b="1" dirty="0">
                <a:latin typeface="Tahoma" charset="0"/>
                <a:ea typeface="ＭＳ Ｐゴシック" charset="0"/>
              </a:rPr>
              <a:t>Keywords</a:t>
            </a:r>
          </a:p>
          <a:p>
            <a:pPr lvl="2" eaLnBrk="1" hangingPunct="1">
              <a:defRPr/>
            </a:pPr>
            <a:r>
              <a:rPr lang="en-US" dirty="0">
                <a:latin typeface="Tahoma" charset="0"/>
                <a:ea typeface="ＭＳ Ｐゴシック" charset="0"/>
              </a:rPr>
              <a:t>Lexical elements that have a special, predefined meaning in the language</a:t>
            </a:r>
          </a:p>
          <a:p>
            <a:pPr lvl="2" eaLnBrk="1" hangingPunct="1">
              <a:defRPr/>
            </a:pPr>
            <a:r>
              <a:rPr lang="en-US" dirty="0">
                <a:latin typeface="Tahoma" charset="0"/>
                <a:ea typeface="ＭＳ Ｐゴシック" charset="0"/>
              </a:rPr>
              <a:t>Cannot be redefined or used in any other way in a program</a:t>
            </a:r>
          </a:p>
          <a:p>
            <a:pPr lvl="2" eaLnBrk="1" hangingPunct="1">
              <a:defRPr/>
            </a:pPr>
            <a:r>
              <a:rPr lang="en-US" dirty="0">
                <a:latin typeface="Tahoma" charset="0"/>
                <a:ea typeface="ＭＳ Ｐゴシック" charset="0"/>
              </a:rPr>
              <a:t>Ex: </a:t>
            </a:r>
            <a:r>
              <a:rPr lang="en-US" b="1" dirty="0">
                <a:latin typeface="Courier New" charset="0"/>
                <a:ea typeface="ＭＳ Ｐゴシック" charset="0"/>
              </a:rPr>
              <a:t>program</a:t>
            </a:r>
            <a:r>
              <a:rPr lang="en-US" dirty="0">
                <a:latin typeface="Courier New" charset="0"/>
                <a:ea typeface="ＭＳ Ｐゴシック" charset="0"/>
              </a:rPr>
              <a:t>, </a:t>
            </a:r>
            <a:r>
              <a:rPr lang="en-US" b="1" dirty="0">
                <a:latin typeface="Courier New" charset="0"/>
                <a:ea typeface="ＭＳ Ｐゴシック" charset="0"/>
              </a:rPr>
              <a:t>if</a:t>
            </a:r>
            <a:r>
              <a:rPr lang="en-US" dirty="0">
                <a:latin typeface="Courier New" charset="0"/>
                <a:ea typeface="ＭＳ Ｐゴシック" charset="0"/>
              </a:rPr>
              <a:t>, </a:t>
            </a:r>
            <a:r>
              <a:rPr lang="en-US" b="1" dirty="0">
                <a:latin typeface="Courier New" charset="0"/>
                <a:ea typeface="ＭＳ Ｐゴシック" charset="0"/>
              </a:rPr>
              <a:t>class</a:t>
            </a:r>
            <a:r>
              <a:rPr lang="en-US" dirty="0">
                <a:latin typeface="Courier New" charset="0"/>
                <a:ea typeface="ＭＳ Ｐゴシック" charset="0"/>
              </a:rPr>
              <a:t>, </a:t>
            </a:r>
            <a:r>
              <a:rPr lang="en-US" b="1" dirty="0">
                <a:latin typeface="Courier New" charset="0"/>
                <a:ea typeface="ＭＳ Ｐゴシック" charset="0"/>
              </a:rPr>
              <a:t>throws</a:t>
            </a:r>
          </a:p>
          <a:p>
            <a:pPr lvl="2" eaLnBrk="1" hangingPunct="1">
              <a:defRPr/>
            </a:pPr>
            <a:r>
              <a:rPr lang="en-US" dirty="0">
                <a:latin typeface="Tahoma" charset="0"/>
                <a:ea typeface="ＭＳ Ｐゴシック" charset="0"/>
              </a:rPr>
              <a:t>See p. 10 in Gaddis for complete list</a:t>
            </a:r>
          </a:p>
          <a:p>
            <a:pPr marL="914400" lvl="2" indent="0" eaLnBrk="1" hangingPunct="1">
              <a:buFont typeface="Arial" charset="0"/>
              <a:buNone/>
              <a:defRPr/>
            </a:pP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63907">
                                            <p:txEl>
                                              <p:pRg st="1" end="1"/>
                                            </p:txEl>
                                          </p:spTgt>
                                        </p:tgtEl>
                                        <p:attrNameLst>
                                          <p:attrName>style.visibility</p:attrName>
                                        </p:attrNameLst>
                                      </p:cBhvr>
                                      <p:to>
                                        <p:strVal val="visible"/>
                                      </p:to>
                                    </p:set>
                                    <p:animEffect transition="in" filter="blinds(horizontal)">
                                      <p:cBhvr>
                                        <p:cTn id="7" dur="500"/>
                                        <p:tgtEl>
                                          <p:spTgt spid="763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07">
                                            <p:txEl>
                                              <p:pRg st="2" end="2"/>
                                            </p:txEl>
                                          </p:spTgt>
                                        </p:tgtEl>
                                        <p:attrNameLst>
                                          <p:attrName>style.visibility</p:attrName>
                                        </p:attrNameLst>
                                      </p:cBhvr>
                                      <p:to>
                                        <p:strVal val="visible"/>
                                      </p:to>
                                    </p:set>
                                    <p:animEffect transition="in" filter="blinds(horizontal)">
                                      <p:cBhvr>
                                        <p:cTn id="12" dur="500"/>
                                        <p:tgtEl>
                                          <p:spTgt spid="763907">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animEffect transition="in" filter="blinds(horizontal)">
                                      <p:cBhvr>
                                        <p:cTn id="15" dur="500"/>
                                        <p:tgtEl>
                                          <p:spTgt spid="76390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63907">
                                            <p:txEl>
                                              <p:pRg st="4" end="4"/>
                                            </p:txEl>
                                          </p:spTgt>
                                        </p:tgtEl>
                                        <p:attrNameLst>
                                          <p:attrName>style.visibility</p:attrName>
                                        </p:attrNameLst>
                                      </p:cBhvr>
                                      <p:to>
                                        <p:strVal val="visible"/>
                                      </p:to>
                                    </p:set>
                                    <p:animEffect transition="in" filter="blinds(horizontal)">
                                      <p:cBhvr>
                                        <p:cTn id="20" dur="500"/>
                                        <p:tgtEl>
                                          <p:spTgt spid="763907">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63907">
                                            <p:txEl>
                                              <p:pRg st="5" end="5"/>
                                            </p:txEl>
                                          </p:spTgt>
                                        </p:tgtEl>
                                        <p:attrNameLst>
                                          <p:attrName>style.visibility</p:attrName>
                                        </p:attrNameLst>
                                      </p:cBhvr>
                                      <p:to>
                                        <p:strVal val="visible"/>
                                      </p:to>
                                    </p:set>
                                    <p:animEffect transition="in" filter="blinds(horizontal)">
                                      <p:cBhvr>
                                        <p:cTn id="23" dur="500"/>
                                        <p:tgtEl>
                                          <p:spTgt spid="7639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63907">
                                            <p:txEl>
                                              <p:pRg st="6" end="6"/>
                                            </p:txEl>
                                          </p:spTgt>
                                        </p:tgtEl>
                                        <p:attrNameLst>
                                          <p:attrName>style.visibility</p:attrName>
                                        </p:attrNameLst>
                                      </p:cBhvr>
                                      <p:to>
                                        <p:strVal val="visible"/>
                                      </p:to>
                                    </p:set>
                                    <p:animEffect transition="in" filter="blinds(horizontal)">
                                      <p:cBhvr>
                                        <p:cTn id="28" dur="500"/>
                                        <p:tgtEl>
                                          <p:spTgt spid="76390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63907">
                                            <p:txEl>
                                              <p:pRg st="7" end="7"/>
                                            </p:txEl>
                                          </p:spTgt>
                                        </p:tgtEl>
                                        <p:attrNameLst>
                                          <p:attrName>style.visibility</p:attrName>
                                        </p:attrNameLst>
                                      </p:cBhvr>
                                      <p:to>
                                        <p:strVal val="visible"/>
                                      </p:to>
                                    </p:set>
                                    <p:animEffect transition="in" filter="blinds(horizontal)">
                                      <p:cBhvr>
                                        <p:cTn id="33" dur="500"/>
                                        <p:tgtEl>
                                          <p:spTgt spid="763907">
                                            <p:txEl>
                                              <p:pRg st="7" end="7"/>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63907">
                                            <p:txEl>
                                              <p:pRg st="8" end="8"/>
                                            </p:txEl>
                                          </p:spTgt>
                                        </p:tgtEl>
                                        <p:attrNameLst>
                                          <p:attrName>style.visibility</p:attrName>
                                        </p:attrNameLst>
                                      </p:cBhvr>
                                      <p:to>
                                        <p:strVal val="visible"/>
                                      </p:to>
                                    </p:set>
                                    <p:animEffect transition="in" filter="blinds(horizontal)">
                                      <p:cBhvr>
                                        <p:cTn id="36" dur="500"/>
                                        <p:tgtEl>
                                          <p:spTgt spid="76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485BBFB-6566-7842-AB8D-0A401880FC73}" type="slidenum">
              <a:rPr lang="en-US" sz="1400">
                <a:latin typeface="Arial" charset="0"/>
              </a:rPr>
              <a:pPr eaLnBrk="1" hangingPunct="1"/>
              <a:t>190</a:t>
            </a:fld>
            <a:endParaRPr lang="en-US" sz="1400">
              <a:latin typeface="Arial" charset="0"/>
            </a:endParaRPr>
          </a:p>
        </p:txBody>
      </p:sp>
      <p:sp>
        <p:nvSpPr>
          <p:cNvPr id="2416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19: Inheritance</a:t>
            </a:r>
          </a:p>
        </p:txBody>
      </p:sp>
      <p:sp>
        <p:nvSpPr>
          <p:cNvPr id="152985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Sometimes we want to build a new class that is largely like one we already have</a:t>
            </a:r>
          </a:p>
          <a:p>
            <a:pPr lvl="1" eaLnBrk="1" hangingPunct="1"/>
            <a:r>
              <a:rPr lang="en-US">
                <a:latin typeface="Tahoma" charset="0"/>
                <a:ea typeface="ＭＳ Ｐゴシック" charset="0"/>
              </a:rPr>
              <a:t>Much of the functionality we need is already there, but some things need to be added or changed</a:t>
            </a:r>
          </a:p>
          <a:p>
            <a:pPr eaLnBrk="1" hangingPunct="1"/>
            <a:r>
              <a:rPr lang="en-US">
                <a:latin typeface="Tahoma" charset="0"/>
                <a:ea typeface="ＭＳ Ｐゴシック" charset="0"/>
                <a:cs typeface="ＭＳ Ｐゴシック" charset="0"/>
              </a:rPr>
              <a:t>We can achieve this in object-oriented languages using </a:t>
            </a:r>
            <a:r>
              <a:rPr lang="en-US">
                <a:solidFill>
                  <a:srgbClr val="FF0000"/>
                </a:solidFill>
                <a:latin typeface="Tahoma" charset="0"/>
                <a:ea typeface="ＭＳ Ｐゴシック" charset="0"/>
                <a:cs typeface="ＭＳ Ｐゴシック" charset="0"/>
              </a:rPr>
              <a:t>inheritance</a:t>
            </a:r>
          </a:p>
          <a:p>
            <a:pPr lvl="1" eaLnBrk="1" hangingPunct="1"/>
            <a:r>
              <a:rPr lang="en-US">
                <a:latin typeface="Tahoma" charset="0"/>
                <a:ea typeface="ＭＳ Ｐゴシック" charset="0"/>
              </a:rPr>
              <a:t>Attributes of a base class, or superclass are passed on to a subclass</a:t>
            </a:r>
          </a:p>
        </p:txBody>
      </p:sp>
    </p:spTree>
    <p:extLst>
      <p:ext uri="{BB962C8B-B14F-4D97-AF65-F5344CB8AC3E}">
        <p14:creationId xmlns:p14="http://schemas.microsoft.com/office/powerpoint/2010/main" val="2538248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529859">
                                            <p:txEl>
                                              <p:pRg st="2" end="2"/>
                                            </p:txEl>
                                          </p:spTgt>
                                        </p:tgtEl>
                                        <p:attrNameLst>
                                          <p:attrName>style.visibility</p:attrName>
                                        </p:attrNameLst>
                                      </p:cBhvr>
                                      <p:to>
                                        <p:strVal val="visible"/>
                                      </p:to>
                                    </p:set>
                                    <p:anim calcmode="lin" valueType="num">
                                      <p:cBhvr>
                                        <p:cTn id="7" dur="1000" fill="hold"/>
                                        <p:tgtEl>
                                          <p:spTgt spid="1529859">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1529859">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1529859">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15298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1529859">
                                            <p:txEl>
                                              <p:pRg st="3" end="3"/>
                                            </p:txEl>
                                          </p:spTgt>
                                        </p:tgtEl>
                                        <p:attrNameLst>
                                          <p:attrName>style.visibility</p:attrName>
                                        </p:attrNameLst>
                                      </p:cBhvr>
                                      <p:to>
                                        <p:strVal val="visible"/>
                                      </p:to>
                                    </p:set>
                                    <p:anim calcmode="lin" valueType="num">
                                      <p:cBhvr>
                                        <p:cTn id="15" dur="1000" fill="hold"/>
                                        <p:tgtEl>
                                          <p:spTgt spid="1529859">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1529859">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1529859">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1529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F05F9BE-0661-174A-927C-0981A5ACC60E}" type="slidenum">
              <a:rPr lang="en-US" sz="1400">
                <a:latin typeface="Arial" charset="0"/>
              </a:rPr>
              <a:pPr eaLnBrk="1" hangingPunct="1"/>
              <a:t>191</a:t>
            </a:fld>
            <a:endParaRPr lang="en-US" sz="1400">
              <a:latin typeface="Arial" charset="0"/>
            </a:endParaRPr>
          </a:p>
        </p:txBody>
      </p:sp>
      <p:sp>
        <p:nvSpPr>
          <p:cNvPr id="2437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19: Inheritance and </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is a</a:t>
            </a:r>
            <a:r>
              <a:rPr lang="ja-JP" altLang="en-US" dirty="0">
                <a:latin typeface="Arial" charset="0"/>
                <a:ea typeface="ＭＳ Ｐゴシック" charset="0"/>
                <a:cs typeface="ＭＳ Ｐゴシック" charset="0"/>
              </a:rPr>
              <a:t>”</a:t>
            </a:r>
            <a:endParaRPr lang="en-US" dirty="0">
              <a:latin typeface="Arial" charset="0"/>
              <a:ea typeface="ＭＳ Ｐゴシック" charset="0"/>
              <a:cs typeface="ＭＳ Ｐゴシック" charset="0"/>
            </a:endParaRPr>
          </a:p>
        </p:txBody>
      </p:sp>
      <p:sp>
        <p:nvSpPr>
          <p:cNvPr id="1530883" name="Rectangle 3"/>
          <p:cNvSpPr>
            <a:spLocks noGrp="1" noChangeArrowheads="1"/>
          </p:cNvSpPr>
          <p:nvPr>
            <p:ph type="body" idx="1"/>
          </p:nvPr>
        </p:nvSpPr>
        <p:spPr>
          <a:xfrm>
            <a:off x="381000" y="1066800"/>
            <a:ext cx="8458200" cy="5181600"/>
          </a:xfrm>
        </p:spPr>
        <p:txBody>
          <a:bodyPr/>
          <a:lstStyle/>
          <a:p>
            <a:pPr lvl="1" eaLnBrk="1" hangingPunct="1"/>
            <a:r>
              <a:rPr lang="en-US" dirty="0">
                <a:latin typeface="Tahoma" charset="0"/>
                <a:ea typeface="ＭＳ Ｐゴシック" charset="0"/>
              </a:rPr>
              <a:t>We can understand this better by considering the </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is a</a:t>
            </a:r>
            <a:r>
              <a:rPr lang="ja-JP" altLang="en-US" dirty="0">
                <a:solidFill>
                  <a:srgbClr val="FF0000"/>
                </a:solidFill>
                <a:latin typeface="Tahoma" charset="0"/>
                <a:ea typeface="ＭＳ Ｐゴシック" charset="0"/>
              </a:rPr>
              <a:t>”</a:t>
            </a:r>
            <a:r>
              <a:rPr lang="en-US" altLang="ja-JP" dirty="0">
                <a:latin typeface="Tahoma" charset="0"/>
                <a:ea typeface="ＭＳ Ｐゴシック" charset="0"/>
              </a:rPr>
              <a:t> idea</a:t>
            </a:r>
          </a:p>
          <a:p>
            <a:pPr lvl="2" eaLnBrk="1" hangingPunct="1"/>
            <a:r>
              <a:rPr lang="en-US" dirty="0">
                <a:latin typeface="Tahoma" charset="0"/>
                <a:ea typeface="ＭＳ Ｐゴシック" charset="0"/>
              </a:rPr>
              <a:t>A subclass object </a:t>
            </a:r>
            <a:r>
              <a:rPr lang="ja-JP" altLang="en-US" dirty="0">
                <a:latin typeface="Tahoma" charset="0"/>
                <a:ea typeface="ＭＳ Ｐゴシック" charset="0"/>
              </a:rPr>
              <a:t>“</a:t>
            </a:r>
            <a:r>
              <a:rPr lang="en-US" altLang="ja-JP" dirty="0">
                <a:latin typeface="Tahoma" charset="0"/>
                <a:ea typeface="ＭＳ Ｐゴシック" charset="0"/>
              </a:rPr>
              <a:t>is a</a:t>
            </a:r>
            <a:r>
              <a:rPr lang="ja-JP" altLang="en-US" dirty="0">
                <a:latin typeface="Tahoma" charset="0"/>
                <a:ea typeface="ＭＳ Ｐゴシック" charset="0"/>
              </a:rPr>
              <a:t>”</a:t>
            </a:r>
            <a:r>
              <a:rPr lang="en-US" altLang="ja-JP" dirty="0">
                <a:latin typeface="Tahoma" charset="0"/>
                <a:ea typeface="ＭＳ Ｐゴシック" charset="0"/>
              </a:rPr>
              <a:t> superclass object</a:t>
            </a:r>
          </a:p>
          <a:p>
            <a:pPr lvl="2" eaLnBrk="1" hangingPunct="1"/>
            <a:r>
              <a:rPr lang="en-US" dirty="0">
                <a:latin typeface="Tahoma" charset="0"/>
                <a:ea typeface="ＭＳ Ｐゴシック" charset="0"/>
              </a:rPr>
              <a:t>However, some extra instance variables and methods may have been added and some other methods may have been changed</a:t>
            </a:r>
          </a:p>
          <a:p>
            <a:pPr lvl="1" eaLnBrk="1" hangingPunct="1"/>
            <a:r>
              <a:rPr lang="en-US" dirty="0">
                <a:latin typeface="Tahoma" charset="0"/>
                <a:ea typeface="ＭＳ Ｐゴシック" charset="0"/>
              </a:rPr>
              <a:t>Note that </a:t>
            </a:r>
            <a:r>
              <a:rPr lang="ja-JP" altLang="en-US" dirty="0">
                <a:latin typeface="Tahoma" charset="0"/>
                <a:ea typeface="ＭＳ Ｐゴシック" charset="0"/>
              </a:rPr>
              <a:t>“</a:t>
            </a:r>
            <a:r>
              <a:rPr lang="en-US" altLang="ja-JP" dirty="0">
                <a:latin typeface="Tahoma" charset="0"/>
                <a:ea typeface="ＭＳ Ｐゴシック" charset="0"/>
              </a:rPr>
              <a:t>is a</a:t>
            </a:r>
            <a:r>
              <a:rPr lang="ja-JP" altLang="en-US" dirty="0">
                <a:latin typeface="Tahoma" charset="0"/>
                <a:ea typeface="ＭＳ Ｐゴシック" charset="0"/>
              </a:rPr>
              <a:t>”</a:t>
            </a:r>
            <a:r>
              <a:rPr lang="en-US" altLang="ja-JP" dirty="0">
                <a:latin typeface="Tahoma" charset="0"/>
                <a:ea typeface="ＭＳ Ｐゴシック" charset="0"/>
              </a:rPr>
              <a:t> is a one way operation</a:t>
            </a:r>
          </a:p>
          <a:p>
            <a:pPr lvl="2" eaLnBrk="1" hangingPunct="1"/>
            <a:r>
              <a:rPr lang="en-US" b="1" dirty="0">
                <a:solidFill>
                  <a:srgbClr val="FF0000"/>
                </a:solidFill>
                <a:latin typeface="Tahoma" charset="0"/>
                <a:ea typeface="ＭＳ Ｐゴシック" charset="0"/>
              </a:rPr>
              <a:t>Subclass </a:t>
            </a:r>
            <a:r>
              <a:rPr lang="ja-JP" altLang="en-US" b="1" dirty="0">
                <a:solidFill>
                  <a:srgbClr val="FF0000"/>
                </a:solidFill>
                <a:latin typeface="Tahoma" charset="0"/>
                <a:ea typeface="ＭＳ Ｐゴシック" charset="0"/>
              </a:rPr>
              <a:t>“</a:t>
            </a:r>
            <a:r>
              <a:rPr lang="en-US" altLang="ja-JP" b="1" dirty="0">
                <a:solidFill>
                  <a:srgbClr val="FF0000"/>
                </a:solidFill>
                <a:latin typeface="Tahoma" charset="0"/>
                <a:ea typeface="ＭＳ Ｐゴシック" charset="0"/>
              </a:rPr>
              <a:t>is a</a:t>
            </a:r>
            <a:r>
              <a:rPr lang="ja-JP" altLang="en-US" b="1" dirty="0">
                <a:solidFill>
                  <a:srgbClr val="FF0000"/>
                </a:solidFill>
                <a:latin typeface="Tahoma" charset="0"/>
                <a:ea typeface="ＭＳ Ｐゴシック" charset="0"/>
              </a:rPr>
              <a:t>”</a:t>
            </a:r>
            <a:r>
              <a:rPr lang="en-US" altLang="ja-JP" b="1" dirty="0">
                <a:solidFill>
                  <a:srgbClr val="FF0000"/>
                </a:solidFill>
                <a:latin typeface="Tahoma" charset="0"/>
                <a:ea typeface="ＭＳ Ｐゴシック" charset="0"/>
              </a:rPr>
              <a:t> superclass (specific "is a" general)</a:t>
            </a:r>
            <a:endParaRPr lang="en-US" altLang="ja-JP" b="1" dirty="0">
              <a:latin typeface="Tahoma" charset="0"/>
              <a:ea typeface="ＭＳ Ｐゴシック" charset="0"/>
            </a:endParaRPr>
          </a:p>
          <a:p>
            <a:pPr lvl="3" eaLnBrk="1" hangingPunct="1"/>
            <a:r>
              <a:rPr lang="en-US" dirty="0">
                <a:latin typeface="Tahoma" charset="0"/>
                <a:ea typeface="ＭＳ Ｐゴシック" charset="0"/>
              </a:rPr>
              <a:t>With modifications / additions</a:t>
            </a:r>
          </a:p>
          <a:p>
            <a:pPr lvl="2" eaLnBrk="1" hangingPunct="1"/>
            <a:r>
              <a:rPr lang="en-US" b="1" dirty="0">
                <a:latin typeface="Tahoma" charset="0"/>
                <a:ea typeface="ＭＳ Ｐゴシック" charset="0"/>
              </a:rPr>
              <a:t>Superclass is NOT a subclass (general not "is a" specific)</a:t>
            </a:r>
          </a:p>
          <a:p>
            <a:pPr lvl="3" eaLnBrk="1" hangingPunct="1"/>
            <a:r>
              <a:rPr lang="en-US" dirty="0">
                <a:latin typeface="Tahoma" charset="0"/>
                <a:ea typeface="ＭＳ Ｐゴシック" charset="0"/>
              </a:rPr>
              <a:t>Missing some properties</a:t>
            </a:r>
          </a:p>
          <a:p>
            <a:pPr lvl="1" eaLnBrk="1" hangingPunct="1"/>
            <a:r>
              <a:rPr lang="en-US" dirty="0">
                <a:latin typeface="Tahoma" charset="0"/>
                <a:ea typeface="ＭＳ Ｐゴシック" charset="0"/>
              </a:rPr>
              <a:t>Ex: </a:t>
            </a:r>
            <a:r>
              <a:rPr lang="en-US" dirty="0" err="1">
                <a:latin typeface="Tahoma" charset="0"/>
                <a:ea typeface="ＭＳ Ｐゴシック" charset="0"/>
              </a:rPr>
              <a:t>ArrayList</a:t>
            </a:r>
            <a:r>
              <a:rPr lang="en-US" dirty="0">
                <a:latin typeface="Tahoma" charset="0"/>
                <a:ea typeface="ＭＳ Ｐゴシック" charset="0"/>
              </a:rPr>
              <a:t> </a:t>
            </a:r>
            <a:r>
              <a:rPr lang="ja-JP" altLang="en-US" dirty="0">
                <a:latin typeface="Tahoma" charset="0"/>
                <a:ea typeface="ＭＳ Ｐゴシック" charset="0"/>
              </a:rPr>
              <a:t>“</a:t>
            </a:r>
            <a:r>
              <a:rPr lang="en-US" altLang="ja-JP" dirty="0">
                <a:latin typeface="Tahoma" charset="0"/>
                <a:ea typeface="ＭＳ Ｐゴシック" charset="0"/>
              </a:rPr>
              <a:t>is a</a:t>
            </a:r>
            <a:r>
              <a:rPr lang="ja-JP" altLang="en-US" dirty="0">
                <a:latin typeface="Tahoma" charset="0"/>
                <a:ea typeface="ＭＳ Ｐゴシック" charset="0"/>
              </a:rPr>
              <a:t>”</a:t>
            </a:r>
            <a:r>
              <a:rPr lang="en-US" altLang="ja-JP" dirty="0">
                <a:latin typeface="Tahoma" charset="0"/>
                <a:ea typeface="ＭＳ Ｐゴシック" charset="0"/>
              </a:rPr>
              <a:t> </a:t>
            </a:r>
            <a:r>
              <a:rPr lang="en-US" altLang="ja-JP" dirty="0" err="1">
                <a:latin typeface="Tahoma" charset="0"/>
                <a:ea typeface="ＭＳ Ｐゴシック" charset="0"/>
              </a:rPr>
              <a:t>AbstractList</a:t>
            </a:r>
            <a:endParaRPr lang="en-US" dirty="0">
              <a:latin typeface="Tahoma" charset="0"/>
              <a:ea typeface="ＭＳ Ｐゴシック" charset="0"/>
            </a:endParaRPr>
          </a:p>
        </p:txBody>
      </p:sp>
    </p:spTree>
    <p:extLst>
      <p:ext uri="{BB962C8B-B14F-4D97-AF65-F5344CB8AC3E}">
        <p14:creationId xmlns:p14="http://schemas.microsoft.com/office/powerpoint/2010/main" val="2036046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30883">
                                            <p:txEl>
                                              <p:pRg st="1" end="1"/>
                                            </p:txEl>
                                          </p:spTgt>
                                        </p:tgtEl>
                                        <p:attrNameLst>
                                          <p:attrName>style.visibility</p:attrName>
                                        </p:attrNameLst>
                                      </p:cBhvr>
                                      <p:to>
                                        <p:strVal val="visible"/>
                                      </p:to>
                                    </p:set>
                                    <p:animEffect transition="in" filter="fade">
                                      <p:cBhvr>
                                        <p:cTn id="7" dur="770" decel="100000"/>
                                        <p:tgtEl>
                                          <p:spTgt spid="1530883">
                                            <p:txEl>
                                              <p:pRg st="1" end="1"/>
                                            </p:txEl>
                                          </p:spTgt>
                                        </p:tgtEl>
                                      </p:cBhvr>
                                    </p:animEffect>
                                    <p:animScale>
                                      <p:cBhvr>
                                        <p:cTn id="8" dur="770" decel="100000"/>
                                        <p:tgtEl>
                                          <p:spTgt spid="1530883">
                                            <p:txEl>
                                              <p:pRg st="1" end="1"/>
                                            </p:txEl>
                                          </p:spTgt>
                                        </p:tgtEl>
                                      </p:cBhvr>
                                      <p:from x="10000" y="10000"/>
                                      <p:to x="200000" y="450000"/>
                                    </p:animScale>
                                    <p:animScale>
                                      <p:cBhvr>
                                        <p:cTn id="9" dur="1230" accel="100000" fill="hold">
                                          <p:stCondLst>
                                            <p:cond delay="770"/>
                                          </p:stCondLst>
                                        </p:cTn>
                                        <p:tgtEl>
                                          <p:spTgt spid="1530883">
                                            <p:txEl>
                                              <p:pRg st="1" end="1"/>
                                            </p:txEl>
                                          </p:spTgt>
                                        </p:tgtEl>
                                      </p:cBhvr>
                                      <p:from x="200000" y="450000"/>
                                      <p:to x="100000" y="100000"/>
                                    </p:animScale>
                                    <p:set>
                                      <p:cBhvr>
                                        <p:cTn id="10" dur="770" fill="hold"/>
                                        <p:tgtEl>
                                          <p:spTgt spid="1530883">
                                            <p:txEl>
                                              <p:pRg st="1" end="1"/>
                                            </p:txEl>
                                          </p:spTgt>
                                        </p:tgtEl>
                                        <p:attrNameLst>
                                          <p:attrName>ppt_x</p:attrName>
                                        </p:attrNameLst>
                                      </p:cBhvr>
                                      <p:to>
                                        <p:strVal val="(0.5)"/>
                                      </p:to>
                                    </p:set>
                                    <p:anim from="(0.5)" to="(#ppt_x)" calcmode="lin" valueType="num">
                                      <p:cBhvr>
                                        <p:cTn id="11" dur="1230" accel="100000" fill="hold">
                                          <p:stCondLst>
                                            <p:cond delay="770"/>
                                          </p:stCondLst>
                                        </p:cTn>
                                        <p:tgtEl>
                                          <p:spTgt spid="1530883">
                                            <p:txEl>
                                              <p:pRg st="1" end="1"/>
                                            </p:txEl>
                                          </p:spTgt>
                                        </p:tgtEl>
                                        <p:attrNameLst>
                                          <p:attrName>ppt_x</p:attrName>
                                        </p:attrNameLst>
                                      </p:cBhvr>
                                    </p:anim>
                                    <p:set>
                                      <p:cBhvr>
                                        <p:cTn id="12" dur="770" fill="hold"/>
                                        <p:tgtEl>
                                          <p:spTgt spid="1530883">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530883">
                                            <p:txEl>
                                              <p:pRg st="1" end="1"/>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30883">
                                            <p:txEl>
                                              <p:pRg st="2" end="2"/>
                                            </p:txEl>
                                          </p:spTgt>
                                        </p:tgtEl>
                                        <p:attrNameLst>
                                          <p:attrName>style.visibility</p:attrName>
                                        </p:attrNameLst>
                                      </p:cBhvr>
                                      <p:to>
                                        <p:strVal val="visible"/>
                                      </p:to>
                                    </p:set>
                                    <p:animEffect transition="in" filter="fade">
                                      <p:cBhvr>
                                        <p:cTn id="18" dur="770" decel="100000"/>
                                        <p:tgtEl>
                                          <p:spTgt spid="1530883">
                                            <p:txEl>
                                              <p:pRg st="2" end="2"/>
                                            </p:txEl>
                                          </p:spTgt>
                                        </p:tgtEl>
                                      </p:cBhvr>
                                    </p:animEffect>
                                    <p:animScale>
                                      <p:cBhvr>
                                        <p:cTn id="19" dur="770" decel="100000"/>
                                        <p:tgtEl>
                                          <p:spTgt spid="1530883">
                                            <p:txEl>
                                              <p:pRg st="2" end="2"/>
                                            </p:txEl>
                                          </p:spTgt>
                                        </p:tgtEl>
                                      </p:cBhvr>
                                      <p:from x="10000" y="10000"/>
                                      <p:to x="200000" y="450000"/>
                                    </p:animScale>
                                    <p:animScale>
                                      <p:cBhvr>
                                        <p:cTn id="20" dur="1230" accel="100000" fill="hold">
                                          <p:stCondLst>
                                            <p:cond delay="770"/>
                                          </p:stCondLst>
                                        </p:cTn>
                                        <p:tgtEl>
                                          <p:spTgt spid="1530883">
                                            <p:txEl>
                                              <p:pRg st="2" end="2"/>
                                            </p:txEl>
                                          </p:spTgt>
                                        </p:tgtEl>
                                      </p:cBhvr>
                                      <p:from x="200000" y="450000"/>
                                      <p:to x="100000" y="100000"/>
                                    </p:animScale>
                                    <p:set>
                                      <p:cBhvr>
                                        <p:cTn id="21" dur="770" fill="hold"/>
                                        <p:tgtEl>
                                          <p:spTgt spid="1530883">
                                            <p:txEl>
                                              <p:pRg st="2" end="2"/>
                                            </p:txEl>
                                          </p:spTgt>
                                        </p:tgtEl>
                                        <p:attrNameLst>
                                          <p:attrName>ppt_x</p:attrName>
                                        </p:attrNameLst>
                                      </p:cBhvr>
                                      <p:to>
                                        <p:strVal val="(0.5)"/>
                                      </p:to>
                                    </p:set>
                                    <p:anim from="(0.5)" to="(#ppt_x)" calcmode="lin" valueType="num">
                                      <p:cBhvr>
                                        <p:cTn id="22" dur="1230" accel="100000" fill="hold">
                                          <p:stCondLst>
                                            <p:cond delay="770"/>
                                          </p:stCondLst>
                                        </p:cTn>
                                        <p:tgtEl>
                                          <p:spTgt spid="1530883">
                                            <p:txEl>
                                              <p:pRg st="2" end="2"/>
                                            </p:txEl>
                                          </p:spTgt>
                                        </p:tgtEl>
                                        <p:attrNameLst>
                                          <p:attrName>ppt_x</p:attrName>
                                        </p:attrNameLst>
                                      </p:cBhvr>
                                    </p:anim>
                                    <p:set>
                                      <p:cBhvr>
                                        <p:cTn id="23" dur="770" fill="hold"/>
                                        <p:tgtEl>
                                          <p:spTgt spid="1530883">
                                            <p:txEl>
                                              <p:pRg st="2" end="2"/>
                                            </p:txEl>
                                          </p:spTgt>
                                        </p:tgtEl>
                                        <p:attrNameLst>
                                          <p:attrName>ppt_y</p:attrName>
                                        </p:attrNameLst>
                                      </p:cBhvr>
                                      <p:to>
                                        <p:strVal val="(#ppt_y+0.4)"/>
                                      </p:to>
                                    </p:set>
                                    <p:anim from="(#ppt_y+0.4)" to="(#ppt_y)" calcmode="lin" valueType="num">
                                      <p:cBhvr>
                                        <p:cTn id="24" dur="1230" accel="100000" fill="hold">
                                          <p:stCondLst>
                                            <p:cond delay="770"/>
                                          </p:stCondLst>
                                        </p:cTn>
                                        <p:tgtEl>
                                          <p:spTgt spid="1530883">
                                            <p:txEl>
                                              <p:pRg st="2" end="2"/>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30883">
                                            <p:txEl>
                                              <p:pRg st="3" end="3"/>
                                            </p:txEl>
                                          </p:spTgt>
                                        </p:tgtEl>
                                        <p:attrNameLst>
                                          <p:attrName>style.visibility</p:attrName>
                                        </p:attrNameLst>
                                      </p:cBhvr>
                                      <p:to>
                                        <p:strVal val="visible"/>
                                      </p:to>
                                    </p:set>
                                    <p:animEffect transition="in" filter="fade">
                                      <p:cBhvr>
                                        <p:cTn id="29" dur="770" decel="100000"/>
                                        <p:tgtEl>
                                          <p:spTgt spid="1530883">
                                            <p:txEl>
                                              <p:pRg st="3" end="3"/>
                                            </p:txEl>
                                          </p:spTgt>
                                        </p:tgtEl>
                                      </p:cBhvr>
                                    </p:animEffect>
                                    <p:animScale>
                                      <p:cBhvr>
                                        <p:cTn id="30" dur="770" decel="100000"/>
                                        <p:tgtEl>
                                          <p:spTgt spid="1530883">
                                            <p:txEl>
                                              <p:pRg st="3" end="3"/>
                                            </p:txEl>
                                          </p:spTgt>
                                        </p:tgtEl>
                                      </p:cBhvr>
                                      <p:from x="10000" y="10000"/>
                                      <p:to x="200000" y="450000"/>
                                    </p:animScale>
                                    <p:animScale>
                                      <p:cBhvr>
                                        <p:cTn id="31" dur="1230" accel="100000" fill="hold">
                                          <p:stCondLst>
                                            <p:cond delay="770"/>
                                          </p:stCondLst>
                                        </p:cTn>
                                        <p:tgtEl>
                                          <p:spTgt spid="1530883">
                                            <p:txEl>
                                              <p:pRg st="3" end="3"/>
                                            </p:txEl>
                                          </p:spTgt>
                                        </p:tgtEl>
                                      </p:cBhvr>
                                      <p:from x="200000" y="450000"/>
                                      <p:to x="100000" y="100000"/>
                                    </p:animScale>
                                    <p:set>
                                      <p:cBhvr>
                                        <p:cTn id="32" dur="770" fill="hold"/>
                                        <p:tgtEl>
                                          <p:spTgt spid="1530883">
                                            <p:txEl>
                                              <p:pRg st="3" end="3"/>
                                            </p:txEl>
                                          </p:spTgt>
                                        </p:tgtEl>
                                        <p:attrNameLst>
                                          <p:attrName>ppt_x</p:attrName>
                                        </p:attrNameLst>
                                      </p:cBhvr>
                                      <p:to>
                                        <p:strVal val="(0.5)"/>
                                      </p:to>
                                    </p:set>
                                    <p:anim from="(0.5)" to="(#ppt_x)" calcmode="lin" valueType="num">
                                      <p:cBhvr>
                                        <p:cTn id="33" dur="1230" accel="100000" fill="hold">
                                          <p:stCondLst>
                                            <p:cond delay="770"/>
                                          </p:stCondLst>
                                        </p:cTn>
                                        <p:tgtEl>
                                          <p:spTgt spid="1530883">
                                            <p:txEl>
                                              <p:pRg st="3" end="3"/>
                                            </p:txEl>
                                          </p:spTgt>
                                        </p:tgtEl>
                                        <p:attrNameLst>
                                          <p:attrName>ppt_x</p:attrName>
                                        </p:attrNameLst>
                                      </p:cBhvr>
                                    </p:anim>
                                    <p:set>
                                      <p:cBhvr>
                                        <p:cTn id="34" dur="770" fill="hold"/>
                                        <p:tgtEl>
                                          <p:spTgt spid="1530883">
                                            <p:txEl>
                                              <p:pRg st="3" end="3"/>
                                            </p:txEl>
                                          </p:spTgt>
                                        </p:tgtEl>
                                        <p:attrNameLst>
                                          <p:attrName>ppt_y</p:attrName>
                                        </p:attrNameLst>
                                      </p:cBhvr>
                                      <p:to>
                                        <p:strVal val="(#ppt_y+0.4)"/>
                                      </p:to>
                                    </p:set>
                                    <p:anim from="(#ppt_y+0.4)" to="(#ppt_y)" calcmode="lin" valueType="num">
                                      <p:cBhvr>
                                        <p:cTn id="35" dur="1230" accel="100000" fill="hold">
                                          <p:stCondLst>
                                            <p:cond delay="770"/>
                                          </p:stCondLst>
                                        </p:cTn>
                                        <p:tgtEl>
                                          <p:spTgt spid="1530883">
                                            <p:txEl>
                                              <p:pRg st="3" end="3"/>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530883">
                                            <p:txEl>
                                              <p:pRg st="4" end="4"/>
                                            </p:txEl>
                                          </p:spTgt>
                                        </p:tgtEl>
                                        <p:attrNameLst>
                                          <p:attrName>style.visibility</p:attrName>
                                        </p:attrNameLst>
                                      </p:cBhvr>
                                      <p:to>
                                        <p:strVal val="visible"/>
                                      </p:to>
                                    </p:set>
                                    <p:animEffect transition="in" filter="fade">
                                      <p:cBhvr>
                                        <p:cTn id="40" dur="770" decel="100000"/>
                                        <p:tgtEl>
                                          <p:spTgt spid="1530883">
                                            <p:txEl>
                                              <p:pRg st="4" end="4"/>
                                            </p:txEl>
                                          </p:spTgt>
                                        </p:tgtEl>
                                      </p:cBhvr>
                                    </p:animEffect>
                                    <p:animScale>
                                      <p:cBhvr>
                                        <p:cTn id="41" dur="770" decel="100000"/>
                                        <p:tgtEl>
                                          <p:spTgt spid="1530883">
                                            <p:txEl>
                                              <p:pRg st="4" end="4"/>
                                            </p:txEl>
                                          </p:spTgt>
                                        </p:tgtEl>
                                      </p:cBhvr>
                                      <p:from x="10000" y="10000"/>
                                      <p:to x="200000" y="450000"/>
                                    </p:animScale>
                                    <p:animScale>
                                      <p:cBhvr>
                                        <p:cTn id="42" dur="1230" accel="100000" fill="hold">
                                          <p:stCondLst>
                                            <p:cond delay="770"/>
                                          </p:stCondLst>
                                        </p:cTn>
                                        <p:tgtEl>
                                          <p:spTgt spid="1530883">
                                            <p:txEl>
                                              <p:pRg st="4" end="4"/>
                                            </p:txEl>
                                          </p:spTgt>
                                        </p:tgtEl>
                                      </p:cBhvr>
                                      <p:from x="200000" y="450000"/>
                                      <p:to x="100000" y="100000"/>
                                    </p:animScale>
                                    <p:set>
                                      <p:cBhvr>
                                        <p:cTn id="43" dur="770" fill="hold"/>
                                        <p:tgtEl>
                                          <p:spTgt spid="1530883">
                                            <p:txEl>
                                              <p:pRg st="4" end="4"/>
                                            </p:txEl>
                                          </p:spTgt>
                                        </p:tgtEl>
                                        <p:attrNameLst>
                                          <p:attrName>ppt_x</p:attrName>
                                        </p:attrNameLst>
                                      </p:cBhvr>
                                      <p:to>
                                        <p:strVal val="(0.5)"/>
                                      </p:to>
                                    </p:set>
                                    <p:anim from="(0.5)" to="(#ppt_x)" calcmode="lin" valueType="num">
                                      <p:cBhvr>
                                        <p:cTn id="44" dur="1230" accel="100000" fill="hold">
                                          <p:stCondLst>
                                            <p:cond delay="770"/>
                                          </p:stCondLst>
                                        </p:cTn>
                                        <p:tgtEl>
                                          <p:spTgt spid="1530883">
                                            <p:txEl>
                                              <p:pRg st="4" end="4"/>
                                            </p:txEl>
                                          </p:spTgt>
                                        </p:tgtEl>
                                        <p:attrNameLst>
                                          <p:attrName>ppt_x</p:attrName>
                                        </p:attrNameLst>
                                      </p:cBhvr>
                                    </p:anim>
                                    <p:set>
                                      <p:cBhvr>
                                        <p:cTn id="45" dur="770" fill="hold"/>
                                        <p:tgtEl>
                                          <p:spTgt spid="1530883">
                                            <p:txEl>
                                              <p:pRg st="4" end="4"/>
                                            </p:txEl>
                                          </p:spTgt>
                                        </p:tgtEl>
                                        <p:attrNameLst>
                                          <p:attrName>ppt_y</p:attrName>
                                        </p:attrNameLst>
                                      </p:cBhvr>
                                      <p:to>
                                        <p:strVal val="(#ppt_y+0.4)"/>
                                      </p:to>
                                    </p:set>
                                    <p:anim from="(#ppt_y+0.4)" to="(#ppt_y)" calcmode="lin" valueType="num">
                                      <p:cBhvr>
                                        <p:cTn id="46" dur="1230" accel="100000" fill="hold">
                                          <p:stCondLst>
                                            <p:cond delay="770"/>
                                          </p:stCondLst>
                                        </p:cTn>
                                        <p:tgtEl>
                                          <p:spTgt spid="1530883">
                                            <p:txEl>
                                              <p:pRg st="4" end="4"/>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nodeType="clickEffect">
                                  <p:stCondLst>
                                    <p:cond delay="0"/>
                                  </p:stCondLst>
                                  <p:childTnLst>
                                    <p:set>
                                      <p:cBhvr>
                                        <p:cTn id="50" dur="1" fill="hold">
                                          <p:stCondLst>
                                            <p:cond delay="0"/>
                                          </p:stCondLst>
                                        </p:cTn>
                                        <p:tgtEl>
                                          <p:spTgt spid="1530883">
                                            <p:txEl>
                                              <p:pRg st="5" end="5"/>
                                            </p:txEl>
                                          </p:spTgt>
                                        </p:tgtEl>
                                        <p:attrNameLst>
                                          <p:attrName>style.visibility</p:attrName>
                                        </p:attrNameLst>
                                      </p:cBhvr>
                                      <p:to>
                                        <p:strVal val="visible"/>
                                      </p:to>
                                    </p:set>
                                    <p:animEffect transition="in" filter="fade">
                                      <p:cBhvr>
                                        <p:cTn id="51" dur="770" decel="100000"/>
                                        <p:tgtEl>
                                          <p:spTgt spid="1530883">
                                            <p:txEl>
                                              <p:pRg st="5" end="5"/>
                                            </p:txEl>
                                          </p:spTgt>
                                        </p:tgtEl>
                                      </p:cBhvr>
                                    </p:animEffect>
                                    <p:animScale>
                                      <p:cBhvr>
                                        <p:cTn id="52" dur="770" decel="100000"/>
                                        <p:tgtEl>
                                          <p:spTgt spid="1530883">
                                            <p:txEl>
                                              <p:pRg st="5" end="5"/>
                                            </p:txEl>
                                          </p:spTgt>
                                        </p:tgtEl>
                                      </p:cBhvr>
                                      <p:from x="10000" y="10000"/>
                                      <p:to x="200000" y="450000"/>
                                    </p:animScale>
                                    <p:animScale>
                                      <p:cBhvr>
                                        <p:cTn id="53" dur="1230" accel="100000" fill="hold">
                                          <p:stCondLst>
                                            <p:cond delay="770"/>
                                          </p:stCondLst>
                                        </p:cTn>
                                        <p:tgtEl>
                                          <p:spTgt spid="1530883">
                                            <p:txEl>
                                              <p:pRg st="5" end="5"/>
                                            </p:txEl>
                                          </p:spTgt>
                                        </p:tgtEl>
                                      </p:cBhvr>
                                      <p:from x="200000" y="450000"/>
                                      <p:to x="100000" y="100000"/>
                                    </p:animScale>
                                    <p:set>
                                      <p:cBhvr>
                                        <p:cTn id="54" dur="770" fill="hold"/>
                                        <p:tgtEl>
                                          <p:spTgt spid="1530883">
                                            <p:txEl>
                                              <p:pRg st="5" end="5"/>
                                            </p:txEl>
                                          </p:spTgt>
                                        </p:tgtEl>
                                        <p:attrNameLst>
                                          <p:attrName>ppt_x</p:attrName>
                                        </p:attrNameLst>
                                      </p:cBhvr>
                                      <p:to>
                                        <p:strVal val="(0.5)"/>
                                      </p:to>
                                    </p:set>
                                    <p:anim from="(0.5)" to="(#ppt_x)" calcmode="lin" valueType="num">
                                      <p:cBhvr>
                                        <p:cTn id="55" dur="1230" accel="100000" fill="hold">
                                          <p:stCondLst>
                                            <p:cond delay="770"/>
                                          </p:stCondLst>
                                        </p:cTn>
                                        <p:tgtEl>
                                          <p:spTgt spid="1530883">
                                            <p:txEl>
                                              <p:pRg st="5" end="5"/>
                                            </p:txEl>
                                          </p:spTgt>
                                        </p:tgtEl>
                                        <p:attrNameLst>
                                          <p:attrName>ppt_x</p:attrName>
                                        </p:attrNameLst>
                                      </p:cBhvr>
                                    </p:anim>
                                    <p:set>
                                      <p:cBhvr>
                                        <p:cTn id="56" dur="770" fill="hold"/>
                                        <p:tgtEl>
                                          <p:spTgt spid="1530883">
                                            <p:txEl>
                                              <p:pRg st="5" end="5"/>
                                            </p:txEl>
                                          </p:spTgt>
                                        </p:tgtEl>
                                        <p:attrNameLst>
                                          <p:attrName>ppt_y</p:attrName>
                                        </p:attrNameLst>
                                      </p:cBhvr>
                                      <p:to>
                                        <p:strVal val="(#ppt_y+0.4)"/>
                                      </p:to>
                                    </p:set>
                                    <p:anim from="(#ppt_y+0.4)" to="(#ppt_y)" calcmode="lin" valueType="num">
                                      <p:cBhvr>
                                        <p:cTn id="57" dur="1230" accel="100000" fill="hold">
                                          <p:stCondLst>
                                            <p:cond delay="770"/>
                                          </p:stCondLst>
                                        </p:cTn>
                                        <p:tgtEl>
                                          <p:spTgt spid="1530883">
                                            <p:txEl>
                                              <p:pRg st="5" end="5"/>
                                            </p:txEl>
                                          </p:spTgt>
                                        </p:tgtEl>
                                        <p:attrNameLst>
                                          <p:attrName>ppt_y</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nodeType="clickEffect">
                                  <p:stCondLst>
                                    <p:cond delay="0"/>
                                  </p:stCondLst>
                                  <p:childTnLst>
                                    <p:set>
                                      <p:cBhvr>
                                        <p:cTn id="61" dur="1" fill="hold">
                                          <p:stCondLst>
                                            <p:cond delay="0"/>
                                          </p:stCondLst>
                                        </p:cTn>
                                        <p:tgtEl>
                                          <p:spTgt spid="1530883">
                                            <p:txEl>
                                              <p:pRg st="6" end="6"/>
                                            </p:txEl>
                                          </p:spTgt>
                                        </p:tgtEl>
                                        <p:attrNameLst>
                                          <p:attrName>style.visibility</p:attrName>
                                        </p:attrNameLst>
                                      </p:cBhvr>
                                      <p:to>
                                        <p:strVal val="visible"/>
                                      </p:to>
                                    </p:set>
                                    <p:animEffect transition="in" filter="fade">
                                      <p:cBhvr>
                                        <p:cTn id="62" dur="770" decel="100000"/>
                                        <p:tgtEl>
                                          <p:spTgt spid="1530883">
                                            <p:txEl>
                                              <p:pRg st="6" end="6"/>
                                            </p:txEl>
                                          </p:spTgt>
                                        </p:tgtEl>
                                      </p:cBhvr>
                                    </p:animEffect>
                                    <p:animScale>
                                      <p:cBhvr>
                                        <p:cTn id="63" dur="770" decel="100000"/>
                                        <p:tgtEl>
                                          <p:spTgt spid="1530883">
                                            <p:txEl>
                                              <p:pRg st="6" end="6"/>
                                            </p:txEl>
                                          </p:spTgt>
                                        </p:tgtEl>
                                      </p:cBhvr>
                                      <p:from x="10000" y="10000"/>
                                      <p:to x="200000" y="450000"/>
                                    </p:animScale>
                                    <p:animScale>
                                      <p:cBhvr>
                                        <p:cTn id="64" dur="1230" accel="100000" fill="hold">
                                          <p:stCondLst>
                                            <p:cond delay="770"/>
                                          </p:stCondLst>
                                        </p:cTn>
                                        <p:tgtEl>
                                          <p:spTgt spid="1530883">
                                            <p:txEl>
                                              <p:pRg st="6" end="6"/>
                                            </p:txEl>
                                          </p:spTgt>
                                        </p:tgtEl>
                                      </p:cBhvr>
                                      <p:from x="200000" y="450000"/>
                                      <p:to x="100000" y="100000"/>
                                    </p:animScale>
                                    <p:set>
                                      <p:cBhvr>
                                        <p:cTn id="65" dur="770" fill="hold"/>
                                        <p:tgtEl>
                                          <p:spTgt spid="1530883">
                                            <p:txEl>
                                              <p:pRg st="6" end="6"/>
                                            </p:txEl>
                                          </p:spTgt>
                                        </p:tgtEl>
                                        <p:attrNameLst>
                                          <p:attrName>ppt_x</p:attrName>
                                        </p:attrNameLst>
                                      </p:cBhvr>
                                      <p:to>
                                        <p:strVal val="(0.5)"/>
                                      </p:to>
                                    </p:set>
                                    <p:anim from="(0.5)" to="(#ppt_x)" calcmode="lin" valueType="num">
                                      <p:cBhvr>
                                        <p:cTn id="66" dur="1230" accel="100000" fill="hold">
                                          <p:stCondLst>
                                            <p:cond delay="770"/>
                                          </p:stCondLst>
                                        </p:cTn>
                                        <p:tgtEl>
                                          <p:spTgt spid="1530883">
                                            <p:txEl>
                                              <p:pRg st="6" end="6"/>
                                            </p:txEl>
                                          </p:spTgt>
                                        </p:tgtEl>
                                        <p:attrNameLst>
                                          <p:attrName>ppt_x</p:attrName>
                                        </p:attrNameLst>
                                      </p:cBhvr>
                                    </p:anim>
                                    <p:set>
                                      <p:cBhvr>
                                        <p:cTn id="67" dur="770" fill="hold"/>
                                        <p:tgtEl>
                                          <p:spTgt spid="1530883">
                                            <p:txEl>
                                              <p:pRg st="6" end="6"/>
                                            </p:txEl>
                                          </p:spTgt>
                                        </p:tgtEl>
                                        <p:attrNameLst>
                                          <p:attrName>ppt_y</p:attrName>
                                        </p:attrNameLst>
                                      </p:cBhvr>
                                      <p:to>
                                        <p:strVal val="(#ppt_y+0.4)"/>
                                      </p:to>
                                    </p:set>
                                    <p:anim from="(#ppt_y+0.4)" to="(#ppt_y)" calcmode="lin" valueType="num">
                                      <p:cBhvr>
                                        <p:cTn id="68" dur="1230" accel="100000" fill="hold">
                                          <p:stCondLst>
                                            <p:cond delay="770"/>
                                          </p:stCondLst>
                                        </p:cTn>
                                        <p:tgtEl>
                                          <p:spTgt spid="1530883">
                                            <p:txEl>
                                              <p:pRg st="6" end="6"/>
                                            </p:txEl>
                                          </p:spTgt>
                                        </p:tgtEl>
                                        <p:attrNameLst>
                                          <p:attrName>ppt_y</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51" presetClass="entr" presetSubtype="0" fill="hold" nodeType="clickEffect">
                                  <p:stCondLst>
                                    <p:cond delay="0"/>
                                  </p:stCondLst>
                                  <p:childTnLst>
                                    <p:set>
                                      <p:cBhvr>
                                        <p:cTn id="72" dur="1" fill="hold">
                                          <p:stCondLst>
                                            <p:cond delay="0"/>
                                          </p:stCondLst>
                                        </p:cTn>
                                        <p:tgtEl>
                                          <p:spTgt spid="1530883">
                                            <p:txEl>
                                              <p:pRg st="7" end="7"/>
                                            </p:txEl>
                                          </p:spTgt>
                                        </p:tgtEl>
                                        <p:attrNameLst>
                                          <p:attrName>style.visibility</p:attrName>
                                        </p:attrNameLst>
                                      </p:cBhvr>
                                      <p:to>
                                        <p:strVal val="visible"/>
                                      </p:to>
                                    </p:set>
                                    <p:animEffect transition="in" filter="fade">
                                      <p:cBhvr>
                                        <p:cTn id="73" dur="770" decel="100000"/>
                                        <p:tgtEl>
                                          <p:spTgt spid="1530883">
                                            <p:txEl>
                                              <p:pRg st="7" end="7"/>
                                            </p:txEl>
                                          </p:spTgt>
                                        </p:tgtEl>
                                      </p:cBhvr>
                                    </p:animEffect>
                                    <p:animScale>
                                      <p:cBhvr>
                                        <p:cTn id="74" dur="770" decel="100000"/>
                                        <p:tgtEl>
                                          <p:spTgt spid="1530883">
                                            <p:txEl>
                                              <p:pRg st="7" end="7"/>
                                            </p:txEl>
                                          </p:spTgt>
                                        </p:tgtEl>
                                      </p:cBhvr>
                                      <p:from x="10000" y="10000"/>
                                      <p:to x="200000" y="450000"/>
                                    </p:animScale>
                                    <p:animScale>
                                      <p:cBhvr>
                                        <p:cTn id="75" dur="1230" accel="100000" fill="hold">
                                          <p:stCondLst>
                                            <p:cond delay="770"/>
                                          </p:stCondLst>
                                        </p:cTn>
                                        <p:tgtEl>
                                          <p:spTgt spid="1530883">
                                            <p:txEl>
                                              <p:pRg st="7" end="7"/>
                                            </p:txEl>
                                          </p:spTgt>
                                        </p:tgtEl>
                                      </p:cBhvr>
                                      <p:from x="200000" y="450000"/>
                                      <p:to x="100000" y="100000"/>
                                    </p:animScale>
                                    <p:set>
                                      <p:cBhvr>
                                        <p:cTn id="76" dur="770" fill="hold"/>
                                        <p:tgtEl>
                                          <p:spTgt spid="1530883">
                                            <p:txEl>
                                              <p:pRg st="7" end="7"/>
                                            </p:txEl>
                                          </p:spTgt>
                                        </p:tgtEl>
                                        <p:attrNameLst>
                                          <p:attrName>ppt_x</p:attrName>
                                        </p:attrNameLst>
                                      </p:cBhvr>
                                      <p:to>
                                        <p:strVal val="(0.5)"/>
                                      </p:to>
                                    </p:set>
                                    <p:anim from="(0.5)" to="(#ppt_x)" calcmode="lin" valueType="num">
                                      <p:cBhvr>
                                        <p:cTn id="77" dur="1230" accel="100000" fill="hold">
                                          <p:stCondLst>
                                            <p:cond delay="770"/>
                                          </p:stCondLst>
                                        </p:cTn>
                                        <p:tgtEl>
                                          <p:spTgt spid="1530883">
                                            <p:txEl>
                                              <p:pRg st="7" end="7"/>
                                            </p:txEl>
                                          </p:spTgt>
                                        </p:tgtEl>
                                        <p:attrNameLst>
                                          <p:attrName>ppt_x</p:attrName>
                                        </p:attrNameLst>
                                      </p:cBhvr>
                                    </p:anim>
                                    <p:set>
                                      <p:cBhvr>
                                        <p:cTn id="78" dur="770" fill="hold"/>
                                        <p:tgtEl>
                                          <p:spTgt spid="1530883">
                                            <p:txEl>
                                              <p:pRg st="7" end="7"/>
                                            </p:txEl>
                                          </p:spTgt>
                                        </p:tgtEl>
                                        <p:attrNameLst>
                                          <p:attrName>ppt_y</p:attrName>
                                        </p:attrNameLst>
                                      </p:cBhvr>
                                      <p:to>
                                        <p:strVal val="(#ppt_y+0.4)"/>
                                      </p:to>
                                    </p:set>
                                    <p:anim from="(#ppt_y+0.4)" to="(#ppt_y)" calcmode="lin" valueType="num">
                                      <p:cBhvr>
                                        <p:cTn id="79" dur="1230" accel="100000" fill="hold">
                                          <p:stCondLst>
                                            <p:cond delay="770"/>
                                          </p:stCondLst>
                                        </p:cTn>
                                        <p:tgtEl>
                                          <p:spTgt spid="1530883">
                                            <p:txEl>
                                              <p:pRg st="7" end="7"/>
                                            </p:txEl>
                                          </p:spTgt>
                                        </p:tgtEl>
                                        <p:attrNameLst>
                                          <p:attrName>ppt_y</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51" presetClass="entr" presetSubtype="0" fill="hold" nodeType="clickEffect">
                                  <p:stCondLst>
                                    <p:cond delay="0"/>
                                  </p:stCondLst>
                                  <p:childTnLst>
                                    <p:set>
                                      <p:cBhvr>
                                        <p:cTn id="83" dur="1" fill="hold">
                                          <p:stCondLst>
                                            <p:cond delay="0"/>
                                          </p:stCondLst>
                                        </p:cTn>
                                        <p:tgtEl>
                                          <p:spTgt spid="1530883">
                                            <p:txEl>
                                              <p:pRg st="8" end="8"/>
                                            </p:txEl>
                                          </p:spTgt>
                                        </p:tgtEl>
                                        <p:attrNameLst>
                                          <p:attrName>style.visibility</p:attrName>
                                        </p:attrNameLst>
                                      </p:cBhvr>
                                      <p:to>
                                        <p:strVal val="visible"/>
                                      </p:to>
                                    </p:set>
                                    <p:animEffect transition="in" filter="fade">
                                      <p:cBhvr>
                                        <p:cTn id="84" dur="770" decel="100000"/>
                                        <p:tgtEl>
                                          <p:spTgt spid="1530883">
                                            <p:txEl>
                                              <p:pRg st="8" end="8"/>
                                            </p:txEl>
                                          </p:spTgt>
                                        </p:tgtEl>
                                      </p:cBhvr>
                                    </p:animEffect>
                                    <p:animScale>
                                      <p:cBhvr>
                                        <p:cTn id="85" dur="770" decel="100000"/>
                                        <p:tgtEl>
                                          <p:spTgt spid="1530883">
                                            <p:txEl>
                                              <p:pRg st="8" end="8"/>
                                            </p:txEl>
                                          </p:spTgt>
                                        </p:tgtEl>
                                      </p:cBhvr>
                                      <p:from x="10000" y="10000"/>
                                      <p:to x="200000" y="450000"/>
                                    </p:animScale>
                                    <p:animScale>
                                      <p:cBhvr>
                                        <p:cTn id="86" dur="1230" accel="100000" fill="hold">
                                          <p:stCondLst>
                                            <p:cond delay="770"/>
                                          </p:stCondLst>
                                        </p:cTn>
                                        <p:tgtEl>
                                          <p:spTgt spid="1530883">
                                            <p:txEl>
                                              <p:pRg st="8" end="8"/>
                                            </p:txEl>
                                          </p:spTgt>
                                        </p:tgtEl>
                                      </p:cBhvr>
                                      <p:from x="200000" y="450000"/>
                                      <p:to x="100000" y="100000"/>
                                    </p:animScale>
                                    <p:set>
                                      <p:cBhvr>
                                        <p:cTn id="87" dur="770" fill="hold"/>
                                        <p:tgtEl>
                                          <p:spTgt spid="1530883">
                                            <p:txEl>
                                              <p:pRg st="8" end="8"/>
                                            </p:txEl>
                                          </p:spTgt>
                                        </p:tgtEl>
                                        <p:attrNameLst>
                                          <p:attrName>ppt_x</p:attrName>
                                        </p:attrNameLst>
                                      </p:cBhvr>
                                      <p:to>
                                        <p:strVal val="(0.5)"/>
                                      </p:to>
                                    </p:set>
                                    <p:anim from="(0.5)" to="(#ppt_x)" calcmode="lin" valueType="num">
                                      <p:cBhvr>
                                        <p:cTn id="88" dur="1230" accel="100000" fill="hold">
                                          <p:stCondLst>
                                            <p:cond delay="770"/>
                                          </p:stCondLst>
                                        </p:cTn>
                                        <p:tgtEl>
                                          <p:spTgt spid="1530883">
                                            <p:txEl>
                                              <p:pRg st="8" end="8"/>
                                            </p:txEl>
                                          </p:spTgt>
                                        </p:tgtEl>
                                        <p:attrNameLst>
                                          <p:attrName>ppt_x</p:attrName>
                                        </p:attrNameLst>
                                      </p:cBhvr>
                                    </p:anim>
                                    <p:set>
                                      <p:cBhvr>
                                        <p:cTn id="89" dur="770" fill="hold"/>
                                        <p:tgtEl>
                                          <p:spTgt spid="1530883">
                                            <p:txEl>
                                              <p:pRg st="8" end="8"/>
                                            </p:txEl>
                                          </p:spTgt>
                                        </p:tgtEl>
                                        <p:attrNameLst>
                                          <p:attrName>ppt_y</p:attrName>
                                        </p:attrNameLst>
                                      </p:cBhvr>
                                      <p:to>
                                        <p:strVal val="(#ppt_y+0.4)"/>
                                      </p:to>
                                    </p:set>
                                    <p:anim from="(#ppt_y+0.4)" to="(#ppt_y)" calcmode="lin" valueType="num">
                                      <p:cBhvr>
                                        <p:cTn id="90" dur="1230" accel="100000" fill="hold">
                                          <p:stCondLst>
                                            <p:cond delay="770"/>
                                          </p:stCondLst>
                                        </p:cTn>
                                        <p:tgtEl>
                                          <p:spTgt spid="1530883">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713C11F-17BD-1546-A9F0-E91D68F790E6}" type="slidenum">
              <a:rPr lang="en-US" sz="1400">
                <a:latin typeface="Arial" charset="0"/>
              </a:rPr>
              <a:pPr eaLnBrk="1" hangingPunct="1"/>
              <a:t>192</a:t>
            </a:fld>
            <a:endParaRPr lang="en-US" sz="1400">
              <a:latin typeface="Arial" charset="0"/>
            </a:endParaRPr>
          </a:p>
        </p:txBody>
      </p:sp>
      <p:sp>
        <p:nvSpPr>
          <p:cNvPr id="2447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19: Inheritance and </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is a</a:t>
            </a:r>
            <a:r>
              <a:rPr lang="ja-JP" altLang="en-US" dirty="0">
                <a:latin typeface="Arial" charset="0"/>
                <a:ea typeface="ＭＳ Ｐゴシック" charset="0"/>
                <a:cs typeface="ＭＳ Ｐゴシック" charset="0"/>
              </a:rPr>
              <a:t>”</a:t>
            </a:r>
            <a:endParaRPr lang="en-US" dirty="0">
              <a:latin typeface="Arial" charset="0"/>
              <a:ea typeface="ＭＳ Ｐゴシック" charset="0"/>
              <a:cs typeface="ＭＳ Ｐゴシック" charset="0"/>
            </a:endParaRPr>
          </a:p>
        </p:txBody>
      </p:sp>
      <p:sp>
        <p:nvSpPr>
          <p:cNvPr id="1531907" name="Rectangle 3"/>
          <p:cNvSpPr>
            <a:spLocks noGrp="1" noChangeArrowheads="1"/>
          </p:cNvSpPr>
          <p:nvPr>
            <p:ph type="body" idx="1"/>
          </p:nvPr>
        </p:nvSpPr>
        <p:spPr>
          <a:xfrm>
            <a:off x="2514600" y="3276600"/>
            <a:ext cx="6172200" cy="3048000"/>
          </a:xfrm>
        </p:spPr>
        <p:txBody>
          <a:bodyPr/>
          <a:lstStyle/>
          <a:p>
            <a:pPr eaLnBrk="1" hangingPunct="1"/>
            <a:r>
              <a:rPr lang="en-US" sz="2400" dirty="0" err="1">
                <a:latin typeface="Tahoma" charset="0"/>
                <a:ea typeface="ＭＳ Ｐゴシック" charset="0"/>
                <a:cs typeface="ＭＳ Ｐゴシック" charset="0"/>
              </a:rPr>
              <a:t>AbstractSequentialList</a:t>
            </a:r>
            <a:r>
              <a:rPr lang="en-US" sz="2400" dirty="0">
                <a:latin typeface="Tahoma" charset="0"/>
                <a:ea typeface="ＭＳ Ｐゴシック" charset="0"/>
                <a:cs typeface="ＭＳ Ｐゴシック" charset="0"/>
              </a:rPr>
              <a:t>, </a:t>
            </a:r>
            <a:r>
              <a:rPr lang="en-US" sz="2400" dirty="0" err="1">
                <a:latin typeface="Tahoma" charset="0"/>
                <a:ea typeface="ＭＳ Ｐゴシック" charset="0"/>
                <a:cs typeface="ＭＳ Ｐゴシック" charset="0"/>
              </a:rPr>
              <a:t>ArrayList</a:t>
            </a:r>
            <a:r>
              <a:rPr lang="en-US" sz="2400" dirty="0">
                <a:latin typeface="Tahoma" charset="0"/>
                <a:ea typeface="ＭＳ Ｐゴシック" charset="0"/>
                <a:cs typeface="ＭＳ Ｐゴシック" charset="0"/>
              </a:rPr>
              <a:t> and Vector are all </a:t>
            </a:r>
            <a:r>
              <a:rPr lang="en-US" sz="2400" dirty="0" err="1">
                <a:latin typeface="Tahoma" charset="0"/>
                <a:ea typeface="ＭＳ Ｐゴシック" charset="0"/>
                <a:cs typeface="ＭＳ Ｐゴシック" charset="0"/>
              </a:rPr>
              <a:t>AbstractLists</a:t>
            </a:r>
            <a:endParaRPr lang="en-US" sz="2400" dirty="0">
              <a:latin typeface="Tahoma" charset="0"/>
              <a:ea typeface="ＭＳ Ｐゴシック" charset="0"/>
              <a:cs typeface="ＭＳ Ｐゴシック" charset="0"/>
            </a:endParaRPr>
          </a:p>
          <a:p>
            <a:pPr lvl="1" eaLnBrk="1" hangingPunct="1"/>
            <a:r>
              <a:rPr lang="en-US" sz="2000" dirty="0" err="1">
                <a:latin typeface="Tahoma" charset="0"/>
                <a:ea typeface="ＭＳ Ｐゴシック" charset="0"/>
              </a:rPr>
              <a:t>LinkedList</a:t>
            </a:r>
            <a:r>
              <a:rPr lang="en-US" sz="2000" dirty="0">
                <a:latin typeface="Tahoma" charset="0"/>
                <a:ea typeface="ＭＳ Ｐゴシック" charset="0"/>
              </a:rPr>
              <a:t> </a:t>
            </a:r>
            <a:r>
              <a:rPr lang="ja-JP" altLang="en-US" sz="2000" dirty="0">
                <a:latin typeface="Tahoma" charset="0"/>
                <a:ea typeface="ＭＳ Ｐゴシック" charset="0"/>
              </a:rPr>
              <a:t>“</a:t>
            </a:r>
            <a:r>
              <a:rPr lang="en-US" altLang="ja-JP" sz="2000" dirty="0">
                <a:latin typeface="Tahoma" charset="0"/>
                <a:ea typeface="ＭＳ Ｐゴシック" charset="0"/>
              </a:rPr>
              <a:t>is a</a:t>
            </a:r>
            <a:r>
              <a:rPr lang="ja-JP" altLang="en-US" sz="2000" dirty="0">
                <a:latin typeface="Tahoma" charset="0"/>
                <a:ea typeface="ＭＳ Ｐゴシック" charset="0"/>
              </a:rPr>
              <a:t>”</a:t>
            </a:r>
            <a:r>
              <a:rPr lang="en-US" altLang="ja-JP" sz="2000" dirty="0">
                <a:latin typeface="Tahoma" charset="0"/>
                <a:ea typeface="ＭＳ Ｐゴシック" charset="0"/>
              </a:rPr>
              <a:t> </a:t>
            </a:r>
            <a:r>
              <a:rPr lang="en-US" altLang="ja-JP" sz="2000" dirty="0" err="1">
                <a:latin typeface="Tahoma" charset="0"/>
                <a:ea typeface="ＭＳ Ｐゴシック" charset="0"/>
              </a:rPr>
              <a:t>AbstractSequentialList</a:t>
            </a:r>
            <a:endParaRPr lang="en-US" altLang="ja-JP" sz="2000" dirty="0">
              <a:latin typeface="Tahoma" charset="0"/>
              <a:ea typeface="ＭＳ Ｐゴシック" charset="0"/>
            </a:endParaRPr>
          </a:p>
          <a:p>
            <a:pPr eaLnBrk="1" hangingPunct="1"/>
            <a:r>
              <a:rPr lang="en-US" sz="2400" dirty="0">
                <a:latin typeface="Tahoma" charset="0"/>
                <a:ea typeface="ＭＳ Ｐゴシック" charset="0"/>
                <a:cs typeface="ＭＳ Ｐゴシック" charset="0"/>
              </a:rPr>
              <a:t>However, an </a:t>
            </a:r>
            <a:r>
              <a:rPr lang="en-US" sz="2400" dirty="0" err="1">
                <a:latin typeface="Tahoma" charset="0"/>
                <a:ea typeface="ＭＳ Ｐゴシック" charset="0"/>
                <a:cs typeface="ＭＳ Ｐゴシック" charset="0"/>
              </a:rPr>
              <a:t>AbstractList</a:t>
            </a:r>
            <a:r>
              <a:rPr lang="en-US" sz="2400" dirty="0">
                <a:latin typeface="Tahoma" charset="0"/>
                <a:ea typeface="ＭＳ Ｐゴシック" charset="0"/>
                <a:cs typeface="ＭＳ Ｐゴシック" charset="0"/>
              </a:rPr>
              <a:t> is not necessarily an </a:t>
            </a:r>
            <a:r>
              <a:rPr lang="en-US" sz="2400" dirty="0" err="1">
                <a:latin typeface="Tahoma" charset="0"/>
                <a:ea typeface="ＭＳ Ｐゴシック" charset="0"/>
                <a:cs typeface="ＭＳ Ｐゴシック" charset="0"/>
              </a:rPr>
              <a:t>AbstractSequentialList</a:t>
            </a:r>
            <a:r>
              <a:rPr lang="en-US" sz="2400" dirty="0">
                <a:latin typeface="Tahoma" charset="0"/>
                <a:ea typeface="ＭＳ Ｐゴシック" charset="0"/>
                <a:cs typeface="ＭＳ Ｐゴシック" charset="0"/>
              </a:rPr>
              <a:t>, </a:t>
            </a:r>
            <a:r>
              <a:rPr lang="en-US" sz="2400" dirty="0" err="1">
                <a:latin typeface="Tahoma" charset="0"/>
                <a:ea typeface="ＭＳ Ｐゴシック" charset="0"/>
                <a:cs typeface="ＭＳ Ｐゴシック" charset="0"/>
              </a:rPr>
              <a:t>ArrayList</a:t>
            </a:r>
            <a:r>
              <a:rPr lang="en-US" sz="2400" dirty="0">
                <a:latin typeface="Tahoma" charset="0"/>
                <a:ea typeface="ＭＳ Ｐゴシック" charset="0"/>
                <a:cs typeface="ＭＳ Ｐゴシック" charset="0"/>
              </a:rPr>
              <a:t> or Vector</a:t>
            </a:r>
          </a:p>
          <a:p>
            <a:pPr lvl="1" eaLnBrk="1" hangingPunct="1"/>
            <a:r>
              <a:rPr lang="ja-JP" altLang="en-US" sz="2000" dirty="0">
                <a:latin typeface="Tahoma" charset="0"/>
                <a:ea typeface="ＭＳ Ｐゴシック" charset="0"/>
              </a:rPr>
              <a:t>“</a:t>
            </a:r>
            <a:r>
              <a:rPr lang="en-US" altLang="ja-JP" sz="2000" dirty="0">
                <a:latin typeface="Tahoma" charset="0"/>
                <a:ea typeface="ＭＳ Ｐゴシック" charset="0"/>
              </a:rPr>
              <a:t>Is a</a:t>
            </a:r>
            <a:r>
              <a:rPr lang="ja-JP" altLang="en-US" sz="2000" dirty="0">
                <a:latin typeface="Tahoma" charset="0"/>
                <a:ea typeface="ＭＳ Ｐゴシック" charset="0"/>
              </a:rPr>
              <a:t>”</a:t>
            </a:r>
            <a:r>
              <a:rPr lang="en-US" altLang="ja-JP" sz="2000" dirty="0">
                <a:latin typeface="Tahoma" charset="0"/>
                <a:ea typeface="ＭＳ Ｐゴシック" charset="0"/>
              </a:rPr>
              <a:t> is a one way relationship</a:t>
            </a:r>
            <a:endParaRPr lang="en-US" sz="2000" dirty="0">
              <a:latin typeface="Tahoma" charset="0"/>
              <a:ea typeface="ＭＳ Ｐゴシック" charset="0"/>
            </a:endParaRPr>
          </a:p>
        </p:txBody>
      </p:sp>
      <p:sp>
        <p:nvSpPr>
          <p:cNvPr id="244740" name="Oval 4"/>
          <p:cNvSpPr>
            <a:spLocks noChangeArrowheads="1"/>
          </p:cNvSpPr>
          <p:nvPr/>
        </p:nvSpPr>
        <p:spPr bwMode="auto">
          <a:xfrm>
            <a:off x="1981200" y="990600"/>
            <a:ext cx="2971800" cy="7620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dirty="0" err="1"/>
              <a:t>AbstractList</a:t>
            </a:r>
            <a:endParaRPr lang="en-US" dirty="0"/>
          </a:p>
        </p:txBody>
      </p:sp>
      <p:sp>
        <p:nvSpPr>
          <p:cNvPr id="1531909" name="Oval 5"/>
          <p:cNvSpPr>
            <a:spLocks noChangeArrowheads="1"/>
          </p:cNvSpPr>
          <p:nvPr/>
        </p:nvSpPr>
        <p:spPr bwMode="auto">
          <a:xfrm>
            <a:off x="228600" y="2590800"/>
            <a:ext cx="38862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dirty="0" err="1"/>
              <a:t>AbstractSequentialList</a:t>
            </a:r>
            <a:endParaRPr lang="en-US" dirty="0"/>
          </a:p>
        </p:txBody>
      </p:sp>
      <p:sp>
        <p:nvSpPr>
          <p:cNvPr id="1531910" name="Oval 6"/>
          <p:cNvSpPr>
            <a:spLocks noChangeArrowheads="1"/>
          </p:cNvSpPr>
          <p:nvPr/>
        </p:nvSpPr>
        <p:spPr bwMode="auto">
          <a:xfrm>
            <a:off x="4267200" y="2590800"/>
            <a:ext cx="1676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dirty="0" err="1"/>
              <a:t>ArrayList</a:t>
            </a:r>
            <a:endParaRPr lang="en-US" dirty="0"/>
          </a:p>
        </p:txBody>
      </p:sp>
      <p:sp>
        <p:nvSpPr>
          <p:cNvPr id="1531911" name="Oval 7"/>
          <p:cNvSpPr>
            <a:spLocks noChangeArrowheads="1"/>
          </p:cNvSpPr>
          <p:nvPr/>
        </p:nvSpPr>
        <p:spPr bwMode="auto">
          <a:xfrm>
            <a:off x="6096000" y="2590800"/>
            <a:ext cx="1905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dirty="0"/>
              <a:t>Vector</a:t>
            </a:r>
          </a:p>
        </p:txBody>
      </p:sp>
      <p:sp>
        <p:nvSpPr>
          <p:cNvPr id="1531912" name="Line 8"/>
          <p:cNvSpPr>
            <a:spLocks noChangeShapeType="1"/>
          </p:cNvSpPr>
          <p:nvPr/>
        </p:nvSpPr>
        <p:spPr bwMode="auto">
          <a:xfrm flipV="1">
            <a:off x="1752600" y="1752600"/>
            <a:ext cx="914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531913" name="Line 9"/>
          <p:cNvSpPr>
            <a:spLocks noChangeShapeType="1"/>
          </p:cNvSpPr>
          <p:nvPr/>
        </p:nvSpPr>
        <p:spPr bwMode="auto">
          <a:xfrm flipH="1" flipV="1">
            <a:off x="3657600" y="1752600"/>
            <a:ext cx="1295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531914" name="Line 10"/>
          <p:cNvSpPr>
            <a:spLocks noChangeShapeType="1"/>
          </p:cNvSpPr>
          <p:nvPr/>
        </p:nvSpPr>
        <p:spPr bwMode="auto">
          <a:xfrm flipH="1" flipV="1">
            <a:off x="4495800" y="1676400"/>
            <a:ext cx="2286000" cy="9144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531915" name="Rectangle 11"/>
          <p:cNvSpPr>
            <a:spLocks noChangeArrowheads="1"/>
          </p:cNvSpPr>
          <p:nvPr/>
        </p:nvSpPr>
        <p:spPr bwMode="auto">
          <a:xfrm>
            <a:off x="1295400" y="19812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t>is a</a:t>
            </a:r>
          </a:p>
        </p:txBody>
      </p:sp>
      <p:sp>
        <p:nvSpPr>
          <p:cNvPr id="1531916" name="Rectangle 12"/>
          <p:cNvSpPr>
            <a:spLocks noChangeArrowheads="1"/>
          </p:cNvSpPr>
          <p:nvPr/>
        </p:nvSpPr>
        <p:spPr bwMode="auto">
          <a:xfrm>
            <a:off x="3733800" y="21336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dirty="0"/>
              <a:t>is a</a:t>
            </a:r>
          </a:p>
        </p:txBody>
      </p:sp>
      <p:sp>
        <p:nvSpPr>
          <p:cNvPr id="1531917" name="Rectangle 13"/>
          <p:cNvSpPr>
            <a:spLocks noChangeArrowheads="1"/>
          </p:cNvSpPr>
          <p:nvPr/>
        </p:nvSpPr>
        <p:spPr bwMode="auto">
          <a:xfrm>
            <a:off x="5867400" y="19050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dirty="0"/>
              <a:t>is a</a:t>
            </a:r>
          </a:p>
        </p:txBody>
      </p:sp>
      <p:sp>
        <p:nvSpPr>
          <p:cNvPr id="15" name="Oval 5"/>
          <p:cNvSpPr>
            <a:spLocks noChangeArrowheads="1"/>
          </p:cNvSpPr>
          <p:nvPr/>
        </p:nvSpPr>
        <p:spPr bwMode="auto">
          <a:xfrm>
            <a:off x="228600" y="3886200"/>
            <a:ext cx="22098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dirty="0" err="1"/>
              <a:t>LinkedList</a:t>
            </a:r>
            <a:endParaRPr lang="en-US" dirty="0"/>
          </a:p>
        </p:txBody>
      </p:sp>
      <p:cxnSp>
        <p:nvCxnSpPr>
          <p:cNvPr id="27" name="Straight Arrow Connector 26"/>
          <p:cNvCxnSpPr>
            <a:cxnSpLocks noChangeShapeType="1"/>
            <a:stCxn id="15" idx="0"/>
          </p:cNvCxnSpPr>
          <p:nvPr/>
        </p:nvCxnSpPr>
        <p:spPr bwMode="auto">
          <a:xfrm flipV="1">
            <a:off x="1333500" y="3124200"/>
            <a:ext cx="647700" cy="762000"/>
          </a:xfrm>
          <a:prstGeom prst="straightConnector1">
            <a:avLst/>
          </a:prstGeom>
          <a:noFill/>
          <a:ln w="9525">
            <a:solidFill>
              <a:schemeClr val="bg1"/>
            </a:solidFill>
            <a:round/>
            <a:headEnd/>
            <a:tailEnd type="triangle" w="lg" len="med"/>
          </a:ln>
          <a:extLst>
            <a:ext uri="{909E8E84-426E-40dd-AFC4-6F175D3DCCD1}">
              <a14:hiddenFill xmlns:a14="http://schemas.microsoft.com/office/drawing/2010/main" xmlns="">
                <a:noFill/>
              </a14:hiddenFill>
            </a:ext>
          </a:extLst>
        </p:spPr>
      </p:cxnSp>
      <p:sp>
        <p:nvSpPr>
          <p:cNvPr id="28" name="Rectangle 11"/>
          <p:cNvSpPr>
            <a:spLocks noChangeArrowheads="1"/>
          </p:cNvSpPr>
          <p:nvPr/>
        </p:nvSpPr>
        <p:spPr bwMode="auto">
          <a:xfrm>
            <a:off x="914400" y="33528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dirty="0"/>
              <a:t>is a</a:t>
            </a:r>
          </a:p>
        </p:txBody>
      </p:sp>
    </p:spTree>
    <p:extLst>
      <p:ext uri="{BB962C8B-B14F-4D97-AF65-F5344CB8AC3E}">
        <p14:creationId xmlns:p14="http://schemas.microsoft.com/office/powerpoint/2010/main" val="2732071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31909"/>
                                        </p:tgtEl>
                                        <p:attrNameLst>
                                          <p:attrName>style.visibility</p:attrName>
                                        </p:attrNameLst>
                                      </p:cBhvr>
                                      <p:to>
                                        <p:strVal val="visible"/>
                                      </p:to>
                                    </p:set>
                                    <p:anim to="" calcmode="lin" valueType="num">
                                      <p:cBhvr>
                                        <p:cTn id="7" dur="1" fill="hold"/>
                                        <p:tgtEl>
                                          <p:spTgt spid="1531909"/>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531912"/>
                                        </p:tgtEl>
                                        <p:attrNameLst>
                                          <p:attrName>style.visibility</p:attrName>
                                        </p:attrNameLst>
                                      </p:cBhvr>
                                      <p:to>
                                        <p:strVal val="visible"/>
                                      </p:to>
                                    </p:set>
                                    <p:anim to="" calcmode="lin" valueType="num">
                                      <p:cBhvr>
                                        <p:cTn id="10" dur="1" fill="hold"/>
                                        <p:tgtEl>
                                          <p:spTgt spid="1531912"/>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531915"/>
                                        </p:tgtEl>
                                        <p:attrNameLst>
                                          <p:attrName>style.visibility</p:attrName>
                                        </p:attrNameLst>
                                      </p:cBhvr>
                                      <p:to>
                                        <p:strVal val="visible"/>
                                      </p:to>
                                    </p:set>
                                    <p:anim to="" calcmode="lin" valueType="num">
                                      <p:cBhvr>
                                        <p:cTn id="13" dur="1" fill="hold"/>
                                        <p:tgtEl>
                                          <p:spTgt spid="1531915"/>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531910"/>
                                        </p:tgtEl>
                                        <p:attrNameLst>
                                          <p:attrName>style.visibility</p:attrName>
                                        </p:attrNameLst>
                                      </p:cBhvr>
                                      <p:to>
                                        <p:strVal val="visible"/>
                                      </p:to>
                                    </p:set>
                                    <p:animEffect transition="in" filter="fade">
                                      <p:cBhvr>
                                        <p:cTn id="18" dur="770" decel="100000"/>
                                        <p:tgtEl>
                                          <p:spTgt spid="1531910"/>
                                        </p:tgtEl>
                                      </p:cBhvr>
                                    </p:animEffect>
                                    <p:animScale>
                                      <p:cBhvr>
                                        <p:cTn id="19" dur="770" decel="100000"/>
                                        <p:tgtEl>
                                          <p:spTgt spid="1531910"/>
                                        </p:tgtEl>
                                      </p:cBhvr>
                                      <p:from x="10000" y="10000"/>
                                      <p:to x="200000" y="450000"/>
                                    </p:animScale>
                                    <p:animScale>
                                      <p:cBhvr>
                                        <p:cTn id="20" dur="1230" accel="100000" fill="hold">
                                          <p:stCondLst>
                                            <p:cond delay="770"/>
                                          </p:stCondLst>
                                        </p:cTn>
                                        <p:tgtEl>
                                          <p:spTgt spid="1531910"/>
                                        </p:tgtEl>
                                      </p:cBhvr>
                                      <p:from x="200000" y="450000"/>
                                      <p:to x="100000" y="100000"/>
                                    </p:animScale>
                                    <p:set>
                                      <p:cBhvr>
                                        <p:cTn id="21" dur="770" fill="hold"/>
                                        <p:tgtEl>
                                          <p:spTgt spid="1531910"/>
                                        </p:tgtEl>
                                        <p:attrNameLst>
                                          <p:attrName>ppt_x</p:attrName>
                                        </p:attrNameLst>
                                      </p:cBhvr>
                                      <p:to>
                                        <p:strVal val="(0.5)"/>
                                      </p:to>
                                    </p:set>
                                    <p:anim from="(0.5)" to="(#ppt_x)" calcmode="lin" valueType="num">
                                      <p:cBhvr>
                                        <p:cTn id="22" dur="1230" accel="100000" fill="hold">
                                          <p:stCondLst>
                                            <p:cond delay="770"/>
                                          </p:stCondLst>
                                        </p:cTn>
                                        <p:tgtEl>
                                          <p:spTgt spid="1531910"/>
                                        </p:tgtEl>
                                        <p:attrNameLst>
                                          <p:attrName>ppt_x</p:attrName>
                                        </p:attrNameLst>
                                      </p:cBhvr>
                                    </p:anim>
                                    <p:set>
                                      <p:cBhvr>
                                        <p:cTn id="23" dur="770" fill="hold"/>
                                        <p:tgtEl>
                                          <p:spTgt spid="1531910"/>
                                        </p:tgtEl>
                                        <p:attrNameLst>
                                          <p:attrName>ppt_y</p:attrName>
                                        </p:attrNameLst>
                                      </p:cBhvr>
                                      <p:to>
                                        <p:strVal val="(#ppt_y+0.4)"/>
                                      </p:to>
                                    </p:set>
                                    <p:anim from="(#ppt_y+0.4)" to="(#ppt_y)" calcmode="lin" valueType="num">
                                      <p:cBhvr>
                                        <p:cTn id="24" dur="1230" accel="100000" fill="hold">
                                          <p:stCondLst>
                                            <p:cond delay="770"/>
                                          </p:stCondLst>
                                        </p:cTn>
                                        <p:tgtEl>
                                          <p:spTgt spid="1531910"/>
                                        </p:tgtEl>
                                        <p:attrNameLst>
                                          <p:attrName>ppt_y</p:attrName>
                                        </p:attrNameLst>
                                      </p:cBhvr>
                                    </p:anim>
                                  </p:childTnLst>
                                </p:cTn>
                              </p:par>
                              <p:par>
                                <p:cTn id="25" presetID="51" presetClass="entr" presetSubtype="0" fill="hold" grpId="0" nodeType="withEffect">
                                  <p:stCondLst>
                                    <p:cond delay="0"/>
                                  </p:stCondLst>
                                  <p:childTnLst>
                                    <p:set>
                                      <p:cBhvr>
                                        <p:cTn id="26" dur="1" fill="hold">
                                          <p:stCondLst>
                                            <p:cond delay="0"/>
                                          </p:stCondLst>
                                        </p:cTn>
                                        <p:tgtEl>
                                          <p:spTgt spid="1531916"/>
                                        </p:tgtEl>
                                        <p:attrNameLst>
                                          <p:attrName>style.visibility</p:attrName>
                                        </p:attrNameLst>
                                      </p:cBhvr>
                                      <p:to>
                                        <p:strVal val="visible"/>
                                      </p:to>
                                    </p:set>
                                    <p:animEffect transition="in" filter="fade">
                                      <p:cBhvr>
                                        <p:cTn id="27" dur="770" decel="100000"/>
                                        <p:tgtEl>
                                          <p:spTgt spid="1531916"/>
                                        </p:tgtEl>
                                      </p:cBhvr>
                                    </p:animEffect>
                                    <p:animScale>
                                      <p:cBhvr>
                                        <p:cTn id="28" dur="770" decel="100000"/>
                                        <p:tgtEl>
                                          <p:spTgt spid="1531916"/>
                                        </p:tgtEl>
                                      </p:cBhvr>
                                      <p:from x="10000" y="10000"/>
                                      <p:to x="200000" y="450000"/>
                                    </p:animScale>
                                    <p:animScale>
                                      <p:cBhvr>
                                        <p:cTn id="29" dur="1230" accel="100000" fill="hold">
                                          <p:stCondLst>
                                            <p:cond delay="770"/>
                                          </p:stCondLst>
                                        </p:cTn>
                                        <p:tgtEl>
                                          <p:spTgt spid="1531916"/>
                                        </p:tgtEl>
                                      </p:cBhvr>
                                      <p:from x="200000" y="450000"/>
                                      <p:to x="100000" y="100000"/>
                                    </p:animScale>
                                    <p:set>
                                      <p:cBhvr>
                                        <p:cTn id="30" dur="770" fill="hold"/>
                                        <p:tgtEl>
                                          <p:spTgt spid="1531916"/>
                                        </p:tgtEl>
                                        <p:attrNameLst>
                                          <p:attrName>ppt_x</p:attrName>
                                        </p:attrNameLst>
                                      </p:cBhvr>
                                      <p:to>
                                        <p:strVal val="(0.5)"/>
                                      </p:to>
                                    </p:set>
                                    <p:anim from="(0.5)" to="(#ppt_x)" calcmode="lin" valueType="num">
                                      <p:cBhvr>
                                        <p:cTn id="31" dur="1230" accel="100000" fill="hold">
                                          <p:stCondLst>
                                            <p:cond delay="770"/>
                                          </p:stCondLst>
                                        </p:cTn>
                                        <p:tgtEl>
                                          <p:spTgt spid="1531916"/>
                                        </p:tgtEl>
                                        <p:attrNameLst>
                                          <p:attrName>ppt_x</p:attrName>
                                        </p:attrNameLst>
                                      </p:cBhvr>
                                    </p:anim>
                                    <p:set>
                                      <p:cBhvr>
                                        <p:cTn id="32" dur="770" fill="hold"/>
                                        <p:tgtEl>
                                          <p:spTgt spid="1531916"/>
                                        </p:tgtEl>
                                        <p:attrNameLst>
                                          <p:attrName>ppt_y</p:attrName>
                                        </p:attrNameLst>
                                      </p:cBhvr>
                                      <p:to>
                                        <p:strVal val="(#ppt_y+0.4)"/>
                                      </p:to>
                                    </p:set>
                                    <p:anim from="(#ppt_y+0.4)" to="(#ppt_y)" calcmode="lin" valueType="num">
                                      <p:cBhvr>
                                        <p:cTn id="33" dur="1230" accel="100000" fill="hold">
                                          <p:stCondLst>
                                            <p:cond delay="770"/>
                                          </p:stCondLst>
                                        </p:cTn>
                                        <p:tgtEl>
                                          <p:spTgt spid="1531916"/>
                                        </p:tgtEl>
                                        <p:attrNameLst>
                                          <p:attrName>ppt_y</p:attrName>
                                        </p:attrNameLst>
                                      </p:cBhvr>
                                    </p:anim>
                                  </p:childTnLst>
                                </p:cTn>
                              </p:par>
                              <p:par>
                                <p:cTn id="34" presetID="51" presetClass="entr" presetSubtype="0" fill="hold" grpId="0" nodeType="withEffect">
                                  <p:stCondLst>
                                    <p:cond delay="0"/>
                                  </p:stCondLst>
                                  <p:childTnLst>
                                    <p:set>
                                      <p:cBhvr>
                                        <p:cTn id="35" dur="1" fill="hold">
                                          <p:stCondLst>
                                            <p:cond delay="0"/>
                                          </p:stCondLst>
                                        </p:cTn>
                                        <p:tgtEl>
                                          <p:spTgt spid="1531913"/>
                                        </p:tgtEl>
                                        <p:attrNameLst>
                                          <p:attrName>style.visibility</p:attrName>
                                        </p:attrNameLst>
                                      </p:cBhvr>
                                      <p:to>
                                        <p:strVal val="visible"/>
                                      </p:to>
                                    </p:set>
                                    <p:animEffect transition="in" filter="fade">
                                      <p:cBhvr>
                                        <p:cTn id="36" dur="770" decel="100000"/>
                                        <p:tgtEl>
                                          <p:spTgt spid="1531913"/>
                                        </p:tgtEl>
                                      </p:cBhvr>
                                    </p:animEffect>
                                    <p:animScale>
                                      <p:cBhvr>
                                        <p:cTn id="37" dur="770" decel="100000"/>
                                        <p:tgtEl>
                                          <p:spTgt spid="1531913"/>
                                        </p:tgtEl>
                                      </p:cBhvr>
                                      <p:from x="10000" y="10000"/>
                                      <p:to x="200000" y="450000"/>
                                    </p:animScale>
                                    <p:animScale>
                                      <p:cBhvr>
                                        <p:cTn id="38" dur="1230" accel="100000" fill="hold">
                                          <p:stCondLst>
                                            <p:cond delay="770"/>
                                          </p:stCondLst>
                                        </p:cTn>
                                        <p:tgtEl>
                                          <p:spTgt spid="1531913"/>
                                        </p:tgtEl>
                                      </p:cBhvr>
                                      <p:from x="200000" y="450000"/>
                                      <p:to x="100000" y="100000"/>
                                    </p:animScale>
                                    <p:set>
                                      <p:cBhvr>
                                        <p:cTn id="39" dur="770" fill="hold"/>
                                        <p:tgtEl>
                                          <p:spTgt spid="1531913"/>
                                        </p:tgtEl>
                                        <p:attrNameLst>
                                          <p:attrName>ppt_x</p:attrName>
                                        </p:attrNameLst>
                                      </p:cBhvr>
                                      <p:to>
                                        <p:strVal val="(0.5)"/>
                                      </p:to>
                                    </p:set>
                                    <p:anim from="(0.5)" to="(#ppt_x)" calcmode="lin" valueType="num">
                                      <p:cBhvr>
                                        <p:cTn id="40" dur="1230" accel="100000" fill="hold">
                                          <p:stCondLst>
                                            <p:cond delay="770"/>
                                          </p:stCondLst>
                                        </p:cTn>
                                        <p:tgtEl>
                                          <p:spTgt spid="1531913"/>
                                        </p:tgtEl>
                                        <p:attrNameLst>
                                          <p:attrName>ppt_x</p:attrName>
                                        </p:attrNameLst>
                                      </p:cBhvr>
                                    </p:anim>
                                    <p:set>
                                      <p:cBhvr>
                                        <p:cTn id="41" dur="770" fill="hold"/>
                                        <p:tgtEl>
                                          <p:spTgt spid="1531913"/>
                                        </p:tgtEl>
                                        <p:attrNameLst>
                                          <p:attrName>ppt_y</p:attrName>
                                        </p:attrNameLst>
                                      </p:cBhvr>
                                      <p:to>
                                        <p:strVal val="(#ppt_y+0.4)"/>
                                      </p:to>
                                    </p:set>
                                    <p:anim from="(#ppt_y+0.4)" to="(#ppt_y)" calcmode="lin" valueType="num">
                                      <p:cBhvr>
                                        <p:cTn id="42" dur="1230" accel="100000" fill="hold">
                                          <p:stCondLst>
                                            <p:cond delay="770"/>
                                          </p:stCondLst>
                                        </p:cTn>
                                        <p:tgtEl>
                                          <p:spTgt spid="1531913"/>
                                        </p:tgtEl>
                                        <p:attrNameLst>
                                          <p:attrName>ppt_y</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4" presetClass="entr" presetSubtype="0" fill="hold" grpId="0" nodeType="clickEffect">
                                  <p:stCondLst>
                                    <p:cond delay="0"/>
                                  </p:stCondLst>
                                  <p:childTnLst>
                                    <p:set>
                                      <p:cBhvr>
                                        <p:cTn id="46" dur="1" fill="hold">
                                          <p:stCondLst>
                                            <p:cond delay="0"/>
                                          </p:stCondLst>
                                        </p:cTn>
                                        <p:tgtEl>
                                          <p:spTgt spid="1531911"/>
                                        </p:tgtEl>
                                        <p:attrNameLst>
                                          <p:attrName>style.visibility</p:attrName>
                                        </p:attrNameLst>
                                      </p:cBhvr>
                                      <p:to>
                                        <p:strVal val="visible"/>
                                      </p:to>
                                    </p:set>
                                    <p:anim from="(-#ppt_w/2)" to="(#ppt_x)" calcmode="lin" valueType="num">
                                      <p:cBhvr>
                                        <p:cTn id="47" dur="600" fill="hold">
                                          <p:stCondLst>
                                            <p:cond delay="0"/>
                                          </p:stCondLst>
                                        </p:cTn>
                                        <p:tgtEl>
                                          <p:spTgt spid="1531911"/>
                                        </p:tgtEl>
                                        <p:attrNameLst>
                                          <p:attrName>ppt_x</p:attrName>
                                        </p:attrNameLst>
                                      </p:cBhvr>
                                    </p:anim>
                                    <p:anim from="0" to="-1.0" calcmode="lin" valueType="num">
                                      <p:cBhvr>
                                        <p:cTn id="48" dur="200" decel="50000" autoRev="1" fill="hold">
                                          <p:stCondLst>
                                            <p:cond delay="600"/>
                                          </p:stCondLst>
                                        </p:cTn>
                                        <p:tgtEl>
                                          <p:spTgt spid="1531911"/>
                                        </p:tgtEl>
                                        <p:attrNameLst>
                                          <p:attrName>xshear</p:attrName>
                                        </p:attrNameLst>
                                      </p:cBhvr>
                                    </p:anim>
                                    <p:animScale>
                                      <p:cBhvr>
                                        <p:cTn id="49" dur="200" decel="100000" autoRev="1" fill="hold">
                                          <p:stCondLst>
                                            <p:cond delay="600"/>
                                          </p:stCondLst>
                                        </p:cTn>
                                        <p:tgtEl>
                                          <p:spTgt spid="1531911"/>
                                        </p:tgtEl>
                                      </p:cBhvr>
                                      <p:from x="100000" y="100000"/>
                                      <p:to x="80000" y="100000"/>
                                    </p:animScale>
                                    <p:anim by="(#ppt_h/3+#ppt_w*0.1)" calcmode="lin" valueType="num">
                                      <p:cBhvr additive="sum">
                                        <p:cTn id="50" dur="200" decel="100000" autoRev="1" fill="hold">
                                          <p:stCondLst>
                                            <p:cond delay="600"/>
                                          </p:stCondLst>
                                        </p:cTn>
                                        <p:tgtEl>
                                          <p:spTgt spid="1531911"/>
                                        </p:tgtEl>
                                        <p:attrNameLst>
                                          <p:attrName>ppt_x</p:attrName>
                                        </p:attrNameLst>
                                      </p:cBhvr>
                                    </p:anim>
                                  </p:childTnLst>
                                </p:cTn>
                              </p:par>
                              <p:par>
                                <p:cTn id="51" presetID="34" presetClass="entr" presetSubtype="0" fill="hold" grpId="0" nodeType="withEffect">
                                  <p:stCondLst>
                                    <p:cond delay="0"/>
                                  </p:stCondLst>
                                  <p:childTnLst>
                                    <p:set>
                                      <p:cBhvr>
                                        <p:cTn id="52" dur="1" fill="hold">
                                          <p:stCondLst>
                                            <p:cond delay="0"/>
                                          </p:stCondLst>
                                        </p:cTn>
                                        <p:tgtEl>
                                          <p:spTgt spid="1531917"/>
                                        </p:tgtEl>
                                        <p:attrNameLst>
                                          <p:attrName>style.visibility</p:attrName>
                                        </p:attrNameLst>
                                      </p:cBhvr>
                                      <p:to>
                                        <p:strVal val="visible"/>
                                      </p:to>
                                    </p:set>
                                    <p:anim from="(-#ppt_w/2)" to="(#ppt_x)" calcmode="lin" valueType="num">
                                      <p:cBhvr>
                                        <p:cTn id="53" dur="600" fill="hold">
                                          <p:stCondLst>
                                            <p:cond delay="0"/>
                                          </p:stCondLst>
                                        </p:cTn>
                                        <p:tgtEl>
                                          <p:spTgt spid="1531917"/>
                                        </p:tgtEl>
                                        <p:attrNameLst>
                                          <p:attrName>ppt_x</p:attrName>
                                        </p:attrNameLst>
                                      </p:cBhvr>
                                    </p:anim>
                                    <p:anim from="0" to="-1.0" calcmode="lin" valueType="num">
                                      <p:cBhvr>
                                        <p:cTn id="54" dur="200" decel="50000" autoRev="1" fill="hold">
                                          <p:stCondLst>
                                            <p:cond delay="600"/>
                                          </p:stCondLst>
                                        </p:cTn>
                                        <p:tgtEl>
                                          <p:spTgt spid="1531917"/>
                                        </p:tgtEl>
                                        <p:attrNameLst>
                                          <p:attrName>xshear</p:attrName>
                                        </p:attrNameLst>
                                      </p:cBhvr>
                                    </p:anim>
                                    <p:animScale>
                                      <p:cBhvr>
                                        <p:cTn id="55" dur="200" decel="100000" autoRev="1" fill="hold">
                                          <p:stCondLst>
                                            <p:cond delay="600"/>
                                          </p:stCondLst>
                                        </p:cTn>
                                        <p:tgtEl>
                                          <p:spTgt spid="1531917"/>
                                        </p:tgtEl>
                                      </p:cBhvr>
                                      <p:from x="100000" y="100000"/>
                                      <p:to x="80000" y="100000"/>
                                    </p:animScale>
                                    <p:anim by="(#ppt_h/3+#ppt_w*0.1)" calcmode="lin" valueType="num">
                                      <p:cBhvr additive="sum">
                                        <p:cTn id="56" dur="200" decel="100000" autoRev="1" fill="hold">
                                          <p:stCondLst>
                                            <p:cond delay="600"/>
                                          </p:stCondLst>
                                        </p:cTn>
                                        <p:tgtEl>
                                          <p:spTgt spid="1531917"/>
                                        </p:tgtEl>
                                        <p:attrNameLst>
                                          <p:attrName>ppt_x</p:attrName>
                                        </p:attrNameLst>
                                      </p:cBhvr>
                                    </p:anim>
                                  </p:childTnLst>
                                </p:cTn>
                              </p:par>
                              <p:par>
                                <p:cTn id="57" presetID="34" presetClass="entr" presetSubtype="0" fill="hold" grpId="0" nodeType="withEffect">
                                  <p:stCondLst>
                                    <p:cond delay="0"/>
                                  </p:stCondLst>
                                  <p:childTnLst>
                                    <p:set>
                                      <p:cBhvr>
                                        <p:cTn id="58" dur="1" fill="hold">
                                          <p:stCondLst>
                                            <p:cond delay="0"/>
                                          </p:stCondLst>
                                        </p:cTn>
                                        <p:tgtEl>
                                          <p:spTgt spid="1531914"/>
                                        </p:tgtEl>
                                        <p:attrNameLst>
                                          <p:attrName>style.visibility</p:attrName>
                                        </p:attrNameLst>
                                      </p:cBhvr>
                                      <p:to>
                                        <p:strVal val="visible"/>
                                      </p:to>
                                    </p:set>
                                    <p:anim from="(-#ppt_w/2)" to="(#ppt_x)" calcmode="lin" valueType="num">
                                      <p:cBhvr>
                                        <p:cTn id="59" dur="600" fill="hold">
                                          <p:stCondLst>
                                            <p:cond delay="0"/>
                                          </p:stCondLst>
                                        </p:cTn>
                                        <p:tgtEl>
                                          <p:spTgt spid="1531914"/>
                                        </p:tgtEl>
                                        <p:attrNameLst>
                                          <p:attrName>ppt_x</p:attrName>
                                        </p:attrNameLst>
                                      </p:cBhvr>
                                    </p:anim>
                                    <p:anim from="0" to="-1.0" calcmode="lin" valueType="num">
                                      <p:cBhvr>
                                        <p:cTn id="60" dur="200" decel="50000" autoRev="1" fill="hold">
                                          <p:stCondLst>
                                            <p:cond delay="600"/>
                                          </p:stCondLst>
                                        </p:cTn>
                                        <p:tgtEl>
                                          <p:spTgt spid="1531914"/>
                                        </p:tgtEl>
                                        <p:attrNameLst>
                                          <p:attrName>xshear</p:attrName>
                                        </p:attrNameLst>
                                      </p:cBhvr>
                                    </p:anim>
                                    <p:animScale>
                                      <p:cBhvr>
                                        <p:cTn id="61" dur="200" decel="100000" autoRev="1" fill="hold">
                                          <p:stCondLst>
                                            <p:cond delay="600"/>
                                          </p:stCondLst>
                                        </p:cTn>
                                        <p:tgtEl>
                                          <p:spTgt spid="1531914"/>
                                        </p:tgtEl>
                                      </p:cBhvr>
                                      <p:from x="100000" y="100000"/>
                                      <p:to x="80000" y="100000"/>
                                    </p:animScale>
                                    <p:anim by="(#ppt_h/3+#ppt_w*0.1)" calcmode="lin" valueType="num">
                                      <p:cBhvr additive="sum">
                                        <p:cTn id="62" dur="200" decel="100000" autoRev="1" fill="hold">
                                          <p:stCondLst>
                                            <p:cond delay="600"/>
                                          </p:stCondLst>
                                        </p:cTn>
                                        <p:tgtEl>
                                          <p:spTgt spid="1531914"/>
                                        </p:tgtEl>
                                        <p:attrNameLst>
                                          <p:attrName>ppt_x</p:attrName>
                                        </p:attrNameLst>
                                      </p:cBhvr>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9" presetClass="entr" presetSubtype="10" fill="hold" nodeType="clickEffect">
                                  <p:stCondLst>
                                    <p:cond delay="0"/>
                                  </p:stCondLst>
                                  <p:childTnLst>
                                    <p:set>
                                      <p:cBhvr>
                                        <p:cTn id="66" dur="1" fill="hold">
                                          <p:stCondLst>
                                            <p:cond delay="0"/>
                                          </p:stCondLst>
                                        </p:cTn>
                                        <p:tgtEl>
                                          <p:spTgt spid="1531907">
                                            <p:txEl>
                                              <p:pRg st="0" end="0"/>
                                            </p:txEl>
                                          </p:spTgt>
                                        </p:tgtEl>
                                        <p:attrNameLst>
                                          <p:attrName>style.visibility</p:attrName>
                                        </p:attrNameLst>
                                      </p:cBhvr>
                                      <p:to>
                                        <p:strVal val="visible"/>
                                      </p:to>
                                    </p:set>
                                    <p:anim calcmode="lin" valueType="num">
                                      <p:cBhvr>
                                        <p:cTn id="67" dur="5000" fill="hold"/>
                                        <p:tgtEl>
                                          <p:spTgt spid="1531907">
                                            <p:txEl>
                                              <p:pRg st="0" end="0"/>
                                            </p:txEl>
                                          </p:spTgt>
                                        </p:tgtEl>
                                        <p:attrNameLst>
                                          <p:attrName>ppt_w</p:attrName>
                                        </p:attrNameLst>
                                      </p:cBhvr>
                                      <p:tavLst>
                                        <p:tav tm="0" fmla="#ppt_w*sin(2.5*pi*$)">
                                          <p:val>
                                            <p:fltVal val="0"/>
                                          </p:val>
                                        </p:tav>
                                        <p:tav tm="100000">
                                          <p:val>
                                            <p:fltVal val="1"/>
                                          </p:val>
                                        </p:tav>
                                      </p:tavLst>
                                    </p:anim>
                                    <p:anim calcmode="lin" valueType="num">
                                      <p:cBhvr>
                                        <p:cTn id="68" dur="5000" fill="hold"/>
                                        <p:tgtEl>
                                          <p:spTgt spid="153190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4"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to="" calcmode="lin" valueType="num">
                                      <p:cBhvr>
                                        <p:cTn id="73" dur="1" fill="hold"/>
                                        <p:tgtEl>
                                          <p:spTgt spid="15"/>
                                        </p:tgtEl>
                                        <p:attrNameLst>
                                          <p:attrName/>
                                        </p:attrNameLst>
                                      </p:cBhvr>
                                    </p:anim>
                                  </p:childTnLst>
                                </p:cTn>
                              </p:par>
                            </p:childTnLst>
                          </p:cTn>
                        </p:par>
                        <p:par>
                          <p:cTn id="74" fill="hold" nodeType="afterGroup">
                            <p:stCondLst>
                              <p:cond delay="0"/>
                            </p:stCondLst>
                            <p:childTnLst>
                              <p:par>
                                <p:cTn id="75" presetID="24" presetClass="entr" presetSubtype="0"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 to="" calcmode="lin" valueType="num">
                                      <p:cBhvr>
                                        <p:cTn id="77" dur="1" fill="hold"/>
                                        <p:tgtEl>
                                          <p:spTgt spid="28"/>
                                        </p:tgtEl>
                                        <p:attrNameLst>
                                          <p:attrName/>
                                        </p:attrNameLst>
                                      </p:cBhvr>
                                    </p:anim>
                                  </p:childTnLst>
                                </p:cTn>
                              </p:par>
                            </p:childTnLst>
                          </p:cTn>
                        </p:par>
                        <p:par>
                          <p:cTn id="78" fill="hold" nodeType="afterGroup">
                            <p:stCondLst>
                              <p:cond delay="0"/>
                            </p:stCondLst>
                            <p:childTnLst>
                              <p:par>
                                <p:cTn id="79" presetID="12" presetClass="entr" presetSubtype="4" fill="hold"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slide(fromBottom)">
                                      <p:cBhvr>
                                        <p:cTn id="81" dur="500"/>
                                        <p:tgtEl>
                                          <p:spTgt spid="2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9" presetClass="entr" presetSubtype="10" fill="hold" nodeType="clickEffect">
                                  <p:stCondLst>
                                    <p:cond delay="0"/>
                                  </p:stCondLst>
                                  <p:childTnLst>
                                    <p:set>
                                      <p:cBhvr>
                                        <p:cTn id="85" dur="1" fill="hold">
                                          <p:stCondLst>
                                            <p:cond delay="0"/>
                                          </p:stCondLst>
                                        </p:cTn>
                                        <p:tgtEl>
                                          <p:spTgt spid="1531907">
                                            <p:txEl>
                                              <p:pRg st="1" end="1"/>
                                            </p:txEl>
                                          </p:spTgt>
                                        </p:tgtEl>
                                        <p:attrNameLst>
                                          <p:attrName>style.visibility</p:attrName>
                                        </p:attrNameLst>
                                      </p:cBhvr>
                                      <p:to>
                                        <p:strVal val="visible"/>
                                      </p:to>
                                    </p:set>
                                    <p:anim calcmode="lin" valueType="num">
                                      <p:cBhvr>
                                        <p:cTn id="86" dur="5000" fill="hold"/>
                                        <p:tgtEl>
                                          <p:spTgt spid="1531907">
                                            <p:txEl>
                                              <p:pRg st="1" end="1"/>
                                            </p:txEl>
                                          </p:spTgt>
                                        </p:tgtEl>
                                        <p:attrNameLst>
                                          <p:attrName>ppt_w</p:attrName>
                                        </p:attrNameLst>
                                      </p:cBhvr>
                                      <p:tavLst>
                                        <p:tav tm="0" fmla="#ppt_w*sin(2.5*pi*$)">
                                          <p:val>
                                            <p:fltVal val="0"/>
                                          </p:val>
                                        </p:tav>
                                        <p:tav tm="100000">
                                          <p:val>
                                            <p:fltVal val="1"/>
                                          </p:val>
                                        </p:tav>
                                      </p:tavLst>
                                    </p:anim>
                                    <p:anim calcmode="lin" valueType="num">
                                      <p:cBhvr>
                                        <p:cTn id="87" dur="5000" fill="hold"/>
                                        <p:tgtEl>
                                          <p:spTgt spid="153190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9" presetClass="entr" presetSubtype="10" fill="hold" nodeType="clickEffect">
                                  <p:stCondLst>
                                    <p:cond delay="0"/>
                                  </p:stCondLst>
                                  <p:childTnLst>
                                    <p:set>
                                      <p:cBhvr>
                                        <p:cTn id="91" dur="1" fill="hold">
                                          <p:stCondLst>
                                            <p:cond delay="0"/>
                                          </p:stCondLst>
                                        </p:cTn>
                                        <p:tgtEl>
                                          <p:spTgt spid="1531907">
                                            <p:txEl>
                                              <p:pRg st="2" end="2"/>
                                            </p:txEl>
                                          </p:spTgt>
                                        </p:tgtEl>
                                        <p:attrNameLst>
                                          <p:attrName>style.visibility</p:attrName>
                                        </p:attrNameLst>
                                      </p:cBhvr>
                                      <p:to>
                                        <p:strVal val="visible"/>
                                      </p:to>
                                    </p:set>
                                    <p:anim calcmode="lin" valueType="num">
                                      <p:cBhvr>
                                        <p:cTn id="92" dur="5000" fill="hold"/>
                                        <p:tgtEl>
                                          <p:spTgt spid="1531907">
                                            <p:txEl>
                                              <p:pRg st="2" end="2"/>
                                            </p:txEl>
                                          </p:spTgt>
                                        </p:tgtEl>
                                        <p:attrNameLst>
                                          <p:attrName>ppt_w</p:attrName>
                                        </p:attrNameLst>
                                      </p:cBhvr>
                                      <p:tavLst>
                                        <p:tav tm="0" fmla="#ppt_w*sin(2.5*pi*$)">
                                          <p:val>
                                            <p:fltVal val="0"/>
                                          </p:val>
                                        </p:tav>
                                        <p:tav tm="100000">
                                          <p:val>
                                            <p:fltVal val="1"/>
                                          </p:val>
                                        </p:tav>
                                      </p:tavLst>
                                    </p:anim>
                                    <p:anim calcmode="lin" valueType="num">
                                      <p:cBhvr>
                                        <p:cTn id="93" dur="5000" fill="hold"/>
                                        <p:tgtEl>
                                          <p:spTgt spid="153190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19" presetClass="entr" presetSubtype="10" fill="hold" nodeType="clickEffect">
                                  <p:stCondLst>
                                    <p:cond delay="0"/>
                                  </p:stCondLst>
                                  <p:childTnLst>
                                    <p:set>
                                      <p:cBhvr>
                                        <p:cTn id="97" dur="1" fill="hold">
                                          <p:stCondLst>
                                            <p:cond delay="0"/>
                                          </p:stCondLst>
                                        </p:cTn>
                                        <p:tgtEl>
                                          <p:spTgt spid="1531907">
                                            <p:txEl>
                                              <p:pRg st="3" end="3"/>
                                            </p:txEl>
                                          </p:spTgt>
                                        </p:tgtEl>
                                        <p:attrNameLst>
                                          <p:attrName>style.visibility</p:attrName>
                                        </p:attrNameLst>
                                      </p:cBhvr>
                                      <p:to>
                                        <p:strVal val="visible"/>
                                      </p:to>
                                    </p:set>
                                    <p:anim calcmode="lin" valueType="num">
                                      <p:cBhvr>
                                        <p:cTn id="98" dur="5000" fill="hold"/>
                                        <p:tgtEl>
                                          <p:spTgt spid="1531907">
                                            <p:txEl>
                                              <p:pRg st="3" end="3"/>
                                            </p:txEl>
                                          </p:spTgt>
                                        </p:tgtEl>
                                        <p:attrNameLst>
                                          <p:attrName>ppt_w</p:attrName>
                                        </p:attrNameLst>
                                      </p:cBhvr>
                                      <p:tavLst>
                                        <p:tav tm="0" fmla="#ppt_w*sin(2.5*pi*$)">
                                          <p:val>
                                            <p:fltVal val="0"/>
                                          </p:val>
                                        </p:tav>
                                        <p:tav tm="100000">
                                          <p:val>
                                            <p:fltVal val="1"/>
                                          </p:val>
                                        </p:tav>
                                      </p:tavLst>
                                    </p:anim>
                                    <p:anim calcmode="lin" valueType="num">
                                      <p:cBhvr>
                                        <p:cTn id="99" dur="5000" fill="hold"/>
                                        <p:tgtEl>
                                          <p:spTgt spid="153190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909" grpId="0" animBg="1"/>
      <p:bldP spid="1531910" grpId="0" animBg="1"/>
      <p:bldP spid="1531911" grpId="0" animBg="1"/>
      <p:bldP spid="1531912" grpId="0" animBg="1"/>
      <p:bldP spid="1531913" grpId="0" animBg="1"/>
      <p:bldP spid="1531914" grpId="0" animBg="1"/>
      <p:bldP spid="1531915" grpId="0"/>
      <p:bldP spid="1531916" grpId="0"/>
      <p:bldP spid="1531917" grpId="0"/>
      <p:bldP spid="15" grpId="0" animBg="1"/>
      <p:bldP spid="28"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F097DBF-D5F6-7343-96DE-C407932EF10F}" type="slidenum">
              <a:rPr lang="en-US" sz="1400">
                <a:latin typeface="Arial" charset="0"/>
              </a:rPr>
              <a:pPr eaLnBrk="1" hangingPunct="1"/>
              <a:t>193</a:t>
            </a:fld>
            <a:endParaRPr lang="en-US" sz="1400">
              <a:latin typeface="Arial" charset="0"/>
            </a:endParaRPr>
          </a:p>
        </p:txBody>
      </p:sp>
      <p:sp>
        <p:nvSpPr>
          <p:cNvPr id="2457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19: Extending Classes</a:t>
            </a:r>
          </a:p>
        </p:txBody>
      </p:sp>
      <p:sp>
        <p:nvSpPr>
          <p:cNvPr id="204804"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Inheritance in Java is implemented by </a:t>
            </a:r>
            <a:r>
              <a:rPr lang="en-US" dirty="0">
                <a:solidFill>
                  <a:srgbClr val="FF0000"/>
                </a:solidFill>
                <a:latin typeface="Tahoma" charset="0"/>
                <a:ea typeface="ＭＳ Ｐゴシック" charset="0"/>
                <a:cs typeface="ＭＳ Ｐゴシック" charset="0"/>
              </a:rPr>
              <a:t>extend</a:t>
            </a:r>
            <a:r>
              <a:rPr lang="en-US" dirty="0">
                <a:latin typeface="Tahoma" charset="0"/>
                <a:ea typeface="ＭＳ Ｐゴシック" charset="0"/>
                <a:cs typeface="ＭＳ Ｐゴシック" charset="0"/>
              </a:rPr>
              <a:t>ing a class</a:t>
            </a:r>
          </a:p>
          <a:p>
            <a:pPr lvl="2" eaLnBrk="1" hangingPunct="1">
              <a:buFont typeface="Arial" charset="0"/>
              <a:buNone/>
            </a:pPr>
            <a:r>
              <a:rPr lang="en-US" b="1" dirty="0">
                <a:latin typeface="Courier New" charset="0"/>
                <a:ea typeface="ＭＳ Ｐゴシック" charset="0"/>
              </a:rPr>
              <a:t>public class </a:t>
            </a:r>
            <a:r>
              <a:rPr lang="en-US" b="1" dirty="0" err="1">
                <a:latin typeface="Courier New" charset="0"/>
                <a:ea typeface="ＭＳ Ｐゴシック" charset="0"/>
              </a:rPr>
              <a:t>NewClass</a:t>
            </a:r>
            <a:r>
              <a:rPr lang="en-US" b="1" dirty="0">
                <a:latin typeface="Courier New" charset="0"/>
                <a:ea typeface="ＭＳ Ｐゴシック" charset="0"/>
              </a:rPr>
              <a:t> extends </a:t>
            </a:r>
            <a:r>
              <a:rPr lang="en-US" b="1" dirty="0" err="1">
                <a:latin typeface="Courier New" charset="0"/>
                <a:ea typeface="ＭＳ Ｐゴシック" charset="0"/>
              </a:rPr>
              <a:t>OldClass</a:t>
            </a:r>
            <a:endParaRPr lang="en-US" b="1" dirty="0">
              <a:latin typeface="Courier New" charset="0"/>
              <a:ea typeface="ＭＳ Ｐゴシック" charset="0"/>
            </a:endParaRPr>
          </a:p>
          <a:p>
            <a:pPr lvl="2" eaLnBrk="1" hangingPunct="1">
              <a:buFont typeface="Arial" charset="0"/>
              <a:buNone/>
            </a:pPr>
            <a:r>
              <a:rPr lang="en-US" b="1" dirty="0">
                <a:latin typeface="Courier New" charset="0"/>
                <a:ea typeface="ＭＳ Ｐゴシック" charset="0"/>
              </a:rPr>
              <a:t>{</a:t>
            </a:r>
          </a:p>
          <a:p>
            <a:pPr lvl="2" eaLnBrk="1" hangingPunct="1">
              <a:buFont typeface="Arial" charset="0"/>
              <a:buNone/>
            </a:pPr>
            <a:r>
              <a:rPr lang="en-US" b="1" dirty="0">
                <a:latin typeface="Courier New" charset="0"/>
                <a:ea typeface="ＭＳ Ｐゴシック" charset="0"/>
              </a:rPr>
              <a:t>	…</a:t>
            </a:r>
          </a:p>
          <a:p>
            <a:pPr lvl="1" eaLnBrk="1" hangingPunct="1"/>
            <a:r>
              <a:rPr lang="en-US" dirty="0">
                <a:latin typeface="Tahoma" charset="0"/>
                <a:ea typeface="ＭＳ Ｐゴシック" charset="0"/>
              </a:rPr>
              <a:t>We then continue the definition of </a:t>
            </a:r>
            <a:r>
              <a:rPr lang="en-US" dirty="0" err="1">
                <a:latin typeface="Tahoma" charset="0"/>
                <a:ea typeface="ＭＳ Ｐゴシック" charset="0"/>
              </a:rPr>
              <a:t>NewClass</a:t>
            </a:r>
            <a:r>
              <a:rPr lang="en-US" dirty="0">
                <a:latin typeface="Tahoma" charset="0"/>
                <a:ea typeface="ＭＳ Ｐゴシック" charset="0"/>
              </a:rPr>
              <a:t> as normal</a:t>
            </a:r>
          </a:p>
          <a:p>
            <a:pPr lvl="1" eaLnBrk="1" hangingPunct="1"/>
            <a:r>
              <a:rPr lang="en-US" dirty="0">
                <a:latin typeface="Tahoma" charset="0"/>
                <a:ea typeface="ＭＳ Ｐゴシック" charset="0"/>
              </a:rPr>
              <a:t>However, implicit in </a:t>
            </a:r>
            <a:r>
              <a:rPr lang="en-US" dirty="0" err="1">
                <a:latin typeface="Tahoma" charset="0"/>
                <a:ea typeface="ＭＳ Ｐゴシック" charset="0"/>
              </a:rPr>
              <a:t>NewClass</a:t>
            </a:r>
            <a:r>
              <a:rPr lang="en-US" dirty="0">
                <a:latin typeface="Tahoma" charset="0"/>
                <a:ea typeface="ＭＳ Ｐゴシック" charset="0"/>
              </a:rPr>
              <a:t> are all data and operations associated with </a:t>
            </a:r>
            <a:r>
              <a:rPr lang="en-US" dirty="0" err="1">
                <a:latin typeface="Tahoma" charset="0"/>
                <a:ea typeface="ＭＳ Ｐゴシック" charset="0"/>
              </a:rPr>
              <a:t>OldClass</a:t>
            </a:r>
            <a:endParaRPr lang="en-US" dirty="0">
              <a:latin typeface="Tahoma" charset="0"/>
              <a:ea typeface="ＭＳ Ｐゴシック" charset="0"/>
            </a:endParaRPr>
          </a:p>
          <a:p>
            <a:pPr lvl="2" eaLnBrk="1" hangingPunct="1"/>
            <a:r>
              <a:rPr lang="en-US" dirty="0">
                <a:latin typeface="Tahoma" charset="0"/>
                <a:ea typeface="ＭＳ Ｐゴシック" charset="0"/>
              </a:rPr>
              <a:t>Even though we don</a:t>
            </a:r>
            <a:r>
              <a:rPr lang="ja-JP" altLang="en-US" dirty="0">
                <a:latin typeface="Tahoma" charset="0"/>
                <a:ea typeface="ＭＳ Ｐゴシック" charset="0"/>
              </a:rPr>
              <a:t>’</a:t>
            </a:r>
            <a:r>
              <a:rPr lang="en-US" altLang="ja-JP" dirty="0">
                <a:latin typeface="Tahoma" charset="0"/>
                <a:ea typeface="ＭＳ Ｐゴシック" charset="0"/>
              </a:rPr>
              <a:t>t see them in the definition</a:t>
            </a:r>
          </a:p>
          <a:p>
            <a:pPr lvl="3" eaLnBrk="1" hangingPunct="1"/>
            <a:r>
              <a:rPr lang="en-US" altLang="ja-JP" dirty="0">
                <a:solidFill>
                  <a:srgbClr val="FF0000"/>
                </a:solidFill>
                <a:latin typeface="Tahoma" charset="0"/>
                <a:ea typeface="ＭＳ Ｐゴシック" charset="0"/>
              </a:rPr>
              <a:t>This is important!  Don't forget this!</a:t>
            </a:r>
          </a:p>
        </p:txBody>
      </p:sp>
    </p:spTree>
    <p:extLst>
      <p:ext uri="{BB962C8B-B14F-4D97-AF65-F5344CB8AC3E}">
        <p14:creationId xmlns:p14="http://schemas.microsoft.com/office/powerpoint/2010/main" val="3729714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4804">
                                            <p:txEl>
                                              <p:pRg st="4" end="4"/>
                                            </p:txEl>
                                          </p:spTgt>
                                        </p:tgtEl>
                                        <p:attrNameLst>
                                          <p:attrName>style.visibility</p:attrName>
                                        </p:attrNameLst>
                                      </p:cBhvr>
                                      <p:to>
                                        <p:strVal val="visible"/>
                                      </p:to>
                                    </p:set>
                                    <p:animEffect transition="in" filter="slide(fromBottom)">
                                      <p:cBhvr>
                                        <p:cTn id="7" dur="500"/>
                                        <p:tgtEl>
                                          <p:spTgt spid="20480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4804">
                                            <p:txEl>
                                              <p:pRg st="5" end="5"/>
                                            </p:txEl>
                                          </p:spTgt>
                                        </p:tgtEl>
                                        <p:attrNameLst>
                                          <p:attrName>style.visibility</p:attrName>
                                        </p:attrNameLst>
                                      </p:cBhvr>
                                      <p:to>
                                        <p:strVal val="visible"/>
                                      </p:to>
                                    </p:set>
                                    <p:animEffect transition="in" filter="slide(fromBottom)">
                                      <p:cBhvr>
                                        <p:cTn id="12" dur="500"/>
                                        <p:tgtEl>
                                          <p:spTgt spid="20480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4804">
                                            <p:txEl>
                                              <p:pRg st="6" end="6"/>
                                            </p:txEl>
                                          </p:spTgt>
                                        </p:tgtEl>
                                        <p:attrNameLst>
                                          <p:attrName>style.visibility</p:attrName>
                                        </p:attrNameLst>
                                      </p:cBhvr>
                                      <p:to>
                                        <p:strVal val="visible"/>
                                      </p:to>
                                    </p:set>
                                    <p:animEffect transition="in" filter="slide(fromBottom)">
                                      <p:cBhvr>
                                        <p:cTn id="17" dur="500"/>
                                        <p:tgtEl>
                                          <p:spTgt spid="204804">
                                            <p:txEl>
                                              <p:pRg st="6" end="6"/>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04804">
                                            <p:txEl>
                                              <p:pRg st="7" end="7"/>
                                            </p:txEl>
                                          </p:spTgt>
                                        </p:tgtEl>
                                        <p:attrNameLst>
                                          <p:attrName>style.visibility</p:attrName>
                                        </p:attrNameLst>
                                      </p:cBhvr>
                                      <p:to>
                                        <p:strVal val="visible"/>
                                      </p:to>
                                    </p:set>
                                    <p:animEffect transition="in" filter="slide(fromBottom)">
                                      <p:cBhvr>
                                        <p:cTn id="20" dur="500"/>
                                        <p:tgtEl>
                                          <p:spTgt spid="20480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64C1F4F-388D-2348-87ED-7F8AE44B8AA1}" type="slidenum">
              <a:rPr lang="en-US" sz="1400">
                <a:latin typeface="Arial" charset="0"/>
              </a:rPr>
              <a:pPr eaLnBrk="1" hangingPunct="1"/>
              <a:t>194</a:t>
            </a:fld>
            <a:endParaRPr lang="en-US" sz="1400">
              <a:latin typeface="Arial" charset="0"/>
            </a:endParaRPr>
          </a:p>
        </p:txBody>
      </p:sp>
      <p:sp>
        <p:nvSpPr>
          <p:cNvPr id="2467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19: private, public and protected</a:t>
            </a:r>
          </a:p>
        </p:txBody>
      </p:sp>
      <p:sp>
        <p:nvSpPr>
          <p:cNvPr id="1533955" name="Rectangle 3"/>
          <p:cNvSpPr>
            <a:spLocks noGrp="1" noChangeArrowheads="1"/>
          </p:cNvSpPr>
          <p:nvPr>
            <p:ph type="body" idx="1"/>
          </p:nvPr>
        </p:nvSpPr>
        <p:spPr>
          <a:xfrm>
            <a:off x="304800" y="1066800"/>
            <a:ext cx="8305800" cy="5029200"/>
          </a:xfrm>
        </p:spPr>
        <p:txBody>
          <a:bodyPr/>
          <a:lstStyle/>
          <a:p>
            <a:pPr lvl="1" eaLnBrk="1" hangingPunct="1"/>
            <a:r>
              <a:rPr lang="en-US" dirty="0">
                <a:latin typeface="Tahoma" charset="0"/>
                <a:ea typeface="ＭＳ Ｐゴシック" charset="0"/>
              </a:rPr>
              <a:t>We already know what public and private declarations mean</a:t>
            </a:r>
          </a:p>
          <a:p>
            <a:pPr lvl="1" eaLnBrk="1" hangingPunct="1"/>
            <a:r>
              <a:rPr lang="en-US" dirty="0">
                <a:latin typeface="Tahoma" charset="0"/>
                <a:ea typeface="ＭＳ Ｐゴシック" charset="0"/>
              </a:rPr>
              <a:t>The </a:t>
            </a:r>
            <a:r>
              <a:rPr lang="en-US" dirty="0">
                <a:solidFill>
                  <a:srgbClr val="FF0000"/>
                </a:solidFill>
                <a:latin typeface="Tahoma" charset="0"/>
                <a:ea typeface="ＭＳ Ｐゴシック" charset="0"/>
              </a:rPr>
              <a:t>protected</a:t>
            </a:r>
            <a:r>
              <a:rPr lang="en-US" dirty="0">
                <a:latin typeface="Tahoma" charset="0"/>
                <a:ea typeface="ＭＳ Ｐゴシック" charset="0"/>
              </a:rPr>
              <a:t> declaration is between public and private</a:t>
            </a:r>
          </a:p>
          <a:p>
            <a:pPr lvl="2" eaLnBrk="1" hangingPunct="1"/>
            <a:r>
              <a:rPr lang="en-US" dirty="0">
                <a:latin typeface="Tahoma" charset="0"/>
                <a:ea typeface="ＭＳ Ｐゴシック" charset="0"/>
              </a:rPr>
              <a:t>Protected data and methods are directly accessible in the base class and in any subclasses (and in the current package)</a:t>
            </a:r>
          </a:p>
          <a:p>
            <a:pPr lvl="2" eaLnBrk="1" hangingPunct="1"/>
            <a:r>
              <a:rPr lang="en-US" dirty="0">
                <a:latin typeface="Tahoma" charset="0"/>
                <a:ea typeface="ＭＳ Ｐゴシック" charset="0"/>
              </a:rPr>
              <a:t>However, they are not directly accessible anywhere else</a:t>
            </a:r>
          </a:p>
          <a:p>
            <a:pPr lvl="1" eaLnBrk="1" hangingPunct="1"/>
            <a:r>
              <a:rPr lang="en-US" dirty="0">
                <a:latin typeface="Tahoma" charset="0"/>
                <a:ea typeface="ＭＳ Ｐゴシック" charset="0"/>
              </a:rPr>
              <a:t>Note that </a:t>
            </a:r>
            <a:r>
              <a:rPr lang="en-US" dirty="0">
                <a:solidFill>
                  <a:srgbClr val="FF0000"/>
                </a:solidFill>
                <a:latin typeface="Tahoma" charset="0"/>
                <a:ea typeface="ＭＳ Ｐゴシック" charset="0"/>
              </a:rPr>
              <a:t>private</a:t>
            </a:r>
            <a:r>
              <a:rPr lang="en-US" dirty="0">
                <a:latin typeface="Tahoma" charset="0"/>
                <a:ea typeface="ＭＳ Ｐゴシック" charset="0"/>
              </a:rPr>
              <a:t> declarations are </a:t>
            </a:r>
            <a:r>
              <a:rPr lang="en-US" dirty="0">
                <a:solidFill>
                  <a:srgbClr val="008000"/>
                </a:solidFill>
                <a:latin typeface="Tahoma" charset="0"/>
                <a:ea typeface="ＭＳ Ｐゴシック" charset="0"/>
              </a:rPr>
              <a:t>STILL PART of subclasses</a:t>
            </a:r>
            <a:r>
              <a:rPr lang="en-US" dirty="0">
                <a:latin typeface="Tahoma" charset="0"/>
                <a:ea typeface="ＭＳ Ｐゴシック" charset="0"/>
              </a:rPr>
              <a:t>, but they are </a:t>
            </a:r>
            <a:r>
              <a:rPr lang="en-US" dirty="0">
                <a:solidFill>
                  <a:srgbClr val="FF6600"/>
                </a:solidFill>
                <a:latin typeface="Tahoma" charset="0"/>
                <a:ea typeface="ＭＳ Ｐゴシック" charset="0"/>
              </a:rPr>
              <a:t>not directly accessible from the subclass</a:t>
            </a:r>
            <a:r>
              <a:rPr lang="ja-JP" altLang="en-US" dirty="0">
                <a:solidFill>
                  <a:srgbClr val="FF6600"/>
                </a:solidFill>
                <a:latin typeface="Tahoma" charset="0"/>
                <a:ea typeface="ＭＳ Ｐゴシック" charset="0"/>
              </a:rPr>
              <a:t>’</a:t>
            </a:r>
            <a:r>
              <a:rPr lang="en-US" altLang="ja-JP" dirty="0">
                <a:solidFill>
                  <a:srgbClr val="FF6600"/>
                </a:solidFill>
                <a:latin typeface="Tahoma" charset="0"/>
                <a:ea typeface="ＭＳ Ｐゴシック" charset="0"/>
              </a:rPr>
              <a:t> point of view</a:t>
            </a:r>
          </a:p>
          <a:p>
            <a:pPr lvl="2" eaLnBrk="1" hangingPunct="1"/>
            <a:r>
              <a:rPr lang="en-US" dirty="0">
                <a:latin typeface="Tahoma" charset="0"/>
                <a:ea typeface="ＭＳ Ｐゴシック" charset="0"/>
              </a:rPr>
              <a:t>See </a:t>
            </a:r>
            <a:r>
              <a:rPr lang="en-US" dirty="0" err="1">
                <a:latin typeface="Tahoma" charset="0"/>
                <a:ea typeface="ＭＳ Ｐゴシック" charset="0"/>
              </a:rPr>
              <a:t>SuperClass.java</a:t>
            </a:r>
            <a:r>
              <a:rPr lang="en-US" dirty="0">
                <a:latin typeface="Tahoma" charset="0"/>
                <a:ea typeface="ＭＳ Ｐゴシック" charset="0"/>
              </a:rPr>
              <a:t>, </a:t>
            </a:r>
            <a:r>
              <a:rPr lang="en-US" dirty="0" err="1">
                <a:latin typeface="Tahoma" charset="0"/>
                <a:ea typeface="ＭＳ Ｐゴシック" charset="0"/>
              </a:rPr>
              <a:t>SubClass.java</a:t>
            </a:r>
            <a:r>
              <a:rPr lang="en-US" dirty="0">
                <a:latin typeface="Tahoma" charset="0"/>
                <a:ea typeface="ＭＳ Ｐゴシック" charset="0"/>
              </a:rPr>
              <a:t>, </a:t>
            </a:r>
            <a:r>
              <a:rPr lang="en-US" dirty="0" err="1">
                <a:latin typeface="Tahoma" charset="0"/>
                <a:ea typeface="ＭＳ Ｐゴシック" charset="0"/>
              </a:rPr>
              <a:t>Subby.java</a:t>
            </a:r>
            <a:r>
              <a:rPr lang="en-US" dirty="0">
                <a:latin typeface="Tahoma" charset="0"/>
                <a:ea typeface="ＭＳ Ｐゴシック" charset="0"/>
              </a:rPr>
              <a:t> </a:t>
            </a:r>
            <a:r>
              <a:rPr lang="en-US">
                <a:latin typeface="Tahoma" charset="0"/>
                <a:ea typeface="ＭＳ Ｐゴシック" charset="0"/>
              </a:rPr>
              <a:t>and ex15.java</a:t>
            </a:r>
            <a:endParaRPr lang="en-US" dirty="0">
              <a:latin typeface="Tahoma" charset="0"/>
              <a:ea typeface="ＭＳ Ｐゴシック" charset="0"/>
            </a:endParaRPr>
          </a:p>
        </p:txBody>
      </p:sp>
    </p:spTree>
    <p:extLst>
      <p:ext uri="{BB962C8B-B14F-4D97-AF65-F5344CB8AC3E}">
        <p14:creationId xmlns:p14="http://schemas.microsoft.com/office/powerpoint/2010/main" val="335242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533955">
                                            <p:txEl>
                                              <p:pRg st="1" end="1"/>
                                            </p:txEl>
                                          </p:spTgt>
                                        </p:tgtEl>
                                        <p:attrNameLst>
                                          <p:attrName>style.visibility</p:attrName>
                                        </p:attrNameLst>
                                      </p:cBhvr>
                                      <p:to>
                                        <p:strVal val="visible"/>
                                      </p:to>
                                    </p:set>
                                    <p:anim calcmode="lin" valueType="num">
                                      <p:cBhvr>
                                        <p:cTn id="7" dur="500" decel="50000" fill="hold">
                                          <p:stCondLst>
                                            <p:cond delay="0"/>
                                          </p:stCondLst>
                                        </p:cTn>
                                        <p:tgtEl>
                                          <p:spTgt spid="1533955">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33955">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33955">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533955">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33955">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33955">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33955">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33955">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1533955">
                                            <p:txEl>
                                              <p:pRg st="2" end="2"/>
                                            </p:txEl>
                                          </p:spTgt>
                                        </p:tgtEl>
                                        <p:attrNameLst>
                                          <p:attrName>style.visibility</p:attrName>
                                        </p:attrNameLst>
                                      </p:cBhvr>
                                      <p:to>
                                        <p:strVal val="visible"/>
                                      </p:to>
                                    </p:set>
                                    <p:anim calcmode="lin" valueType="num">
                                      <p:cBhvr>
                                        <p:cTn id="19" dur="500" decel="50000" fill="hold">
                                          <p:stCondLst>
                                            <p:cond delay="0"/>
                                          </p:stCondLst>
                                        </p:cTn>
                                        <p:tgtEl>
                                          <p:spTgt spid="1533955">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533955">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533955">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1533955">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533955">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533955">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533955">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53395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1533955">
                                            <p:txEl>
                                              <p:pRg st="3" end="3"/>
                                            </p:txEl>
                                          </p:spTgt>
                                        </p:tgtEl>
                                        <p:attrNameLst>
                                          <p:attrName>style.visibility</p:attrName>
                                        </p:attrNameLst>
                                      </p:cBhvr>
                                      <p:to>
                                        <p:strVal val="visible"/>
                                      </p:to>
                                    </p:set>
                                    <p:anim calcmode="lin" valueType="num">
                                      <p:cBhvr>
                                        <p:cTn id="31" dur="500" decel="50000" fill="hold">
                                          <p:stCondLst>
                                            <p:cond delay="0"/>
                                          </p:stCondLst>
                                        </p:cTn>
                                        <p:tgtEl>
                                          <p:spTgt spid="1533955">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533955">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533955">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1533955">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533955">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533955">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533955">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533955">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1533955">
                                            <p:txEl>
                                              <p:pRg st="4" end="4"/>
                                            </p:txEl>
                                          </p:spTgt>
                                        </p:tgtEl>
                                        <p:attrNameLst>
                                          <p:attrName>style.visibility</p:attrName>
                                        </p:attrNameLst>
                                      </p:cBhvr>
                                      <p:to>
                                        <p:strVal val="visible"/>
                                      </p:to>
                                    </p:set>
                                    <p:anim calcmode="lin" valueType="num">
                                      <p:cBhvr>
                                        <p:cTn id="43" dur="500" decel="50000" fill="hold">
                                          <p:stCondLst>
                                            <p:cond delay="0"/>
                                          </p:stCondLst>
                                        </p:cTn>
                                        <p:tgtEl>
                                          <p:spTgt spid="1533955">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533955">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533955">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1533955">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533955">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533955">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533955">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533955">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1533955">
                                            <p:txEl>
                                              <p:pRg st="5" end="5"/>
                                            </p:txEl>
                                          </p:spTgt>
                                        </p:tgtEl>
                                        <p:attrNameLst>
                                          <p:attrName>style.visibility</p:attrName>
                                        </p:attrNameLst>
                                      </p:cBhvr>
                                      <p:to>
                                        <p:strVal val="visible"/>
                                      </p:to>
                                    </p:set>
                                    <p:anim calcmode="lin" valueType="num">
                                      <p:cBhvr>
                                        <p:cTn id="55" dur="500" decel="50000" fill="hold">
                                          <p:stCondLst>
                                            <p:cond delay="0"/>
                                          </p:stCondLst>
                                        </p:cTn>
                                        <p:tgtEl>
                                          <p:spTgt spid="1533955">
                                            <p:txEl>
                                              <p:pRg st="5" end="5"/>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1533955">
                                            <p:txEl>
                                              <p:pRg st="5" end="5"/>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1533955">
                                            <p:txEl>
                                              <p:pRg st="5" end="5"/>
                                            </p:txEl>
                                          </p:spTgt>
                                        </p:tgtEl>
                                        <p:attrNameLst>
                                          <p:attrName>ppt_w</p:attrName>
                                        </p:attrNameLst>
                                      </p:cBhvr>
                                      <p:tavLst>
                                        <p:tav tm="0">
                                          <p:val>
                                            <p:strVal val="#ppt_w*.05"/>
                                          </p:val>
                                        </p:tav>
                                        <p:tav tm="100000">
                                          <p:val>
                                            <p:strVal val="#ppt_w"/>
                                          </p:val>
                                        </p:tav>
                                      </p:tavLst>
                                    </p:anim>
                                    <p:anim calcmode="lin" valueType="num">
                                      <p:cBhvr>
                                        <p:cTn id="58" dur="1000" fill="hold"/>
                                        <p:tgtEl>
                                          <p:spTgt spid="1533955">
                                            <p:txEl>
                                              <p:pRg st="5" end="5"/>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1533955">
                                            <p:txEl>
                                              <p:pRg st="5" end="5"/>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1533955">
                                            <p:txEl>
                                              <p:pRg st="5" end="5"/>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1533955">
                                            <p:txEl>
                                              <p:pRg st="5" end="5"/>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1533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C8E9FDD-E417-034C-A315-AD93E7F1901F}" type="slidenum">
              <a:rPr lang="en-US" sz="1400">
                <a:latin typeface="Arial" charset="0"/>
              </a:rPr>
              <a:pPr eaLnBrk="1" hangingPunct="1"/>
              <a:t>195</a:t>
            </a:fld>
            <a:endParaRPr lang="en-US" sz="1400">
              <a:latin typeface="Arial" charset="0"/>
            </a:endParaRPr>
          </a:p>
        </p:txBody>
      </p:sp>
      <p:sp>
        <p:nvSpPr>
          <p:cNvPr id="2478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20: Inheritance Example</a:t>
            </a:r>
          </a:p>
        </p:txBody>
      </p:sp>
      <p:sp>
        <p:nvSpPr>
          <p:cNvPr id="1534979"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As another example</a:t>
            </a:r>
          </a:p>
          <a:p>
            <a:pPr lvl="1" eaLnBrk="1" hangingPunct="1"/>
            <a:r>
              <a:rPr lang="en-US" dirty="0">
                <a:latin typeface="Tahoma" charset="0"/>
                <a:ea typeface="ＭＳ Ｐゴシック" charset="0"/>
              </a:rPr>
              <a:t>Compare </a:t>
            </a:r>
            <a:r>
              <a:rPr lang="en-US" dirty="0" err="1">
                <a:latin typeface="Tahoma" charset="0"/>
                <a:ea typeface="ＭＳ Ｐゴシック" charset="0"/>
              </a:rPr>
              <a:t>MixedNumber</a:t>
            </a:r>
            <a:r>
              <a:rPr lang="en-US" dirty="0">
                <a:latin typeface="Tahoma" charset="0"/>
                <a:ea typeface="ＭＳ Ｐゴシック" charset="0"/>
              </a:rPr>
              <a:t> class and MixedNumber2 class</a:t>
            </a:r>
          </a:p>
          <a:p>
            <a:pPr lvl="1" eaLnBrk="1" hangingPunct="1"/>
            <a:r>
              <a:rPr lang="en-US" dirty="0">
                <a:latin typeface="Tahoma" charset="0"/>
                <a:ea typeface="ＭＳ Ｐゴシック" charset="0"/>
              </a:rPr>
              <a:t>Both utilize the </a:t>
            </a:r>
            <a:r>
              <a:rPr lang="en-US" dirty="0" err="1">
                <a:latin typeface="Tahoma" charset="0"/>
                <a:ea typeface="ＭＳ Ｐゴシック" charset="0"/>
              </a:rPr>
              <a:t>RationalNumber</a:t>
            </a:r>
            <a:r>
              <a:rPr lang="en-US" dirty="0">
                <a:latin typeface="Tahoma" charset="0"/>
                <a:ea typeface="ＭＳ Ｐゴシック" charset="0"/>
              </a:rPr>
              <a:t> class from the Lewis &amp; Loftus text to do most of the "work"</a:t>
            </a:r>
          </a:p>
          <a:p>
            <a:pPr lvl="1" eaLnBrk="1" hangingPunct="1"/>
            <a:r>
              <a:rPr lang="en-US" dirty="0">
                <a:latin typeface="Tahoma" charset="0"/>
                <a:ea typeface="ＭＳ Ｐゴシック" charset="0"/>
              </a:rPr>
              <a:t>Both also have the same functionality, but </a:t>
            </a:r>
            <a:r>
              <a:rPr lang="en-US" dirty="0" err="1">
                <a:latin typeface="Tahoma" charset="0"/>
                <a:ea typeface="ＭＳ Ｐゴシック" charset="0"/>
              </a:rPr>
              <a:t>MixedNumber</a:t>
            </a:r>
            <a:r>
              <a:rPr lang="en-US" dirty="0">
                <a:latin typeface="Tahoma" charset="0"/>
                <a:ea typeface="ＭＳ Ｐゴシック" charset="0"/>
              </a:rPr>
              <a:t> uses composition and MixedNumber2 uses inheritance</a:t>
            </a:r>
          </a:p>
          <a:p>
            <a:pPr lvl="2" eaLnBrk="1" hangingPunct="1"/>
            <a:r>
              <a:rPr lang="en-US" dirty="0">
                <a:latin typeface="Tahoma" charset="0"/>
                <a:ea typeface="ＭＳ Ｐゴシック" charset="0"/>
              </a:rPr>
              <a:t>Note simplicity of MixedNumber2 methods</a:t>
            </a:r>
          </a:p>
          <a:p>
            <a:pPr lvl="2" eaLnBrk="1" hangingPunct="1"/>
            <a:r>
              <a:rPr lang="en-US" b="1" dirty="0">
                <a:solidFill>
                  <a:schemeClr val="bg2"/>
                </a:solidFill>
                <a:latin typeface="Tahoma" charset="0"/>
                <a:ea typeface="ＭＳ Ｐゴシック" charset="0"/>
              </a:rPr>
              <a:t>Read over the comments carefully!</a:t>
            </a:r>
          </a:p>
          <a:p>
            <a:pPr lvl="2" eaLnBrk="1" hangingPunct="1"/>
            <a:r>
              <a:rPr lang="en-US" dirty="0">
                <a:latin typeface="Tahoma" charset="0"/>
                <a:ea typeface="ＭＳ Ｐゴシック" charset="0"/>
              </a:rPr>
              <a:t>See ex16.java, RationalNumber.java, MixedNumber.java and MixedNumber2.java</a:t>
            </a:r>
          </a:p>
        </p:txBody>
      </p:sp>
    </p:spTree>
    <p:extLst>
      <p:ext uri="{BB962C8B-B14F-4D97-AF65-F5344CB8AC3E}">
        <p14:creationId xmlns:p14="http://schemas.microsoft.com/office/powerpoint/2010/main" val="1657714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34979">
                                            <p:txEl>
                                              <p:pRg st="3" end="3"/>
                                            </p:txEl>
                                          </p:spTgt>
                                        </p:tgtEl>
                                        <p:attrNameLst>
                                          <p:attrName>style.visibility</p:attrName>
                                        </p:attrNameLst>
                                      </p:cBhvr>
                                      <p:to>
                                        <p:strVal val="visible"/>
                                      </p:to>
                                    </p:set>
                                    <p:anim to="" calcmode="lin" valueType="num">
                                      <p:cBhvr>
                                        <p:cTn id="7" dur="1" fill="hold"/>
                                        <p:tgtEl>
                                          <p:spTgt spid="1534979">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34979">
                                            <p:txEl>
                                              <p:pRg st="4" end="4"/>
                                            </p:txEl>
                                          </p:spTgt>
                                        </p:tgtEl>
                                        <p:attrNameLst>
                                          <p:attrName>style.visibility</p:attrName>
                                        </p:attrNameLst>
                                      </p:cBhvr>
                                      <p:to>
                                        <p:strVal val="visible"/>
                                      </p:to>
                                    </p:set>
                                    <p:anim to="" calcmode="lin" valueType="num">
                                      <p:cBhvr>
                                        <p:cTn id="12" dur="1" fill="hold"/>
                                        <p:tgtEl>
                                          <p:spTgt spid="1534979">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34979">
                                            <p:txEl>
                                              <p:pRg st="5" end="5"/>
                                            </p:txEl>
                                          </p:spTgt>
                                        </p:tgtEl>
                                        <p:attrNameLst>
                                          <p:attrName>style.visibility</p:attrName>
                                        </p:attrNameLst>
                                      </p:cBhvr>
                                      <p:to>
                                        <p:strVal val="visible"/>
                                      </p:to>
                                    </p:set>
                                    <p:anim to="" calcmode="lin" valueType="num">
                                      <p:cBhvr>
                                        <p:cTn id="17" dur="1" fill="hold"/>
                                        <p:tgtEl>
                                          <p:spTgt spid="1534979">
                                            <p:txEl>
                                              <p:pRg st="5" end="5"/>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34979">
                                            <p:txEl>
                                              <p:pRg st="6" end="6"/>
                                            </p:txEl>
                                          </p:spTgt>
                                        </p:tgtEl>
                                        <p:attrNameLst>
                                          <p:attrName>style.visibility</p:attrName>
                                        </p:attrNameLst>
                                      </p:cBhvr>
                                      <p:to>
                                        <p:strVal val="visible"/>
                                      </p:to>
                                    </p:set>
                                    <p:anim to="" calcmode="lin" valueType="num">
                                      <p:cBhvr>
                                        <p:cTn id="22" dur="1" fill="hold"/>
                                        <p:tgtEl>
                                          <p:spTgt spid="153497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53F2C23-1881-3C4E-84E3-F2040E0358C5}" type="slidenum">
              <a:rPr lang="en-US" sz="1400">
                <a:latin typeface="Arial" charset="0"/>
              </a:rPr>
              <a:pPr eaLnBrk="1" hangingPunct="1"/>
              <a:t>196</a:t>
            </a:fld>
            <a:endParaRPr lang="en-US" sz="1400">
              <a:latin typeface="Arial" charset="0"/>
            </a:endParaRPr>
          </a:p>
        </p:txBody>
      </p:sp>
      <p:sp>
        <p:nvSpPr>
          <p:cNvPr id="2488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20: Inheritance Example</a:t>
            </a:r>
          </a:p>
        </p:txBody>
      </p:sp>
      <p:sp>
        <p:nvSpPr>
          <p:cNvPr id="248835" name="Rectangle 4"/>
          <p:cNvSpPr>
            <a:spLocks noChangeArrowheads="1"/>
          </p:cNvSpPr>
          <p:nvPr/>
        </p:nvSpPr>
        <p:spPr bwMode="auto">
          <a:xfrm>
            <a:off x="304800" y="685800"/>
            <a:ext cx="2590800" cy="1828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600">
                <a:solidFill>
                  <a:srgbClr val="FF0000"/>
                </a:solidFill>
              </a:rPr>
              <a:t>int numerator</a:t>
            </a:r>
          </a:p>
          <a:p>
            <a:r>
              <a:rPr lang="en-US" sz="1600">
                <a:solidFill>
                  <a:srgbClr val="FF0000"/>
                </a:solidFill>
              </a:rPr>
              <a:t>int denominator</a:t>
            </a:r>
          </a:p>
          <a:p>
            <a:r>
              <a:rPr lang="en-US" sz="1600">
                <a:solidFill>
                  <a:srgbClr val="FF0000"/>
                </a:solidFill>
              </a:rPr>
              <a:t>--------------</a:t>
            </a:r>
          </a:p>
          <a:p>
            <a:r>
              <a:rPr lang="en-US" sz="1600">
                <a:solidFill>
                  <a:srgbClr val="FF0000"/>
                </a:solidFill>
              </a:rPr>
              <a:t>add(), subtract(),</a:t>
            </a:r>
          </a:p>
          <a:p>
            <a:r>
              <a:rPr lang="en-US" sz="1600">
                <a:solidFill>
                  <a:srgbClr val="FF0000"/>
                </a:solidFill>
              </a:rPr>
              <a:t>multiply(),</a:t>
            </a:r>
          </a:p>
          <a:p>
            <a:r>
              <a:rPr lang="en-US" sz="1600">
                <a:solidFill>
                  <a:srgbClr val="FF0000"/>
                </a:solidFill>
              </a:rPr>
              <a:t>divide(), etc.</a:t>
            </a:r>
          </a:p>
        </p:txBody>
      </p:sp>
      <p:sp>
        <p:nvSpPr>
          <p:cNvPr id="248836" name="Rectangle 5"/>
          <p:cNvSpPr>
            <a:spLocks noChangeArrowheads="1"/>
          </p:cNvSpPr>
          <p:nvPr/>
        </p:nvSpPr>
        <p:spPr bwMode="auto">
          <a:xfrm>
            <a:off x="304800" y="381000"/>
            <a:ext cx="25908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a:solidFill>
                  <a:srgbClr val="FF0000"/>
                </a:solidFill>
              </a:rPr>
              <a:t>RationalNumber</a:t>
            </a:r>
          </a:p>
        </p:txBody>
      </p:sp>
      <p:sp>
        <p:nvSpPr>
          <p:cNvPr id="1607686" name="Rectangle 6"/>
          <p:cNvSpPr>
            <a:spLocks noChangeArrowheads="1"/>
          </p:cNvSpPr>
          <p:nvPr/>
        </p:nvSpPr>
        <p:spPr bwMode="auto">
          <a:xfrm>
            <a:off x="6324600" y="1447800"/>
            <a:ext cx="2590800" cy="1828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600"/>
              <a:t>int whole</a:t>
            </a:r>
          </a:p>
          <a:p>
            <a:r>
              <a:rPr lang="en-US" sz="1600">
                <a:solidFill>
                  <a:srgbClr val="FF0000"/>
                </a:solidFill>
              </a:rPr>
              <a:t>RationalNumber</a:t>
            </a:r>
            <a:r>
              <a:rPr lang="en-US" sz="1600"/>
              <a:t> frac</a:t>
            </a:r>
          </a:p>
          <a:p>
            <a:r>
              <a:rPr lang="en-US" sz="1600"/>
              <a:t>--------------</a:t>
            </a:r>
          </a:p>
          <a:p>
            <a:r>
              <a:rPr lang="en-US" sz="1600">
                <a:solidFill>
                  <a:schemeClr val="accent2"/>
                </a:solidFill>
              </a:rPr>
              <a:t>add(), subtract(),</a:t>
            </a:r>
          </a:p>
          <a:p>
            <a:r>
              <a:rPr lang="en-US" sz="1600">
                <a:solidFill>
                  <a:schemeClr val="accent2"/>
                </a:solidFill>
              </a:rPr>
              <a:t>multiply(),</a:t>
            </a:r>
          </a:p>
          <a:p>
            <a:r>
              <a:rPr lang="en-US" sz="1600">
                <a:solidFill>
                  <a:schemeClr val="accent2"/>
                </a:solidFill>
              </a:rPr>
              <a:t>divide(), etc.</a:t>
            </a:r>
          </a:p>
        </p:txBody>
      </p:sp>
      <p:sp>
        <p:nvSpPr>
          <p:cNvPr id="1607687" name="Rectangle 7"/>
          <p:cNvSpPr>
            <a:spLocks noChangeArrowheads="1"/>
          </p:cNvSpPr>
          <p:nvPr/>
        </p:nvSpPr>
        <p:spPr bwMode="auto">
          <a:xfrm>
            <a:off x="6324600" y="1143000"/>
            <a:ext cx="25908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a:solidFill>
                  <a:schemeClr val="accent2"/>
                </a:solidFill>
              </a:rPr>
              <a:t>MixedNumber</a:t>
            </a:r>
          </a:p>
        </p:txBody>
      </p:sp>
      <p:sp>
        <p:nvSpPr>
          <p:cNvPr id="1607688" name="Rectangle 8"/>
          <p:cNvSpPr>
            <a:spLocks noChangeArrowheads="1"/>
          </p:cNvSpPr>
          <p:nvPr/>
        </p:nvSpPr>
        <p:spPr bwMode="auto">
          <a:xfrm>
            <a:off x="304800" y="4648200"/>
            <a:ext cx="2895600" cy="1447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600"/>
              <a:t>add(), subtract(),</a:t>
            </a:r>
          </a:p>
          <a:p>
            <a:r>
              <a:rPr lang="en-US" sz="1600"/>
              <a:t>multiply(),</a:t>
            </a:r>
          </a:p>
          <a:p>
            <a:r>
              <a:rPr lang="en-US" sz="1600"/>
              <a:t>divide(), etc.</a:t>
            </a:r>
          </a:p>
        </p:txBody>
      </p:sp>
      <p:sp>
        <p:nvSpPr>
          <p:cNvPr id="1607689" name="Rectangle 9"/>
          <p:cNvSpPr>
            <a:spLocks noChangeArrowheads="1"/>
          </p:cNvSpPr>
          <p:nvPr/>
        </p:nvSpPr>
        <p:spPr bwMode="auto">
          <a:xfrm>
            <a:off x="304800" y="3962400"/>
            <a:ext cx="2895600" cy="685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a:t>MixedNumber2 extends </a:t>
            </a:r>
          </a:p>
          <a:p>
            <a:r>
              <a:rPr lang="en-US" sz="1800">
                <a:solidFill>
                  <a:srgbClr val="FF0000"/>
                </a:solidFill>
              </a:rPr>
              <a:t>RationalNumber</a:t>
            </a:r>
            <a:r>
              <a:rPr lang="en-US" sz="1800"/>
              <a:t> </a:t>
            </a:r>
          </a:p>
        </p:txBody>
      </p:sp>
      <p:sp>
        <p:nvSpPr>
          <p:cNvPr id="1607690" name="Rectangle 10"/>
          <p:cNvSpPr>
            <a:spLocks noChangeArrowheads="1"/>
          </p:cNvSpPr>
          <p:nvPr/>
        </p:nvSpPr>
        <p:spPr bwMode="auto">
          <a:xfrm>
            <a:off x="3200400" y="4267200"/>
            <a:ext cx="2590800" cy="1828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600">
                <a:solidFill>
                  <a:srgbClr val="FF0000"/>
                </a:solidFill>
              </a:rPr>
              <a:t>int numerator</a:t>
            </a:r>
          </a:p>
          <a:p>
            <a:r>
              <a:rPr lang="en-US" sz="1600">
                <a:solidFill>
                  <a:srgbClr val="FF0000"/>
                </a:solidFill>
              </a:rPr>
              <a:t>int denominator</a:t>
            </a:r>
          </a:p>
          <a:p>
            <a:r>
              <a:rPr lang="en-US" sz="1600">
                <a:solidFill>
                  <a:srgbClr val="FF0000"/>
                </a:solidFill>
              </a:rPr>
              <a:t>--------------</a:t>
            </a:r>
          </a:p>
          <a:p>
            <a:r>
              <a:rPr lang="en-US" sz="1600">
                <a:solidFill>
                  <a:srgbClr val="FF0000"/>
                </a:solidFill>
              </a:rPr>
              <a:t>add(), subtract(),</a:t>
            </a:r>
          </a:p>
          <a:p>
            <a:r>
              <a:rPr lang="en-US" sz="1600">
                <a:solidFill>
                  <a:srgbClr val="FF0000"/>
                </a:solidFill>
              </a:rPr>
              <a:t>multiply(),</a:t>
            </a:r>
          </a:p>
          <a:p>
            <a:r>
              <a:rPr lang="en-US" sz="1600">
                <a:solidFill>
                  <a:srgbClr val="FF0000"/>
                </a:solidFill>
              </a:rPr>
              <a:t>divide(), etc.</a:t>
            </a:r>
          </a:p>
        </p:txBody>
      </p:sp>
      <p:sp>
        <p:nvSpPr>
          <p:cNvPr id="1607691" name="Rectangle 11"/>
          <p:cNvSpPr>
            <a:spLocks noChangeArrowheads="1"/>
          </p:cNvSpPr>
          <p:nvPr/>
        </p:nvSpPr>
        <p:spPr bwMode="auto">
          <a:xfrm>
            <a:off x="3200400" y="3962400"/>
            <a:ext cx="25908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a:solidFill>
                  <a:srgbClr val="FF0000"/>
                </a:solidFill>
              </a:rPr>
              <a:t>RationalNumber</a:t>
            </a:r>
          </a:p>
        </p:txBody>
      </p:sp>
      <p:sp>
        <p:nvSpPr>
          <p:cNvPr id="1607694" name="AutoShape 14"/>
          <p:cNvSpPr>
            <a:spLocks noChangeArrowheads="1"/>
          </p:cNvSpPr>
          <p:nvPr/>
        </p:nvSpPr>
        <p:spPr bwMode="auto">
          <a:xfrm>
            <a:off x="3505200" y="1143000"/>
            <a:ext cx="2743200" cy="2209800"/>
          </a:xfrm>
          <a:prstGeom prst="roundRect">
            <a:avLst>
              <a:gd name="adj" fmla="val 16667"/>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nchor="ctr"/>
          <a:lstStyle/>
          <a:p>
            <a:r>
              <a:rPr lang="en-US" sz="1600" b="1">
                <a:latin typeface="Tahoma" charset="0"/>
              </a:rPr>
              <a:t>Composition: </a:t>
            </a:r>
            <a:r>
              <a:rPr lang="en-US" sz="1400">
                <a:latin typeface="Tahoma" charset="0"/>
              </a:rPr>
              <a:t>MixedNumber class utilizes a RationalNumber object.  Methods in MixedNumber must manipulate the RationalNumber object as a "client", since it has no special relationship to RationalNumber</a:t>
            </a:r>
            <a:endParaRPr lang="en-US" sz="1600" b="1">
              <a:latin typeface="Tahoma" charset="0"/>
            </a:endParaRPr>
          </a:p>
        </p:txBody>
      </p:sp>
      <p:sp>
        <p:nvSpPr>
          <p:cNvPr id="1607695" name="AutoShape 15"/>
          <p:cNvSpPr>
            <a:spLocks noChangeArrowheads="1"/>
          </p:cNvSpPr>
          <p:nvPr/>
        </p:nvSpPr>
        <p:spPr bwMode="auto">
          <a:xfrm>
            <a:off x="5867400" y="3657600"/>
            <a:ext cx="3124200" cy="2667000"/>
          </a:xfrm>
          <a:prstGeom prst="roundRect">
            <a:avLst>
              <a:gd name="adj" fmla="val 16667"/>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nchor="ctr"/>
          <a:lstStyle/>
          <a:p>
            <a:r>
              <a:rPr lang="en-US" sz="1600" b="1">
                <a:latin typeface="Tahoma" charset="0"/>
              </a:rPr>
              <a:t>Inheritance: </a:t>
            </a:r>
            <a:r>
              <a:rPr lang="en-US" sz="1400">
                <a:latin typeface="Tahoma" charset="0"/>
              </a:rPr>
              <a:t>MixedNumber2 class </a:t>
            </a:r>
            <a:r>
              <a:rPr lang="en-US" sz="1400" b="1">
                <a:latin typeface="Tahoma" charset="0"/>
              </a:rPr>
              <a:t>is a</a:t>
            </a:r>
            <a:r>
              <a:rPr lang="en-US" sz="1400">
                <a:latin typeface="Tahoma" charset="0"/>
              </a:rPr>
              <a:t> RationalNumber, but with modifications.  Ex: The numerator in MixedNumber2 is that defined in RationalNumber. Methods in RationalNumber can be used directly, and new versions are only needed where the return type must be MixedNumber2.</a:t>
            </a:r>
            <a:endParaRPr lang="en-US" sz="1600" b="1">
              <a:latin typeface="Tahoma" charset="0"/>
            </a:endParaRPr>
          </a:p>
        </p:txBody>
      </p:sp>
    </p:spTree>
    <p:extLst>
      <p:ext uri="{BB962C8B-B14F-4D97-AF65-F5344CB8AC3E}">
        <p14:creationId xmlns:p14="http://schemas.microsoft.com/office/powerpoint/2010/main" val="922955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07694"/>
                                        </p:tgtEl>
                                        <p:attrNameLst>
                                          <p:attrName>style.visibility</p:attrName>
                                        </p:attrNameLst>
                                      </p:cBhvr>
                                      <p:to>
                                        <p:strVal val="visible"/>
                                      </p:to>
                                    </p:set>
                                    <p:anim to="" calcmode="lin" valueType="num">
                                      <p:cBhvr>
                                        <p:cTn id="7" dur="1" fill="hold"/>
                                        <p:tgtEl>
                                          <p:spTgt spid="160769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607687"/>
                                        </p:tgtEl>
                                        <p:attrNameLst>
                                          <p:attrName>style.visibility</p:attrName>
                                        </p:attrNameLst>
                                      </p:cBhvr>
                                      <p:to>
                                        <p:strVal val="visible"/>
                                      </p:to>
                                    </p:set>
                                    <p:anim to="" calcmode="lin" valueType="num">
                                      <p:cBhvr>
                                        <p:cTn id="10" dur="1" fill="hold"/>
                                        <p:tgtEl>
                                          <p:spTgt spid="1607687"/>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607686"/>
                                        </p:tgtEl>
                                        <p:attrNameLst>
                                          <p:attrName>style.visibility</p:attrName>
                                        </p:attrNameLst>
                                      </p:cBhvr>
                                      <p:to>
                                        <p:strVal val="visible"/>
                                      </p:to>
                                    </p:set>
                                    <p:anim to="" calcmode="lin" valueType="num">
                                      <p:cBhvr>
                                        <p:cTn id="13" dur="1" fill="hold"/>
                                        <p:tgtEl>
                                          <p:spTgt spid="1607686"/>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1607689"/>
                                        </p:tgtEl>
                                        <p:attrNameLst>
                                          <p:attrName>style.visibility</p:attrName>
                                        </p:attrNameLst>
                                      </p:cBhvr>
                                      <p:to>
                                        <p:strVal val="visible"/>
                                      </p:to>
                                    </p:set>
                                    <p:anim to="" calcmode="lin" valueType="num">
                                      <p:cBhvr>
                                        <p:cTn id="18" dur="1" fill="hold"/>
                                        <p:tgtEl>
                                          <p:spTgt spid="1607689"/>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607688"/>
                                        </p:tgtEl>
                                        <p:attrNameLst>
                                          <p:attrName>style.visibility</p:attrName>
                                        </p:attrNameLst>
                                      </p:cBhvr>
                                      <p:to>
                                        <p:strVal val="visible"/>
                                      </p:to>
                                    </p:set>
                                    <p:anim to="" calcmode="lin" valueType="num">
                                      <p:cBhvr>
                                        <p:cTn id="21" dur="1" fill="hold"/>
                                        <p:tgtEl>
                                          <p:spTgt spid="1607688"/>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1607691"/>
                                        </p:tgtEl>
                                        <p:attrNameLst>
                                          <p:attrName>style.visibility</p:attrName>
                                        </p:attrNameLst>
                                      </p:cBhvr>
                                      <p:to>
                                        <p:strVal val="visible"/>
                                      </p:to>
                                    </p:set>
                                    <p:anim to="" calcmode="lin" valueType="num">
                                      <p:cBhvr>
                                        <p:cTn id="24" dur="1" fill="hold"/>
                                        <p:tgtEl>
                                          <p:spTgt spid="1607691"/>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1607690"/>
                                        </p:tgtEl>
                                        <p:attrNameLst>
                                          <p:attrName>style.visibility</p:attrName>
                                        </p:attrNameLst>
                                      </p:cBhvr>
                                      <p:to>
                                        <p:strVal val="visible"/>
                                      </p:to>
                                    </p:set>
                                    <p:anim to="" calcmode="lin" valueType="num">
                                      <p:cBhvr>
                                        <p:cTn id="27" dur="1" fill="hold"/>
                                        <p:tgtEl>
                                          <p:spTgt spid="1607690"/>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1607695"/>
                                        </p:tgtEl>
                                        <p:attrNameLst>
                                          <p:attrName>style.visibility</p:attrName>
                                        </p:attrNameLst>
                                      </p:cBhvr>
                                      <p:to>
                                        <p:strVal val="visible"/>
                                      </p:to>
                                    </p:set>
                                    <p:anim to="" calcmode="lin" valueType="num">
                                      <p:cBhvr>
                                        <p:cTn id="30" dur="1" fill="hold"/>
                                        <p:tgtEl>
                                          <p:spTgt spid="16076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6" grpId="0" animBg="1"/>
      <p:bldP spid="1607687" grpId="0" animBg="1"/>
      <p:bldP spid="1607688" grpId="0" animBg="1"/>
      <p:bldP spid="1607689" grpId="0" animBg="1"/>
      <p:bldP spid="1607690" grpId="0" animBg="1"/>
      <p:bldP spid="1607691" grpId="0" animBg="1"/>
      <p:bldP spid="1607694" grpId="0" animBg="1"/>
      <p:bldP spid="1607695"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20: Inheritance Example</a:t>
            </a:r>
          </a:p>
        </p:txBody>
      </p:sp>
      <p:sp>
        <p:nvSpPr>
          <p:cNvPr id="3" name="Content Placeholder 2"/>
          <p:cNvSpPr>
            <a:spLocks noGrp="1"/>
          </p:cNvSpPr>
          <p:nvPr>
            <p:ph idx="1"/>
          </p:nvPr>
        </p:nvSpPr>
        <p:spPr/>
        <p:txBody>
          <a:bodyPr/>
          <a:lstStyle/>
          <a:p>
            <a:pPr lvl="2"/>
            <a:r>
              <a:rPr lang="en-US" dirty="0"/>
              <a:t>Note Lines 67-109 in ex16.java</a:t>
            </a:r>
          </a:p>
          <a:p>
            <a:pPr lvl="3"/>
            <a:r>
              <a:rPr lang="en-US" dirty="0"/>
              <a:t>In this code we are using </a:t>
            </a:r>
            <a:r>
              <a:rPr lang="en-US" dirty="0" err="1"/>
              <a:t>RationalNumber</a:t>
            </a:r>
            <a:r>
              <a:rPr lang="en-US" dirty="0"/>
              <a:t> references to access both </a:t>
            </a:r>
            <a:r>
              <a:rPr lang="en-US" dirty="0" err="1"/>
              <a:t>RationalNumber</a:t>
            </a:r>
            <a:r>
              <a:rPr lang="en-US" dirty="0"/>
              <a:t> and MixedNumber2 objects</a:t>
            </a:r>
          </a:p>
          <a:p>
            <a:pPr lvl="4"/>
            <a:r>
              <a:rPr lang="en-US" dirty="0"/>
              <a:t>This is legal due to the "is a" relationship of MixedNumber2 to </a:t>
            </a:r>
            <a:r>
              <a:rPr lang="en-US" dirty="0" err="1"/>
              <a:t>RationalNumber</a:t>
            </a:r>
            <a:endParaRPr lang="en-US" dirty="0"/>
          </a:p>
          <a:p>
            <a:pPr lvl="3"/>
            <a:r>
              <a:rPr lang="en-US" dirty="0"/>
              <a:t>We will examine this type of access in more detail soon when we discuss polymorphism</a:t>
            </a:r>
          </a:p>
          <a:p>
            <a:pPr lvl="2"/>
            <a:r>
              <a:rPr lang="en-US" dirty="0"/>
              <a:t>Important Note (will be repeated):</a:t>
            </a:r>
          </a:p>
          <a:p>
            <a:pPr lvl="3"/>
            <a:r>
              <a:rPr lang="en-US" dirty="0"/>
              <a:t>When a </a:t>
            </a:r>
            <a:r>
              <a:rPr lang="en-US" dirty="0">
                <a:solidFill>
                  <a:srgbClr val="FF0000"/>
                </a:solidFill>
              </a:rPr>
              <a:t>superclass reference</a:t>
            </a:r>
            <a:r>
              <a:rPr lang="en-US" dirty="0"/>
              <a:t> is used to access a </a:t>
            </a:r>
            <a:r>
              <a:rPr lang="en-US" dirty="0">
                <a:solidFill>
                  <a:srgbClr val="008000"/>
                </a:solidFill>
              </a:rPr>
              <a:t>subclass object</a:t>
            </a:r>
          </a:p>
          <a:p>
            <a:pPr lvl="4"/>
            <a:r>
              <a:rPr lang="en-US" dirty="0"/>
              <a:t>The </a:t>
            </a:r>
            <a:r>
              <a:rPr lang="en-US" dirty="0">
                <a:solidFill>
                  <a:srgbClr val="FF0000"/>
                </a:solidFill>
              </a:rPr>
              <a:t>only methods that are callable</a:t>
            </a:r>
            <a:r>
              <a:rPr lang="en-US" dirty="0"/>
              <a:t> are those that were </a:t>
            </a:r>
            <a:r>
              <a:rPr lang="en-US" dirty="0">
                <a:solidFill>
                  <a:srgbClr val="FF0000"/>
                </a:solidFill>
              </a:rPr>
              <a:t>initially defined in the superclass</a:t>
            </a:r>
          </a:p>
          <a:p>
            <a:pPr lvl="4"/>
            <a:r>
              <a:rPr lang="en-US" dirty="0"/>
              <a:t>The object may have additional methods (defined initially in the subclass) that cannot be called</a:t>
            </a:r>
          </a:p>
          <a:p>
            <a:pPr lvl="4"/>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197</a:t>
            </a:fld>
            <a:endParaRPr lang="en-US"/>
          </a:p>
        </p:txBody>
      </p:sp>
    </p:spTree>
    <p:extLst>
      <p:ext uri="{BB962C8B-B14F-4D97-AF65-F5344CB8AC3E}">
        <p14:creationId xmlns:p14="http://schemas.microsoft.com/office/powerpoint/2010/main" val="311122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41C3240-D213-A84D-9DA5-7AABE0095451}" type="slidenum">
              <a:rPr lang="en-US" sz="1400">
                <a:latin typeface="Arial" charset="0"/>
              </a:rPr>
              <a:pPr eaLnBrk="1" hangingPunct="1"/>
              <a:t>198</a:t>
            </a:fld>
            <a:endParaRPr lang="en-US" sz="1400">
              <a:latin typeface="Arial" charset="0"/>
            </a:endParaRPr>
          </a:p>
        </p:txBody>
      </p:sp>
      <p:sp>
        <p:nvSpPr>
          <p:cNvPr id="2498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Java Class Hierarchy</a:t>
            </a:r>
          </a:p>
        </p:txBody>
      </p:sp>
      <p:sp>
        <p:nvSpPr>
          <p:cNvPr id="1536003"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In Java, class </a:t>
            </a:r>
            <a:r>
              <a:rPr lang="en-US">
                <a:solidFill>
                  <a:srgbClr val="FF0000"/>
                </a:solidFill>
                <a:latin typeface="Tahoma" charset="0"/>
                <a:ea typeface="ＭＳ Ｐゴシック" charset="0"/>
                <a:cs typeface="ＭＳ Ｐゴシック" charset="0"/>
              </a:rPr>
              <a:t>Object</a:t>
            </a:r>
            <a:r>
              <a:rPr lang="en-US">
                <a:latin typeface="Tahoma" charset="0"/>
                <a:ea typeface="ＭＳ Ｐゴシック" charset="0"/>
                <a:cs typeface="ＭＳ Ｐゴシック" charset="0"/>
              </a:rPr>
              <a:t> is the base class to all other classes</a:t>
            </a:r>
          </a:p>
          <a:p>
            <a:pPr lvl="1" eaLnBrk="1" hangingPunct="1"/>
            <a:r>
              <a:rPr lang="en-US">
                <a:latin typeface="Tahoma" charset="0"/>
                <a:ea typeface="ＭＳ Ｐゴシック" charset="0"/>
              </a:rPr>
              <a:t>If we do not explicitly say extends in a new class definition, it implicitly extends Object</a:t>
            </a:r>
          </a:p>
          <a:p>
            <a:pPr lvl="1" eaLnBrk="1" hangingPunct="1"/>
            <a:r>
              <a:rPr lang="en-US">
                <a:latin typeface="Tahoma" charset="0"/>
                <a:ea typeface="ＭＳ Ｐゴシック" charset="0"/>
              </a:rPr>
              <a:t>The tree of classes that extend from Object and all of its subclasses is called the class hierarchy</a:t>
            </a:r>
          </a:p>
          <a:p>
            <a:pPr lvl="1" eaLnBrk="1" hangingPunct="1"/>
            <a:r>
              <a:rPr lang="en-US">
                <a:latin typeface="Tahoma" charset="0"/>
                <a:ea typeface="ＭＳ Ｐゴシック" charset="0"/>
              </a:rPr>
              <a:t>All classes eventually lead back up to Object</a:t>
            </a:r>
          </a:p>
          <a:p>
            <a:pPr lvl="1" eaLnBrk="1" hangingPunct="1"/>
            <a:r>
              <a:rPr lang="en-US">
                <a:latin typeface="Tahoma" charset="0"/>
                <a:ea typeface="ＭＳ Ｐゴシック" charset="0"/>
              </a:rPr>
              <a:t>This will enable consistent access of objects of different classes, as we shall see shortly</a:t>
            </a:r>
          </a:p>
        </p:txBody>
      </p:sp>
    </p:spTree>
    <p:extLst>
      <p:ext uri="{BB962C8B-B14F-4D97-AF65-F5344CB8AC3E}">
        <p14:creationId xmlns:p14="http://schemas.microsoft.com/office/powerpoint/2010/main" val="1760956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36003">
                                            <p:txEl>
                                              <p:pRg st="2" end="2"/>
                                            </p:txEl>
                                          </p:spTgt>
                                        </p:tgtEl>
                                        <p:attrNameLst>
                                          <p:attrName>style.visibility</p:attrName>
                                        </p:attrNameLst>
                                      </p:cBhvr>
                                      <p:to>
                                        <p:strVal val="visible"/>
                                      </p:to>
                                    </p:set>
                                    <p:anim to="" calcmode="lin" valueType="num">
                                      <p:cBhvr>
                                        <p:cTn id="7" dur="1" fill="hold"/>
                                        <p:tgtEl>
                                          <p:spTgt spid="1536003">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36003">
                                            <p:txEl>
                                              <p:pRg st="3" end="3"/>
                                            </p:txEl>
                                          </p:spTgt>
                                        </p:tgtEl>
                                        <p:attrNameLst>
                                          <p:attrName>style.visibility</p:attrName>
                                        </p:attrNameLst>
                                      </p:cBhvr>
                                      <p:to>
                                        <p:strVal val="visible"/>
                                      </p:to>
                                    </p:set>
                                    <p:anim to="" calcmode="lin" valueType="num">
                                      <p:cBhvr>
                                        <p:cTn id="12" dur="1" fill="hold"/>
                                        <p:tgtEl>
                                          <p:spTgt spid="1536003">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1536003">
                                            <p:txEl>
                                              <p:pRg st="4" end="4"/>
                                            </p:txEl>
                                          </p:spTgt>
                                        </p:tgtEl>
                                        <p:attrNameLst>
                                          <p:attrName>style.visibility</p:attrName>
                                        </p:attrNameLst>
                                      </p:cBhvr>
                                      <p:to>
                                        <p:strVal val="visible"/>
                                      </p:to>
                                    </p:set>
                                    <p:animEffect transition="in" filter="barn(inHorizontal)">
                                      <p:cBhvr>
                                        <p:cTn id="17" dur="500"/>
                                        <p:tgtEl>
                                          <p:spTgt spid="1536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E1D854C-E90A-FE4D-843B-1A64DEFD4E2F}" type="slidenum">
              <a:rPr lang="en-US" sz="1400">
                <a:latin typeface="Arial" charset="0"/>
              </a:rPr>
              <a:pPr eaLnBrk="1" hangingPunct="1"/>
              <a:t>199</a:t>
            </a:fld>
            <a:endParaRPr lang="en-US" sz="1400">
              <a:latin typeface="Arial" charset="0"/>
            </a:endParaRPr>
          </a:p>
        </p:txBody>
      </p:sp>
      <p:sp>
        <p:nvSpPr>
          <p:cNvPr id="2508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Polymorphism</a:t>
            </a:r>
          </a:p>
        </p:txBody>
      </p:sp>
      <p:sp>
        <p:nvSpPr>
          <p:cNvPr id="1537027" name="Rectangle 3"/>
          <p:cNvSpPr>
            <a:spLocks noGrp="1" noChangeArrowheads="1"/>
          </p:cNvSpPr>
          <p:nvPr>
            <p:ph type="body" idx="1"/>
          </p:nvPr>
        </p:nvSpPr>
        <p:spPr>
          <a:xfrm>
            <a:off x="381000" y="1066800"/>
            <a:ext cx="8458200" cy="5029200"/>
          </a:xfrm>
        </p:spPr>
        <p:txBody>
          <a:bodyPr/>
          <a:lstStyle/>
          <a:p>
            <a:pPr eaLnBrk="1" hangingPunct="1"/>
            <a:r>
              <a:rPr lang="en-US">
                <a:latin typeface="Tahoma" charset="0"/>
                <a:ea typeface="ＭＳ Ｐゴシック" charset="0"/>
                <a:cs typeface="ＭＳ Ｐゴシック" charset="0"/>
              </a:rPr>
              <a:t>Idea of polymorphism</a:t>
            </a:r>
          </a:p>
          <a:p>
            <a:pPr lvl="1" eaLnBrk="1" hangingPunct="1"/>
            <a:r>
              <a:rPr lang="en-US">
                <a:latin typeface="Tahoma" charset="0"/>
                <a:ea typeface="ＭＳ Ｐゴシック" charset="0"/>
              </a:rPr>
              <a:t>See internet definition:</a:t>
            </a:r>
          </a:p>
          <a:p>
            <a:pPr lvl="2" eaLnBrk="1" hangingPunct="1"/>
            <a:r>
              <a:rPr lang="en-US">
                <a:latin typeface="Tahoma" charset="0"/>
                <a:ea typeface="ＭＳ Ｐゴシック" charset="0"/>
              </a:rPr>
              <a:t>On Google type </a:t>
            </a:r>
            <a:r>
              <a:rPr lang="ja-JP" altLang="en-US">
                <a:latin typeface="Tahoma" charset="0"/>
                <a:ea typeface="ＭＳ Ｐゴシック" charset="0"/>
              </a:rPr>
              <a:t>“</a:t>
            </a:r>
            <a:r>
              <a:rPr lang="en-US" altLang="ja-JP">
                <a:latin typeface="Tahoma" charset="0"/>
                <a:ea typeface="ＭＳ Ｐゴシック" charset="0"/>
              </a:rPr>
              <a:t>definition polymorphism</a:t>
            </a:r>
            <a:r>
              <a:rPr lang="ja-JP" altLang="en-US">
                <a:latin typeface="Tahoma" charset="0"/>
                <a:ea typeface="ＭＳ Ｐゴシック" charset="0"/>
              </a:rPr>
              <a:t>”</a:t>
            </a:r>
            <a:r>
              <a:rPr lang="en-US" altLang="ja-JP">
                <a:latin typeface="Tahoma" charset="0"/>
                <a:ea typeface="ＭＳ Ｐゴシック" charset="0"/>
              </a:rPr>
              <a:t> and see the results</a:t>
            </a:r>
          </a:p>
          <a:p>
            <a:pPr lvl="3" eaLnBrk="1" hangingPunct="1"/>
            <a:r>
              <a:rPr lang="en-US">
                <a:latin typeface="Tahoma" charset="0"/>
                <a:ea typeface="ＭＳ Ｐゴシック" charset="0"/>
              </a:rPr>
              <a:t>This search works for many CS terms that you may be curious about</a:t>
            </a:r>
          </a:p>
          <a:p>
            <a:pPr lvl="2" eaLnBrk="1" hangingPunct="1"/>
            <a:r>
              <a:rPr lang="en-US">
                <a:latin typeface="Tahoma" charset="0"/>
                <a:ea typeface="ＭＳ Ｐゴシック" charset="0"/>
                <a:hlinkClick r:id="rId2"/>
              </a:rPr>
              <a:t>http://www.webopedia.com/TERM/P/polymorphism.html</a:t>
            </a:r>
            <a:r>
              <a:rPr lang="en-US">
                <a:latin typeface="Tahoma" charset="0"/>
                <a:ea typeface="ＭＳ Ｐゴシック" charset="0"/>
              </a:rPr>
              <a:t> </a:t>
            </a:r>
          </a:p>
          <a:p>
            <a:pPr lvl="1" eaLnBrk="1" hangingPunct="1"/>
            <a:r>
              <a:rPr lang="en-US">
                <a:latin typeface="Tahoma" charset="0"/>
                <a:ea typeface="ＭＳ Ｐゴシック" charset="0"/>
              </a:rPr>
              <a:t>Generally, it allows us to mix methods and objects of different types in a consistent way</a:t>
            </a:r>
          </a:p>
          <a:p>
            <a:pPr lvl="1" eaLnBrk="1" hangingPunct="1"/>
            <a:r>
              <a:rPr lang="en-US">
                <a:latin typeface="Tahoma" charset="0"/>
                <a:ea typeface="ＭＳ Ｐゴシック" charset="0"/>
              </a:rPr>
              <a:t>Earlier in the text, one type of polymorphism was already introduced</a:t>
            </a:r>
          </a:p>
        </p:txBody>
      </p:sp>
    </p:spTree>
    <p:extLst>
      <p:ext uri="{BB962C8B-B14F-4D97-AF65-F5344CB8AC3E}">
        <p14:creationId xmlns:p14="http://schemas.microsoft.com/office/powerpoint/2010/main" val="1087715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537027">
                                            <p:txEl>
                                              <p:pRg st="5" end="5"/>
                                            </p:txEl>
                                          </p:spTgt>
                                        </p:tgtEl>
                                        <p:attrNameLst>
                                          <p:attrName>style.visibility</p:attrName>
                                        </p:attrNameLst>
                                      </p:cBhvr>
                                      <p:to>
                                        <p:strVal val="visible"/>
                                      </p:to>
                                    </p:set>
                                    <p:animEffect transition="in" filter="wipe(down)">
                                      <p:cBhvr>
                                        <p:cTn id="7" dur="580">
                                          <p:stCondLst>
                                            <p:cond delay="0"/>
                                          </p:stCondLst>
                                        </p:cTn>
                                        <p:tgtEl>
                                          <p:spTgt spid="1537027">
                                            <p:txEl>
                                              <p:pRg st="5" end="5"/>
                                            </p:txEl>
                                          </p:spTgt>
                                        </p:tgtEl>
                                      </p:cBhvr>
                                    </p:animEffect>
                                    <p:anim calcmode="lin" valueType="num">
                                      <p:cBhvr>
                                        <p:cTn id="8" dur="1822" tmFilter="0,0; 0.14,0.36; 0.43,0.73; 0.71,0.91; 1.0,1.0">
                                          <p:stCondLst>
                                            <p:cond delay="0"/>
                                          </p:stCondLst>
                                        </p:cTn>
                                        <p:tgtEl>
                                          <p:spTgt spid="1537027">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37027">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37027">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37027">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37027">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37027">
                                            <p:txEl>
                                              <p:pRg st="5" end="5"/>
                                            </p:txEl>
                                          </p:spTgt>
                                        </p:tgtEl>
                                      </p:cBhvr>
                                      <p:to x="100000" y="60000"/>
                                    </p:animScale>
                                    <p:animScale>
                                      <p:cBhvr>
                                        <p:cTn id="14" dur="166" decel="50000">
                                          <p:stCondLst>
                                            <p:cond delay="676"/>
                                          </p:stCondLst>
                                        </p:cTn>
                                        <p:tgtEl>
                                          <p:spTgt spid="1537027">
                                            <p:txEl>
                                              <p:pRg st="5" end="5"/>
                                            </p:txEl>
                                          </p:spTgt>
                                        </p:tgtEl>
                                      </p:cBhvr>
                                      <p:to x="100000" y="100000"/>
                                    </p:animScale>
                                    <p:animScale>
                                      <p:cBhvr>
                                        <p:cTn id="15" dur="26">
                                          <p:stCondLst>
                                            <p:cond delay="1312"/>
                                          </p:stCondLst>
                                        </p:cTn>
                                        <p:tgtEl>
                                          <p:spTgt spid="1537027">
                                            <p:txEl>
                                              <p:pRg st="5" end="5"/>
                                            </p:txEl>
                                          </p:spTgt>
                                        </p:tgtEl>
                                      </p:cBhvr>
                                      <p:to x="100000" y="80000"/>
                                    </p:animScale>
                                    <p:animScale>
                                      <p:cBhvr>
                                        <p:cTn id="16" dur="166" decel="50000">
                                          <p:stCondLst>
                                            <p:cond delay="1338"/>
                                          </p:stCondLst>
                                        </p:cTn>
                                        <p:tgtEl>
                                          <p:spTgt spid="1537027">
                                            <p:txEl>
                                              <p:pRg st="5" end="5"/>
                                            </p:txEl>
                                          </p:spTgt>
                                        </p:tgtEl>
                                      </p:cBhvr>
                                      <p:to x="100000" y="100000"/>
                                    </p:animScale>
                                    <p:animScale>
                                      <p:cBhvr>
                                        <p:cTn id="17" dur="26">
                                          <p:stCondLst>
                                            <p:cond delay="1642"/>
                                          </p:stCondLst>
                                        </p:cTn>
                                        <p:tgtEl>
                                          <p:spTgt spid="1537027">
                                            <p:txEl>
                                              <p:pRg st="5" end="5"/>
                                            </p:txEl>
                                          </p:spTgt>
                                        </p:tgtEl>
                                      </p:cBhvr>
                                      <p:to x="100000" y="90000"/>
                                    </p:animScale>
                                    <p:animScale>
                                      <p:cBhvr>
                                        <p:cTn id="18" dur="166" decel="50000">
                                          <p:stCondLst>
                                            <p:cond delay="1668"/>
                                          </p:stCondLst>
                                        </p:cTn>
                                        <p:tgtEl>
                                          <p:spTgt spid="1537027">
                                            <p:txEl>
                                              <p:pRg st="5" end="5"/>
                                            </p:txEl>
                                          </p:spTgt>
                                        </p:tgtEl>
                                      </p:cBhvr>
                                      <p:to x="100000" y="100000"/>
                                    </p:animScale>
                                    <p:animScale>
                                      <p:cBhvr>
                                        <p:cTn id="19" dur="26">
                                          <p:stCondLst>
                                            <p:cond delay="1808"/>
                                          </p:stCondLst>
                                        </p:cTn>
                                        <p:tgtEl>
                                          <p:spTgt spid="1537027">
                                            <p:txEl>
                                              <p:pRg st="5" end="5"/>
                                            </p:txEl>
                                          </p:spTgt>
                                        </p:tgtEl>
                                      </p:cBhvr>
                                      <p:to x="100000" y="95000"/>
                                    </p:animScale>
                                    <p:animScale>
                                      <p:cBhvr>
                                        <p:cTn id="20" dur="166" decel="50000">
                                          <p:stCondLst>
                                            <p:cond delay="1834"/>
                                          </p:stCondLst>
                                        </p:cTn>
                                        <p:tgtEl>
                                          <p:spTgt spid="1537027">
                                            <p:txEl>
                                              <p:pRg st="5" end="5"/>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537027">
                                            <p:txEl>
                                              <p:pRg st="6" end="6"/>
                                            </p:txEl>
                                          </p:spTgt>
                                        </p:tgtEl>
                                        <p:attrNameLst>
                                          <p:attrName>style.visibility</p:attrName>
                                        </p:attrNameLst>
                                      </p:cBhvr>
                                      <p:to>
                                        <p:strVal val="visible"/>
                                      </p:to>
                                    </p:set>
                                    <p:animEffect transition="in" filter="wipe(down)">
                                      <p:cBhvr>
                                        <p:cTn id="25" dur="580">
                                          <p:stCondLst>
                                            <p:cond delay="0"/>
                                          </p:stCondLst>
                                        </p:cTn>
                                        <p:tgtEl>
                                          <p:spTgt spid="1537027">
                                            <p:txEl>
                                              <p:pRg st="6" end="6"/>
                                            </p:txEl>
                                          </p:spTgt>
                                        </p:tgtEl>
                                      </p:cBhvr>
                                    </p:animEffect>
                                    <p:anim calcmode="lin" valueType="num">
                                      <p:cBhvr>
                                        <p:cTn id="26" dur="1822" tmFilter="0,0; 0.14,0.36; 0.43,0.73; 0.71,0.91; 1.0,1.0">
                                          <p:stCondLst>
                                            <p:cond delay="0"/>
                                          </p:stCondLst>
                                        </p:cTn>
                                        <p:tgtEl>
                                          <p:spTgt spid="1537027">
                                            <p:txEl>
                                              <p:pRg st="6" end="6"/>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37027">
                                            <p:txEl>
                                              <p:pRg st="6" end="6"/>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37027">
                                            <p:txEl>
                                              <p:pRg st="6" end="6"/>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37027">
                                            <p:txEl>
                                              <p:pRg st="6" end="6"/>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37027">
                                            <p:txEl>
                                              <p:pRg st="6" end="6"/>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37027">
                                            <p:txEl>
                                              <p:pRg st="6" end="6"/>
                                            </p:txEl>
                                          </p:spTgt>
                                        </p:tgtEl>
                                      </p:cBhvr>
                                      <p:to x="100000" y="60000"/>
                                    </p:animScale>
                                    <p:animScale>
                                      <p:cBhvr>
                                        <p:cTn id="32" dur="166" decel="50000">
                                          <p:stCondLst>
                                            <p:cond delay="676"/>
                                          </p:stCondLst>
                                        </p:cTn>
                                        <p:tgtEl>
                                          <p:spTgt spid="1537027">
                                            <p:txEl>
                                              <p:pRg st="6" end="6"/>
                                            </p:txEl>
                                          </p:spTgt>
                                        </p:tgtEl>
                                      </p:cBhvr>
                                      <p:to x="100000" y="100000"/>
                                    </p:animScale>
                                    <p:animScale>
                                      <p:cBhvr>
                                        <p:cTn id="33" dur="26">
                                          <p:stCondLst>
                                            <p:cond delay="1312"/>
                                          </p:stCondLst>
                                        </p:cTn>
                                        <p:tgtEl>
                                          <p:spTgt spid="1537027">
                                            <p:txEl>
                                              <p:pRg st="6" end="6"/>
                                            </p:txEl>
                                          </p:spTgt>
                                        </p:tgtEl>
                                      </p:cBhvr>
                                      <p:to x="100000" y="80000"/>
                                    </p:animScale>
                                    <p:animScale>
                                      <p:cBhvr>
                                        <p:cTn id="34" dur="166" decel="50000">
                                          <p:stCondLst>
                                            <p:cond delay="1338"/>
                                          </p:stCondLst>
                                        </p:cTn>
                                        <p:tgtEl>
                                          <p:spTgt spid="1537027">
                                            <p:txEl>
                                              <p:pRg st="6" end="6"/>
                                            </p:txEl>
                                          </p:spTgt>
                                        </p:tgtEl>
                                      </p:cBhvr>
                                      <p:to x="100000" y="100000"/>
                                    </p:animScale>
                                    <p:animScale>
                                      <p:cBhvr>
                                        <p:cTn id="35" dur="26">
                                          <p:stCondLst>
                                            <p:cond delay="1642"/>
                                          </p:stCondLst>
                                        </p:cTn>
                                        <p:tgtEl>
                                          <p:spTgt spid="1537027">
                                            <p:txEl>
                                              <p:pRg st="6" end="6"/>
                                            </p:txEl>
                                          </p:spTgt>
                                        </p:tgtEl>
                                      </p:cBhvr>
                                      <p:to x="100000" y="90000"/>
                                    </p:animScale>
                                    <p:animScale>
                                      <p:cBhvr>
                                        <p:cTn id="36" dur="166" decel="50000">
                                          <p:stCondLst>
                                            <p:cond delay="1668"/>
                                          </p:stCondLst>
                                        </p:cTn>
                                        <p:tgtEl>
                                          <p:spTgt spid="1537027">
                                            <p:txEl>
                                              <p:pRg st="6" end="6"/>
                                            </p:txEl>
                                          </p:spTgt>
                                        </p:tgtEl>
                                      </p:cBhvr>
                                      <p:to x="100000" y="100000"/>
                                    </p:animScale>
                                    <p:animScale>
                                      <p:cBhvr>
                                        <p:cTn id="37" dur="26">
                                          <p:stCondLst>
                                            <p:cond delay="1808"/>
                                          </p:stCondLst>
                                        </p:cTn>
                                        <p:tgtEl>
                                          <p:spTgt spid="1537027">
                                            <p:txEl>
                                              <p:pRg st="6" end="6"/>
                                            </p:txEl>
                                          </p:spTgt>
                                        </p:tgtEl>
                                      </p:cBhvr>
                                      <p:to x="100000" y="95000"/>
                                    </p:animScale>
                                    <p:animScale>
                                      <p:cBhvr>
                                        <p:cTn id="38" dur="166" decel="50000">
                                          <p:stCondLst>
                                            <p:cond delay="1834"/>
                                          </p:stCondLst>
                                        </p:cTn>
                                        <p:tgtEl>
                                          <p:spTgt spid="153702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F842F70-136E-DF4D-8158-D2180147CC7C}" type="slidenum">
              <a:rPr lang="en-US" sz="1400">
                <a:latin typeface="Arial" charset="0"/>
              </a:rPr>
              <a:pPr eaLnBrk="1" hangingPunct="1"/>
              <a:t>2</a:t>
            </a:fld>
            <a:endParaRPr lang="en-US" sz="1400">
              <a:latin typeface="Arial" charset="0"/>
            </a:endParaRPr>
          </a:p>
        </p:txBody>
      </p:sp>
      <p:sp>
        <p:nvSpPr>
          <p:cNvPr id="17411" name="Rectangle 2"/>
          <p:cNvSpPr>
            <a:spLocks noGrp="1" noChangeArrowheads="1"/>
          </p:cNvSpPr>
          <p:nvPr>
            <p:ph type="body" idx="1"/>
          </p:nvPr>
        </p:nvSpPr>
        <p:spPr>
          <a:xfrm>
            <a:off x="457200" y="533400"/>
            <a:ext cx="8305800" cy="5791200"/>
          </a:xfrm>
        </p:spPr>
        <p:txBody>
          <a:bodyPr/>
          <a:lstStyle/>
          <a:p>
            <a:pPr eaLnBrk="1" hangingPunct="1">
              <a:lnSpc>
                <a:spcPct val="90000"/>
              </a:lnSpc>
              <a:defRPr/>
            </a:pPr>
            <a:r>
              <a:rPr lang="en-US" sz="2400" dirty="0">
                <a:latin typeface="Tahoma" charset="0"/>
                <a:ea typeface="ＭＳ Ｐゴシック" charset="0"/>
                <a:cs typeface="ＭＳ Ｐゴシック" charset="0"/>
              </a:rPr>
              <a:t>These notes are intended for use by students in CS0401 at the University of Pittsburgh and no one else</a:t>
            </a:r>
          </a:p>
          <a:p>
            <a:pPr eaLnBrk="1" hangingPunct="1">
              <a:lnSpc>
                <a:spcPct val="90000"/>
              </a:lnSpc>
              <a:defRPr/>
            </a:pPr>
            <a:r>
              <a:rPr lang="en-US" sz="2400" dirty="0">
                <a:latin typeface="Tahoma" charset="0"/>
                <a:ea typeface="ＭＳ Ｐゴシック" charset="0"/>
                <a:cs typeface="ＭＳ Ｐゴシック" charset="0"/>
              </a:rPr>
              <a:t>These notes are provided free of charge and may not be sold in any shape or form</a:t>
            </a:r>
          </a:p>
          <a:p>
            <a:pPr eaLnBrk="1" hangingPunct="1">
              <a:lnSpc>
                <a:spcPct val="90000"/>
              </a:lnSpc>
              <a:defRPr/>
            </a:pPr>
            <a:r>
              <a:rPr lang="en-US" sz="2400" dirty="0">
                <a:latin typeface="Tahoma" charset="0"/>
                <a:ea typeface="ＭＳ Ｐゴシック" charset="0"/>
                <a:cs typeface="ＭＳ Ｐゴシック" charset="0"/>
              </a:rPr>
              <a:t>Material from these notes is obtained from various sources, including, but not limited to, the following:</a:t>
            </a:r>
          </a:p>
          <a:p>
            <a:pPr lvl="1" eaLnBrk="1" hangingPunct="1">
              <a:lnSpc>
                <a:spcPct val="90000"/>
              </a:lnSpc>
              <a:defRPr/>
            </a:pPr>
            <a:r>
              <a:rPr lang="en-US" sz="2000" dirty="0">
                <a:latin typeface="Tahoma" charset="0"/>
                <a:ea typeface="ＭＳ Ｐゴシック" charset="0"/>
                <a:cs typeface="ＭＳ Ｐゴシック" charset="0"/>
              </a:rPr>
              <a:t>Starting Out with Java, From Control Structures through Data Structures, Fourth Edition, by Gaddis and </a:t>
            </a:r>
            <a:r>
              <a:rPr lang="en-US" sz="2000" dirty="0" err="1">
                <a:latin typeface="Tahoma" charset="0"/>
                <a:ea typeface="ＭＳ Ｐゴシック" charset="0"/>
                <a:cs typeface="ＭＳ Ｐゴシック" charset="0"/>
              </a:rPr>
              <a:t>Muganda</a:t>
            </a:r>
            <a:endParaRPr lang="en-US" sz="2000" dirty="0">
              <a:latin typeface="Tahoma" charset="0"/>
              <a:ea typeface="ＭＳ Ｐゴシック" charset="0"/>
              <a:cs typeface="ＭＳ Ｐゴシック" charset="0"/>
            </a:endParaRPr>
          </a:p>
          <a:p>
            <a:pPr lvl="1" eaLnBrk="1" hangingPunct="1">
              <a:lnSpc>
                <a:spcPct val="90000"/>
              </a:lnSpc>
              <a:defRPr/>
            </a:pPr>
            <a:r>
              <a:rPr lang="en-US" sz="2000" dirty="0">
                <a:latin typeface="Tahoma" charset="0"/>
                <a:ea typeface="ＭＳ Ｐゴシック" charset="0"/>
              </a:rPr>
              <a:t>Starting Out with Java, From Control Structures through Objects, Third to Seventh Editions by Gaddis</a:t>
            </a:r>
          </a:p>
          <a:p>
            <a:pPr lvl="1" eaLnBrk="1" hangingPunct="1">
              <a:lnSpc>
                <a:spcPct val="90000"/>
              </a:lnSpc>
              <a:defRPr/>
            </a:pPr>
            <a:r>
              <a:rPr lang="en-US" sz="2000" dirty="0">
                <a:latin typeface="Tahoma" charset="0"/>
                <a:ea typeface="ＭＳ Ｐゴシック" charset="0"/>
              </a:rPr>
              <a:t>Java Software Solutions, Fourth and Fifth Editions by Lewis and Loftus</a:t>
            </a:r>
          </a:p>
          <a:p>
            <a:pPr lvl="1" eaLnBrk="1" hangingPunct="1">
              <a:lnSpc>
                <a:spcPct val="90000"/>
              </a:lnSpc>
              <a:defRPr/>
            </a:pPr>
            <a:r>
              <a:rPr lang="en-US" sz="2000" dirty="0">
                <a:latin typeface="Tahoma" charset="0"/>
                <a:ea typeface="ＭＳ Ｐゴシック" charset="0"/>
              </a:rPr>
              <a:t>Java By Dissection by Pohl and McDowell</a:t>
            </a:r>
          </a:p>
          <a:p>
            <a:pPr lvl="1" eaLnBrk="1" hangingPunct="1">
              <a:lnSpc>
                <a:spcPct val="90000"/>
              </a:lnSpc>
              <a:defRPr/>
            </a:pPr>
            <a:r>
              <a:rPr lang="en-US" sz="2000" dirty="0">
                <a:latin typeface="Tahoma" charset="0"/>
                <a:ea typeface="ＭＳ Ｐゴシック" charset="0"/>
                <a:hlinkClick r:id="rId2"/>
              </a:rPr>
              <a:t>The Java Tutorial</a:t>
            </a:r>
            <a:r>
              <a:rPr lang="en-US" sz="2000" dirty="0">
                <a:latin typeface="Tahoma" charset="0"/>
                <a:ea typeface="ＭＳ Ｐゴシック" charset="0"/>
              </a:rPr>
              <a:t> (click for link)</a:t>
            </a:r>
          </a:p>
          <a:p>
            <a:pPr lvl="1" eaLnBrk="1" hangingPunct="1">
              <a:lnSpc>
                <a:spcPct val="90000"/>
              </a:lnSpc>
              <a:defRPr/>
            </a:pPr>
            <a:r>
              <a:rPr lang="en-US" sz="2000" dirty="0">
                <a:latin typeface="Tahoma" charset="0"/>
                <a:ea typeface="ＭＳ Ｐゴシック" charset="0"/>
              </a:rPr>
              <a:t>The Java home page and its many sub-links:</a:t>
            </a:r>
          </a:p>
          <a:p>
            <a:pPr marL="457200" lvl="1" indent="0" eaLnBrk="1" hangingPunct="1">
              <a:lnSpc>
                <a:spcPct val="90000"/>
              </a:lnSpc>
              <a:buFont typeface="Marlett" charset="0"/>
              <a:buNone/>
              <a:defRPr/>
            </a:pPr>
            <a:r>
              <a:rPr lang="en-US" sz="2000" dirty="0">
                <a:latin typeface="Tahoma" charset="0"/>
                <a:ea typeface="ＭＳ Ｐゴシック" charset="0"/>
                <a:hlinkClick r:id="rId3"/>
              </a:rPr>
              <a:t>http://www.oracle.com/technetwork/java/index.html</a:t>
            </a:r>
            <a:r>
              <a:rPr lang="en-US" sz="2400" dirty="0">
                <a:latin typeface="Tahoma" charset="0"/>
                <a:ea typeface="ＭＳ Ｐゴシック"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712FFE0-AF66-A349-9EEC-5A0512143607}" type="slidenum">
              <a:rPr lang="en-US" sz="1400">
                <a:latin typeface="Arial" charset="0"/>
              </a:rPr>
              <a:pPr eaLnBrk="1" hangingPunct="1"/>
              <a:t>20</a:t>
            </a:fld>
            <a:endParaRPr lang="en-US" sz="1400">
              <a:latin typeface="Arial" charset="0"/>
            </a:endParaRPr>
          </a:p>
        </p:txBody>
      </p:sp>
      <p:sp>
        <p:nvSpPr>
          <p:cNvPr id="409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Basics</a:t>
            </a:r>
          </a:p>
        </p:txBody>
      </p:sp>
      <p:sp>
        <p:nvSpPr>
          <p:cNvPr id="1017859" name="Rectangle 3"/>
          <p:cNvSpPr>
            <a:spLocks noGrp="1" noChangeArrowheads="1"/>
          </p:cNvSpPr>
          <p:nvPr>
            <p:ph type="body" idx="1"/>
          </p:nvPr>
        </p:nvSpPr>
        <p:spPr/>
        <p:txBody>
          <a:bodyPr/>
          <a:lstStyle/>
          <a:p>
            <a:pPr lvl="1" eaLnBrk="1" hangingPunct="1"/>
            <a:r>
              <a:rPr lang="en-US" b="1">
                <a:latin typeface="Tahoma" charset="0"/>
                <a:ea typeface="ＭＳ Ｐゴシック" charset="0"/>
              </a:rPr>
              <a:t>Predefined Identifiers</a:t>
            </a:r>
            <a:endParaRPr lang="en-US">
              <a:latin typeface="Tahoma" charset="0"/>
              <a:ea typeface="ＭＳ Ｐゴシック" charset="0"/>
            </a:endParaRPr>
          </a:p>
          <a:p>
            <a:pPr lvl="2" eaLnBrk="1" hangingPunct="1"/>
            <a:r>
              <a:rPr lang="en-US">
                <a:latin typeface="Tahoma" charset="0"/>
                <a:ea typeface="ＭＳ Ｐゴシック" charset="0"/>
              </a:rPr>
              <a:t>Identifiers that were written as part of some class / package that are already integrated into the language</a:t>
            </a:r>
          </a:p>
          <a:p>
            <a:pPr lvl="3" eaLnBrk="1" hangingPunct="1"/>
            <a:r>
              <a:rPr lang="en-US">
                <a:latin typeface="Tahoma" charset="0"/>
                <a:ea typeface="ＭＳ Ｐゴシック" charset="0"/>
              </a:rPr>
              <a:t>Ex: System, Applet, JFrame – class names</a:t>
            </a:r>
          </a:p>
          <a:p>
            <a:pPr lvl="3" eaLnBrk="1" hangingPunct="1"/>
            <a:r>
              <a:rPr lang="en-US">
                <a:latin typeface="Tahoma" charset="0"/>
                <a:ea typeface="ＭＳ Ｐゴシック" charset="0"/>
              </a:rPr>
              <a:t>Ex: println, start, close – method names</a:t>
            </a:r>
          </a:p>
          <a:p>
            <a:pPr lvl="3" eaLnBrk="1" hangingPunct="1"/>
            <a:r>
              <a:rPr lang="en-US">
                <a:latin typeface="Tahoma" charset="0"/>
                <a:ea typeface="ＭＳ Ｐゴシック" charset="0"/>
              </a:rPr>
              <a:t>Ex: E, PI – constant names </a:t>
            </a:r>
          </a:p>
          <a:p>
            <a:pPr lvl="2" eaLnBrk="1" hangingPunct="1"/>
            <a:r>
              <a:rPr lang="en-US">
                <a:latin typeface="Tahoma" charset="0"/>
                <a:ea typeface="ＭＳ Ｐゴシック" charset="0"/>
              </a:rPr>
              <a:t>Programmers can use these within the context in which they are defined</a:t>
            </a:r>
          </a:p>
          <a:p>
            <a:pPr lvl="2" eaLnBrk="1" hangingPunct="1"/>
            <a:r>
              <a:rPr lang="en-US">
                <a:latin typeface="Tahoma" charset="0"/>
                <a:ea typeface="ＭＳ Ｐゴシック" charset="0"/>
              </a:rPr>
              <a:t>In Java there are a LOT because Java has a large predefined class library</a:t>
            </a:r>
          </a:p>
          <a:p>
            <a:pPr lvl="3" eaLnBrk="1" hangingPunct="1"/>
            <a:endParaRPr lang="en-US">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7859">
                                            <p:txEl>
                                              <p:pRg st="1" end="1"/>
                                            </p:txEl>
                                          </p:spTgt>
                                        </p:tgtEl>
                                        <p:attrNameLst>
                                          <p:attrName>style.visibility</p:attrName>
                                        </p:attrNameLst>
                                      </p:cBhvr>
                                      <p:to>
                                        <p:strVal val="visible"/>
                                      </p:to>
                                    </p:set>
                                    <p:animEffect transition="in" filter="blinds(horizontal)">
                                      <p:cBhvr>
                                        <p:cTn id="7" dur="500"/>
                                        <p:tgtEl>
                                          <p:spTgt spid="10178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7859">
                                            <p:txEl>
                                              <p:pRg st="2" end="2"/>
                                            </p:txEl>
                                          </p:spTgt>
                                        </p:tgtEl>
                                        <p:attrNameLst>
                                          <p:attrName>style.visibility</p:attrName>
                                        </p:attrNameLst>
                                      </p:cBhvr>
                                      <p:to>
                                        <p:strVal val="visible"/>
                                      </p:to>
                                    </p:set>
                                    <p:animEffect transition="in" filter="blinds(horizontal)">
                                      <p:cBhvr>
                                        <p:cTn id="12" dur="500"/>
                                        <p:tgtEl>
                                          <p:spTgt spid="10178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7859">
                                            <p:txEl>
                                              <p:pRg st="3" end="3"/>
                                            </p:txEl>
                                          </p:spTgt>
                                        </p:tgtEl>
                                        <p:attrNameLst>
                                          <p:attrName>style.visibility</p:attrName>
                                        </p:attrNameLst>
                                      </p:cBhvr>
                                      <p:to>
                                        <p:strVal val="visible"/>
                                      </p:to>
                                    </p:set>
                                    <p:animEffect transition="in" filter="blinds(horizontal)">
                                      <p:cBhvr>
                                        <p:cTn id="17" dur="500"/>
                                        <p:tgtEl>
                                          <p:spTgt spid="10178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7859">
                                            <p:txEl>
                                              <p:pRg st="4" end="4"/>
                                            </p:txEl>
                                          </p:spTgt>
                                        </p:tgtEl>
                                        <p:attrNameLst>
                                          <p:attrName>style.visibility</p:attrName>
                                        </p:attrNameLst>
                                      </p:cBhvr>
                                      <p:to>
                                        <p:strVal val="visible"/>
                                      </p:to>
                                    </p:set>
                                    <p:animEffect transition="in" filter="blinds(horizontal)">
                                      <p:cBhvr>
                                        <p:cTn id="22" dur="500"/>
                                        <p:tgtEl>
                                          <p:spTgt spid="10178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7859">
                                            <p:txEl>
                                              <p:pRg st="5" end="5"/>
                                            </p:txEl>
                                          </p:spTgt>
                                        </p:tgtEl>
                                        <p:attrNameLst>
                                          <p:attrName>style.visibility</p:attrName>
                                        </p:attrNameLst>
                                      </p:cBhvr>
                                      <p:to>
                                        <p:strVal val="visible"/>
                                      </p:to>
                                    </p:set>
                                    <p:animEffect transition="in" filter="blinds(horizontal)">
                                      <p:cBhvr>
                                        <p:cTn id="27" dur="500"/>
                                        <p:tgtEl>
                                          <p:spTgt spid="10178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7859">
                                            <p:txEl>
                                              <p:pRg st="6" end="6"/>
                                            </p:txEl>
                                          </p:spTgt>
                                        </p:tgtEl>
                                        <p:attrNameLst>
                                          <p:attrName>style.visibility</p:attrName>
                                        </p:attrNameLst>
                                      </p:cBhvr>
                                      <p:to>
                                        <p:strVal val="visible"/>
                                      </p:to>
                                    </p:set>
                                    <p:animEffect transition="in" filter="blinds(horizontal)">
                                      <p:cBhvr>
                                        <p:cTn id="32" dur="500"/>
                                        <p:tgtEl>
                                          <p:spTgt spid="1017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9" grpId="0"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DF1568F-E106-D744-BB75-CB9C8FE314AF}" type="slidenum">
              <a:rPr lang="en-US" sz="1400">
                <a:latin typeface="Arial" charset="0"/>
              </a:rPr>
              <a:pPr eaLnBrk="1" hangingPunct="1"/>
              <a:t>200</a:t>
            </a:fld>
            <a:endParaRPr lang="en-US" sz="1400">
              <a:latin typeface="Arial" charset="0"/>
            </a:endParaRPr>
          </a:p>
        </p:txBody>
      </p:sp>
      <p:sp>
        <p:nvSpPr>
          <p:cNvPr id="25190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Method Overloading</a:t>
            </a:r>
          </a:p>
        </p:txBody>
      </p:sp>
      <p:sp>
        <p:nvSpPr>
          <p:cNvPr id="1538051" name="Rectangle 3"/>
          <p:cNvSpPr>
            <a:spLocks noGrp="1" noChangeArrowheads="1"/>
          </p:cNvSpPr>
          <p:nvPr>
            <p:ph type="body" idx="1"/>
          </p:nvPr>
        </p:nvSpPr>
        <p:spPr>
          <a:xfrm>
            <a:off x="381000" y="1066800"/>
            <a:ext cx="8382000" cy="5029200"/>
          </a:xfrm>
        </p:spPr>
        <p:txBody>
          <a:bodyPr/>
          <a:lstStyle/>
          <a:p>
            <a:pPr lvl="1" eaLnBrk="1" hangingPunct="1"/>
            <a:r>
              <a:rPr lang="en-US" dirty="0">
                <a:latin typeface="Tahoma" charset="0"/>
                <a:ea typeface="ＭＳ Ｐゴシック" charset="0"/>
              </a:rPr>
              <a:t>This is called </a:t>
            </a:r>
            <a:r>
              <a:rPr lang="en-US" dirty="0">
                <a:solidFill>
                  <a:srgbClr val="FF0000"/>
                </a:solidFill>
                <a:latin typeface="Tahoma" charset="0"/>
                <a:ea typeface="ＭＳ Ｐゴシック" charset="0"/>
              </a:rPr>
              <a:t>ad hoc polymorphism</a:t>
            </a:r>
            <a:r>
              <a:rPr lang="en-US" dirty="0">
                <a:latin typeface="Tahoma" charset="0"/>
                <a:ea typeface="ＭＳ Ｐゴシック" charset="0"/>
              </a:rPr>
              <a:t>, or </a:t>
            </a:r>
            <a:r>
              <a:rPr lang="en-US" dirty="0">
                <a:solidFill>
                  <a:srgbClr val="FF0000"/>
                </a:solidFill>
                <a:latin typeface="Tahoma" charset="0"/>
                <a:ea typeface="ＭＳ Ｐゴシック" charset="0"/>
              </a:rPr>
              <a:t>method overloading</a:t>
            </a:r>
          </a:p>
          <a:p>
            <a:pPr lvl="2" eaLnBrk="1" hangingPunct="1"/>
            <a:r>
              <a:rPr lang="en-US" dirty="0">
                <a:latin typeface="Tahoma" charset="0"/>
                <a:ea typeface="ＭＳ Ｐゴシック" charset="0"/>
              </a:rPr>
              <a:t>In this case different methods within the same class or in a common hierarchy </a:t>
            </a:r>
            <a:r>
              <a:rPr lang="en-US" dirty="0">
                <a:solidFill>
                  <a:srgbClr val="003399"/>
                </a:solidFill>
                <a:latin typeface="Tahoma" charset="0"/>
                <a:ea typeface="ＭＳ Ｐゴシック" charset="0"/>
              </a:rPr>
              <a:t>share the same name</a:t>
            </a:r>
            <a:r>
              <a:rPr lang="en-US" dirty="0">
                <a:latin typeface="Tahoma" charset="0"/>
                <a:ea typeface="ＭＳ Ｐゴシック" charset="0"/>
              </a:rPr>
              <a:t> but have </a:t>
            </a:r>
            <a:r>
              <a:rPr lang="en-US" dirty="0">
                <a:solidFill>
                  <a:srgbClr val="003399"/>
                </a:solidFill>
                <a:latin typeface="Tahoma" charset="0"/>
                <a:ea typeface="ＭＳ Ｐゴシック" charset="0"/>
              </a:rPr>
              <a:t>different method signatures</a:t>
            </a:r>
            <a:r>
              <a:rPr lang="en-US" dirty="0">
                <a:latin typeface="Tahoma" charset="0"/>
                <a:ea typeface="ＭＳ Ｐゴシック" charset="0"/>
              </a:rPr>
              <a:t> (name + parameters)</a:t>
            </a:r>
          </a:p>
          <a:p>
            <a:pPr lvl="3" eaLnBrk="1" hangingPunct="1">
              <a:buFontTx/>
              <a:buNone/>
            </a:pPr>
            <a:r>
              <a:rPr lang="en-US" sz="1800" b="1" dirty="0">
                <a:latin typeface="Courier New" charset="0"/>
                <a:ea typeface="ＭＳ Ｐゴシック" charset="0"/>
              </a:rPr>
              <a:t>public static float max(float a, float b)</a:t>
            </a:r>
          </a:p>
          <a:p>
            <a:pPr lvl="3" eaLnBrk="1" hangingPunct="1">
              <a:buFontTx/>
              <a:buNone/>
            </a:pPr>
            <a:r>
              <a:rPr lang="en-US" sz="1800" b="1" dirty="0">
                <a:latin typeface="Courier New" charset="0"/>
                <a:ea typeface="ＭＳ Ｐゴシック" charset="0"/>
              </a:rPr>
              <a:t>public static float max(float a, float b, float c)</a:t>
            </a:r>
          </a:p>
          <a:p>
            <a:pPr lvl="3" eaLnBrk="1" hangingPunct="1">
              <a:buFontTx/>
              <a:buNone/>
            </a:pPr>
            <a:r>
              <a:rPr lang="en-US" sz="1800" b="1" dirty="0">
                <a:latin typeface="Courier New" charset="0"/>
                <a:ea typeface="ＭＳ Ｐゴシック" charset="0"/>
              </a:rPr>
              <a:t>public static </a:t>
            </a:r>
            <a:r>
              <a:rPr lang="en-US" sz="1800" b="1" dirty="0" err="1">
                <a:latin typeface="Courier New" charset="0"/>
                <a:ea typeface="ＭＳ Ｐゴシック" charset="0"/>
              </a:rPr>
              <a:t>int</a:t>
            </a:r>
            <a:r>
              <a:rPr lang="en-US" sz="1800" b="1" dirty="0">
                <a:latin typeface="Courier New" charset="0"/>
                <a:ea typeface="ＭＳ Ｐゴシック" charset="0"/>
              </a:rPr>
              <a:t> max(</a:t>
            </a:r>
            <a:r>
              <a:rPr lang="en-US" sz="1800" b="1" dirty="0" err="1">
                <a:latin typeface="Courier New" charset="0"/>
                <a:ea typeface="ＭＳ Ｐゴシック" charset="0"/>
              </a:rPr>
              <a:t>int</a:t>
            </a:r>
            <a:r>
              <a:rPr lang="en-US" sz="1800" b="1" dirty="0">
                <a:latin typeface="Courier New" charset="0"/>
                <a:ea typeface="ＭＳ Ｐゴシック" charset="0"/>
              </a:rPr>
              <a:t> a, </a:t>
            </a:r>
            <a:r>
              <a:rPr lang="en-US" sz="1800" b="1" dirty="0" err="1">
                <a:latin typeface="Courier New" charset="0"/>
                <a:ea typeface="ＭＳ Ｐゴシック" charset="0"/>
              </a:rPr>
              <a:t>int</a:t>
            </a:r>
            <a:r>
              <a:rPr lang="en-US" sz="1800" b="1" dirty="0">
                <a:latin typeface="Courier New" charset="0"/>
                <a:ea typeface="ＭＳ Ｐゴシック" charset="0"/>
              </a:rPr>
              <a:t> b)</a:t>
            </a:r>
          </a:p>
          <a:p>
            <a:pPr lvl="3" eaLnBrk="1" hangingPunct="1"/>
            <a:r>
              <a:rPr lang="en-US" dirty="0">
                <a:latin typeface="Tahoma" charset="0"/>
                <a:ea typeface="ＭＳ Ｐゴシック" charset="0"/>
              </a:rPr>
              <a:t>Note: The return value is not considered to be part of the signature</a:t>
            </a:r>
          </a:p>
          <a:p>
            <a:pPr lvl="2" eaLnBrk="1" hangingPunct="1"/>
            <a:r>
              <a:rPr lang="en-US" dirty="0">
                <a:latin typeface="Tahoma" charset="0"/>
                <a:ea typeface="ＭＳ Ｐゴシック" charset="0"/>
              </a:rPr>
              <a:t>When a method is called, the call signature is matched to the correct method version</a:t>
            </a:r>
          </a:p>
          <a:p>
            <a:pPr lvl="3" eaLnBrk="1" hangingPunct="1"/>
            <a:r>
              <a:rPr lang="en-US" dirty="0">
                <a:latin typeface="Tahoma" charset="0"/>
                <a:ea typeface="ＭＳ Ｐゴシック" charset="0"/>
              </a:rPr>
              <a:t>Note: This is done during program COMPILATION </a:t>
            </a:r>
          </a:p>
        </p:txBody>
      </p:sp>
    </p:spTree>
    <p:extLst>
      <p:ext uri="{BB962C8B-B14F-4D97-AF65-F5344CB8AC3E}">
        <p14:creationId xmlns:p14="http://schemas.microsoft.com/office/powerpoint/2010/main" val="4191325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538051">
                                            <p:txEl>
                                              <p:pRg st="6" end="6"/>
                                            </p:txEl>
                                          </p:spTgt>
                                        </p:tgtEl>
                                        <p:attrNameLst>
                                          <p:attrName>style.visibility</p:attrName>
                                        </p:attrNameLst>
                                      </p:cBhvr>
                                      <p:to>
                                        <p:strVal val="visible"/>
                                      </p:to>
                                    </p:set>
                                    <p:anim calcmode="lin" valueType="num">
                                      <p:cBhvr>
                                        <p:cTn id="7" dur="500" decel="50000" fill="hold">
                                          <p:stCondLst>
                                            <p:cond delay="0"/>
                                          </p:stCondLst>
                                        </p:cTn>
                                        <p:tgtEl>
                                          <p:spTgt spid="1538051">
                                            <p:txEl>
                                              <p:pRg st="6" end="6"/>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38051">
                                            <p:txEl>
                                              <p:pRg st="6" end="6"/>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38051">
                                            <p:txEl>
                                              <p:pRg st="6" end="6"/>
                                            </p:txEl>
                                          </p:spTgt>
                                        </p:tgtEl>
                                        <p:attrNameLst>
                                          <p:attrName>ppt_w</p:attrName>
                                        </p:attrNameLst>
                                      </p:cBhvr>
                                      <p:tavLst>
                                        <p:tav tm="0">
                                          <p:val>
                                            <p:strVal val="#ppt_w*.05"/>
                                          </p:val>
                                        </p:tav>
                                        <p:tav tm="100000">
                                          <p:val>
                                            <p:strVal val="#ppt_w"/>
                                          </p:val>
                                        </p:tav>
                                      </p:tavLst>
                                    </p:anim>
                                    <p:anim calcmode="lin" valueType="num">
                                      <p:cBhvr>
                                        <p:cTn id="10" dur="1000" fill="hold"/>
                                        <p:tgtEl>
                                          <p:spTgt spid="1538051">
                                            <p:txEl>
                                              <p:pRg st="6" end="6"/>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38051">
                                            <p:txEl>
                                              <p:pRg st="6" end="6"/>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38051">
                                            <p:txEl>
                                              <p:pRg st="6" end="6"/>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38051">
                                            <p:txEl>
                                              <p:pRg st="6" end="6"/>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38051">
                                            <p:txEl>
                                              <p:pRg st="6" end="6"/>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1538051">
                                            <p:txEl>
                                              <p:pRg st="7" end="7"/>
                                            </p:txEl>
                                          </p:spTgt>
                                        </p:tgtEl>
                                        <p:attrNameLst>
                                          <p:attrName>style.visibility</p:attrName>
                                        </p:attrNameLst>
                                      </p:cBhvr>
                                      <p:to>
                                        <p:strVal val="visible"/>
                                      </p:to>
                                    </p:set>
                                    <p:anim calcmode="lin" valueType="num">
                                      <p:cBhvr>
                                        <p:cTn id="17" dur="500" decel="50000" fill="hold">
                                          <p:stCondLst>
                                            <p:cond delay="0"/>
                                          </p:stCondLst>
                                        </p:cTn>
                                        <p:tgtEl>
                                          <p:spTgt spid="1538051">
                                            <p:txEl>
                                              <p:pRg st="7" end="7"/>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538051">
                                            <p:txEl>
                                              <p:pRg st="7" end="7"/>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538051">
                                            <p:txEl>
                                              <p:pRg st="7" end="7"/>
                                            </p:txEl>
                                          </p:spTgt>
                                        </p:tgtEl>
                                        <p:attrNameLst>
                                          <p:attrName>ppt_w</p:attrName>
                                        </p:attrNameLst>
                                      </p:cBhvr>
                                      <p:tavLst>
                                        <p:tav tm="0">
                                          <p:val>
                                            <p:strVal val="#ppt_w*.05"/>
                                          </p:val>
                                        </p:tav>
                                        <p:tav tm="100000">
                                          <p:val>
                                            <p:strVal val="#ppt_w"/>
                                          </p:val>
                                        </p:tav>
                                      </p:tavLst>
                                    </p:anim>
                                    <p:anim calcmode="lin" valueType="num">
                                      <p:cBhvr>
                                        <p:cTn id="20" dur="1000" fill="hold"/>
                                        <p:tgtEl>
                                          <p:spTgt spid="1538051">
                                            <p:txEl>
                                              <p:pRg st="7" end="7"/>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538051">
                                            <p:txEl>
                                              <p:pRg st="7" end="7"/>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538051">
                                            <p:txEl>
                                              <p:pRg st="7" end="7"/>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538051">
                                            <p:txEl>
                                              <p:pRg st="7" end="7"/>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538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9FA960D-2D30-FD46-B5D7-EEE326A0D3AE}" type="slidenum">
              <a:rPr lang="en-US" sz="1400">
                <a:latin typeface="Arial" charset="0"/>
              </a:rPr>
              <a:pPr eaLnBrk="1" hangingPunct="1"/>
              <a:t>201</a:t>
            </a:fld>
            <a:endParaRPr lang="en-US" sz="1400">
              <a:latin typeface="Arial" charset="0"/>
            </a:endParaRPr>
          </a:p>
        </p:txBody>
      </p:sp>
      <p:sp>
        <p:nvSpPr>
          <p:cNvPr id="2529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Method Overloading</a:t>
            </a:r>
          </a:p>
        </p:txBody>
      </p:sp>
      <p:sp>
        <p:nvSpPr>
          <p:cNvPr id="1539075"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If an exact signature match is not possible, the one that is </a:t>
            </a:r>
            <a:r>
              <a:rPr lang="en-US" dirty="0">
                <a:solidFill>
                  <a:srgbClr val="FF0000"/>
                </a:solidFill>
                <a:latin typeface="Tahoma" charset="0"/>
                <a:ea typeface="ＭＳ Ｐゴシック" charset="0"/>
              </a:rPr>
              <a:t>closest via </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widening</a:t>
            </a:r>
            <a:r>
              <a:rPr lang="ja-JP" altLang="en-US" dirty="0">
                <a:solidFill>
                  <a:srgbClr val="FF0000"/>
                </a:solidFill>
                <a:latin typeface="Tahoma" charset="0"/>
                <a:ea typeface="ＭＳ Ｐゴシック" charset="0"/>
              </a:rPr>
              <a:t>”</a:t>
            </a:r>
            <a:r>
              <a:rPr lang="en-US" altLang="ja-JP" dirty="0">
                <a:latin typeface="Tahoma" charset="0"/>
                <a:ea typeface="ＭＳ Ｐゴシック" charset="0"/>
              </a:rPr>
              <a:t> of the values is used</a:t>
            </a:r>
          </a:p>
          <a:p>
            <a:pPr lvl="3" eaLnBrk="1" hangingPunct="1"/>
            <a:r>
              <a:rPr lang="ja-JP" altLang="en-US" dirty="0">
                <a:latin typeface="Tahoma" charset="0"/>
                <a:ea typeface="ＭＳ Ｐゴシック" charset="0"/>
              </a:rPr>
              <a:t>“</a:t>
            </a:r>
            <a:r>
              <a:rPr lang="en-US" altLang="ja-JP" dirty="0">
                <a:latin typeface="Tahoma" charset="0"/>
                <a:ea typeface="ＭＳ Ｐゴシック" charset="0"/>
              </a:rPr>
              <a:t>Widening</a:t>
            </a:r>
            <a:r>
              <a:rPr lang="ja-JP" altLang="en-US" dirty="0">
                <a:latin typeface="Tahoma" charset="0"/>
                <a:ea typeface="ＭＳ Ｐゴシック" charset="0"/>
              </a:rPr>
              <a:t>”</a:t>
            </a:r>
            <a:r>
              <a:rPr lang="en-US" altLang="ja-JP" dirty="0">
                <a:latin typeface="Tahoma" charset="0"/>
                <a:ea typeface="ＭＳ Ｐゴシック" charset="0"/>
              </a:rPr>
              <a:t> means that values of </a:t>
            </a:r>
            <a:r>
              <a:rPr lang="ja-JP" altLang="en-US" dirty="0">
                <a:latin typeface="Tahoma" charset="0"/>
                <a:ea typeface="ＭＳ Ｐゴシック" charset="0"/>
              </a:rPr>
              <a:t>“</a:t>
            </a:r>
            <a:r>
              <a:rPr lang="en-US" altLang="ja-JP" dirty="0">
                <a:latin typeface="Tahoma" charset="0"/>
                <a:ea typeface="ＭＳ Ｐゴシック" charset="0"/>
              </a:rPr>
              <a:t>smaller</a:t>
            </a:r>
            <a:r>
              <a:rPr lang="ja-JP" altLang="en-US" dirty="0">
                <a:latin typeface="Tahoma" charset="0"/>
                <a:ea typeface="ＭＳ Ｐゴシック" charset="0"/>
              </a:rPr>
              <a:t>”</a:t>
            </a:r>
            <a:r>
              <a:rPr lang="en-US" altLang="ja-JP" dirty="0">
                <a:latin typeface="Tahoma" charset="0"/>
                <a:ea typeface="ＭＳ Ｐゴシック" charset="0"/>
              </a:rPr>
              <a:t> types are cast into values of </a:t>
            </a:r>
            <a:r>
              <a:rPr lang="ja-JP" altLang="en-US" dirty="0">
                <a:latin typeface="Tahoma" charset="0"/>
                <a:ea typeface="ＭＳ Ｐゴシック" charset="0"/>
              </a:rPr>
              <a:t>“</a:t>
            </a:r>
            <a:r>
              <a:rPr lang="en-US" altLang="ja-JP" dirty="0">
                <a:latin typeface="Tahoma" charset="0"/>
                <a:ea typeface="ＭＳ Ｐゴシック" charset="0"/>
              </a:rPr>
              <a:t>larger</a:t>
            </a:r>
            <a:r>
              <a:rPr lang="ja-JP" altLang="en-US" dirty="0">
                <a:latin typeface="Tahoma" charset="0"/>
                <a:ea typeface="ＭＳ Ｐゴシック" charset="0"/>
              </a:rPr>
              <a:t>”</a:t>
            </a:r>
            <a:r>
              <a:rPr lang="en-US" altLang="ja-JP" dirty="0">
                <a:latin typeface="Tahoma" charset="0"/>
                <a:ea typeface="ＭＳ Ｐゴシック" charset="0"/>
              </a:rPr>
              <a:t> types</a:t>
            </a:r>
          </a:p>
          <a:p>
            <a:pPr lvl="4" eaLnBrk="1" hangingPunct="1"/>
            <a:r>
              <a:rPr lang="en-US" dirty="0">
                <a:latin typeface="Tahoma" charset="0"/>
                <a:ea typeface="ＭＳ Ｐゴシック" charset="0"/>
              </a:rPr>
              <a:t>Ex: </a:t>
            </a:r>
            <a:r>
              <a:rPr lang="en-US" dirty="0" err="1">
                <a:latin typeface="Tahoma" charset="0"/>
                <a:ea typeface="ＭＳ Ｐゴシック" charset="0"/>
              </a:rPr>
              <a:t>int</a:t>
            </a:r>
            <a:r>
              <a:rPr lang="en-US" dirty="0">
                <a:latin typeface="Tahoma" charset="0"/>
                <a:ea typeface="ＭＳ Ｐゴシック" charset="0"/>
              </a:rPr>
              <a:t> to long	  </a:t>
            </a:r>
            <a:r>
              <a:rPr lang="en-US" dirty="0" err="1">
                <a:latin typeface="Tahoma" charset="0"/>
                <a:ea typeface="ＭＳ Ｐゴシック" charset="0"/>
              </a:rPr>
              <a:t>int</a:t>
            </a:r>
            <a:r>
              <a:rPr lang="en-US" dirty="0">
                <a:latin typeface="Tahoma" charset="0"/>
                <a:ea typeface="ＭＳ Ｐゴシック" charset="0"/>
              </a:rPr>
              <a:t> to float    float to double</a:t>
            </a:r>
          </a:p>
          <a:p>
            <a:pPr lvl="3" eaLnBrk="1" hangingPunct="1"/>
            <a:r>
              <a:rPr lang="en-US" dirty="0">
                <a:latin typeface="Tahoma" charset="0"/>
                <a:ea typeface="ＭＳ Ｐゴシック" charset="0"/>
              </a:rPr>
              <a:t>Fewer </a:t>
            </a:r>
            <a:r>
              <a:rPr lang="en-US" dirty="0" err="1">
                <a:latin typeface="Tahoma" charset="0"/>
                <a:ea typeface="ＭＳ Ｐゴシック" charset="0"/>
              </a:rPr>
              <a:t>widenings</a:t>
            </a:r>
            <a:r>
              <a:rPr lang="en-US" dirty="0">
                <a:latin typeface="Tahoma" charset="0"/>
                <a:ea typeface="ＭＳ Ｐゴシック" charset="0"/>
              </a:rPr>
              <a:t> provides a "closer" match</a:t>
            </a:r>
          </a:p>
          <a:p>
            <a:pPr lvl="2" eaLnBrk="1" hangingPunct="1"/>
            <a:r>
              <a:rPr lang="en-US" dirty="0">
                <a:latin typeface="Tahoma" charset="0"/>
                <a:ea typeface="ＭＳ Ｐゴシック" charset="0"/>
              </a:rPr>
              <a:t>If two or more versions of the method are possible with the same amount of </a:t>
            </a:r>
            <a:r>
              <a:rPr lang="ja-JP" altLang="en-US" dirty="0">
                <a:latin typeface="Tahoma" charset="0"/>
                <a:ea typeface="ＭＳ Ｐゴシック" charset="0"/>
              </a:rPr>
              <a:t>“</a:t>
            </a:r>
            <a:r>
              <a:rPr lang="en-US" altLang="ja-JP" dirty="0">
                <a:latin typeface="Tahoma" charset="0"/>
                <a:ea typeface="ＭＳ Ｐゴシック" charset="0"/>
              </a:rPr>
              <a:t>widening</a:t>
            </a:r>
            <a:r>
              <a:rPr lang="ja-JP" altLang="en-US" dirty="0">
                <a:latin typeface="Tahoma" charset="0"/>
                <a:ea typeface="ＭＳ Ｐゴシック" charset="0"/>
              </a:rPr>
              <a:t>”</a:t>
            </a:r>
            <a:r>
              <a:rPr lang="en-US" altLang="ja-JP" dirty="0">
                <a:latin typeface="Tahoma" charset="0"/>
                <a:ea typeface="ＭＳ Ｐゴシック" charset="0"/>
              </a:rPr>
              <a:t>, the call is </a:t>
            </a:r>
            <a:r>
              <a:rPr lang="en-US" altLang="ja-JP" dirty="0">
                <a:solidFill>
                  <a:srgbClr val="FF0000"/>
                </a:solidFill>
                <a:latin typeface="Tahoma" charset="0"/>
                <a:ea typeface="ＭＳ Ｐゴシック" charset="0"/>
              </a:rPr>
              <a:t>ambiguous</a:t>
            </a:r>
            <a:r>
              <a:rPr lang="en-US" altLang="ja-JP" dirty="0">
                <a:latin typeface="Tahoma" charset="0"/>
                <a:ea typeface="ＭＳ Ｐゴシック" charset="0"/>
              </a:rPr>
              <a:t>, and a compilation error will result</a:t>
            </a:r>
          </a:p>
          <a:p>
            <a:pPr lvl="1" eaLnBrk="1" hangingPunct="1"/>
            <a:r>
              <a:rPr lang="en-US" dirty="0">
                <a:latin typeface="Tahoma" charset="0"/>
                <a:ea typeface="ＭＳ Ｐゴシック" charset="0"/>
              </a:rPr>
              <a:t>See ex17.java</a:t>
            </a:r>
          </a:p>
          <a:p>
            <a:pPr lvl="1" eaLnBrk="1" hangingPunct="1"/>
            <a:r>
              <a:rPr lang="en-US" dirty="0">
                <a:latin typeface="Tahoma" charset="0"/>
                <a:ea typeface="ＭＳ Ｐゴシック" charset="0"/>
              </a:rPr>
              <a:t>Note: This type of polymorphism is not necessarily object-oriented – can be done in non-object-oriented languages</a:t>
            </a:r>
          </a:p>
        </p:txBody>
      </p:sp>
    </p:spTree>
    <p:extLst>
      <p:ext uri="{BB962C8B-B14F-4D97-AF65-F5344CB8AC3E}">
        <p14:creationId xmlns:p14="http://schemas.microsoft.com/office/powerpoint/2010/main" val="1245163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39075">
                                            <p:txEl>
                                              <p:pRg st="1" end="1"/>
                                            </p:txEl>
                                          </p:spTgt>
                                        </p:tgtEl>
                                        <p:attrNameLst>
                                          <p:attrName>style.visibility</p:attrName>
                                        </p:attrNameLst>
                                      </p:cBhvr>
                                      <p:to>
                                        <p:strVal val="visible"/>
                                      </p:to>
                                    </p:set>
                                    <p:anim calcmode="discrete" valueType="clr">
                                      <p:cBhvr override="childStyle">
                                        <p:cTn id="7" dur="80"/>
                                        <p:tgtEl>
                                          <p:spTgt spid="15390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3907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539075">
                                            <p:txEl>
                                              <p:pRg st="1" end="1"/>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1539075">
                                            <p:txEl>
                                              <p:pRg st="2" end="2"/>
                                            </p:txEl>
                                          </p:spTgt>
                                        </p:tgtEl>
                                        <p:attrNameLst>
                                          <p:attrName>style.visibility</p:attrName>
                                        </p:attrNameLst>
                                      </p:cBhvr>
                                      <p:to>
                                        <p:strVal val="visible"/>
                                      </p:to>
                                    </p:set>
                                    <p:anim calcmode="discrete" valueType="clr">
                                      <p:cBhvr override="childStyle">
                                        <p:cTn id="12" dur="80"/>
                                        <p:tgtEl>
                                          <p:spTgt spid="15390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539075">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1539075">
                                            <p:txEl>
                                              <p:pRg st="2" end="2"/>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539075">
                                            <p:txEl>
                                              <p:pRg st="3" end="3"/>
                                            </p:txEl>
                                          </p:spTgt>
                                        </p:tgtEl>
                                        <p:attrNameLst>
                                          <p:attrName>style.visibility</p:attrName>
                                        </p:attrNameLst>
                                      </p:cBhvr>
                                      <p:to>
                                        <p:strVal val="visible"/>
                                      </p:to>
                                    </p:set>
                                    <p:anim calcmode="discrete" valueType="clr">
                                      <p:cBhvr override="childStyle">
                                        <p:cTn id="19" dur="80"/>
                                        <p:tgtEl>
                                          <p:spTgt spid="15390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539075">
                                            <p:txEl>
                                              <p:pRg st="3" end="3"/>
                                            </p:txEl>
                                          </p:spTgt>
                                        </p:tgtEl>
                                        <p:attrNameLst>
                                          <p:attrName>fillcolor</p:attrName>
                                        </p:attrNameLst>
                                      </p:cBhvr>
                                      <p:tavLst>
                                        <p:tav tm="0">
                                          <p:val>
                                            <p:clrVal>
                                              <a:schemeClr val="accent2"/>
                                            </p:clrVal>
                                          </p:val>
                                        </p:tav>
                                        <p:tav tm="50000">
                                          <p:val>
                                            <p:clrVal>
                                              <a:schemeClr val="hlink"/>
                                            </p:clrVal>
                                          </p:val>
                                        </p:tav>
                                      </p:tavLst>
                                    </p:anim>
                                    <p:set>
                                      <p:cBhvr>
                                        <p:cTn id="21" dur="80"/>
                                        <p:tgtEl>
                                          <p:spTgt spid="1539075">
                                            <p:txEl>
                                              <p:pRg st="3" end="3"/>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539075">
                                            <p:txEl>
                                              <p:pRg st="4" end="4"/>
                                            </p:txEl>
                                          </p:spTgt>
                                        </p:tgtEl>
                                        <p:attrNameLst>
                                          <p:attrName>style.visibility</p:attrName>
                                        </p:attrNameLst>
                                      </p:cBhvr>
                                      <p:to>
                                        <p:strVal val="visible"/>
                                      </p:to>
                                    </p:set>
                                    <p:anim calcmode="discrete" valueType="clr">
                                      <p:cBhvr override="childStyle">
                                        <p:cTn id="26" dur="80"/>
                                        <p:tgtEl>
                                          <p:spTgt spid="153907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539075">
                                            <p:txEl>
                                              <p:pRg st="4" end="4"/>
                                            </p:txEl>
                                          </p:spTgt>
                                        </p:tgtEl>
                                        <p:attrNameLst>
                                          <p:attrName>fillcolor</p:attrName>
                                        </p:attrNameLst>
                                      </p:cBhvr>
                                      <p:tavLst>
                                        <p:tav tm="0">
                                          <p:val>
                                            <p:clrVal>
                                              <a:schemeClr val="accent2"/>
                                            </p:clrVal>
                                          </p:val>
                                        </p:tav>
                                        <p:tav tm="50000">
                                          <p:val>
                                            <p:clrVal>
                                              <a:schemeClr val="hlink"/>
                                            </p:clrVal>
                                          </p:val>
                                        </p:tav>
                                      </p:tavLst>
                                    </p:anim>
                                    <p:set>
                                      <p:cBhvr>
                                        <p:cTn id="28" dur="80"/>
                                        <p:tgtEl>
                                          <p:spTgt spid="1539075">
                                            <p:txEl>
                                              <p:pRg st="4" end="4"/>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6" presetClass="entr" presetSubtype="0" fill="hold" nodeType="clickEffect">
                                  <p:stCondLst>
                                    <p:cond delay="0"/>
                                  </p:stCondLst>
                                  <p:iterate type="lt">
                                    <p:tmPct val="10000"/>
                                  </p:iterate>
                                  <p:childTnLst>
                                    <p:set>
                                      <p:cBhvr>
                                        <p:cTn id="32" dur="1" fill="hold">
                                          <p:stCondLst>
                                            <p:cond delay="0"/>
                                          </p:stCondLst>
                                        </p:cTn>
                                        <p:tgtEl>
                                          <p:spTgt spid="1539075">
                                            <p:txEl>
                                              <p:pRg st="5" end="5"/>
                                            </p:txEl>
                                          </p:spTgt>
                                        </p:tgtEl>
                                        <p:attrNameLst>
                                          <p:attrName>style.visibility</p:attrName>
                                        </p:attrNameLst>
                                      </p:cBhvr>
                                      <p:to>
                                        <p:strVal val="visible"/>
                                      </p:to>
                                    </p:set>
                                    <p:anim by="(-#ppt_w*2)" calcmode="lin" valueType="num">
                                      <p:cBhvr rctx="PPT">
                                        <p:cTn id="33" dur="500" autoRev="1" fill="hold">
                                          <p:stCondLst>
                                            <p:cond delay="0"/>
                                          </p:stCondLst>
                                        </p:cTn>
                                        <p:tgtEl>
                                          <p:spTgt spid="1539075">
                                            <p:txEl>
                                              <p:pRg st="5" end="5"/>
                                            </p:txEl>
                                          </p:spTgt>
                                        </p:tgtEl>
                                        <p:attrNameLst>
                                          <p:attrName>ppt_w</p:attrName>
                                        </p:attrNameLst>
                                      </p:cBhvr>
                                    </p:anim>
                                    <p:anim by="(#ppt_w*0.50)" calcmode="lin" valueType="num">
                                      <p:cBhvr>
                                        <p:cTn id="34" dur="500" decel="50000" autoRev="1" fill="hold">
                                          <p:stCondLst>
                                            <p:cond delay="0"/>
                                          </p:stCondLst>
                                        </p:cTn>
                                        <p:tgtEl>
                                          <p:spTgt spid="1539075">
                                            <p:txEl>
                                              <p:pRg st="5" end="5"/>
                                            </p:txEl>
                                          </p:spTgt>
                                        </p:tgtEl>
                                        <p:attrNameLst>
                                          <p:attrName>ppt_x</p:attrName>
                                        </p:attrNameLst>
                                      </p:cBhvr>
                                    </p:anim>
                                    <p:anim from="(-#ppt_h/2)" to="(#ppt_y)" calcmode="lin" valueType="num">
                                      <p:cBhvr>
                                        <p:cTn id="35" dur="1000" fill="hold">
                                          <p:stCondLst>
                                            <p:cond delay="0"/>
                                          </p:stCondLst>
                                        </p:cTn>
                                        <p:tgtEl>
                                          <p:spTgt spid="1539075">
                                            <p:txEl>
                                              <p:pRg st="5" end="5"/>
                                            </p:txEl>
                                          </p:spTgt>
                                        </p:tgtEl>
                                        <p:attrNameLst>
                                          <p:attrName>ppt_y</p:attrName>
                                        </p:attrNameLst>
                                      </p:cBhvr>
                                    </p:anim>
                                    <p:animRot by="21600000">
                                      <p:cBhvr>
                                        <p:cTn id="36" dur="1000" fill="hold">
                                          <p:stCondLst>
                                            <p:cond delay="0"/>
                                          </p:stCondLst>
                                        </p:cTn>
                                        <p:tgtEl>
                                          <p:spTgt spid="1539075">
                                            <p:txEl>
                                              <p:pRg st="5" end="5"/>
                                            </p:txEl>
                                          </p:spTgt>
                                        </p:tgtEl>
                                        <p:attrNameLst>
                                          <p:attrName>r</p:attrName>
                                        </p:attrNameLst>
                                      </p:cBhvr>
                                    </p:animRot>
                                  </p:childTnLst>
                                </p:cTn>
                              </p:par>
                              <p:par>
                                <p:cTn id="37" presetID="56" presetClass="entr" presetSubtype="0" fill="hold" nodeType="withEffect">
                                  <p:stCondLst>
                                    <p:cond delay="0"/>
                                  </p:stCondLst>
                                  <p:iterate type="lt">
                                    <p:tmPct val="10000"/>
                                  </p:iterate>
                                  <p:childTnLst>
                                    <p:set>
                                      <p:cBhvr>
                                        <p:cTn id="38" dur="1" fill="hold">
                                          <p:stCondLst>
                                            <p:cond delay="0"/>
                                          </p:stCondLst>
                                        </p:cTn>
                                        <p:tgtEl>
                                          <p:spTgt spid="1539075">
                                            <p:txEl>
                                              <p:pRg st="6" end="6"/>
                                            </p:txEl>
                                          </p:spTgt>
                                        </p:tgtEl>
                                        <p:attrNameLst>
                                          <p:attrName>style.visibility</p:attrName>
                                        </p:attrNameLst>
                                      </p:cBhvr>
                                      <p:to>
                                        <p:strVal val="visible"/>
                                      </p:to>
                                    </p:set>
                                    <p:anim by="(-#ppt_w*2)" calcmode="lin" valueType="num">
                                      <p:cBhvr rctx="PPT">
                                        <p:cTn id="39" dur="500" autoRev="1" fill="hold">
                                          <p:stCondLst>
                                            <p:cond delay="0"/>
                                          </p:stCondLst>
                                        </p:cTn>
                                        <p:tgtEl>
                                          <p:spTgt spid="1539075">
                                            <p:txEl>
                                              <p:pRg st="6" end="6"/>
                                            </p:txEl>
                                          </p:spTgt>
                                        </p:tgtEl>
                                        <p:attrNameLst>
                                          <p:attrName>ppt_w</p:attrName>
                                        </p:attrNameLst>
                                      </p:cBhvr>
                                    </p:anim>
                                    <p:anim by="(#ppt_w*0.50)" calcmode="lin" valueType="num">
                                      <p:cBhvr>
                                        <p:cTn id="40" dur="500" decel="50000" autoRev="1" fill="hold">
                                          <p:stCondLst>
                                            <p:cond delay="0"/>
                                          </p:stCondLst>
                                        </p:cTn>
                                        <p:tgtEl>
                                          <p:spTgt spid="1539075">
                                            <p:txEl>
                                              <p:pRg st="6" end="6"/>
                                            </p:txEl>
                                          </p:spTgt>
                                        </p:tgtEl>
                                        <p:attrNameLst>
                                          <p:attrName>ppt_x</p:attrName>
                                        </p:attrNameLst>
                                      </p:cBhvr>
                                    </p:anim>
                                    <p:anim from="(-#ppt_h/2)" to="(#ppt_y)" calcmode="lin" valueType="num">
                                      <p:cBhvr>
                                        <p:cTn id="41" dur="1000" fill="hold">
                                          <p:stCondLst>
                                            <p:cond delay="0"/>
                                          </p:stCondLst>
                                        </p:cTn>
                                        <p:tgtEl>
                                          <p:spTgt spid="1539075">
                                            <p:txEl>
                                              <p:pRg st="6" end="6"/>
                                            </p:txEl>
                                          </p:spTgt>
                                        </p:tgtEl>
                                        <p:attrNameLst>
                                          <p:attrName>ppt_y</p:attrName>
                                        </p:attrNameLst>
                                      </p:cBhvr>
                                    </p:anim>
                                    <p:animRot by="21600000">
                                      <p:cBhvr>
                                        <p:cTn id="42" dur="1000" fill="hold">
                                          <p:stCondLst>
                                            <p:cond delay="0"/>
                                          </p:stCondLst>
                                        </p:cTn>
                                        <p:tgtEl>
                                          <p:spTgt spid="1539075">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DC7E7C9-9BF5-7B40-868D-E1F452A27F0B}" type="slidenum">
              <a:rPr lang="en-US" sz="1400">
                <a:latin typeface="Arial" charset="0"/>
              </a:rPr>
              <a:pPr eaLnBrk="1" hangingPunct="1"/>
              <a:t>202</a:t>
            </a:fld>
            <a:endParaRPr lang="en-US" sz="1400">
              <a:latin typeface="Arial" charset="0"/>
            </a:endParaRPr>
          </a:p>
        </p:txBody>
      </p:sp>
      <p:sp>
        <p:nvSpPr>
          <p:cNvPr id="2539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Polymorphism</a:t>
            </a:r>
          </a:p>
        </p:txBody>
      </p:sp>
      <p:sp>
        <p:nvSpPr>
          <p:cNvPr id="1540099" name="Rectangle 3"/>
          <p:cNvSpPr>
            <a:spLocks noGrp="1" noChangeArrowheads="1"/>
          </p:cNvSpPr>
          <p:nvPr>
            <p:ph type="body" idx="1"/>
          </p:nvPr>
        </p:nvSpPr>
        <p:spPr/>
        <p:txBody>
          <a:bodyPr/>
          <a:lstStyle/>
          <a:p>
            <a:pPr marL="571500" indent="-571500" eaLnBrk="1" hangingPunct="1"/>
            <a:r>
              <a:rPr lang="en-US" dirty="0" err="1">
                <a:solidFill>
                  <a:srgbClr val="FF0000"/>
                </a:solidFill>
                <a:latin typeface="Tahoma" charset="0"/>
                <a:ea typeface="ＭＳ Ｐゴシック" charset="0"/>
                <a:cs typeface="ＭＳ Ｐゴシック" charset="0"/>
              </a:rPr>
              <a:t>Subclassing</a:t>
            </a:r>
            <a:r>
              <a:rPr lang="en-US" dirty="0">
                <a:solidFill>
                  <a:srgbClr val="FF0000"/>
                </a:solidFill>
                <a:latin typeface="Tahoma" charset="0"/>
                <a:ea typeface="ＭＳ Ｐゴシック" charset="0"/>
                <a:cs typeface="ＭＳ Ｐゴシック" charset="0"/>
              </a:rPr>
              <a:t> Polymorphism</a:t>
            </a:r>
          </a:p>
          <a:p>
            <a:pPr marL="952500" lvl="1" indent="-495300" eaLnBrk="1" hangingPunct="1"/>
            <a:r>
              <a:rPr lang="en-US" dirty="0">
                <a:latin typeface="Tahoma" charset="0"/>
                <a:ea typeface="ＭＳ Ｐゴシック" charset="0"/>
              </a:rPr>
              <a:t>Sometimes called </a:t>
            </a:r>
            <a:r>
              <a:rPr lang="ja-JP" altLang="en-US" dirty="0">
                <a:latin typeface="Tahoma" charset="0"/>
                <a:ea typeface="ＭＳ Ｐゴシック" charset="0"/>
              </a:rPr>
              <a:t>“</a:t>
            </a:r>
            <a:r>
              <a:rPr lang="en-US" altLang="ja-JP" dirty="0">
                <a:latin typeface="Tahoma" charset="0"/>
                <a:ea typeface="ＭＳ Ｐゴシック" charset="0"/>
              </a:rPr>
              <a:t>true polymorphism</a:t>
            </a:r>
            <a:r>
              <a:rPr lang="ja-JP" altLang="en-US" dirty="0">
                <a:latin typeface="Tahoma" charset="0"/>
                <a:ea typeface="ＭＳ Ｐゴシック" charset="0"/>
              </a:rPr>
              <a:t>”</a:t>
            </a:r>
            <a:endParaRPr lang="en-US" altLang="ja-JP" dirty="0">
              <a:latin typeface="Tahoma" charset="0"/>
              <a:ea typeface="ＭＳ Ｐゴシック" charset="0"/>
            </a:endParaRPr>
          </a:p>
          <a:p>
            <a:pPr marL="952500" lvl="1" indent="-495300" eaLnBrk="1" hangingPunct="1"/>
            <a:r>
              <a:rPr lang="en-US" dirty="0">
                <a:latin typeface="Tahoma" charset="0"/>
                <a:ea typeface="ＭＳ Ｐゴシック" charset="0"/>
              </a:rPr>
              <a:t>Consists basically of two ideas:</a:t>
            </a:r>
          </a:p>
          <a:p>
            <a:pPr marL="952500" lvl="1" indent="-495300" eaLnBrk="1" hangingPunct="1">
              <a:buFont typeface="Marlett" charset="0"/>
              <a:buAutoNum type="arabicParenR"/>
            </a:pPr>
            <a:r>
              <a:rPr lang="en-US" dirty="0">
                <a:solidFill>
                  <a:srgbClr val="FF0000"/>
                </a:solidFill>
                <a:latin typeface="Tahoma" charset="0"/>
                <a:ea typeface="ＭＳ Ｐゴシック" charset="0"/>
              </a:rPr>
              <a:t>Method overriding</a:t>
            </a:r>
          </a:p>
          <a:p>
            <a:pPr marL="1333500" lvl="2" indent="-419100" eaLnBrk="1" hangingPunct="1"/>
            <a:r>
              <a:rPr lang="en-US" dirty="0">
                <a:latin typeface="Tahoma" charset="0"/>
                <a:ea typeface="ＭＳ Ｐゴシック" charset="0"/>
              </a:rPr>
              <a:t>A method defined in a </a:t>
            </a:r>
            <a:r>
              <a:rPr lang="en-US" dirty="0">
                <a:solidFill>
                  <a:srgbClr val="FF0000"/>
                </a:solidFill>
                <a:latin typeface="Tahoma" charset="0"/>
                <a:ea typeface="ＭＳ Ｐゴシック" charset="0"/>
              </a:rPr>
              <a:t>superclass</a:t>
            </a:r>
            <a:r>
              <a:rPr lang="en-US" dirty="0">
                <a:latin typeface="Tahoma" charset="0"/>
                <a:ea typeface="ＭＳ Ｐゴシック" charset="0"/>
              </a:rPr>
              <a:t> is redefined in a </a:t>
            </a:r>
            <a:r>
              <a:rPr lang="en-US" dirty="0">
                <a:solidFill>
                  <a:srgbClr val="FF0000"/>
                </a:solidFill>
                <a:latin typeface="Tahoma" charset="0"/>
                <a:ea typeface="ＭＳ Ｐゴシック" charset="0"/>
              </a:rPr>
              <a:t>subclass</a:t>
            </a:r>
            <a:r>
              <a:rPr lang="en-US" dirty="0">
                <a:latin typeface="Tahoma" charset="0"/>
                <a:ea typeface="ＭＳ Ｐゴシック" charset="0"/>
              </a:rPr>
              <a:t> with an </a:t>
            </a:r>
            <a:r>
              <a:rPr lang="en-US" dirty="0">
                <a:solidFill>
                  <a:srgbClr val="FF0000"/>
                </a:solidFill>
                <a:latin typeface="Tahoma" charset="0"/>
                <a:ea typeface="ＭＳ Ｐゴシック" charset="0"/>
              </a:rPr>
              <a:t>identical method signature</a:t>
            </a:r>
          </a:p>
          <a:p>
            <a:pPr marL="1333500" lvl="2" indent="-419100" eaLnBrk="1" hangingPunct="1"/>
            <a:r>
              <a:rPr lang="en-US" dirty="0">
                <a:latin typeface="Tahoma" charset="0"/>
                <a:ea typeface="ＭＳ Ｐゴシック" charset="0"/>
              </a:rPr>
              <a:t>Since the signatures are identical, rather than overloading the method, it is instead </a:t>
            </a:r>
            <a:r>
              <a:rPr lang="en-US" dirty="0">
                <a:solidFill>
                  <a:srgbClr val="FF0000"/>
                </a:solidFill>
                <a:latin typeface="Tahoma" charset="0"/>
                <a:ea typeface="ＭＳ Ｐゴシック" charset="0"/>
              </a:rPr>
              <a:t>overriding the method</a:t>
            </a:r>
          </a:p>
          <a:p>
            <a:pPr marL="1752600" lvl="3" indent="-381000" eaLnBrk="1" hangingPunct="1"/>
            <a:r>
              <a:rPr lang="en-US" dirty="0">
                <a:latin typeface="Tahoma" charset="0"/>
                <a:ea typeface="ＭＳ Ｐゴシック" charset="0"/>
              </a:rPr>
              <a:t>For subclass objects, the definition in the subclass replaces the version in the superclass</a:t>
            </a:r>
          </a:p>
          <a:p>
            <a:pPr marL="1752600" lvl="3" indent="-381000" eaLnBrk="1" hangingPunct="1"/>
            <a:r>
              <a:rPr lang="en-US" dirty="0">
                <a:latin typeface="Tahoma" charset="0"/>
                <a:ea typeface="ＭＳ Ｐゴシック" charset="0"/>
              </a:rPr>
              <a:t>See </a:t>
            </a:r>
            <a:r>
              <a:rPr lang="en-US" dirty="0" err="1">
                <a:latin typeface="Tahoma" charset="0"/>
                <a:ea typeface="ＭＳ Ｐゴシック" charset="0"/>
              </a:rPr>
              <a:t>OverrideDemo.java</a:t>
            </a:r>
            <a:r>
              <a:rPr lang="en-US" dirty="0">
                <a:latin typeface="Tahoma" charset="0"/>
                <a:ea typeface="ＭＳ Ｐゴシック" charset="0"/>
              </a:rPr>
              <a:t>, </a:t>
            </a:r>
            <a:r>
              <a:rPr lang="en-US" dirty="0" err="1">
                <a:latin typeface="Tahoma" charset="0"/>
                <a:ea typeface="ＭＳ Ｐゴシック" charset="0"/>
              </a:rPr>
              <a:t>SimpleAList.java</a:t>
            </a:r>
            <a:r>
              <a:rPr lang="en-US" dirty="0">
                <a:latin typeface="Tahoma" charset="0"/>
                <a:ea typeface="ＭＳ Ｐゴシック" charset="0"/>
              </a:rPr>
              <a:t>, </a:t>
            </a:r>
            <a:r>
              <a:rPr lang="en-US" dirty="0" err="1">
                <a:latin typeface="Tahoma" charset="0"/>
                <a:ea typeface="ＭＳ Ｐゴシック" charset="0"/>
              </a:rPr>
              <a:t>SortAList.java</a:t>
            </a:r>
            <a:endParaRPr lang="en-US" dirty="0">
              <a:latin typeface="Tahoma" charset="0"/>
              <a:ea typeface="ＭＳ Ｐゴシック" charset="0"/>
            </a:endParaRPr>
          </a:p>
        </p:txBody>
      </p:sp>
    </p:spTree>
    <p:extLst>
      <p:ext uri="{BB962C8B-B14F-4D97-AF65-F5344CB8AC3E}">
        <p14:creationId xmlns:p14="http://schemas.microsoft.com/office/powerpoint/2010/main" val="2531628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540099">
                                            <p:txEl>
                                              <p:pRg st="4" end="4"/>
                                            </p:txEl>
                                          </p:spTgt>
                                        </p:tgtEl>
                                        <p:attrNameLst>
                                          <p:attrName>style.visibility</p:attrName>
                                        </p:attrNameLst>
                                      </p:cBhvr>
                                      <p:to>
                                        <p:strVal val="visible"/>
                                      </p:to>
                                    </p:set>
                                    <p:anim from="(-#ppt_w/2)" to="(#ppt_x)" calcmode="lin" valueType="num">
                                      <p:cBhvr>
                                        <p:cTn id="7" dur="600" fill="hold">
                                          <p:stCondLst>
                                            <p:cond delay="0"/>
                                          </p:stCondLst>
                                        </p:cTn>
                                        <p:tgtEl>
                                          <p:spTgt spid="1540099">
                                            <p:txEl>
                                              <p:pRg st="4" end="4"/>
                                            </p:txEl>
                                          </p:spTgt>
                                        </p:tgtEl>
                                        <p:attrNameLst>
                                          <p:attrName>ppt_x</p:attrName>
                                        </p:attrNameLst>
                                      </p:cBhvr>
                                    </p:anim>
                                    <p:anim from="0" to="-1.0" calcmode="lin" valueType="num">
                                      <p:cBhvr>
                                        <p:cTn id="8" dur="200" decel="50000" autoRev="1" fill="hold">
                                          <p:stCondLst>
                                            <p:cond delay="600"/>
                                          </p:stCondLst>
                                        </p:cTn>
                                        <p:tgtEl>
                                          <p:spTgt spid="1540099">
                                            <p:txEl>
                                              <p:pRg st="4" end="4"/>
                                            </p:txEl>
                                          </p:spTgt>
                                        </p:tgtEl>
                                        <p:attrNameLst>
                                          <p:attrName>xshear</p:attrName>
                                        </p:attrNameLst>
                                      </p:cBhvr>
                                    </p:anim>
                                    <p:animScale>
                                      <p:cBhvr>
                                        <p:cTn id="9" dur="200" decel="100000" autoRev="1" fill="hold">
                                          <p:stCondLst>
                                            <p:cond delay="600"/>
                                          </p:stCondLst>
                                        </p:cTn>
                                        <p:tgtEl>
                                          <p:spTgt spid="1540099">
                                            <p:txEl>
                                              <p:pRg st="4" end="4"/>
                                            </p:txEl>
                                          </p:spTgt>
                                        </p:tgtEl>
                                      </p:cBhvr>
                                      <p:from x="100000" y="100000"/>
                                      <p:to x="80000" y="100000"/>
                                    </p:animScale>
                                    <p:anim by="(#ppt_h/3+#ppt_w*0.1)" calcmode="lin" valueType="num">
                                      <p:cBhvr additive="sum">
                                        <p:cTn id="10" dur="200" decel="100000" autoRev="1" fill="hold">
                                          <p:stCondLst>
                                            <p:cond delay="600"/>
                                          </p:stCondLst>
                                        </p:cTn>
                                        <p:tgtEl>
                                          <p:spTgt spid="1540099">
                                            <p:txEl>
                                              <p:pRg st="4" end="4"/>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540099">
                                            <p:txEl>
                                              <p:pRg st="5" end="5"/>
                                            </p:txEl>
                                          </p:spTgt>
                                        </p:tgtEl>
                                        <p:attrNameLst>
                                          <p:attrName>style.visibility</p:attrName>
                                        </p:attrNameLst>
                                      </p:cBhvr>
                                      <p:to>
                                        <p:strVal val="visible"/>
                                      </p:to>
                                    </p:set>
                                    <p:anim from="(-#ppt_w/2)" to="(#ppt_x)" calcmode="lin" valueType="num">
                                      <p:cBhvr>
                                        <p:cTn id="15" dur="600" fill="hold">
                                          <p:stCondLst>
                                            <p:cond delay="0"/>
                                          </p:stCondLst>
                                        </p:cTn>
                                        <p:tgtEl>
                                          <p:spTgt spid="1540099">
                                            <p:txEl>
                                              <p:pRg st="5" end="5"/>
                                            </p:txEl>
                                          </p:spTgt>
                                        </p:tgtEl>
                                        <p:attrNameLst>
                                          <p:attrName>ppt_x</p:attrName>
                                        </p:attrNameLst>
                                      </p:cBhvr>
                                    </p:anim>
                                    <p:anim from="0" to="-1.0" calcmode="lin" valueType="num">
                                      <p:cBhvr>
                                        <p:cTn id="16" dur="200" decel="50000" autoRev="1" fill="hold">
                                          <p:stCondLst>
                                            <p:cond delay="600"/>
                                          </p:stCondLst>
                                        </p:cTn>
                                        <p:tgtEl>
                                          <p:spTgt spid="1540099">
                                            <p:txEl>
                                              <p:pRg st="5" end="5"/>
                                            </p:txEl>
                                          </p:spTgt>
                                        </p:tgtEl>
                                        <p:attrNameLst>
                                          <p:attrName>xshear</p:attrName>
                                        </p:attrNameLst>
                                      </p:cBhvr>
                                    </p:anim>
                                    <p:animScale>
                                      <p:cBhvr>
                                        <p:cTn id="17" dur="200" decel="100000" autoRev="1" fill="hold">
                                          <p:stCondLst>
                                            <p:cond delay="600"/>
                                          </p:stCondLst>
                                        </p:cTn>
                                        <p:tgtEl>
                                          <p:spTgt spid="1540099">
                                            <p:txEl>
                                              <p:pRg st="5" end="5"/>
                                            </p:txEl>
                                          </p:spTgt>
                                        </p:tgtEl>
                                      </p:cBhvr>
                                      <p:from x="100000" y="100000"/>
                                      <p:to x="80000" y="100000"/>
                                    </p:animScale>
                                    <p:anim by="(#ppt_h/3+#ppt_w*0.1)" calcmode="lin" valueType="num">
                                      <p:cBhvr additive="sum">
                                        <p:cTn id="18" dur="200" decel="100000" autoRev="1" fill="hold">
                                          <p:stCondLst>
                                            <p:cond delay="600"/>
                                          </p:stCondLst>
                                        </p:cTn>
                                        <p:tgtEl>
                                          <p:spTgt spid="1540099">
                                            <p:txEl>
                                              <p:pRg st="5" end="5"/>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1540099">
                                            <p:txEl>
                                              <p:pRg st="6" end="6"/>
                                            </p:txEl>
                                          </p:spTgt>
                                        </p:tgtEl>
                                        <p:attrNameLst>
                                          <p:attrName>style.visibility</p:attrName>
                                        </p:attrNameLst>
                                      </p:cBhvr>
                                      <p:to>
                                        <p:strVal val="visible"/>
                                      </p:to>
                                    </p:set>
                                    <p:anim from="(-#ppt_w/2)" to="(#ppt_x)" calcmode="lin" valueType="num">
                                      <p:cBhvr>
                                        <p:cTn id="23" dur="600" fill="hold">
                                          <p:stCondLst>
                                            <p:cond delay="0"/>
                                          </p:stCondLst>
                                        </p:cTn>
                                        <p:tgtEl>
                                          <p:spTgt spid="1540099">
                                            <p:txEl>
                                              <p:pRg st="6" end="6"/>
                                            </p:txEl>
                                          </p:spTgt>
                                        </p:tgtEl>
                                        <p:attrNameLst>
                                          <p:attrName>ppt_x</p:attrName>
                                        </p:attrNameLst>
                                      </p:cBhvr>
                                    </p:anim>
                                    <p:anim from="0" to="-1.0" calcmode="lin" valueType="num">
                                      <p:cBhvr>
                                        <p:cTn id="24" dur="200" decel="50000" autoRev="1" fill="hold">
                                          <p:stCondLst>
                                            <p:cond delay="600"/>
                                          </p:stCondLst>
                                        </p:cTn>
                                        <p:tgtEl>
                                          <p:spTgt spid="1540099">
                                            <p:txEl>
                                              <p:pRg st="6" end="6"/>
                                            </p:txEl>
                                          </p:spTgt>
                                        </p:tgtEl>
                                        <p:attrNameLst>
                                          <p:attrName>xshear</p:attrName>
                                        </p:attrNameLst>
                                      </p:cBhvr>
                                    </p:anim>
                                    <p:animScale>
                                      <p:cBhvr>
                                        <p:cTn id="25" dur="200" decel="100000" autoRev="1" fill="hold">
                                          <p:stCondLst>
                                            <p:cond delay="600"/>
                                          </p:stCondLst>
                                        </p:cTn>
                                        <p:tgtEl>
                                          <p:spTgt spid="1540099">
                                            <p:txEl>
                                              <p:pRg st="6" end="6"/>
                                            </p:txEl>
                                          </p:spTgt>
                                        </p:tgtEl>
                                      </p:cBhvr>
                                      <p:from x="100000" y="100000"/>
                                      <p:to x="80000" y="100000"/>
                                    </p:animScale>
                                    <p:anim by="(#ppt_h/3+#ppt_w*0.1)" calcmode="lin" valueType="num">
                                      <p:cBhvr additive="sum">
                                        <p:cTn id="26" dur="200" decel="100000" autoRev="1" fill="hold">
                                          <p:stCondLst>
                                            <p:cond delay="600"/>
                                          </p:stCondLst>
                                        </p:cTn>
                                        <p:tgtEl>
                                          <p:spTgt spid="1540099">
                                            <p:txEl>
                                              <p:pRg st="6" end="6"/>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nodeType="clickEffect">
                                  <p:stCondLst>
                                    <p:cond delay="0"/>
                                  </p:stCondLst>
                                  <p:childTnLst>
                                    <p:set>
                                      <p:cBhvr>
                                        <p:cTn id="30" dur="1" fill="hold">
                                          <p:stCondLst>
                                            <p:cond delay="0"/>
                                          </p:stCondLst>
                                        </p:cTn>
                                        <p:tgtEl>
                                          <p:spTgt spid="1540099">
                                            <p:txEl>
                                              <p:pRg st="7" end="7"/>
                                            </p:txEl>
                                          </p:spTgt>
                                        </p:tgtEl>
                                        <p:attrNameLst>
                                          <p:attrName>style.visibility</p:attrName>
                                        </p:attrNameLst>
                                      </p:cBhvr>
                                      <p:to>
                                        <p:strVal val="visible"/>
                                      </p:to>
                                    </p:set>
                                    <p:anim from="(-#ppt_w/2)" to="(#ppt_x)" calcmode="lin" valueType="num">
                                      <p:cBhvr>
                                        <p:cTn id="31" dur="600" fill="hold">
                                          <p:stCondLst>
                                            <p:cond delay="0"/>
                                          </p:stCondLst>
                                        </p:cTn>
                                        <p:tgtEl>
                                          <p:spTgt spid="1540099">
                                            <p:txEl>
                                              <p:pRg st="7" end="7"/>
                                            </p:txEl>
                                          </p:spTgt>
                                        </p:tgtEl>
                                        <p:attrNameLst>
                                          <p:attrName>ppt_x</p:attrName>
                                        </p:attrNameLst>
                                      </p:cBhvr>
                                    </p:anim>
                                    <p:anim from="0" to="-1.0" calcmode="lin" valueType="num">
                                      <p:cBhvr>
                                        <p:cTn id="32" dur="200" decel="50000" autoRev="1" fill="hold">
                                          <p:stCondLst>
                                            <p:cond delay="600"/>
                                          </p:stCondLst>
                                        </p:cTn>
                                        <p:tgtEl>
                                          <p:spTgt spid="1540099">
                                            <p:txEl>
                                              <p:pRg st="7" end="7"/>
                                            </p:txEl>
                                          </p:spTgt>
                                        </p:tgtEl>
                                        <p:attrNameLst>
                                          <p:attrName>xshear</p:attrName>
                                        </p:attrNameLst>
                                      </p:cBhvr>
                                    </p:anim>
                                    <p:animScale>
                                      <p:cBhvr>
                                        <p:cTn id="33" dur="200" decel="100000" autoRev="1" fill="hold">
                                          <p:stCondLst>
                                            <p:cond delay="600"/>
                                          </p:stCondLst>
                                        </p:cTn>
                                        <p:tgtEl>
                                          <p:spTgt spid="1540099">
                                            <p:txEl>
                                              <p:pRg st="7" end="7"/>
                                            </p:txEl>
                                          </p:spTgt>
                                        </p:tgtEl>
                                      </p:cBhvr>
                                      <p:from x="100000" y="100000"/>
                                      <p:to x="80000" y="100000"/>
                                    </p:animScale>
                                    <p:anim by="(#ppt_h/3+#ppt_w*0.1)" calcmode="lin" valueType="num">
                                      <p:cBhvr additive="sum">
                                        <p:cTn id="34" dur="200" decel="100000" autoRev="1" fill="hold">
                                          <p:stCondLst>
                                            <p:cond delay="600"/>
                                          </p:stCondLst>
                                        </p:cTn>
                                        <p:tgtEl>
                                          <p:spTgt spid="1540099">
                                            <p:txEl>
                                              <p:pRg st="7" end="7"/>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B5679F3-ABC2-4542-8A62-D0D5DE9B1BB9}" type="slidenum">
              <a:rPr lang="en-US" sz="1400">
                <a:latin typeface="Arial" charset="0"/>
              </a:rPr>
              <a:pPr eaLnBrk="1" hangingPunct="1"/>
              <a:t>203</a:t>
            </a:fld>
            <a:endParaRPr lang="en-US" sz="1400">
              <a:latin typeface="Arial" charset="0"/>
            </a:endParaRPr>
          </a:p>
        </p:txBody>
      </p:sp>
      <p:sp>
        <p:nvSpPr>
          <p:cNvPr id="2549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Polymorphism</a:t>
            </a:r>
          </a:p>
        </p:txBody>
      </p:sp>
      <p:sp>
        <p:nvSpPr>
          <p:cNvPr id="1541123" name="Rectangle 3"/>
          <p:cNvSpPr>
            <a:spLocks noGrp="1" noChangeArrowheads="1"/>
          </p:cNvSpPr>
          <p:nvPr>
            <p:ph type="body" idx="1"/>
          </p:nvPr>
        </p:nvSpPr>
        <p:spPr/>
        <p:txBody>
          <a:bodyPr/>
          <a:lstStyle/>
          <a:p>
            <a:pPr marL="952500" lvl="1" indent="-495300" eaLnBrk="1" hangingPunct="1">
              <a:buFont typeface="Marlett" charset="0"/>
              <a:buAutoNum type="arabicParenR" startAt="2"/>
            </a:pPr>
            <a:r>
              <a:rPr lang="en-US">
                <a:solidFill>
                  <a:srgbClr val="FF0000"/>
                </a:solidFill>
                <a:latin typeface="Tahoma" charset="0"/>
                <a:ea typeface="ＭＳ Ｐゴシック" charset="0"/>
              </a:rPr>
              <a:t>Dynamic (or late) binding</a:t>
            </a:r>
          </a:p>
          <a:p>
            <a:pPr marL="1333500" lvl="2" indent="-419100" eaLnBrk="1" hangingPunct="1"/>
            <a:r>
              <a:rPr lang="en-US">
                <a:latin typeface="Tahoma" charset="0"/>
                <a:ea typeface="ＭＳ Ｐゴシック" charset="0"/>
              </a:rPr>
              <a:t>The code executed for a method call is associated with the call during </a:t>
            </a:r>
            <a:r>
              <a:rPr lang="en-US">
                <a:solidFill>
                  <a:srgbClr val="FF0000"/>
                </a:solidFill>
                <a:latin typeface="Tahoma" charset="0"/>
                <a:ea typeface="ＭＳ Ｐゴシック" charset="0"/>
              </a:rPr>
              <a:t>run-time</a:t>
            </a:r>
            <a:endParaRPr lang="en-US">
              <a:latin typeface="Tahoma" charset="0"/>
              <a:ea typeface="ＭＳ Ｐゴシック" charset="0"/>
            </a:endParaRPr>
          </a:p>
          <a:p>
            <a:pPr marL="1333500" lvl="2" indent="-419100" eaLnBrk="1" hangingPunct="1"/>
            <a:r>
              <a:rPr lang="en-US">
                <a:latin typeface="Tahoma" charset="0"/>
                <a:ea typeface="ＭＳ Ｐゴシック" charset="0"/>
              </a:rPr>
              <a:t>The actual method executed is determined by the </a:t>
            </a:r>
            <a:r>
              <a:rPr lang="en-US">
                <a:solidFill>
                  <a:srgbClr val="FF0000"/>
                </a:solidFill>
                <a:latin typeface="Tahoma" charset="0"/>
                <a:ea typeface="ＭＳ Ｐゴシック" charset="0"/>
              </a:rPr>
              <a:t>type of the object</a:t>
            </a:r>
            <a:r>
              <a:rPr lang="en-US">
                <a:latin typeface="Tahoma" charset="0"/>
                <a:ea typeface="ＭＳ Ｐゴシック" charset="0"/>
              </a:rPr>
              <a:t>, not the type of the reference</a:t>
            </a:r>
          </a:p>
          <a:p>
            <a:pPr marL="952500" lvl="1" indent="-495300" eaLnBrk="1" hangingPunct="1"/>
            <a:r>
              <a:rPr lang="en-US">
                <a:latin typeface="Tahoma" charset="0"/>
                <a:ea typeface="ＭＳ Ｐゴシック" charset="0"/>
              </a:rPr>
              <a:t>Allows superclass and subclass objects to be accessed in a regular, consistent way</a:t>
            </a:r>
          </a:p>
          <a:p>
            <a:pPr marL="1333500" lvl="2" indent="-419100" eaLnBrk="1" hangingPunct="1"/>
            <a:r>
              <a:rPr lang="en-US">
                <a:latin typeface="Tahoma" charset="0"/>
                <a:ea typeface="ＭＳ Ｐゴシック" charset="0"/>
              </a:rPr>
              <a:t>Array or collection of superclass references can be used to access a mixture of superclass and subclass objects</a:t>
            </a:r>
          </a:p>
          <a:p>
            <a:pPr marL="1333500" lvl="2" indent="-419100" eaLnBrk="1" hangingPunct="1"/>
            <a:r>
              <a:rPr lang="en-US">
                <a:latin typeface="Tahoma" charset="0"/>
                <a:ea typeface="ＭＳ Ｐゴシック" charset="0"/>
              </a:rPr>
              <a:t>This is very useful if we want access collections of mixed data types (ex: draw different graphical objects using the same draw() method call for each)</a:t>
            </a:r>
          </a:p>
        </p:txBody>
      </p:sp>
    </p:spTree>
    <p:extLst>
      <p:ext uri="{BB962C8B-B14F-4D97-AF65-F5344CB8AC3E}">
        <p14:creationId xmlns:p14="http://schemas.microsoft.com/office/powerpoint/2010/main" val="3758889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41123">
                                            <p:txEl>
                                              <p:pRg st="1" end="1"/>
                                            </p:txEl>
                                          </p:spTgt>
                                        </p:tgtEl>
                                        <p:attrNameLst>
                                          <p:attrName>style.visibility</p:attrName>
                                        </p:attrNameLst>
                                      </p:cBhvr>
                                      <p:to>
                                        <p:strVal val="visible"/>
                                      </p:to>
                                    </p:set>
                                    <p:anim to="" calcmode="lin" valueType="num">
                                      <p:cBhvr>
                                        <p:cTn id="7" dur="1" fill="hold"/>
                                        <p:tgtEl>
                                          <p:spTgt spid="154112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41123">
                                            <p:txEl>
                                              <p:pRg st="2" end="2"/>
                                            </p:txEl>
                                          </p:spTgt>
                                        </p:tgtEl>
                                        <p:attrNameLst>
                                          <p:attrName>style.visibility</p:attrName>
                                        </p:attrNameLst>
                                      </p:cBhvr>
                                      <p:to>
                                        <p:strVal val="visible"/>
                                      </p:to>
                                    </p:set>
                                    <p:anim to="" calcmode="lin" valueType="num">
                                      <p:cBhvr>
                                        <p:cTn id="12" dur="1" fill="hold"/>
                                        <p:tgtEl>
                                          <p:spTgt spid="154112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41123">
                                            <p:txEl>
                                              <p:pRg st="3" end="3"/>
                                            </p:txEl>
                                          </p:spTgt>
                                        </p:tgtEl>
                                        <p:attrNameLst>
                                          <p:attrName>style.visibility</p:attrName>
                                        </p:attrNameLst>
                                      </p:cBhvr>
                                      <p:to>
                                        <p:strVal val="visible"/>
                                      </p:to>
                                    </p:set>
                                    <p:anim to="" calcmode="lin" valueType="num">
                                      <p:cBhvr>
                                        <p:cTn id="17" dur="1" fill="hold"/>
                                        <p:tgtEl>
                                          <p:spTgt spid="154112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41123">
                                            <p:txEl>
                                              <p:pRg st="4" end="4"/>
                                            </p:txEl>
                                          </p:spTgt>
                                        </p:tgtEl>
                                        <p:attrNameLst>
                                          <p:attrName>style.visibility</p:attrName>
                                        </p:attrNameLst>
                                      </p:cBhvr>
                                      <p:to>
                                        <p:strVal val="visible"/>
                                      </p:to>
                                    </p:set>
                                    <p:anim to="" calcmode="lin" valueType="num">
                                      <p:cBhvr>
                                        <p:cTn id="22" dur="1" fill="hold"/>
                                        <p:tgtEl>
                                          <p:spTgt spid="1541123">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541123">
                                            <p:txEl>
                                              <p:pRg st="5" end="5"/>
                                            </p:txEl>
                                          </p:spTgt>
                                        </p:tgtEl>
                                        <p:attrNameLst>
                                          <p:attrName>style.visibility</p:attrName>
                                        </p:attrNameLst>
                                      </p:cBhvr>
                                      <p:to>
                                        <p:strVal val="visible"/>
                                      </p:to>
                                    </p:set>
                                    <p:anim to="" calcmode="lin" valueType="num">
                                      <p:cBhvr>
                                        <p:cTn id="27" dur="1" fill="hold"/>
                                        <p:tgtEl>
                                          <p:spTgt spid="154112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5C2D84C-34CD-B446-AA8B-9F47E28E89AC}" type="slidenum">
              <a:rPr lang="en-US" sz="1400">
                <a:latin typeface="Arial" charset="0"/>
              </a:rPr>
              <a:pPr eaLnBrk="1" hangingPunct="1"/>
              <a:t>204</a:t>
            </a:fld>
            <a:endParaRPr lang="en-US" sz="1400">
              <a:latin typeface="Arial" charset="0"/>
            </a:endParaRPr>
          </a:p>
        </p:txBody>
      </p:sp>
      <p:sp>
        <p:nvSpPr>
          <p:cNvPr id="2560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Polymorphism</a:t>
            </a:r>
          </a:p>
        </p:txBody>
      </p:sp>
      <p:sp>
        <p:nvSpPr>
          <p:cNvPr id="256003" name="Rectangle 3"/>
          <p:cNvSpPr>
            <a:spLocks noChangeArrowheads="1"/>
          </p:cNvSpPr>
          <p:nvPr/>
        </p:nvSpPr>
        <p:spPr bwMode="auto">
          <a:xfrm>
            <a:off x="609600" y="685800"/>
            <a:ext cx="40005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bg1"/>
              </a:buClr>
              <a:buSzPct val="120000"/>
              <a:buFont typeface="Arial" charset="0"/>
              <a:buChar char="•"/>
            </a:pPr>
            <a:r>
              <a:rPr lang="en-US" sz="2600">
                <a:latin typeface="Tahoma" charset="0"/>
              </a:rPr>
              <a:t>Ex. Each subclass overrides the move() method in its own way</a:t>
            </a:r>
          </a:p>
          <a:p>
            <a:pPr marL="342900" indent="-342900" algn="l">
              <a:spcBef>
                <a:spcPct val="20000"/>
              </a:spcBef>
              <a:buClr>
                <a:schemeClr val="bg1"/>
              </a:buClr>
              <a:buSzPct val="120000"/>
              <a:buFont typeface="Arial" charset="0"/>
              <a:buNone/>
            </a:pPr>
            <a:r>
              <a:rPr lang="en-US">
                <a:latin typeface="Tahoma" charset="0"/>
              </a:rPr>
              <a:t>Animal [] A = new Animal[3];</a:t>
            </a:r>
          </a:p>
          <a:p>
            <a:pPr marL="342900" indent="-342900" algn="l">
              <a:spcBef>
                <a:spcPct val="20000"/>
              </a:spcBef>
              <a:buClr>
                <a:schemeClr val="bg1"/>
              </a:buClr>
              <a:buSzPct val="120000"/>
              <a:buFont typeface="Arial" charset="0"/>
              <a:buNone/>
            </a:pPr>
            <a:r>
              <a:rPr lang="en-US">
                <a:latin typeface="Tahoma" charset="0"/>
              </a:rPr>
              <a:t>A[0] = new Bird();</a:t>
            </a:r>
          </a:p>
          <a:p>
            <a:pPr marL="342900" indent="-342900" algn="l">
              <a:spcBef>
                <a:spcPct val="20000"/>
              </a:spcBef>
              <a:buClr>
                <a:schemeClr val="bg1"/>
              </a:buClr>
              <a:buSzPct val="120000"/>
              <a:buFont typeface="Arial" charset="0"/>
              <a:buNone/>
            </a:pPr>
            <a:r>
              <a:rPr lang="en-US">
                <a:latin typeface="Tahoma" charset="0"/>
              </a:rPr>
              <a:t>A[1] = new Person();</a:t>
            </a:r>
          </a:p>
          <a:p>
            <a:pPr marL="342900" indent="-342900" algn="l">
              <a:spcBef>
                <a:spcPct val="20000"/>
              </a:spcBef>
              <a:buClr>
                <a:schemeClr val="bg1"/>
              </a:buClr>
              <a:buSzPct val="120000"/>
              <a:buFont typeface="Arial" charset="0"/>
              <a:buNone/>
            </a:pPr>
            <a:r>
              <a:rPr lang="en-US">
                <a:latin typeface="Tahoma" charset="0"/>
              </a:rPr>
              <a:t>A[2] = new Fish();</a:t>
            </a:r>
          </a:p>
          <a:p>
            <a:pPr marL="342900" indent="-342900" algn="l">
              <a:spcBef>
                <a:spcPct val="20000"/>
              </a:spcBef>
              <a:buClr>
                <a:schemeClr val="bg1"/>
              </a:buClr>
              <a:buSzPct val="120000"/>
              <a:buFont typeface="Arial" charset="0"/>
              <a:buNone/>
            </a:pPr>
            <a:r>
              <a:rPr lang="en-US">
                <a:latin typeface="Tahoma" charset="0"/>
              </a:rPr>
              <a:t>for (int i = 0; i &lt; A.length; i++)</a:t>
            </a:r>
          </a:p>
          <a:p>
            <a:pPr marL="342900" indent="-342900" algn="l">
              <a:spcBef>
                <a:spcPct val="20000"/>
              </a:spcBef>
              <a:buClr>
                <a:schemeClr val="bg1"/>
              </a:buClr>
              <a:buSzPct val="120000"/>
              <a:buFont typeface="Arial" charset="0"/>
              <a:buNone/>
            </a:pPr>
            <a:r>
              <a:rPr lang="en-US">
                <a:latin typeface="Tahoma" charset="0"/>
              </a:rPr>
              <a:t>		A[i].move();</a:t>
            </a:r>
          </a:p>
        </p:txBody>
      </p:sp>
      <p:pic>
        <p:nvPicPr>
          <p:cNvPr id="256004" name="Picture 4" descr="an0126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667000"/>
            <a:ext cx="13335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05" name="WordArt 5"/>
          <p:cNvSpPr>
            <a:spLocks noChangeArrowheads="1" noChangeShapeType="1" noTextEdit="1"/>
          </p:cNvSpPr>
          <p:nvPr/>
        </p:nvSpPr>
        <p:spPr bwMode="auto">
          <a:xfrm>
            <a:off x="5791200" y="1447800"/>
            <a:ext cx="1724025" cy="647700"/>
          </a:xfrm>
          <a:prstGeom prst="rect">
            <a:avLst/>
          </a:prstGeom>
        </p:spPr>
        <p:txBody>
          <a:bodyPr spcFirstLastPara="1" wrap="none" fromWordArt="1">
            <a:prstTxWarp prst="textArchUp">
              <a:avLst>
                <a:gd name="adj" fmla="val 10800004"/>
              </a:avLst>
            </a:prstTxWarp>
          </a:bodyPr>
          <a:lstStyle/>
          <a:p>
            <a:r>
              <a:rPr lang="en-US" sz="3600" kern="10">
                <a:ln w="9525">
                  <a:solidFill>
                    <a:srgbClr val="000000"/>
                  </a:solidFill>
                  <a:miter lim="800000"/>
                  <a:headEnd/>
                  <a:tailEnd/>
                </a:ln>
                <a:solidFill>
                  <a:srgbClr val="993366"/>
                </a:solidFill>
                <a:latin typeface="Arial Black"/>
                <a:ea typeface="Arial Black"/>
                <a:cs typeface="Arial Black"/>
              </a:rPr>
              <a:t>Animal</a:t>
            </a:r>
          </a:p>
        </p:txBody>
      </p:sp>
      <p:pic>
        <p:nvPicPr>
          <p:cNvPr id="256006" name="Picture 6" descr="an01144_"/>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10400" y="2743200"/>
            <a:ext cx="1655763" cy="877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07" name="Picture 7" descr="bd00004_"/>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96000" y="3962400"/>
            <a:ext cx="882650" cy="180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08" name="Line 8"/>
          <p:cNvSpPr>
            <a:spLocks noChangeShapeType="1"/>
          </p:cNvSpPr>
          <p:nvPr/>
        </p:nvSpPr>
        <p:spPr bwMode="auto">
          <a:xfrm flipV="1">
            <a:off x="5410200" y="1752600"/>
            <a:ext cx="990600" cy="838200"/>
          </a:xfrm>
          <a:prstGeom prst="line">
            <a:avLst/>
          </a:prstGeom>
          <a:noFill/>
          <a:ln w="9525">
            <a:solidFill>
              <a:schemeClr val="bg1"/>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256009" name="Line 9"/>
          <p:cNvSpPr>
            <a:spLocks noChangeShapeType="1"/>
          </p:cNvSpPr>
          <p:nvPr/>
        </p:nvSpPr>
        <p:spPr bwMode="auto">
          <a:xfrm flipV="1">
            <a:off x="6553200" y="1828800"/>
            <a:ext cx="0" cy="1905000"/>
          </a:xfrm>
          <a:prstGeom prst="line">
            <a:avLst/>
          </a:prstGeom>
          <a:noFill/>
          <a:ln w="9525">
            <a:solidFill>
              <a:schemeClr val="bg1"/>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256010" name="Line 10"/>
          <p:cNvSpPr>
            <a:spLocks noChangeShapeType="1"/>
          </p:cNvSpPr>
          <p:nvPr/>
        </p:nvSpPr>
        <p:spPr bwMode="auto">
          <a:xfrm>
            <a:off x="6781800" y="1828800"/>
            <a:ext cx="838200" cy="838200"/>
          </a:xfrm>
          <a:prstGeom prst="line">
            <a:avLst/>
          </a:prstGeom>
          <a:noFill/>
          <a:ln w="9525">
            <a:solidFill>
              <a:schemeClr val="bg1"/>
            </a:solidFill>
            <a:miter lim="800000"/>
            <a:headEnd/>
            <a:tailEnd/>
          </a:ln>
          <a:extLst>
            <a:ext uri="{909E8E84-426E-40dd-AFC4-6F175D3DCCD1}">
              <a14:hiddenFill xmlns:a14="http://schemas.microsoft.com/office/drawing/2010/main" xmlns="">
                <a:noFill/>
              </a14:hiddenFill>
            </a:ext>
          </a:extLst>
        </p:spPr>
        <p:txBody>
          <a:bodyPr/>
          <a:lstStyle/>
          <a:p>
            <a:endParaRPr lang="en-US"/>
          </a:p>
        </p:txBody>
      </p:sp>
      <p:sp>
        <p:nvSpPr>
          <p:cNvPr id="256011" name="Text Box 11"/>
          <p:cNvSpPr txBox="1">
            <a:spLocks noChangeArrowheads="1"/>
          </p:cNvSpPr>
          <p:nvPr/>
        </p:nvSpPr>
        <p:spPr bwMode="auto">
          <a:xfrm>
            <a:off x="4876800" y="3810000"/>
            <a:ext cx="1143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move()</a:t>
            </a:r>
          </a:p>
        </p:txBody>
      </p:sp>
      <p:sp>
        <p:nvSpPr>
          <p:cNvPr id="256012" name="Text Box 12"/>
          <p:cNvSpPr txBox="1">
            <a:spLocks noChangeArrowheads="1"/>
          </p:cNvSpPr>
          <p:nvPr/>
        </p:nvSpPr>
        <p:spPr bwMode="auto">
          <a:xfrm>
            <a:off x="6096000" y="5791200"/>
            <a:ext cx="1143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move()</a:t>
            </a:r>
          </a:p>
        </p:txBody>
      </p:sp>
      <p:sp>
        <p:nvSpPr>
          <p:cNvPr id="256013" name="Text Box 13"/>
          <p:cNvSpPr txBox="1">
            <a:spLocks noChangeArrowheads="1"/>
          </p:cNvSpPr>
          <p:nvPr/>
        </p:nvSpPr>
        <p:spPr bwMode="auto">
          <a:xfrm>
            <a:off x="7315200" y="3810000"/>
            <a:ext cx="1143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move()</a:t>
            </a:r>
          </a:p>
        </p:txBody>
      </p:sp>
      <p:sp>
        <p:nvSpPr>
          <p:cNvPr id="1542158" name="Text Box 14"/>
          <p:cNvSpPr txBox="1">
            <a:spLocks noChangeArrowheads="1"/>
          </p:cNvSpPr>
          <p:nvPr/>
        </p:nvSpPr>
        <p:spPr bwMode="auto">
          <a:xfrm>
            <a:off x="533400" y="4343400"/>
            <a:ext cx="4800600" cy="212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76225" indent="-276225"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buFontTx/>
              <a:buChar char="•"/>
            </a:pPr>
            <a:r>
              <a:rPr kumimoji="1" lang="en-US" sz="2400">
                <a:latin typeface="Tahoma" charset="0"/>
              </a:rPr>
              <a:t>References are all the same, but objects are not</a:t>
            </a:r>
          </a:p>
          <a:p>
            <a:pPr algn="l">
              <a:spcBef>
                <a:spcPct val="50000"/>
              </a:spcBef>
              <a:buFontTx/>
              <a:buChar char="•"/>
            </a:pPr>
            <a:r>
              <a:rPr kumimoji="1" lang="en-US" sz="2400">
                <a:latin typeface="Tahoma" charset="0"/>
              </a:rPr>
              <a:t>move() method invoked is that associated with the OBJECT, NOT with the reference</a:t>
            </a:r>
            <a:endParaRPr kumimoji="1" lang="en-US" sz="3000">
              <a:latin typeface="Tahoma" charset="0"/>
            </a:endParaRPr>
          </a:p>
        </p:txBody>
      </p:sp>
    </p:spTree>
    <p:extLst>
      <p:ext uri="{BB962C8B-B14F-4D97-AF65-F5344CB8AC3E}">
        <p14:creationId xmlns:p14="http://schemas.microsoft.com/office/powerpoint/2010/main" val="4294091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03">
                                            <p:txEl>
                                              <p:pRg st="2" end="2"/>
                                            </p:txEl>
                                          </p:spTgt>
                                        </p:tgtEl>
                                        <p:attrNameLst>
                                          <p:attrName>style.visibility</p:attrName>
                                        </p:attrNameLst>
                                      </p:cBhvr>
                                      <p:to>
                                        <p:strVal val="visible"/>
                                      </p:to>
                                    </p:set>
                                    <p:animEffect transition="in" filter="blinds(horizontal)">
                                      <p:cBhvr>
                                        <p:cTn id="7" dur="500"/>
                                        <p:tgtEl>
                                          <p:spTgt spid="256003">
                                            <p:txEl>
                                              <p:pRg st="2" end="2"/>
                                            </p:txEl>
                                          </p:spTgt>
                                        </p:tgtEl>
                                      </p:cBhvr>
                                    </p:animEffect>
                                  </p:childTnLst>
                                </p:cTn>
                              </p:par>
                            </p:childTnLst>
                          </p:cTn>
                        </p:par>
                        <p:par>
                          <p:cTn id="8" fill="hold" nodeType="afterGroup">
                            <p:stCondLst>
                              <p:cond delay="500"/>
                            </p:stCondLst>
                            <p:childTnLst>
                              <p:par>
                                <p:cTn id="9" presetID="25" presetClass="entr" presetSubtype="0" fill="hold" nodeType="afterEffect">
                                  <p:stCondLst>
                                    <p:cond delay="0"/>
                                  </p:stCondLst>
                                  <p:childTnLst>
                                    <p:set>
                                      <p:cBhvr>
                                        <p:cTn id="10" dur="1" fill="hold">
                                          <p:stCondLst>
                                            <p:cond delay="0"/>
                                          </p:stCondLst>
                                        </p:cTn>
                                        <p:tgtEl>
                                          <p:spTgt spid="256004"/>
                                        </p:tgtEl>
                                        <p:attrNameLst>
                                          <p:attrName>style.visibility</p:attrName>
                                        </p:attrNameLst>
                                      </p:cBhvr>
                                      <p:to>
                                        <p:strVal val="visible"/>
                                      </p:to>
                                    </p:set>
                                    <p:anim calcmode="lin" valueType="num">
                                      <p:cBhvr>
                                        <p:cTn id="11" dur="500" decel="50000" fill="hold">
                                          <p:stCondLst>
                                            <p:cond delay="0"/>
                                          </p:stCondLst>
                                        </p:cTn>
                                        <p:tgtEl>
                                          <p:spTgt spid="256004"/>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56004"/>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56004"/>
                                        </p:tgtEl>
                                        <p:attrNameLst>
                                          <p:attrName>ppt_w</p:attrName>
                                        </p:attrNameLst>
                                      </p:cBhvr>
                                      <p:tavLst>
                                        <p:tav tm="0">
                                          <p:val>
                                            <p:strVal val="#ppt_w*.05"/>
                                          </p:val>
                                        </p:tav>
                                        <p:tav tm="100000">
                                          <p:val>
                                            <p:strVal val="#ppt_w"/>
                                          </p:val>
                                        </p:tav>
                                      </p:tavLst>
                                    </p:anim>
                                    <p:anim calcmode="lin" valueType="num">
                                      <p:cBhvr>
                                        <p:cTn id="14" dur="1000" fill="hold"/>
                                        <p:tgtEl>
                                          <p:spTgt spid="256004"/>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56004"/>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56004"/>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56004"/>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56004"/>
                                        </p:tgtEl>
                                      </p:cBhvr>
                                    </p:animEffect>
                                  </p:childTnLst>
                                </p:cTn>
                              </p:par>
                              <p:par>
                                <p:cTn id="19" presetID="25" presetClass="entr" presetSubtype="0" fill="hold" grpId="0" nodeType="withEffect">
                                  <p:stCondLst>
                                    <p:cond delay="0"/>
                                  </p:stCondLst>
                                  <p:childTnLst>
                                    <p:set>
                                      <p:cBhvr>
                                        <p:cTn id="20" dur="1" fill="hold">
                                          <p:stCondLst>
                                            <p:cond delay="0"/>
                                          </p:stCondLst>
                                        </p:cTn>
                                        <p:tgtEl>
                                          <p:spTgt spid="256008"/>
                                        </p:tgtEl>
                                        <p:attrNameLst>
                                          <p:attrName>style.visibility</p:attrName>
                                        </p:attrNameLst>
                                      </p:cBhvr>
                                      <p:to>
                                        <p:strVal val="visible"/>
                                      </p:to>
                                    </p:set>
                                    <p:anim calcmode="lin" valueType="num">
                                      <p:cBhvr>
                                        <p:cTn id="21" dur="500" decel="50000" fill="hold">
                                          <p:stCondLst>
                                            <p:cond delay="0"/>
                                          </p:stCondLst>
                                        </p:cTn>
                                        <p:tgtEl>
                                          <p:spTgt spid="256008"/>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256008"/>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256008"/>
                                        </p:tgtEl>
                                        <p:attrNameLst>
                                          <p:attrName>ppt_w</p:attrName>
                                        </p:attrNameLst>
                                      </p:cBhvr>
                                      <p:tavLst>
                                        <p:tav tm="0">
                                          <p:val>
                                            <p:strVal val="#ppt_w*.05"/>
                                          </p:val>
                                        </p:tav>
                                        <p:tav tm="100000">
                                          <p:val>
                                            <p:strVal val="#ppt_w"/>
                                          </p:val>
                                        </p:tav>
                                      </p:tavLst>
                                    </p:anim>
                                    <p:anim calcmode="lin" valueType="num">
                                      <p:cBhvr>
                                        <p:cTn id="24" dur="1000" fill="hold"/>
                                        <p:tgtEl>
                                          <p:spTgt spid="256008"/>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256008"/>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256008"/>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256008"/>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2560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56003">
                                            <p:txEl>
                                              <p:pRg st="3" end="3"/>
                                            </p:txEl>
                                          </p:spTgt>
                                        </p:tgtEl>
                                        <p:attrNameLst>
                                          <p:attrName>style.visibility</p:attrName>
                                        </p:attrNameLst>
                                      </p:cBhvr>
                                      <p:to>
                                        <p:strVal val="visible"/>
                                      </p:to>
                                    </p:set>
                                    <p:animEffect transition="in" filter="blinds(horizontal)">
                                      <p:cBhvr>
                                        <p:cTn id="33" dur="500"/>
                                        <p:tgtEl>
                                          <p:spTgt spid="256003">
                                            <p:txEl>
                                              <p:pRg st="3" end="3"/>
                                            </p:txEl>
                                          </p:spTgt>
                                        </p:tgtEl>
                                      </p:cBhvr>
                                    </p:animEffect>
                                  </p:childTnLst>
                                </p:cTn>
                              </p:par>
                            </p:childTnLst>
                          </p:cTn>
                        </p:par>
                        <p:par>
                          <p:cTn id="34" fill="hold" nodeType="afterGroup">
                            <p:stCondLst>
                              <p:cond delay="500"/>
                            </p:stCondLst>
                            <p:childTnLst>
                              <p:par>
                                <p:cTn id="35" presetID="21" presetClass="entr" presetSubtype="1" fill="hold" nodeType="afterEffect">
                                  <p:stCondLst>
                                    <p:cond delay="0"/>
                                  </p:stCondLst>
                                  <p:childTnLst>
                                    <p:set>
                                      <p:cBhvr>
                                        <p:cTn id="36" dur="1" fill="hold">
                                          <p:stCondLst>
                                            <p:cond delay="0"/>
                                          </p:stCondLst>
                                        </p:cTn>
                                        <p:tgtEl>
                                          <p:spTgt spid="256007"/>
                                        </p:tgtEl>
                                        <p:attrNameLst>
                                          <p:attrName>style.visibility</p:attrName>
                                        </p:attrNameLst>
                                      </p:cBhvr>
                                      <p:to>
                                        <p:strVal val="visible"/>
                                      </p:to>
                                    </p:set>
                                    <p:animEffect transition="in" filter="wheel(1)">
                                      <p:cBhvr>
                                        <p:cTn id="37" dur="2000"/>
                                        <p:tgtEl>
                                          <p:spTgt spid="256007"/>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256009"/>
                                        </p:tgtEl>
                                        <p:attrNameLst>
                                          <p:attrName>style.visibility</p:attrName>
                                        </p:attrNameLst>
                                      </p:cBhvr>
                                      <p:to>
                                        <p:strVal val="visible"/>
                                      </p:to>
                                    </p:set>
                                    <p:animEffect transition="in" filter="wheel(1)">
                                      <p:cBhvr>
                                        <p:cTn id="40" dur="2000"/>
                                        <p:tgtEl>
                                          <p:spTgt spid="2560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56003">
                                            <p:txEl>
                                              <p:pRg st="4" end="4"/>
                                            </p:txEl>
                                          </p:spTgt>
                                        </p:tgtEl>
                                        <p:attrNameLst>
                                          <p:attrName>style.visibility</p:attrName>
                                        </p:attrNameLst>
                                      </p:cBhvr>
                                      <p:to>
                                        <p:strVal val="visible"/>
                                      </p:to>
                                    </p:set>
                                    <p:animEffect transition="in" filter="blinds(horizontal)">
                                      <p:cBhvr>
                                        <p:cTn id="45" dur="500"/>
                                        <p:tgtEl>
                                          <p:spTgt spid="256003">
                                            <p:txEl>
                                              <p:pRg st="4" end="4"/>
                                            </p:txEl>
                                          </p:spTgt>
                                        </p:tgtEl>
                                      </p:cBhvr>
                                    </p:animEffect>
                                  </p:childTnLst>
                                </p:cTn>
                              </p:par>
                            </p:childTnLst>
                          </p:cTn>
                        </p:par>
                        <p:par>
                          <p:cTn id="46" fill="hold" nodeType="afterGroup">
                            <p:stCondLst>
                              <p:cond delay="500"/>
                            </p:stCondLst>
                            <p:childTnLst>
                              <p:par>
                                <p:cTn id="47" presetID="23" presetClass="entr" presetSubtype="16" fill="hold" nodeType="afterEffect">
                                  <p:stCondLst>
                                    <p:cond delay="0"/>
                                  </p:stCondLst>
                                  <p:childTnLst>
                                    <p:set>
                                      <p:cBhvr>
                                        <p:cTn id="48" dur="1" fill="hold">
                                          <p:stCondLst>
                                            <p:cond delay="0"/>
                                          </p:stCondLst>
                                        </p:cTn>
                                        <p:tgtEl>
                                          <p:spTgt spid="256006"/>
                                        </p:tgtEl>
                                        <p:attrNameLst>
                                          <p:attrName>style.visibility</p:attrName>
                                        </p:attrNameLst>
                                      </p:cBhvr>
                                      <p:to>
                                        <p:strVal val="visible"/>
                                      </p:to>
                                    </p:set>
                                    <p:anim calcmode="lin" valueType="num">
                                      <p:cBhvr>
                                        <p:cTn id="49" dur="500" fill="hold"/>
                                        <p:tgtEl>
                                          <p:spTgt spid="256006"/>
                                        </p:tgtEl>
                                        <p:attrNameLst>
                                          <p:attrName>ppt_w</p:attrName>
                                        </p:attrNameLst>
                                      </p:cBhvr>
                                      <p:tavLst>
                                        <p:tav tm="0">
                                          <p:val>
                                            <p:fltVal val="0"/>
                                          </p:val>
                                        </p:tav>
                                        <p:tav tm="100000">
                                          <p:val>
                                            <p:strVal val="#ppt_w"/>
                                          </p:val>
                                        </p:tav>
                                      </p:tavLst>
                                    </p:anim>
                                    <p:anim calcmode="lin" valueType="num">
                                      <p:cBhvr>
                                        <p:cTn id="50" dur="500" fill="hold"/>
                                        <p:tgtEl>
                                          <p:spTgt spid="256006"/>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256010"/>
                                        </p:tgtEl>
                                        <p:attrNameLst>
                                          <p:attrName>style.visibility</p:attrName>
                                        </p:attrNameLst>
                                      </p:cBhvr>
                                      <p:to>
                                        <p:strVal val="visible"/>
                                      </p:to>
                                    </p:set>
                                    <p:anim calcmode="lin" valueType="num">
                                      <p:cBhvr>
                                        <p:cTn id="53" dur="500" fill="hold"/>
                                        <p:tgtEl>
                                          <p:spTgt spid="256010"/>
                                        </p:tgtEl>
                                        <p:attrNameLst>
                                          <p:attrName>ppt_w</p:attrName>
                                        </p:attrNameLst>
                                      </p:cBhvr>
                                      <p:tavLst>
                                        <p:tav tm="0">
                                          <p:val>
                                            <p:fltVal val="0"/>
                                          </p:val>
                                        </p:tav>
                                        <p:tav tm="100000">
                                          <p:val>
                                            <p:strVal val="#ppt_w"/>
                                          </p:val>
                                        </p:tav>
                                      </p:tavLst>
                                    </p:anim>
                                    <p:anim calcmode="lin" valueType="num">
                                      <p:cBhvr>
                                        <p:cTn id="54" dur="500" fill="hold"/>
                                        <p:tgtEl>
                                          <p:spTgt spid="256010"/>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256003">
                                            <p:txEl>
                                              <p:pRg st="5" end="5"/>
                                            </p:txEl>
                                          </p:spTgt>
                                        </p:tgtEl>
                                        <p:attrNameLst>
                                          <p:attrName>style.visibility</p:attrName>
                                        </p:attrNameLst>
                                      </p:cBhvr>
                                      <p:to>
                                        <p:strVal val="visible"/>
                                      </p:to>
                                    </p:set>
                                    <p:animEffect transition="in" filter="blinds(horizontal)">
                                      <p:cBhvr>
                                        <p:cTn id="59" dur="500"/>
                                        <p:tgtEl>
                                          <p:spTgt spid="256003">
                                            <p:txEl>
                                              <p:pRg st="5" end="5"/>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256003">
                                            <p:txEl>
                                              <p:pRg st="6" end="6"/>
                                            </p:txEl>
                                          </p:spTgt>
                                        </p:tgtEl>
                                        <p:attrNameLst>
                                          <p:attrName>style.visibility</p:attrName>
                                        </p:attrNameLst>
                                      </p:cBhvr>
                                      <p:to>
                                        <p:strVal val="visible"/>
                                      </p:to>
                                    </p:set>
                                    <p:animEffect transition="in" filter="blinds(horizontal)">
                                      <p:cBhvr>
                                        <p:cTn id="62" dur="500"/>
                                        <p:tgtEl>
                                          <p:spTgt spid="256003">
                                            <p:txEl>
                                              <p:pRg st="6" end="6"/>
                                            </p:txEl>
                                          </p:spTgt>
                                        </p:tgtEl>
                                      </p:cBhvr>
                                    </p:animEffect>
                                  </p:childTnLst>
                                </p:cTn>
                              </p:par>
                            </p:childTnLst>
                          </p:cTn>
                        </p:par>
                        <p:par>
                          <p:cTn id="63" fill="hold" nodeType="afterGroup">
                            <p:stCondLst>
                              <p:cond delay="500"/>
                            </p:stCondLst>
                            <p:childTnLst>
                              <p:par>
                                <p:cTn id="64" presetID="14" presetClass="entr" presetSubtype="10" fill="hold" grpId="0" nodeType="afterEffect">
                                  <p:stCondLst>
                                    <p:cond delay="0"/>
                                  </p:stCondLst>
                                  <p:childTnLst>
                                    <p:set>
                                      <p:cBhvr>
                                        <p:cTn id="65" dur="1" fill="hold">
                                          <p:stCondLst>
                                            <p:cond delay="0"/>
                                          </p:stCondLst>
                                        </p:cTn>
                                        <p:tgtEl>
                                          <p:spTgt spid="256011"/>
                                        </p:tgtEl>
                                        <p:attrNameLst>
                                          <p:attrName>style.visibility</p:attrName>
                                        </p:attrNameLst>
                                      </p:cBhvr>
                                      <p:to>
                                        <p:strVal val="visible"/>
                                      </p:to>
                                    </p:set>
                                    <p:animEffect transition="in" filter="randombar(horizontal)">
                                      <p:cBhvr>
                                        <p:cTn id="66" dur="500"/>
                                        <p:tgtEl>
                                          <p:spTgt spid="256011"/>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56013"/>
                                        </p:tgtEl>
                                        <p:attrNameLst>
                                          <p:attrName>style.visibility</p:attrName>
                                        </p:attrNameLst>
                                      </p:cBhvr>
                                      <p:to>
                                        <p:strVal val="visible"/>
                                      </p:to>
                                    </p:set>
                                    <p:animEffect transition="in" filter="randombar(horizontal)">
                                      <p:cBhvr>
                                        <p:cTn id="69" dur="500"/>
                                        <p:tgtEl>
                                          <p:spTgt spid="256013"/>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56012"/>
                                        </p:tgtEl>
                                        <p:attrNameLst>
                                          <p:attrName>style.visibility</p:attrName>
                                        </p:attrNameLst>
                                      </p:cBhvr>
                                      <p:to>
                                        <p:strVal val="visible"/>
                                      </p:to>
                                    </p:set>
                                    <p:animEffect transition="in" filter="randombar(horizontal)">
                                      <p:cBhvr>
                                        <p:cTn id="72" dur="500"/>
                                        <p:tgtEl>
                                          <p:spTgt spid="2560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1" presetClass="entr" presetSubtype="0" fill="hold" nodeType="clickEffect">
                                  <p:stCondLst>
                                    <p:cond delay="0"/>
                                  </p:stCondLst>
                                  <p:iterate type="lt">
                                    <p:tmPct val="5000"/>
                                  </p:iterate>
                                  <p:childTnLst>
                                    <p:set>
                                      <p:cBhvr>
                                        <p:cTn id="76" dur="1" fill="hold">
                                          <p:stCondLst>
                                            <p:cond delay="0"/>
                                          </p:stCondLst>
                                        </p:cTn>
                                        <p:tgtEl>
                                          <p:spTgt spid="1542158">
                                            <p:txEl>
                                              <p:pRg st="0" end="0"/>
                                            </p:txEl>
                                          </p:spTgt>
                                        </p:tgtEl>
                                        <p:attrNameLst>
                                          <p:attrName>style.visibility</p:attrName>
                                        </p:attrNameLst>
                                      </p:cBhvr>
                                      <p:to>
                                        <p:strVal val="visible"/>
                                      </p:to>
                                    </p:set>
                                    <p:anim calcmode="lin" valueType="num">
                                      <p:cBhvr>
                                        <p:cTn id="77" dur="1000" fill="hold"/>
                                        <p:tgtEl>
                                          <p:spTgt spid="1542158">
                                            <p:txEl>
                                              <p:pRg st="0" end="0"/>
                                            </p:txEl>
                                          </p:spTgt>
                                        </p:tgtEl>
                                        <p:attrNameLst>
                                          <p:attrName>ppt_w</p:attrName>
                                        </p:attrNameLst>
                                      </p:cBhvr>
                                      <p:tavLst>
                                        <p:tav tm="0">
                                          <p:val>
                                            <p:fltVal val="0"/>
                                          </p:val>
                                        </p:tav>
                                        <p:tav tm="100000">
                                          <p:val>
                                            <p:strVal val="#ppt_w"/>
                                          </p:val>
                                        </p:tav>
                                      </p:tavLst>
                                    </p:anim>
                                    <p:anim calcmode="lin" valueType="num">
                                      <p:cBhvr>
                                        <p:cTn id="78" dur="1000" fill="hold"/>
                                        <p:tgtEl>
                                          <p:spTgt spid="1542158">
                                            <p:txEl>
                                              <p:pRg st="0" end="0"/>
                                            </p:txEl>
                                          </p:spTgt>
                                        </p:tgtEl>
                                        <p:attrNameLst>
                                          <p:attrName>ppt_h</p:attrName>
                                        </p:attrNameLst>
                                      </p:cBhvr>
                                      <p:tavLst>
                                        <p:tav tm="0">
                                          <p:val>
                                            <p:fltVal val="0"/>
                                          </p:val>
                                        </p:tav>
                                        <p:tav tm="100000">
                                          <p:val>
                                            <p:strVal val="#ppt_h"/>
                                          </p:val>
                                        </p:tav>
                                      </p:tavLst>
                                    </p:anim>
                                    <p:anim calcmode="lin" valueType="num">
                                      <p:cBhvr>
                                        <p:cTn id="79" dur="1000" fill="hold"/>
                                        <p:tgtEl>
                                          <p:spTgt spid="1542158">
                                            <p:txEl>
                                              <p:pRg st="0" end="0"/>
                                            </p:txEl>
                                          </p:spTgt>
                                        </p:tgtEl>
                                        <p:attrNameLst>
                                          <p:attrName>style.rotation</p:attrName>
                                        </p:attrNameLst>
                                      </p:cBhvr>
                                      <p:tavLst>
                                        <p:tav tm="0">
                                          <p:val>
                                            <p:fltVal val="90"/>
                                          </p:val>
                                        </p:tav>
                                        <p:tav tm="100000">
                                          <p:val>
                                            <p:fltVal val="0"/>
                                          </p:val>
                                        </p:tav>
                                      </p:tavLst>
                                    </p:anim>
                                    <p:animEffect transition="in" filter="fade">
                                      <p:cBhvr>
                                        <p:cTn id="80" dur="1000"/>
                                        <p:tgtEl>
                                          <p:spTgt spid="1542158">
                                            <p:txEl>
                                              <p:pRg st="0" end="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1" presetClass="entr" presetSubtype="0" fill="hold" nodeType="clickEffect">
                                  <p:stCondLst>
                                    <p:cond delay="0"/>
                                  </p:stCondLst>
                                  <p:iterate type="lt">
                                    <p:tmPct val="5000"/>
                                  </p:iterate>
                                  <p:childTnLst>
                                    <p:set>
                                      <p:cBhvr>
                                        <p:cTn id="84" dur="1" fill="hold">
                                          <p:stCondLst>
                                            <p:cond delay="0"/>
                                          </p:stCondLst>
                                        </p:cTn>
                                        <p:tgtEl>
                                          <p:spTgt spid="1542158">
                                            <p:txEl>
                                              <p:pRg st="1" end="1"/>
                                            </p:txEl>
                                          </p:spTgt>
                                        </p:tgtEl>
                                        <p:attrNameLst>
                                          <p:attrName>style.visibility</p:attrName>
                                        </p:attrNameLst>
                                      </p:cBhvr>
                                      <p:to>
                                        <p:strVal val="visible"/>
                                      </p:to>
                                    </p:set>
                                    <p:anim calcmode="lin" valueType="num">
                                      <p:cBhvr>
                                        <p:cTn id="85" dur="1000" fill="hold"/>
                                        <p:tgtEl>
                                          <p:spTgt spid="1542158">
                                            <p:txEl>
                                              <p:pRg st="1" end="1"/>
                                            </p:txEl>
                                          </p:spTgt>
                                        </p:tgtEl>
                                        <p:attrNameLst>
                                          <p:attrName>ppt_w</p:attrName>
                                        </p:attrNameLst>
                                      </p:cBhvr>
                                      <p:tavLst>
                                        <p:tav tm="0">
                                          <p:val>
                                            <p:fltVal val="0"/>
                                          </p:val>
                                        </p:tav>
                                        <p:tav tm="100000">
                                          <p:val>
                                            <p:strVal val="#ppt_w"/>
                                          </p:val>
                                        </p:tav>
                                      </p:tavLst>
                                    </p:anim>
                                    <p:anim calcmode="lin" valueType="num">
                                      <p:cBhvr>
                                        <p:cTn id="86" dur="1000" fill="hold"/>
                                        <p:tgtEl>
                                          <p:spTgt spid="1542158">
                                            <p:txEl>
                                              <p:pRg st="1" end="1"/>
                                            </p:txEl>
                                          </p:spTgt>
                                        </p:tgtEl>
                                        <p:attrNameLst>
                                          <p:attrName>ppt_h</p:attrName>
                                        </p:attrNameLst>
                                      </p:cBhvr>
                                      <p:tavLst>
                                        <p:tav tm="0">
                                          <p:val>
                                            <p:fltVal val="0"/>
                                          </p:val>
                                        </p:tav>
                                        <p:tav tm="100000">
                                          <p:val>
                                            <p:strVal val="#ppt_h"/>
                                          </p:val>
                                        </p:tav>
                                      </p:tavLst>
                                    </p:anim>
                                    <p:anim calcmode="lin" valueType="num">
                                      <p:cBhvr>
                                        <p:cTn id="87" dur="1000" fill="hold"/>
                                        <p:tgtEl>
                                          <p:spTgt spid="1542158">
                                            <p:txEl>
                                              <p:pRg st="1" end="1"/>
                                            </p:txEl>
                                          </p:spTgt>
                                        </p:tgtEl>
                                        <p:attrNameLst>
                                          <p:attrName>style.rotation</p:attrName>
                                        </p:attrNameLst>
                                      </p:cBhvr>
                                      <p:tavLst>
                                        <p:tav tm="0">
                                          <p:val>
                                            <p:fltVal val="90"/>
                                          </p:val>
                                        </p:tav>
                                        <p:tav tm="100000">
                                          <p:val>
                                            <p:fltVal val="0"/>
                                          </p:val>
                                        </p:tav>
                                      </p:tavLst>
                                    </p:anim>
                                    <p:animEffect transition="in" filter="fade">
                                      <p:cBhvr>
                                        <p:cTn id="88" dur="1000"/>
                                        <p:tgtEl>
                                          <p:spTgt spid="15421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8" grpId="0" animBg="1"/>
      <p:bldP spid="256009" grpId="0" animBg="1"/>
      <p:bldP spid="256010" grpId="0" animBg="1"/>
      <p:bldP spid="256011" grpId="0"/>
      <p:bldP spid="256012" grpId="0"/>
      <p:bldP spid="256013"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DB576A8-BECB-DB43-9BB0-0C4909D2BC58}" type="slidenum">
              <a:rPr lang="en-US" sz="1400">
                <a:latin typeface="Arial" charset="0"/>
              </a:rPr>
              <a:pPr eaLnBrk="1" hangingPunct="1"/>
              <a:t>205</a:t>
            </a:fld>
            <a:endParaRPr lang="en-US" sz="1400">
              <a:latin typeface="Arial" charset="0"/>
            </a:endParaRPr>
          </a:p>
        </p:txBody>
      </p:sp>
      <p:sp>
        <p:nvSpPr>
          <p:cNvPr id="2570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Object, Method and Instance Variable Access</a:t>
            </a:r>
          </a:p>
        </p:txBody>
      </p:sp>
      <p:sp>
        <p:nvSpPr>
          <p:cNvPr id="1543171"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Remember rules we discussed for accessing subclass objects with superclass references:</a:t>
            </a:r>
          </a:p>
          <a:p>
            <a:pPr lvl="1" eaLnBrk="1" hangingPunct="1"/>
            <a:r>
              <a:rPr lang="en-US" dirty="0">
                <a:solidFill>
                  <a:srgbClr val="FF0000"/>
                </a:solidFill>
                <a:latin typeface="Tahoma" charset="0"/>
                <a:ea typeface="ＭＳ Ｐゴシック" charset="0"/>
              </a:rPr>
              <a:t>Superclass</a:t>
            </a:r>
            <a:r>
              <a:rPr lang="en-US" dirty="0">
                <a:latin typeface="Tahoma" charset="0"/>
                <a:ea typeface="ＭＳ Ｐゴシック" charset="0"/>
              </a:rPr>
              <a:t> </a:t>
            </a:r>
            <a:r>
              <a:rPr lang="en-US" dirty="0">
                <a:solidFill>
                  <a:srgbClr val="FF0000"/>
                </a:solidFill>
                <a:latin typeface="Tahoma" charset="0"/>
                <a:ea typeface="ＭＳ Ｐゴシック" charset="0"/>
              </a:rPr>
              <a:t>references </a:t>
            </a:r>
            <a:r>
              <a:rPr lang="en-US" dirty="0">
                <a:latin typeface="Tahoma" charset="0"/>
                <a:ea typeface="ＭＳ Ｐゴシック" charset="0"/>
              </a:rPr>
              <a:t>can always be used to </a:t>
            </a:r>
            <a:r>
              <a:rPr lang="en-US" dirty="0">
                <a:solidFill>
                  <a:srgbClr val="FF0000"/>
                </a:solidFill>
                <a:latin typeface="Tahoma" charset="0"/>
                <a:ea typeface="ＭＳ Ｐゴシック" charset="0"/>
              </a:rPr>
              <a:t>access subclass objects</a:t>
            </a:r>
            <a:r>
              <a:rPr lang="en-US" dirty="0">
                <a:latin typeface="Tahoma" charset="0"/>
                <a:ea typeface="ＭＳ Ｐゴシック" charset="0"/>
              </a:rPr>
              <a:t>, but NOT vice versa</a:t>
            </a:r>
          </a:p>
          <a:p>
            <a:pPr lvl="2" eaLnBrk="1" hangingPunct="1">
              <a:buFont typeface="Arial" charset="0"/>
              <a:buNone/>
            </a:pPr>
            <a:r>
              <a:rPr lang="en-US" dirty="0">
                <a:latin typeface="Tahoma" charset="0"/>
                <a:ea typeface="ＭＳ Ｐゴシック" charset="0"/>
              </a:rPr>
              <a:t>Animal A = new Bird(); // this is ok</a:t>
            </a:r>
          </a:p>
          <a:p>
            <a:pPr lvl="2" eaLnBrk="1" hangingPunct="1">
              <a:buFont typeface="Arial" charset="0"/>
              <a:buNone/>
            </a:pPr>
            <a:r>
              <a:rPr lang="en-US" dirty="0">
                <a:latin typeface="Tahoma" charset="0"/>
                <a:ea typeface="ＭＳ Ｐゴシック" charset="0"/>
              </a:rPr>
              <a:t>Bird B = new Animal(); // this is an ERROR</a:t>
            </a:r>
          </a:p>
          <a:p>
            <a:pPr lvl="1" eaLnBrk="1" hangingPunct="1"/>
            <a:r>
              <a:rPr lang="en-US" dirty="0">
                <a:latin typeface="Tahoma" charset="0"/>
                <a:ea typeface="ＭＳ Ｐゴシック" charset="0"/>
              </a:rPr>
              <a:t>Given a </a:t>
            </a:r>
            <a:r>
              <a:rPr lang="en-US" dirty="0">
                <a:solidFill>
                  <a:srgbClr val="FF0000"/>
                </a:solidFill>
                <a:latin typeface="Tahoma" charset="0"/>
                <a:ea typeface="ＭＳ Ｐゴシック" charset="0"/>
              </a:rPr>
              <a:t>reference R</a:t>
            </a:r>
            <a:r>
              <a:rPr lang="en-US" dirty="0">
                <a:latin typeface="Tahoma" charset="0"/>
                <a:ea typeface="ＭＳ Ｐゴシック" charset="0"/>
              </a:rPr>
              <a:t> of </a:t>
            </a:r>
            <a:r>
              <a:rPr lang="en-US" dirty="0">
                <a:solidFill>
                  <a:srgbClr val="FF0000"/>
                </a:solidFill>
                <a:latin typeface="Tahoma" charset="0"/>
                <a:ea typeface="ＭＳ Ｐゴシック" charset="0"/>
              </a:rPr>
              <a:t>class C</a:t>
            </a:r>
            <a:r>
              <a:rPr lang="en-US" dirty="0">
                <a:latin typeface="Tahoma" charset="0"/>
                <a:ea typeface="ＭＳ Ｐゴシック" charset="0"/>
              </a:rPr>
              <a:t>, only methods and instance variables that are defined (initially) in </a:t>
            </a:r>
            <a:r>
              <a:rPr lang="en-US" dirty="0">
                <a:solidFill>
                  <a:srgbClr val="FF0000"/>
                </a:solidFill>
                <a:latin typeface="Tahoma" charset="0"/>
                <a:ea typeface="ＭＳ Ｐゴシック" charset="0"/>
              </a:rPr>
              <a:t>class C or ABOVE</a:t>
            </a:r>
            <a:r>
              <a:rPr lang="en-US" dirty="0">
                <a:latin typeface="Tahoma" charset="0"/>
                <a:ea typeface="ＭＳ Ｐゴシック" charset="0"/>
              </a:rPr>
              <a:t> in the class hierarchy can be </a:t>
            </a:r>
            <a:r>
              <a:rPr lang="en-US" dirty="0">
                <a:solidFill>
                  <a:srgbClr val="FF0000"/>
                </a:solidFill>
                <a:latin typeface="Tahoma" charset="0"/>
                <a:ea typeface="ＭＳ Ｐゴシック" charset="0"/>
              </a:rPr>
              <a:t>accessed through R</a:t>
            </a:r>
            <a:endParaRPr lang="en-US" dirty="0">
              <a:latin typeface="Tahoma" charset="0"/>
              <a:ea typeface="ＭＳ Ｐゴシック" charset="0"/>
            </a:endParaRPr>
          </a:p>
          <a:p>
            <a:pPr lvl="2" eaLnBrk="1" hangingPunct="1"/>
            <a:r>
              <a:rPr lang="en-US" dirty="0">
                <a:latin typeface="Tahoma" charset="0"/>
                <a:ea typeface="ＭＳ Ｐゴシック" charset="0"/>
              </a:rPr>
              <a:t>They still exist if defined in a subclass, but they are not accessible through R </a:t>
            </a:r>
          </a:p>
        </p:txBody>
      </p:sp>
    </p:spTree>
    <p:extLst>
      <p:ext uri="{BB962C8B-B14F-4D97-AF65-F5344CB8AC3E}">
        <p14:creationId xmlns:p14="http://schemas.microsoft.com/office/powerpoint/2010/main" val="2392841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1543171">
                                            <p:txEl>
                                              <p:pRg st="1" end="1"/>
                                            </p:txEl>
                                          </p:spTgt>
                                        </p:tgtEl>
                                        <p:attrNameLst>
                                          <p:attrName>style.visibility</p:attrName>
                                        </p:attrNameLst>
                                      </p:cBhvr>
                                      <p:to>
                                        <p:strVal val="visible"/>
                                      </p:to>
                                    </p:set>
                                    <p:anim calcmode="lin" valueType="num">
                                      <p:cBhvr>
                                        <p:cTn id="7" dur="5000" fill="hold"/>
                                        <p:tgtEl>
                                          <p:spTgt spid="1543171">
                                            <p:txEl>
                                              <p:pRg st="1" end="1"/>
                                            </p:txEl>
                                          </p:spTgt>
                                        </p:tgtEl>
                                        <p:attrNameLst>
                                          <p:attrName>ppt_w</p:attrName>
                                        </p:attrNameLst>
                                      </p:cBhvr>
                                      <p:tavLst>
                                        <p:tav tm="0" fmla="#ppt_w*sin(2.5*pi*$)">
                                          <p:val>
                                            <p:fltVal val="0"/>
                                          </p:val>
                                        </p:tav>
                                        <p:tav tm="100000">
                                          <p:val>
                                            <p:fltVal val="1"/>
                                          </p:val>
                                        </p:tav>
                                      </p:tavLst>
                                    </p:anim>
                                    <p:anim calcmode="lin" valueType="num">
                                      <p:cBhvr>
                                        <p:cTn id="8" dur="5000" fill="hold"/>
                                        <p:tgtEl>
                                          <p:spTgt spid="1543171">
                                            <p:txEl>
                                              <p:pRg st="1" end="1"/>
                                            </p:txEl>
                                          </p:spTgt>
                                        </p:tgtEl>
                                        <p:attrNameLst>
                                          <p:attrName>ppt_h</p:attrName>
                                        </p:attrNameLst>
                                      </p:cBhvr>
                                      <p:tavLst>
                                        <p:tav tm="0">
                                          <p:val>
                                            <p:strVal val="#ppt_h"/>
                                          </p:val>
                                        </p:tav>
                                        <p:tav tm="100000">
                                          <p:val>
                                            <p:strVal val="#ppt_h"/>
                                          </p:val>
                                        </p:tav>
                                      </p:tavLst>
                                    </p:anim>
                                  </p:childTnLst>
                                </p:cTn>
                              </p:par>
                              <p:par>
                                <p:cTn id="9" presetID="19" presetClass="entr" presetSubtype="10" fill="hold" nodeType="withEffect">
                                  <p:stCondLst>
                                    <p:cond delay="0"/>
                                  </p:stCondLst>
                                  <p:childTnLst>
                                    <p:set>
                                      <p:cBhvr>
                                        <p:cTn id="10" dur="1" fill="hold">
                                          <p:stCondLst>
                                            <p:cond delay="0"/>
                                          </p:stCondLst>
                                        </p:cTn>
                                        <p:tgtEl>
                                          <p:spTgt spid="1543171">
                                            <p:txEl>
                                              <p:pRg st="2" end="2"/>
                                            </p:txEl>
                                          </p:spTgt>
                                        </p:tgtEl>
                                        <p:attrNameLst>
                                          <p:attrName>style.visibility</p:attrName>
                                        </p:attrNameLst>
                                      </p:cBhvr>
                                      <p:to>
                                        <p:strVal val="visible"/>
                                      </p:to>
                                    </p:set>
                                    <p:anim calcmode="lin" valueType="num">
                                      <p:cBhvr>
                                        <p:cTn id="11" dur="5000" fill="hold"/>
                                        <p:tgtEl>
                                          <p:spTgt spid="1543171">
                                            <p:txEl>
                                              <p:pRg st="2" end="2"/>
                                            </p:txEl>
                                          </p:spTgt>
                                        </p:tgtEl>
                                        <p:attrNameLst>
                                          <p:attrName>ppt_w</p:attrName>
                                        </p:attrNameLst>
                                      </p:cBhvr>
                                      <p:tavLst>
                                        <p:tav tm="0" fmla="#ppt_w*sin(2.5*pi*$)">
                                          <p:val>
                                            <p:fltVal val="0"/>
                                          </p:val>
                                        </p:tav>
                                        <p:tav tm="100000">
                                          <p:val>
                                            <p:fltVal val="1"/>
                                          </p:val>
                                        </p:tav>
                                      </p:tavLst>
                                    </p:anim>
                                    <p:anim calcmode="lin" valueType="num">
                                      <p:cBhvr>
                                        <p:cTn id="12" dur="5000" fill="hold"/>
                                        <p:tgtEl>
                                          <p:spTgt spid="1543171">
                                            <p:txEl>
                                              <p:pRg st="2" end="2"/>
                                            </p:txEl>
                                          </p:spTgt>
                                        </p:tgtEl>
                                        <p:attrNameLst>
                                          <p:attrName>ppt_h</p:attrName>
                                        </p:attrNameLst>
                                      </p:cBhvr>
                                      <p:tavLst>
                                        <p:tav tm="0">
                                          <p:val>
                                            <p:strVal val="#ppt_h"/>
                                          </p:val>
                                        </p:tav>
                                        <p:tav tm="100000">
                                          <p:val>
                                            <p:strVal val="#ppt_h"/>
                                          </p:val>
                                        </p:tav>
                                      </p:tavLst>
                                    </p:anim>
                                  </p:childTnLst>
                                </p:cTn>
                              </p:par>
                              <p:par>
                                <p:cTn id="13" presetID="19" presetClass="entr" presetSubtype="10" fill="hold" nodeType="withEffect">
                                  <p:stCondLst>
                                    <p:cond delay="0"/>
                                  </p:stCondLst>
                                  <p:childTnLst>
                                    <p:set>
                                      <p:cBhvr>
                                        <p:cTn id="14" dur="1" fill="hold">
                                          <p:stCondLst>
                                            <p:cond delay="0"/>
                                          </p:stCondLst>
                                        </p:cTn>
                                        <p:tgtEl>
                                          <p:spTgt spid="1543171">
                                            <p:txEl>
                                              <p:pRg st="3" end="3"/>
                                            </p:txEl>
                                          </p:spTgt>
                                        </p:tgtEl>
                                        <p:attrNameLst>
                                          <p:attrName>style.visibility</p:attrName>
                                        </p:attrNameLst>
                                      </p:cBhvr>
                                      <p:to>
                                        <p:strVal val="visible"/>
                                      </p:to>
                                    </p:set>
                                    <p:anim calcmode="lin" valueType="num">
                                      <p:cBhvr>
                                        <p:cTn id="15" dur="5000" fill="hold"/>
                                        <p:tgtEl>
                                          <p:spTgt spid="1543171">
                                            <p:txEl>
                                              <p:pRg st="3" end="3"/>
                                            </p:txEl>
                                          </p:spTgt>
                                        </p:tgtEl>
                                        <p:attrNameLst>
                                          <p:attrName>ppt_w</p:attrName>
                                        </p:attrNameLst>
                                      </p:cBhvr>
                                      <p:tavLst>
                                        <p:tav tm="0" fmla="#ppt_w*sin(2.5*pi*$)">
                                          <p:val>
                                            <p:fltVal val="0"/>
                                          </p:val>
                                        </p:tav>
                                        <p:tav tm="100000">
                                          <p:val>
                                            <p:fltVal val="1"/>
                                          </p:val>
                                        </p:tav>
                                      </p:tavLst>
                                    </p:anim>
                                    <p:anim calcmode="lin" valueType="num">
                                      <p:cBhvr>
                                        <p:cTn id="16" dur="5000" fill="hold"/>
                                        <p:tgtEl>
                                          <p:spTgt spid="154317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1543171">
                                            <p:txEl>
                                              <p:pRg st="4" end="4"/>
                                            </p:txEl>
                                          </p:spTgt>
                                        </p:tgtEl>
                                        <p:attrNameLst>
                                          <p:attrName>style.visibility</p:attrName>
                                        </p:attrNameLst>
                                      </p:cBhvr>
                                      <p:to>
                                        <p:strVal val="visible"/>
                                      </p:to>
                                    </p:set>
                                    <p:anim to="" calcmode="lin" valueType="num">
                                      <p:cBhvr>
                                        <p:cTn id="21" dur="1" fill="hold"/>
                                        <p:tgtEl>
                                          <p:spTgt spid="1543171">
                                            <p:txEl>
                                              <p:pRg st="4" end="4"/>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543171">
                                            <p:txEl>
                                              <p:pRg st="5" end="5"/>
                                            </p:txEl>
                                          </p:spTgt>
                                        </p:tgtEl>
                                        <p:attrNameLst>
                                          <p:attrName>style.visibility</p:attrName>
                                        </p:attrNameLst>
                                      </p:cBhvr>
                                      <p:to>
                                        <p:strVal val="visible"/>
                                      </p:to>
                                    </p:set>
                                    <p:anim to="" calcmode="lin" valueType="num">
                                      <p:cBhvr>
                                        <p:cTn id="24" dur="1" fill="hold"/>
                                        <p:tgtEl>
                                          <p:spTgt spid="154317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6E53050-71EF-C247-A887-6984B15D5004}" type="slidenum">
              <a:rPr lang="en-US" sz="1400">
                <a:latin typeface="Arial" charset="0"/>
              </a:rPr>
              <a:pPr eaLnBrk="1" hangingPunct="1"/>
              <a:t>206</a:t>
            </a:fld>
            <a:endParaRPr lang="en-US" sz="1400">
              <a:latin typeface="Arial" charset="0"/>
            </a:endParaRPr>
          </a:p>
        </p:txBody>
      </p:sp>
      <p:sp>
        <p:nvSpPr>
          <p:cNvPr id="2580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Object, Method and Instance Variable Access</a:t>
            </a:r>
          </a:p>
        </p:txBody>
      </p:sp>
      <p:sp>
        <p:nvSpPr>
          <p:cNvPr id="1544195" name="Rectangle 3"/>
          <p:cNvSpPr>
            <a:spLocks noGrp="1" noChangeArrowheads="1"/>
          </p:cNvSpPr>
          <p:nvPr>
            <p:ph type="body" idx="1"/>
          </p:nvPr>
        </p:nvSpPr>
        <p:spPr>
          <a:xfrm>
            <a:off x="381000" y="1066800"/>
            <a:ext cx="8305800" cy="5029200"/>
          </a:xfrm>
        </p:spPr>
        <p:txBody>
          <a:bodyPr/>
          <a:lstStyle/>
          <a:p>
            <a:pPr lvl="1" eaLnBrk="1" hangingPunct="1"/>
            <a:r>
              <a:rPr lang="en-US">
                <a:latin typeface="Tahoma" charset="0"/>
                <a:ea typeface="ＭＳ Ｐゴシック" charset="0"/>
              </a:rPr>
              <a:t>Ex:</a:t>
            </a:r>
          </a:p>
          <a:p>
            <a:pPr lvl="2" eaLnBrk="1" hangingPunct="1"/>
            <a:r>
              <a:rPr lang="en-US">
                <a:latin typeface="Tahoma" charset="0"/>
                <a:ea typeface="ＭＳ Ｐゴシック" charset="0"/>
              </a:rPr>
              <a:t>Suppose class Fish contains a new instance variable waterType and a new method getWaterType()</a:t>
            </a:r>
          </a:p>
          <a:p>
            <a:pPr lvl="3" eaLnBrk="1" hangingPunct="1">
              <a:spcBef>
                <a:spcPct val="0"/>
              </a:spcBef>
              <a:buFontTx/>
              <a:buNone/>
            </a:pPr>
            <a:r>
              <a:rPr lang="en-US" sz="1800" b="1">
                <a:latin typeface="Courier New" charset="0"/>
                <a:ea typeface="ＭＳ Ｐゴシック" charset="0"/>
              </a:rPr>
              <a:t>Fish F = new Fish();</a:t>
            </a:r>
          </a:p>
          <a:p>
            <a:pPr lvl="3" eaLnBrk="1" hangingPunct="1">
              <a:spcBef>
                <a:spcPct val="0"/>
              </a:spcBef>
              <a:buFontTx/>
              <a:buNone/>
            </a:pPr>
            <a:r>
              <a:rPr lang="en-US" sz="1800" b="1">
                <a:latin typeface="Courier New" charset="0"/>
                <a:ea typeface="ＭＳ Ｐゴシック" charset="0"/>
              </a:rPr>
              <a:t>Animal A = new Fish();</a:t>
            </a:r>
          </a:p>
          <a:p>
            <a:pPr lvl="3" eaLnBrk="1" hangingPunct="1">
              <a:spcBef>
                <a:spcPct val="0"/>
              </a:spcBef>
              <a:buFontTx/>
              <a:buNone/>
            </a:pPr>
            <a:r>
              <a:rPr lang="en-US" sz="1800" b="1">
                <a:latin typeface="Courier New" charset="0"/>
                <a:ea typeface="ＭＳ Ｐゴシック" charset="0"/>
              </a:rPr>
              <a:t>System.out.println(F.getWaterType()); // ok</a:t>
            </a:r>
          </a:p>
          <a:p>
            <a:pPr lvl="3" eaLnBrk="1" hangingPunct="1">
              <a:spcBef>
                <a:spcPct val="0"/>
              </a:spcBef>
              <a:buFontTx/>
              <a:buNone/>
            </a:pPr>
            <a:r>
              <a:rPr lang="en-US" sz="1800" b="1">
                <a:solidFill>
                  <a:srgbClr val="FF0000"/>
                </a:solidFill>
                <a:latin typeface="Courier New" charset="0"/>
                <a:ea typeface="ＭＳ Ｐゴシック" charset="0"/>
              </a:rPr>
              <a:t>System.out.println(A.getWaterType()); // NO!</a:t>
            </a:r>
          </a:p>
          <a:p>
            <a:pPr lvl="3" eaLnBrk="1" hangingPunct="1"/>
            <a:r>
              <a:rPr lang="en-US">
                <a:latin typeface="Tahoma" charset="0"/>
                <a:ea typeface="ＭＳ Ｐゴシック" charset="0"/>
              </a:rPr>
              <a:t>The above is NOT legal, even though the method exists for class Fish.  The reason is that the method is not visible from the reference</a:t>
            </a:r>
            <a:r>
              <a:rPr lang="ja-JP" altLang="en-US">
                <a:latin typeface="Tahoma" charset="0"/>
                <a:ea typeface="ＭＳ Ｐゴシック" charset="0"/>
              </a:rPr>
              <a:t>’</a:t>
            </a:r>
            <a:r>
              <a:rPr lang="en-US" altLang="ja-JP">
                <a:latin typeface="Tahoma" charset="0"/>
                <a:ea typeface="ＭＳ Ｐゴシック" charset="0"/>
              </a:rPr>
              <a:t>s point of view (A is an Animal reference so it can only </a:t>
            </a:r>
            <a:r>
              <a:rPr lang="ja-JP" altLang="en-US">
                <a:latin typeface="Tahoma" charset="0"/>
                <a:ea typeface="ＭＳ Ｐゴシック" charset="0"/>
              </a:rPr>
              <a:t>“</a:t>
            </a:r>
            <a:r>
              <a:rPr lang="en-US" altLang="ja-JP">
                <a:latin typeface="Tahoma" charset="0"/>
                <a:ea typeface="ＭＳ Ｐゴシック" charset="0"/>
              </a:rPr>
              <a:t>see</a:t>
            </a:r>
            <a:r>
              <a:rPr lang="ja-JP" altLang="en-US">
                <a:latin typeface="Tahoma" charset="0"/>
                <a:ea typeface="ＭＳ Ｐゴシック" charset="0"/>
              </a:rPr>
              <a:t>”</a:t>
            </a:r>
            <a:r>
              <a:rPr lang="en-US" altLang="ja-JP">
                <a:latin typeface="Tahoma" charset="0"/>
                <a:ea typeface="ＭＳ Ｐゴシック" charset="0"/>
              </a:rPr>
              <a:t> the data and methods defined in class Animal)</a:t>
            </a:r>
          </a:p>
          <a:p>
            <a:pPr lvl="3" eaLnBrk="1" hangingPunct="1">
              <a:buFontTx/>
              <a:buNone/>
            </a:pPr>
            <a:r>
              <a:rPr lang="en-US" sz="1800" b="1">
                <a:latin typeface="Courier New" charset="0"/>
                <a:ea typeface="ＭＳ Ｐゴシック" charset="0"/>
              </a:rPr>
              <a:t>System.out.println(((Fish) A).getWaterType());</a:t>
            </a:r>
          </a:p>
          <a:p>
            <a:pPr lvl="3" eaLnBrk="1" hangingPunct="1"/>
            <a:r>
              <a:rPr lang="en-US">
                <a:latin typeface="Tahoma" charset="0"/>
                <a:ea typeface="ＭＳ Ｐゴシック" charset="0"/>
              </a:rPr>
              <a:t>This is ok, since we have now cast the reference to the Fish type, which CAN access the method</a:t>
            </a:r>
          </a:p>
        </p:txBody>
      </p:sp>
    </p:spTree>
    <p:extLst>
      <p:ext uri="{BB962C8B-B14F-4D97-AF65-F5344CB8AC3E}">
        <p14:creationId xmlns:p14="http://schemas.microsoft.com/office/powerpoint/2010/main" val="4007176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44195">
                                            <p:txEl>
                                              <p:pRg st="5" end="5"/>
                                            </p:txEl>
                                          </p:spTgt>
                                        </p:tgtEl>
                                        <p:attrNameLst>
                                          <p:attrName>style.visibility</p:attrName>
                                        </p:attrNameLst>
                                      </p:cBhvr>
                                      <p:to>
                                        <p:strVal val="visible"/>
                                      </p:to>
                                    </p:set>
                                    <p:animEffect transition="in" filter="fade">
                                      <p:cBhvr>
                                        <p:cTn id="7" dur="770" decel="100000"/>
                                        <p:tgtEl>
                                          <p:spTgt spid="1544195">
                                            <p:txEl>
                                              <p:pRg st="5" end="5"/>
                                            </p:txEl>
                                          </p:spTgt>
                                        </p:tgtEl>
                                      </p:cBhvr>
                                    </p:animEffect>
                                    <p:animScale>
                                      <p:cBhvr>
                                        <p:cTn id="8" dur="770" decel="100000"/>
                                        <p:tgtEl>
                                          <p:spTgt spid="1544195">
                                            <p:txEl>
                                              <p:pRg st="5" end="5"/>
                                            </p:txEl>
                                          </p:spTgt>
                                        </p:tgtEl>
                                      </p:cBhvr>
                                      <p:from x="10000" y="10000"/>
                                      <p:to x="200000" y="450000"/>
                                    </p:animScale>
                                    <p:animScale>
                                      <p:cBhvr>
                                        <p:cTn id="9" dur="1230" accel="100000" fill="hold">
                                          <p:stCondLst>
                                            <p:cond delay="770"/>
                                          </p:stCondLst>
                                        </p:cTn>
                                        <p:tgtEl>
                                          <p:spTgt spid="1544195">
                                            <p:txEl>
                                              <p:pRg st="5" end="5"/>
                                            </p:txEl>
                                          </p:spTgt>
                                        </p:tgtEl>
                                      </p:cBhvr>
                                      <p:from x="200000" y="450000"/>
                                      <p:to x="100000" y="100000"/>
                                    </p:animScale>
                                    <p:set>
                                      <p:cBhvr>
                                        <p:cTn id="10" dur="770" fill="hold"/>
                                        <p:tgtEl>
                                          <p:spTgt spid="1544195">
                                            <p:txEl>
                                              <p:pRg st="5" end="5"/>
                                            </p:txEl>
                                          </p:spTgt>
                                        </p:tgtEl>
                                        <p:attrNameLst>
                                          <p:attrName>ppt_x</p:attrName>
                                        </p:attrNameLst>
                                      </p:cBhvr>
                                      <p:to>
                                        <p:strVal val="(0.5)"/>
                                      </p:to>
                                    </p:set>
                                    <p:anim from="(0.5)" to="(#ppt_x)" calcmode="lin" valueType="num">
                                      <p:cBhvr>
                                        <p:cTn id="11" dur="1230" accel="100000" fill="hold">
                                          <p:stCondLst>
                                            <p:cond delay="770"/>
                                          </p:stCondLst>
                                        </p:cTn>
                                        <p:tgtEl>
                                          <p:spTgt spid="1544195">
                                            <p:txEl>
                                              <p:pRg st="5" end="5"/>
                                            </p:txEl>
                                          </p:spTgt>
                                        </p:tgtEl>
                                        <p:attrNameLst>
                                          <p:attrName>ppt_x</p:attrName>
                                        </p:attrNameLst>
                                      </p:cBhvr>
                                    </p:anim>
                                    <p:set>
                                      <p:cBhvr>
                                        <p:cTn id="12" dur="770" fill="hold"/>
                                        <p:tgtEl>
                                          <p:spTgt spid="1544195">
                                            <p:txEl>
                                              <p:pRg st="5" end="5"/>
                                            </p:txEl>
                                          </p:spTgt>
                                        </p:tgtEl>
                                        <p:attrNameLst>
                                          <p:attrName>ppt_y</p:attrName>
                                        </p:attrNameLst>
                                      </p:cBhvr>
                                      <p:to>
                                        <p:strVal val="(#ppt_y+0.4)"/>
                                      </p:to>
                                    </p:set>
                                    <p:anim from="(#ppt_y+0.4)" to="(#ppt_y)" calcmode="lin" valueType="num">
                                      <p:cBhvr>
                                        <p:cTn id="13" dur="1230" accel="100000" fill="hold">
                                          <p:stCondLst>
                                            <p:cond delay="770"/>
                                          </p:stCondLst>
                                        </p:cTn>
                                        <p:tgtEl>
                                          <p:spTgt spid="1544195">
                                            <p:txEl>
                                              <p:pRg st="5" end="5"/>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44195">
                                            <p:txEl>
                                              <p:pRg st="6" end="6"/>
                                            </p:txEl>
                                          </p:spTgt>
                                        </p:tgtEl>
                                        <p:attrNameLst>
                                          <p:attrName>style.visibility</p:attrName>
                                        </p:attrNameLst>
                                      </p:cBhvr>
                                      <p:to>
                                        <p:strVal val="visible"/>
                                      </p:to>
                                    </p:set>
                                    <p:animEffect transition="in" filter="fade">
                                      <p:cBhvr>
                                        <p:cTn id="16" dur="770" decel="100000"/>
                                        <p:tgtEl>
                                          <p:spTgt spid="1544195">
                                            <p:txEl>
                                              <p:pRg st="6" end="6"/>
                                            </p:txEl>
                                          </p:spTgt>
                                        </p:tgtEl>
                                      </p:cBhvr>
                                    </p:animEffect>
                                    <p:animScale>
                                      <p:cBhvr>
                                        <p:cTn id="17" dur="770" decel="100000"/>
                                        <p:tgtEl>
                                          <p:spTgt spid="1544195">
                                            <p:txEl>
                                              <p:pRg st="6" end="6"/>
                                            </p:txEl>
                                          </p:spTgt>
                                        </p:tgtEl>
                                      </p:cBhvr>
                                      <p:from x="10000" y="10000"/>
                                      <p:to x="200000" y="450000"/>
                                    </p:animScale>
                                    <p:animScale>
                                      <p:cBhvr>
                                        <p:cTn id="18" dur="1230" accel="100000" fill="hold">
                                          <p:stCondLst>
                                            <p:cond delay="770"/>
                                          </p:stCondLst>
                                        </p:cTn>
                                        <p:tgtEl>
                                          <p:spTgt spid="1544195">
                                            <p:txEl>
                                              <p:pRg st="6" end="6"/>
                                            </p:txEl>
                                          </p:spTgt>
                                        </p:tgtEl>
                                      </p:cBhvr>
                                      <p:from x="200000" y="450000"/>
                                      <p:to x="100000" y="100000"/>
                                    </p:animScale>
                                    <p:set>
                                      <p:cBhvr>
                                        <p:cTn id="19" dur="770" fill="hold"/>
                                        <p:tgtEl>
                                          <p:spTgt spid="1544195">
                                            <p:txEl>
                                              <p:pRg st="6" end="6"/>
                                            </p:txEl>
                                          </p:spTgt>
                                        </p:tgtEl>
                                        <p:attrNameLst>
                                          <p:attrName>ppt_x</p:attrName>
                                        </p:attrNameLst>
                                      </p:cBhvr>
                                      <p:to>
                                        <p:strVal val="(0.5)"/>
                                      </p:to>
                                    </p:set>
                                    <p:anim from="(0.5)" to="(#ppt_x)" calcmode="lin" valueType="num">
                                      <p:cBhvr>
                                        <p:cTn id="20" dur="1230" accel="100000" fill="hold">
                                          <p:stCondLst>
                                            <p:cond delay="770"/>
                                          </p:stCondLst>
                                        </p:cTn>
                                        <p:tgtEl>
                                          <p:spTgt spid="1544195">
                                            <p:txEl>
                                              <p:pRg st="6" end="6"/>
                                            </p:txEl>
                                          </p:spTgt>
                                        </p:tgtEl>
                                        <p:attrNameLst>
                                          <p:attrName>ppt_x</p:attrName>
                                        </p:attrNameLst>
                                      </p:cBhvr>
                                    </p:anim>
                                    <p:set>
                                      <p:cBhvr>
                                        <p:cTn id="21" dur="770" fill="hold"/>
                                        <p:tgtEl>
                                          <p:spTgt spid="1544195">
                                            <p:txEl>
                                              <p:pRg st="6" end="6"/>
                                            </p:txEl>
                                          </p:spTgt>
                                        </p:tgtEl>
                                        <p:attrNameLst>
                                          <p:attrName>ppt_y</p:attrName>
                                        </p:attrNameLst>
                                      </p:cBhvr>
                                      <p:to>
                                        <p:strVal val="(#ppt_y+0.4)"/>
                                      </p:to>
                                    </p:set>
                                    <p:anim from="(#ppt_y+0.4)" to="(#ppt_y)" calcmode="lin" valueType="num">
                                      <p:cBhvr>
                                        <p:cTn id="22" dur="1230" accel="100000" fill="hold">
                                          <p:stCondLst>
                                            <p:cond delay="770"/>
                                          </p:stCondLst>
                                        </p:cTn>
                                        <p:tgtEl>
                                          <p:spTgt spid="1544195">
                                            <p:txEl>
                                              <p:pRg st="6" end="6"/>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1" presetClass="entr" presetSubtype="0" fill="hold" nodeType="clickEffect">
                                  <p:stCondLst>
                                    <p:cond delay="0"/>
                                  </p:stCondLst>
                                  <p:childTnLst>
                                    <p:set>
                                      <p:cBhvr>
                                        <p:cTn id="26" dur="1" fill="hold">
                                          <p:stCondLst>
                                            <p:cond delay="0"/>
                                          </p:stCondLst>
                                        </p:cTn>
                                        <p:tgtEl>
                                          <p:spTgt spid="1544195">
                                            <p:txEl>
                                              <p:pRg st="7" end="7"/>
                                            </p:txEl>
                                          </p:spTgt>
                                        </p:tgtEl>
                                        <p:attrNameLst>
                                          <p:attrName>style.visibility</p:attrName>
                                        </p:attrNameLst>
                                      </p:cBhvr>
                                      <p:to>
                                        <p:strVal val="visible"/>
                                      </p:to>
                                    </p:set>
                                    <p:animEffect transition="in" filter="fade">
                                      <p:cBhvr>
                                        <p:cTn id="27" dur="770" decel="100000"/>
                                        <p:tgtEl>
                                          <p:spTgt spid="1544195">
                                            <p:txEl>
                                              <p:pRg st="7" end="7"/>
                                            </p:txEl>
                                          </p:spTgt>
                                        </p:tgtEl>
                                      </p:cBhvr>
                                    </p:animEffect>
                                    <p:animScale>
                                      <p:cBhvr>
                                        <p:cTn id="28" dur="770" decel="100000"/>
                                        <p:tgtEl>
                                          <p:spTgt spid="1544195">
                                            <p:txEl>
                                              <p:pRg st="7" end="7"/>
                                            </p:txEl>
                                          </p:spTgt>
                                        </p:tgtEl>
                                      </p:cBhvr>
                                      <p:from x="10000" y="10000"/>
                                      <p:to x="200000" y="450000"/>
                                    </p:animScale>
                                    <p:animScale>
                                      <p:cBhvr>
                                        <p:cTn id="29" dur="1230" accel="100000" fill="hold">
                                          <p:stCondLst>
                                            <p:cond delay="770"/>
                                          </p:stCondLst>
                                        </p:cTn>
                                        <p:tgtEl>
                                          <p:spTgt spid="1544195">
                                            <p:txEl>
                                              <p:pRg st="7" end="7"/>
                                            </p:txEl>
                                          </p:spTgt>
                                        </p:tgtEl>
                                      </p:cBhvr>
                                      <p:from x="200000" y="450000"/>
                                      <p:to x="100000" y="100000"/>
                                    </p:animScale>
                                    <p:set>
                                      <p:cBhvr>
                                        <p:cTn id="30" dur="770" fill="hold"/>
                                        <p:tgtEl>
                                          <p:spTgt spid="1544195">
                                            <p:txEl>
                                              <p:pRg st="7" end="7"/>
                                            </p:txEl>
                                          </p:spTgt>
                                        </p:tgtEl>
                                        <p:attrNameLst>
                                          <p:attrName>ppt_x</p:attrName>
                                        </p:attrNameLst>
                                      </p:cBhvr>
                                      <p:to>
                                        <p:strVal val="(0.5)"/>
                                      </p:to>
                                    </p:set>
                                    <p:anim from="(0.5)" to="(#ppt_x)" calcmode="lin" valueType="num">
                                      <p:cBhvr>
                                        <p:cTn id="31" dur="1230" accel="100000" fill="hold">
                                          <p:stCondLst>
                                            <p:cond delay="770"/>
                                          </p:stCondLst>
                                        </p:cTn>
                                        <p:tgtEl>
                                          <p:spTgt spid="1544195">
                                            <p:txEl>
                                              <p:pRg st="7" end="7"/>
                                            </p:txEl>
                                          </p:spTgt>
                                        </p:tgtEl>
                                        <p:attrNameLst>
                                          <p:attrName>ppt_x</p:attrName>
                                        </p:attrNameLst>
                                      </p:cBhvr>
                                    </p:anim>
                                    <p:set>
                                      <p:cBhvr>
                                        <p:cTn id="32" dur="770" fill="hold"/>
                                        <p:tgtEl>
                                          <p:spTgt spid="1544195">
                                            <p:txEl>
                                              <p:pRg st="7" end="7"/>
                                            </p:txEl>
                                          </p:spTgt>
                                        </p:tgtEl>
                                        <p:attrNameLst>
                                          <p:attrName>ppt_y</p:attrName>
                                        </p:attrNameLst>
                                      </p:cBhvr>
                                      <p:to>
                                        <p:strVal val="(#ppt_y+0.4)"/>
                                      </p:to>
                                    </p:set>
                                    <p:anim from="(#ppt_y+0.4)" to="(#ppt_y)" calcmode="lin" valueType="num">
                                      <p:cBhvr>
                                        <p:cTn id="33" dur="1230" accel="100000" fill="hold">
                                          <p:stCondLst>
                                            <p:cond delay="770"/>
                                          </p:stCondLst>
                                        </p:cTn>
                                        <p:tgtEl>
                                          <p:spTgt spid="1544195">
                                            <p:txEl>
                                              <p:pRg st="7" end="7"/>
                                            </p:txEl>
                                          </p:spTgt>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1544195">
                                            <p:txEl>
                                              <p:pRg st="8" end="8"/>
                                            </p:txEl>
                                          </p:spTgt>
                                        </p:tgtEl>
                                        <p:attrNameLst>
                                          <p:attrName>style.visibility</p:attrName>
                                        </p:attrNameLst>
                                      </p:cBhvr>
                                      <p:to>
                                        <p:strVal val="visible"/>
                                      </p:to>
                                    </p:set>
                                    <p:animEffect transition="in" filter="fade">
                                      <p:cBhvr>
                                        <p:cTn id="36" dur="770" decel="100000"/>
                                        <p:tgtEl>
                                          <p:spTgt spid="1544195">
                                            <p:txEl>
                                              <p:pRg st="8" end="8"/>
                                            </p:txEl>
                                          </p:spTgt>
                                        </p:tgtEl>
                                      </p:cBhvr>
                                    </p:animEffect>
                                    <p:animScale>
                                      <p:cBhvr>
                                        <p:cTn id="37" dur="770" decel="100000"/>
                                        <p:tgtEl>
                                          <p:spTgt spid="1544195">
                                            <p:txEl>
                                              <p:pRg st="8" end="8"/>
                                            </p:txEl>
                                          </p:spTgt>
                                        </p:tgtEl>
                                      </p:cBhvr>
                                      <p:from x="10000" y="10000"/>
                                      <p:to x="200000" y="450000"/>
                                    </p:animScale>
                                    <p:animScale>
                                      <p:cBhvr>
                                        <p:cTn id="38" dur="1230" accel="100000" fill="hold">
                                          <p:stCondLst>
                                            <p:cond delay="770"/>
                                          </p:stCondLst>
                                        </p:cTn>
                                        <p:tgtEl>
                                          <p:spTgt spid="1544195">
                                            <p:txEl>
                                              <p:pRg st="8" end="8"/>
                                            </p:txEl>
                                          </p:spTgt>
                                        </p:tgtEl>
                                      </p:cBhvr>
                                      <p:from x="200000" y="450000"/>
                                      <p:to x="100000" y="100000"/>
                                    </p:animScale>
                                    <p:set>
                                      <p:cBhvr>
                                        <p:cTn id="39" dur="770" fill="hold"/>
                                        <p:tgtEl>
                                          <p:spTgt spid="1544195">
                                            <p:txEl>
                                              <p:pRg st="8" end="8"/>
                                            </p:txEl>
                                          </p:spTgt>
                                        </p:tgtEl>
                                        <p:attrNameLst>
                                          <p:attrName>ppt_x</p:attrName>
                                        </p:attrNameLst>
                                      </p:cBhvr>
                                      <p:to>
                                        <p:strVal val="(0.5)"/>
                                      </p:to>
                                    </p:set>
                                    <p:anim from="(0.5)" to="(#ppt_x)" calcmode="lin" valueType="num">
                                      <p:cBhvr>
                                        <p:cTn id="40" dur="1230" accel="100000" fill="hold">
                                          <p:stCondLst>
                                            <p:cond delay="770"/>
                                          </p:stCondLst>
                                        </p:cTn>
                                        <p:tgtEl>
                                          <p:spTgt spid="1544195">
                                            <p:txEl>
                                              <p:pRg st="8" end="8"/>
                                            </p:txEl>
                                          </p:spTgt>
                                        </p:tgtEl>
                                        <p:attrNameLst>
                                          <p:attrName>ppt_x</p:attrName>
                                        </p:attrNameLst>
                                      </p:cBhvr>
                                    </p:anim>
                                    <p:set>
                                      <p:cBhvr>
                                        <p:cTn id="41" dur="770" fill="hold"/>
                                        <p:tgtEl>
                                          <p:spTgt spid="1544195">
                                            <p:txEl>
                                              <p:pRg st="8" end="8"/>
                                            </p:txEl>
                                          </p:spTgt>
                                        </p:tgtEl>
                                        <p:attrNameLst>
                                          <p:attrName>ppt_y</p:attrName>
                                        </p:attrNameLst>
                                      </p:cBhvr>
                                      <p:to>
                                        <p:strVal val="(#ppt_y+0.4)"/>
                                      </p:to>
                                    </p:set>
                                    <p:anim from="(#ppt_y+0.4)" to="(#ppt_y)" calcmode="lin" valueType="num">
                                      <p:cBhvr>
                                        <p:cTn id="42" dur="1230" accel="100000" fill="hold">
                                          <p:stCondLst>
                                            <p:cond delay="770"/>
                                          </p:stCondLst>
                                        </p:cTn>
                                        <p:tgtEl>
                                          <p:spTgt spid="1544195">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38B0B46-CEB3-944E-B0F0-196FE961E8DE}" type="slidenum">
              <a:rPr lang="en-US" sz="1400">
                <a:latin typeface="Arial" charset="0"/>
              </a:rPr>
              <a:pPr eaLnBrk="1" hangingPunct="1"/>
              <a:t>207</a:t>
            </a:fld>
            <a:endParaRPr lang="en-US" sz="1400">
              <a:latin typeface="Arial" charset="0"/>
            </a:endParaRPr>
          </a:p>
        </p:txBody>
      </p:sp>
      <p:sp>
        <p:nvSpPr>
          <p:cNvPr id="2590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21: Object, Method and Instance Variable Access</a:t>
            </a:r>
          </a:p>
        </p:txBody>
      </p:sp>
      <p:sp>
        <p:nvSpPr>
          <p:cNvPr id="1545219"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Note that we can access these methods or instance variables INDIRECTLY if an overridden method accesses them</a:t>
            </a:r>
          </a:p>
          <a:p>
            <a:pPr lvl="3" eaLnBrk="1" hangingPunct="1"/>
            <a:r>
              <a:rPr lang="en-US" dirty="0">
                <a:latin typeface="Tahoma" charset="0"/>
                <a:ea typeface="ＭＳ Ｐゴシック" charset="0"/>
              </a:rPr>
              <a:t>So, for example, if the move() method as defined in class Fish called the </a:t>
            </a:r>
            <a:r>
              <a:rPr lang="en-US" dirty="0" err="1">
                <a:latin typeface="Tahoma" charset="0"/>
                <a:ea typeface="ＭＳ Ｐゴシック" charset="0"/>
              </a:rPr>
              <a:t>getWaterType</a:t>
            </a:r>
            <a:r>
              <a:rPr lang="en-US" dirty="0">
                <a:latin typeface="Tahoma" charset="0"/>
                <a:ea typeface="ＭＳ Ｐゴシック" charset="0"/>
              </a:rPr>
              <a:t>() method, and we called</a:t>
            </a:r>
          </a:p>
          <a:p>
            <a:pPr lvl="3" eaLnBrk="1" hangingPunct="1">
              <a:buFontTx/>
              <a:buNone/>
            </a:pPr>
            <a:r>
              <a:rPr lang="en-US" dirty="0">
                <a:latin typeface="Tahoma" charset="0"/>
                <a:ea typeface="ＭＳ Ｐゴシック" charset="0"/>
              </a:rPr>
              <a:t>		</a:t>
            </a:r>
            <a:r>
              <a:rPr lang="en-US" dirty="0" err="1">
                <a:latin typeface="Tahoma" charset="0"/>
                <a:ea typeface="ＭＳ Ｐゴシック" charset="0"/>
              </a:rPr>
              <a:t>A.move</a:t>
            </a:r>
            <a:r>
              <a:rPr lang="en-US" dirty="0">
                <a:latin typeface="Tahoma" charset="0"/>
                <a:ea typeface="ＭＳ Ｐゴシック" charset="0"/>
              </a:rPr>
              <a:t>();</a:t>
            </a:r>
          </a:p>
          <a:p>
            <a:pPr lvl="3" eaLnBrk="1" hangingPunct="1"/>
            <a:r>
              <a:rPr lang="en-US" dirty="0">
                <a:latin typeface="Tahoma" charset="0"/>
                <a:ea typeface="ＭＳ Ｐゴシック" charset="0"/>
              </a:rPr>
              <a:t>It would work fine</a:t>
            </a:r>
          </a:p>
          <a:p>
            <a:pPr lvl="2" eaLnBrk="1" hangingPunct="1"/>
            <a:r>
              <a:rPr lang="en-US" dirty="0">
                <a:latin typeface="Tahoma" charset="0"/>
                <a:ea typeface="ＭＳ Ｐゴシック" charset="0"/>
              </a:rPr>
              <a:t>Also note that if we cast a reference to a different type, and the object is not that type (or a subtype), we will get </a:t>
            </a:r>
            <a:r>
              <a:rPr lang="en-US" dirty="0" err="1">
                <a:latin typeface="Tahoma" charset="0"/>
                <a:ea typeface="ＭＳ Ｐゴシック" charset="0"/>
              </a:rPr>
              <a:t>ClassCastException</a:t>
            </a:r>
            <a:endParaRPr lang="en-US" dirty="0">
              <a:latin typeface="Tahoma" charset="0"/>
              <a:ea typeface="ＭＳ Ｐゴシック" charset="0"/>
            </a:endParaRPr>
          </a:p>
          <a:p>
            <a:pPr lvl="3" eaLnBrk="1" hangingPunct="1"/>
            <a:r>
              <a:rPr lang="en-US" dirty="0">
                <a:latin typeface="Tahoma" charset="0"/>
                <a:ea typeface="ＭＳ Ｐゴシック" charset="0"/>
              </a:rPr>
              <a:t>If unsure, test using </a:t>
            </a:r>
            <a:r>
              <a:rPr lang="en-US" dirty="0" err="1">
                <a:solidFill>
                  <a:srgbClr val="FF0000"/>
                </a:solidFill>
                <a:latin typeface="Tahoma" charset="0"/>
                <a:ea typeface="ＭＳ Ｐゴシック" charset="0"/>
              </a:rPr>
              <a:t>instanceof</a:t>
            </a:r>
            <a:r>
              <a:rPr lang="en-US" dirty="0">
                <a:latin typeface="Tahoma" charset="0"/>
                <a:ea typeface="ＭＳ Ｐゴシック" charset="0"/>
              </a:rPr>
              <a:t> operator before casting</a:t>
            </a:r>
          </a:p>
          <a:p>
            <a:pPr lvl="2" eaLnBrk="1" hangingPunct="1"/>
            <a:r>
              <a:rPr lang="en-US" dirty="0">
                <a:latin typeface="Tahoma" charset="0"/>
                <a:ea typeface="ＭＳ Ｐゴシック" charset="0"/>
              </a:rPr>
              <a:t>See ex18.java for an example </a:t>
            </a:r>
          </a:p>
        </p:txBody>
      </p:sp>
    </p:spTree>
    <p:extLst>
      <p:ext uri="{BB962C8B-B14F-4D97-AF65-F5344CB8AC3E}">
        <p14:creationId xmlns:p14="http://schemas.microsoft.com/office/powerpoint/2010/main" val="805778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1545219">
                                            <p:txEl>
                                              <p:pRg st="0" end="0"/>
                                            </p:txEl>
                                          </p:spTgt>
                                        </p:tgtEl>
                                        <p:attrNameLst>
                                          <p:attrName>style.visibility</p:attrName>
                                        </p:attrNameLst>
                                      </p:cBhvr>
                                      <p:to>
                                        <p:strVal val="visible"/>
                                      </p:to>
                                    </p:set>
                                    <p:animEffect transition="in" filter="plus(in)">
                                      <p:cBhvr>
                                        <p:cTn id="7" dur="2000"/>
                                        <p:tgtEl>
                                          <p:spTgt spid="1545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1545219">
                                            <p:txEl>
                                              <p:pRg st="1" end="1"/>
                                            </p:txEl>
                                          </p:spTgt>
                                        </p:tgtEl>
                                        <p:attrNameLst>
                                          <p:attrName>style.visibility</p:attrName>
                                        </p:attrNameLst>
                                      </p:cBhvr>
                                      <p:to>
                                        <p:strVal val="visible"/>
                                      </p:to>
                                    </p:set>
                                    <p:animEffect transition="in" filter="plus(in)">
                                      <p:cBhvr>
                                        <p:cTn id="12" dur="2000"/>
                                        <p:tgtEl>
                                          <p:spTgt spid="1545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nodeType="clickEffect">
                                  <p:stCondLst>
                                    <p:cond delay="0"/>
                                  </p:stCondLst>
                                  <p:childTnLst>
                                    <p:set>
                                      <p:cBhvr>
                                        <p:cTn id="16" dur="1" fill="hold">
                                          <p:stCondLst>
                                            <p:cond delay="0"/>
                                          </p:stCondLst>
                                        </p:cTn>
                                        <p:tgtEl>
                                          <p:spTgt spid="1545219">
                                            <p:txEl>
                                              <p:pRg st="2" end="2"/>
                                            </p:txEl>
                                          </p:spTgt>
                                        </p:tgtEl>
                                        <p:attrNameLst>
                                          <p:attrName>style.visibility</p:attrName>
                                        </p:attrNameLst>
                                      </p:cBhvr>
                                      <p:to>
                                        <p:strVal val="visible"/>
                                      </p:to>
                                    </p:set>
                                    <p:animEffect transition="in" filter="plus(in)">
                                      <p:cBhvr>
                                        <p:cTn id="17" dur="2000"/>
                                        <p:tgtEl>
                                          <p:spTgt spid="1545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3" presetClass="entr" presetSubtype="16" fill="hold" nodeType="clickEffect">
                                  <p:stCondLst>
                                    <p:cond delay="0"/>
                                  </p:stCondLst>
                                  <p:childTnLst>
                                    <p:set>
                                      <p:cBhvr>
                                        <p:cTn id="21" dur="1" fill="hold">
                                          <p:stCondLst>
                                            <p:cond delay="0"/>
                                          </p:stCondLst>
                                        </p:cTn>
                                        <p:tgtEl>
                                          <p:spTgt spid="1545219">
                                            <p:txEl>
                                              <p:pRg st="3" end="3"/>
                                            </p:txEl>
                                          </p:spTgt>
                                        </p:tgtEl>
                                        <p:attrNameLst>
                                          <p:attrName>style.visibility</p:attrName>
                                        </p:attrNameLst>
                                      </p:cBhvr>
                                      <p:to>
                                        <p:strVal val="visible"/>
                                      </p:to>
                                    </p:set>
                                    <p:animEffect transition="in" filter="plus(in)">
                                      <p:cBhvr>
                                        <p:cTn id="22" dur="2000"/>
                                        <p:tgtEl>
                                          <p:spTgt spid="1545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1" presetClass="entr" presetSubtype="0" fill="hold" nodeType="clickEffect">
                                  <p:stCondLst>
                                    <p:cond delay="0"/>
                                  </p:stCondLst>
                                  <p:iterate type="lt">
                                    <p:tmPct val="10000"/>
                                  </p:iterate>
                                  <p:childTnLst>
                                    <p:set>
                                      <p:cBhvr>
                                        <p:cTn id="26" dur="1" fill="hold">
                                          <p:stCondLst>
                                            <p:cond delay="0"/>
                                          </p:stCondLst>
                                        </p:cTn>
                                        <p:tgtEl>
                                          <p:spTgt spid="1545219">
                                            <p:txEl>
                                              <p:pRg st="4" end="4"/>
                                            </p:txEl>
                                          </p:spTgt>
                                        </p:tgtEl>
                                        <p:attrNameLst>
                                          <p:attrName>style.visibility</p:attrName>
                                        </p:attrNameLst>
                                      </p:cBhvr>
                                      <p:to>
                                        <p:strVal val="visible"/>
                                      </p:to>
                                    </p:set>
                                    <p:anim calcmode="lin" valueType="num">
                                      <p:cBhvr>
                                        <p:cTn id="27" dur="500" fill="hold"/>
                                        <p:tgtEl>
                                          <p:spTgt spid="1545219">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545219">
                                            <p:txEl>
                                              <p:pRg st="4" end="4"/>
                                            </p:txEl>
                                          </p:spTgt>
                                        </p:tgtEl>
                                        <p:attrNameLst>
                                          <p:attrName>ppt_y</p:attrName>
                                        </p:attrNameLst>
                                      </p:cBhvr>
                                      <p:tavLst>
                                        <p:tav tm="0">
                                          <p:val>
                                            <p:strVal val="#ppt_y"/>
                                          </p:val>
                                        </p:tav>
                                        <p:tav tm="100000">
                                          <p:val>
                                            <p:strVal val="#ppt_y"/>
                                          </p:val>
                                        </p:tav>
                                      </p:tavLst>
                                    </p:anim>
                                    <p:anim calcmode="lin" valueType="num">
                                      <p:cBhvr>
                                        <p:cTn id="29" dur="500" fill="hold"/>
                                        <p:tgtEl>
                                          <p:spTgt spid="1545219">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545219">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54521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1" presetClass="entr" presetSubtype="0" fill="hold" nodeType="clickEffect">
                                  <p:stCondLst>
                                    <p:cond delay="0"/>
                                  </p:stCondLst>
                                  <p:iterate type="lt">
                                    <p:tmPct val="10000"/>
                                  </p:iterate>
                                  <p:childTnLst>
                                    <p:set>
                                      <p:cBhvr>
                                        <p:cTn id="35" dur="1" fill="hold">
                                          <p:stCondLst>
                                            <p:cond delay="0"/>
                                          </p:stCondLst>
                                        </p:cTn>
                                        <p:tgtEl>
                                          <p:spTgt spid="1545219">
                                            <p:txEl>
                                              <p:pRg st="5" end="5"/>
                                            </p:txEl>
                                          </p:spTgt>
                                        </p:tgtEl>
                                        <p:attrNameLst>
                                          <p:attrName>style.visibility</p:attrName>
                                        </p:attrNameLst>
                                      </p:cBhvr>
                                      <p:to>
                                        <p:strVal val="visible"/>
                                      </p:to>
                                    </p:set>
                                    <p:anim calcmode="lin" valueType="num">
                                      <p:cBhvr>
                                        <p:cTn id="36" dur="500" fill="hold"/>
                                        <p:tgtEl>
                                          <p:spTgt spid="1545219">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545219">
                                            <p:txEl>
                                              <p:pRg st="5" end="5"/>
                                            </p:txEl>
                                          </p:spTgt>
                                        </p:tgtEl>
                                        <p:attrNameLst>
                                          <p:attrName>ppt_y</p:attrName>
                                        </p:attrNameLst>
                                      </p:cBhvr>
                                      <p:tavLst>
                                        <p:tav tm="0">
                                          <p:val>
                                            <p:strVal val="#ppt_y"/>
                                          </p:val>
                                        </p:tav>
                                        <p:tav tm="100000">
                                          <p:val>
                                            <p:strVal val="#ppt_y"/>
                                          </p:val>
                                        </p:tav>
                                      </p:tavLst>
                                    </p:anim>
                                    <p:anim calcmode="lin" valueType="num">
                                      <p:cBhvr>
                                        <p:cTn id="38" dur="500" fill="hold"/>
                                        <p:tgtEl>
                                          <p:spTgt spid="1545219">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545219">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545219">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1" presetClass="entr" presetSubtype="0" fill="hold" nodeType="clickEffect">
                                  <p:stCondLst>
                                    <p:cond delay="0"/>
                                  </p:stCondLst>
                                  <p:iterate type="lt">
                                    <p:tmPct val="10000"/>
                                  </p:iterate>
                                  <p:childTnLst>
                                    <p:set>
                                      <p:cBhvr>
                                        <p:cTn id="44" dur="1" fill="hold">
                                          <p:stCondLst>
                                            <p:cond delay="0"/>
                                          </p:stCondLst>
                                        </p:cTn>
                                        <p:tgtEl>
                                          <p:spTgt spid="1545219">
                                            <p:txEl>
                                              <p:pRg st="6" end="6"/>
                                            </p:txEl>
                                          </p:spTgt>
                                        </p:tgtEl>
                                        <p:attrNameLst>
                                          <p:attrName>style.visibility</p:attrName>
                                        </p:attrNameLst>
                                      </p:cBhvr>
                                      <p:to>
                                        <p:strVal val="visible"/>
                                      </p:to>
                                    </p:set>
                                    <p:anim calcmode="lin" valueType="num">
                                      <p:cBhvr>
                                        <p:cTn id="45" dur="500" fill="hold"/>
                                        <p:tgtEl>
                                          <p:spTgt spid="1545219">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545219">
                                            <p:txEl>
                                              <p:pRg st="6" end="6"/>
                                            </p:txEl>
                                          </p:spTgt>
                                        </p:tgtEl>
                                        <p:attrNameLst>
                                          <p:attrName>ppt_y</p:attrName>
                                        </p:attrNameLst>
                                      </p:cBhvr>
                                      <p:tavLst>
                                        <p:tav tm="0">
                                          <p:val>
                                            <p:strVal val="#ppt_y"/>
                                          </p:val>
                                        </p:tav>
                                        <p:tav tm="100000">
                                          <p:val>
                                            <p:strVal val="#ppt_y"/>
                                          </p:val>
                                        </p:tav>
                                      </p:tavLst>
                                    </p:anim>
                                    <p:anim calcmode="lin" valueType="num">
                                      <p:cBhvr>
                                        <p:cTn id="47" dur="500" fill="hold"/>
                                        <p:tgtEl>
                                          <p:spTgt spid="1545219">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545219">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545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Title 1"/>
          <p:cNvSpPr>
            <a:spLocks noGrp="1"/>
          </p:cNvSpPr>
          <p:nvPr>
            <p:ph type="title"/>
          </p:nvPr>
        </p:nvSpPr>
        <p:spPr/>
        <p:txBody>
          <a:bodyPr/>
          <a:lstStyle/>
          <a:p>
            <a:r>
              <a:rPr lang="en-US" dirty="0">
                <a:latin typeface="Arial" charset="0"/>
                <a:ea typeface="ＭＳ Ｐゴシック" charset="0"/>
                <a:cs typeface="ＭＳ Ｐゴシック" charset="0"/>
              </a:rPr>
              <a:t>Lecture 21: Object, Method and Instance Variable Access</a:t>
            </a:r>
          </a:p>
        </p:txBody>
      </p:sp>
      <p:sp>
        <p:nvSpPr>
          <p:cNvPr id="3" name="Content Placeholder 2"/>
          <p:cNvSpPr>
            <a:spLocks noGrp="1"/>
          </p:cNvSpPr>
          <p:nvPr>
            <p:ph idx="1"/>
          </p:nvPr>
        </p:nvSpPr>
        <p:spPr/>
        <p:txBody>
          <a:bodyPr/>
          <a:lstStyle/>
          <a:p>
            <a:pPr>
              <a:defRPr/>
            </a:pPr>
            <a:r>
              <a:rPr lang="en-US" dirty="0"/>
              <a:t>To summarize:</a:t>
            </a:r>
          </a:p>
          <a:p>
            <a:pPr lvl="2">
              <a:defRPr/>
            </a:pPr>
            <a:r>
              <a:rPr lang="en-US" dirty="0">
                <a:solidFill>
                  <a:schemeClr val="accent6"/>
                </a:solidFill>
              </a:rPr>
              <a:t>Superclass references </a:t>
            </a:r>
            <a:r>
              <a:rPr lang="en-US" dirty="0">
                <a:solidFill>
                  <a:srgbClr val="339933"/>
                </a:solidFill>
              </a:rPr>
              <a:t>CAN BE </a:t>
            </a:r>
            <a:r>
              <a:rPr lang="en-US" dirty="0">
                <a:solidFill>
                  <a:srgbClr val="000000"/>
                </a:solidFill>
              </a:rPr>
              <a:t>used to reference </a:t>
            </a:r>
            <a:r>
              <a:rPr lang="en-US" dirty="0">
                <a:solidFill>
                  <a:srgbClr val="FF6600"/>
                </a:solidFill>
              </a:rPr>
              <a:t>subclass objects</a:t>
            </a:r>
          </a:p>
          <a:p>
            <a:pPr lvl="2">
              <a:defRPr/>
            </a:pPr>
            <a:r>
              <a:rPr lang="en-US" dirty="0">
                <a:solidFill>
                  <a:srgbClr val="FF6600"/>
                </a:solidFill>
              </a:rPr>
              <a:t>Subclass references</a:t>
            </a:r>
            <a:r>
              <a:rPr lang="en-US" dirty="0">
                <a:solidFill>
                  <a:srgbClr val="000000"/>
                </a:solidFill>
              </a:rPr>
              <a:t> </a:t>
            </a:r>
            <a:r>
              <a:rPr lang="en-US" dirty="0">
                <a:solidFill>
                  <a:srgbClr val="FF0000"/>
                </a:solidFill>
              </a:rPr>
              <a:t>CANNOT BE </a:t>
            </a:r>
            <a:r>
              <a:rPr lang="en-US" dirty="0">
                <a:solidFill>
                  <a:srgbClr val="000000"/>
                </a:solidFill>
              </a:rPr>
              <a:t>used to reference </a:t>
            </a:r>
            <a:r>
              <a:rPr lang="en-US" dirty="0">
                <a:solidFill>
                  <a:schemeClr val="accent6"/>
                </a:solidFill>
              </a:rPr>
              <a:t>superclass objects</a:t>
            </a:r>
          </a:p>
          <a:p>
            <a:pPr lvl="2">
              <a:defRPr/>
            </a:pPr>
            <a:r>
              <a:rPr lang="en-US" dirty="0">
                <a:solidFill>
                  <a:srgbClr val="000000"/>
                </a:solidFill>
              </a:rPr>
              <a:t>The</a:t>
            </a:r>
            <a:r>
              <a:rPr lang="en-US" dirty="0">
                <a:solidFill>
                  <a:srgbClr val="339933"/>
                </a:solidFill>
              </a:rPr>
              <a:t> type of the reference </a:t>
            </a:r>
            <a:r>
              <a:rPr lang="en-US" dirty="0">
                <a:solidFill>
                  <a:srgbClr val="000000"/>
                </a:solidFill>
              </a:rPr>
              <a:t>determines </a:t>
            </a:r>
            <a:r>
              <a:rPr lang="en-US">
                <a:solidFill>
                  <a:srgbClr val="000000"/>
                </a:solidFill>
              </a:rPr>
              <a:t>what public data </a:t>
            </a:r>
            <a:r>
              <a:rPr lang="en-US" dirty="0">
                <a:solidFill>
                  <a:srgbClr val="000000"/>
                </a:solidFill>
              </a:rPr>
              <a:t>and methods are </a:t>
            </a:r>
            <a:r>
              <a:rPr lang="en-US" dirty="0">
                <a:solidFill>
                  <a:srgbClr val="339933"/>
                </a:solidFill>
              </a:rPr>
              <a:t>ACCESSIBLE / can be seen</a:t>
            </a:r>
          </a:p>
          <a:p>
            <a:pPr lvl="2">
              <a:defRPr/>
            </a:pPr>
            <a:r>
              <a:rPr lang="en-US" dirty="0"/>
              <a:t>The </a:t>
            </a:r>
            <a:r>
              <a:rPr lang="en-US" dirty="0">
                <a:solidFill>
                  <a:srgbClr val="339933"/>
                </a:solidFill>
              </a:rPr>
              <a:t>type of the object </a:t>
            </a:r>
            <a:r>
              <a:rPr lang="en-US" dirty="0"/>
              <a:t>determines what data and methods </a:t>
            </a:r>
            <a:r>
              <a:rPr lang="en-US" dirty="0">
                <a:solidFill>
                  <a:srgbClr val="339933"/>
                </a:solidFill>
              </a:rPr>
              <a:t>EXIST</a:t>
            </a:r>
          </a:p>
          <a:p>
            <a:pPr lvl="3">
              <a:defRPr/>
            </a:pPr>
            <a:r>
              <a:rPr lang="en-US" dirty="0">
                <a:solidFill>
                  <a:srgbClr val="000000"/>
                </a:solidFill>
              </a:rPr>
              <a:t>Methods and data </a:t>
            </a:r>
            <a:r>
              <a:rPr lang="en-US" dirty="0">
                <a:solidFill>
                  <a:srgbClr val="FF6600"/>
                </a:solidFill>
              </a:rPr>
              <a:t>initially defined within a subclass </a:t>
            </a:r>
            <a:r>
              <a:rPr lang="en-US" dirty="0">
                <a:solidFill>
                  <a:srgbClr val="FF0000"/>
                </a:solidFill>
              </a:rPr>
              <a:t>CANNOT BE </a:t>
            </a:r>
            <a:r>
              <a:rPr lang="en-US" dirty="0">
                <a:solidFill>
                  <a:srgbClr val="000000"/>
                </a:solidFill>
              </a:rPr>
              <a:t>accessed via a </a:t>
            </a:r>
            <a:r>
              <a:rPr lang="en-US" dirty="0">
                <a:solidFill>
                  <a:schemeClr val="accent6"/>
                </a:solidFill>
              </a:rPr>
              <a:t>superclass reference</a:t>
            </a:r>
          </a:p>
          <a:p>
            <a:pPr lvl="3">
              <a:defRPr/>
            </a:pPr>
            <a:r>
              <a:rPr lang="en-US" dirty="0"/>
              <a:t>The </a:t>
            </a:r>
            <a:r>
              <a:rPr lang="en-US" dirty="0">
                <a:solidFill>
                  <a:srgbClr val="339933"/>
                </a:solidFill>
              </a:rPr>
              <a:t>type of the object</a:t>
            </a:r>
            <a:r>
              <a:rPr lang="en-US" dirty="0"/>
              <a:t> also determines which </a:t>
            </a:r>
            <a:r>
              <a:rPr lang="en-US" dirty="0">
                <a:solidFill>
                  <a:srgbClr val="339933"/>
                </a:solidFill>
              </a:rPr>
              <a:t>VERSION</a:t>
            </a:r>
            <a:r>
              <a:rPr lang="en-US" dirty="0"/>
              <a:t> of an </a:t>
            </a:r>
            <a:r>
              <a:rPr lang="en-US" dirty="0">
                <a:solidFill>
                  <a:srgbClr val="339933"/>
                </a:solidFill>
              </a:rPr>
              <a:t>overridden method</a:t>
            </a:r>
            <a:r>
              <a:rPr lang="en-US" dirty="0"/>
              <a:t> is called</a:t>
            </a:r>
          </a:p>
          <a:p>
            <a:pPr lvl="2">
              <a:defRPr/>
            </a:pPr>
            <a:endParaRPr lang="en-US" dirty="0"/>
          </a:p>
        </p:txBody>
      </p:sp>
      <p:sp>
        <p:nvSpPr>
          <p:cNvPr id="26009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9F654D6-4BCE-C349-9B0A-D60BF4E94943}" type="slidenum">
              <a:rPr lang="en-US" sz="1400">
                <a:latin typeface="Arial" charset="0"/>
              </a:rPr>
              <a:pPr eaLnBrk="1" hangingPunct="1"/>
              <a:t>208</a:t>
            </a:fld>
            <a:endParaRPr lang="en-US" sz="1400">
              <a:latin typeface="Arial" charset="0"/>
            </a:endParaRPr>
          </a:p>
        </p:txBody>
      </p:sp>
    </p:spTree>
    <p:extLst>
      <p:ext uri="{BB962C8B-B14F-4D97-AF65-F5344CB8AC3E}">
        <p14:creationId xmlns:p14="http://schemas.microsoft.com/office/powerpoint/2010/main" val="2218298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5C64183-5110-E34B-9062-719A475C13B8}" type="slidenum">
              <a:rPr lang="en-US" sz="1400">
                <a:latin typeface="Arial" charset="0"/>
              </a:rPr>
              <a:pPr eaLnBrk="1" hangingPunct="1"/>
              <a:t>209</a:t>
            </a:fld>
            <a:endParaRPr lang="en-US" sz="1400">
              <a:latin typeface="Arial" charset="0"/>
            </a:endParaRPr>
          </a:p>
        </p:txBody>
      </p:sp>
      <p:sp>
        <p:nvSpPr>
          <p:cNvPr id="2611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Abstract Classes</a:t>
            </a:r>
          </a:p>
        </p:txBody>
      </p:sp>
      <p:sp>
        <p:nvSpPr>
          <p:cNvPr id="154624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Abstract classes</a:t>
            </a:r>
          </a:p>
          <a:p>
            <a:pPr lvl="1" eaLnBrk="1" hangingPunct="1"/>
            <a:r>
              <a:rPr lang="en-US" dirty="0">
                <a:latin typeface="Tahoma" charset="0"/>
                <a:ea typeface="ＭＳ Ｐゴシック" charset="0"/>
              </a:rPr>
              <a:t>Sometimes in a class hierarchy, a class may be defined simply to give cohesion to its subclasses</a:t>
            </a:r>
          </a:p>
          <a:p>
            <a:pPr lvl="2" eaLnBrk="1" hangingPunct="1"/>
            <a:r>
              <a:rPr lang="en-US" dirty="0">
                <a:latin typeface="Tahoma" charset="0"/>
                <a:ea typeface="ＭＳ Ｐゴシック" charset="0"/>
              </a:rPr>
              <a:t>No objects of that class will ever be defined</a:t>
            </a:r>
          </a:p>
          <a:p>
            <a:pPr lvl="2" eaLnBrk="1" hangingPunct="1"/>
            <a:r>
              <a:rPr lang="en-US" dirty="0">
                <a:latin typeface="Tahoma" charset="0"/>
                <a:ea typeface="ＭＳ Ｐゴシック" charset="0"/>
              </a:rPr>
              <a:t>But instance data and methods will still be inherited by all subclasses</a:t>
            </a:r>
          </a:p>
          <a:p>
            <a:pPr lvl="1" eaLnBrk="1" hangingPunct="1"/>
            <a:r>
              <a:rPr lang="en-US" dirty="0">
                <a:latin typeface="Tahoma" charset="0"/>
                <a:ea typeface="ＭＳ Ｐゴシック" charset="0"/>
              </a:rPr>
              <a:t>This is an </a:t>
            </a:r>
            <a:r>
              <a:rPr lang="en-US" dirty="0">
                <a:solidFill>
                  <a:srgbClr val="FF0000"/>
                </a:solidFill>
                <a:latin typeface="Tahoma" charset="0"/>
                <a:ea typeface="ＭＳ Ｐゴシック" charset="0"/>
              </a:rPr>
              <a:t>abstract</a:t>
            </a:r>
            <a:r>
              <a:rPr lang="en-US" dirty="0">
                <a:latin typeface="Tahoma" charset="0"/>
                <a:ea typeface="ＭＳ Ｐゴシック" charset="0"/>
              </a:rPr>
              <a:t> class</a:t>
            </a:r>
          </a:p>
          <a:p>
            <a:pPr lvl="2" eaLnBrk="1" hangingPunct="1"/>
            <a:r>
              <a:rPr lang="en-US" dirty="0">
                <a:latin typeface="Tahoma" charset="0"/>
                <a:ea typeface="ＭＳ Ｐゴシック" charset="0"/>
              </a:rPr>
              <a:t>Keyword </a:t>
            </a:r>
            <a:r>
              <a:rPr lang="en-US" b="1" dirty="0">
                <a:latin typeface="Tahoma" charset="0"/>
                <a:ea typeface="ＭＳ Ｐゴシック" charset="0"/>
              </a:rPr>
              <a:t>abstract</a:t>
            </a:r>
            <a:r>
              <a:rPr lang="en-US" dirty="0">
                <a:latin typeface="Tahoma" charset="0"/>
                <a:ea typeface="ＭＳ Ｐゴシック" charset="0"/>
              </a:rPr>
              <a:t> used in declaration</a:t>
            </a:r>
          </a:p>
          <a:p>
            <a:pPr lvl="2" eaLnBrk="1" hangingPunct="1"/>
            <a:r>
              <a:rPr lang="en-US" dirty="0">
                <a:latin typeface="Tahoma" charset="0"/>
                <a:ea typeface="ＭＳ Ｐゴシック" charset="0"/>
              </a:rPr>
              <a:t>One or more methods </a:t>
            </a:r>
            <a:r>
              <a:rPr lang="en-US">
                <a:latin typeface="Tahoma" charset="0"/>
                <a:ea typeface="ＭＳ Ｐゴシック" charset="0"/>
              </a:rPr>
              <a:t>may be declared </a:t>
            </a:r>
            <a:r>
              <a:rPr lang="en-US" dirty="0">
                <a:latin typeface="Tahoma" charset="0"/>
                <a:ea typeface="ＭＳ Ｐゴシック" charset="0"/>
              </a:rPr>
              <a:t>to be abstract and are thus not implemented</a:t>
            </a:r>
          </a:p>
          <a:p>
            <a:pPr lvl="2" eaLnBrk="1" hangingPunct="1"/>
            <a:r>
              <a:rPr lang="en-US" dirty="0">
                <a:latin typeface="Tahoma" charset="0"/>
                <a:ea typeface="ＭＳ Ｐゴシック" charset="0"/>
              </a:rPr>
              <a:t>No objects may be instantiated</a:t>
            </a:r>
          </a:p>
        </p:txBody>
      </p:sp>
    </p:spTree>
    <p:extLst>
      <p:ext uri="{BB962C8B-B14F-4D97-AF65-F5344CB8AC3E}">
        <p14:creationId xmlns:p14="http://schemas.microsoft.com/office/powerpoint/2010/main" val="4226120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1546243">
                                            <p:txEl>
                                              <p:pRg st="2" end="2"/>
                                            </p:txEl>
                                          </p:spTgt>
                                        </p:tgtEl>
                                        <p:attrNameLst>
                                          <p:attrName>style.visibility</p:attrName>
                                        </p:attrNameLst>
                                      </p:cBhvr>
                                      <p:to>
                                        <p:strVal val="visible"/>
                                      </p:to>
                                    </p:set>
                                    <p:animEffect transition="in" filter="fade">
                                      <p:cBhvr>
                                        <p:cTn id="7" dur="2000"/>
                                        <p:tgtEl>
                                          <p:spTgt spid="1546243">
                                            <p:txEl>
                                              <p:pRg st="2" end="2"/>
                                            </p:txEl>
                                          </p:spTgt>
                                        </p:tgtEl>
                                      </p:cBhvr>
                                    </p:animEffect>
                                    <p:anim calcmode="lin" valueType="num">
                                      <p:cBhvr>
                                        <p:cTn id="8" dur="2000" fill="hold"/>
                                        <p:tgtEl>
                                          <p:spTgt spid="1546243">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1546243">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154624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ntr" presetSubtype="0" fill="hold" nodeType="clickEffect">
                                  <p:stCondLst>
                                    <p:cond delay="0"/>
                                  </p:stCondLst>
                                  <p:childTnLst>
                                    <p:set>
                                      <p:cBhvr>
                                        <p:cTn id="14" dur="1" fill="hold">
                                          <p:stCondLst>
                                            <p:cond delay="0"/>
                                          </p:stCondLst>
                                        </p:cTn>
                                        <p:tgtEl>
                                          <p:spTgt spid="1546243">
                                            <p:txEl>
                                              <p:pRg st="3" end="3"/>
                                            </p:txEl>
                                          </p:spTgt>
                                        </p:tgtEl>
                                        <p:attrNameLst>
                                          <p:attrName>style.visibility</p:attrName>
                                        </p:attrNameLst>
                                      </p:cBhvr>
                                      <p:to>
                                        <p:strVal val="visible"/>
                                      </p:to>
                                    </p:set>
                                    <p:animEffect transition="in" filter="fade">
                                      <p:cBhvr>
                                        <p:cTn id="15" dur="2000"/>
                                        <p:tgtEl>
                                          <p:spTgt spid="1546243">
                                            <p:txEl>
                                              <p:pRg st="3" end="3"/>
                                            </p:txEl>
                                          </p:spTgt>
                                        </p:tgtEl>
                                      </p:cBhvr>
                                    </p:animEffect>
                                    <p:anim calcmode="lin" valueType="num">
                                      <p:cBhvr>
                                        <p:cTn id="16" dur="2000" fill="hold"/>
                                        <p:tgtEl>
                                          <p:spTgt spid="1546243">
                                            <p:txEl>
                                              <p:pRg st="3" end="3"/>
                                            </p:txEl>
                                          </p:spTgt>
                                        </p:tgtEl>
                                        <p:attrNameLst>
                                          <p:attrName>style.rotation</p:attrName>
                                        </p:attrNameLst>
                                      </p:cBhvr>
                                      <p:tavLst>
                                        <p:tav tm="0">
                                          <p:val>
                                            <p:fltVal val="720"/>
                                          </p:val>
                                        </p:tav>
                                        <p:tav tm="100000">
                                          <p:val>
                                            <p:fltVal val="0"/>
                                          </p:val>
                                        </p:tav>
                                      </p:tavLst>
                                    </p:anim>
                                    <p:anim calcmode="lin" valueType="num">
                                      <p:cBhvr>
                                        <p:cTn id="17" dur="2000" fill="hold"/>
                                        <p:tgtEl>
                                          <p:spTgt spid="1546243">
                                            <p:txEl>
                                              <p:pRg st="3" end="3"/>
                                            </p:txEl>
                                          </p:spTgt>
                                        </p:tgtEl>
                                        <p:attrNameLst>
                                          <p:attrName>ppt_h</p:attrName>
                                        </p:attrNameLst>
                                      </p:cBhvr>
                                      <p:tavLst>
                                        <p:tav tm="0">
                                          <p:val>
                                            <p:fltVal val="0"/>
                                          </p:val>
                                        </p:tav>
                                        <p:tav tm="100000">
                                          <p:val>
                                            <p:strVal val="#ppt_h"/>
                                          </p:val>
                                        </p:tav>
                                      </p:tavLst>
                                    </p:anim>
                                    <p:anim calcmode="lin" valueType="num">
                                      <p:cBhvr>
                                        <p:cTn id="18" dur="2000" fill="hold"/>
                                        <p:tgtEl>
                                          <p:spTgt spid="1546243">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nodeType="clickEffect">
                                  <p:stCondLst>
                                    <p:cond delay="0"/>
                                  </p:stCondLst>
                                  <p:childTnLst>
                                    <p:set>
                                      <p:cBhvr>
                                        <p:cTn id="22" dur="1" fill="hold">
                                          <p:stCondLst>
                                            <p:cond delay="0"/>
                                          </p:stCondLst>
                                        </p:cTn>
                                        <p:tgtEl>
                                          <p:spTgt spid="1546243">
                                            <p:txEl>
                                              <p:pRg st="4" end="4"/>
                                            </p:txEl>
                                          </p:spTgt>
                                        </p:tgtEl>
                                        <p:attrNameLst>
                                          <p:attrName>style.visibility</p:attrName>
                                        </p:attrNameLst>
                                      </p:cBhvr>
                                      <p:to>
                                        <p:strVal val="visible"/>
                                      </p:to>
                                    </p:set>
                                    <p:animEffect transition="in" filter="fade">
                                      <p:cBhvr>
                                        <p:cTn id="23" dur="2000"/>
                                        <p:tgtEl>
                                          <p:spTgt spid="1546243">
                                            <p:txEl>
                                              <p:pRg st="4" end="4"/>
                                            </p:txEl>
                                          </p:spTgt>
                                        </p:tgtEl>
                                      </p:cBhvr>
                                    </p:animEffect>
                                    <p:anim calcmode="lin" valueType="num">
                                      <p:cBhvr>
                                        <p:cTn id="24" dur="2000" fill="hold"/>
                                        <p:tgtEl>
                                          <p:spTgt spid="1546243">
                                            <p:txEl>
                                              <p:pRg st="4" end="4"/>
                                            </p:txEl>
                                          </p:spTgt>
                                        </p:tgtEl>
                                        <p:attrNameLst>
                                          <p:attrName>style.rotation</p:attrName>
                                        </p:attrNameLst>
                                      </p:cBhvr>
                                      <p:tavLst>
                                        <p:tav tm="0">
                                          <p:val>
                                            <p:fltVal val="720"/>
                                          </p:val>
                                        </p:tav>
                                        <p:tav tm="100000">
                                          <p:val>
                                            <p:fltVal val="0"/>
                                          </p:val>
                                        </p:tav>
                                      </p:tavLst>
                                    </p:anim>
                                    <p:anim calcmode="lin" valueType="num">
                                      <p:cBhvr>
                                        <p:cTn id="25" dur="2000" fill="hold"/>
                                        <p:tgtEl>
                                          <p:spTgt spid="1546243">
                                            <p:txEl>
                                              <p:pRg st="4" end="4"/>
                                            </p:txEl>
                                          </p:spTgt>
                                        </p:tgtEl>
                                        <p:attrNameLst>
                                          <p:attrName>ppt_h</p:attrName>
                                        </p:attrNameLst>
                                      </p:cBhvr>
                                      <p:tavLst>
                                        <p:tav tm="0">
                                          <p:val>
                                            <p:fltVal val="0"/>
                                          </p:val>
                                        </p:tav>
                                        <p:tav tm="100000">
                                          <p:val>
                                            <p:strVal val="#ppt_h"/>
                                          </p:val>
                                        </p:tav>
                                      </p:tavLst>
                                    </p:anim>
                                    <p:anim calcmode="lin" valueType="num">
                                      <p:cBhvr>
                                        <p:cTn id="26" dur="2000" fill="hold"/>
                                        <p:tgtEl>
                                          <p:spTgt spid="1546243">
                                            <p:txEl>
                                              <p:pRg st="4" end="4"/>
                                            </p:txEl>
                                          </p:spTgt>
                                        </p:tgtEl>
                                        <p:attrNameLst>
                                          <p:attrName>ppt_w</p:attrName>
                                        </p:attrNameLst>
                                      </p:cBhvr>
                                      <p:tavLst>
                                        <p:tav tm="0">
                                          <p:val>
                                            <p:fltVal val="0"/>
                                          </p:val>
                                        </p:tav>
                                        <p:tav tm="100000">
                                          <p:val>
                                            <p:strVal val="#ppt_w"/>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ntr" presetSubtype="0" fill="hold" nodeType="clickEffect">
                                  <p:stCondLst>
                                    <p:cond delay="0"/>
                                  </p:stCondLst>
                                  <p:childTnLst>
                                    <p:set>
                                      <p:cBhvr>
                                        <p:cTn id="30" dur="1" fill="hold">
                                          <p:stCondLst>
                                            <p:cond delay="0"/>
                                          </p:stCondLst>
                                        </p:cTn>
                                        <p:tgtEl>
                                          <p:spTgt spid="1546243">
                                            <p:txEl>
                                              <p:pRg st="5" end="5"/>
                                            </p:txEl>
                                          </p:spTgt>
                                        </p:tgtEl>
                                        <p:attrNameLst>
                                          <p:attrName>style.visibility</p:attrName>
                                        </p:attrNameLst>
                                      </p:cBhvr>
                                      <p:to>
                                        <p:strVal val="visible"/>
                                      </p:to>
                                    </p:set>
                                    <p:animEffect transition="in" filter="fade">
                                      <p:cBhvr>
                                        <p:cTn id="31" dur="2000"/>
                                        <p:tgtEl>
                                          <p:spTgt spid="1546243">
                                            <p:txEl>
                                              <p:pRg st="5" end="5"/>
                                            </p:txEl>
                                          </p:spTgt>
                                        </p:tgtEl>
                                      </p:cBhvr>
                                    </p:animEffect>
                                    <p:anim calcmode="lin" valueType="num">
                                      <p:cBhvr>
                                        <p:cTn id="32" dur="2000" fill="hold"/>
                                        <p:tgtEl>
                                          <p:spTgt spid="1546243">
                                            <p:txEl>
                                              <p:pRg st="5" end="5"/>
                                            </p:txEl>
                                          </p:spTgt>
                                        </p:tgtEl>
                                        <p:attrNameLst>
                                          <p:attrName>style.rotation</p:attrName>
                                        </p:attrNameLst>
                                      </p:cBhvr>
                                      <p:tavLst>
                                        <p:tav tm="0">
                                          <p:val>
                                            <p:fltVal val="720"/>
                                          </p:val>
                                        </p:tav>
                                        <p:tav tm="100000">
                                          <p:val>
                                            <p:fltVal val="0"/>
                                          </p:val>
                                        </p:tav>
                                      </p:tavLst>
                                    </p:anim>
                                    <p:anim calcmode="lin" valueType="num">
                                      <p:cBhvr>
                                        <p:cTn id="33" dur="2000" fill="hold"/>
                                        <p:tgtEl>
                                          <p:spTgt spid="1546243">
                                            <p:txEl>
                                              <p:pRg st="5" end="5"/>
                                            </p:txEl>
                                          </p:spTgt>
                                        </p:tgtEl>
                                        <p:attrNameLst>
                                          <p:attrName>ppt_h</p:attrName>
                                        </p:attrNameLst>
                                      </p:cBhvr>
                                      <p:tavLst>
                                        <p:tav tm="0">
                                          <p:val>
                                            <p:fltVal val="0"/>
                                          </p:val>
                                        </p:tav>
                                        <p:tav tm="100000">
                                          <p:val>
                                            <p:strVal val="#ppt_h"/>
                                          </p:val>
                                        </p:tav>
                                      </p:tavLst>
                                    </p:anim>
                                    <p:anim calcmode="lin" valueType="num">
                                      <p:cBhvr>
                                        <p:cTn id="34" dur="2000" fill="hold"/>
                                        <p:tgtEl>
                                          <p:spTgt spid="1546243">
                                            <p:txEl>
                                              <p:pRg st="5" end="5"/>
                                            </p:txEl>
                                          </p:spTgt>
                                        </p:tgtEl>
                                        <p:attrNameLst>
                                          <p:attrName>ppt_w</p:attrName>
                                        </p:attrNameLst>
                                      </p:cBhvr>
                                      <p:tavLst>
                                        <p:tav tm="0">
                                          <p:val>
                                            <p:fltVal val="0"/>
                                          </p:val>
                                        </p:tav>
                                        <p:tav tm="100000">
                                          <p:val>
                                            <p:strVal val="#ppt_w"/>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5" presetClass="entr" presetSubtype="0" fill="hold" nodeType="clickEffect">
                                  <p:stCondLst>
                                    <p:cond delay="0"/>
                                  </p:stCondLst>
                                  <p:childTnLst>
                                    <p:set>
                                      <p:cBhvr>
                                        <p:cTn id="38" dur="1" fill="hold">
                                          <p:stCondLst>
                                            <p:cond delay="0"/>
                                          </p:stCondLst>
                                        </p:cTn>
                                        <p:tgtEl>
                                          <p:spTgt spid="1546243">
                                            <p:txEl>
                                              <p:pRg st="6" end="6"/>
                                            </p:txEl>
                                          </p:spTgt>
                                        </p:tgtEl>
                                        <p:attrNameLst>
                                          <p:attrName>style.visibility</p:attrName>
                                        </p:attrNameLst>
                                      </p:cBhvr>
                                      <p:to>
                                        <p:strVal val="visible"/>
                                      </p:to>
                                    </p:set>
                                    <p:animEffect transition="in" filter="fade">
                                      <p:cBhvr>
                                        <p:cTn id="39" dur="2000"/>
                                        <p:tgtEl>
                                          <p:spTgt spid="1546243">
                                            <p:txEl>
                                              <p:pRg st="6" end="6"/>
                                            </p:txEl>
                                          </p:spTgt>
                                        </p:tgtEl>
                                      </p:cBhvr>
                                    </p:animEffect>
                                    <p:anim calcmode="lin" valueType="num">
                                      <p:cBhvr>
                                        <p:cTn id="40" dur="2000" fill="hold"/>
                                        <p:tgtEl>
                                          <p:spTgt spid="1546243">
                                            <p:txEl>
                                              <p:pRg st="6" end="6"/>
                                            </p:txEl>
                                          </p:spTgt>
                                        </p:tgtEl>
                                        <p:attrNameLst>
                                          <p:attrName>style.rotation</p:attrName>
                                        </p:attrNameLst>
                                      </p:cBhvr>
                                      <p:tavLst>
                                        <p:tav tm="0">
                                          <p:val>
                                            <p:fltVal val="720"/>
                                          </p:val>
                                        </p:tav>
                                        <p:tav tm="100000">
                                          <p:val>
                                            <p:fltVal val="0"/>
                                          </p:val>
                                        </p:tav>
                                      </p:tavLst>
                                    </p:anim>
                                    <p:anim calcmode="lin" valueType="num">
                                      <p:cBhvr>
                                        <p:cTn id="41" dur="2000" fill="hold"/>
                                        <p:tgtEl>
                                          <p:spTgt spid="1546243">
                                            <p:txEl>
                                              <p:pRg st="6" end="6"/>
                                            </p:txEl>
                                          </p:spTgt>
                                        </p:tgtEl>
                                        <p:attrNameLst>
                                          <p:attrName>ppt_h</p:attrName>
                                        </p:attrNameLst>
                                      </p:cBhvr>
                                      <p:tavLst>
                                        <p:tav tm="0">
                                          <p:val>
                                            <p:fltVal val="0"/>
                                          </p:val>
                                        </p:tav>
                                        <p:tav tm="100000">
                                          <p:val>
                                            <p:strVal val="#ppt_h"/>
                                          </p:val>
                                        </p:tav>
                                      </p:tavLst>
                                    </p:anim>
                                    <p:anim calcmode="lin" valueType="num">
                                      <p:cBhvr>
                                        <p:cTn id="42" dur="2000" fill="hold"/>
                                        <p:tgtEl>
                                          <p:spTgt spid="1546243">
                                            <p:txEl>
                                              <p:pRg st="6" end="6"/>
                                            </p:txEl>
                                          </p:spTgt>
                                        </p:tgtEl>
                                        <p:attrNameLst>
                                          <p:attrName>ppt_w</p:attrName>
                                        </p:attrNameLst>
                                      </p:cBhvr>
                                      <p:tavLst>
                                        <p:tav tm="0">
                                          <p:val>
                                            <p:fltVal val="0"/>
                                          </p:val>
                                        </p:tav>
                                        <p:tav tm="100000">
                                          <p:val>
                                            <p:strVal val="#ppt_w"/>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5" presetClass="entr" presetSubtype="0" fill="hold" nodeType="clickEffect">
                                  <p:stCondLst>
                                    <p:cond delay="0"/>
                                  </p:stCondLst>
                                  <p:childTnLst>
                                    <p:set>
                                      <p:cBhvr>
                                        <p:cTn id="46" dur="1" fill="hold">
                                          <p:stCondLst>
                                            <p:cond delay="0"/>
                                          </p:stCondLst>
                                        </p:cTn>
                                        <p:tgtEl>
                                          <p:spTgt spid="1546243">
                                            <p:txEl>
                                              <p:pRg st="7" end="7"/>
                                            </p:txEl>
                                          </p:spTgt>
                                        </p:tgtEl>
                                        <p:attrNameLst>
                                          <p:attrName>style.visibility</p:attrName>
                                        </p:attrNameLst>
                                      </p:cBhvr>
                                      <p:to>
                                        <p:strVal val="visible"/>
                                      </p:to>
                                    </p:set>
                                    <p:animEffect transition="in" filter="fade">
                                      <p:cBhvr>
                                        <p:cTn id="47" dur="2000"/>
                                        <p:tgtEl>
                                          <p:spTgt spid="1546243">
                                            <p:txEl>
                                              <p:pRg st="7" end="7"/>
                                            </p:txEl>
                                          </p:spTgt>
                                        </p:tgtEl>
                                      </p:cBhvr>
                                    </p:animEffect>
                                    <p:anim calcmode="lin" valueType="num">
                                      <p:cBhvr>
                                        <p:cTn id="48" dur="2000" fill="hold"/>
                                        <p:tgtEl>
                                          <p:spTgt spid="1546243">
                                            <p:txEl>
                                              <p:pRg st="7" end="7"/>
                                            </p:txEl>
                                          </p:spTgt>
                                        </p:tgtEl>
                                        <p:attrNameLst>
                                          <p:attrName>style.rotation</p:attrName>
                                        </p:attrNameLst>
                                      </p:cBhvr>
                                      <p:tavLst>
                                        <p:tav tm="0">
                                          <p:val>
                                            <p:fltVal val="720"/>
                                          </p:val>
                                        </p:tav>
                                        <p:tav tm="100000">
                                          <p:val>
                                            <p:fltVal val="0"/>
                                          </p:val>
                                        </p:tav>
                                      </p:tavLst>
                                    </p:anim>
                                    <p:anim calcmode="lin" valueType="num">
                                      <p:cBhvr>
                                        <p:cTn id="49" dur="2000" fill="hold"/>
                                        <p:tgtEl>
                                          <p:spTgt spid="1546243">
                                            <p:txEl>
                                              <p:pRg st="7" end="7"/>
                                            </p:txEl>
                                          </p:spTgt>
                                        </p:tgtEl>
                                        <p:attrNameLst>
                                          <p:attrName>ppt_h</p:attrName>
                                        </p:attrNameLst>
                                      </p:cBhvr>
                                      <p:tavLst>
                                        <p:tav tm="0">
                                          <p:val>
                                            <p:fltVal val="0"/>
                                          </p:val>
                                        </p:tav>
                                        <p:tav tm="100000">
                                          <p:val>
                                            <p:strVal val="#ppt_h"/>
                                          </p:val>
                                        </p:tav>
                                      </p:tavLst>
                                    </p:anim>
                                    <p:anim calcmode="lin" valueType="num">
                                      <p:cBhvr>
                                        <p:cTn id="50" dur="2000" fill="hold"/>
                                        <p:tgtEl>
                                          <p:spTgt spid="1546243">
                                            <p:txEl>
                                              <p:pRg st="7" end="7"/>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a:latin typeface="Arial" charset="0"/>
                <a:ea typeface="ＭＳ Ｐゴシック" charset="0"/>
                <a:cs typeface="ＭＳ Ｐゴシック" charset="0"/>
              </a:rPr>
              <a:t>Lecture 2: Java Basics </a:t>
            </a:r>
          </a:p>
        </p:txBody>
      </p:sp>
      <p:sp>
        <p:nvSpPr>
          <p:cNvPr id="3" name="Content Placeholder 2"/>
          <p:cNvSpPr>
            <a:spLocks noGrp="1"/>
          </p:cNvSpPr>
          <p:nvPr>
            <p:ph idx="1"/>
          </p:nvPr>
        </p:nvSpPr>
        <p:spPr/>
        <p:txBody>
          <a:bodyPr/>
          <a:lstStyle/>
          <a:p>
            <a:pPr lvl="1" eaLnBrk="1" hangingPunct="1"/>
            <a:r>
              <a:rPr lang="en-US" b="1" dirty="0">
                <a:latin typeface="Tahoma" charset="0"/>
                <a:ea typeface="ＭＳ Ｐゴシック" charset="0"/>
              </a:rPr>
              <a:t>Other Identifiers</a:t>
            </a:r>
          </a:p>
          <a:p>
            <a:pPr lvl="2" eaLnBrk="1" hangingPunct="1"/>
            <a:r>
              <a:rPr lang="en-US" dirty="0">
                <a:latin typeface="Tahoma" charset="0"/>
                <a:ea typeface="ＭＳ Ｐゴシック" charset="0"/>
              </a:rPr>
              <a:t>Defined by programmer</a:t>
            </a:r>
          </a:p>
          <a:p>
            <a:pPr lvl="2" eaLnBrk="1" hangingPunct="1"/>
            <a:r>
              <a:rPr lang="en-US" dirty="0">
                <a:latin typeface="Tahoma" charset="0"/>
                <a:ea typeface="ＭＳ Ｐゴシック" charset="0"/>
              </a:rPr>
              <a:t>used to represent names of variables, methods, classes, </a:t>
            </a:r>
            <a:r>
              <a:rPr lang="en-US" dirty="0" err="1">
                <a:latin typeface="Tahoma" charset="0"/>
                <a:ea typeface="ＭＳ Ｐゴシック" charset="0"/>
              </a:rPr>
              <a:t>etc</a:t>
            </a:r>
            <a:endParaRPr lang="en-US" dirty="0">
              <a:latin typeface="Tahoma" charset="0"/>
              <a:ea typeface="ＭＳ Ｐゴシック" charset="0"/>
            </a:endParaRPr>
          </a:p>
          <a:p>
            <a:pPr lvl="2" eaLnBrk="1" hangingPunct="1"/>
            <a:r>
              <a:rPr lang="en-US" dirty="0">
                <a:solidFill>
                  <a:srgbClr val="FF0000"/>
                </a:solidFill>
                <a:latin typeface="Tahoma" charset="0"/>
                <a:ea typeface="ＭＳ Ｐゴシック" charset="0"/>
              </a:rPr>
              <a:t>Cannot be keywords</a:t>
            </a:r>
          </a:p>
          <a:p>
            <a:pPr lvl="2" eaLnBrk="1" hangingPunct="1"/>
            <a:r>
              <a:rPr lang="en-US" dirty="0">
                <a:latin typeface="Tahoma" charset="0"/>
                <a:ea typeface="ＭＳ Ｐゴシック" charset="0"/>
              </a:rPr>
              <a:t>We could redefine predefined identifiers if we wanted to, but this is generally not a good idea</a:t>
            </a:r>
          </a:p>
          <a:p>
            <a:pPr lvl="2" eaLnBrk="1" hangingPunct="1"/>
            <a:r>
              <a:rPr lang="en-US" dirty="0">
                <a:latin typeface="Tahoma" charset="0"/>
                <a:ea typeface="ＭＳ Ｐゴシック" charset="0"/>
              </a:rPr>
              <a:t>Java IDs must begin with a letter, followed by any number of letters, digits, _ (underscore) or $ characters</a:t>
            </a:r>
          </a:p>
          <a:p>
            <a:pPr lvl="3" eaLnBrk="1" hangingPunct="1"/>
            <a:r>
              <a:rPr lang="en-US" dirty="0">
                <a:latin typeface="Tahoma" charset="0"/>
                <a:ea typeface="ＭＳ Ｐゴシック" charset="0"/>
              </a:rPr>
              <a:t>Similar to identifier rules in most programming </a:t>
            </a:r>
            <a:r>
              <a:rPr lang="en-US" dirty="0" err="1">
                <a:latin typeface="Tahoma" charset="0"/>
                <a:ea typeface="ＭＳ Ｐゴシック" charset="0"/>
              </a:rPr>
              <a:t>langs</a:t>
            </a:r>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BDBDBCA-5BE9-E541-8281-9609CF5E0714}" type="slidenum">
              <a:rPr lang="en-US" sz="1400">
                <a:latin typeface="Arial" charset="0"/>
              </a:rPr>
              <a:pPr eaLnBrk="1" hangingPunct="1"/>
              <a:t>21</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6D34F2E-7D91-434A-9B57-37CE849B975B}" type="slidenum">
              <a:rPr lang="en-US" sz="1400">
                <a:latin typeface="Arial" charset="0"/>
              </a:rPr>
              <a:pPr eaLnBrk="1" hangingPunct="1"/>
              <a:t>210</a:t>
            </a:fld>
            <a:endParaRPr lang="en-US" sz="1400">
              <a:latin typeface="Arial" charset="0"/>
            </a:endParaRPr>
          </a:p>
        </p:txBody>
      </p:sp>
      <p:sp>
        <p:nvSpPr>
          <p:cNvPr id="2621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Abstract Classes</a:t>
            </a:r>
          </a:p>
        </p:txBody>
      </p:sp>
      <p:sp>
        <p:nvSpPr>
          <p:cNvPr id="1547267"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Subclasses of an abstract class must implement all abstract methods, or they too must be declared to be abstract </a:t>
            </a:r>
          </a:p>
          <a:p>
            <a:pPr lvl="1" eaLnBrk="1" hangingPunct="1"/>
            <a:r>
              <a:rPr lang="en-US" dirty="0">
                <a:latin typeface="Tahoma" charset="0"/>
                <a:ea typeface="ＭＳ Ｐゴシック" charset="0"/>
              </a:rPr>
              <a:t>Advantages</a:t>
            </a:r>
          </a:p>
          <a:p>
            <a:pPr lvl="2" eaLnBrk="1" hangingPunct="1"/>
            <a:r>
              <a:rPr lang="en-US" dirty="0">
                <a:latin typeface="Tahoma" charset="0"/>
                <a:ea typeface="ＭＳ Ｐゴシック" charset="0"/>
              </a:rPr>
              <a:t>Can still use superclass reference to access all subclass objects in polymorphic way</a:t>
            </a:r>
          </a:p>
          <a:p>
            <a:pPr lvl="3" eaLnBrk="1" hangingPunct="1"/>
            <a:r>
              <a:rPr lang="en-US" dirty="0">
                <a:latin typeface="Tahoma" charset="0"/>
                <a:ea typeface="ＭＳ Ｐゴシック" charset="0"/>
              </a:rPr>
              <a:t>However, we need to declare the methods we will need in the superclass, even if they are abstract</a:t>
            </a:r>
          </a:p>
          <a:p>
            <a:pPr lvl="2" eaLnBrk="1" hangingPunct="1"/>
            <a:r>
              <a:rPr lang="en-US" dirty="0">
                <a:latin typeface="Tahoma" charset="0"/>
                <a:ea typeface="ＭＳ Ｐゴシック" charset="0"/>
              </a:rPr>
              <a:t>No need to specifically define common data and methods for each subclass - it is inherited</a:t>
            </a:r>
          </a:p>
          <a:p>
            <a:pPr lvl="2" eaLnBrk="1" hangingPunct="1"/>
            <a:r>
              <a:rPr lang="en-US" dirty="0">
                <a:latin typeface="Tahoma" charset="0"/>
                <a:ea typeface="ＭＳ Ｐゴシック" charset="0"/>
              </a:rPr>
              <a:t>Helps to organize class hierarchy</a:t>
            </a:r>
          </a:p>
          <a:p>
            <a:pPr lvl="1" eaLnBrk="1" hangingPunct="1"/>
            <a:r>
              <a:rPr lang="en-US" dirty="0">
                <a:latin typeface="Tahoma" charset="0"/>
                <a:ea typeface="ＭＳ Ｐゴシック" charset="0"/>
              </a:rPr>
              <a:t>See ex19.java</a:t>
            </a:r>
          </a:p>
        </p:txBody>
      </p:sp>
    </p:spTree>
    <p:extLst>
      <p:ext uri="{BB962C8B-B14F-4D97-AF65-F5344CB8AC3E}">
        <p14:creationId xmlns:p14="http://schemas.microsoft.com/office/powerpoint/2010/main" val="416211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47267">
                                            <p:txEl>
                                              <p:pRg st="2" end="2"/>
                                            </p:txEl>
                                          </p:spTgt>
                                        </p:tgtEl>
                                        <p:attrNameLst>
                                          <p:attrName>style.visibility</p:attrName>
                                        </p:attrNameLst>
                                      </p:cBhvr>
                                      <p:to>
                                        <p:strVal val="visible"/>
                                      </p:to>
                                    </p:set>
                                    <p:anim calcmode="lin" valueType="num">
                                      <p:cBhvr>
                                        <p:cTn id="7" dur="1000" fill="hold"/>
                                        <p:tgtEl>
                                          <p:spTgt spid="1547267">
                                            <p:txEl>
                                              <p:pRg st="2" end="2"/>
                                            </p:txEl>
                                          </p:spTgt>
                                        </p:tgtEl>
                                        <p:attrNameLst>
                                          <p:attrName>ppt_w</p:attrName>
                                        </p:attrNameLst>
                                      </p:cBhvr>
                                      <p:tavLst>
                                        <p:tav tm="0">
                                          <p:val>
                                            <p:strVal val="#ppt_w+.3"/>
                                          </p:val>
                                        </p:tav>
                                        <p:tav tm="100000">
                                          <p:val>
                                            <p:strVal val="#ppt_w"/>
                                          </p:val>
                                        </p:tav>
                                      </p:tavLst>
                                    </p:anim>
                                    <p:anim calcmode="lin" valueType="num">
                                      <p:cBhvr>
                                        <p:cTn id="8" dur="1000" fill="hold"/>
                                        <p:tgtEl>
                                          <p:spTgt spid="1547267">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1547267">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547267">
                                            <p:txEl>
                                              <p:pRg st="3" end="3"/>
                                            </p:txEl>
                                          </p:spTgt>
                                        </p:tgtEl>
                                        <p:attrNameLst>
                                          <p:attrName>style.visibility</p:attrName>
                                        </p:attrNameLst>
                                      </p:cBhvr>
                                      <p:to>
                                        <p:strVal val="visible"/>
                                      </p:to>
                                    </p:set>
                                    <p:anim calcmode="lin" valueType="num">
                                      <p:cBhvr>
                                        <p:cTn id="14" dur="1000" fill="hold"/>
                                        <p:tgtEl>
                                          <p:spTgt spid="1547267">
                                            <p:txEl>
                                              <p:pRg st="3" end="3"/>
                                            </p:txEl>
                                          </p:spTgt>
                                        </p:tgtEl>
                                        <p:attrNameLst>
                                          <p:attrName>ppt_w</p:attrName>
                                        </p:attrNameLst>
                                      </p:cBhvr>
                                      <p:tavLst>
                                        <p:tav tm="0">
                                          <p:val>
                                            <p:strVal val="#ppt_w+.3"/>
                                          </p:val>
                                        </p:tav>
                                        <p:tav tm="100000">
                                          <p:val>
                                            <p:strVal val="#ppt_w"/>
                                          </p:val>
                                        </p:tav>
                                      </p:tavLst>
                                    </p:anim>
                                    <p:anim calcmode="lin" valueType="num">
                                      <p:cBhvr>
                                        <p:cTn id="15" dur="1000" fill="hold"/>
                                        <p:tgtEl>
                                          <p:spTgt spid="1547267">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154726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1547267">
                                            <p:txEl>
                                              <p:pRg st="4" end="4"/>
                                            </p:txEl>
                                          </p:spTgt>
                                        </p:tgtEl>
                                        <p:attrNameLst>
                                          <p:attrName>style.visibility</p:attrName>
                                        </p:attrNameLst>
                                      </p:cBhvr>
                                      <p:to>
                                        <p:strVal val="visible"/>
                                      </p:to>
                                    </p:set>
                                    <p:anim calcmode="lin" valueType="num">
                                      <p:cBhvr>
                                        <p:cTn id="21" dur="1000" fill="hold"/>
                                        <p:tgtEl>
                                          <p:spTgt spid="1547267">
                                            <p:txEl>
                                              <p:pRg st="4" end="4"/>
                                            </p:txEl>
                                          </p:spTgt>
                                        </p:tgtEl>
                                        <p:attrNameLst>
                                          <p:attrName>ppt_w</p:attrName>
                                        </p:attrNameLst>
                                      </p:cBhvr>
                                      <p:tavLst>
                                        <p:tav tm="0">
                                          <p:val>
                                            <p:strVal val="#ppt_w+.3"/>
                                          </p:val>
                                        </p:tav>
                                        <p:tav tm="100000">
                                          <p:val>
                                            <p:strVal val="#ppt_w"/>
                                          </p:val>
                                        </p:tav>
                                      </p:tavLst>
                                    </p:anim>
                                    <p:anim calcmode="lin" valueType="num">
                                      <p:cBhvr>
                                        <p:cTn id="22" dur="1000" fill="hold"/>
                                        <p:tgtEl>
                                          <p:spTgt spid="1547267">
                                            <p:txEl>
                                              <p:pRg st="4" end="4"/>
                                            </p:txEl>
                                          </p:spTgt>
                                        </p:tgtEl>
                                        <p:attrNameLst>
                                          <p:attrName>ppt_h</p:attrName>
                                        </p:attrNameLst>
                                      </p:cBhvr>
                                      <p:tavLst>
                                        <p:tav tm="0">
                                          <p:val>
                                            <p:strVal val="#ppt_h"/>
                                          </p:val>
                                        </p:tav>
                                        <p:tav tm="100000">
                                          <p:val>
                                            <p:strVal val="#ppt_h"/>
                                          </p:val>
                                        </p:tav>
                                      </p:tavLst>
                                    </p:anim>
                                    <p:animEffect transition="in" filter="fade">
                                      <p:cBhvr>
                                        <p:cTn id="23" dur="1000"/>
                                        <p:tgtEl>
                                          <p:spTgt spid="154726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1547267">
                                            <p:txEl>
                                              <p:pRg st="5" end="5"/>
                                            </p:txEl>
                                          </p:spTgt>
                                        </p:tgtEl>
                                        <p:attrNameLst>
                                          <p:attrName>style.visibility</p:attrName>
                                        </p:attrNameLst>
                                      </p:cBhvr>
                                      <p:to>
                                        <p:strVal val="visible"/>
                                      </p:to>
                                    </p:set>
                                    <p:anim calcmode="lin" valueType="num">
                                      <p:cBhvr>
                                        <p:cTn id="28" dur="1000" fill="hold"/>
                                        <p:tgtEl>
                                          <p:spTgt spid="1547267">
                                            <p:txEl>
                                              <p:pRg st="5" end="5"/>
                                            </p:txEl>
                                          </p:spTgt>
                                        </p:tgtEl>
                                        <p:attrNameLst>
                                          <p:attrName>ppt_w</p:attrName>
                                        </p:attrNameLst>
                                      </p:cBhvr>
                                      <p:tavLst>
                                        <p:tav tm="0">
                                          <p:val>
                                            <p:strVal val="#ppt_w+.3"/>
                                          </p:val>
                                        </p:tav>
                                        <p:tav tm="100000">
                                          <p:val>
                                            <p:strVal val="#ppt_w"/>
                                          </p:val>
                                        </p:tav>
                                      </p:tavLst>
                                    </p:anim>
                                    <p:anim calcmode="lin" valueType="num">
                                      <p:cBhvr>
                                        <p:cTn id="29" dur="1000" fill="hold"/>
                                        <p:tgtEl>
                                          <p:spTgt spid="1547267">
                                            <p:txEl>
                                              <p:pRg st="5" end="5"/>
                                            </p:txEl>
                                          </p:spTgt>
                                        </p:tgtEl>
                                        <p:attrNameLst>
                                          <p:attrName>ppt_h</p:attrName>
                                        </p:attrNameLst>
                                      </p:cBhvr>
                                      <p:tavLst>
                                        <p:tav tm="0">
                                          <p:val>
                                            <p:strVal val="#ppt_h"/>
                                          </p:val>
                                        </p:tav>
                                        <p:tav tm="100000">
                                          <p:val>
                                            <p:strVal val="#ppt_h"/>
                                          </p:val>
                                        </p:tav>
                                      </p:tavLst>
                                    </p:anim>
                                    <p:animEffect transition="in" filter="fade">
                                      <p:cBhvr>
                                        <p:cTn id="30" dur="1000"/>
                                        <p:tgtEl>
                                          <p:spTgt spid="154726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0" presetClass="entr" presetSubtype="0" decel="100000" fill="hold" nodeType="clickEffect">
                                  <p:stCondLst>
                                    <p:cond delay="0"/>
                                  </p:stCondLst>
                                  <p:childTnLst>
                                    <p:set>
                                      <p:cBhvr>
                                        <p:cTn id="34" dur="1" fill="hold">
                                          <p:stCondLst>
                                            <p:cond delay="0"/>
                                          </p:stCondLst>
                                        </p:cTn>
                                        <p:tgtEl>
                                          <p:spTgt spid="1547267">
                                            <p:txEl>
                                              <p:pRg st="6" end="6"/>
                                            </p:txEl>
                                          </p:spTgt>
                                        </p:tgtEl>
                                        <p:attrNameLst>
                                          <p:attrName>style.visibility</p:attrName>
                                        </p:attrNameLst>
                                      </p:cBhvr>
                                      <p:to>
                                        <p:strVal val="visible"/>
                                      </p:to>
                                    </p:set>
                                    <p:anim calcmode="lin" valueType="num">
                                      <p:cBhvr>
                                        <p:cTn id="35" dur="1000" fill="hold"/>
                                        <p:tgtEl>
                                          <p:spTgt spid="1547267">
                                            <p:txEl>
                                              <p:pRg st="6" end="6"/>
                                            </p:txEl>
                                          </p:spTgt>
                                        </p:tgtEl>
                                        <p:attrNameLst>
                                          <p:attrName>ppt_w</p:attrName>
                                        </p:attrNameLst>
                                      </p:cBhvr>
                                      <p:tavLst>
                                        <p:tav tm="0">
                                          <p:val>
                                            <p:strVal val="#ppt_w+.3"/>
                                          </p:val>
                                        </p:tav>
                                        <p:tav tm="100000">
                                          <p:val>
                                            <p:strVal val="#ppt_w"/>
                                          </p:val>
                                        </p:tav>
                                      </p:tavLst>
                                    </p:anim>
                                    <p:anim calcmode="lin" valueType="num">
                                      <p:cBhvr>
                                        <p:cTn id="36" dur="1000" fill="hold"/>
                                        <p:tgtEl>
                                          <p:spTgt spid="1547267">
                                            <p:txEl>
                                              <p:pRg st="6" end="6"/>
                                            </p:txEl>
                                          </p:spTgt>
                                        </p:tgtEl>
                                        <p:attrNameLst>
                                          <p:attrName>ppt_h</p:attrName>
                                        </p:attrNameLst>
                                      </p:cBhvr>
                                      <p:tavLst>
                                        <p:tav tm="0">
                                          <p:val>
                                            <p:strVal val="#ppt_h"/>
                                          </p:val>
                                        </p:tav>
                                        <p:tav tm="100000">
                                          <p:val>
                                            <p:strVal val="#ppt_h"/>
                                          </p:val>
                                        </p:tav>
                                      </p:tavLst>
                                    </p:anim>
                                    <p:animEffect transition="in" filter="fade">
                                      <p:cBhvr>
                                        <p:cTn id="37" dur="1000"/>
                                        <p:tgtEl>
                                          <p:spTgt spid="1547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B8DD153-CDDC-714B-95E7-0E14A5096BA7}" type="slidenum">
              <a:rPr lang="en-US" sz="1400">
                <a:latin typeface="Arial" charset="0"/>
              </a:rPr>
              <a:pPr eaLnBrk="1" hangingPunct="1"/>
              <a:t>211</a:t>
            </a:fld>
            <a:endParaRPr lang="en-US" sz="1400">
              <a:latin typeface="Arial" charset="0"/>
            </a:endParaRPr>
          </a:p>
        </p:txBody>
      </p:sp>
      <p:sp>
        <p:nvSpPr>
          <p:cNvPr id="26317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Java Interfaces</a:t>
            </a:r>
          </a:p>
        </p:txBody>
      </p:sp>
      <p:sp>
        <p:nvSpPr>
          <p:cNvPr id="1548291" name="Rectangle 3"/>
          <p:cNvSpPr>
            <a:spLocks noGrp="1" noChangeArrowheads="1"/>
          </p:cNvSpPr>
          <p:nvPr>
            <p:ph type="body" idx="1"/>
          </p:nvPr>
        </p:nvSpPr>
        <p:spPr>
          <a:xfrm>
            <a:off x="381000" y="1066800"/>
            <a:ext cx="8382000" cy="5181600"/>
          </a:xfrm>
        </p:spPr>
        <p:txBody>
          <a:bodyPr/>
          <a:lstStyle/>
          <a:p>
            <a:pPr eaLnBrk="1" hangingPunct="1"/>
            <a:r>
              <a:rPr lang="en-US">
                <a:latin typeface="Tahoma" charset="0"/>
                <a:ea typeface="ＭＳ Ｐゴシック" charset="0"/>
                <a:cs typeface="ＭＳ Ｐゴシック" charset="0"/>
              </a:rPr>
              <a:t>Java allows only </a:t>
            </a:r>
            <a:r>
              <a:rPr lang="en-US">
                <a:solidFill>
                  <a:srgbClr val="FF0000"/>
                </a:solidFill>
                <a:latin typeface="Tahoma" charset="0"/>
                <a:ea typeface="ＭＳ Ｐゴシック" charset="0"/>
                <a:cs typeface="ＭＳ Ｐゴシック" charset="0"/>
              </a:rPr>
              <a:t>single inheritance</a:t>
            </a:r>
          </a:p>
          <a:p>
            <a:pPr lvl="1" eaLnBrk="1" hangingPunct="1"/>
            <a:r>
              <a:rPr lang="en-US">
                <a:latin typeface="Tahoma" charset="0"/>
                <a:ea typeface="ＭＳ Ｐゴシック" charset="0"/>
              </a:rPr>
              <a:t>A new class can be a subclass of only one parent (super) class</a:t>
            </a:r>
          </a:p>
          <a:p>
            <a:pPr lvl="1" eaLnBrk="1" hangingPunct="1"/>
            <a:r>
              <a:rPr lang="en-US">
                <a:latin typeface="Tahoma" charset="0"/>
                <a:ea typeface="ＭＳ Ｐゴシック" charset="0"/>
              </a:rPr>
              <a:t>There are several reasons for this, from both the implementation (i.e. how to do it in the compiler and interpreter) point of view and the programmer (i.e. how to use it effectively) point of view</a:t>
            </a:r>
          </a:p>
          <a:p>
            <a:pPr lvl="1" eaLnBrk="1" hangingPunct="1"/>
            <a:r>
              <a:rPr lang="en-US">
                <a:latin typeface="Tahoma" charset="0"/>
                <a:ea typeface="ＭＳ Ｐゴシック" charset="0"/>
              </a:rPr>
              <a:t>However, it is sometimes useful to be able to access an object through more than one superclass reference</a:t>
            </a:r>
          </a:p>
        </p:txBody>
      </p:sp>
    </p:spTree>
    <p:extLst>
      <p:ext uri="{BB962C8B-B14F-4D97-AF65-F5344CB8AC3E}">
        <p14:creationId xmlns:p14="http://schemas.microsoft.com/office/powerpoint/2010/main" val="256991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48291">
                                            <p:txEl>
                                              <p:pRg st="2" end="2"/>
                                            </p:txEl>
                                          </p:spTgt>
                                        </p:tgtEl>
                                        <p:attrNameLst>
                                          <p:attrName>style.visibility</p:attrName>
                                        </p:attrNameLst>
                                      </p:cBhvr>
                                      <p:to>
                                        <p:strVal val="visible"/>
                                      </p:to>
                                    </p:set>
                                    <p:animEffect transition="in" filter="fade">
                                      <p:cBhvr>
                                        <p:cTn id="7" dur="770" decel="100000"/>
                                        <p:tgtEl>
                                          <p:spTgt spid="1548291">
                                            <p:txEl>
                                              <p:pRg st="2" end="2"/>
                                            </p:txEl>
                                          </p:spTgt>
                                        </p:tgtEl>
                                      </p:cBhvr>
                                    </p:animEffect>
                                    <p:animScale>
                                      <p:cBhvr>
                                        <p:cTn id="8" dur="770" decel="100000"/>
                                        <p:tgtEl>
                                          <p:spTgt spid="1548291">
                                            <p:txEl>
                                              <p:pRg st="2" end="2"/>
                                            </p:txEl>
                                          </p:spTgt>
                                        </p:tgtEl>
                                      </p:cBhvr>
                                      <p:from x="10000" y="10000"/>
                                      <p:to x="200000" y="450000"/>
                                    </p:animScale>
                                    <p:animScale>
                                      <p:cBhvr>
                                        <p:cTn id="9" dur="1230" accel="100000" fill="hold">
                                          <p:stCondLst>
                                            <p:cond delay="770"/>
                                          </p:stCondLst>
                                        </p:cTn>
                                        <p:tgtEl>
                                          <p:spTgt spid="1548291">
                                            <p:txEl>
                                              <p:pRg st="2" end="2"/>
                                            </p:txEl>
                                          </p:spTgt>
                                        </p:tgtEl>
                                      </p:cBhvr>
                                      <p:from x="200000" y="450000"/>
                                      <p:to x="100000" y="100000"/>
                                    </p:animScale>
                                    <p:set>
                                      <p:cBhvr>
                                        <p:cTn id="10" dur="770" fill="hold"/>
                                        <p:tgtEl>
                                          <p:spTgt spid="1548291">
                                            <p:txEl>
                                              <p:pRg st="2" end="2"/>
                                            </p:txEl>
                                          </p:spTgt>
                                        </p:tgtEl>
                                        <p:attrNameLst>
                                          <p:attrName>ppt_x</p:attrName>
                                        </p:attrNameLst>
                                      </p:cBhvr>
                                      <p:to>
                                        <p:strVal val="(0.5)"/>
                                      </p:to>
                                    </p:set>
                                    <p:anim from="(0.5)" to="(#ppt_x)" calcmode="lin" valueType="num">
                                      <p:cBhvr>
                                        <p:cTn id="11" dur="1230" accel="100000" fill="hold">
                                          <p:stCondLst>
                                            <p:cond delay="770"/>
                                          </p:stCondLst>
                                        </p:cTn>
                                        <p:tgtEl>
                                          <p:spTgt spid="1548291">
                                            <p:txEl>
                                              <p:pRg st="2" end="2"/>
                                            </p:txEl>
                                          </p:spTgt>
                                        </p:tgtEl>
                                        <p:attrNameLst>
                                          <p:attrName>ppt_x</p:attrName>
                                        </p:attrNameLst>
                                      </p:cBhvr>
                                    </p:anim>
                                    <p:set>
                                      <p:cBhvr>
                                        <p:cTn id="12" dur="770" fill="hold"/>
                                        <p:tgtEl>
                                          <p:spTgt spid="1548291">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48291">
                                            <p:txEl>
                                              <p:pRg st="2" end="2"/>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48291">
                                            <p:txEl>
                                              <p:pRg st="3" end="3"/>
                                            </p:txEl>
                                          </p:spTgt>
                                        </p:tgtEl>
                                        <p:attrNameLst>
                                          <p:attrName>style.visibility</p:attrName>
                                        </p:attrNameLst>
                                      </p:cBhvr>
                                      <p:to>
                                        <p:strVal val="visible"/>
                                      </p:to>
                                    </p:set>
                                    <p:animEffect transition="in" filter="fade">
                                      <p:cBhvr>
                                        <p:cTn id="18" dur="770" decel="100000"/>
                                        <p:tgtEl>
                                          <p:spTgt spid="1548291">
                                            <p:txEl>
                                              <p:pRg st="3" end="3"/>
                                            </p:txEl>
                                          </p:spTgt>
                                        </p:tgtEl>
                                      </p:cBhvr>
                                    </p:animEffect>
                                    <p:animScale>
                                      <p:cBhvr>
                                        <p:cTn id="19" dur="770" decel="100000"/>
                                        <p:tgtEl>
                                          <p:spTgt spid="1548291">
                                            <p:txEl>
                                              <p:pRg st="3" end="3"/>
                                            </p:txEl>
                                          </p:spTgt>
                                        </p:tgtEl>
                                      </p:cBhvr>
                                      <p:from x="10000" y="10000"/>
                                      <p:to x="200000" y="450000"/>
                                    </p:animScale>
                                    <p:animScale>
                                      <p:cBhvr>
                                        <p:cTn id="20" dur="1230" accel="100000" fill="hold">
                                          <p:stCondLst>
                                            <p:cond delay="770"/>
                                          </p:stCondLst>
                                        </p:cTn>
                                        <p:tgtEl>
                                          <p:spTgt spid="1548291">
                                            <p:txEl>
                                              <p:pRg st="3" end="3"/>
                                            </p:txEl>
                                          </p:spTgt>
                                        </p:tgtEl>
                                      </p:cBhvr>
                                      <p:from x="200000" y="450000"/>
                                      <p:to x="100000" y="100000"/>
                                    </p:animScale>
                                    <p:set>
                                      <p:cBhvr>
                                        <p:cTn id="21" dur="770" fill="hold"/>
                                        <p:tgtEl>
                                          <p:spTgt spid="1548291">
                                            <p:txEl>
                                              <p:pRg st="3" end="3"/>
                                            </p:txEl>
                                          </p:spTgt>
                                        </p:tgtEl>
                                        <p:attrNameLst>
                                          <p:attrName>ppt_x</p:attrName>
                                        </p:attrNameLst>
                                      </p:cBhvr>
                                      <p:to>
                                        <p:strVal val="(0.5)"/>
                                      </p:to>
                                    </p:set>
                                    <p:anim from="(0.5)" to="(#ppt_x)" calcmode="lin" valueType="num">
                                      <p:cBhvr>
                                        <p:cTn id="22" dur="1230" accel="100000" fill="hold">
                                          <p:stCondLst>
                                            <p:cond delay="770"/>
                                          </p:stCondLst>
                                        </p:cTn>
                                        <p:tgtEl>
                                          <p:spTgt spid="1548291">
                                            <p:txEl>
                                              <p:pRg st="3" end="3"/>
                                            </p:txEl>
                                          </p:spTgt>
                                        </p:tgtEl>
                                        <p:attrNameLst>
                                          <p:attrName>ppt_x</p:attrName>
                                        </p:attrNameLst>
                                      </p:cBhvr>
                                    </p:anim>
                                    <p:set>
                                      <p:cBhvr>
                                        <p:cTn id="23" dur="770" fill="hold"/>
                                        <p:tgtEl>
                                          <p:spTgt spid="1548291">
                                            <p:txEl>
                                              <p:pRg st="3" end="3"/>
                                            </p:txEl>
                                          </p:spTgt>
                                        </p:tgtEl>
                                        <p:attrNameLst>
                                          <p:attrName>ppt_y</p:attrName>
                                        </p:attrNameLst>
                                      </p:cBhvr>
                                      <p:to>
                                        <p:strVal val="(#ppt_y+0.4)"/>
                                      </p:to>
                                    </p:set>
                                    <p:anim from="(#ppt_y+0.4)" to="(#ppt_y)" calcmode="lin" valueType="num">
                                      <p:cBhvr>
                                        <p:cTn id="24" dur="1230" accel="100000" fill="hold">
                                          <p:stCondLst>
                                            <p:cond delay="770"/>
                                          </p:stCondLst>
                                        </p:cTn>
                                        <p:tgtEl>
                                          <p:spTgt spid="1548291">
                                            <p:txEl>
                                              <p:pRg st="3" end="3"/>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0FBEEEB-B3E6-484E-B8A4-5B2B22D7443D}" type="slidenum">
              <a:rPr lang="en-US" sz="1400">
                <a:latin typeface="Arial" charset="0"/>
              </a:rPr>
              <a:pPr eaLnBrk="1" hangingPunct="1"/>
              <a:t>212</a:t>
            </a:fld>
            <a:endParaRPr lang="en-US" sz="1400">
              <a:latin typeface="Arial" charset="0"/>
            </a:endParaRPr>
          </a:p>
        </p:txBody>
      </p:sp>
      <p:sp>
        <p:nvSpPr>
          <p:cNvPr id="2641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Java Interfaces</a:t>
            </a:r>
          </a:p>
        </p:txBody>
      </p:sp>
      <p:sp>
        <p:nvSpPr>
          <p:cNvPr id="1549315"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We may want to identify an object in multiple ways:</a:t>
            </a:r>
          </a:p>
          <a:p>
            <a:pPr lvl="2" eaLnBrk="1" hangingPunct="1"/>
            <a:r>
              <a:rPr lang="en-US" dirty="0">
                <a:latin typeface="Tahoma" charset="0"/>
                <a:ea typeface="ＭＳ Ｐゴシック" charset="0"/>
              </a:rPr>
              <a:t>One </a:t>
            </a:r>
            <a:r>
              <a:rPr lang="en-US" dirty="0">
                <a:solidFill>
                  <a:srgbClr val="FF0000"/>
                </a:solidFill>
                <a:latin typeface="Tahoma" charset="0"/>
                <a:ea typeface="ＭＳ Ｐゴシック" charset="0"/>
              </a:rPr>
              <a:t>based on its inherent nature </a:t>
            </a:r>
            <a:r>
              <a:rPr lang="en-US" dirty="0">
                <a:latin typeface="Tahoma" charset="0"/>
                <a:ea typeface="ＭＳ Ｐゴシック" charset="0"/>
              </a:rPr>
              <a:t>(i.e. its inheritance chain)</a:t>
            </a:r>
          </a:p>
          <a:p>
            <a:pPr lvl="3" eaLnBrk="1" hangingPunct="1"/>
            <a:r>
              <a:rPr lang="en-US" dirty="0">
                <a:latin typeface="Tahoma" charset="0"/>
                <a:ea typeface="ＭＳ Ｐゴシック" charset="0"/>
              </a:rPr>
              <a:t>Ex: A Person</a:t>
            </a:r>
          </a:p>
          <a:p>
            <a:pPr lvl="3" eaLnBrk="1" hangingPunct="1"/>
            <a:r>
              <a:rPr lang="en-US" dirty="0">
                <a:solidFill>
                  <a:srgbClr val="008000"/>
                </a:solidFill>
                <a:latin typeface="Tahoma" charset="0"/>
                <a:ea typeface="ＭＳ Ｐゴシック" charset="0"/>
              </a:rPr>
              <a:t>Classes are used to identify objects in this way</a:t>
            </a:r>
          </a:p>
          <a:p>
            <a:pPr lvl="2" eaLnBrk="1" hangingPunct="1"/>
            <a:r>
              <a:rPr lang="en-US" dirty="0">
                <a:latin typeface="Tahoma" charset="0"/>
                <a:ea typeface="ＭＳ Ｐゴシック" charset="0"/>
              </a:rPr>
              <a:t>Others </a:t>
            </a:r>
            <a:r>
              <a:rPr lang="en-US" dirty="0">
                <a:solidFill>
                  <a:srgbClr val="FF0000"/>
                </a:solidFill>
                <a:latin typeface="Tahoma" charset="0"/>
                <a:ea typeface="ＭＳ Ｐゴシック" charset="0"/>
              </a:rPr>
              <a:t>based on what it is capable of doing</a:t>
            </a:r>
          </a:p>
          <a:p>
            <a:pPr lvl="3" eaLnBrk="1" hangingPunct="1"/>
            <a:r>
              <a:rPr lang="en-US" dirty="0">
                <a:latin typeface="Tahoma" charset="0"/>
                <a:ea typeface="ＭＳ Ｐゴシック" charset="0"/>
              </a:rPr>
              <a:t>Ex: A swimmer</a:t>
            </a:r>
          </a:p>
          <a:p>
            <a:pPr lvl="3" eaLnBrk="1" hangingPunct="1"/>
            <a:r>
              <a:rPr lang="en-US" dirty="0">
                <a:latin typeface="Tahoma" charset="0"/>
                <a:ea typeface="ＭＳ Ｐゴシック" charset="0"/>
              </a:rPr>
              <a:t>Ex: A musician</a:t>
            </a:r>
          </a:p>
          <a:p>
            <a:pPr lvl="3" eaLnBrk="1" hangingPunct="1"/>
            <a:r>
              <a:rPr lang="en-US" dirty="0">
                <a:latin typeface="Tahoma" charset="0"/>
                <a:ea typeface="ＭＳ Ｐゴシック" charset="0"/>
              </a:rPr>
              <a:t>Ex: A performer</a:t>
            </a:r>
          </a:p>
          <a:p>
            <a:pPr lvl="3" eaLnBrk="1" hangingPunct="1"/>
            <a:r>
              <a:rPr lang="en-US" dirty="0">
                <a:latin typeface="Tahoma" charset="0"/>
                <a:ea typeface="ＭＳ Ｐゴシック" charset="0"/>
              </a:rPr>
              <a:t>Note a Person can potentially do many things</a:t>
            </a:r>
          </a:p>
          <a:p>
            <a:pPr lvl="4" eaLnBrk="1" hangingPunct="1"/>
            <a:r>
              <a:rPr lang="en-US" dirty="0">
                <a:latin typeface="Tahoma" charset="0"/>
                <a:ea typeface="ＭＳ Ｐゴシック" charset="0"/>
              </a:rPr>
              <a:t>They can also be identified by this ability</a:t>
            </a:r>
          </a:p>
          <a:p>
            <a:pPr lvl="3" eaLnBrk="1" hangingPunct="1"/>
            <a:r>
              <a:rPr lang="en-US" dirty="0">
                <a:solidFill>
                  <a:srgbClr val="008000"/>
                </a:solidFill>
                <a:latin typeface="Tahoma" charset="0"/>
                <a:ea typeface="ＭＳ Ｐゴシック" charset="0"/>
              </a:rPr>
              <a:t>Interfaces are used to identify objects in this way</a:t>
            </a:r>
          </a:p>
          <a:p>
            <a:pPr lvl="2" eaLnBrk="1" hangingPunct="1"/>
            <a:endParaRPr lang="en-US" dirty="0">
              <a:latin typeface="Tahoma" charset="0"/>
              <a:ea typeface="ＭＳ Ｐゴシック" charset="0"/>
            </a:endParaRPr>
          </a:p>
        </p:txBody>
      </p:sp>
    </p:spTree>
    <p:extLst>
      <p:ext uri="{BB962C8B-B14F-4D97-AF65-F5344CB8AC3E}">
        <p14:creationId xmlns:p14="http://schemas.microsoft.com/office/powerpoint/2010/main" val="68651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1549315">
                                            <p:txEl>
                                              <p:pRg st="1" end="1"/>
                                            </p:txEl>
                                          </p:spTgt>
                                        </p:tgtEl>
                                        <p:attrNameLst>
                                          <p:attrName>style.visibility</p:attrName>
                                        </p:attrNameLst>
                                      </p:cBhvr>
                                      <p:to>
                                        <p:strVal val="visible"/>
                                      </p:to>
                                    </p:set>
                                    <p:anim calcmode="lin" valueType="num">
                                      <p:cBhvr>
                                        <p:cTn id="7" dur="1000" fill="hold"/>
                                        <p:tgtEl>
                                          <p:spTgt spid="1549315">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549315">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549315">
                                            <p:txEl>
                                              <p:pRg st="1" end="1"/>
                                            </p:txEl>
                                          </p:spTgt>
                                        </p:tgtEl>
                                        <p:attrNameLst>
                                          <p:attrName>ppt_y</p:attrName>
                                        </p:attrNameLst>
                                      </p:cBhvr>
                                      <p:tavLst>
                                        <p:tav tm="0">
                                          <p:val>
                                            <p:strVal val="#ppt_y"/>
                                          </p:val>
                                        </p:tav>
                                        <p:tav tm="100000">
                                          <p:val>
                                            <p:strVal val="#ppt_y"/>
                                          </p:val>
                                        </p:tav>
                                      </p:tavLst>
                                    </p:anim>
                                    <p:animEffect transition="in" filter="fade">
                                      <p:cBhvr>
                                        <p:cTn id="10" dur="1000"/>
                                        <p:tgtEl>
                                          <p:spTgt spid="1549315">
                                            <p:txEl>
                                              <p:pRg st="1" end="1"/>
                                            </p:txEl>
                                          </p:spTgt>
                                        </p:tgtEl>
                                      </p:cBhvr>
                                    </p:animEffect>
                                  </p:childTnLst>
                                </p:cTn>
                              </p:par>
                              <p:par>
                                <p:cTn id="11" presetID="48" presetClass="entr" presetSubtype="0" accel="50000" fill="hold" nodeType="withEffect">
                                  <p:stCondLst>
                                    <p:cond delay="0"/>
                                  </p:stCondLst>
                                  <p:childTnLst>
                                    <p:set>
                                      <p:cBhvr>
                                        <p:cTn id="12" dur="1" fill="hold">
                                          <p:stCondLst>
                                            <p:cond delay="0"/>
                                          </p:stCondLst>
                                        </p:cTn>
                                        <p:tgtEl>
                                          <p:spTgt spid="1549315">
                                            <p:txEl>
                                              <p:pRg st="2" end="2"/>
                                            </p:txEl>
                                          </p:spTgt>
                                        </p:tgtEl>
                                        <p:attrNameLst>
                                          <p:attrName>style.visibility</p:attrName>
                                        </p:attrNameLst>
                                      </p:cBhvr>
                                      <p:to>
                                        <p:strVal val="visible"/>
                                      </p:to>
                                    </p:set>
                                    <p:anim calcmode="lin" valueType="num">
                                      <p:cBhvr>
                                        <p:cTn id="13" dur="1000" fill="hold"/>
                                        <p:tgtEl>
                                          <p:spTgt spid="1549315">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1549315">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1549315">
                                            <p:txEl>
                                              <p:pRg st="2" end="2"/>
                                            </p:txEl>
                                          </p:spTgt>
                                        </p:tgtEl>
                                        <p:attrNameLst>
                                          <p:attrName>ppt_y</p:attrName>
                                        </p:attrNameLst>
                                      </p:cBhvr>
                                      <p:tavLst>
                                        <p:tav tm="0">
                                          <p:val>
                                            <p:strVal val="#ppt_y"/>
                                          </p:val>
                                        </p:tav>
                                        <p:tav tm="100000">
                                          <p:val>
                                            <p:strVal val="#ppt_y"/>
                                          </p:val>
                                        </p:tav>
                                      </p:tavLst>
                                    </p:anim>
                                    <p:animEffect transition="in" filter="fade">
                                      <p:cBhvr>
                                        <p:cTn id="16" dur="1000"/>
                                        <p:tgtEl>
                                          <p:spTgt spid="1549315">
                                            <p:txEl>
                                              <p:pRg st="2" end="2"/>
                                            </p:txEl>
                                          </p:spTgt>
                                        </p:tgtEl>
                                      </p:cBhvr>
                                    </p:animEffect>
                                  </p:childTnLst>
                                </p:cTn>
                              </p:par>
                              <p:par>
                                <p:cTn id="17" presetID="48" presetClass="entr" presetSubtype="0" accel="50000" fill="hold" nodeType="withEffect">
                                  <p:stCondLst>
                                    <p:cond delay="0"/>
                                  </p:stCondLst>
                                  <p:childTnLst>
                                    <p:set>
                                      <p:cBhvr>
                                        <p:cTn id="18" dur="1" fill="hold">
                                          <p:stCondLst>
                                            <p:cond delay="0"/>
                                          </p:stCondLst>
                                        </p:cTn>
                                        <p:tgtEl>
                                          <p:spTgt spid="1549315">
                                            <p:txEl>
                                              <p:pRg st="3" end="3"/>
                                            </p:txEl>
                                          </p:spTgt>
                                        </p:tgtEl>
                                        <p:attrNameLst>
                                          <p:attrName>style.visibility</p:attrName>
                                        </p:attrNameLst>
                                      </p:cBhvr>
                                      <p:to>
                                        <p:strVal val="visible"/>
                                      </p:to>
                                    </p:set>
                                    <p:anim calcmode="lin" valueType="num">
                                      <p:cBhvr>
                                        <p:cTn id="19" dur="1000" fill="hold"/>
                                        <p:tgtEl>
                                          <p:spTgt spid="1549315">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1549315">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1549315">
                                            <p:txEl>
                                              <p:pRg st="3" end="3"/>
                                            </p:txEl>
                                          </p:spTgt>
                                        </p:tgtEl>
                                        <p:attrNameLst>
                                          <p:attrName>ppt_y</p:attrName>
                                        </p:attrNameLst>
                                      </p:cBhvr>
                                      <p:tavLst>
                                        <p:tav tm="0">
                                          <p:val>
                                            <p:strVal val="#ppt_y"/>
                                          </p:val>
                                        </p:tav>
                                        <p:tav tm="100000">
                                          <p:val>
                                            <p:strVal val="#ppt_y"/>
                                          </p:val>
                                        </p:tav>
                                      </p:tavLst>
                                    </p:anim>
                                    <p:animEffect transition="in" filter="fade">
                                      <p:cBhvr>
                                        <p:cTn id="22" dur="1000"/>
                                        <p:tgtEl>
                                          <p:spTgt spid="1549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8" presetClass="entr" presetSubtype="0" accel="50000" fill="hold" nodeType="clickEffect">
                                  <p:stCondLst>
                                    <p:cond delay="0"/>
                                  </p:stCondLst>
                                  <p:childTnLst>
                                    <p:set>
                                      <p:cBhvr>
                                        <p:cTn id="26" dur="1" fill="hold">
                                          <p:stCondLst>
                                            <p:cond delay="0"/>
                                          </p:stCondLst>
                                        </p:cTn>
                                        <p:tgtEl>
                                          <p:spTgt spid="1549315">
                                            <p:txEl>
                                              <p:pRg st="4" end="4"/>
                                            </p:txEl>
                                          </p:spTgt>
                                        </p:tgtEl>
                                        <p:attrNameLst>
                                          <p:attrName>style.visibility</p:attrName>
                                        </p:attrNameLst>
                                      </p:cBhvr>
                                      <p:to>
                                        <p:strVal val="visible"/>
                                      </p:to>
                                    </p:set>
                                    <p:anim calcmode="lin" valueType="num">
                                      <p:cBhvr>
                                        <p:cTn id="27" dur="1000" fill="hold"/>
                                        <p:tgtEl>
                                          <p:spTgt spid="1549315">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1000" fill="hold"/>
                                        <p:tgtEl>
                                          <p:spTgt spid="1549315">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29" dur="1000" fill="hold"/>
                                        <p:tgtEl>
                                          <p:spTgt spid="1549315">
                                            <p:txEl>
                                              <p:pRg st="4" end="4"/>
                                            </p:txEl>
                                          </p:spTgt>
                                        </p:tgtEl>
                                        <p:attrNameLst>
                                          <p:attrName>ppt_y</p:attrName>
                                        </p:attrNameLst>
                                      </p:cBhvr>
                                      <p:tavLst>
                                        <p:tav tm="0">
                                          <p:val>
                                            <p:strVal val="#ppt_y"/>
                                          </p:val>
                                        </p:tav>
                                        <p:tav tm="100000">
                                          <p:val>
                                            <p:strVal val="#ppt_y"/>
                                          </p:val>
                                        </p:tav>
                                      </p:tavLst>
                                    </p:anim>
                                    <p:animEffect transition="in" filter="fade">
                                      <p:cBhvr>
                                        <p:cTn id="30" dur="1000"/>
                                        <p:tgtEl>
                                          <p:spTgt spid="1549315">
                                            <p:txEl>
                                              <p:pRg st="4" end="4"/>
                                            </p:txEl>
                                          </p:spTgt>
                                        </p:tgtEl>
                                      </p:cBhvr>
                                    </p:animEffect>
                                  </p:childTnLst>
                                </p:cTn>
                              </p:par>
                              <p:par>
                                <p:cTn id="31" presetID="48" presetClass="entr" presetSubtype="0" accel="50000" fill="hold" nodeType="withEffect">
                                  <p:stCondLst>
                                    <p:cond delay="0"/>
                                  </p:stCondLst>
                                  <p:childTnLst>
                                    <p:set>
                                      <p:cBhvr>
                                        <p:cTn id="32" dur="1" fill="hold">
                                          <p:stCondLst>
                                            <p:cond delay="0"/>
                                          </p:stCondLst>
                                        </p:cTn>
                                        <p:tgtEl>
                                          <p:spTgt spid="1549315">
                                            <p:txEl>
                                              <p:pRg st="5" end="5"/>
                                            </p:txEl>
                                          </p:spTgt>
                                        </p:tgtEl>
                                        <p:attrNameLst>
                                          <p:attrName>style.visibility</p:attrName>
                                        </p:attrNameLst>
                                      </p:cBhvr>
                                      <p:to>
                                        <p:strVal val="visible"/>
                                      </p:to>
                                    </p:set>
                                    <p:anim calcmode="lin" valueType="num">
                                      <p:cBhvr>
                                        <p:cTn id="33" dur="1000" fill="hold"/>
                                        <p:tgtEl>
                                          <p:spTgt spid="1549315">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4" dur="1000" fill="hold"/>
                                        <p:tgtEl>
                                          <p:spTgt spid="1549315">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35" dur="1000" fill="hold"/>
                                        <p:tgtEl>
                                          <p:spTgt spid="1549315">
                                            <p:txEl>
                                              <p:pRg st="5" end="5"/>
                                            </p:txEl>
                                          </p:spTgt>
                                        </p:tgtEl>
                                        <p:attrNameLst>
                                          <p:attrName>ppt_y</p:attrName>
                                        </p:attrNameLst>
                                      </p:cBhvr>
                                      <p:tavLst>
                                        <p:tav tm="0">
                                          <p:val>
                                            <p:strVal val="#ppt_y"/>
                                          </p:val>
                                        </p:tav>
                                        <p:tav tm="100000">
                                          <p:val>
                                            <p:strVal val="#ppt_y"/>
                                          </p:val>
                                        </p:tav>
                                      </p:tavLst>
                                    </p:anim>
                                    <p:animEffect transition="in" filter="fade">
                                      <p:cBhvr>
                                        <p:cTn id="36" dur="1000"/>
                                        <p:tgtEl>
                                          <p:spTgt spid="1549315">
                                            <p:txEl>
                                              <p:pRg st="5" end="5"/>
                                            </p:txEl>
                                          </p:spTgt>
                                        </p:tgtEl>
                                      </p:cBhvr>
                                    </p:animEffect>
                                  </p:childTnLst>
                                </p:cTn>
                              </p:par>
                              <p:par>
                                <p:cTn id="37" presetID="48" presetClass="entr" presetSubtype="0" accel="50000" fill="hold" nodeType="withEffect">
                                  <p:stCondLst>
                                    <p:cond delay="0"/>
                                  </p:stCondLst>
                                  <p:childTnLst>
                                    <p:set>
                                      <p:cBhvr>
                                        <p:cTn id="38" dur="1" fill="hold">
                                          <p:stCondLst>
                                            <p:cond delay="0"/>
                                          </p:stCondLst>
                                        </p:cTn>
                                        <p:tgtEl>
                                          <p:spTgt spid="1549315">
                                            <p:txEl>
                                              <p:pRg st="6" end="6"/>
                                            </p:txEl>
                                          </p:spTgt>
                                        </p:tgtEl>
                                        <p:attrNameLst>
                                          <p:attrName>style.visibility</p:attrName>
                                        </p:attrNameLst>
                                      </p:cBhvr>
                                      <p:to>
                                        <p:strVal val="visible"/>
                                      </p:to>
                                    </p:set>
                                    <p:anim calcmode="lin" valueType="num">
                                      <p:cBhvr>
                                        <p:cTn id="39" dur="1000" fill="hold"/>
                                        <p:tgtEl>
                                          <p:spTgt spid="1549315">
                                            <p:txEl>
                                              <p:pRg st="6" end="6"/>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0" dur="1000" fill="hold"/>
                                        <p:tgtEl>
                                          <p:spTgt spid="1549315">
                                            <p:txEl>
                                              <p:pRg st="6" end="6"/>
                                            </p:txEl>
                                          </p:spTgt>
                                        </p:tgtEl>
                                        <p:attrNameLst>
                                          <p:attrName>ppt_x</p:attrName>
                                        </p:attrNameLst>
                                      </p:cBhvr>
                                      <p:tavLst>
                                        <p:tav tm="0">
                                          <p:val>
                                            <p:fltVal val="-1"/>
                                          </p:val>
                                        </p:tav>
                                        <p:tav tm="50000">
                                          <p:val>
                                            <p:fltVal val="0.95"/>
                                          </p:val>
                                        </p:tav>
                                        <p:tav tm="100000">
                                          <p:val>
                                            <p:strVal val="#ppt_x"/>
                                          </p:val>
                                        </p:tav>
                                      </p:tavLst>
                                    </p:anim>
                                    <p:anim calcmode="lin" valueType="num">
                                      <p:cBhvr>
                                        <p:cTn id="41" dur="1000" fill="hold"/>
                                        <p:tgtEl>
                                          <p:spTgt spid="1549315">
                                            <p:txEl>
                                              <p:pRg st="6" end="6"/>
                                            </p:txEl>
                                          </p:spTgt>
                                        </p:tgtEl>
                                        <p:attrNameLst>
                                          <p:attrName>ppt_y</p:attrName>
                                        </p:attrNameLst>
                                      </p:cBhvr>
                                      <p:tavLst>
                                        <p:tav tm="0">
                                          <p:val>
                                            <p:strVal val="#ppt_y"/>
                                          </p:val>
                                        </p:tav>
                                        <p:tav tm="100000">
                                          <p:val>
                                            <p:strVal val="#ppt_y"/>
                                          </p:val>
                                        </p:tav>
                                      </p:tavLst>
                                    </p:anim>
                                    <p:animEffect transition="in" filter="fade">
                                      <p:cBhvr>
                                        <p:cTn id="42" dur="1000"/>
                                        <p:tgtEl>
                                          <p:spTgt spid="1549315">
                                            <p:txEl>
                                              <p:pRg st="6" end="6"/>
                                            </p:txEl>
                                          </p:spTgt>
                                        </p:tgtEl>
                                      </p:cBhvr>
                                    </p:animEffect>
                                  </p:childTnLst>
                                </p:cTn>
                              </p:par>
                              <p:par>
                                <p:cTn id="43" presetID="48" presetClass="entr" presetSubtype="0" accel="50000" fill="hold" nodeType="withEffect">
                                  <p:stCondLst>
                                    <p:cond delay="0"/>
                                  </p:stCondLst>
                                  <p:childTnLst>
                                    <p:set>
                                      <p:cBhvr>
                                        <p:cTn id="44" dur="1" fill="hold">
                                          <p:stCondLst>
                                            <p:cond delay="0"/>
                                          </p:stCondLst>
                                        </p:cTn>
                                        <p:tgtEl>
                                          <p:spTgt spid="1549315">
                                            <p:txEl>
                                              <p:pRg st="7" end="7"/>
                                            </p:txEl>
                                          </p:spTgt>
                                        </p:tgtEl>
                                        <p:attrNameLst>
                                          <p:attrName>style.visibility</p:attrName>
                                        </p:attrNameLst>
                                      </p:cBhvr>
                                      <p:to>
                                        <p:strVal val="visible"/>
                                      </p:to>
                                    </p:set>
                                    <p:anim calcmode="lin" valueType="num">
                                      <p:cBhvr>
                                        <p:cTn id="45" dur="1000" fill="hold"/>
                                        <p:tgtEl>
                                          <p:spTgt spid="1549315">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6" dur="1000" fill="hold"/>
                                        <p:tgtEl>
                                          <p:spTgt spid="1549315">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47" dur="1000" fill="hold"/>
                                        <p:tgtEl>
                                          <p:spTgt spid="1549315">
                                            <p:txEl>
                                              <p:pRg st="7" end="7"/>
                                            </p:txEl>
                                          </p:spTgt>
                                        </p:tgtEl>
                                        <p:attrNameLst>
                                          <p:attrName>ppt_y</p:attrName>
                                        </p:attrNameLst>
                                      </p:cBhvr>
                                      <p:tavLst>
                                        <p:tav tm="0">
                                          <p:val>
                                            <p:strVal val="#ppt_y"/>
                                          </p:val>
                                        </p:tav>
                                        <p:tav tm="100000">
                                          <p:val>
                                            <p:strVal val="#ppt_y"/>
                                          </p:val>
                                        </p:tav>
                                      </p:tavLst>
                                    </p:anim>
                                    <p:animEffect transition="in" filter="fade">
                                      <p:cBhvr>
                                        <p:cTn id="48" dur="1000"/>
                                        <p:tgtEl>
                                          <p:spTgt spid="1549315">
                                            <p:txEl>
                                              <p:pRg st="7" end="7"/>
                                            </p:txEl>
                                          </p:spTgt>
                                        </p:tgtEl>
                                      </p:cBhvr>
                                    </p:animEffect>
                                  </p:childTnLst>
                                </p:cTn>
                              </p:par>
                              <p:par>
                                <p:cTn id="49" presetID="48" presetClass="entr" presetSubtype="0" accel="50000" fill="hold" nodeType="withEffect">
                                  <p:stCondLst>
                                    <p:cond delay="0"/>
                                  </p:stCondLst>
                                  <p:childTnLst>
                                    <p:set>
                                      <p:cBhvr>
                                        <p:cTn id="50" dur="1" fill="hold">
                                          <p:stCondLst>
                                            <p:cond delay="0"/>
                                          </p:stCondLst>
                                        </p:cTn>
                                        <p:tgtEl>
                                          <p:spTgt spid="1549315">
                                            <p:txEl>
                                              <p:pRg st="8" end="8"/>
                                            </p:txEl>
                                          </p:spTgt>
                                        </p:tgtEl>
                                        <p:attrNameLst>
                                          <p:attrName>style.visibility</p:attrName>
                                        </p:attrNameLst>
                                      </p:cBhvr>
                                      <p:to>
                                        <p:strVal val="visible"/>
                                      </p:to>
                                    </p:set>
                                    <p:anim calcmode="lin" valueType="num">
                                      <p:cBhvr>
                                        <p:cTn id="51" dur="1000" fill="hold"/>
                                        <p:tgtEl>
                                          <p:spTgt spid="1549315">
                                            <p:txEl>
                                              <p:pRg st="8" end="8"/>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2" dur="1000" fill="hold"/>
                                        <p:tgtEl>
                                          <p:spTgt spid="1549315">
                                            <p:txEl>
                                              <p:pRg st="8" end="8"/>
                                            </p:txEl>
                                          </p:spTgt>
                                        </p:tgtEl>
                                        <p:attrNameLst>
                                          <p:attrName>ppt_x</p:attrName>
                                        </p:attrNameLst>
                                      </p:cBhvr>
                                      <p:tavLst>
                                        <p:tav tm="0">
                                          <p:val>
                                            <p:fltVal val="-1"/>
                                          </p:val>
                                        </p:tav>
                                        <p:tav tm="50000">
                                          <p:val>
                                            <p:fltVal val="0.95"/>
                                          </p:val>
                                        </p:tav>
                                        <p:tav tm="100000">
                                          <p:val>
                                            <p:strVal val="#ppt_x"/>
                                          </p:val>
                                        </p:tav>
                                      </p:tavLst>
                                    </p:anim>
                                    <p:anim calcmode="lin" valueType="num">
                                      <p:cBhvr>
                                        <p:cTn id="53" dur="1000" fill="hold"/>
                                        <p:tgtEl>
                                          <p:spTgt spid="1549315">
                                            <p:txEl>
                                              <p:pRg st="8" end="8"/>
                                            </p:txEl>
                                          </p:spTgt>
                                        </p:tgtEl>
                                        <p:attrNameLst>
                                          <p:attrName>ppt_y</p:attrName>
                                        </p:attrNameLst>
                                      </p:cBhvr>
                                      <p:tavLst>
                                        <p:tav tm="0">
                                          <p:val>
                                            <p:strVal val="#ppt_y"/>
                                          </p:val>
                                        </p:tav>
                                        <p:tav tm="100000">
                                          <p:val>
                                            <p:strVal val="#ppt_y"/>
                                          </p:val>
                                        </p:tav>
                                      </p:tavLst>
                                    </p:anim>
                                    <p:animEffect transition="in" filter="fade">
                                      <p:cBhvr>
                                        <p:cTn id="54" dur="1000"/>
                                        <p:tgtEl>
                                          <p:spTgt spid="1549315">
                                            <p:txEl>
                                              <p:pRg st="8" end="8"/>
                                            </p:txEl>
                                          </p:spTgt>
                                        </p:tgtEl>
                                      </p:cBhvr>
                                    </p:animEffect>
                                  </p:childTnLst>
                                </p:cTn>
                              </p:par>
                              <p:par>
                                <p:cTn id="55" presetID="48" presetClass="entr" presetSubtype="0" accel="50000" fill="hold" nodeType="withEffect">
                                  <p:stCondLst>
                                    <p:cond delay="0"/>
                                  </p:stCondLst>
                                  <p:childTnLst>
                                    <p:set>
                                      <p:cBhvr>
                                        <p:cTn id="56" dur="1" fill="hold">
                                          <p:stCondLst>
                                            <p:cond delay="0"/>
                                          </p:stCondLst>
                                        </p:cTn>
                                        <p:tgtEl>
                                          <p:spTgt spid="1549315">
                                            <p:txEl>
                                              <p:pRg st="9" end="9"/>
                                            </p:txEl>
                                          </p:spTgt>
                                        </p:tgtEl>
                                        <p:attrNameLst>
                                          <p:attrName>style.visibility</p:attrName>
                                        </p:attrNameLst>
                                      </p:cBhvr>
                                      <p:to>
                                        <p:strVal val="visible"/>
                                      </p:to>
                                    </p:set>
                                    <p:anim calcmode="lin" valueType="num">
                                      <p:cBhvr>
                                        <p:cTn id="57" dur="1000" fill="hold"/>
                                        <p:tgtEl>
                                          <p:spTgt spid="1549315">
                                            <p:txEl>
                                              <p:pRg st="9" end="9"/>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8" dur="1000" fill="hold"/>
                                        <p:tgtEl>
                                          <p:spTgt spid="1549315">
                                            <p:txEl>
                                              <p:pRg st="9" end="9"/>
                                            </p:txEl>
                                          </p:spTgt>
                                        </p:tgtEl>
                                        <p:attrNameLst>
                                          <p:attrName>ppt_x</p:attrName>
                                        </p:attrNameLst>
                                      </p:cBhvr>
                                      <p:tavLst>
                                        <p:tav tm="0">
                                          <p:val>
                                            <p:fltVal val="-1"/>
                                          </p:val>
                                        </p:tav>
                                        <p:tav tm="50000">
                                          <p:val>
                                            <p:fltVal val="0.95"/>
                                          </p:val>
                                        </p:tav>
                                        <p:tav tm="100000">
                                          <p:val>
                                            <p:strVal val="#ppt_x"/>
                                          </p:val>
                                        </p:tav>
                                      </p:tavLst>
                                    </p:anim>
                                    <p:anim calcmode="lin" valueType="num">
                                      <p:cBhvr>
                                        <p:cTn id="59" dur="1000" fill="hold"/>
                                        <p:tgtEl>
                                          <p:spTgt spid="1549315">
                                            <p:txEl>
                                              <p:pRg st="9" end="9"/>
                                            </p:txEl>
                                          </p:spTgt>
                                        </p:tgtEl>
                                        <p:attrNameLst>
                                          <p:attrName>ppt_y</p:attrName>
                                        </p:attrNameLst>
                                      </p:cBhvr>
                                      <p:tavLst>
                                        <p:tav tm="0">
                                          <p:val>
                                            <p:strVal val="#ppt_y"/>
                                          </p:val>
                                        </p:tav>
                                        <p:tav tm="100000">
                                          <p:val>
                                            <p:strVal val="#ppt_y"/>
                                          </p:val>
                                        </p:tav>
                                      </p:tavLst>
                                    </p:anim>
                                    <p:animEffect transition="in" filter="fade">
                                      <p:cBhvr>
                                        <p:cTn id="60" dur="1000"/>
                                        <p:tgtEl>
                                          <p:spTgt spid="1549315">
                                            <p:txEl>
                                              <p:pRg st="9" end="9"/>
                                            </p:txEl>
                                          </p:spTgt>
                                        </p:tgtEl>
                                      </p:cBhvr>
                                    </p:animEffect>
                                  </p:childTnLst>
                                </p:cTn>
                              </p:par>
                              <p:par>
                                <p:cTn id="61" presetID="48" presetClass="entr" presetSubtype="0" accel="50000" fill="hold" nodeType="withEffect">
                                  <p:stCondLst>
                                    <p:cond delay="0"/>
                                  </p:stCondLst>
                                  <p:childTnLst>
                                    <p:set>
                                      <p:cBhvr>
                                        <p:cTn id="62" dur="1" fill="hold">
                                          <p:stCondLst>
                                            <p:cond delay="0"/>
                                          </p:stCondLst>
                                        </p:cTn>
                                        <p:tgtEl>
                                          <p:spTgt spid="1549315">
                                            <p:txEl>
                                              <p:pRg st="10" end="10"/>
                                            </p:txEl>
                                          </p:spTgt>
                                        </p:tgtEl>
                                        <p:attrNameLst>
                                          <p:attrName>style.visibility</p:attrName>
                                        </p:attrNameLst>
                                      </p:cBhvr>
                                      <p:to>
                                        <p:strVal val="visible"/>
                                      </p:to>
                                    </p:set>
                                    <p:anim calcmode="lin" valueType="num">
                                      <p:cBhvr>
                                        <p:cTn id="63" dur="1000" fill="hold"/>
                                        <p:tgtEl>
                                          <p:spTgt spid="1549315">
                                            <p:txEl>
                                              <p:pRg st="10" end="1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4" dur="1000" fill="hold"/>
                                        <p:tgtEl>
                                          <p:spTgt spid="1549315">
                                            <p:txEl>
                                              <p:pRg st="10" end="10"/>
                                            </p:txEl>
                                          </p:spTgt>
                                        </p:tgtEl>
                                        <p:attrNameLst>
                                          <p:attrName>ppt_x</p:attrName>
                                        </p:attrNameLst>
                                      </p:cBhvr>
                                      <p:tavLst>
                                        <p:tav tm="0">
                                          <p:val>
                                            <p:fltVal val="-1"/>
                                          </p:val>
                                        </p:tav>
                                        <p:tav tm="50000">
                                          <p:val>
                                            <p:fltVal val="0.95"/>
                                          </p:val>
                                        </p:tav>
                                        <p:tav tm="100000">
                                          <p:val>
                                            <p:strVal val="#ppt_x"/>
                                          </p:val>
                                        </p:tav>
                                      </p:tavLst>
                                    </p:anim>
                                    <p:anim calcmode="lin" valueType="num">
                                      <p:cBhvr>
                                        <p:cTn id="65" dur="1000" fill="hold"/>
                                        <p:tgtEl>
                                          <p:spTgt spid="1549315">
                                            <p:txEl>
                                              <p:pRg st="10" end="10"/>
                                            </p:txEl>
                                          </p:spTgt>
                                        </p:tgtEl>
                                        <p:attrNameLst>
                                          <p:attrName>ppt_y</p:attrName>
                                        </p:attrNameLst>
                                      </p:cBhvr>
                                      <p:tavLst>
                                        <p:tav tm="0">
                                          <p:val>
                                            <p:strVal val="#ppt_y"/>
                                          </p:val>
                                        </p:tav>
                                        <p:tav tm="100000">
                                          <p:val>
                                            <p:strVal val="#ppt_y"/>
                                          </p:val>
                                        </p:tav>
                                      </p:tavLst>
                                    </p:anim>
                                    <p:animEffect transition="in" filter="fade">
                                      <p:cBhvr>
                                        <p:cTn id="66" dur="1000"/>
                                        <p:tgtEl>
                                          <p:spTgt spid="1549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502B6AC-BDF1-2B41-AB84-BA82435F1896}" type="slidenum">
              <a:rPr lang="en-US" sz="1400">
                <a:latin typeface="Arial" charset="0"/>
              </a:rPr>
              <a:pPr eaLnBrk="1" hangingPunct="1"/>
              <a:t>213</a:t>
            </a:fld>
            <a:endParaRPr lang="en-US" sz="1400">
              <a:latin typeface="Arial" charset="0"/>
            </a:endParaRPr>
          </a:p>
        </p:txBody>
      </p:sp>
      <p:sp>
        <p:nvSpPr>
          <p:cNvPr id="2283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Intro. to Interfaces</a:t>
            </a:r>
          </a:p>
        </p:txBody>
      </p:sp>
      <p:sp>
        <p:nvSpPr>
          <p:cNvPr id="1525763"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A Java </a:t>
            </a:r>
            <a:r>
              <a:rPr lang="en-US" dirty="0">
                <a:solidFill>
                  <a:srgbClr val="FF0000"/>
                </a:solidFill>
                <a:latin typeface="Tahoma" charset="0"/>
                <a:ea typeface="ＭＳ Ｐゴシック" charset="0"/>
                <a:cs typeface="ＭＳ Ｐゴシック" charset="0"/>
              </a:rPr>
              <a:t>interface</a:t>
            </a:r>
            <a:r>
              <a:rPr lang="en-US" dirty="0">
                <a:latin typeface="Tahoma" charset="0"/>
                <a:ea typeface="ＭＳ Ｐゴシック" charset="0"/>
                <a:cs typeface="ＭＳ Ｐゴシック" charset="0"/>
              </a:rPr>
              <a:t> is a named set of methods</a:t>
            </a:r>
          </a:p>
          <a:p>
            <a:pPr lvl="2" eaLnBrk="1" hangingPunct="1"/>
            <a:r>
              <a:rPr lang="en-US" dirty="0">
                <a:latin typeface="Tahoma" charset="0"/>
                <a:ea typeface="ＭＳ Ｐゴシック" charset="0"/>
              </a:rPr>
              <a:t>However, no method bodies are given – </a:t>
            </a:r>
            <a:r>
              <a:rPr lang="en-US" b="1" dirty="0">
                <a:latin typeface="Tahoma" charset="0"/>
                <a:ea typeface="ＭＳ Ｐゴシック" charset="0"/>
              </a:rPr>
              <a:t>just the headers </a:t>
            </a:r>
            <a:r>
              <a:rPr lang="en-US" sz="1400" dirty="0">
                <a:latin typeface="Tahoma" charset="0"/>
                <a:ea typeface="ＭＳ Ｐゴシック" charset="0"/>
              </a:rPr>
              <a:t>[See note at bottom of this slide]</a:t>
            </a:r>
          </a:p>
          <a:p>
            <a:pPr lvl="2" eaLnBrk="1" hangingPunct="1"/>
            <a:r>
              <a:rPr lang="en-US" dirty="0">
                <a:latin typeface="Tahoma" charset="0"/>
                <a:ea typeface="ＭＳ Ｐゴシック" charset="0"/>
              </a:rPr>
              <a:t>Static constants are allowed, but no instance variables are allowed</a:t>
            </a:r>
          </a:p>
          <a:p>
            <a:pPr lvl="1" eaLnBrk="1" hangingPunct="1"/>
            <a:r>
              <a:rPr lang="en-US" dirty="0">
                <a:latin typeface="Tahoma" charset="0"/>
                <a:ea typeface="ＭＳ Ｐゴシック" charset="0"/>
              </a:rPr>
              <a:t>Any Java class (no matter what its inheritance) can implement an interface by implementing the methods defined in it</a:t>
            </a:r>
          </a:p>
          <a:p>
            <a:pPr lvl="2" eaLnBrk="1" hangingPunct="1"/>
            <a:r>
              <a:rPr lang="en-US" dirty="0">
                <a:latin typeface="Tahoma" charset="0"/>
                <a:ea typeface="ＭＳ Ｐゴシック" charset="0"/>
              </a:rPr>
              <a:t>Essentially an </a:t>
            </a:r>
            <a:r>
              <a:rPr lang="en-US" dirty="0">
                <a:solidFill>
                  <a:srgbClr val="339933"/>
                </a:solidFill>
                <a:latin typeface="Tahoma" charset="0"/>
                <a:ea typeface="ＭＳ Ｐゴシック" charset="0"/>
              </a:rPr>
              <a:t>interface is stating an ABILITY of the class</a:t>
            </a:r>
          </a:p>
          <a:p>
            <a:pPr lvl="1" eaLnBrk="1" hangingPunct="1"/>
            <a:r>
              <a:rPr lang="en-US" dirty="0">
                <a:solidFill>
                  <a:srgbClr val="FF0000"/>
                </a:solidFill>
                <a:latin typeface="Tahoma" charset="0"/>
                <a:ea typeface="ＭＳ Ｐゴシック" charset="0"/>
              </a:rPr>
              <a:t>A given class can implement any number of interfaces</a:t>
            </a:r>
          </a:p>
          <a:p>
            <a:pPr lvl="1" eaLnBrk="1" hangingPunct="1"/>
            <a:endParaRPr lang="en-US" dirty="0">
              <a:latin typeface="Tahoma" charset="0"/>
              <a:ea typeface="ＭＳ Ｐゴシック" charset="0"/>
            </a:endParaRPr>
          </a:p>
        </p:txBody>
      </p:sp>
    </p:spTree>
    <p:extLst>
      <p:ext uri="{BB962C8B-B14F-4D97-AF65-F5344CB8AC3E}">
        <p14:creationId xmlns:p14="http://schemas.microsoft.com/office/powerpoint/2010/main" val="3688158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525763">
                                            <p:txEl>
                                              <p:pRg st="1" end="1"/>
                                            </p:txEl>
                                          </p:spTgt>
                                        </p:tgtEl>
                                        <p:attrNameLst>
                                          <p:attrName>style.visibility</p:attrName>
                                        </p:attrNameLst>
                                      </p:cBhvr>
                                      <p:to>
                                        <p:strVal val="visible"/>
                                      </p:to>
                                    </p:set>
                                    <p:animEffect transition="in" filter="wipe(down)">
                                      <p:cBhvr>
                                        <p:cTn id="7" dur="580">
                                          <p:stCondLst>
                                            <p:cond delay="0"/>
                                          </p:stCondLst>
                                        </p:cTn>
                                        <p:tgtEl>
                                          <p:spTgt spid="1525763">
                                            <p:txEl>
                                              <p:pRg st="1" end="1"/>
                                            </p:txEl>
                                          </p:spTgt>
                                        </p:tgtEl>
                                      </p:cBhvr>
                                    </p:animEffect>
                                    <p:anim calcmode="lin" valueType="num">
                                      <p:cBhvr>
                                        <p:cTn id="8" dur="1822" tmFilter="0,0; 0.14,0.36; 0.43,0.73; 0.71,0.91; 1.0,1.0">
                                          <p:stCondLst>
                                            <p:cond delay="0"/>
                                          </p:stCondLst>
                                        </p:cTn>
                                        <p:tgtEl>
                                          <p:spTgt spid="152576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2576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2576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2576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2576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25763">
                                            <p:txEl>
                                              <p:pRg st="1" end="1"/>
                                            </p:txEl>
                                          </p:spTgt>
                                        </p:tgtEl>
                                      </p:cBhvr>
                                      <p:to x="100000" y="60000"/>
                                    </p:animScale>
                                    <p:animScale>
                                      <p:cBhvr>
                                        <p:cTn id="14" dur="166" decel="50000">
                                          <p:stCondLst>
                                            <p:cond delay="676"/>
                                          </p:stCondLst>
                                        </p:cTn>
                                        <p:tgtEl>
                                          <p:spTgt spid="1525763">
                                            <p:txEl>
                                              <p:pRg st="1" end="1"/>
                                            </p:txEl>
                                          </p:spTgt>
                                        </p:tgtEl>
                                      </p:cBhvr>
                                      <p:to x="100000" y="100000"/>
                                    </p:animScale>
                                    <p:animScale>
                                      <p:cBhvr>
                                        <p:cTn id="15" dur="26">
                                          <p:stCondLst>
                                            <p:cond delay="1312"/>
                                          </p:stCondLst>
                                        </p:cTn>
                                        <p:tgtEl>
                                          <p:spTgt spid="1525763">
                                            <p:txEl>
                                              <p:pRg st="1" end="1"/>
                                            </p:txEl>
                                          </p:spTgt>
                                        </p:tgtEl>
                                      </p:cBhvr>
                                      <p:to x="100000" y="80000"/>
                                    </p:animScale>
                                    <p:animScale>
                                      <p:cBhvr>
                                        <p:cTn id="16" dur="166" decel="50000">
                                          <p:stCondLst>
                                            <p:cond delay="1338"/>
                                          </p:stCondLst>
                                        </p:cTn>
                                        <p:tgtEl>
                                          <p:spTgt spid="1525763">
                                            <p:txEl>
                                              <p:pRg st="1" end="1"/>
                                            </p:txEl>
                                          </p:spTgt>
                                        </p:tgtEl>
                                      </p:cBhvr>
                                      <p:to x="100000" y="100000"/>
                                    </p:animScale>
                                    <p:animScale>
                                      <p:cBhvr>
                                        <p:cTn id="17" dur="26">
                                          <p:stCondLst>
                                            <p:cond delay="1642"/>
                                          </p:stCondLst>
                                        </p:cTn>
                                        <p:tgtEl>
                                          <p:spTgt spid="1525763">
                                            <p:txEl>
                                              <p:pRg st="1" end="1"/>
                                            </p:txEl>
                                          </p:spTgt>
                                        </p:tgtEl>
                                      </p:cBhvr>
                                      <p:to x="100000" y="90000"/>
                                    </p:animScale>
                                    <p:animScale>
                                      <p:cBhvr>
                                        <p:cTn id="18" dur="166" decel="50000">
                                          <p:stCondLst>
                                            <p:cond delay="1668"/>
                                          </p:stCondLst>
                                        </p:cTn>
                                        <p:tgtEl>
                                          <p:spTgt spid="1525763">
                                            <p:txEl>
                                              <p:pRg st="1" end="1"/>
                                            </p:txEl>
                                          </p:spTgt>
                                        </p:tgtEl>
                                      </p:cBhvr>
                                      <p:to x="100000" y="100000"/>
                                    </p:animScale>
                                    <p:animScale>
                                      <p:cBhvr>
                                        <p:cTn id="19" dur="26">
                                          <p:stCondLst>
                                            <p:cond delay="1808"/>
                                          </p:stCondLst>
                                        </p:cTn>
                                        <p:tgtEl>
                                          <p:spTgt spid="1525763">
                                            <p:txEl>
                                              <p:pRg st="1" end="1"/>
                                            </p:txEl>
                                          </p:spTgt>
                                        </p:tgtEl>
                                      </p:cBhvr>
                                      <p:to x="100000" y="95000"/>
                                    </p:animScale>
                                    <p:animScale>
                                      <p:cBhvr>
                                        <p:cTn id="20" dur="166" decel="50000">
                                          <p:stCondLst>
                                            <p:cond delay="1834"/>
                                          </p:stCondLst>
                                        </p:cTn>
                                        <p:tgtEl>
                                          <p:spTgt spid="1525763">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525763">
                                            <p:txEl>
                                              <p:pRg st="2" end="2"/>
                                            </p:txEl>
                                          </p:spTgt>
                                        </p:tgtEl>
                                        <p:attrNameLst>
                                          <p:attrName>style.visibility</p:attrName>
                                        </p:attrNameLst>
                                      </p:cBhvr>
                                      <p:to>
                                        <p:strVal val="visible"/>
                                      </p:to>
                                    </p:set>
                                    <p:animEffect transition="in" filter="wipe(down)">
                                      <p:cBhvr>
                                        <p:cTn id="25" dur="580">
                                          <p:stCondLst>
                                            <p:cond delay="0"/>
                                          </p:stCondLst>
                                        </p:cTn>
                                        <p:tgtEl>
                                          <p:spTgt spid="1525763">
                                            <p:txEl>
                                              <p:pRg st="2" end="2"/>
                                            </p:txEl>
                                          </p:spTgt>
                                        </p:tgtEl>
                                      </p:cBhvr>
                                    </p:animEffect>
                                    <p:anim calcmode="lin" valueType="num">
                                      <p:cBhvr>
                                        <p:cTn id="26" dur="1822" tmFilter="0,0; 0.14,0.36; 0.43,0.73; 0.71,0.91; 1.0,1.0">
                                          <p:stCondLst>
                                            <p:cond delay="0"/>
                                          </p:stCondLst>
                                        </p:cTn>
                                        <p:tgtEl>
                                          <p:spTgt spid="152576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2576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2576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2576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2576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25763">
                                            <p:txEl>
                                              <p:pRg st="2" end="2"/>
                                            </p:txEl>
                                          </p:spTgt>
                                        </p:tgtEl>
                                      </p:cBhvr>
                                      <p:to x="100000" y="60000"/>
                                    </p:animScale>
                                    <p:animScale>
                                      <p:cBhvr>
                                        <p:cTn id="32" dur="166" decel="50000">
                                          <p:stCondLst>
                                            <p:cond delay="676"/>
                                          </p:stCondLst>
                                        </p:cTn>
                                        <p:tgtEl>
                                          <p:spTgt spid="1525763">
                                            <p:txEl>
                                              <p:pRg st="2" end="2"/>
                                            </p:txEl>
                                          </p:spTgt>
                                        </p:tgtEl>
                                      </p:cBhvr>
                                      <p:to x="100000" y="100000"/>
                                    </p:animScale>
                                    <p:animScale>
                                      <p:cBhvr>
                                        <p:cTn id="33" dur="26">
                                          <p:stCondLst>
                                            <p:cond delay="1312"/>
                                          </p:stCondLst>
                                        </p:cTn>
                                        <p:tgtEl>
                                          <p:spTgt spid="1525763">
                                            <p:txEl>
                                              <p:pRg st="2" end="2"/>
                                            </p:txEl>
                                          </p:spTgt>
                                        </p:tgtEl>
                                      </p:cBhvr>
                                      <p:to x="100000" y="80000"/>
                                    </p:animScale>
                                    <p:animScale>
                                      <p:cBhvr>
                                        <p:cTn id="34" dur="166" decel="50000">
                                          <p:stCondLst>
                                            <p:cond delay="1338"/>
                                          </p:stCondLst>
                                        </p:cTn>
                                        <p:tgtEl>
                                          <p:spTgt spid="1525763">
                                            <p:txEl>
                                              <p:pRg st="2" end="2"/>
                                            </p:txEl>
                                          </p:spTgt>
                                        </p:tgtEl>
                                      </p:cBhvr>
                                      <p:to x="100000" y="100000"/>
                                    </p:animScale>
                                    <p:animScale>
                                      <p:cBhvr>
                                        <p:cTn id="35" dur="26">
                                          <p:stCondLst>
                                            <p:cond delay="1642"/>
                                          </p:stCondLst>
                                        </p:cTn>
                                        <p:tgtEl>
                                          <p:spTgt spid="1525763">
                                            <p:txEl>
                                              <p:pRg st="2" end="2"/>
                                            </p:txEl>
                                          </p:spTgt>
                                        </p:tgtEl>
                                      </p:cBhvr>
                                      <p:to x="100000" y="90000"/>
                                    </p:animScale>
                                    <p:animScale>
                                      <p:cBhvr>
                                        <p:cTn id="36" dur="166" decel="50000">
                                          <p:stCondLst>
                                            <p:cond delay="1668"/>
                                          </p:stCondLst>
                                        </p:cTn>
                                        <p:tgtEl>
                                          <p:spTgt spid="1525763">
                                            <p:txEl>
                                              <p:pRg st="2" end="2"/>
                                            </p:txEl>
                                          </p:spTgt>
                                        </p:tgtEl>
                                      </p:cBhvr>
                                      <p:to x="100000" y="100000"/>
                                    </p:animScale>
                                    <p:animScale>
                                      <p:cBhvr>
                                        <p:cTn id="37" dur="26">
                                          <p:stCondLst>
                                            <p:cond delay="1808"/>
                                          </p:stCondLst>
                                        </p:cTn>
                                        <p:tgtEl>
                                          <p:spTgt spid="1525763">
                                            <p:txEl>
                                              <p:pRg st="2" end="2"/>
                                            </p:txEl>
                                          </p:spTgt>
                                        </p:tgtEl>
                                      </p:cBhvr>
                                      <p:to x="100000" y="95000"/>
                                    </p:animScale>
                                    <p:animScale>
                                      <p:cBhvr>
                                        <p:cTn id="38" dur="166" decel="50000">
                                          <p:stCondLst>
                                            <p:cond delay="1834"/>
                                          </p:stCondLst>
                                        </p:cTn>
                                        <p:tgtEl>
                                          <p:spTgt spid="1525763">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525763">
                                            <p:txEl>
                                              <p:pRg st="3" end="3"/>
                                            </p:txEl>
                                          </p:spTgt>
                                        </p:tgtEl>
                                        <p:attrNameLst>
                                          <p:attrName>style.visibility</p:attrName>
                                        </p:attrNameLst>
                                      </p:cBhvr>
                                      <p:to>
                                        <p:strVal val="visible"/>
                                      </p:to>
                                    </p:set>
                                    <p:animEffect transition="in" filter="wipe(down)">
                                      <p:cBhvr>
                                        <p:cTn id="43" dur="580">
                                          <p:stCondLst>
                                            <p:cond delay="0"/>
                                          </p:stCondLst>
                                        </p:cTn>
                                        <p:tgtEl>
                                          <p:spTgt spid="1525763">
                                            <p:txEl>
                                              <p:pRg st="3" end="3"/>
                                            </p:txEl>
                                          </p:spTgt>
                                        </p:tgtEl>
                                      </p:cBhvr>
                                    </p:animEffect>
                                    <p:anim calcmode="lin" valueType="num">
                                      <p:cBhvr>
                                        <p:cTn id="44" dur="1822" tmFilter="0,0; 0.14,0.36; 0.43,0.73; 0.71,0.91; 1.0,1.0">
                                          <p:stCondLst>
                                            <p:cond delay="0"/>
                                          </p:stCondLst>
                                        </p:cTn>
                                        <p:tgtEl>
                                          <p:spTgt spid="152576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2576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2576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2576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2576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25763">
                                            <p:txEl>
                                              <p:pRg st="3" end="3"/>
                                            </p:txEl>
                                          </p:spTgt>
                                        </p:tgtEl>
                                      </p:cBhvr>
                                      <p:to x="100000" y="60000"/>
                                    </p:animScale>
                                    <p:animScale>
                                      <p:cBhvr>
                                        <p:cTn id="50" dur="166" decel="50000">
                                          <p:stCondLst>
                                            <p:cond delay="676"/>
                                          </p:stCondLst>
                                        </p:cTn>
                                        <p:tgtEl>
                                          <p:spTgt spid="1525763">
                                            <p:txEl>
                                              <p:pRg st="3" end="3"/>
                                            </p:txEl>
                                          </p:spTgt>
                                        </p:tgtEl>
                                      </p:cBhvr>
                                      <p:to x="100000" y="100000"/>
                                    </p:animScale>
                                    <p:animScale>
                                      <p:cBhvr>
                                        <p:cTn id="51" dur="26">
                                          <p:stCondLst>
                                            <p:cond delay="1312"/>
                                          </p:stCondLst>
                                        </p:cTn>
                                        <p:tgtEl>
                                          <p:spTgt spid="1525763">
                                            <p:txEl>
                                              <p:pRg st="3" end="3"/>
                                            </p:txEl>
                                          </p:spTgt>
                                        </p:tgtEl>
                                      </p:cBhvr>
                                      <p:to x="100000" y="80000"/>
                                    </p:animScale>
                                    <p:animScale>
                                      <p:cBhvr>
                                        <p:cTn id="52" dur="166" decel="50000">
                                          <p:stCondLst>
                                            <p:cond delay="1338"/>
                                          </p:stCondLst>
                                        </p:cTn>
                                        <p:tgtEl>
                                          <p:spTgt spid="1525763">
                                            <p:txEl>
                                              <p:pRg st="3" end="3"/>
                                            </p:txEl>
                                          </p:spTgt>
                                        </p:tgtEl>
                                      </p:cBhvr>
                                      <p:to x="100000" y="100000"/>
                                    </p:animScale>
                                    <p:animScale>
                                      <p:cBhvr>
                                        <p:cTn id="53" dur="26">
                                          <p:stCondLst>
                                            <p:cond delay="1642"/>
                                          </p:stCondLst>
                                        </p:cTn>
                                        <p:tgtEl>
                                          <p:spTgt spid="1525763">
                                            <p:txEl>
                                              <p:pRg st="3" end="3"/>
                                            </p:txEl>
                                          </p:spTgt>
                                        </p:tgtEl>
                                      </p:cBhvr>
                                      <p:to x="100000" y="90000"/>
                                    </p:animScale>
                                    <p:animScale>
                                      <p:cBhvr>
                                        <p:cTn id="54" dur="166" decel="50000">
                                          <p:stCondLst>
                                            <p:cond delay="1668"/>
                                          </p:stCondLst>
                                        </p:cTn>
                                        <p:tgtEl>
                                          <p:spTgt spid="1525763">
                                            <p:txEl>
                                              <p:pRg st="3" end="3"/>
                                            </p:txEl>
                                          </p:spTgt>
                                        </p:tgtEl>
                                      </p:cBhvr>
                                      <p:to x="100000" y="100000"/>
                                    </p:animScale>
                                    <p:animScale>
                                      <p:cBhvr>
                                        <p:cTn id="55" dur="26">
                                          <p:stCondLst>
                                            <p:cond delay="1808"/>
                                          </p:stCondLst>
                                        </p:cTn>
                                        <p:tgtEl>
                                          <p:spTgt spid="1525763">
                                            <p:txEl>
                                              <p:pRg st="3" end="3"/>
                                            </p:txEl>
                                          </p:spTgt>
                                        </p:tgtEl>
                                      </p:cBhvr>
                                      <p:to x="100000" y="95000"/>
                                    </p:animScale>
                                    <p:animScale>
                                      <p:cBhvr>
                                        <p:cTn id="56" dur="166" decel="50000">
                                          <p:stCondLst>
                                            <p:cond delay="1834"/>
                                          </p:stCondLst>
                                        </p:cTn>
                                        <p:tgtEl>
                                          <p:spTgt spid="1525763">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525763">
                                            <p:txEl>
                                              <p:pRg st="4" end="4"/>
                                            </p:txEl>
                                          </p:spTgt>
                                        </p:tgtEl>
                                        <p:attrNameLst>
                                          <p:attrName>style.visibility</p:attrName>
                                        </p:attrNameLst>
                                      </p:cBhvr>
                                      <p:to>
                                        <p:strVal val="visible"/>
                                      </p:to>
                                    </p:set>
                                    <p:animEffect transition="in" filter="wipe(down)">
                                      <p:cBhvr>
                                        <p:cTn id="61" dur="580">
                                          <p:stCondLst>
                                            <p:cond delay="0"/>
                                          </p:stCondLst>
                                        </p:cTn>
                                        <p:tgtEl>
                                          <p:spTgt spid="1525763">
                                            <p:txEl>
                                              <p:pRg st="4" end="4"/>
                                            </p:txEl>
                                          </p:spTgt>
                                        </p:tgtEl>
                                      </p:cBhvr>
                                    </p:animEffect>
                                    <p:anim calcmode="lin" valueType="num">
                                      <p:cBhvr>
                                        <p:cTn id="62" dur="1822" tmFilter="0,0; 0.14,0.36; 0.43,0.73; 0.71,0.91; 1.0,1.0">
                                          <p:stCondLst>
                                            <p:cond delay="0"/>
                                          </p:stCondLst>
                                        </p:cTn>
                                        <p:tgtEl>
                                          <p:spTgt spid="152576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2576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2576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2576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2576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525763">
                                            <p:txEl>
                                              <p:pRg st="4" end="4"/>
                                            </p:txEl>
                                          </p:spTgt>
                                        </p:tgtEl>
                                      </p:cBhvr>
                                      <p:to x="100000" y="60000"/>
                                    </p:animScale>
                                    <p:animScale>
                                      <p:cBhvr>
                                        <p:cTn id="68" dur="166" decel="50000">
                                          <p:stCondLst>
                                            <p:cond delay="676"/>
                                          </p:stCondLst>
                                        </p:cTn>
                                        <p:tgtEl>
                                          <p:spTgt spid="1525763">
                                            <p:txEl>
                                              <p:pRg st="4" end="4"/>
                                            </p:txEl>
                                          </p:spTgt>
                                        </p:tgtEl>
                                      </p:cBhvr>
                                      <p:to x="100000" y="100000"/>
                                    </p:animScale>
                                    <p:animScale>
                                      <p:cBhvr>
                                        <p:cTn id="69" dur="26">
                                          <p:stCondLst>
                                            <p:cond delay="1312"/>
                                          </p:stCondLst>
                                        </p:cTn>
                                        <p:tgtEl>
                                          <p:spTgt spid="1525763">
                                            <p:txEl>
                                              <p:pRg st="4" end="4"/>
                                            </p:txEl>
                                          </p:spTgt>
                                        </p:tgtEl>
                                      </p:cBhvr>
                                      <p:to x="100000" y="80000"/>
                                    </p:animScale>
                                    <p:animScale>
                                      <p:cBhvr>
                                        <p:cTn id="70" dur="166" decel="50000">
                                          <p:stCondLst>
                                            <p:cond delay="1338"/>
                                          </p:stCondLst>
                                        </p:cTn>
                                        <p:tgtEl>
                                          <p:spTgt spid="1525763">
                                            <p:txEl>
                                              <p:pRg st="4" end="4"/>
                                            </p:txEl>
                                          </p:spTgt>
                                        </p:tgtEl>
                                      </p:cBhvr>
                                      <p:to x="100000" y="100000"/>
                                    </p:animScale>
                                    <p:animScale>
                                      <p:cBhvr>
                                        <p:cTn id="71" dur="26">
                                          <p:stCondLst>
                                            <p:cond delay="1642"/>
                                          </p:stCondLst>
                                        </p:cTn>
                                        <p:tgtEl>
                                          <p:spTgt spid="1525763">
                                            <p:txEl>
                                              <p:pRg st="4" end="4"/>
                                            </p:txEl>
                                          </p:spTgt>
                                        </p:tgtEl>
                                      </p:cBhvr>
                                      <p:to x="100000" y="90000"/>
                                    </p:animScale>
                                    <p:animScale>
                                      <p:cBhvr>
                                        <p:cTn id="72" dur="166" decel="50000">
                                          <p:stCondLst>
                                            <p:cond delay="1668"/>
                                          </p:stCondLst>
                                        </p:cTn>
                                        <p:tgtEl>
                                          <p:spTgt spid="1525763">
                                            <p:txEl>
                                              <p:pRg st="4" end="4"/>
                                            </p:txEl>
                                          </p:spTgt>
                                        </p:tgtEl>
                                      </p:cBhvr>
                                      <p:to x="100000" y="100000"/>
                                    </p:animScale>
                                    <p:animScale>
                                      <p:cBhvr>
                                        <p:cTn id="73" dur="26">
                                          <p:stCondLst>
                                            <p:cond delay="1808"/>
                                          </p:stCondLst>
                                        </p:cTn>
                                        <p:tgtEl>
                                          <p:spTgt spid="1525763">
                                            <p:txEl>
                                              <p:pRg st="4" end="4"/>
                                            </p:txEl>
                                          </p:spTgt>
                                        </p:tgtEl>
                                      </p:cBhvr>
                                      <p:to x="100000" y="95000"/>
                                    </p:animScale>
                                    <p:animScale>
                                      <p:cBhvr>
                                        <p:cTn id="74" dur="166" decel="50000">
                                          <p:stCondLst>
                                            <p:cond delay="1834"/>
                                          </p:stCondLst>
                                        </p:cTn>
                                        <p:tgtEl>
                                          <p:spTgt spid="1525763">
                                            <p:txEl>
                                              <p:pRg st="4" end="4"/>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525763">
                                            <p:txEl>
                                              <p:pRg st="5" end="5"/>
                                            </p:txEl>
                                          </p:spTgt>
                                        </p:tgtEl>
                                        <p:attrNameLst>
                                          <p:attrName>style.visibility</p:attrName>
                                        </p:attrNameLst>
                                      </p:cBhvr>
                                      <p:to>
                                        <p:strVal val="visible"/>
                                      </p:to>
                                    </p:set>
                                    <p:animEffect transition="in" filter="wipe(down)">
                                      <p:cBhvr>
                                        <p:cTn id="79" dur="580">
                                          <p:stCondLst>
                                            <p:cond delay="0"/>
                                          </p:stCondLst>
                                        </p:cTn>
                                        <p:tgtEl>
                                          <p:spTgt spid="1525763">
                                            <p:txEl>
                                              <p:pRg st="5" end="5"/>
                                            </p:txEl>
                                          </p:spTgt>
                                        </p:tgtEl>
                                      </p:cBhvr>
                                    </p:animEffect>
                                    <p:anim calcmode="lin" valueType="num">
                                      <p:cBhvr>
                                        <p:cTn id="80" dur="1822" tmFilter="0,0; 0.14,0.36; 0.43,0.73; 0.71,0.91; 1.0,1.0">
                                          <p:stCondLst>
                                            <p:cond delay="0"/>
                                          </p:stCondLst>
                                        </p:cTn>
                                        <p:tgtEl>
                                          <p:spTgt spid="152576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52576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52576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52576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52576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525763">
                                            <p:txEl>
                                              <p:pRg st="5" end="5"/>
                                            </p:txEl>
                                          </p:spTgt>
                                        </p:tgtEl>
                                      </p:cBhvr>
                                      <p:to x="100000" y="60000"/>
                                    </p:animScale>
                                    <p:animScale>
                                      <p:cBhvr>
                                        <p:cTn id="86" dur="166" decel="50000">
                                          <p:stCondLst>
                                            <p:cond delay="676"/>
                                          </p:stCondLst>
                                        </p:cTn>
                                        <p:tgtEl>
                                          <p:spTgt spid="1525763">
                                            <p:txEl>
                                              <p:pRg st="5" end="5"/>
                                            </p:txEl>
                                          </p:spTgt>
                                        </p:tgtEl>
                                      </p:cBhvr>
                                      <p:to x="100000" y="100000"/>
                                    </p:animScale>
                                    <p:animScale>
                                      <p:cBhvr>
                                        <p:cTn id="87" dur="26">
                                          <p:stCondLst>
                                            <p:cond delay="1312"/>
                                          </p:stCondLst>
                                        </p:cTn>
                                        <p:tgtEl>
                                          <p:spTgt spid="1525763">
                                            <p:txEl>
                                              <p:pRg st="5" end="5"/>
                                            </p:txEl>
                                          </p:spTgt>
                                        </p:tgtEl>
                                      </p:cBhvr>
                                      <p:to x="100000" y="80000"/>
                                    </p:animScale>
                                    <p:animScale>
                                      <p:cBhvr>
                                        <p:cTn id="88" dur="166" decel="50000">
                                          <p:stCondLst>
                                            <p:cond delay="1338"/>
                                          </p:stCondLst>
                                        </p:cTn>
                                        <p:tgtEl>
                                          <p:spTgt spid="1525763">
                                            <p:txEl>
                                              <p:pRg st="5" end="5"/>
                                            </p:txEl>
                                          </p:spTgt>
                                        </p:tgtEl>
                                      </p:cBhvr>
                                      <p:to x="100000" y="100000"/>
                                    </p:animScale>
                                    <p:animScale>
                                      <p:cBhvr>
                                        <p:cTn id="89" dur="26">
                                          <p:stCondLst>
                                            <p:cond delay="1642"/>
                                          </p:stCondLst>
                                        </p:cTn>
                                        <p:tgtEl>
                                          <p:spTgt spid="1525763">
                                            <p:txEl>
                                              <p:pRg st="5" end="5"/>
                                            </p:txEl>
                                          </p:spTgt>
                                        </p:tgtEl>
                                      </p:cBhvr>
                                      <p:to x="100000" y="90000"/>
                                    </p:animScale>
                                    <p:animScale>
                                      <p:cBhvr>
                                        <p:cTn id="90" dur="166" decel="50000">
                                          <p:stCondLst>
                                            <p:cond delay="1668"/>
                                          </p:stCondLst>
                                        </p:cTn>
                                        <p:tgtEl>
                                          <p:spTgt spid="1525763">
                                            <p:txEl>
                                              <p:pRg st="5" end="5"/>
                                            </p:txEl>
                                          </p:spTgt>
                                        </p:tgtEl>
                                      </p:cBhvr>
                                      <p:to x="100000" y="100000"/>
                                    </p:animScale>
                                    <p:animScale>
                                      <p:cBhvr>
                                        <p:cTn id="91" dur="26">
                                          <p:stCondLst>
                                            <p:cond delay="1808"/>
                                          </p:stCondLst>
                                        </p:cTn>
                                        <p:tgtEl>
                                          <p:spTgt spid="1525763">
                                            <p:txEl>
                                              <p:pRg st="5" end="5"/>
                                            </p:txEl>
                                          </p:spTgt>
                                        </p:tgtEl>
                                      </p:cBhvr>
                                      <p:to x="100000" y="95000"/>
                                    </p:animScale>
                                    <p:animScale>
                                      <p:cBhvr>
                                        <p:cTn id="92" dur="166" decel="50000">
                                          <p:stCondLst>
                                            <p:cond delay="1834"/>
                                          </p:stCondLst>
                                        </p:cTn>
                                        <p:tgtEl>
                                          <p:spTgt spid="152576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B3DB735-3706-6E44-8BD6-46ABEE8E73F3}" type="slidenum">
              <a:rPr lang="en-US" sz="1400">
                <a:latin typeface="Arial" charset="0"/>
              </a:rPr>
              <a:pPr eaLnBrk="1" hangingPunct="1"/>
              <a:t>214</a:t>
            </a:fld>
            <a:endParaRPr lang="en-US" sz="1400">
              <a:latin typeface="Arial" charset="0"/>
            </a:endParaRPr>
          </a:p>
        </p:txBody>
      </p:sp>
      <p:sp>
        <p:nvSpPr>
          <p:cNvPr id="2293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Intro. to Interfaces</a:t>
            </a:r>
          </a:p>
        </p:txBody>
      </p:sp>
      <p:sp>
        <p:nvSpPr>
          <p:cNvPr id="229379" name="Rectangle 3"/>
          <p:cNvSpPr>
            <a:spLocks noGrp="1" noChangeArrowheads="1"/>
          </p:cNvSpPr>
          <p:nvPr>
            <p:ph type="body" idx="1"/>
          </p:nvPr>
        </p:nvSpPr>
        <p:spPr>
          <a:xfrm>
            <a:off x="533400" y="1066800"/>
            <a:ext cx="8077200" cy="5181600"/>
          </a:xfrm>
        </p:spPr>
        <p:txBody>
          <a:bodyPr/>
          <a:lstStyle/>
          <a:p>
            <a:pPr lvl="1" eaLnBrk="1" hangingPunct="1"/>
            <a:r>
              <a:rPr lang="en-US" sz="3000">
                <a:latin typeface="Tahoma" charset="0"/>
                <a:ea typeface="ＭＳ Ｐゴシック" charset="0"/>
              </a:rPr>
              <a:t>Ex:</a:t>
            </a:r>
          </a:p>
          <a:p>
            <a:pPr lvl="2" eaLnBrk="1" hangingPunct="1">
              <a:spcBef>
                <a:spcPct val="0"/>
              </a:spcBef>
              <a:buFont typeface="Arial" charset="0"/>
              <a:buNone/>
            </a:pPr>
            <a:r>
              <a:rPr lang="en-US" sz="2000" b="1">
                <a:latin typeface="Courier New" charset="0"/>
                <a:ea typeface="ＭＳ Ｐゴシック" charset="0"/>
              </a:rPr>
              <a:t>public interface Laughable</a:t>
            </a:r>
          </a:p>
          <a:p>
            <a:pPr lvl="2" eaLnBrk="1" hangingPunct="1">
              <a:spcBef>
                <a:spcPct val="0"/>
              </a:spcBef>
              <a:buFont typeface="Arial" charset="0"/>
              <a:buNone/>
            </a:pPr>
            <a:r>
              <a:rPr lang="en-US" sz="2000" b="1">
                <a:latin typeface="Courier New" charset="0"/>
                <a:ea typeface="ＭＳ Ｐゴシック" charset="0"/>
              </a:rPr>
              <a:t>{</a:t>
            </a:r>
          </a:p>
          <a:p>
            <a:pPr lvl="2" eaLnBrk="1" hangingPunct="1">
              <a:spcBef>
                <a:spcPct val="0"/>
              </a:spcBef>
              <a:buFont typeface="Arial" charset="0"/>
              <a:buNone/>
            </a:pPr>
            <a:r>
              <a:rPr lang="en-US" sz="2000" b="1">
                <a:latin typeface="Courier New" charset="0"/>
                <a:ea typeface="ＭＳ Ｐゴシック" charset="0"/>
              </a:rPr>
              <a:t>	 public void laugh();</a:t>
            </a:r>
          </a:p>
          <a:p>
            <a:pPr lvl="2" eaLnBrk="1" hangingPunct="1">
              <a:spcBef>
                <a:spcPct val="0"/>
              </a:spcBef>
              <a:buFont typeface="Arial" charset="0"/>
              <a:buNone/>
            </a:pPr>
            <a:r>
              <a:rPr lang="en-US" sz="2000" b="1">
                <a:latin typeface="Courier New" charset="0"/>
                <a:ea typeface="ＭＳ Ｐゴシック" charset="0"/>
              </a:rPr>
              <a:t>}</a:t>
            </a:r>
          </a:p>
          <a:p>
            <a:pPr lvl="2" eaLnBrk="1" hangingPunct="1">
              <a:spcBef>
                <a:spcPct val="0"/>
              </a:spcBef>
              <a:buFont typeface="Arial" charset="0"/>
              <a:buNone/>
            </a:pPr>
            <a:endParaRPr lang="en-US" sz="2000" b="1">
              <a:latin typeface="Courier New" charset="0"/>
              <a:ea typeface="ＭＳ Ｐゴシック" charset="0"/>
            </a:endParaRPr>
          </a:p>
          <a:p>
            <a:pPr lvl="2" eaLnBrk="1" hangingPunct="1">
              <a:spcBef>
                <a:spcPct val="0"/>
              </a:spcBef>
              <a:buFont typeface="Arial" charset="0"/>
              <a:buNone/>
            </a:pPr>
            <a:r>
              <a:rPr lang="en-US" sz="2000" b="1">
                <a:latin typeface="Courier New" charset="0"/>
                <a:ea typeface="ＭＳ Ｐゴシック" charset="0"/>
              </a:rPr>
              <a:t>public interface Booable</a:t>
            </a:r>
          </a:p>
          <a:p>
            <a:pPr lvl="2" eaLnBrk="1" hangingPunct="1">
              <a:spcBef>
                <a:spcPct val="0"/>
              </a:spcBef>
              <a:buFont typeface="Arial" charset="0"/>
              <a:buNone/>
            </a:pPr>
            <a:r>
              <a:rPr lang="en-US" sz="2000" b="1">
                <a:latin typeface="Courier New" charset="0"/>
                <a:ea typeface="ＭＳ Ｐゴシック" charset="0"/>
              </a:rPr>
              <a:t>{</a:t>
            </a:r>
          </a:p>
          <a:p>
            <a:pPr lvl="2" eaLnBrk="1" hangingPunct="1">
              <a:spcBef>
                <a:spcPct val="0"/>
              </a:spcBef>
              <a:buFont typeface="Arial" charset="0"/>
              <a:buNone/>
            </a:pPr>
            <a:r>
              <a:rPr lang="en-US" sz="2000" b="1">
                <a:latin typeface="Courier New" charset="0"/>
                <a:ea typeface="ＭＳ Ｐゴシック" charset="0"/>
              </a:rPr>
              <a:t>	 public void boo();</a:t>
            </a:r>
          </a:p>
          <a:p>
            <a:pPr lvl="2" eaLnBrk="1" hangingPunct="1">
              <a:spcBef>
                <a:spcPct val="0"/>
              </a:spcBef>
              <a:buFont typeface="Arial" charset="0"/>
              <a:buNone/>
            </a:pPr>
            <a:r>
              <a:rPr lang="en-US" sz="2000" b="1">
                <a:latin typeface="Courier New" charset="0"/>
                <a:ea typeface="ＭＳ Ｐゴシック" charset="0"/>
              </a:rPr>
              <a:t>}</a:t>
            </a:r>
          </a:p>
          <a:p>
            <a:pPr lvl="2" eaLnBrk="1" hangingPunct="1"/>
            <a:r>
              <a:rPr lang="en-US" sz="2600">
                <a:latin typeface="Tahoma" charset="0"/>
                <a:ea typeface="ＭＳ Ｐゴシック" charset="0"/>
              </a:rPr>
              <a:t>Any Java class can implement Laughable by implementing the method laugh()</a:t>
            </a:r>
          </a:p>
          <a:p>
            <a:pPr lvl="2" eaLnBrk="1" hangingPunct="1"/>
            <a:r>
              <a:rPr lang="en-US" sz="2600">
                <a:latin typeface="Tahoma" charset="0"/>
                <a:ea typeface="ＭＳ Ｐゴシック" charset="0"/>
              </a:rPr>
              <a:t>Any Java class can implement Booable by implementing the method boo()</a:t>
            </a:r>
          </a:p>
        </p:txBody>
      </p:sp>
    </p:spTree>
    <p:extLst>
      <p:ext uri="{BB962C8B-B14F-4D97-AF65-F5344CB8AC3E}">
        <p14:creationId xmlns:p14="http://schemas.microsoft.com/office/powerpoint/2010/main" val="2442485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79">
                                            <p:txEl>
                                              <p:pRg st="10" end="10"/>
                                            </p:txEl>
                                          </p:spTgt>
                                        </p:tgtEl>
                                        <p:attrNameLst>
                                          <p:attrName>style.visibility</p:attrName>
                                        </p:attrNameLst>
                                      </p:cBhvr>
                                      <p:to>
                                        <p:strVal val="visible"/>
                                      </p:to>
                                    </p:set>
                                    <p:animEffect transition="in" filter="blinds(horizontal)">
                                      <p:cBhvr>
                                        <p:cTn id="7" dur="500"/>
                                        <p:tgtEl>
                                          <p:spTgt spid="229379">
                                            <p:txEl>
                                              <p:pRg st="10" end="1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379">
                                            <p:txEl>
                                              <p:pRg st="11" end="11"/>
                                            </p:txEl>
                                          </p:spTgt>
                                        </p:tgtEl>
                                        <p:attrNameLst>
                                          <p:attrName>style.visibility</p:attrName>
                                        </p:attrNameLst>
                                      </p:cBhvr>
                                      <p:to>
                                        <p:strVal val="visible"/>
                                      </p:to>
                                    </p:set>
                                    <p:animEffect transition="in" filter="blinds(horizontal)">
                                      <p:cBhvr>
                                        <p:cTn id="12" dur="500"/>
                                        <p:tgtEl>
                                          <p:spTgt spid="2293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5F28C50-87DE-3345-BC84-DAA86A1F3EA3}" type="slidenum">
              <a:rPr lang="en-US" sz="1400">
                <a:latin typeface="Arial" charset="0"/>
              </a:rPr>
              <a:pPr eaLnBrk="1" hangingPunct="1"/>
              <a:t>215</a:t>
            </a:fld>
            <a:endParaRPr lang="en-US" sz="1400">
              <a:latin typeface="Arial" charset="0"/>
            </a:endParaRPr>
          </a:p>
        </p:txBody>
      </p:sp>
      <p:sp>
        <p:nvSpPr>
          <p:cNvPr id="2304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Intro. to Interfaces</a:t>
            </a:r>
          </a:p>
        </p:txBody>
      </p:sp>
      <p:sp>
        <p:nvSpPr>
          <p:cNvPr id="230403" name="Rectangle 3"/>
          <p:cNvSpPr>
            <a:spLocks noGrp="1" noChangeArrowheads="1"/>
          </p:cNvSpPr>
          <p:nvPr>
            <p:ph type="body" idx="1"/>
          </p:nvPr>
        </p:nvSpPr>
        <p:spPr>
          <a:xfrm>
            <a:off x="381000" y="1066800"/>
            <a:ext cx="8229600" cy="5334000"/>
          </a:xfrm>
        </p:spPr>
        <p:txBody>
          <a:bodyPr/>
          <a:lstStyle/>
          <a:p>
            <a:pPr eaLnBrk="1" hangingPunct="1"/>
            <a:r>
              <a:rPr lang="en-US">
                <a:latin typeface="Tahoma" charset="0"/>
                <a:ea typeface="ＭＳ Ｐゴシック" charset="0"/>
                <a:cs typeface="ＭＳ Ｐゴシック" charset="0"/>
              </a:rPr>
              <a:t>Ex:</a:t>
            </a:r>
          </a:p>
          <a:p>
            <a:pPr lvl="2" eaLnBrk="1" hangingPunct="1">
              <a:buFont typeface="Arial" charset="0"/>
              <a:buNone/>
            </a:pPr>
            <a:r>
              <a:rPr lang="en-US" sz="1800" b="1">
                <a:latin typeface="Courier New" charset="0"/>
                <a:ea typeface="ＭＳ Ｐゴシック" charset="0"/>
              </a:rPr>
              <a:t>public class Comedian implements Laughable, Booable</a:t>
            </a:r>
          </a:p>
          <a:p>
            <a:pPr lvl="2" eaLnBrk="1" hangingPunct="1">
              <a:buFont typeface="Arial" charset="0"/>
              <a:buNone/>
            </a:pPr>
            <a:r>
              <a:rPr lang="en-US"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	 // various methods here (constructor, etc.)</a:t>
            </a:r>
          </a:p>
          <a:p>
            <a:pPr lvl="2" eaLnBrk="1" hangingPunct="1">
              <a:buFont typeface="Arial" charset="0"/>
              <a:buNone/>
            </a:pPr>
            <a:r>
              <a:rPr lang="en-US" sz="1800" b="1">
                <a:latin typeface="Courier New" charset="0"/>
                <a:ea typeface="ＭＳ Ｐゴシック" charset="0"/>
              </a:rPr>
              <a:t>	 public void laugh()</a:t>
            </a:r>
          </a:p>
          <a:p>
            <a:pPr lvl="2" eaLnBrk="1" hangingPunct="1">
              <a:buFont typeface="Arial" charset="0"/>
              <a:buNone/>
            </a:pPr>
            <a:r>
              <a:rPr lang="en-US" sz="1800" b="1">
                <a:latin typeface="Courier New" charset="0"/>
                <a:ea typeface="ＭＳ Ｐゴシック" charset="0"/>
              </a:rPr>
              <a:t>	 {</a:t>
            </a:r>
          </a:p>
          <a:p>
            <a:pPr lvl="2" eaLnBrk="1" hangingPunct="1">
              <a:buFont typeface="Arial" charset="0"/>
              <a:buNone/>
            </a:pPr>
            <a:r>
              <a:rPr lang="en-US" sz="1800" b="1">
                <a:latin typeface="Courier New" charset="0"/>
                <a:ea typeface="ＭＳ Ｐゴシック" charset="0"/>
              </a:rPr>
              <a:t>		System.out.println(</a:t>
            </a:r>
            <a:r>
              <a:rPr lang="ja-JP" altLang="en-US" sz="1800" b="1">
                <a:latin typeface="Courier New" charset="0"/>
                <a:ea typeface="ＭＳ Ｐゴシック" charset="0"/>
              </a:rPr>
              <a:t>“</a:t>
            </a:r>
            <a:r>
              <a:rPr lang="en-US" altLang="ja-JP" sz="1800" b="1">
                <a:latin typeface="Courier New" charset="0"/>
                <a:ea typeface="ＭＳ Ｐゴシック" charset="0"/>
              </a:rPr>
              <a:t>Ha ha ha</a:t>
            </a:r>
            <a:r>
              <a:rPr lang="ja-JP" altLang="en-US" sz="1800" b="1">
                <a:latin typeface="Courier New" charset="0"/>
                <a:ea typeface="ＭＳ Ｐゴシック" charset="0"/>
              </a:rPr>
              <a:t>”</a:t>
            </a:r>
            <a:r>
              <a:rPr lang="en-US" altLang="ja-JP"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   }</a:t>
            </a:r>
          </a:p>
          <a:p>
            <a:pPr lvl="2" eaLnBrk="1" hangingPunct="1">
              <a:buFont typeface="Arial" charset="0"/>
              <a:buNone/>
            </a:pPr>
            <a:r>
              <a:rPr lang="en-US" sz="1800" b="1">
                <a:latin typeface="Courier New" charset="0"/>
                <a:ea typeface="ＭＳ Ｐゴシック" charset="0"/>
              </a:rPr>
              <a:t>	 public void boo()</a:t>
            </a:r>
          </a:p>
          <a:p>
            <a:pPr lvl="2" eaLnBrk="1" hangingPunct="1">
              <a:buFont typeface="Arial" charset="0"/>
              <a:buNone/>
            </a:pPr>
            <a:r>
              <a:rPr lang="en-US" sz="1800" b="1">
                <a:latin typeface="Courier New" charset="0"/>
                <a:ea typeface="ＭＳ Ｐゴシック" charset="0"/>
              </a:rPr>
              <a:t>	 {</a:t>
            </a:r>
          </a:p>
          <a:p>
            <a:pPr lvl="2" eaLnBrk="1" hangingPunct="1">
              <a:buFont typeface="Arial" charset="0"/>
              <a:buNone/>
            </a:pPr>
            <a:r>
              <a:rPr lang="en-US" sz="1800" b="1">
                <a:latin typeface="Courier New" charset="0"/>
                <a:ea typeface="ＭＳ Ｐゴシック" charset="0"/>
              </a:rPr>
              <a:t>		System.out.println(</a:t>
            </a:r>
            <a:r>
              <a:rPr lang="ja-JP" altLang="en-US" sz="1800" b="1">
                <a:latin typeface="Courier New" charset="0"/>
                <a:ea typeface="ＭＳ Ｐゴシック" charset="0"/>
              </a:rPr>
              <a:t>“</a:t>
            </a:r>
            <a:r>
              <a:rPr lang="en-US" altLang="ja-JP" sz="1800" b="1">
                <a:latin typeface="Courier New" charset="0"/>
                <a:ea typeface="ＭＳ Ｐゴシック" charset="0"/>
              </a:rPr>
              <a:t>You stink!</a:t>
            </a:r>
            <a:r>
              <a:rPr lang="ja-JP" altLang="en-US" sz="1800" b="1">
                <a:latin typeface="Courier New" charset="0"/>
                <a:ea typeface="ＭＳ Ｐゴシック" charset="0"/>
              </a:rPr>
              <a:t>”</a:t>
            </a:r>
            <a:r>
              <a:rPr lang="en-US" altLang="ja-JP" sz="1800" b="1">
                <a:latin typeface="Courier New" charset="0"/>
                <a:ea typeface="ＭＳ Ｐゴシック" charset="0"/>
              </a:rPr>
              <a:t>);</a:t>
            </a:r>
          </a:p>
          <a:p>
            <a:pPr lvl="2" eaLnBrk="1" hangingPunct="1">
              <a:buFont typeface="Arial" charset="0"/>
              <a:buNone/>
            </a:pPr>
            <a:r>
              <a:rPr lang="en-US" sz="1800" b="1">
                <a:latin typeface="Courier New" charset="0"/>
                <a:ea typeface="ＭＳ Ｐゴシック" charset="0"/>
              </a:rPr>
              <a:t>	 }</a:t>
            </a:r>
          </a:p>
          <a:p>
            <a:pPr lvl="2" eaLnBrk="1" hangingPunct="1">
              <a:buFont typeface="Arial" charset="0"/>
              <a:buNone/>
            </a:pPr>
            <a:r>
              <a:rPr lang="en-US" sz="1800" b="1">
                <a:latin typeface="Courier New" charset="0"/>
                <a:ea typeface="ＭＳ Ｐゴシック" charset="0"/>
              </a:rPr>
              <a:t>}</a:t>
            </a:r>
          </a:p>
          <a:p>
            <a:pPr lvl="2" eaLnBrk="1" hangingPunct="1"/>
            <a:r>
              <a:rPr lang="en-US" sz="1800">
                <a:latin typeface="Tahoma" charset="0"/>
                <a:ea typeface="ＭＳ Ｐゴシック" charset="0"/>
              </a:rPr>
              <a:t>Note that in the class header we must </a:t>
            </a:r>
            <a:r>
              <a:rPr lang="en-US" sz="1800">
                <a:solidFill>
                  <a:srgbClr val="FF0000"/>
                </a:solidFill>
                <a:latin typeface="Tahoma" charset="0"/>
                <a:ea typeface="ＭＳ Ｐゴシック" charset="0"/>
              </a:rPr>
              <a:t>declare that the interfaces are implemented </a:t>
            </a:r>
            <a:endParaRPr lang="en-US" sz="1400">
              <a:solidFill>
                <a:srgbClr val="FF0000"/>
              </a:solidFill>
              <a:latin typeface="Tahoma" charset="0"/>
              <a:ea typeface="ＭＳ Ｐゴシック" charset="0"/>
            </a:endParaRPr>
          </a:p>
        </p:txBody>
      </p:sp>
    </p:spTree>
    <p:extLst>
      <p:ext uri="{BB962C8B-B14F-4D97-AF65-F5344CB8AC3E}">
        <p14:creationId xmlns:p14="http://schemas.microsoft.com/office/powerpoint/2010/main" val="3745118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xEl>
                                              <p:pRg st="13" end="13"/>
                                            </p:txEl>
                                          </p:spTgt>
                                        </p:tgtEl>
                                        <p:attrNameLst>
                                          <p:attrName>style.visibility</p:attrName>
                                        </p:attrNameLst>
                                      </p:cBhvr>
                                      <p:to>
                                        <p:strVal val="visible"/>
                                      </p:to>
                                    </p:set>
                                    <p:animEffect transition="in" filter="blinds(horizontal)">
                                      <p:cBhvr>
                                        <p:cTn id="7" dur="500"/>
                                        <p:tgtEl>
                                          <p:spTgt spid="2304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866FF08-9DD2-AB48-BC4D-15F3A3C1558D}" type="slidenum">
              <a:rPr lang="en-US" sz="1400">
                <a:latin typeface="Arial" charset="0"/>
              </a:rPr>
              <a:pPr eaLnBrk="1" hangingPunct="1"/>
              <a:t>216</a:t>
            </a:fld>
            <a:endParaRPr lang="en-US" sz="1400">
              <a:latin typeface="Arial" charset="0"/>
            </a:endParaRPr>
          </a:p>
        </p:txBody>
      </p:sp>
      <p:sp>
        <p:nvSpPr>
          <p:cNvPr id="2314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Intro. to Interfaces</a:t>
            </a:r>
          </a:p>
        </p:txBody>
      </p:sp>
      <p:sp>
        <p:nvSpPr>
          <p:cNvPr id="1528835" name="Rectangle 3"/>
          <p:cNvSpPr>
            <a:spLocks noGrp="1" noChangeArrowheads="1"/>
          </p:cNvSpPr>
          <p:nvPr>
            <p:ph type="body" idx="1"/>
          </p:nvPr>
        </p:nvSpPr>
        <p:spPr>
          <a:xfrm>
            <a:off x="304800" y="1066800"/>
            <a:ext cx="8458200" cy="5181600"/>
          </a:xfrm>
        </p:spPr>
        <p:txBody>
          <a:bodyPr/>
          <a:lstStyle/>
          <a:p>
            <a:pPr lvl="1" eaLnBrk="1" hangingPunct="1"/>
            <a:r>
              <a:rPr lang="en-US" dirty="0">
                <a:latin typeface="Tahoma" charset="0"/>
                <a:ea typeface="ＭＳ Ｐゴシック" charset="0"/>
              </a:rPr>
              <a:t>An interface variable can be used to reference any object that implements that interface</a:t>
            </a:r>
          </a:p>
          <a:p>
            <a:pPr lvl="2" eaLnBrk="1" hangingPunct="1"/>
            <a:r>
              <a:rPr lang="en-US" dirty="0">
                <a:latin typeface="Tahoma" charset="0"/>
                <a:ea typeface="ＭＳ Ｐゴシック" charset="0"/>
              </a:rPr>
              <a:t>Note that the same method name (ex: laugh() below) may in fact represent different code segments in different classes</a:t>
            </a:r>
          </a:p>
          <a:p>
            <a:pPr lvl="2" eaLnBrk="1" hangingPunct="1"/>
            <a:r>
              <a:rPr lang="en-US" b="1" dirty="0">
                <a:latin typeface="Tahoma" charset="0"/>
                <a:ea typeface="ＭＳ Ｐゴシック" charset="0"/>
              </a:rPr>
              <a:t>But only the interface methods are accessible through the interface reference</a:t>
            </a:r>
          </a:p>
          <a:p>
            <a:pPr lvl="2" eaLnBrk="1" hangingPunct="1"/>
            <a:r>
              <a:rPr lang="en-US" sz="2000" dirty="0">
                <a:latin typeface="Tahoma" charset="0"/>
                <a:ea typeface="ＭＳ Ｐゴシック" charset="0"/>
              </a:rPr>
              <a:t>Thus, even though a single class may implement many interfaces, if it is being accessed through an interface variable, the methods in the other interfaces are not available</a:t>
            </a:r>
          </a:p>
          <a:p>
            <a:pPr lvl="3" eaLnBrk="1" hangingPunct="1"/>
            <a:r>
              <a:rPr lang="en-US" sz="1800" dirty="0">
                <a:latin typeface="Tahoma" charset="0"/>
                <a:ea typeface="ＭＳ Ｐゴシック" charset="0"/>
              </a:rPr>
              <a:t>The interface masks the object such that only the interface methods are visible / callable</a:t>
            </a:r>
          </a:p>
          <a:p>
            <a:pPr lvl="3" eaLnBrk="1" hangingPunct="1"/>
            <a:r>
              <a:rPr lang="en-US" sz="1800" dirty="0">
                <a:latin typeface="Tahoma" charset="0"/>
                <a:ea typeface="ＭＳ Ｐゴシック" charset="0"/>
              </a:rPr>
              <a:t>If other methods are attempted to be accessed, a compilation error will result</a:t>
            </a:r>
          </a:p>
          <a:p>
            <a:pPr lvl="3" eaLnBrk="1" hangingPunct="1"/>
            <a:endParaRPr lang="en-US" sz="1800" dirty="0">
              <a:latin typeface="Tahoma" charset="0"/>
              <a:ea typeface="ＭＳ Ｐゴシック" charset="0"/>
            </a:endParaRPr>
          </a:p>
        </p:txBody>
      </p:sp>
    </p:spTree>
    <p:extLst>
      <p:ext uri="{BB962C8B-B14F-4D97-AF65-F5344CB8AC3E}">
        <p14:creationId xmlns:p14="http://schemas.microsoft.com/office/powerpoint/2010/main" val="4272129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28835">
                                            <p:txEl>
                                              <p:pRg st="1" end="1"/>
                                            </p:txEl>
                                          </p:spTgt>
                                        </p:tgtEl>
                                        <p:attrNameLst>
                                          <p:attrName>style.visibility</p:attrName>
                                        </p:attrNameLst>
                                      </p:cBhvr>
                                      <p:to>
                                        <p:strVal val="visible"/>
                                      </p:to>
                                    </p:set>
                                    <p:animEffect transition="in" filter="slide(fromBottom)">
                                      <p:cBhvr>
                                        <p:cTn id="7" dur="500"/>
                                        <p:tgtEl>
                                          <p:spTgt spid="1528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28835">
                                            <p:txEl>
                                              <p:pRg st="2" end="2"/>
                                            </p:txEl>
                                          </p:spTgt>
                                        </p:tgtEl>
                                        <p:attrNameLst>
                                          <p:attrName>style.visibility</p:attrName>
                                        </p:attrNameLst>
                                      </p:cBhvr>
                                      <p:to>
                                        <p:strVal val="visible"/>
                                      </p:to>
                                    </p:set>
                                    <p:animEffect transition="in" filter="slide(fromBottom)">
                                      <p:cBhvr>
                                        <p:cTn id="12" dur="500"/>
                                        <p:tgtEl>
                                          <p:spTgt spid="15288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28835">
                                            <p:txEl>
                                              <p:pRg st="3" end="3"/>
                                            </p:txEl>
                                          </p:spTgt>
                                        </p:tgtEl>
                                        <p:attrNameLst>
                                          <p:attrName>style.visibility</p:attrName>
                                        </p:attrNameLst>
                                      </p:cBhvr>
                                      <p:to>
                                        <p:strVal val="visible"/>
                                      </p:to>
                                    </p:set>
                                    <p:animEffect transition="in" filter="slide(fromBottom)">
                                      <p:cBhvr>
                                        <p:cTn id="17" dur="500"/>
                                        <p:tgtEl>
                                          <p:spTgt spid="15288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28835">
                                            <p:txEl>
                                              <p:pRg st="4" end="4"/>
                                            </p:txEl>
                                          </p:spTgt>
                                        </p:tgtEl>
                                        <p:attrNameLst>
                                          <p:attrName>style.visibility</p:attrName>
                                        </p:attrNameLst>
                                      </p:cBhvr>
                                      <p:to>
                                        <p:strVal val="visible"/>
                                      </p:to>
                                    </p:set>
                                    <p:animEffect transition="in" filter="slide(fromBottom)">
                                      <p:cBhvr>
                                        <p:cTn id="22" dur="500"/>
                                        <p:tgtEl>
                                          <p:spTgt spid="15288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28835">
                                            <p:txEl>
                                              <p:pRg st="5" end="5"/>
                                            </p:txEl>
                                          </p:spTgt>
                                        </p:tgtEl>
                                        <p:attrNameLst>
                                          <p:attrName>style.visibility</p:attrName>
                                        </p:attrNameLst>
                                      </p:cBhvr>
                                      <p:to>
                                        <p:strVal val="visible"/>
                                      </p:to>
                                    </p:set>
                                    <p:animEffect transition="in" filter="slide(fromBottom)">
                                      <p:cBhvr>
                                        <p:cTn id="27" dur="500"/>
                                        <p:tgtEl>
                                          <p:spTgt spid="1528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5" grpId="0"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Title 1"/>
          <p:cNvSpPr>
            <a:spLocks noGrp="1"/>
          </p:cNvSpPr>
          <p:nvPr>
            <p:ph type="title"/>
          </p:nvPr>
        </p:nvSpPr>
        <p:spPr/>
        <p:txBody>
          <a:bodyPr/>
          <a:lstStyle/>
          <a:p>
            <a:r>
              <a:rPr lang="en-US" dirty="0">
                <a:latin typeface="Arial" charset="0"/>
                <a:ea typeface="ＭＳ Ｐゴシック" charset="0"/>
                <a:cs typeface="ＭＳ Ｐゴシック" charset="0"/>
              </a:rPr>
              <a:t>Lecture 22: Intro. to Interfaces</a:t>
            </a:r>
          </a:p>
        </p:txBody>
      </p:sp>
      <p:sp>
        <p:nvSpPr>
          <p:cNvPr id="232450" name="Content Placeholder 2"/>
          <p:cNvSpPr>
            <a:spLocks noGrp="1"/>
          </p:cNvSpPr>
          <p:nvPr>
            <p:ph idx="1"/>
          </p:nvPr>
        </p:nvSpPr>
        <p:spPr/>
        <p:txBody>
          <a:bodyPr/>
          <a:lstStyle/>
          <a:p>
            <a:pPr lvl="1" eaLnBrk="1" hangingPunct="1"/>
            <a:r>
              <a:rPr lang="en-US" dirty="0">
                <a:latin typeface="Tahoma" charset="0"/>
                <a:ea typeface="ＭＳ Ｐゴシック" charset="0"/>
              </a:rPr>
              <a:t>Ex:</a:t>
            </a:r>
          </a:p>
          <a:p>
            <a:pPr lvl="2" eaLnBrk="1" hangingPunct="1">
              <a:spcBef>
                <a:spcPct val="0"/>
              </a:spcBef>
              <a:buNone/>
            </a:pPr>
            <a:r>
              <a:rPr lang="en-US" sz="1800" b="1" dirty="0">
                <a:latin typeface="Courier New" charset="0"/>
                <a:ea typeface="ＭＳ Ｐゴシック" charset="0"/>
              </a:rPr>
              <a:t>Laughable [] funny = new Laughable[3];</a:t>
            </a:r>
          </a:p>
          <a:p>
            <a:pPr lvl="2" eaLnBrk="1" hangingPunct="1">
              <a:spcBef>
                <a:spcPct val="0"/>
              </a:spcBef>
              <a:buNone/>
            </a:pPr>
            <a:r>
              <a:rPr lang="en-US" sz="1800" b="1" dirty="0">
                <a:latin typeface="Courier New" charset="0"/>
                <a:ea typeface="ＭＳ Ｐゴシック" charset="0"/>
              </a:rPr>
              <a:t>funny[0] = new Comedian();</a:t>
            </a:r>
          </a:p>
          <a:p>
            <a:pPr lvl="2" eaLnBrk="1" hangingPunct="1">
              <a:spcBef>
                <a:spcPct val="0"/>
              </a:spcBef>
              <a:buNone/>
            </a:pPr>
            <a:r>
              <a:rPr lang="en-US" sz="1800" b="1" dirty="0">
                <a:latin typeface="Courier New" charset="0"/>
                <a:ea typeface="ＭＳ Ｐゴシック" charset="0"/>
              </a:rPr>
              <a:t>funny[1] = new </a:t>
            </a:r>
            <a:r>
              <a:rPr lang="en-US" sz="1800" b="1" dirty="0" err="1">
                <a:latin typeface="Courier New" charset="0"/>
                <a:ea typeface="ＭＳ Ｐゴシック" charset="0"/>
              </a:rPr>
              <a:t>SitCom</a:t>
            </a:r>
            <a:r>
              <a:rPr lang="en-US" sz="1800" b="1" dirty="0">
                <a:latin typeface="Courier New" charset="0"/>
                <a:ea typeface="ＭＳ Ｐゴシック" charset="0"/>
              </a:rPr>
              <a:t>(); // implements Laughable</a:t>
            </a:r>
          </a:p>
          <a:p>
            <a:pPr lvl="2" eaLnBrk="1" hangingPunct="1">
              <a:spcBef>
                <a:spcPct val="0"/>
              </a:spcBef>
              <a:buNone/>
            </a:pPr>
            <a:r>
              <a:rPr lang="en-US" sz="1800" b="1" dirty="0">
                <a:latin typeface="Courier New" charset="0"/>
                <a:ea typeface="ＭＳ Ｐゴシック" charset="0"/>
              </a:rPr>
              <a:t>funny[2] = new Clown();  // implements Laughable</a:t>
            </a:r>
          </a:p>
          <a:p>
            <a:pPr lvl="2" eaLnBrk="1" hangingPunct="1">
              <a:spcBef>
                <a:spcPct val="0"/>
              </a:spcBef>
              <a:buNone/>
            </a:pPr>
            <a:r>
              <a:rPr lang="en-US" sz="1800" b="1" dirty="0">
                <a:latin typeface="Courier New" charset="0"/>
                <a:ea typeface="ＭＳ Ｐゴシック" charset="0"/>
              </a:rPr>
              <a:t>for (</a:t>
            </a:r>
            <a:r>
              <a:rPr lang="en-US" sz="1800" b="1" dirty="0" err="1">
                <a:latin typeface="Courier New" charset="0"/>
                <a:ea typeface="ＭＳ Ｐゴシック" charset="0"/>
              </a:rPr>
              <a:t>int</a:t>
            </a:r>
            <a:r>
              <a:rPr lang="en-US" sz="1800" b="1" dirty="0">
                <a:latin typeface="Courier New" charset="0"/>
                <a:ea typeface="ＭＳ Ｐゴシック" charset="0"/>
              </a:rPr>
              <a:t> </a:t>
            </a:r>
            <a:r>
              <a:rPr lang="en-US" sz="1800" b="1" dirty="0" err="1">
                <a:latin typeface="Courier New" charset="0"/>
                <a:ea typeface="ＭＳ Ｐゴシック" charset="0"/>
              </a:rPr>
              <a:t>i</a:t>
            </a:r>
            <a:r>
              <a:rPr lang="en-US" sz="1800" b="1" dirty="0">
                <a:latin typeface="Courier New" charset="0"/>
                <a:ea typeface="ＭＳ Ｐゴシック" charset="0"/>
              </a:rPr>
              <a:t> = 0; </a:t>
            </a:r>
            <a:r>
              <a:rPr lang="en-US" sz="1800" b="1" dirty="0" err="1">
                <a:latin typeface="Courier New" charset="0"/>
                <a:ea typeface="ＭＳ Ｐゴシック" charset="0"/>
              </a:rPr>
              <a:t>i</a:t>
            </a:r>
            <a:r>
              <a:rPr lang="en-US" sz="1800" b="1" dirty="0">
                <a:latin typeface="Courier New" charset="0"/>
                <a:ea typeface="ＭＳ Ｐゴシック" charset="0"/>
              </a:rPr>
              <a:t> &lt; </a:t>
            </a:r>
            <a:r>
              <a:rPr lang="en-US" sz="1800" b="1" dirty="0" err="1">
                <a:latin typeface="Courier New" charset="0"/>
                <a:ea typeface="ＭＳ Ｐゴシック" charset="0"/>
              </a:rPr>
              <a:t>funny.length</a:t>
            </a:r>
            <a:r>
              <a:rPr lang="en-US" sz="1800" b="1" dirty="0">
                <a:latin typeface="Courier New" charset="0"/>
                <a:ea typeface="ＭＳ Ｐゴシック" charset="0"/>
              </a:rPr>
              <a:t>; </a:t>
            </a:r>
            <a:r>
              <a:rPr lang="en-US" sz="1800" b="1" dirty="0" err="1">
                <a:latin typeface="Courier New" charset="0"/>
                <a:ea typeface="ＭＳ Ｐゴシック" charset="0"/>
              </a:rPr>
              <a:t>i</a:t>
            </a:r>
            <a:r>
              <a:rPr lang="en-US" sz="1800" b="1" dirty="0">
                <a:latin typeface="Courier New" charset="0"/>
                <a:ea typeface="ＭＳ Ｐゴシック" charset="0"/>
              </a:rPr>
              <a:t>++)</a:t>
            </a:r>
          </a:p>
          <a:p>
            <a:pPr lvl="2" eaLnBrk="1" hangingPunct="1">
              <a:spcBef>
                <a:spcPct val="0"/>
              </a:spcBef>
              <a:buNone/>
            </a:pPr>
            <a:r>
              <a:rPr lang="en-US" sz="1800" b="1" dirty="0">
                <a:latin typeface="Courier New" charset="0"/>
                <a:ea typeface="ＭＳ Ｐゴシック" charset="0"/>
              </a:rPr>
              <a:t>	  funny[</a:t>
            </a:r>
            <a:r>
              <a:rPr lang="en-US" sz="1800" b="1" dirty="0" err="1">
                <a:latin typeface="Courier New" charset="0"/>
                <a:ea typeface="ＭＳ Ｐゴシック" charset="0"/>
              </a:rPr>
              <a:t>i</a:t>
            </a:r>
            <a:r>
              <a:rPr lang="en-US" sz="1800" b="1" dirty="0">
                <a:latin typeface="Courier New" charset="0"/>
                <a:ea typeface="ＭＳ Ｐゴシック" charset="0"/>
              </a:rPr>
              <a:t>].laugh();</a:t>
            </a:r>
          </a:p>
          <a:p>
            <a:pPr lvl="2" eaLnBrk="1" hangingPunct="1">
              <a:spcBef>
                <a:spcPct val="0"/>
              </a:spcBef>
              <a:buFont typeface="Arial" charset="0"/>
              <a:buNone/>
            </a:pPr>
            <a:endParaRPr lang="en-US" sz="1800" b="1" dirty="0">
              <a:latin typeface="Courier New" charset="0"/>
              <a:ea typeface="ＭＳ Ｐゴシック" charset="0"/>
            </a:endParaRPr>
          </a:p>
          <a:p>
            <a:pPr lvl="2" eaLnBrk="1" hangingPunct="1">
              <a:spcBef>
                <a:spcPct val="0"/>
              </a:spcBef>
              <a:buFont typeface="Arial" charset="0"/>
              <a:buNone/>
            </a:pPr>
            <a:r>
              <a:rPr lang="en-US" sz="1800" b="1" dirty="0">
                <a:solidFill>
                  <a:srgbClr val="FF0000"/>
                </a:solidFill>
                <a:latin typeface="Courier New" charset="0"/>
                <a:ea typeface="ＭＳ Ｐゴシック" charset="0"/>
              </a:rPr>
              <a:t>funny[0].boo();   </a:t>
            </a:r>
            <a:r>
              <a:rPr lang="en-US" sz="1800" b="1" dirty="0">
                <a:latin typeface="Courier New" charset="0"/>
                <a:ea typeface="ＭＳ Ｐゴシック" charset="0"/>
              </a:rPr>
              <a:t>// illegal even though Comedian	     	     // has the boo() method</a:t>
            </a:r>
          </a:p>
          <a:p>
            <a:pPr lvl="2"/>
            <a:r>
              <a:rPr lang="en-US" sz="2400" dirty="0">
                <a:latin typeface="Tahoma" charset="0"/>
                <a:ea typeface="ＭＳ Ｐゴシック" charset="0"/>
              </a:rPr>
              <a:t>See ex20.java</a:t>
            </a:r>
            <a:endParaRPr lang="en-US" dirty="0">
              <a:latin typeface="Tahoma" charset="0"/>
              <a:ea typeface="ＭＳ Ｐゴシック" charset="0"/>
            </a:endParaRPr>
          </a:p>
          <a:p>
            <a:pPr lvl="2"/>
            <a:r>
              <a:rPr lang="en-US" dirty="0">
                <a:latin typeface="Tahoma" charset="0"/>
                <a:ea typeface="ＭＳ Ｐゴシック" charset="0"/>
              </a:rPr>
              <a:t>This restricted access is the </a:t>
            </a:r>
            <a:r>
              <a:rPr lang="en-US" dirty="0">
                <a:solidFill>
                  <a:srgbClr val="FF0000"/>
                </a:solidFill>
                <a:latin typeface="Tahoma" charset="0"/>
                <a:ea typeface="ＭＳ Ｐゴシック" charset="0"/>
              </a:rPr>
              <a:t>same behavior</a:t>
            </a:r>
            <a:r>
              <a:rPr lang="en-US" dirty="0">
                <a:latin typeface="Tahoma" charset="0"/>
                <a:ea typeface="ＭＳ Ｐゴシック" charset="0"/>
              </a:rPr>
              <a:t> that we saw with </a:t>
            </a:r>
            <a:r>
              <a:rPr lang="en-US" dirty="0">
                <a:solidFill>
                  <a:srgbClr val="FF0000"/>
                </a:solidFill>
                <a:latin typeface="Tahoma" charset="0"/>
                <a:ea typeface="ＭＳ Ｐゴシック" charset="0"/>
              </a:rPr>
              <a:t>superclass variables and subclass objects</a:t>
            </a:r>
          </a:p>
          <a:p>
            <a:pPr lvl="2"/>
            <a:r>
              <a:rPr lang="en-US" dirty="0">
                <a:latin typeface="Tahoma" charset="0"/>
                <a:ea typeface="ＭＳ Ｐゴシック" charset="0"/>
              </a:rPr>
              <a:t>Interfaces are closely related to inheritance and polymorphism</a:t>
            </a:r>
          </a:p>
        </p:txBody>
      </p:sp>
      <p:sp>
        <p:nvSpPr>
          <p:cNvPr id="23245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4F153C3-57F7-1947-BEFE-A7384D1FD3A4}" type="slidenum">
              <a:rPr lang="en-US" sz="1400">
                <a:latin typeface="Arial" charset="0"/>
              </a:rPr>
              <a:pPr eaLnBrk="1" hangingPunct="1"/>
              <a:t>217</a:t>
            </a:fld>
            <a:endParaRPr lang="en-US" sz="1400">
              <a:latin typeface="Arial" charset="0"/>
            </a:endParaRPr>
          </a:p>
        </p:txBody>
      </p:sp>
    </p:spTree>
    <p:extLst>
      <p:ext uri="{BB962C8B-B14F-4D97-AF65-F5344CB8AC3E}">
        <p14:creationId xmlns:p14="http://schemas.microsoft.com/office/powerpoint/2010/main" val="272578779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66239CA-D0CD-194B-BD64-B377D6CF2207}" type="slidenum">
              <a:rPr lang="en-US" sz="1400">
                <a:latin typeface="Arial" charset="0"/>
              </a:rPr>
              <a:pPr eaLnBrk="1" hangingPunct="1"/>
              <a:t>218</a:t>
            </a:fld>
            <a:endParaRPr lang="en-US" sz="1400">
              <a:latin typeface="Arial" charset="0"/>
            </a:endParaRPr>
          </a:p>
        </p:txBody>
      </p:sp>
      <p:sp>
        <p:nvSpPr>
          <p:cNvPr id="2652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22: Interfaces</a:t>
            </a:r>
          </a:p>
        </p:txBody>
      </p:sp>
      <p:sp>
        <p:nvSpPr>
          <p:cNvPr id="1550339" name="Rectangle 3"/>
          <p:cNvSpPr>
            <a:spLocks noGrp="1" noChangeArrowheads="1"/>
          </p:cNvSpPr>
          <p:nvPr>
            <p:ph type="body" idx="1"/>
          </p:nvPr>
        </p:nvSpPr>
        <p:spPr>
          <a:xfrm>
            <a:off x="533400" y="1066800"/>
            <a:ext cx="8077200" cy="5181600"/>
          </a:xfrm>
        </p:spPr>
        <p:txBody>
          <a:bodyPr/>
          <a:lstStyle/>
          <a:p>
            <a:pPr lvl="1" eaLnBrk="1" hangingPunct="1"/>
            <a:r>
              <a:rPr lang="en-US" sz="2200" dirty="0">
                <a:latin typeface="Tahoma" charset="0"/>
                <a:ea typeface="ＭＳ Ｐゴシック" charset="0"/>
              </a:rPr>
              <a:t>Recall our previous discussion of polymorphism</a:t>
            </a:r>
          </a:p>
          <a:p>
            <a:pPr lvl="1" eaLnBrk="1" hangingPunct="1"/>
            <a:r>
              <a:rPr lang="en-US" sz="2200" dirty="0">
                <a:latin typeface="Tahoma" charset="0"/>
                <a:ea typeface="ＭＳ Ｐゴシック" charset="0"/>
              </a:rPr>
              <a:t>This behavior also applies to interfaces – the interface acts as a superclass and the implementing classes implement the actual methods however they want</a:t>
            </a:r>
          </a:p>
          <a:p>
            <a:pPr lvl="1" eaLnBrk="1" hangingPunct="1"/>
            <a:r>
              <a:rPr lang="en-US" sz="2200" dirty="0">
                <a:solidFill>
                  <a:srgbClr val="FF0000"/>
                </a:solidFill>
                <a:latin typeface="Tahoma" charset="0"/>
                <a:ea typeface="ＭＳ Ｐゴシック" charset="0"/>
              </a:rPr>
              <a:t>An interface variable can be used to reference any object that implements that interface</a:t>
            </a:r>
          </a:p>
          <a:p>
            <a:pPr lvl="2" eaLnBrk="1" hangingPunct="1"/>
            <a:r>
              <a:rPr lang="en-US" sz="2000" dirty="0">
                <a:latin typeface="Tahoma" charset="0"/>
                <a:ea typeface="ＭＳ Ｐゴシック" charset="0"/>
              </a:rPr>
              <a:t>However, </a:t>
            </a:r>
            <a:r>
              <a:rPr lang="en-US" sz="2000" dirty="0">
                <a:solidFill>
                  <a:srgbClr val="000090"/>
                </a:solidFill>
                <a:latin typeface="Tahoma" charset="0"/>
                <a:ea typeface="ＭＳ Ｐゴシック" charset="0"/>
              </a:rPr>
              <a:t>only the interface methods are accessible through the interface reference</a:t>
            </a:r>
          </a:p>
          <a:p>
            <a:pPr lvl="1" eaLnBrk="1" hangingPunct="1"/>
            <a:r>
              <a:rPr lang="en-US" sz="2200" dirty="0">
                <a:latin typeface="Tahoma" charset="0"/>
                <a:ea typeface="ＭＳ Ｐゴシック" charset="0"/>
              </a:rPr>
              <a:t>Recall our previous example:</a:t>
            </a:r>
          </a:p>
          <a:p>
            <a:pPr lvl="2" eaLnBrk="1" hangingPunct="1">
              <a:spcBef>
                <a:spcPct val="0"/>
              </a:spcBef>
              <a:buFont typeface="Arial" charset="0"/>
              <a:buNone/>
            </a:pPr>
            <a:r>
              <a:rPr lang="en-US" sz="1600" b="1" dirty="0">
                <a:latin typeface="Courier New" charset="0"/>
                <a:ea typeface="ＭＳ Ｐゴシック" charset="0"/>
              </a:rPr>
              <a:t>Laughable [] funny = new Laughable[3];</a:t>
            </a:r>
          </a:p>
          <a:p>
            <a:pPr lvl="2" eaLnBrk="1" hangingPunct="1">
              <a:spcBef>
                <a:spcPct val="0"/>
              </a:spcBef>
              <a:buFont typeface="Arial" charset="0"/>
              <a:buNone/>
            </a:pPr>
            <a:r>
              <a:rPr lang="en-US" sz="1600" b="1" dirty="0">
                <a:latin typeface="Courier New" charset="0"/>
                <a:ea typeface="ＭＳ Ｐゴシック" charset="0"/>
              </a:rPr>
              <a:t>funny[0] = new Comedian();</a:t>
            </a:r>
          </a:p>
          <a:p>
            <a:pPr lvl="2" eaLnBrk="1" hangingPunct="1">
              <a:spcBef>
                <a:spcPct val="0"/>
              </a:spcBef>
              <a:buFont typeface="Arial" charset="0"/>
              <a:buNone/>
            </a:pPr>
            <a:r>
              <a:rPr lang="en-US" sz="1600" b="1" dirty="0">
                <a:latin typeface="Courier New" charset="0"/>
                <a:ea typeface="ＭＳ Ｐゴシック" charset="0"/>
              </a:rPr>
              <a:t>funny[1] = new </a:t>
            </a:r>
            <a:r>
              <a:rPr lang="en-US" sz="1600" b="1" dirty="0" err="1">
                <a:latin typeface="Courier New" charset="0"/>
                <a:ea typeface="ＭＳ Ｐゴシック" charset="0"/>
              </a:rPr>
              <a:t>SitCom</a:t>
            </a:r>
            <a:r>
              <a:rPr lang="en-US" sz="1600" b="1" dirty="0">
                <a:latin typeface="Courier New" charset="0"/>
                <a:ea typeface="ＭＳ Ｐゴシック" charset="0"/>
              </a:rPr>
              <a:t>(); // implements Laughable</a:t>
            </a:r>
          </a:p>
          <a:p>
            <a:pPr lvl="2" eaLnBrk="1" hangingPunct="1">
              <a:spcBef>
                <a:spcPct val="0"/>
              </a:spcBef>
              <a:buFont typeface="Arial" charset="0"/>
              <a:buNone/>
            </a:pPr>
            <a:r>
              <a:rPr lang="en-US" sz="1600" b="1" dirty="0">
                <a:latin typeface="Courier New" charset="0"/>
                <a:ea typeface="ＭＳ Ｐゴシック" charset="0"/>
              </a:rPr>
              <a:t>funny[2] = new Clown();  // implements Laughable</a:t>
            </a:r>
          </a:p>
          <a:p>
            <a:pPr lvl="2" eaLnBrk="1" hangingPunct="1">
              <a:spcBef>
                <a:spcPct val="0"/>
              </a:spcBef>
              <a:buFont typeface="Arial" charset="0"/>
              <a:buNone/>
            </a:pPr>
            <a:r>
              <a:rPr lang="en-US" sz="1600" b="1" dirty="0">
                <a:latin typeface="Courier New" charset="0"/>
                <a:ea typeface="ＭＳ Ｐゴシック" charset="0"/>
              </a:rPr>
              <a:t>for (</a:t>
            </a:r>
            <a:r>
              <a:rPr lang="en-US" sz="1600" b="1" dirty="0" err="1">
                <a:latin typeface="Courier New" charset="0"/>
                <a:ea typeface="ＭＳ Ｐゴシック" charset="0"/>
              </a:rPr>
              <a:t>int</a:t>
            </a:r>
            <a:r>
              <a:rPr lang="en-US" sz="1600" b="1" dirty="0">
                <a:latin typeface="Courier New" charset="0"/>
                <a:ea typeface="ＭＳ Ｐゴシック" charset="0"/>
              </a:rPr>
              <a:t> </a:t>
            </a:r>
            <a:r>
              <a:rPr lang="en-US" sz="1600" b="1" dirty="0" err="1">
                <a:latin typeface="Courier New" charset="0"/>
                <a:ea typeface="ＭＳ Ｐゴシック" charset="0"/>
              </a:rPr>
              <a:t>i</a:t>
            </a:r>
            <a:r>
              <a:rPr lang="en-US" sz="1600" b="1" dirty="0">
                <a:latin typeface="Courier New" charset="0"/>
                <a:ea typeface="ＭＳ Ｐゴシック" charset="0"/>
              </a:rPr>
              <a:t> = 0; </a:t>
            </a:r>
            <a:r>
              <a:rPr lang="en-US" sz="1600" b="1" dirty="0" err="1">
                <a:latin typeface="Courier New" charset="0"/>
                <a:ea typeface="ＭＳ Ｐゴシック" charset="0"/>
              </a:rPr>
              <a:t>i</a:t>
            </a:r>
            <a:r>
              <a:rPr lang="en-US" sz="1600" b="1" dirty="0">
                <a:latin typeface="Courier New" charset="0"/>
                <a:ea typeface="ＭＳ Ｐゴシック" charset="0"/>
              </a:rPr>
              <a:t> &lt; </a:t>
            </a:r>
            <a:r>
              <a:rPr lang="en-US" sz="1600" b="1" dirty="0" err="1">
                <a:latin typeface="Courier New" charset="0"/>
                <a:ea typeface="ＭＳ Ｐゴシック" charset="0"/>
              </a:rPr>
              <a:t>funny.length</a:t>
            </a:r>
            <a:r>
              <a:rPr lang="en-US" sz="1600" b="1" dirty="0">
                <a:latin typeface="Courier New" charset="0"/>
                <a:ea typeface="ＭＳ Ｐゴシック" charset="0"/>
              </a:rPr>
              <a:t>; </a:t>
            </a:r>
            <a:r>
              <a:rPr lang="en-US" sz="1600" b="1" dirty="0" err="1">
                <a:latin typeface="Courier New" charset="0"/>
                <a:ea typeface="ＭＳ Ｐゴシック" charset="0"/>
              </a:rPr>
              <a:t>i</a:t>
            </a:r>
            <a:r>
              <a:rPr lang="en-US" sz="1600" b="1" dirty="0">
                <a:latin typeface="Courier New" charset="0"/>
                <a:ea typeface="ＭＳ Ｐゴシック" charset="0"/>
              </a:rPr>
              <a:t>++)</a:t>
            </a:r>
          </a:p>
          <a:p>
            <a:pPr lvl="2" eaLnBrk="1" hangingPunct="1">
              <a:spcBef>
                <a:spcPct val="0"/>
              </a:spcBef>
              <a:buFont typeface="Arial" charset="0"/>
              <a:buNone/>
            </a:pPr>
            <a:r>
              <a:rPr lang="en-US" sz="1600" b="1" dirty="0">
                <a:latin typeface="Courier New" charset="0"/>
                <a:ea typeface="ＭＳ Ｐゴシック" charset="0"/>
              </a:rPr>
              <a:t>	  funny[</a:t>
            </a:r>
            <a:r>
              <a:rPr lang="en-US" sz="1600" b="1" dirty="0" err="1">
                <a:latin typeface="Courier New" charset="0"/>
                <a:ea typeface="ＭＳ Ｐゴシック" charset="0"/>
              </a:rPr>
              <a:t>i</a:t>
            </a:r>
            <a:r>
              <a:rPr lang="en-US" sz="1600" b="1" dirty="0">
                <a:latin typeface="Courier New" charset="0"/>
                <a:ea typeface="ＭＳ Ｐゴシック" charset="0"/>
              </a:rPr>
              <a:t>].laugh();</a:t>
            </a:r>
          </a:p>
          <a:p>
            <a:pPr lvl="2" eaLnBrk="1" hangingPunct="1"/>
            <a:r>
              <a:rPr lang="en-US" sz="1800" dirty="0">
                <a:latin typeface="Tahoma" charset="0"/>
                <a:ea typeface="ＭＳ Ｐゴシック" charset="0"/>
              </a:rPr>
              <a:t>Same polymorphic behavior we saw with Animal hierarchy</a:t>
            </a:r>
          </a:p>
        </p:txBody>
      </p:sp>
    </p:spTree>
    <p:extLst>
      <p:ext uri="{BB962C8B-B14F-4D97-AF65-F5344CB8AC3E}">
        <p14:creationId xmlns:p14="http://schemas.microsoft.com/office/powerpoint/2010/main" val="2021622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50339">
                                            <p:txEl>
                                              <p:pRg st="2" end="2"/>
                                            </p:txEl>
                                          </p:spTgt>
                                        </p:tgtEl>
                                        <p:attrNameLst>
                                          <p:attrName>style.visibility</p:attrName>
                                        </p:attrNameLst>
                                      </p:cBhvr>
                                      <p:to>
                                        <p:strVal val="visible"/>
                                      </p:to>
                                    </p:set>
                                    <p:anim to="" calcmode="lin" valueType="num">
                                      <p:cBhvr>
                                        <p:cTn id="7" dur="1" fill="hold"/>
                                        <p:tgtEl>
                                          <p:spTgt spid="1550339">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50339">
                                            <p:txEl>
                                              <p:pRg st="3" end="3"/>
                                            </p:txEl>
                                          </p:spTgt>
                                        </p:tgtEl>
                                        <p:attrNameLst>
                                          <p:attrName>style.visibility</p:attrName>
                                        </p:attrNameLst>
                                      </p:cBhvr>
                                      <p:to>
                                        <p:strVal val="visible"/>
                                      </p:to>
                                    </p:set>
                                    <p:anim to="" calcmode="lin" valueType="num">
                                      <p:cBhvr>
                                        <p:cTn id="12" dur="1" fill="hold"/>
                                        <p:tgtEl>
                                          <p:spTgt spid="1550339">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50339">
                                            <p:txEl>
                                              <p:pRg st="4" end="4"/>
                                            </p:txEl>
                                          </p:spTgt>
                                        </p:tgtEl>
                                        <p:attrNameLst>
                                          <p:attrName>style.visibility</p:attrName>
                                        </p:attrNameLst>
                                      </p:cBhvr>
                                      <p:to>
                                        <p:strVal val="visible"/>
                                      </p:to>
                                    </p:set>
                                    <p:anim to="" calcmode="lin" valueType="num">
                                      <p:cBhvr>
                                        <p:cTn id="17" dur="1" fill="hold"/>
                                        <p:tgtEl>
                                          <p:spTgt spid="1550339">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50339">
                                            <p:txEl>
                                              <p:pRg st="5" end="5"/>
                                            </p:txEl>
                                          </p:spTgt>
                                        </p:tgtEl>
                                        <p:attrNameLst>
                                          <p:attrName>style.visibility</p:attrName>
                                        </p:attrNameLst>
                                      </p:cBhvr>
                                      <p:to>
                                        <p:strVal val="visible"/>
                                      </p:to>
                                    </p:set>
                                    <p:anim to="" calcmode="lin" valueType="num">
                                      <p:cBhvr>
                                        <p:cTn id="22" dur="1" fill="hold"/>
                                        <p:tgtEl>
                                          <p:spTgt spid="1550339">
                                            <p:txEl>
                                              <p:pRg st="5" end="5"/>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550339">
                                            <p:txEl>
                                              <p:pRg st="6" end="6"/>
                                            </p:txEl>
                                          </p:spTgt>
                                        </p:tgtEl>
                                        <p:attrNameLst>
                                          <p:attrName>style.visibility</p:attrName>
                                        </p:attrNameLst>
                                      </p:cBhvr>
                                      <p:to>
                                        <p:strVal val="visible"/>
                                      </p:to>
                                    </p:set>
                                    <p:anim to="" calcmode="lin" valueType="num">
                                      <p:cBhvr>
                                        <p:cTn id="25" dur="1" fill="hold"/>
                                        <p:tgtEl>
                                          <p:spTgt spid="1550339">
                                            <p:txEl>
                                              <p:pRg st="6" end="6"/>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550339">
                                            <p:txEl>
                                              <p:pRg st="7" end="7"/>
                                            </p:txEl>
                                          </p:spTgt>
                                        </p:tgtEl>
                                        <p:attrNameLst>
                                          <p:attrName>style.visibility</p:attrName>
                                        </p:attrNameLst>
                                      </p:cBhvr>
                                      <p:to>
                                        <p:strVal val="visible"/>
                                      </p:to>
                                    </p:set>
                                    <p:anim to="" calcmode="lin" valueType="num">
                                      <p:cBhvr>
                                        <p:cTn id="28" dur="1" fill="hold"/>
                                        <p:tgtEl>
                                          <p:spTgt spid="1550339">
                                            <p:txEl>
                                              <p:pRg st="7" end="7"/>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550339">
                                            <p:txEl>
                                              <p:pRg st="8" end="8"/>
                                            </p:txEl>
                                          </p:spTgt>
                                        </p:tgtEl>
                                        <p:attrNameLst>
                                          <p:attrName>style.visibility</p:attrName>
                                        </p:attrNameLst>
                                      </p:cBhvr>
                                      <p:to>
                                        <p:strVal val="visible"/>
                                      </p:to>
                                    </p:set>
                                    <p:anim to="" calcmode="lin" valueType="num">
                                      <p:cBhvr>
                                        <p:cTn id="31" dur="1" fill="hold"/>
                                        <p:tgtEl>
                                          <p:spTgt spid="1550339">
                                            <p:txEl>
                                              <p:pRg st="8" end="8"/>
                                            </p:txEl>
                                          </p:spTgt>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550339">
                                            <p:txEl>
                                              <p:pRg st="9" end="9"/>
                                            </p:txEl>
                                          </p:spTgt>
                                        </p:tgtEl>
                                        <p:attrNameLst>
                                          <p:attrName>style.visibility</p:attrName>
                                        </p:attrNameLst>
                                      </p:cBhvr>
                                      <p:to>
                                        <p:strVal val="visible"/>
                                      </p:to>
                                    </p:set>
                                    <p:anim to="" calcmode="lin" valueType="num">
                                      <p:cBhvr>
                                        <p:cTn id="34" dur="1" fill="hold"/>
                                        <p:tgtEl>
                                          <p:spTgt spid="1550339">
                                            <p:txEl>
                                              <p:pRg st="9" end="9"/>
                                            </p:txEl>
                                          </p:spTgt>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1550339">
                                            <p:txEl>
                                              <p:pRg st="10" end="10"/>
                                            </p:txEl>
                                          </p:spTgt>
                                        </p:tgtEl>
                                        <p:attrNameLst>
                                          <p:attrName>style.visibility</p:attrName>
                                        </p:attrNameLst>
                                      </p:cBhvr>
                                      <p:to>
                                        <p:strVal val="visible"/>
                                      </p:to>
                                    </p:set>
                                    <p:anim to="" calcmode="lin" valueType="num">
                                      <p:cBhvr>
                                        <p:cTn id="37" dur="1" fill="hold"/>
                                        <p:tgtEl>
                                          <p:spTgt spid="1550339">
                                            <p:txEl>
                                              <p:pRg st="10" end="10"/>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0"/>
                                          </p:stCondLst>
                                        </p:cTn>
                                        <p:tgtEl>
                                          <p:spTgt spid="1550339">
                                            <p:txEl>
                                              <p:pRg st="11" end="11"/>
                                            </p:txEl>
                                          </p:spTgt>
                                        </p:tgtEl>
                                        <p:attrNameLst>
                                          <p:attrName>style.visibility</p:attrName>
                                        </p:attrNameLst>
                                      </p:cBhvr>
                                      <p:to>
                                        <p:strVal val="visible"/>
                                      </p:to>
                                    </p:set>
                                    <p:anim to="" calcmode="lin" valueType="num">
                                      <p:cBhvr>
                                        <p:cTn id="42" dur="1" fill="hold"/>
                                        <p:tgtEl>
                                          <p:spTgt spid="1550339">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F02807B-20E6-8343-88F9-B3E41D2DCB2E}" type="slidenum">
              <a:rPr lang="en-US" sz="1400">
                <a:latin typeface="Arial" charset="0"/>
              </a:rPr>
              <a:pPr eaLnBrk="1" hangingPunct="1"/>
              <a:t>219</a:t>
            </a:fld>
            <a:endParaRPr lang="en-US" sz="1400">
              <a:latin typeface="Arial" charset="0"/>
            </a:endParaRPr>
          </a:p>
        </p:txBody>
      </p:sp>
      <p:sp>
        <p:nvSpPr>
          <p:cNvPr id="2662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23: "Generic" Operations</a:t>
            </a:r>
          </a:p>
        </p:txBody>
      </p:sp>
      <p:sp>
        <p:nvSpPr>
          <p:cNvPr id="1551363" name="Rectangle 3"/>
          <p:cNvSpPr>
            <a:spLocks noGrp="1" noChangeArrowheads="1"/>
          </p:cNvSpPr>
          <p:nvPr>
            <p:ph type="body" idx="1"/>
          </p:nvPr>
        </p:nvSpPr>
        <p:spPr>
          <a:xfrm>
            <a:off x="533400" y="838200"/>
            <a:ext cx="8077200" cy="5562600"/>
          </a:xfrm>
        </p:spPr>
        <p:txBody>
          <a:bodyPr/>
          <a:lstStyle/>
          <a:p>
            <a:pPr lvl="1" eaLnBrk="1" hangingPunct="1"/>
            <a:r>
              <a:rPr lang="en-US" dirty="0">
                <a:latin typeface="Tahoma" charset="0"/>
                <a:ea typeface="ＭＳ Ｐゴシック" charset="0"/>
              </a:rPr>
              <a:t>How does it benefit us to be able to access objects through interfaces?</a:t>
            </a:r>
          </a:p>
          <a:p>
            <a:pPr lvl="2" eaLnBrk="1" hangingPunct="1"/>
            <a:r>
              <a:rPr lang="en-US" dirty="0">
                <a:latin typeface="Tahoma" charset="0"/>
                <a:ea typeface="ＭＳ Ｐゴシック" charset="0"/>
              </a:rPr>
              <a:t>Sometimes we are only concerned about a given property of a class</a:t>
            </a:r>
          </a:p>
          <a:p>
            <a:pPr lvl="3" eaLnBrk="1" hangingPunct="1"/>
            <a:r>
              <a:rPr lang="en-US" dirty="0">
                <a:latin typeface="Tahoma" charset="0"/>
                <a:ea typeface="ＭＳ Ｐゴシック" charset="0"/>
              </a:rPr>
              <a:t>The other attributes and methods still exist, but we don't care about them for what we want to do</a:t>
            </a:r>
          </a:p>
          <a:p>
            <a:pPr lvl="2" eaLnBrk="1" hangingPunct="1"/>
            <a:r>
              <a:rPr lang="en-US" dirty="0">
                <a:latin typeface="Tahoma" charset="0"/>
                <a:ea typeface="ＭＳ Ｐゴシック" charset="0"/>
              </a:rPr>
              <a:t>For example: </a:t>
            </a:r>
            <a:r>
              <a:rPr lang="en-US" dirty="0">
                <a:solidFill>
                  <a:srgbClr val="FF0000"/>
                </a:solidFill>
                <a:latin typeface="Tahoma" charset="0"/>
                <a:ea typeface="ＭＳ Ｐゴシック" charset="0"/>
              </a:rPr>
              <a:t>Sorting</a:t>
            </a:r>
          </a:p>
          <a:p>
            <a:pPr lvl="3" eaLnBrk="1" hangingPunct="1"/>
            <a:r>
              <a:rPr lang="en-US" dirty="0">
                <a:latin typeface="Tahoma" charset="0"/>
                <a:ea typeface="ＭＳ Ｐゴシック" charset="0"/>
              </a:rPr>
              <a:t>We can sort a lot of different types of objects</a:t>
            </a:r>
          </a:p>
          <a:p>
            <a:pPr lvl="4" eaLnBrk="1" hangingPunct="1"/>
            <a:r>
              <a:rPr lang="en-US" dirty="0">
                <a:latin typeface="Tahoma" charset="0"/>
                <a:ea typeface="ＭＳ Ｐゴシック" charset="0"/>
              </a:rPr>
              <a:t>Various numbers</a:t>
            </a:r>
          </a:p>
          <a:p>
            <a:pPr lvl="4" eaLnBrk="1" hangingPunct="1"/>
            <a:r>
              <a:rPr lang="en-US" dirty="0">
                <a:latin typeface="Tahoma" charset="0"/>
                <a:ea typeface="ＭＳ Ｐゴシック" charset="0"/>
              </a:rPr>
              <a:t>People based on their names alphabetically</a:t>
            </a:r>
          </a:p>
          <a:p>
            <a:pPr lvl="4" eaLnBrk="1" hangingPunct="1"/>
            <a:r>
              <a:rPr lang="en-US" dirty="0">
                <a:latin typeface="Tahoma" charset="0"/>
                <a:ea typeface="ＭＳ Ｐゴシック" charset="0"/>
              </a:rPr>
              <a:t>Movies based on their titles</a:t>
            </a:r>
          </a:p>
          <a:p>
            <a:pPr lvl="4" eaLnBrk="1" hangingPunct="1"/>
            <a:r>
              <a:rPr lang="en-US" dirty="0">
                <a:latin typeface="Tahoma" charset="0"/>
                <a:ea typeface="ＭＳ Ｐゴシック" charset="0"/>
              </a:rPr>
              <a:t>Employees based on their salaries</a:t>
            </a:r>
          </a:p>
          <a:p>
            <a:pPr lvl="3" eaLnBrk="1" hangingPunct="1"/>
            <a:r>
              <a:rPr lang="en-US" dirty="0">
                <a:latin typeface="Tahoma" charset="0"/>
                <a:ea typeface="ＭＳ Ｐゴシック" charset="0"/>
              </a:rPr>
              <a:t>Each of these classes can be very different</a:t>
            </a:r>
          </a:p>
          <a:p>
            <a:pPr lvl="3" eaLnBrk="1" hangingPunct="1"/>
            <a:r>
              <a:rPr lang="en-US" dirty="0">
                <a:latin typeface="Tahoma" charset="0"/>
                <a:ea typeface="ＭＳ Ｐゴシック" charset="0"/>
              </a:rPr>
              <a:t>However, something about them all allows them to be sorted</a:t>
            </a:r>
          </a:p>
        </p:txBody>
      </p:sp>
    </p:spTree>
    <p:extLst>
      <p:ext uri="{BB962C8B-B14F-4D97-AF65-F5344CB8AC3E}">
        <p14:creationId xmlns:p14="http://schemas.microsoft.com/office/powerpoint/2010/main" val="2190430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51363">
                                            <p:txEl>
                                              <p:pRg st="0" end="0"/>
                                            </p:txEl>
                                          </p:spTgt>
                                        </p:tgtEl>
                                        <p:attrNameLst>
                                          <p:attrName>style.visibility</p:attrName>
                                        </p:attrNameLst>
                                      </p:cBhvr>
                                      <p:to>
                                        <p:strVal val="visible"/>
                                      </p:to>
                                    </p:set>
                                    <p:animEffect transition="in" filter="randombar(horizontal)">
                                      <p:cBhvr>
                                        <p:cTn id="7" dur="500"/>
                                        <p:tgtEl>
                                          <p:spTgt spid="1551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51363">
                                            <p:txEl>
                                              <p:pRg st="1" end="1"/>
                                            </p:txEl>
                                          </p:spTgt>
                                        </p:tgtEl>
                                        <p:attrNameLst>
                                          <p:attrName>style.visibility</p:attrName>
                                        </p:attrNameLst>
                                      </p:cBhvr>
                                      <p:to>
                                        <p:strVal val="visible"/>
                                      </p:to>
                                    </p:set>
                                    <p:animEffect transition="in" filter="randombar(horizontal)">
                                      <p:cBhvr>
                                        <p:cTn id="12" dur="500"/>
                                        <p:tgtEl>
                                          <p:spTgt spid="1551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51363">
                                            <p:txEl>
                                              <p:pRg st="2" end="2"/>
                                            </p:txEl>
                                          </p:spTgt>
                                        </p:tgtEl>
                                        <p:attrNameLst>
                                          <p:attrName>style.visibility</p:attrName>
                                        </p:attrNameLst>
                                      </p:cBhvr>
                                      <p:to>
                                        <p:strVal val="visible"/>
                                      </p:to>
                                    </p:set>
                                    <p:animEffect transition="in" filter="randombar(horizontal)">
                                      <p:cBhvr>
                                        <p:cTn id="17" dur="500"/>
                                        <p:tgtEl>
                                          <p:spTgt spid="1551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51363">
                                            <p:txEl>
                                              <p:pRg st="3" end="3"/>
                                            </p:txEl>
                                          </p:spTgt>
                                        </p:tgtEl>
                                        <p:attrNameLst>
                                          <p:attrName>style.visibility</p:attrName>
                                        </p:attrNameLst>
                                      </p:cBhvr>
                                      <p:to>
                                        <p:strVal val="visible"/>
                                      </p:to>
                                    </p:set>
                                    <p:animEffect transition="in" filter="randombar(horizontal)">
                                      <p:cBhvr>
                                        <p:cTn id="22" dur="500"/>
                                        <p:tgtEl>
                                          <p:spTgt spid="1551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51363">
                                            <p:txEl>
                                              <p:pRg st="4" end="4"/>
                                            </p:txEl>
                                          </p:spTgt>
                                        </p:tgtEl>
                                        <p:attrNameLst>
                                          <p:attrName>style.visibility</p:attrName>
                                        </p:attrNameLst>
                                      </p:cBhvr>
                                      <p:to>
                                        <p:strVal val="visible"/>
                                      </p:to>
                                    </p:set>
                                    <p:animEffect transition="in" filter="randombar(horizontal)">
                                      <p:cBhvr>
                                        <p:cTn id="27" dur="500"/>
                                        <p:tgtEl>
                                          <p:spTgt spid="1551363">
                                            <p:txEl>
                                              <p:pRg st="4" end="4"/>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551363">
                                            <p:txEl>
                                              <p:pRg st="5" end="5"/>
                                            </p:txEl>
                                          </p:spTgt>
                                        </p:tgtEl>
                                        <p:attrNameLst>
                                          <p:attrName>style.visibility</p:attrName>
                                        </p:attrNameLst>
                                      </p:cBhvr>
                                      <p:to>
                                        <p:strVal val="visible"/>
                                      </p:to>
                                    </p:set>
                                    <p:animEffect transition="in" filter="randombar(horizontal)">
                                      <p:cBhvr>
                                        <p:cTn id="30" dur="500"/>
                                        <p:tgtEl>
                                          <p:spTgt spid="1551363">
                                            <p:txEl>
                                              <p:pRg st="5" end="5"/>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551363">
                                            <p:txEl>
                                              <p:pRg st="6" end="6"/>
                                            </p:txEl>
                                          </p:spTgt>
                                        </p:tgtEl>
                                        <p:attrNameLst>
                                          <p:attrName>style.visibility</p:attrName>
                                        </p:attrNameLst>
                                      </p:cBhvr>
                                      <p:to>
                                        <p:strVal val="visible"/>
                                      </p:to>
                                    </p:set>
                                    <p:animEffect transition="in" filter="randombar(horizontal)">
                                      <p:cBhvr>
                                        <p:cTn id="33" dur="500"/>
                                        <p:tgtEl>
                                          <p:spTgt spid="1551363">
                                            <p:txEl>
                                              <p:pRg st="6" end="6"/>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551363">
                                            <p:txEl>
                                              <p:pRg st="7" end="7"/>
                                            </p:txEl>
                                          </p:spTgt>
                                        </p:tgtEl>
                                        <p:attrNameLst>
                                          <p:attrName>style.visibility</p:attrName>
                                        </p:attrNameLst>
                                      </p:cBhvr>
                                      <p:to>
                                        <p:strVal val="visible"/>
                                      </p:to>
                                    </p:set>
                                    <p:animEffect transition="in" filter="randombar(horizontal)">
                                      <p:cBhvr>
                                        <p:cTn id="36" dur="500"/>
                                        <p:tgtEl>
                                          <p:spTgt spid="1551363">
                                            <p:txEl>
                                              <p:pRg st="7" end="7"/>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551363">
                                            <p:txEl>
                                              <p:pRg st="8" end="8"/>
                                            </p:txEl>
                                          </p:spTgt>
                                        </p:tgtEl>
                                        <p:attrNameLst>
                                          <p:attrName>style.visibility</p:attrName>
                                        </p:attrNameLst>
                                      </p:cBhvr>
                                      <p:to>
                                        <p:strVal val="visible"/>
                                      </p:to>
                                    </p:set>
                                    <p:animEffect transition="in" filter="randombar(horizontal)">
                                      <p:cBhvr>
                                        <p:cTn id="39" dur="500"/>
                                        <p:tgtEl>
                                          <p:spTgt spid="1551363">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551363">
                                            <p:txEl>
                                              <p:pRg st="9" end="9"/>
                                            </p:txEl>
                                          </p:spTgt>
                                        </p:tgtEl>
                                        <p:attrNameLst>
                                          <p:attrName>style.visibility</p:attrName>
                                        </p:attrNameLst>
                                      </p:cBhvr>
                                      <p:to>
                                        <p:strVal val="visible"/>
                                      </p:to>
                                    </p:set>
                                    <p:animEffect transition="in" filter="randombar(horizontal)">
                                      <p:cBhvr>
                                        <p:cTn id="44" dur="500"/>
                                        <p:tgtEl>
                                          <p:spTgt spid="1551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551363">
                                            <p:txEl>
                                              <p:pRg st="10" end="10"/>
                                            </p:txEl>
                                          </p:spTgt>
                                        </p:tgtEl>
                                        <p:attrNameLst>
                                          <p:attrName>style.visibility</p:attrName>
                                        </p:attrNameLst>
                                      </p:cBhvr>
                                      <p:to>
                                        <p:strVal val="visible"/>
                                      </p:to>
                                    </p:set>
                                    <p:animEffect transition="in" filter="randombar(horizontal)">
                                      <p:cBhvr>
                                        <p:cTn id="49" dur="500"/>
                                        <p:tgtEl>
                                          <p:spTgt spid="1551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1363"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2EF4678-7FE0-4540-BDFE-C9BD64F9DB26}" type="slidenum">
              <a:rPr lang="en-US" sz="1400">
                <a:latin typeface="Arial" charset="0"/>
              </a:rPr>
              <a:pPr eaLnBrk="1" hangingPunct="1"/>
              <a:t>22</a:t>
            </a:fld>
            <a:endParaRPr lang="en-US" sz="1400">
              <a:latin typeface="Arial" charset="0"/>
            </a:endParaRPr>
          </a:p>
        </p:txBody>
      </p:sp>
      <p:sp>
        <p:nvSpPr>
          <p:cNvPr id="430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Basics</a:t>
            </a:r>
          </a:p>
        </p:txBody>
      </p:sp>
      <p:sp>
        <p:nvSpPr>
          <p:cNvPr id="764931" name="Rectangle 3"/>
          <p:cNvSpPr>
            <a:spLocks noGrp="1" noChangeArrowheads="1"/>
          </p:cNvSpPr>
          <p:nvPr>
            <p:ph type="body" idx="1"/>
          </p:nvPr>
        </p:nvSpPr>
        <p:spPr>
          <a:xfrm>
            <a:off x="381000" y="1066800"/>
            <a:ext cx="8382000" cy="5029200"/>
          </a:xfrm>
        </p:spPr>
        <p:txBody>
          <a:bodyPr/>
          <a:lstStyle/>
          <a:p>
            <a:pPr lvl="2" eaLnBrk="1" hangingPunct="1"/>
            <a:r>
              <a:rPr lang="en-US">
                <a:solidFill>
                  <a:srgbClr val="FF0000"/>
                </a:solidFill>
                <a:latin typeface="Tahoma" charset="0"/>
                <a:ea typeface="ＭＳ Ｐゴシック" charset="0"/>
              </a:rPr>
              <a:t>Important Note:</a:t>
            </a:r>
          </a:p>
          <a:p>
            <a:pPr lvl="3" eaLnBrk="1" hangingPunct="1"/>
            <a:r>
              <a:rPr lang="en-US">
                <a:latin typeface="Tahoma" charset="0"/>
                <a:ea typeface="ＭＳ Ｐゴシック" charset="0"/>
              </a:rPr>
              <a:t>Java identifiers are case-sensitive – this means that upper and lower case letters are considered to be different – be careful to be consistent!</a:t>
            </a:r>
          </a:p>
          <a:p>
            <a:pPr lvl="3" eaLnBrk="1" hangingPunct="1"/>
            <a:r>
              <a:rPr lang="en-US">
                <a:latin typeface="Tahoma" charset="0"/>
                <a:ea typeface="ＭＳ Ｐゴシック" charset="0"/>
              </a:rPr>
              <a:t>Ex: ThisVariable and thisvariable are NOT the same</a:t>
            </a:r>
          </a:p>
          <a:p>
            <a:pPr lvl="2" eaLnBrk="1" hangingPunct="1"/>
            <a:r>
              <a:rPr lang="en-US">
                <a:solidFill>
                  <a:srgbClr val="FF0000"/>
                </a:solidFill>
                <a:latin typeface="Tahoma" charset="0"/>
                <a:ea typeface="ＭＳ Ｐゴシック" charset="0"/>
              </a:rPr>
              <a:t>Naming Convention:</a:t>
            </a:r>
          </a:p>
          <a:p>
            <a:pPr lvl="3" eaLnBrk="1" hangingPunct="1"/>
            <a:r>
              <a:rPr lang="en-US">
                <a:latin typeface="Tahoma" charset="0"/>
                <a:ea typeface="ＭＳ Ｐゴシック" charset="0"/>
              </a:rPr>
              <a:t>Many Java programmers use the following conventions:</a:t>
            </a:r>
          </a:p>
          <a:p>
            <a:pPr lvl="4" eaLnBrk="1" hangingPunct="1"/>
            <a:r>
              <a:rPr lang="en-US" b="1">
                <a:latin typeface="Tahoma" charset="0"/>
                <a:ea typeface="ＭＳ Ｐゴシック" charset="0"/>
              </a:rPr>
              <a:t>Classes:</a:t>
            </a:r>
            <a:r>
              <a:rPr lang="en-US">
                <a:latin typeface="Tahoma" charset="0"/>
                <a:ea typeface="ＭＳ Ｐゴシック" charset="0"/>
              </a:rPr>
              <a:t> start with upper case, then start each word with an upper case letter</a:t>
            </a:r>
          </a:p>
          <a:p>
            <a:pPr lvl="4" eaLnBrk="1" hangingPunct="1"/>
            <a:r>
              <a:rPr lang="en-US">
                <a:latin typeface="Tahoma" charset="0"/>
                <a:ea typeface="ＭＳ Ｐゴシック" charset="0"/>
              </a:rPr>
              <a:t>Ex: StringBuffer, BufferedInputStream, ArrayIndexOutOfBoundsException</a:t>
            </a:r>
          </a:p>
          <a:p>
            <a:pPr lvl="4" eaLnBrk="1" hangingPunct="1"/>
            <a:r>
              <a:rPr lang="en-US" b="1">
                <a:latin typeface="Tahoma" charset="0"/>
                <a:ea typeface="ＭＳ Ｐゴシック" charset="0"/>
              </a:rPr>
              <a:t>Methods and variables:</a:t>
            </a:r>
            <a:r>
              <a:rPr lang="en-US">
                <a:latin typeface="Tahoma" charset="0"/>
                <a:ea typeface="ＭＳ Ｐゴシック" charset="0"/>
              </a:rPr>
              <a:t> start with lower case, then start each word with an upper case letter</a:t>
            </a:r>
          </a:p>
          <a:p>
            <a:pPr lvl="4" eaLnBrk="1" hangingPunct="1"/>
            <a:r>
              <a:rPr lang="en-US">
                <a:latin typeface="Tahoma" charset="0"/>
                <a:ea typeface="ＭＳ Ｐゴシック" charset="0"/>
              </a:rPr>
              <a:t>Ex: compareTo, lastIndexOf, mousePressed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64931">
                                            <p:txEl>
                                              <p:pRg st="1" end="1"/>
                                            </p:txEl>
                                          </p:spTgt>
                                        </p:tgtEl>
                                        <p:attrNameLst>
                                          <p:attrName>style.visibility</p:attrName>
                                        </p:attrNameLst>
                                      </p:cBhvr>
                                      <p:to>
                                        <p:strVal val="visible"/>
                                      </p:to>
                                    </p:set>
                                    <p:anim calcmode="lin" valueType="num">
                                      <p:cBhvr>
                                        <p:cTn id="7" dur="500" fill="hold"/>
                                        <p:tgtEl>
                                          <p:spTgt spid="7649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64931">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764931">
                                            <p:txEl>
                                              <p:pRg st="2" end="2"/>
                                            </p:txEl>
                                          </p:spTgt>
                                        </p:tgtEl>
                                        <p:attrNameLst>
                                          <p:attrName>style.visibility</p:attrName>
                                        </p:attrNameLst>
                                      </p:cBhvr>
                                      <p:to>
                                        <p:strVal val="visible"/>
                                      </p:to>
                                    </p:set>
                                    <p:anim calcmode="lin" valueType="num">
                                      <p:cBhvr>
                                        <p:cTn id="11" dur="500" fill="hold"/>
                                        <p:tgtEl>
                                          <p:spTgt spid="764931">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76493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764931">
                                            <p:txEl>
                                              <p:pRg st="3" end="3"/>
                                            </p:txEl>
                                          </p:spTgt>
                                        </p:tgtEl>
                                        <p:attrNameLst>
                                          <p:attrName>style.visibility</p:attrName>
                                        </p:attrNameLst>
                                      </p:cBhvr>
                                      <p:to>
                                        <p:strVal val="visible"/>
                                      </p:to>
                                    </p:set>
                                    <p:anim calcmode="lin" valueType="num">
                                      <p:cBhvr>
                                        <p:cTn id="17" dur="500" fill="hold"/>
                                        <p:tgtEl>
                                          <p:spTgt spid="76493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764931">
                                            <p:txEl>
                                              <p:pRg st="3" end="3"/>
                                            </p:txEl>
                                          </p:spTgt>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0"/>
                                  </p:stCondLst>
                                  <p:childTnLst>
                                    <p:set>
                                      <p:cBhvr>
                                        <p:cTn id="20" dur="1" fill="hold">
                                          <p:stCondLst>
                                            <p:cond delay="0"/>
                                          </p:stCondLst>
                                        </p:cTn>
                                        <p:tgtEl>
                                          <p:spTgt spid="764931">
                                            <p:txEl>
                                              <p:pRg st="4" end="4"/>
                                            </p:txEl>
                                          </p:spTgt>
                                        </p:tgtEl>
                                        <p:attrNameLst>
                                          <p:attrName>style.visibility</p:attrName>
                                        </p:attrNameLst>
                                      </p:cBhvr>
                                      <p:to>
                                        <p:strVal val="visible"/>
                                      </p:to>
                                    </p:set>
                                    <p:anim calcmode="lin" valueType="num">
                                      <p:cBhvr>
                                        <p:cTn id="21" dur="500" fill="hold"/>
                                        <p:tgtEl>
                                          <p:spTgt spid="764931">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76493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764931">
                                            <p:txEl>
                                              <p:pRg st="5" end="5"/>
                                            </p:txEl>
                                          </p:spTgt>
                                        </p:tgtEl>
                                        <p:attrNameLst>
                                          <p:attrName>style.visibility</p:attrName>
                                        </p:attrNameLst>
                                      </p:cBhvr>
                                      <p:to>
                                        <p:strVal val="visible"/>
                                      </p:to>
                                    </p:set>
                                    <p:anim to="" calcmode="lin" valueType="num">
                                      <p:cBhvr>
                                        <p:cTn id="27" dur="1" fill="hold"/>
                                        <p:tgtEl>
                                          <p:spTgt spid="764931">
                                            <p:txEl>
                                              <p:pRg st="5" end="5"/>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764931">
                                            <p:txEl>
                                              <p:pRg st="6" end="6"/>
                                            </p:txEl>
                                          </p:spTgt>
                                        </p:tgtEl>
                                        <p:attrNameLst>
                                          <p:attrName>style.visibility</p:attrName>
                                        </p:attrNameLst>
                                      </p:cBhvr>
                                      <p:to>
                                        <p:strVal val="visible"/>
                                      </p:to>
                                    </p:set>
                                    <p:anim to="" calcmode="lin" valueType="num">
                                      <p:cBhvr>
                                        <p:cTn id="30" dur="1" fill="hold"/>
                                        <p:tgtEl>
                                          <p:spTgt spid="764931">
                                            <p:txEl>
                                              <p:pRg st="6" end="6"/>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764931">
                                            <p:txEl>
                                              <p:pRg st="7" end="7"/>
                                            </p:txEl>
                                          </p:spTgt>
                                        </p:tgtEl>
                                        <p:attrNameLst>
                                          <p:attrName>style.visibility</p:attrName>
                                        </p:attrNameLst>
                                      </p:cBhvr>
                                      <p:to>
                                        <p:strVal val="visible"/>
                                      </p:to>
                                    </p:set>
                                    <p:anim to="" calcmode="lin" valueType="num">
                                      <p:cBhvr>
                                        <p:cTn id="35" dur="1" fill="hold"/>
                                        <p:tgtEl>
                                          <p:spTgt spid="764931">
                                            <p:txEl>
                                              <p:pRg st="7" end="7"/>
                                            </p:txEl>
                                          </p:spTgt>
                                        </p:tgtEl>
                                        <p:attrNameLst>
                                          <p:attrName/>
                                        </p:attrNameLst>
                                      </p:cBhvr>
                                    </p:anim>
                                  </p:childTnLst>
                                </p:cTn>
                              </p:par>
                              <p:par>
                                <p:cTn id="36" presetID="24" presetClass="entr" presetSubtype="0" fill="hold" nodeType="withEffect">
                                  <p:stCondLst>
                                    <p:cond delay="0"/>
                                  </p:stCondLst>
                                  <p:childTnLst>
                                    <p:set>
                                      <p:cBhvr>
                                        <p:cTn id="37" dur="1" fill="hold">
                                          <p:stCondLst>
                                            <p:cond delay="0"/>
                                          </p:stCondLst>
                                        </p:cTn>
                                        <p:tgtEl>
                                          <p:spTgt spid="764931">
                                            <p:txEl>
                                              <p:pRg st="8" end="8"/>
                                            </p:txEl>
                                          </p:spTgt>
                                        </p:tgtEl>
                                        <p:attrNameLst>
                                          <p:attrName>style.visibility</p:attrName>
                                        </p:attrNameLst>
                                      </p:cBhvr>
                                      <p:to>
                                        <p:strVal val="visible"/>
                                      </p:to>
                                    </p:set>
                                    <p:anim to="" calcmode="lin" valueType="num">
                                      <p:cBhvr>
                                        <p:cTn id="38" dur="1" fill="hold"/>
                                        <p:tgtEl>
                                          <p:spTgt spid="764931">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CE2D05E-298A-E143-862A-4C4D040B9423}" type="slidenum">
              <a:rPr lang="en-US" sz="1400">
                <a:latin typeface="Arial" charset="0"/>
              </a:rPr>
              <a:pPr eaLnBrk="1" hangingPunct="1"/>
              <a:t>220</a:t>
            </a:fld>
            <a:endParaRPr lang="en-US" sz="1400">
              <a:latin typeface="Arial" charset="0"/>
            </a:endParaRPr>
          </a:p>
        </p:txBody>
      </p:sp>
      <p:sp>
        <p:nvSpPr>
          <p:cNvPr id="2672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23: </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Generic</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 Operations</a:t>
            </a:r>
            <a:endParaRPr lang="en-US" dirty="0">
              <a:latin typeface="Arial" charset="0"/>
              <a:ea typeface="ＭＳ Ｐゴシック" charset="0"/>
              <a:cs typeface="ＭＳ Ｐゴシック" charset="0"/>
            </a:endParaRPr>
          </a:p>
        </p:txBody>
      </p:sp>
      <p:sp>
        <p:nvSpPr>
          <p:cNvPr id="1552387" name="Rectangle 3"/>
          <p:cNvSpPr>
            <a:spLocks noGrp="1" noChangeArrowheads="1"/>
          </p:cNvSpPr>
          <p:nvPr>
            <p:ph type="body" idx="1"/>
          </p:nvPr>
        </p:nvSpPr>
        <p:spPr>
          <a:xfrm>
            <a:off x="533400" y="1066800"/>
            <a:ext cx="8077200" cy="5181600"/>
          </a:xfrm>
        </p:spPr>
        <p:txBody>
          <a:bodyPr/>
          <a:lstStyle/>
          <a:p>
            <a:pPr lvl="1" eaLnBrk="1" hangingPunct="1"/>
            <a:r>
              <a:rPr lang="en-US" dirty="0">
                <a:latin typeface="Tahoma" charset="0"/>
                <a:ea typeface="ＭＳ Ｐゴシック" charset="0"/>
              </a:rPr>
              <a:t>They all can be compared to each other</a:t>
            </a:r>
          </a:p>
          <a:p>
            <a:pPr lvl="2" eaLnBrk="1" hangingPunct="1"/>
            <a:r>
              <a:rPr lang="en-US" dirty="0">
                <a:latin typeface="Tahoma" charset="0"/>
                <a:ea typeface="ＭＳ Ｐゴシック" charset="0"/>
              </a:rPr>
              <a:t>So we need some method that invokes this comparison</a:t>
            </a:r>
          </a:p>
          <a:p>
            <a:pPr lvl="1" eaLnBrk="1" hangingPunct="1"/>
            <a:r>
              <a:rPr lang="en-US" dirty="0">
                <a:latin typeface="Tahoma" charset="0"/>
                <a:ea typeface="ＭＳ Ｐゴシック" charset="0"/>
              </a:rPr>
              <a:t>In order to sort them, we don't need to know or access anything else about any of the classes</a:t>
            </a:r>
          </a:p>
          <a:p>
            <a:pPr lvl="2" eaLnBrk="1" hangingPunct="1"/>
            <a:r>
              <a:rPr lang="en-US" dirty="0">
                <a:latin typeface="Tahoma" charset="0"/>
                <a:ea typeface="ＭＳ Ｐゴシック" charset="0"/>
              </a:rPr>
              <a:t>Thus, if they all implement an interface that defines the comparison, we can sort them all with a single method that is defined in terms of that interface</a:t>
            </a:r>
          </a:p>
          <a:p>
            <a:pPr lvl="1" eaLnBrk="1" hangingPunct="1"/>
            <a:r>
              <a:rPr lang="en-US" dirty="0">
                <a:latin typeface="Tahoma" charset="0"/>
                <a:ea typeface="ＭＳ Ｐゴシック" charset="0"/>
              </a:rPr>
              <a:t>Huh?  </a:t>
            </a:r>
            <a:r>
              <a:rPr lang="en-US" dirty="0">
                <a:latin typeface="Tahoma" charset="0"/>
                <a:ea typeface="ＭＳ Ｐゴシック" charset="0"/>
                <a:cs typeface="Tahoma" charset="0"/>
              </a:rPr>
              <a:t>¿</a:t>
            </a:r>
            <a:r>
              <a:rPr lang="en-US" dirty="0" err="1">
                <a:latin typeface="Tahoma" charset="0"/>
                <a:ea typeface="ＭＳ Ｐゴシック" charset="0"/>
              </a:rPr>
              <a:t>Qué</a:t>
            </a:r>
            <a:r>
              <a:rPr lang="en-US" dirty="0">
                <a:latin typeface="Tahoma" charset="0"/>
                <a:ea typeface="ＭＳ Ｐゴシック" charset="0"/>
              </a:rPr>
              <a:t>?  </a:t>
            </a:r>
          </a:p>
          <a:p>
            <a:pPr lvl="2" eaLnBrk="1" hangingPunct="1"/>
            <a:r>
              <a:rPr lang="en-US" dirty="0">
                <a:latin typeface="Tahoma" charset="0"/>
                <a:ea typeface="ＭＳ Ｐゴシック" charset="0"/>
              </a:rPr>
              <a:t>Perhaps it will make more sense if we develop an example…but first we will need some background!</a:t>
            </a:r>
          </a:p>
          <a:p>
            <a:pPr lvl="2" eaLnBrk="1" hangingPunct="1"/>
            <a:r>
              <a:rPr lang="en-US" dirty="0">
                <a:latin typeface="Tahoma" charset="0"/>
                <a:ea typeface="ＭＳ Ｐゴシック" charset="0"/>
              </a:rPr>
              <a:t>Let's look again as </a:t>
            </a:r>
            <a:r>
              <a:rPr lang="en-US" dirty="0" err="1">
                <a:latin typeface="Tahoma" charset="0"/>
                <a:ea typeface="ＭＳ Ｐゴシック" charset="0"/>
              </a:rPr>
              <a:t>Selectionsort</a:t>
            </a:r>
            <a:r>
              <a:rPr lang="en-US" dirty="0">
                <a:latin typeface="Tahoma" charset="0"/>
                <a:ea typeface="ＭＳ Ｐゴシック" charset="0"/>
              </a:rPr>
              <a:t> of </a:t>
            </a:r>
            <a:r>
              <a:rPr lang="en-US" dirty="0" err="1">
                <a:latin typeface="Tahoma" charset="0"/>
                <a:ea typeface="ＭＳ Ｐゴシック" charset="0"/>
              </a:rPr>
              <a:t>ints</a:t>
            </a:r>
            <a:r>
              <a:rPr lang="en-US" dirty="0">
                <a:latin typeface="Tahoma" charset="0"/>
                <a:ea typeface="ＭＳ Ｐゴシック" charset="0"/>
              </a:rPr>
              <a:t> from a previous handout</a:t>
            </a:r>
          </a:p>
        </p:txBody>
      </p:sp>
    </p:spTree>
    <p:extLst>
      <p:ext uri="{BB962C8B-B14F-4D97-AF65-F5344CB8AC3E}">
        <p14:creationId xmlns:p14="http://schemas.microsoft.com/office/powerpoint/2010/main" val="2456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52387">
                                            <p:txEl>
                                              <p:pRg st="1" end="1"/>
                                            </p:txEl>
                                          </p:spTgt>
                                        </p:tgtEl>
                                        <p:attrNameLst>
                                          <p:attrName>style.visibility</p:attrName>
                                        </p:attrNameLst>
                                      </p:cBhvr>
                                      <p:to>
                                        <p:strVal val="visible"/>
                                      </p:to>
                                    </p:set>
                                    <p:animEffect transition="in" filter="randombar(horizontal)">
                                      <p:cBhvr>
                                        <p:cTn id="7" dur="500"/>
                                        <p:tgtEl>
                                          <p:spTgt spid="1552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52387">
                                            <p:txEl>
                                              <p:pRg st="2" end="2"/>
                                            </p:txEl>
                                          </p:spTgt>
                                        </p:tgtEl>
                                        <p:attrNameLst>
                                          <p:attrName>style.visibility</p:attrName>
                                        </p:attrNameLst>
                                      </p:cBhvr>
                                      <p:to>
                                        <p:strVal val="visible"/>
                                      </p:to>
                                    </p:set>
                                    <p:animEffect transition="in" filter="randombar(horizontal)">
                                      <p:cBhvr>
                                        <p:cTn id="12" dur="500"/>
                                        <p:tgtEl>
                                          <p:spTgt spid="1552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52387">
                                            <p:txEl>
                                              <p:pRg st="3" end="3"/>
                                            </p:txEl>
                                          </p:spTgt>
                                        </p:tgtEl>
                                        <p:attrNameLst>
                                          <p:attrName>style.visibility</p:attrName>
                                        </p:attrNameLst>
                                      </p:cBhvr>
                                      <p:to>
                                        <p:strVal val="visible"/>
                                      </p:to>
                                    </p:set>
                                    <p:animEffect transition="in" filter="randombar(horizontal)">
                                      <p:cBhvr>
                                        <p:cTn id="17" dur="500"/>
                                        <p:tgtEl>
                                          <p:spTgt spid="1552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52387">
                                            <p:txEl>
                                              <p:pRg st="4" end="4"/>
                                            </p:txEl>
                                          </p:spTgt>
                                        </p:tgtEl>
                                        <p:attrNameLst>
                                          <p:attrName>style.visibility</p:attrName>
                                        </p:attrNameLst>
                                      </p:cBhvr>
                                      <p:to>
                                        <p:strVal val="visible"/>
                                      </p:to>
                                    </p:set>
                                    <p:animEffect transition="in" filter="randombar(horizontal)">
                                      <p:cBhvr>
                                        <p:cTn id="22" dur="500"/>
                                        <p:tgtEl>
                                          <p:spTgt spid="15523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52387">
                                            <p:txEl>
                                              <p:pRg st="5" end="5"/>
                                            </p:txEl>
                                          </p:spTgt>
                                        </p:tgtEl>
                                        <p:attrNameLst>
                                          <p:attrName>style.visibility</p:attrName>
                                        </p:attrNameLst>
                                      </p:cBhvr>
                                      <p:to>
                                        <p:strVal val="visible"/>
                                      </p:to>
                                    </p:set>
                                    <p:animEffect transition="in" filter="randombar(horizontal)">
                                      <p:cBhvr>
                                        <p:cTn id="27" dur="500"/>
                                        <p:tgtEl>
                                          <p:spTgt spid="15523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52387">
                                            <p:txEl>
                                              <p:pRg st="6" end="6"/>
                                            </p:txEl>
                                          </p:spTgt>
                                        </p:tgtEl>
                                        <p:attrNameLst>
                                          <p:attrName>style.visibility</p:attrName>
                                        </p:attrNameLst>
                                      </p:cBhvr>
                                      <p:to>
                                        <p:strVal val="visible"/>
                                      </p:to>
                                    </p:set>
                                    <p:animEffect transition="in" filter="randombar(horizontal)">
                                      <p:cBhvr>
                                        <p:cTn id="32" dur="500"/>
                                        <p:tgtEl>
                                          <p:spTgt spid="1552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2387" grpId="0" build="p" bldLvl="3"/>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CB45-9FE7-0344-B511-395245DF716B}"/>
              </a:ext>
            </a:extLst>
          </p:cNvPr>
          <p:cNvSpPr>
            <a:spLocks noGrp="1"/>
          </p:cNvSpPr>
          <p:nvPr>
            <p:ph type="title"/>
          </p:nvPr>
        </p:nvSpPr>
        <p:spPr/>
        <p:txBody>
          <a:bodyPr/>
          <a:lstStyle/>
          <a:p>
            <a:r>
              <a:rPr lang="en-US" dirty="0"/>
              <a:t>Lecture 23: "Generic" operations</a:t>
            </a:r>
          </a:p>
        </p:txBody>
      </p:sp>
      <p:sp>
        <p:nvSpPr>
          <p:cNvPr id="3" name="Content Placeholder 2">
            <a:extLst>
              <a:ext uri="{FF2B5EF4-FFF2-40B4-BE49-F238E27FC236}">
                <a16:creationId xmlns:a16="http://schemas.microsoft.com/office/drawing/2014/main" id="{41B3685C-2F05-5C40-A68B-6B9C30ED97D8}"/>
              </a:ext>
            </a:extLst>
          </p:cNvPr>
          <p:cNvSpPr>
            <a:spLocks noGrp="1"/>
          </p:cNvSpPr>
          <p:nvPr>
            <p:ph idx="1"/>
          </p:nvPr>
        </p:nvSpPr>
        <p:spPr/>
        <p:txBody>
          <a:bodyPr/>
          <a:lstStyle/>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b="1" dirty="0" err="1">
                <a:latin typeface="Courier New" panose="02070309020205020404" pitchFamily="49" charset="0"/>
                <a:cs typeface="Courier New" panose="02070309020205020404" pitchFamily="49" charset="0"/>
              </a:rPr>
              <a:t>selectionSort</a:t>
            </a:r>
            <a:r>
              <a:rPr lang="en-US" sz="1400" b="1" dirty="0">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int</a:t>
            </a:r>
            <a:r>
              <a:rPr lang="en-US" sz="1400" b="1" dirty="0">
                <a:solidFill>
                  <a:srgbClr val="FF0000"/>
                </a:solidFill>
                <a:latin typeface="Courier New" panose="02070309020205020404" pitchFamily="49" charset="0"/>
                <a:cs typeface="Courier New" panose="02070309020205020404" pitchFamily="49" charset="0"/>
              </a:rPr>
              <a:t> [] array</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index, </a:t>
            </a:r>
            <a:r>
              <a:rPr lang="en-US" sz="1400" b="1" dirty="0" err="1">
                <a:latin typeface="Courier New" panose="02070309020205020404" pitchFamily="49" charset="0"/>
                <a:cs typeface="Courier New" panose="02070309020205020404" pitchFamily="49" charset="0"/>
              </a:rPr>
              <a:t>minIndex</a:t>
            </a:r>
            <a:r>
              <a:rPr lang="en-US" sz="1400" b="1"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for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&lt; (array.length-1);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minIndex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 = array[</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for(index =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+ 1; index &lt; </a:t>
            </a:r>
            <a:r>
              <a:rPr lang="en-US" sz="1400" b="1" dirty="0" err="1">
                <a:latin typeface="Courier New" panose="02070309020205020404" pitchFamily="49" charset="0"/>
                <a:cs typeface="Courier New" panose="02070309020205020404" pitchFamily="49" charset="0"/>
              </a:rPr>
              <a:t>array.length</a:t>
            </a:r>
            <a:r>
              <a:rPr lang="en-US" sz="1400" b="1" dirty="0">
                <a:latin typeface="Courier New" panose="02070309020205020404" pitchFamily="49" charset="0"/>
                <a:cs typeface="Courier New" panose="02070309020205020404" pitchFamily="49" charset="0"/>
              </a:rPr>
              <a:t>; index++)</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if (</a:t>
            </a:r>
            <a:r>
              <a:rPr lang="en-US" sz="1400" b="1" dirty="0">
                <a:solidFill>
                  <a:srgbClr val="FF0000"/>
                </a:solidFill>
                <a:latin typeface="Courier New" panose="02070309020205020404" pitchFamily="49" charset="0"/>
                <a:cs typeface="Courier New" panose="02070309020205020404" pitchFamily="49" charset="0"/>
              </a:rPr>
              <a:t>array[index] &lt; </a:t>
            </a:r>
            <a:r>
              <a:rPr lang="en-US" sz="1400" b="1" dirty="0" err="1">
                <a:solidFill>
                  <a:srgbClr val="FF0000"/>
                </a:solidFill>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 = array[index];</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minIndex</a:t>
            </a:r>
            <a:r>
              <a:rPr lang="en-US" sz="1400" b="1" dirty="0">
                <a:latin typeface="Courier New" panose="02070309020205020404" pitchFamily="49" charset="0"/>
                <a:cs typeface="Courier New" panose="02070309020205020404" pitchFamily="49" charset="0"/>
              </a:rPr>
              <a:t> = index;</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array[</a:t>
            </a:r>
            <a:r>
              <a:rPr lang="en-US" sz="1400" b="1" dirty="0" err="1">
                <a:latin typeface="Courier New" panose="02070309020205020404" pitchFamily="49" charset="0"/>
                <a:cs typeface="Courier New" panose="02070309020205020404" pitchFamily="49" charset="0"/>
              </a:rPr>
              <a:t>minIndex</a:t>
            </a:r>
            <a:r>
              <a:rPr lang="en-US" sz="1400" b="1" dirty="0">
                <a:latin typeface="Courier New" panose="02070309020205020404" pitchFamily="49" charset="0"/>
                <a:cs typeface="Courier New" panose="02070309020205020404" pitchFamily="49" charset="0"/>
              </a:rPr>
              <a:t>] = array[</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array[</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lvl="3"/>
            <a:r>
              <a:rPr lang="en-US" dirty="0"/>
              <a:t>Note code in red – this is the only code that is specific to sorting an array of </a:t>
            </a:r>
            <a:r>
              <a:rPr lang="en-US" dirty="0" err="1"/>
              <a:t>int</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01E71DA-2B17-A04E-AFB0-66E6D005EFD2}"/>
              </a:ext>
            </a:extLst>
          </p:cNvPr>
          <p:cNvSpPr>
            <a:spLocks noGrp="1"/>
          </p:cNvSpPr>
          <p:nvPr>
            <p:ph type="sldNum" sz="quarter" idx="12"/>
          </p:nvPr>
        </p:nvSpPr>
        <p:spPr/>
        <p:txBody>
          <a:bodyPr/>
          <a:lstStyle/>
          <a:p>
            <a:pPr>
              <a:defRPr/>
            </a:pPr>
            <a:fld id="{3F3F7651-4CEB-9441-A878-CF8E8A3E8F61}" type="slidenum">
              <a:rPr lang="en-US" smtClean="0"/>
              <a:pPr>
                <a:defRPr/>
              </a:pPr>
              <a:t>221</a:t>
            </a:fld>
            <a:endParaRPr lang="en-US"/>
          </a:p>
        </p:txBody>
      </p:sp>
      <p:sp>
        <p:nvSpPr>
          <p:cNvPr id="5" name="Oval 4">
            <a:extLst>
              <a:ext uri="{FF2B5EF4-FFF2-40B4-BE49-F238E27FC236}">
                <a16:creationId xmlns:a16="http://schemas.microsoft.com/office/drawing/2014/main" id="{67606A23-0B0E-C74E-A88D-4091703B8FC3}"/>
              </a:ext>
            </a:extLst>
          </p:cNvPr>
          <p:cNvSpPr/>
          <p:nvPr/>
        </p:nvSpPr>
        <p:spPr bwMode="auto">
          <a:xfrm>
            <a:off x="4191000" y="1026253"/>
            <a:ext cx="1447800" cy="381000"/>
          </a:xfrm>
          <a:prstGeom prst="ellipse">
            <a:avLst/>
          </a:prstGeom>
          <a:solidFill>
            <a:srgbClr val="8000FF">
              <a:alpha val="25000"/>
            </a:srgbClr>
          </a:solid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Courier New" pitchFamily="49" charset="0"/>
            </a:endParaRPr>
          </a:p>
        </p:txBody>
      </p:sp>
      <p:sp>
        <p:nvSpPr>
          <p:cNvPr id="6" name="Oval 5">
            <a:extLst>
              <a:ext uri="{FF2B5EF4-FFF2-40B4-BE49-F238E27FC236}">
                <a16:creationId xmlns:a16="http://schemas.microsoft.com/office/drawing/2014/main" id="{E02C0357-8FBB-3743-9369-FF76454F6E90}"/>
              </a:ext>
            </a:extLst>
          </p:cNvPr>
          <p:cNvSpPr/>
          <p:nvPr/>
        </p:nvSpPr>
        <p:spPr bwMode="auto">
          <a:xfrm>
            <a:off x="4572000" y="1457237"/>
            <a:ext cx="990600" cy="381000"/>
          </a:xfrm>
          <a:prstGeom prst="ellipse">
            <a:avLst/>
          </a:prstGeom>
          <a:solidFill>
            <a:srgbClr val="8000FF">
              <a:alpha val="25000"/>
            </a:srgbClr>
          </a:solid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Courier New" pitchFamily="49" charset="0"/>
            </a:endParaRPr>
          </a:p>
        </p:txBody>
      </p:sp>
      <p:sp>
        <p:nvSpPr>
          <p:cNvPr id="7" name="Oval 6">
            <a:extLst>
              <a:ext uri="{FF2B5EF4-FFF2-40B4-BE49-F238E27FC236}">
                <a16:creationId xmlns:a16="http://schemas.microsoft.com/office/drawing/2014/main" id="{D5E748B7-E0F5-1543-A196-EDBF69F68851}"/>
              </a:ext>
            </a:extLst>
          </p:cNvPr>
          <p:cNvSpPr/>
          <p:nvPr/>
        </p:nvSpPr>
        <p:spPr bwMode="auto">
          <a:xfrm>
            <a:off x="2286000" y="3155134"/>
            <a:ext cx="2590800" cy="381000"/>
          </a:xfrm>
          <a:prstGeom prst="ellipse">
            <a:avLst/>
          </a:prstGeom>
          <a:solidFill>
            <a:srgbClr val="8000FF">
              <a:alpha val="25000"/>
            </a:srgbClr>
          </a:solid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Courier New" pitchFamily="49" charset="0"/>
            </a:endParaRPr>
          </a:p>
        </p:txBody>
      </p:sp>
      <p:sp>
        <p:nvSpPr>
          <p:cNvPr id="8" name="Rectangle 7">
            <a:extLst>
              <a:ext uri="{FF2B5EF4-FFF2-40B4-BE49-F238E27FC236}">
                <a16:creationId xmlns:a16="http://schemas.microsoft.com/office/drawing/2014/main" id="{A8D14A03-B3DA-B74F-B112-AE45C8E23CF3}"/>
              </a:ext>
            </a:extLst>
          </p:cNvPr>
          <p:cNvSpPr/>
          <p:nvPr/>
        </p:nvSpPr>
        <p:spPr bwMode="auto">
          <a:xfrm>
            <a:off x="5867400" y="988153"/>
            <a:ext cx="3048000" cy="383447"/>
          </a:xfrm>
          <a:prstGeom prst="rect">
            <a:avLst/>
          </a:prstGeom>
          <a:no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dirty="0">
                <a:ln>
                  <a:noFill/>
                </a:ln>
                <a:solidFill>
                  <a:schemeClr val="bg1"/>
                </a:solidFill>
                <a:effectLst/>
                <a:latin typeface="Tahoma" panose="020B0604030504040204" pitchFamily="34" charset="0"/>
              </a:rPr>
              <a:t>Parameter is an array of </a:t>
            </a:r>
            <a:r>
              <a:rPr kumimoji="0" lang="en-US" sz="1800" b="0" i="0" u="none" strike="noStrike" cap="none" normalizeH="0" dirty="0" err="1">
                <a:ln>
                  <a:noFill/>
                </a:ln>
                <a:solidFill>
                  <a:schemeClr val="bg1"/>
                </a:solidFill>
                <a:effectLst/>
                <a:latin typeface="Tahoma" panose="020B0604030504040204" pitchFamily="34" charset="0"/>
              </a:rPr>
              <a:t>int</a:t>
            </a:r>
            <a:endParaRPr kumimoji="0" lang="en-US" sz="1800" b="0" i="0" u="none" strike="noStrike" cap="none" normalizeH="0" dirty="0">
              <a:ln>
                <a:noFill/>
              </a:ln>
              <a:solidFill>
                <a:schemeClr val="bg1"/>
              </a:solidFill>
              <a:effectLst/>
              <a:latin typeface="Tahoma" panose="020B0604030504040204" pitchFamily="34" charset="0"/>
            </a:endParaRPr>
          </a:p>
        </p:txBody>
      </p:sp>
      <p:sp>
        <p:nvSpPr>
          <p:cNvPr id="9" name="Rectangle 8">
            <a:extLst>
              <a:ext uri="{FF2B5EF4-FFF2-40B4-BE49-F238E27FC236}">
                <a16:creationId xmlns:a16="http://schemas.microsoft.com/office/drawing/2014/main" id="{5BAF18A2-63BD-FD47-AF20-20C5CB3F011B}"/>
              </a:ext>
            </a:extLst>
          </p:cNvPr>
          <p:cNvSpPr/>
          <p:nvPr/>
        </p:nvSpPr>
        <p:spPr bwMode="auto">
          <a:xfrm>
            <a:off x="5867400" y="1434168"/>
            <a:ext cx="3048000" cy="383447"/>
          </a:xfrm>
          <a:prstGeom prst="rect">
            <a:avLst/>
          </a:prstGeom>
          <a:no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dirty="0" err="1">
                <a:ln>
                  <a:noFill/>
                </a:ln>
                <a:solidFill>
                  <a:schemeClr val="bg1"/>
                </a:solidFill>
                <a:effectLst/>
                <a:latin typeface="Tahoma" panose="020B0604030504040204" pitchFamily="34" charset="0"/>
              </a:rPr>
              <a:t>minValu</a:t>
            </a:r>
            <a:r>
              <a:rPr lang="en-US" sz="1800" dirty="0" err="1">
                <a:latin typeface="Tahoma" panose="020B0604030504040204" pitchFamily="34" charset="0"/>
              </a:rPr>
              <a:t>e</a:t>
            </a:r>
            <a:r>
              <a:rPr lang="en-US" sz="1800" dirty="0">
                <a:latin typeface="Tahoma" panose="020B0604030504040204" pitchFamily="34" charset="0"/>
              </a:rPr>
              <a:t> is an </a:t>
            </a:r>
            <a:r>
              <a:rPr lang="en-US" sz="1800" dirty="0" err="1">
                <a:latin typeface="Tahoma" panose="020B0604030504040204" pitchFamily="34" charset="0"/>
              </a:rPr>
              <a:t>int</a:t>
            </a:r>
            <a:endParaRPr kumimoji="0" lang="en-US" sz="1800" b="0" i="0" u="none" strike="noStrike" cap="none" normalizeH="0" dirty="0">
              <a:ln>
                <a:noFill/>
              </a:ln>
              <a:solidFill>
                <a:schemeClr val="bg1"/>
              </a:solidFill>
              <a:effectLst/>
              <a:latin typeface="Tahoma" panose="020B0604030504040204" pitchFamily="34" charset="0"/>
            </a:endParaRPr>
          </a:p>
        </p:txBody>
      </p:sp>
      <p:sp>
        <p:nvSpPr>
          <p:cNvPr id="10" name="Rectangle 9">
            <a:extLst>
              <a:ext uri="{FF2B5EF4-FFF2-40B4-BE49-F238E27FC236}">
                <a16:creationId xmlns:a16="http://schemas.microsoft.com/office/drawing/2014/main" id="{F078A78F-3B0C-BB41-9580-7B6275D7BC05}"/>
              </a:ext>
            </a:extLst>
          </p:cNvPr>
          <p:cNvSpPr/>
          <p:nvPr/>
        </p:nvSpPr>
        <p:spPr bwMode="auto">
          <a:xfrm>
            <a:off x="5219700" y="3152687"/>
            <a:ext cx="3314700" cy="657313"/>
          </a:xfrm>
          <a:prstGeom prst="rect">
            <a:avLst/>
          </a:prstGeom>
          <a:no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latin typeface="Tahoma" panose="020B0604030504040204" pitchFamily="34" charset="0"/>
              </a:rPr>
              <a:t>Primitive values are compared using relational ops</a:t>
            </a:r>
            <a:endParaRPr kumimoji="0" lang="en-US" sz="1800" b="0" i="0" u="none" strike="noStrike" cap="none" normalizeH="0" dirty="0">
              <a:ln>
                <a:noFill/>
              </a:ln>
              <a:solidFill>
                <a:schemeClr val="bg1"/>
              </a:solidFill>
              <a:effectLst/>
              <a:latin typeface="Tahoma" panose="020B0604030504040204" pitchFamily="34" charset="0"/>
            </a:endParaRPr>
          </a:p>
        </p:txBody>
      </p:sp>
    </p:spTree>
    <p:extLst>
      <p:ext uri="{BB962C8B-B14F-4D97-AF65-F5344CB8AC3E}">
        <p14:creationId xmlns:p14="http://schemas.microsoft.com/office/powerpoint/2010/main" val="35840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500"/>
                                        <p:tgtEl>
                                          <p:spTgt spid="5"/>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strips(down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Left)">
                                      <p:cBhvr>
                                        <p:cTn id="27" dur="500"/>
                                        <p:tgtEl>
                                          <p:spTgt spid="7"/>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9721F55-E691-C744-9ED1-20C6B0D4CD25}" type="slidenum">
              <a:rPr lang="en-US" sz="1400">
                <a:latin typeface="Arial" charset="0"/>
              </a:rPr>
              <a:pPr eaLnBrk="1" hangingPunct="1"/>
              <a:t>222</a:t>
            </a:fld>
            <a:endParaRPr lang="en-US" sz="1400">
              <a:latin typeface="Arial" charset="0"/>
            </a:endParaRPr>
          </a:p>
        </p:txBody>
      </p:sp>
      <p:sp>
        <p:nvSpPr>
          <p:cNvPr id="2693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23: </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Generic</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 Operations</a:t>
            </a:r>
            <a:endParaRPr lang="en-US" dirty="0">
              <a:latin typeface="Arial" charset="0"/>
              <a:ea typeface="ＭＳ Ｐゴシック" charset="0"/>
              <a:cs typeface="ＭＳ Ｐゴシック" charset="0"/>
            </a:endParaRPr>
          </a:p>
        </p:txBody>
      </p:sp>
      <p:sp>
        <p:nvSpPr>
          <p:cNvPr id="1559555" name="Rectangle 3"/>
          <p:cNvSpPr>
            <a:spLocks noGrp="1" noChangeArrowheads="1"/>
          </p:cNvSpPr>
          <p:nvPr>
            <p:ph type="body" idx="1"/>
          </p:nvPr>
        </p:nvSpPr>
        <p:spPr>
          <a:xfrm>
            <a:off x="381000" y="990600"/>
            <a:ext cx="8382000" cy="5410200"/>
          </a:xfrm>
        </p:spPr>
        <p:txBody>
          <a:bodyPr/>
          <a:lstStyle/>
          <a:p>
            <a:pPr lvl="1" eaLnBrk="1" hangingPunct="1"/>
            <a:r>
              <a:rPr lang="en-US" dirty="0">
                <a:latin typeface="Tahoma" charset="0"/>
                <a:ea typeface="ＭＳ Ｐゴシック" charset="0"/>
              </a:rPr>
              <a:t>Consider the </a:t>
            </a:r>
            <a:r>
              <a:rPr lang="en-US" i="1" dirty="0">
                <a:latin typeface="Tahoma" charset="0"/>
                <a:ea typeface="ＭＳ Ｐゴシック" charset="0"/>
              </a:rPr>
              <a:t>Comparable</a:t>
            </a:r>
            <a:r>
              <a:rPr lang="en-US" dirty="0">
                <a:latin typeface="Tahoma" charset="0"/>
                <a:ea typeface="ＭＳ Ｐゴシック" charset="0"/>
              </a:rPr>
              <a:t> interface:</a:t>
            </a:r>
          </a:p>
          <a:p>
            <a:pPr lvl="2" eaLnBrk="1" hangingPunct="1"/>
            <a:r>
              <a:rPr lang="en-US" dirty="0">
                <a:latin typeface="Tahoma" charset="0"/>
                <a:ea typeface="ＭＳ Ｐゴシック" charset="0"/>
              </a:rPr>
              <a:t>It contains one method:</a:t>
            </a:r>
          </a:p>
          <a:p>
            <a:pPr lvl="2" eaLnBrk="1" hangingPunct="1">
              <a:buFont typeface="Arial" charset="0"/>
              <a:buNone/>
            </a:pPr>
            <a:r>
              <a:rPr lang="en-US" dirty="0">
                <a:latin typeface="Tahoma" charset="0"/>
                <a:ea typeface="ＭＳ Ｐゴシック" charset="0"/>
              </a:rPr>
              <a:t>	</a:t>
            </a:r>
            <a:r>
              <a:rPr lang="en-US" sz="2000" b="1" dirty="0">
                <a:latin typeface="Courier New" charset="0"/>
                <a:ea typeface="ＭＳ Ｐゴシック" charset="0"/>
              </a:rPr>
              <a:t>	</a:t>
            </a:r>
            <a:r>
              <a:rPr lang="en-US" sz="2000" b="1" dirty="0" err="1">
                <a:latin typeface="Courier New" charset="0"/>
                <a:ea typeface="ＭＳ Ｐゴシック" charset="0"/>
              </a:rPr>
              <a:t>int</a:t>
            </a:r>
            <a:r>
              <a:rPr lang="en-US" sz="2000" b="1" dirty="0">
                <a:latin typeface="Courier New" charset="0"/>
                <a:ea typeface="ＭＳ Ｐゴシック" charset="0"/>
              </a:rPr>
              <a:t> </a:t>
            </a:r>
            <a:r>
              <a:rPr lang="en-US" sz="2000" b="1" dirty="0" err="1">
                <a:latin typeface="Courier New" charset="0"/>
                <a:ea typeface="ＭＳ Ｐゴシック" charset="0"/>
              </a:rPr>
              <a:t>compareTo</a:t>
            </a:r>
            <a:r>
              <a:rPr lang="en-US" sz="2000" b="1" dirty="0">
                <a:latin typeface="Courier New" charset="0"/>
                <a:ea typeface="ＭＳ Ｐゴシック" charset="0"/>
              </a:rPr>
              <a:t>(Object r);</a:t>
            </a:r>
            <a:endParaRPr lang="en-US" dirty="0">
              <a:latin typeface="Tahoma" charset="0"/>
              <a:ea typeface="ＭＳ Ｐゴシック" charset="0"/>
            </a:endParaRPr>
          </a:p>
          <a:p>
            <a:pPr lvl="2" eaLnBrk="1" hangingPunct="1"/>
            <a:r>
              <a:rPr lang="en-US" dirty="0">
                <a:latin typeface="Tahoma" charset="0"/>
                <a:ea typeface="ＭＳ Ｐゴシック" charset="0"/>
              </a:rPr>
              <a:t>Returns a negative number if the current object is less than r, 0 if the current object equals r and a positive number if the current object is greater than r</a:t>
            </a:r>
          </a:p>
          <a:p>
            <a:pPr lvl="2" eaLnBrk="1" hangingPunct="1"/>
            <a:r>
              <a:rPr lang="en-US" dirty="0">
                <a:latin typeface="Tahoma" charset="0"/>
                <a:ea typeface="ＭＳ Ｐゴシック" charset="0"/>
              </a:rPr>
              <a:t>Look at Comparable in the API</a:t>
            </a:r>
          </a:p>
          <a:p>
            <a:pPr lvl="1" eaLnBrk="1" hangingPunct="1"/>
            <a:r>
              <a:rPr lang="en-US" dirty="0">
                <a:latin typeface="Tahoma" charset="0"/>
                <a:ea typeface="ＭＳ Ｐゴシック" charset="0"/>
              </a:rPr>
              <a:t>Consider what we need to know to sort data:</a:t>
            </a:r>
          </a:p>
          <a:p>
            <a:pPr lvl="2" eaLnBrk="1" hangingPunct="1"/>
            <a:r>
              <a:rPr lang="en-US" dirty="0">
                <a:latin typeface="Tahoma" charset="0"/>
                <a:ea typeface="ＭＳ Ｐゴシック" charset="0"/>
              </a:rPr>
              <a:t>is A[</a:t>
            </a:r>
            <a:r>
              <a:rPr lang="en-US" dirty="0" err="1">
                <a:latin typeface="Tahoma" charset="0"/>
                <a:ea typeface="ＭＳ Ｐゴシック" charset="0"/>
              </a:rPr>
              <a:t>i</a:t>
            </a:r>
            <a:r>
              <a:rPr lang="en-US" dirty="0">
                <a:latin typeface="Tahoma" charset="0"/>
                <a:ea typeface="ＭＳ Ｐゴシック" charset="0"/>
              </a:rPr>
              <a:t>] less than, equal to or greater than A[j]</a:t>
            </a:r>
          </a:p>
          <a:p>
            <a:pPr lvl="3" eaLnBrk="1" hangingPunct="1"/>
            <a:r>
              <a:rPr lang="en-US" dirty="0">
                <a:latin typeface="Tahoma" charset="0"/>
                <a:ea typeface="ＭＳ Ｐゴシック" charset="0"/>
              </a:rPr>
              <a:t>That's it – nothing else!</a:t>
            </a:r>
          </a:p>
          <a:p>
            <a:pPr lvl="1" eaLnBrk="1" hangingPunct="1"/>
            <a:r>
              <a:rPr lang="en-US" dirty="0">
                <a:latin typeface="Tahoma" charset="0"/>
                <a:ea typeface="ＭＳ Ｐゴシック" charset="0"/>
              </a:rPr>
              <a:t>Thus, </a:t>
            </a:r>
            <a:r>
              <a:rPr lang="en-US" b="1" dirty="0">
                <a:latin typeface="Tahoma" charset="0"/>
                <a:ea typeface="ＭＳ Ｐゴシック" charset="0"/>
              </a:rPr>
              <a:t>we can sort Comparable data without knowing anything else about it</a:t>
            </a:r>
          </a:p>
        </p:txBody>
      </p:sp>
    </p:spTree>
    <p:extLst>
      <p:ext uri="{BB962C8B-B14F-4D97-AF65-F5344CB8AC3E}">
        <p14:creationId xmlns:p14="http://schemas.microsoft.com/office/powerpoint/2010/main" val="432069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59555">
                                            <p:txEl>
                                              <p:pRg st="4" end="4"/>
                                            </p:txEl>
                                          </p:spTgt>
                                        </p:tgtEl>
                                        <p:attrNameLst>
                                          <p:attrName>style.visibility</p:attrName>
                                        </p:attrNameLst>
                                      </p:cBhvr>
                                      <p:to>
                                        <p:strVal val="visible"/>
                                      </p:to>
                                    </p:set>
                                    <p:anim to="" calcmode="lin" valueType="num">
                                      <p:cBhvr>
                                        <p:cTn id="7" dur="1" fill="hold"/>
                                        <p:tgtEl>
                                          <p:spTgt spid="1559555">
                                            <p:txEl>
                                              <p:pRg st="4" end="4"/>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59555">
                                            <p:txEl>
                                              <p:pRg st="5" end="5"/>
                                            </p:txEl>
                                          </p:spTgt>
                                        </p:tgtEl>
                                        <p:attrNameLst>
                                          <p:attrName>style.visibility</p:attrName>
                                        </p:attrNameLst>
                                      </p:cBhvr>
                                      <p:to>
                                        <p:strVal val="visible"/>
                                      </p:to>
                                    </p:set>
                                    <p:anim to="" calcmode="lin" valueType="num">
                                      <p:cBhvr>
                                        <p:cTn id="12" dur="1" fill="hold"/>
                                        <p:tgtEl>
                                          <p:spTgt spid="1559555">
                                            <p:txEl>
                                              <p:pRg st="5" end="5"/>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59555">
                                            <p:txEl>
                                              <p:pRg st="6" end="6"/>
                                            </p:txEl>
                                          </p:spTgt>
                                        </p:tgtEl>
                                        <p:attrNameLst>
                                          <p:attrName>style.visibility</p:attrName>
                                        </p:attrNameLst>
                                      </p:cBhvr>
                                      <p:to>
                                        <p:strVal val="visible"/>
                                      </p:to>
                                    </p:set>
                                    <p:anim to="" calcmode="lin" valueType="num">
                                      <p:cBhvr>
                                        <p:cTn id="15" dur="1" fill="hold"/>
                                        <p:tgtEl>
                                          <p:spTgt spid="1559555">
                                            <p:txEl>
                                              <p:pRg st="6" end="6"/>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1559555">
                                            <p:txEl>
                                              <p:pRg st="7" end="7"/>
                                            </p:txEl>
                                          </p:spTgt>
                                        </p:tgtEl>
                                        <p:attrNameLst>
                                          <p:attrName>style.visibility</p:attrName>
                                        </p:attrNameLst>
                                      </p:cBhvr>
                                      <p:to>
                                        <p:strVal val="visible"/>
                                      </p:to>
                                    </p:set>
                                    <p:anim to="" calcmode="lin" valueType="num">
                                      <p:cBhvr>
                                        <p:cTn id="20" dur="1" fill="hold"/>
                                        <p:tgtEl>
                                          <p:spTgt spid="1559555">
                                            <p:txEl>
                                              <p:pRg st="7" end="7"/>
                                            </p:txEl>
                                          </p:spTgt>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1559555">
                                            <p:txEl>
                                              <p:pRg st="8" end="8"/>
                                            </p:txEl>
                                          </p:spTgt>
                                        </p:tgtEl>
                                        <p:attrNameLst>
                                          <p:attrName>style.visibility</p:attrName>
                                        </p:attrNameLst>
                                      </p:cBhvr>
                                      <p:to>
                                        <p:strVal val="visible"/>
                                      </p:to>
                                    </p:set>
                                    <p:anim to="" calcmode="lin" valueType="num">
                                      <p:cBhvr>
                                        <p:cTn id="25" dur="1" fill="hold"/>
                                        <p:tgtEl>
                                          <p:spTgt spid="155955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CB45-9FE7-0344-B511-395245DF716B}"/>
              </a:ext>
            </a:extLst>
          </p:cNvPr>
          <p:cNvSpPr>
            <a:spLocks noGrp="1"/>
          </p:cNvSpPr>
          <p:nvPr>
            <p:ph type="title"/>
          </p:nvPr>
        </p:nvSpPr>
        <p:spPr/>
        <p:txBody>
          <a:bodyPr/>
          <a:lstStyle/>
          <a:p>
            <a:r>
              <a:rPr lang="en-US" dirty="0"/>
              <a:t>Lecture 23: "Generic" operations</a:t>
            </a:r>
          </a:p>
        </p:txBody>
      </p:sp>
      <p:sp>
        <p:nvSpPr>
          <p:cNvPr id="3" name="Content Placeholder 2">
            <a:extLst>
              <a:ext uri="{FF2B5EF4-FFF2-40B4-BE49-F238E27FC236}">
                <a16:creationId xmlns:a16="http://schemas.microsoft.com/office/drawing/2014/main" id="{41B3685C-2F05-5C40-A68B-6B9C30ED97D8}"/>
              </a:ext>
            </a:extLst>
          </p:cNvPr>
          <p:cNvSpPr>
            <a:spLocks noGrp="1"/>
          </p:cNvSpPr>
          <p:nvPr>
            <p:ph idx="1"/>
          </p:nvPr>
        </p:nvSpPr>
        <p:spPr>
          <a:xfrm>
            <a:off x="228600" y="1066800"/>
            <a:ext cx="8382000" cy="5029200"/>
          </a:xfrm>
        </p:spPr>
        <p:txBody>
          <a:bodyPr/>
          <a:lstStyle/>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b="1" dirty="0" err="1">
                <a:latin typeface="Courier New" panose="02070309020205020404" pitchFamily="49" charset="0"/>
                <a:cs typeface="Courier New" panose="02070309020205020404" pitchFamily="49" charset="0"/>
              </a:rPr>
              <a:t>selectionSort</a:t>
            </a:r>
            <a:r>
              <a:rPr lang="en-US" sz="1400" b="1" dirty="0">
                <a:latin typeface="Courier New" panose="02070309020205020404" pitchFamily="49" charset="0"/>
                <a:cs typeface="Courier New" panose="02070309020205020404" pitchFamily="49" charset="0"/>
              </a:rPr>
              <a:t>(</a:t>
            </a:r>
            <a:r>
              <a:rPr lang="en-US" sz="1400" b="1" dirty="0">
                <a:solidFill>
                  <a:srgbClr val="FF0000"/>
                </a:solidFill>
                <a:latin typeface="Courier New" panose="02070309020205020404" pitchFamily="49" charset="0"/>
                <a:cs typeface="Courier New" panose="02070309020205020404" pitchFamily="49" charset="0"/>
              </a:rPr>
              <a:t>Comparable [] array</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index, </a:t>
            </a:r>
            <a:r>
              <a:rPr lang="en-US" sz="1400" b="1" dirty="0" err="1">
                <a:latin typeface="Courier New" panose="02070309020205020404" pitchFamily="49" charset="0"/>
                <a:cs typeface="Courier New" panose="02070309020205020404" pitchFamily="49" charset="0"/>
              </a:rPr>
              <a:t>minIndex</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Comparable </a:t>
            </a:r>
            <a:r>
              <a:rPr lang="en-US" sz="1400" b="1" dirty="0" err="1">
                <a:solidFill>
                  <a:srgbClr val="FF0000"/>
                </a:solidFill>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for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&lt; (array.length-1);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minIndex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 = array[</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for(index = </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+ 1; index &lt; </a:t>
            </a:r>
            <a:r>
              <a:rPr lang="en-US" sz="1400" b="1" dirty="0" err="1">
                <a:latin typeface="Courier New" panose="02070309020205020404" pitchFamily="49" charset="0"/>
                <a:cs typeface="Courier New" panose="02070309020205020404" pitchFamily="49" charset="0"/>
              </a:rPr>
              <a:t>array.length</a:t>
            </a:r>
            <a:r>
              <a:rPr lang="en-US" sz="1400" b="1" dirty="0">
                <a:latin typeface="Courier New" panose="02070309020205020404" pitchFamily="49" charset="0"/>
                <a:cs typeface="Courier New" panose="02070309020205020404" pitchFamily="49" charset="0"/>
              </a:rPr>
              <a:t>; index++)</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if (</a:t>
            </a:r>
            <a:r>
              <a:rPr lang="en-US" sz="1400" b="1" dirty="0">
                <a:solidFill>
                  <a:srgbClr val="FF0000"/>
                </a:solidFill>
                <a:latin typeface="Courier New" panose="02070309020205020404" pitchFamily="49" charset="0"/>
                <a:cs typeface="Courier New" panose="02070309020205020404" pitchFamily="49" charset="0"/>
              </a:rPr>
              <a:t>array[index].</a:t>
            </a:r>
            <a:r>
              <a:rPr lang="en-US" sz="1400" b="1" dirty="0" err="1">
                <a:solidFill>
                  <a:srgbClr val="FF0000"/>
                </a:solidFill>
                <a:latin typeface="Courier New" panose="02070309020205020404" pitchFamily="49" charset="0"/>
                <a:cs typeface="Courier New" panose="02070309020205020404" pitchFamily="49" charset="0"/>
              </a:rPr>
              <a:t>compareTo</a:t>
            </a:r>
            <a:r>
              <a:rPr lang="en-US" sz="1400" b="1" dirty="0">
                <a:solidFill>
                  <a:srgbClr val="FF0000"/>
                </a:solidFill>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minValue</a:t>
            </a:r>
            <a:r>
              <a:rPr lang="en-US" sz="1400" b="1" dirty="0">
                <a:solidFill>
                  <a:srgbClr val="FF0000"/>
                </a:solidFill>
                <a:latin typeface="Courier New" panose="02070309020205020404" pitchFamily="49" charset="0"/>
                <a:cs typeface="Courier New" panose="02070309020205020404" pitchFamily="49" charset="0"/>
              </a:rPr>
              <a:t>) &lt; 0</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 = array[index];</a:t>
            </a:r>
          </a:p>
          <a:p>
            <a:pPr marL="0"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minIndex</a:t>
            </a:r>
            <a:r>
              <a:rPr lang="en-US" sz="1400" b="1" dirty="0">
                <a:latin typeface="Courier New" panose="02070309020205020404" pitchFamily="49" charset="0"/>
                <a:cs typeface="Courier New" panose="02070309020205020404" pitchFamily="49" charset="0"/>
              </a:rPr>
              <a:t> = index;</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array[</a:t>
            </a:r>
            <a:r>
              <a:rPr lang="en-US" sz="1400" b="1" dirty="0" err="1">
                <a:latin typeface="Courier New" panose="02070309020205020404" pitchFamily="49" charset="0"/>
                <a:cs typeface="Courier New" panose="02070309020205020404" pitchFamily="49" charset="0"/>
              </a:rPr>
              <a:t>minIndex</a:t>
            </a:r>
            <a:r>
              <a:rPr lang="en-US" sz="1400" b="1" dirty="0">
                <a:latin typeface="Courier New" panose="02070309020205020404" pitchFamily="49" charset="0"/>
                <a:cs typeface="Courier New" panose="02070309020205020404" pitchFamily="49" charset="0"/>
              </a:rPr>
              <a:t>] = array[</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array[</a:t>
            </a:r>
            <a:r>
              <a:rPr lang="en-US" sz="1400" b="1" dirty="0" err="1">
                <a:latin typeface="Courier New" panose="02070309020205020404" pitchFamily="49" charset="0"/>
                <a:cs typeface="Courier New" panose="02070309020205020404" pitchFamily="49" charset="0"/>
              </a:rPr>
              <a:t>startScan</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minValue</a:t>
            </a:r>
            <a:r>
              <a:rPr lang="en-US" sz="1400" b="1" dirty="0">
                <a:latin typeface="Courier New" panose="02070309020205020404" pitchFamily="49" charset="0"/>
                <a:cs typeface="Courier New" panose="02070309020205020404" pitchFamily="49" charset="0"/>
              </a:rPr>
              <a:t>;</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marL="0" indent="0">
              <a:spcBef>
                <a:spcPts val="0"/>
              </a:spcBef>
              <a:buNone/>
            </a:pPr>
            <a:r>
              <a:rPr lang="en-US" sz="1400" b="1" dirty="0">
                <a:latin typeface="Courier New" panose="02070309020205020404" pitchFamily="49" charset="0"/>
                <a:cs typeface="Courier New" panose="02070309020205020404" pitchFamily="49" charset="0"/>
              </a:rPr>
              <a:t>   }</a:t>
            </a:r>
          </a:p>
          <a:p>
            <a:pPr lvl="3"/>
            <a:r>
              <a:rPr lang="en-US" dirty="0"/>
              <a:t>Same algorithm but now will work for any type that implements Comparable</a:t>
            </a:r>
          </a:p>
          <a:p>
            <a:endParaRPr lang="en-US" dirty="0"/>
          </a:p>
          <a:p>
            <a:endParaRPr lang="en-US" dirty="0"/>
          </a:p>
        </p:txBody>
      </p:sp>
      <p:sp>
        <p:nvSpPr>
          <p:cNvPr id="4" name="Slide Number Placeholder 3">
            <a:extLst>
              <a:ext uri="{FF2B5EF4-FFF2-40B4-BE49-F238E27FC236}">
                <a16:creationId xmlns:a16="http://schemas.microsoft.com/office/drawing/2014/main" id="{D01E71DA-2B17-A04E-AFB0-66E6D005EFD2}"/>
              </a:ext>
            </a:extLst>
          </p:cNvPr>
          <p:cNvSpPr>
            <a:spLocks noGrp="1"/>
          </p:cNvSpPr>
          <p:nvPr>
            <p:ph type="sldNum" sz="quarter" idx="12"/>
          </p:nvPr>
        </p:nvSpPr>
        <p:spPr/>
        <p:txBody>
          <a:bodyPr/>
          <a:lstStyle/>
          <a:p>
            <a:pPr>
              <a:defRPr/>
            </a:pPr>
            <a:fld id="{3F3F7651-4CEB-9441-A878-CF8E8A3E8F61}" type="slidenum">
              <a:rPr lang="en-US" smtClean="0"/>
              <a:pPr>
                <a:defRPr/>
              </a:pPr>
              <a:t>223</a:t>
            </a:fld>
            <a:endParaRPr lang="en-US"/>
          </a:p>
        </p:txBody>
      </p:sp>
      <p:sp>
        <p:nvSpPr>
          <p:cNvPr id="5" name="Oval 4">
            <a:extLst>
              <a:ext uri="{FF2B5EF4-FFF2-40B4-BE49-F238E27FC236}">
                <a16:creationId xmlns:a16="http://schemas.microsoft.com/office/drawing/2014/main" id="{67606A23-0B0E-C74E-A88D-4091703B8FC3}"/>
              </a:ext>
            </a:extLst>
          </p:cNvPr>
          <p:cNvSpPr/>
          <p:nvPr/>
        </p:nvSpPr>
        <p:spPr bwMode="auto">
          <a:xfrm>
            <a:off x="3912764" y="1014020"/>
            <a:ext cx="2087985" cy="381000"/>
          </a:xfrm>
          <a:prstGeom prst="ellipse">
            <a:avLst/>
          </a:prstGeom>
          <a:solidFill>
            <a:srgbClr val="8000FF">
              <a:alpha val="25000"/>
            </a:srgbClr>
          </a:solid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Courier New" pitchFamily="49" charset="0"/>
            </a:endParaRPr>
          </a:p>
        </p:txBody>
      </p:sp>
      <p:sp>
        <p:nvSpPr>
          <p:cNvPr id="6" name="Oval 5">
            <a:extLst>
              <a:ext uri="{FF2B5EF4-FFF2-40B4-BE49-F238E27FC236}">
                <a16:creationId xmlns:a16="http://schemas.microsoft.com/office/drawing/2014/main" id="{E02C0357-8FBB-3743-9369-FF76454F6E90}"/>
              </a:ext>
            </a:extLst>
          </p:cNvPr>
          <p:cNvSpPr/>
          <p:nvPr/>
        </p:nvSpPr>
        <p:spPr bwMode="auto">
          <a:xfrm>
            <a:off x="838200" y="1729967"/>
            <a:ext cx="2276562" cy="251233"/>
          </a:xfrm>
          <a:prstGeom prst="ellipse">
            <a:avLst/>
          </a:prstGeom>
          <a:solidFill>
            <a:srgbClr val="8000FF">
              <a:alpha val="25000"/>
            </a:srgbClr>
          </a:solid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Courier New" pitchFamily="49" charset="0"/>
            </a:endParaRPr>
          </a:p>
        </p:txBody>
      </p:sp>
      <p:sp>
        <p:nvSpPr>
          <p:cNvPr id="7" name="Oval 6">
            <a:extLst>
              <a:ext uri="{FF2B5EF4-FFF2-40B4-BE49-F238E27FC236}">
                <a16:creationId xmlns:a16="http://schemas.microsoft.com/office/drawing/2014/main" id="{D5E748B7-E0F5-1543-A196-EDBF69F68851}"/>
              </a:ext>
            </a:extLst>
          </p:cNvPr>
          <p:cNvSpPr/>
          <p:nvPr/>
        </p:nvSpPr>
        <p:spPr bwMode="auto">
          <a:xfrm>
            <a:off x="1981199" y="3390900"/>
            <a:ext cx="4019549" cy="381000"/>
          </a:xfrm>
          <a:prstGeom prst="ellipse">
            <a:avLst/>
          </a:prstGeom>
          <a:solidFill>
            <a:srgbClr val="8000FF">
              <a:alpha val="25000"/>
            </a:srgbClr>
          </a:solid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Courier New" pitchFamily="49" charset="0"/>
            </a:endParaRPr>
          </a:p>
        </p:txBody>
      </p:sp>
      <p:sp>
        <p:nvSpPr>
          <p:cNvPr id="8" name="Rectangle 7">
            <a:extLst>
              <a:ext uri="{FF2B5EF4-FFF2-40B4-BE49-F238E27FC236}">
                <a16:creationId xmlns:a16="http://schemas.microsoft.com/office/drawing/2014/main" id="{A8D14A03-B3DA-B74F-B112-AE45C8E23CF3}"/>
              </a:ext>
            </a:extLst>
          </p:cNvPr>
          <p:cNvSpPr/>
          <p:nvPr/>
        </p:nvSpPr>
        <p:spPr bwMode="auto">
          <a:xfrm>
            <a:off x="6072930" y="1066800"/>
            <a:ext cx="2895600" cy="316685"/>
          </a:xfrm>
          <a:prstGeom prst="rect">
            <a:avLst/>
          </a:prstGeom>
          <a:no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a:ln>
                  <a:noFill/>
                </a:ln>
                <a:solidFill>
                  <a:schemeClr val="bg1"/>
                </a:solidFill>
                <a:effectLst/>
                <a:latin typeface="Tahoma" panose="020B0604030504040204" pitchFamily="34" charset="0"/>
              </a:rPr>
              <a:t>Parameter is array of </a:t>
            </a:r>
            <a:r>
              <a:rPr lang="en-US" sz="1400" dirty="0">
                <a:latin typeface="Tahoma" panose="020B0604030504040204" pitchFamily="34" charset="0"/>
              </a:rPr>
              <a:t>Comparable</a:t>
            </a:r>
            <a:endParaRPr kumimoji="0" lang="en-US" sz="1400" b="0" i="0" u="none" strike="noStrike" cap="none" normalizeH="0" dirty="0">
              <a:ln>
                <a:noFill/>
              </a:ln>
              <a:solidFill>
                <a:schemeClr val="bg1"/>
              </a:solidFill>
              <a:effectLst/>
              <a:latin typeface="Tahoma" panose="020B0604030504040204" pitchFamily="34" charset="0"/>
            </a:endParaRPr>
          </a:p>
        </p:txBody>
      </p:sp>
      <p:sp>
        <p:nvSpPr>
          <p:cNvPr id="9" name="Rectangle 8">
            <a:extLst>
              <a:ext uri="{FF2B5EF4-FFF2-40B4-BE49-F238E27FC236}">
                <a16:creationId xmlns:a16="http://schemas.microsoft.com/office/drawing/2014/main" id="{5BAF18A2-63BD-FD47-AF20-20C5CB3F011B}"/>
              </a:ext>
            </a:extLst>
          </p:cNvPr>
          <p:cNvSpPr/>
          <p:nvPr/>
        </p:nvSpPr>
        <p:spPr bwMode="auto">
          <a:xfrm>
            <a:off x="3380064" y="1751377"/>
            <a:ext cx="2258736" cy="306024"/>
          </a:xfrm>
          <a:prstGeom prst="rect">
            <a:avLst/>
          </a:prstGeom>
          <a:no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err="1">
                <a:ln>
                  <a:noFill/>
                </a:ln>
                <a:solidFill>
                  <a:schemeClr val="bg1"/>
                </a:solidFill>
                <a:effectLst/>
                <a:latin typeface="Tahoma" panose="020B0604030504040204" pitchFamily="34" charset="0"/>
              </a:rPr>
              <a:t>minValu</a:t>
            </a:r>
            <a:r>
              <a:rPr lang="en-US" sz="1400" dirty="0" err="1">
                <a:latin typeface="Tahoma" panose="020B0604030504040204" pitchFamily="34" charset="0"/>
              </a:rPr>
              <a:t>e</a:t>
            </a:r>
            <a:r>
              <a:rPr lang="en-US" sz="1400" dirty="0">
                <a:latin typeface="Tahoma" panose="020B0604030504040204" pitchFamily="34" charset="0"/>
              </a:rPr>
              <a:t> is Comparable</a:t>
            </a:r>
            <a:endParaRPr kumimoji="0" lang="en-US" sz="1400" b="0" i="0" u="none" strike="noStrike" cap="none" normalizeH="0" dirty="0">
              <a:ln>
                <a:noFill/>
              </a:ln>
              <a:solidFill>
                <a:schemeClr val="bg1"/>
              </a:solidFill>
              <a:effectLst/>
              <a:latin typeface="Tahoma" panose="020B0604030504040204" pitchFamily="34" charset="0"/>
            </a:endParaRPr>
          </a:p>
        </p:txBody>
      </p:sp>
      <p:sp>
        <p:nvSpPr>
          <p:cNvPr id="10" name="Rectangle 9">
            <a:extLst>
              <a:ext uri="{FF2B5EF4-FFF2-40B4-BE49-F238E27FC236}">
                <a16:creationId xmlns:a16="http://schemas.microsoft.com/office/drawing/2014/main" id="{F078A78F-3B0C-BB41-9580-7B6275D7BC05}"/>
              </a:ext>
            </a:extLst>
          </p:cNvPr>
          <p:cNvSpPr/>
          <p:nvPr/>
        </p:nvSpPr>
        <p:spPr bwMode="auto">
          <a:xfrm>
            <a:off x="6172200" y="3352800"/>
            <a:ext cx="2438400" cy="557256"/>
          </a:xfrm>
          <a:prstGeom prst="rect">
            <a:avLst/>
          </a:prstGeom>
          <a:noFill/>
          <a:ln w="9525" cap="flat" cmpd="sng" algn="ctr">
            <a:solidFill>
              <a:schemeClr val="bg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a:ln>
                  <a:noFill/>
                </a:ln>
                <a:solidFill>
                  <a:schemeClr val="bg1"/>
                </a:solidFill>
                <a:effectLst/>
                <a:latin typeface="Tahoma" panose="020B0604030504040204" pitchFamily="34" charset="0"/>
              </a:rPr>
              <a:t>Values compared using the </a:t>
            </a:r>
            <a:r>
              <a:rPr kumimoji="0" lang="en-US" sz="1400" b="0" i="0" u="none" strike="noStrike" cap="none" normalizeH="0" dirty="0" err="1">
                <a:ln>
                  <a:noFill/>
                </a:ln>
                <a:solidFill>
                  <a:schemeClr val="bg1"/>
                </a:solidFill>
                <a:effectLst/>
                <a:latin typeface="Tahoma" panose="020B0604030504040204" pitchFamily="34" charset="0"/>
              </a:rPr>
              <a:t>compareTo</a:t>
            </a:r>
            <a:r>
              <a:rPr lang="en-US" sz="1400" dirty="0">
                <a:latin typeface="Tahoma" panose="020B0604030504040204" pitchFamily="34" charset="0"/>
              </a:rPr>
              <a:t>() method</a:t>
            </a:r>
            <a:endParaRPr kumimoji="0" lang="en-US" sz="1400" b="0" i="0" u="none" strike="noStrike" cap="none" normalizeH="0" dirty="0">
              <a:ln>
                <a:noFill/>
              </a:ln>
              <a:solidFill>
                <a:schemeClr val="bg1"/>
              </a:solidFill>
              <a:effectLst/>
              <a:latin typeface="Tahoma" panose="020B0604030504040204" pitchFamily="34" charset="0"/>
            </a:endParaRPr>
          </a:p>
        </p:txBody>
      </p:sp>
    </p:spTree>
    <p:extLst>
      <p:ext uri="{BB962C8B-B14F-4D97-AF65-F5344CB8AC3E}">
        <p14:creationId xmlns:p14="http://schemas.microsoft.com/office/powerpoint/2010/main" val="232555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1" end="21"/>
                                            </p:txEl>
                                          </p:spTgt>
                                        </p:tgtEl>
                                        <p:attrNameLst>
                                          <p:attrName>style.visibility</p:attrName>
                                        </p:attrNameLst>
                                      </p:cBhvr>
                                      <p:to>
                                        <p:strVal val="visible"/>
                                      </p:to>
                                    </p:set>
                                    <p:animEffect transition="in" filter="blinds(horizontal)">
                                      <p:cBhvr>
                                        <p:cTn id="7" dur="500"/>
                                        <p:tgtEl>
                                          <p:spTgt spid="3">
                                            <p:txEl>
                                              <p:pRg st="21"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5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strips(downLeft)">
                                      <p:cBhvr>
                                        <p:cTn id="28" dur="500"/>
                                        <p:tgtEl>
                                          <p:spTgt spid="7"/>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FDEA6BA-FED7-3C49-8A95-DD4964A49E30}" type="slidenum">
              <a:rPr lang="en-US" sz="1400">
                <a:latin typeface="Arial" charset="0"/>
              </a:rPr>
              <a:pPr eaLnBrk="1" hangingPunct="1"/>
              <a:t>224</a:t>
            </a:fld>
            <a:endParaRPr lang="en-US" sz="1400">
              <a:latin typeface="Arial" charset="0"/>
            </a:endParaRPr>
          </a:p>
        </p:txBody>
      </p:sp>
      <p:sp>
        <p:nvSpPr>
          <p:cNvPr id="2703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23: </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Generic</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 Operations</a:t>
            </a:r>
            <a:endParaRPr lang="en-US" dirty="0">
              <a:latin typeface="Arial" charset="0"/>
              <a:ea typeface="ＭＳ Ｐゴシック" charset="0"/>
              <a:cs typeface="ＭＳ Ｐゴシック" charset="0"/>
            </a:endParaRPr>
          </a:p>
        </p:txBody>
      </p:sp>
      <p:sp>
        <p:nvSpPr>
          <p:cNvPr id="1560579" name="Rectangle 3"/>
          <p:cNvSpPr>
            <a:spLocks noGrp="1" noChangeArrowheads="1"/>
          </p:cNvSpPr>
          <p:nvPr>
            <p:ph type="body" idx="1"/>
          </p:nvPr>
        </p:nvSpPr>
        <p:spPr>
          <a:xfrm>
            <a:off x="228600" y="1066800"/>
            <a:ext cx="8534400" cy="5257800"/>
          </a:xfrm>
        </p:spPr>
        <p:txBody>
          <a:bodyPr/>
          <a:lstStyle/>
          <a:p>
            <a:pPr lvl="1" eaLnBrk="1" hangingPunct="1"/>
            <a:r>
              <a:rPr lang="en-US" dirty="0">
                <a:latin typeface="Tahoma" charset="0"/>
                <a:ea typeface="ＭＳ Ｐゴシック" charset="0"/>
              </a:rPr>
              <a:t>Think of objects we want to sort as </a:t>
            </a:r>
            <a:r>
              <a:rPr lang="ja-JP" altLang="en-US" dirty="0">
                <a:latin typeface="Tahoma" charset="0"/>
                <a:ea typeface="ＭＳ Ｐゴシック" charset="0"/>
              </a:rPr>
              <a:t>“</a:t>
            </a:r>
            <a:r>
              <a:rPr lang="en-US" altLang="ja-JP" dirty="0">
                <a:latin typeface="Tahoma" charset="0"/>
                <a:ea typeface="ＭＳ Ｐゴシック" charset="0"/>
              </a:rPr>
              <a:t>black boxes</a:t>
            </a:r>
            <a:r>
              <a:rPr lang="ja-JP" altLang="en-US" dirty="0">
                <a:latin typeface="Tahoma" charset="0"/>
                <a:ea typeface="ＭＳ Ｐゴシック" charset="0"/>
              </a:rPr>
              <a:t>”</a:t>
            </a:r>
            <a:endParaRPr lang="en-US" altLang="ja-JP" dirty="0">
              <a:latin typeface="Tahoma" charset="0"/>
              <a:ea typeface="ＭＳ Ｐゴシック" charset="0"/>
            </a:endParaRPr>
          </a:p>
          <a:p>
            <a:pPr lvl="2" eaLnBrk="1" hangingPunct="1"/>
            <a:r>
              <a:rPr lang="en-US" dirty="0">
                <a:latin typeface="Tahoma" charset="0"/>
                <a:ea typeface="ＭＳ Ｐゴシック" charset="0"/>
              </a:rPr>
              <a:t>We know we can compare them because they implement Comparable</a:t>
            </a:r>
          </a:p>
          <a:p>
            <a:pPr lvl="2" eaLnBrk="1" hangingPunct="1"/>
            <a:r>
              <a:rPr lang="en-US" dirty="0">
                <a:latin typeface="Tahoma" charset="0"/>
                <a:ea typeface="ＭＳ Ｐゴシック" charset="0"/>
              </a:rPr>
              <a:t>We don</a:t>
            </a:r>
            <a:r>
              <a:rPr lang="ja-JP" altLang="en-US" dirty="0">
                <a:latin typeface="Tahoma" charset="0"/>
                <a:ea typeface="ＭＳ Ｐゴシック" charset="0"/>
              </a:rPr>
              <a:t>’</a:t>
            </a:r>
            <a:r>
              <a:rPr lang="en-US" altLang="ja-JP" dirty="0">
                <a:latin typeface="Tahoma" charset="0"/>
                <a:ea typeface="ＭＳ Ｐゴシック" charset="0"/>
              </a:rPr>
              <a:t>t know (or need to know) anything else about them</a:t>
            </a:r>
          </a:p>
          <a:p>
            <a:pPr lvl="3" eaLnBrk="1" hangingPunct="1"/>
            <a:r>
              <a:rPr lang="en-US" altLang="ja-JP" dirty="0">
                <a:latin typeface="Tahoma" charset="0"/>
                <a:ea typeface="ＭＳ Ｐゴシック" charset="0"/>
              </a:rPr>
              <a:t>And we could not access it anyway with Comparable</a:t>
            </a:r>
          </a:p>
          <a:p>
            <a:pPr lvl="2" eaLnBrk="1" hangingPunct="1"/>
            <a:r>
              <a:rPr lang="en-US" dirty="0">
                <a:latin typeface="Tahoma" charset="0"/>
                <a:ea typeface="ＭＳ Ｐゴシック" charset="0"/>
              </a:rPr>
              <a:t>Different classes may implement Comparable differently</a:t>
            </a:r>
          </a:p>
          <a:p>
            <a:pPr lvl="3" eaLnBrk="1" hangingPunct="1"/>
            <a:r>
              <a:rPr lang="en-US" dirty="0">
                <a:latin typeface="Tahoma" charset="0"/>
                <a:ea typeface="ＭＳ Ｐゴシック" charset="0"/>
              </a:rPr>
              <a:t>Polymorphism allows this to work</a:t>
            </a:r>
          </a:p>
          <a:p>
            <a:pPr lvl="1" eaLnBrk="1" hangingPunct="1"/>
            <a:r>
              <a:rPr lang="en-US" dirty="0">
                <a:latin typeface="Tahoma" charset="0"/>
                <a:ea typeface="ＭＳ Ｐゴシック" charset="0"/>
              </a:rPr>
              <a:t>Thus, a </a:t>
            </a:r>
            <a:r>
              <a:rPr lang="en-US" dirty="0">
                <a:solidFill>
                  <a:srgbClr val="FF0000"/>
                </a:solidFill>
                <a:latin typeface="Tahoma" charset="0"/>
                <a:ea typeface="ＭＳ Ｐゴシック" charset="0"/>
              </a:rPr>
              <a:t>single sort method will work for an array of any Comparable class</a:t>
            </a:r>
          </a:p>
          <a:p>
            <a:pPr lvl="2" eaLnBrk="1" hangingPunct="1"/>
            <a:r>
              <a:rPr lang="en-US" dirty="0">
                <a:latin typeface="Tahoma" charset="0"/>
                <a:ea typeface="ＭＳ Ｐゴシック" charset="0"/>
              </a:rPr>
              <a:t>See </a:t>
            </a:r>
            <a:r>
              <a:rPr lang="en-US" dirty="0" err="1">
                <a:latin typeface="Tahoma" charset="0"/>
                <a:ea typeface="ＭＳ Ｐゴシック" charset="0"/>
              </a:rPr>
              <a:t>SortAll.java</a:t>
            </a:r>
            <a:r>
              <a:rPr lang="en-US" dirty="0">
                <a:latin typeface="Tahoma" charset="0"/>
                <a:ea typeface="ＭＳ Ｐゴシック" charset="0"/>
              </a:rPr>
              <a:t> and ex21.java</a:t>
            </a:r>
          </a:p>
          <a:p>
            <a:pPr lvl="3" eaLnBrk="1" hangingPunct="1"/>
            <a:r>
              <a:rPr lang="en-US" dirty="0">
                <a:latin typeface="Tahoma" charset="0"/>
                <a:ea typeface="ＭＳ Ｐゴシック" charset="0"/>
              </a:rPr>
              <a:t>Also see </a:t>
            </a:r>
            <a:r>
              <a:rPr lang="en-US" dirty="0" err="1">
                <a:latin typeface="Tahoma" charset="0"/>
                <a:ea typeface="ＭＳ Ｐゴシック" charset="0"/>
              </a:rPr>
              <a:t>SortAllT.java</a:t>
            </a:r>
            <a:r>
              <a:rPr lang="en-US" dirty="0">
                <a:latin typeface="Tahoma" charset="0"/>
                <a:ea typeface="ＭＳ Ｐゴシック" charset="0"/>
              </a:rPr>
              <a:t> and ex21T.java</a:t>
            </a:r>
          </a:p>
          <a:p>
            <a:pPr lvl="2" eaLnBrk="1" hangingPunct="1"/>
            <a:r>
              <a:rPr lang="en-US" dirty="0">
                <a:latin typeface="Tahoma" charset="0"/>
                <a:ea typeface="ＭＳ Ｐゴシック" charset="0"/>
              </a:rPr>
              <a:t>Similar logic applies for searching (ex: Binary Search)</a:t>
            </a:r>
          </a:p>
        </p:txBody>
      </p:sp>
    </p:spTree>
    <p:extLst>
      <p:ext uri="{BB962C8B-B14F-4D97-AF65-F5344CB8AC3E}">
        <p14:creationId xmlns:p14="http://schemas.microsoft.com/office/powerpoint/2010/main" val="607713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60579">
                                            <p:txEl>
                                              <p:pRg st="2" end="2"/>
                                            </p:txEl>
                                          </p:spTgt>
                                        </p:tgtEl>
                                        <p:attrNameLst>
                                          <p:attrName>style.visibility</p:attrName>
                                        </p:attrNameLst>
                                      </p:cBhvr>
                                      <p:to>
                                        <p:strVal val="visible"/>
                                      </p:to>
                                    </p:set>
                                    <p:animEffect transition="in" filter="randombar(horizontal)">
                                      <p:cBhvr>
                                        <p:cTn id="7" dur="500"/>
                                        <p:tgtEl>
                                          <p:spTgt spid="15605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60579">
                                            <p:txEl>
                                              <p:pRg st="3" end="3"/>
                                            </p:txEl>
                                          </p:spTgt>
                                        </p:tgtEl>
                                        <p:attrNameLst>
                                          <p:attrName>style.visibility</p:attrName>
                                        </p:attrNameLst>
                                      </p:cBhvr>
                                      <p:to>
                                        <p:strVal val="visible"/>
                                      </p:to>
                                    </p:set>
                                    <p:animEffect transition="in" filter="randombar(horizontal)">
                                      <p:cBhvr>
                                        <p:cTn id="12" dur="500"/>
                                        <p:tgtEl>
                                          <p:spTgt spid="156057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60579">
                                            <p:txEl>
                                              <p:pRg st="4" end="4"/>
                                            </p:txEl>
                                          </p:spTgt>
                                        </p:tgtEl>
                                        <p:attrNameLst>
                                          <p:attrName>style.visibility</p:attrName>
                                        </p:attrNameLst>
                                      </p:cBhvr>
                                      <p:to>
                                        <p:strVal val="visible"/>
                                      </p:to>
                                    </p:set>
                                    <p:animEffect transition="in" filter="randombar(horizontal)">
                                      <p:cBhvr>
                                        <p:cTn id="17" dur="500"/>
                                        <p:tgtEl>
                                          <p:spTgt spid="15605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60579">
                                            <p:txEl>
                                              <p:pRg st="5" end="5"/>
                                            </p:txEl>
                                          </p:spTgt>
                                        </p:tgtEl>
                                        <p:attrNameLst>
                                          <p:attrName>style.visibility</p:attrName>
                                        </p:attrNameLst>
                                      </p:cBhvr>
                                      <p:to>
                                        <p:strVal val="visible"/>
                                      </p:to>
                                    </p:set>
                                    <p:animEffect transition="in" filter="randombar(horizontal)">
                                      <p:cBhvr>
                                        <p:cTn id="22" dur="500"/>
                                        <p:tgtEl>
                                          <p:spTgt spid="156057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560579">
                                            <p:txEl>
                                              <p:pRg st="6" end="6"/>
                                            </p:txEl>
                                          </p:spTgt>
                                        </p:tgtEl>
                                        <p:attrNameLst>
                                          <p:attrName>style.visibility</p:attrName>
                                        </p:attrNameLst>
                                      </p:cBhvr>
                                      <p:to>
                                        <p:strVal val="visible"/>
                                      </p:to>
                                    </p:set>
                                    <p:anim to="" calcmode="lin" valueType="num">
                                      <p:cBhvr>
                                        <p:cTn id="27" dur="1" fill="hold"/>
                                        <p:tgtEl>
                                          <p:spTgt spid="1560579">
                                            <p:txEl>
                                              <p:pRg st="6" end="6"/>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560579">
                                            <p:txEl>
                                              <p:pRg st="7" end="7"/>
                                            </p:txEl>
                                          </p:spTgt>
                                        </p:tgtEl>
                                        <p:attrNameLst>
                                          <p:attrName>style.visibility</p:attrName>
                                        </p:attrNameLst>
                                      </p:cBhvr>
                                      <p:to>
                                        <p:strVal val="visible"/>
                                      </p:to>
                                    </p:set>
                                    <p:anim to="" calcmode="lin" valueType="num">
                                      <p:cBhvr>
                                        <p:cTn id="32" dur="1" fill="hold"/>
                                        <p:tgtEl>
                                          <p:spTgt spid="1560579">
                                            <p:txEl>
                                              <p:pRg st="7" end="7"/>
                                            </p:txEl>
                                          </p:spTgt>
                                        </p:tgtEl>
                                        <p:attrNameLst>
                                          <p:attrName/>
                                        </p:attrNameLst>
                                      </p:cBhvr>
                                    </p:anim>
                                  </p:childTnLst>
                                </p:cTn>
                              </p:par>
                              <p:par>
                                <p:cTn id="33" presetID="24" presetClass="entr" presetSubtype="0" fill="hold" nodeType="withEffect">
                                  <p:stCondLst>
                                    <p:cond delay="0"/>
                                  </p:stCondLst>
                                  <p:childTnLst>
                                    <p:set>
                                      <p:cBhvr>
                                        <p:cTn id="34" dur="1" fill="hold">
                                          <p:stCondLst>
                                            <p:cond delay="0"/>
                                          </p:stCondLst>
                                        </p:cTn>
                                        <p:tgtEl>
                                          <p:spTgt spid="1560579">
                                            <p:txEl>
                                              <p:pRg st="8" end="8"/>
                                            </p:txEl>
                                          </p:spTgt>
                                        </p:tgtEl>
                                        <p:attrNameLst>
                                          <p:attrName>style.visibility</p:attrName>
                                        </p:attrNameLst>
                                      </p:cBhvr>
                                      <p:to>
                                        <p:strVal val="visible"/>
                                      </p:to>
                                    </p:set>
                                    <p:anim to="" calcmode="lin" valueType="num">
                                      <p:cBhvr>
                                        <p:cTn id="35" dur="1" fill="hold"/>
                                        <p:tgtEl>
                                          <p:spTgt spid="1560579">
                                            <p:txEl>
                                              <p:pRg st="8" end="8"/>
                                            </p:txEl>
                                          </p:spTgt>
                                        </p:tgtEl>
                                        <p:attrNameLst>
                                          <p:attrName/>
                                        </p:attrNameLst>
                                      </p:cBhvr>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nodeType="clickEffect">
                                  <p:stCondLst>
                                    <p:cond delay="0"/>
                                  </p:stCondLst>
                                  <p:childTnLst>
                                    <p:set>
                                      <p:cBhvr>
                                        <p:cTn id="39" dur="1" fill="hold">
                                          <p:stCondLst>
                                            <p:cond delay="0"/>
                                          </p:stCondLst>
                                        </p:cTn>
                                        <p:tgtEl>
                                          <p:spTgt spid="1560579">
                                            <p:txEl>
                                              <p:pRg st="9" end="9"/>
                                            </p:txEl>
                                          </p:spTgt>
                                        </p:tgtEl>
                                        <p:attrNameLst>
                                          <p:attrName>style.visibility</p:attrName>
                                        </p:attrNameLst>
                                      </p:cBhvr>
                                      <p:to>
                                        <p:strVal val="visible"/>
                                      </p:to>
                                    </p:set>
                                    <p:anim to="" calcmode="lin" valueType="num">
                                      <p:cBhvr>
                                        <p:cTn id="40" dur="1" fill="hold"/>
                                        <p:tgtEl>
                                          <p:spTgt spid="1560579">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7612-F263-C14D-982E-F03EF5D63488}"/>
              </a:ext>
            </a:extLst>
          </p:cNvPr>
          <p:cNvSpPr>
            <a:spLocks noGrp="1"/>
          </p:cNvSpPr>
          <p:nvPr>
            <p:ph type="title"/>
          </p:nvPr>
        </p:nvSpPr>
        <p:spPr/>
        <p:txBody>
          <a:bodyPr/>
          <a:lstStyle/>
          <a:p>
            <a:r>
              <a:rPr lang="en-US" dirty="0"/>
              <a:t>Lecture 23: Generic Classes</a:t>
            </a:r>
          </a:p>
        </p:txBody>
      </p:sp>
      <p:sp>
        <p:nvSpPr>
          <p:cNvPr id="3" name="Content Placeholder 2">
            <a:extLst>
              <a:ext uri="{FF2B5EF4-FFF2-40B4-BE49-F238E27FC236}">
                <a16:creationId xmlns:a16="http://schemas.microsoft.com/office/drawing/2014/main" id="{DFD65E61-FC55-C545-B51E-C1E44E268B9C}"/>
              </a:ext>
            </a:extLst>
          </p:cNvPr>
          <p:cNvSpPr>
            <a:spLocks noGrp="1"/>
          </p:cNvSpPr>
          <p:nvPr>
            <p:ph idx="1"/>
          </p:nvPr>
        </p:nvSpPr>
        <p:spPr/>
        <p:txBody>
          <a:bodyPr/>
          <a:lstStyle/>
          <a:p>
            <a:r>
              <a:rPr lang="en-US" dirty="0"/>
              <a:t>We can also write a </a:t>
            </a:r>
            <a:r>
              <a:rPr lang="en-US" dirty="0">
                <a:solidFill>
                  <a:srgbClr val="FF0000"/>
                </a:solidFill>
              </a:rPr>
              <a:t>generic class</a:t>
            </a:r>
            <a:r>
              <a:rPr lang="en-US" dirty="0"/>
              <a:t> in Java</a:t>
            </a:r>
          </a:p>
          <a:p>
            <a:pPr lvl="1"/>
            <a:r>
              <a:rPr lang="en-US" dirty="0"/>
              <a:t>Consider a collection class such as an </a:t>
            </a:r>
            <a:r>
              <a:rPr lang="en-US" dirty="0" err="1"/>
              <a:t>ArrayList</a:t>
            </a:r>
            <a:endParaRPr lang="en-US" dirty="0"/>
          </a:p>
          <a:p>
            <a:pPr lvl="1"/>
            <a:r>
              <a:rPr lang="en-US" dirty="0"/>
              <a:t>We would like to be able to store different things in different </a:t>
            </a:r>
            <a:r>
              <a:rPr lang="en-US" dirty="0" err="1"/>
              <a:t>ArrayLists</a:t>
            </a:r>
            <a:endParaRPr lang="en-US" dirty="0"/>
          </a:p>
          <a:p>
            <a:pPr lvl="2"/>
            <a:r>
              <a:rPr lang="en-US" dirty="0"/>
              <a:t>Ex: An </a:t>
            </a:r>
            <a:r>
              <a:rPr lang="en-US" dirty="0" err="1"/>
              <a:t>ArrayList</a:t>
            </a:r>
            <a:r>
              <a:rPr lang="en-US" dirty="0"/>
              <a:t> of String, an </a:t>
            </a:r>
            <a:r>
              <a:rPr lang="en-US" dirty="0" err="1"/>
              <a:t>ArrayList</a:t>
            </a:r>
            <a:r>
              <a:rPr lang="en-US" dirty="0"/>
              <a:t> of Integer, etc.</a:t>
            </a:r>
          </a:p>
          <a:p>
            <a:pPr lvl="1"/>
            <a:r>
              <a:rPr lang="en-US" dirty="0"/>
              <a:t>Or we may want to "mix and match items"</a:t>
            </a:r>
          </a:p>
          <a:p>
            <a:pPr lvl="2"/>
            <a:r>
              <a:rPr lang="en-US" dirty="0"/>
              <a:t>Ex: An </a:t>
            </a:r>
            <a:r>
              <a:rPr lang="en-US" dirty="0" err="1"/>
              <a:t>ArrayList</a:t>
            </a:r>
            <a:r>
              <a:rPr lang="en-US" dirty="0"/>
              <a:t> of Object, where (by inheritance) we can store any Java objects</a:t>
            </a:r>
          </a:p>
          <a:p>
            <a:pPr lvl="1"/>
            <a:r>
              <a:rPr lang="en-US" dirty="0"/>
              <a:t>If we want to mix and match we can must make an array of Object</a:t>
            </a:r>
          </a:p>
          <a:p>
            <a:pPr lvl="2"/>
            <a:r>
              <a:rPr lang="en-US" dirty="0"/>
              <a:t>By "is a" we can put anything into that</a:t>
            </a:r>
          </a:p>
          <a:p>
            <a:pPr lvl="1"/>
            <a:endParaRPr lang="en-US" dirty="0"/>
          </a:p>
        </p:txBody>
      </p:sp>
      <p:sp>
        <p:nvSpPr>
          <p:cNvPr id="4" name="Slide Number Placeholder 3">
            <a:extLst>
              <a:ext uri="{FF2B5EF4-FFF2-40B4-BE49-F238E27FC236}">
                <a16:creationId xmlns:a16="http://schemas.microsoft.com/office/drawing/2014/main" id="{5BC01F64-79A1-734B-87D5-C5DE0FB4806F}"/>
              </a:ext>
            </a:extLst>
          </p:cNvPr>
          <p:cNvSpPr>
            <a:spLocks noGrp="1"/>
          </p:cNvSpPr>
          <p:nvPr>
            <p:ph type="sldNum" sz="quarter" idx="12"/>
          </p:nvPr>
        </p:nvSpPr>
        <p:spPr/>
        <p:txBody>
          <a:bodyPr/>
          <a:lstStyle/>
          <a:p>
            <a:pPr>
              <a:defRPr/>
            </a:pPr>
            <a:fld id="{3F3F7651-4CEB-9441-A878-CF8E8A3E8F61}" type="slidenum">
              <a:rPr lang="en-US" smtClean="0"/>
              <a:pPr>
                <a:defRPr/>
              </a:pPr>
              <a:t>225</a:t>
            </a:fld>
            <a:endParaRPr lang="en-US"/>
          </a:p>
        </p:txBody>
      </p:sp>
    </p:spTree>
    <p:extLst>
      <p:ext uri="{BB962C8B-B14F-4D97-AF65-F5344CB8AC3E}">
        <p14:creationId xmlns:p14="http://schemas.microsoft.com/office/powerpoint/2010/main" val="284369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38DB-B129-034C-9C54-D8850A045F89}"/>
              </a:ext>
            </a:extLst>
          </p:cNvPr>
          <p:cNvSpPr>
            <a:spLocks noGrp="1"/>
          </p:cNvSpPr>
          <p:nvPr>
            <p:ph type="title"/>
          </p:nvPr>
        </p:nvSpPr>
        <p:spPr/>
        <p:txBody>
          <a:bodyPr/>
          <a:lstStyle/>
          <a:p>
            <a:r>
              <a:rPr lang="en-US" dirty="0"/>
              <a:t>Lecture 23: Generic Classes</a:t>
            </a:r>
          </a:p>
        </p:txBody>
      </p:sp>
      <p:sp>
        <p:nvSpPr>
          <p:cNvPr id="3" name="Content Placeholder 2">
            <a:extLst>
              <a:ext uri="{FF2B5EF4-FFF2-40B4-BE49-F238E27FC236}">
                <a16:creationId xmlns:a16="http://schemas.microsoft.com/office/drawing/2014/main" id="{74B3DD5D-DBDF-7F4E-904E-DAB756683AD9}"/>
              </a:ext>
            </a:extLst>
          </p:cNvPr>
          <p:cNvSpPr>
            <a:spLocks noGrp="1"/>
          </p:cNvSpPr>
          <p:nvPr>
            <p:ph idx="1"/>
          </p:nvPr>
        </p:nvSpPr>
        <p:spPr/>
        <p:txBody>
          <a:bodyPr/>
          <a:lstStyle/>
          <a:p>
            <a:pPr lvl="1"/>
            <a:r>
              <a:rPr lang="en-US" dirty="0"/>
              <a:t>However, what if we want to restrict the data to be homogeneous</a:t>
            </a:r>
          </a:p>
          <a:p>
            <a:pPr lvl="2"/>
            <a:r>
              <a:rPr lang="en-US" dirty="0"/>
              <a:t>We want a collection of a certain type and that type only</a:t>
            </a:r>
          </a:p>
          <a:p>
            <a:pPr lvl="2"/>
            <a:r>
              <a:rPr lang="en-US" dirty="0"/>
              <a:t>We would like the type to be arbitrary but we also want it to be homogeneous</a:t>
            </a:r>
          </a:p>
          <a:p>
            <a:pPr lvl="1"/>
            <a:r>
              <a:rPr lang="en-US" dirty="0"/>
              <a:t>This can be done using </a:t>
            </a:r>
            <a:r>
              <a:rPr lang="en-US" dirty="0">
                <a:solidFill>
                  <a:srgbClr val="FF0000"/>
                </a:solidFill>
              </a:rPr>
              <a:t>parameterized</a:t>
            </a:r>
            <a:r>
              <a:rPr lang="en-US" dirty="0"/>
              <a:t> types in Java</a:t>
            </a:r>
          </a:p>
        </p:txBody>
      </p:sp>
      <p:sp>
        <p:nvSpPr>
          <p:cNvPr id="4" name="Slide Number Placeholder 3">
            <a:extLst>
              <a:ext uri="{FF2B5EF4-FFF2-40B4-BE49-F238E27FC236}">
                <a16:creationId xmlns:a16="http://schemas.microsoft.com/office/drawing/2014/main" id="{49FAD8EB-4360-F745-B44A-EB3F3321B2B3}"/>
              </a:ext>
            </a:extLst>
          </p:cNvPr>
          <p:cNvSpPr>
            <a:spLocks noGrp="1"/>
          </p:cNvSpPr>
          <p:nvPr>
            <p:ph type="sldNum" sz="quarter" idx="12"/>
          </p:nvPr>
        </p:nvSpPr>
        <p:spPr/>
        <p:txBody>
          <a:bodyPr/>
          <a:lstStyle/>
          <a:p>
            <a:pPr>
              <a:defRPr/>
            </a:pPr>
            <a:fld id="{3F3F7651-4CEB-9441-A878-CF8E8A3E8F61}" type="slidenum">
              <a:rPr lang="en-US" smtClean="0"/>
              <a:pPr>
                <a:defRPr/>
              </a:pPr>
              <a:t>226</a:t>
            </a:fld>
            <a:endParaRPr lang="en-US"/>
          </a:p>
        </p:txBody>
      </p:sp>
    </p:spTree>
    <p:extLst>
      <p:ext uri="{BB962C8B-B14F-4D97-AF65-F5344CB8AC3E}">
        <p14:creationId xmlns:p14="http://schemas.microsoft.com/office/powerpoint/2010/main" val="30729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D358-C180-C340-AA39-8033E5E2FD14}"/>
              </a:ext>
            </a:extLst>
          </p:cNvPr>
          <p:cNvSpPr>
            <a:spLocks noGrp="1"/>
          </p:cNvSpPr>
          <p:nvPr>
            <p:ph type="title"/>
          </p:nvPr>
        </p:nvSpPr>
        <p:spPr/>
        <p:txBody>
          <a:bodyPr/>
          <a:lstStyle/>
          <a:p>
            <a:r>
              <a:rPr lang="en-US" dirty="0"/>
              <a:t>Lecture 23: Parameterized Types</a:t>
            </a:r>
          </a:p>
        </p:txBody>
      </p:sp>
      <p:sp>
        <p:nvSpPr>
          <p:cNvPr id="3" name="Content Placeholder 2">
            <a:extLst>
              <a:ext uri="{FF2B5EF4-FFF2-40B4-BE49-F238E27FC236}">
                <a16:creationId xmlns:a16="http://schemas.microsoft.com/office/drawing/2014/main" id="{470B0E7A-5806-D244-9FF9-86AA4DA79AAE}"/>
              </a:ext>
            </a:extLst>
          </p:cNvPr>
          <p:cNvSpPr>
            <a:spLocks noGrp="1"/>
          </p:cNvSpPr>
          <p:nvPr>
            <p:ph idx="1"/>
          </p:nvPr>
        </p:nvSpPr>
        <p:spPr/>
        <p:txBody>
          <a:bodyPr/>
          <a:lstStyle/>
          <a:p>
            <a:r>
              <a:rPr lang="en-US" dirty="0"/>
              <a:t>Idea:</a:t>
            </a:r>
          </a:p>
          <a:p>
            <a:pPr lvl="1"/>
            <a:r>
              <a:rPr lang="en-US" dirty="0"/>
              <a:t>Consider a collection of data (ex: array list but there are many others)</a:t>
            </a:r>
          </a:p>
          <a:p>
            <a:pPr lvl="1"/>
            <a:r>
              <a:rPr lang="en-US" dirty="0"/>
              <a:t>Allow an argument to be passed into the collection type itself</a:t>
            </a:r>
          </a:p>
          <a:p>
            <a:pPr lvl="2"/>
            <a:r>
              <a:rPr lang="en-US" dirty="0"/>
              <a:t>This argument will be another Java type, which will indicate the "base type" for the collection</a:t>
            </a:r>
          </a:p>
          <a:p>
            <a:pPr lvl="1"/>
            <a:r>
              <a:rPr lang="en-US" dirty="0"/>
              <a:t>For example, rather than saying</a:t>
            </a:r>
          </a:p>
          <a:p>
            <a:pPr lvl="2"/>
            <a:r>
              <a:rPr lang="en-US" dirty="0"/>
              <a:t>An array list (where it could store any Java objects)</a:t>
            </a:r>
          </a:p>
          <a:p>
            <a:pPr lvl="1"/>
            <a:r>
              <a:rPr lang="en-US" dirty="0"/>
              <a:t>we instead say</a:t>
            </a:r>
          </a:p>
          <a:p>
            <a:pPr lvl="2"/>
            <a:r>
              <a:rPr lang="en-US" dirty="0"/>
              <a:t>An array list </a:t>
            </a:r>
            <a:r>
              <a:rPr lang="en-US" dirty="0">
                <a:solidFill>
                  <a:srgbClr val="FF0000"/>
                </a:solidFill>
              </a:rPr>
              <a:t>OF T</a:t>
            </a:r>
            <a:r>
              <a:rPr lang="en-US" dirty="0"/>
              <a:t>, where T is some Java type</a:t>
            </a:r>
          </a:p>
        </p:txBody>
      </p:sp>
      <p:sp>
        <p:nvSpPr>
          <p:cNvPr id="4" name="Slide Number Placeholder 3">
            <a:extLst>
              <a:ext uri="{FF2B5EF4-FFF2-40B4-BE49-F238E27FC236}">
                <a16:creationId xmlns:a16="http://schemas.microsoft.com/office/drawing/2014/main" id="{CBD5B914-6873-2943-8144-BA23E39766A6}"/>
              </a:ext>
            </a:extLst>
          </p:cNvPr>
          <p:cNvSpPr>
            <a:spLocks noGrp="1"/>
          </p:cNvSpPr>
          <p:nvPr>
            <p:ph type="sldNum" sz="quarter" idx="12"/>
          </p:nvPr>
        </p:nvSpPr>
        <p:spPr/>
        <p:txBody>
          <a:bodyPr/>
          <a:lstStyle/>
          <a:p>
            <a:pPr>
              <a:defRPr/>
            </a:pPr>
            <a:fld id="{3F3F7651-4CEB-9441-A878-CF8E8A3E8F61}" type="slidenum">
              <a:rPr lang="en-US" smtClean="0"/>
              <a:pPr>
                <a:defRPr/>
              </a:pPr>
              <a:t>227</a:t>
            </a:fld>
            <a:endParaRPr lang="en-US"/>
          </a:p>
        </p:txBody>
      </p:sp>
    </p:spTree>
    <p:extLst>
      <p:ext uri="{BB962C8B-B14F-4D97-AF65-F5344CB8AC3E}">
        <p14:creationId xmlns:p14="http://schemas.microsoft.com/office/powerpoint/2010/main" val="395357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143C-7728-814F-BD9A-D4A0249C5170}"/>
              </a:ext>
            </a:extLst>
          </p:cNvPr>
          <p:cNvSpPr>
            <a:spLocks noGrp="1"/>
          </p:cNvSpPr>
          <p:nvPr>
            <p:ph type="title"/>
          </p:nvPr>
        </p:nvSpPr>
        <p:spPr/>
        <p:txBody>
          <a:bodyPr/>
          <a:lstStyle/>
          <a:p>
            <a:r>
              <a:rPr lang="en-US" dirty="0"/>
              <a:t>Lecture 23: Parameterized Types</a:t>
            </a:r>
          </a:p>
        </p:txBody>
      </p:sp>
      <p:sp>
        <p:nvSpPr>
          <p:cNvPr id="3" name="Content Placeholder 2">
            <a:extLst>
              <a:ext uri="{FF2B5EF4-FFF2-40B4-BE49-F238E27FC236}">
                <a16:creationId xmlns:a16="http://schemas.microsoft.com/office/drawing/2014/main" id="{2C8B8B93-13BE-7A4B-BE89-8278EB1D312D}"/>
              </a:ext>
            </a:extLst>
          </p:cNvPr>
          <p:cNvSpPr>
            <a:spLocks noGrp="1"/>
          </p:cNvSpPr>
          <p:nvPr>
            <p:ph idx="1"/>
          </p:nvPr>
        </p:nvSpPr>
        <p:spPr/>
        <p:txBody>
          <a:bodyPr/>
          <a:lstStyle/>
          <a:p>
            <a:pPr lvl="2"/>
            <a:r>
              <a:rPr lang="en-US" dirty="0"/>
              <a:t>This will limit the data to that particular type, keeping the collection homogeneous</a:t>
            </a:r>
          </a:p>
          <a:p>
            <a:pPr lvl="1"/>
            <a:r>
              <a:rPr lang="en-US" dirty="0"/>
              <a:t>Ex: Consider type </a:t>
            </a:r>
            <a:r>
              <a:rPr lang="en-US" dirty="0" err="1"/>
              <a:t>SimpleAList</a:t>
            </a:r>
            <a:r>
              <a:rPr lang="en-US" dirty="0"/>
              <a:t> that we discussed previously</a:t>
            </a:r>
          </a:p>
          <a:p>
            <a:pPr lvl="2"/>
            <a:r>
              <a:rPr lang="en-US" dirty="0"/>
              <a:t>In this type the underlying data is an array of String and the methods utilize String for parameters and return values</a:t>
            </a:r>
          </a:p>
          <a:p>
            <a:pPr lvl="2"/>
            <a:r>
              <a:rPr lang="en-US" dirty="0"/>
              <a:t>Thus, we can add / get / set only String in a </a:t>
            </a:r>
            <a:r>
              <a:rPr lang="en-US" dirty="0" err="1"/>
              <a:t>SimpleAList</a:t>
            </a:r>
            <a:endParaRPr lang="en-US" dirty="0"/>
          </a:p>
          <a:p>
            <a:pPr lvl="3"/>
            <a:r>
              <a:rPr lang="en-US" dirty="0"/>
              <a:t>For other types we would need to define new classes</a:t>
            </a:r>
          </a:p>
          <a:p>
            <a:pPr lvl="1"/>
            <a:r>
              <a:rPr lang="en-US" dirty="0"/>
              <a:t>We can redesign this type to be parameterized, and thus restrict its data to a single type</a:t>
            </a:r>
          </a:p>
        </p:txBody>
      </p:sp>
      <p:sp>
        <p:nvSpPr>
          <p:cNvPr id="4" name="Slide Number Placeholder 3">
            <a:extLst>
              <a:ext uri="{FF2B5EF4-FFF2-40B4-BE49-F238E27FC236}">
                <a16:creationId xmlns:a16="http://schemas.microsoft.com/office/drawing/2014/main" id="{6FA5441F-D758-D046-A6E6-9678217F6C72}"/>
              </a:ext>
            </a:extLst>
          </p:cNvPr>
          <p:cNvSpPr>
            <a:spLocks noGrp="1"/>
          </p:cNvSpPr>
          <p:nvPr>
            <p:ph type="sldNum" sz="quarter" idx="12"/>
          </p:nvPr>
        </p:nvSpPr>
        <p:spPr/>
        <p:txBody>
          <a:bodyPr/>
          <a:lstStyle/>
          <a:p>
            <a:pPr>
              <a:defRPr/>
            </a:pPr>
            <a:fld id="{3F3F7651-4CEB-9441-A878-CF8E8A3E8F61}" type="slidenum">
              <a:rPr lang="en-US" smtClean="0"/>
              <a:pPr>
                <a:defRPr/>
              </a:pPr>
              <a:t>228</a:t>
            </a:fld>
            <a:endParaRPr lang="en-US"/>
          </a:p>
        </p:txBody>
      </p:sp>
    </p:spTree>
    <p:extLst>
      <p:ext uri="{BB962C8B-B14F-4D97-AF65-F5344CB8AC3E}">
        <p14:creationId xmlns:p14="http://schemas.microsoft.com/office/powerpoint/2010/main" val="130698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strips(down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FB2A-9ECC-3B4B-9833-589A284B56CF}"/>
              </a:ext>
            </a:extLst>
          </p:cNvPr>
          <p:cNvSpPr>
            <a:spLocks noGrp="1"/>
          </p:cNvSpPr>
          <p:nvPr>
            <p:ph type="title"/>
          </p:nvPr>
        </p:nvSpPr>
        <p:spPr/>
        <p:txBody>
          <a:bodyPr/>
          <a:lstStyle/>
          <a:p>
            <a:r>
              <a:rPr lang="en-US" dirty="0"/>
              <a:t>Lecture 23: Parameterized Types</a:t>
            </a:r>
          </a:p>
        </p:txBody>
      </p:sp>
      <p:sp>
        <p:nvSpPr>
          <p:cNvPr id="3" name="Content Placeholder 2">
            <a:extLst>
              <a:ext uri="{FF2B5EF4-FFF2-40B4-BE49-F238E27FC236}">
                <a16:creationId xmlns:a16="http://schemas.microsoft.com/office/drawing/2014/main" id="{4A834389-76A4-CC4E-BAFD-734BCF61658C}"/>
              </a:ext>
            </a:extLst>
          </p:cNvPr>
          <p:cNvSpPr>
            <a:spLocks noGrp="1"/>
          </p:cNvSpPr>
          <p:nvPr>
            <p:ph idx="1"/>
          </p:nvPr>
        </p:nvSpPr>
        <p:spPr/>
        <p:txBody>
          <a:bodyPr/>
          <a:lstStyle/>
          <a:p>
            <a:pPr lvl="1"/>
            <a:r>
              <a:rPr lang="en-US" dirty="0"/>
              <a:t>However, we can take this one step further using </a:t>
            </a:r>
            <a:r>
              <a:rPr lang="en-US" dirty="0">
                <a:solidFill>
                  <a:srgbClr val="FF0000"/>
                </a:solidFill>
              </a:rPr>
              <a:t>interfaces</a:t>
            </a:r>
          </a:p>
          <a:p>
            <a:pPr lvl="2"/>
            <a:r>
              <a:rPr lang="en-US" dirty="0"/>
              <a:t>Recall previous handout </a:t>
            </a:r>
            <a:r>
              <a:rPr lang="en-US" dirty="0" err="1"/>
              <a:t>ALvsLL.java</a:t>
            </a:r>
            <a:endParaRPr lang="en-US" dirty="0"/>
          </a:p>
          <a:p>
            <a:pPr lvl="3"/>
            <a:r>
              <a:rPr lang="en-US" dirty="0"/>
              <a:t>The </a:t>
            </a:r>
            <a:r>
              <a:rPr lang="en-US" dirty="0" err="1"/>
              <a:t>SimpleAList</a:t>
            </a:r>
            <a:r>
              <a:rPr lang="en-US" dirty="0"/>
              <a:t> and </a:t>
            </a:r>
            <a:r>
              <a:rPr lang="en-US" dirty="0" err="1"/>
              <a:t>SimpleLList</a:t>
            </a:r>
            <a:r>
              <a:rPr lang="en-US" dirty="0"/>
              <a:t> classes had the same functionality, but were implemented in very different ways</a:t>
            </a:r>
          </a:p>
          <a:p>
            <a:pPr lvl="3"/>
            <a:r>
              <a:rPr lang="en-US" dirty="0"/>
              <a:t>We can define this functionality in a </a:t>
            </a:r>
            <a:r>
              <a:rPr lang="en-US" dirty="0">
                <a:solidFill>
                  <a:srgbClr val="FF0000"/>
                </a:solidFill>
              </a:rPr>
              <a:t>generic interface</a:t>
            </a:r>
            <a:r>
              <a:rPr lang="en-US" dirty="0"/>
              <a:t>, and have both classes implement this interface</a:t>
            </a:r>
          </a:p>
          <a:p>
            <a:pPr lvl="3"/>
            <a:r>
              <a:rPr lang="en-US" dirty="0"/>
              <a:t>We can then use a variable of the interface type to access an object of either class</a:t>
            </a:r>
          </a:p>
          <a:p>
            <a:pPr lvl="2"/>
            <a:r>
              <a:rPr lang="en-US" dirty="0"/>
              <a:t>Look at </a:t>
            </a:r>
            <a:r>
              <a:rPr lang="en-US" dirty="0" err="1"/>
              <a:t>SimpleListInterface.java</a:t>
            </a:r>
            <a:endParaRPr lang="en-US" dirty="0"/>
          </a:p>
          <a:p>
            <a:pPr lvl="3"/>
            <a:r>
              <a:rPr lang="en-US" dirty="0"/>
              <a:t>Note that it specifies a parameter T and several methods</a:t>
            </a:r>
          </a:p>
          <a:p>
            <a:pPr lvl="3"/>
            <a:r>
              <a:rPr lang="en-US" dirty="0"/>
              <a:t>It does NOT specify how these will be implemented</a:t>
            </a:r>
          </a:p>
          <a:p>
            <a:pPr lvl="3"/>
            <a:endParaRPr lang="en-US" dirty="0"/>
          </a:p>
        </p:txBody>
      </p:sp>
      <p:sp>
        <p:nvSpPr>
          <p:cNvPr id="4" name="Slide Number Placeholder 3">
            <a:extLst>
              <a:ext uri="{FF2B5EF4-FFF2-40B4-BE49-F238E27FC236}">
                <a16:creationId xmlns:a16="http://schemas.microsoft.com/office/drawing/2014/main" id="{5C75E9D9-ACF2-8048-9C6A-88FF6B92008B}"/>
              </a:ext>
            </a:extLst>
          </p:cNvPr>
          <p:cNvSpPr>
            <a:spLocks noGrp="1"/>
          </p:cNvSpPr>
          <p:nvPr>
            <p:ph type="sldNum" sz="quarter" idx="12"/>
          </p:nvPr>
        </p:nvSpPr>
        <p:spPr/>
        <p:txBody>
          <a:bodyPr/>
          <a:lstStyle/>
          <a:p>
            <a:pPr>
              <a:defRPr/>
            </a:pPr>
            <a:fld id="{3F3F7651-4CEB-9441-A878-CF8E8A3E8F61}" type="slidenum">
              <a:rPr lang="en-US" smtClean="0"/>
              <a:pPr>
                <a:defRPr/>
              </a:pPr>
              <a:t>229</a:t>
            </a:fld>
            <a:endParaRPr lang="en-US"/>
          </a:p>
        </p:txBody>
      </p:sp>
    </p:spTree>
    <p:extLst>
      <p:ext uri="{BB962C8B-B14F-4D97-AF65-F5344CB8AC3E}">
        <p14:creationId xmlns:p14="http://schemas.microsoft.com/office/powerpoint/2010/main" val="18080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B313851-D9AA-554C-ABB8-99D2C8F5AA24}" type="slidenum">
              <a:rPr lang="en-US" sz="1400">
                <a:latin typeface="Arial" charset="0"/>
              </a:rPr>
              <a:pPr eaLnBrk="1" hangingPunct="1"/>
              <a:t>23</a:t>
            </a:fld>
            <a:endParaRPr lang="en-US" sz="1400">
              <a:latin typeface="Arial" charset="0"/>
            </a:endParaRPr>
          </a:p>
        </p:txBody>
      </p:sp>
      <p:sp>
        <p:nvSpPr>
          <p:cNvPr id="4403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Java Basics</a:t>
            </a:r>
          </a:p>
        </p:txBody>
      </p:sp>
      <p:sp>
        <p:nvSpPr>
          <p:cNvPr id="1019907" name="Rectangle 3"/>
          <p:cNvSpPr>
            <a:spLocks noGrp="1" noChangeArrowheads="1"/>
          </p:cNvSpPr>
          <p:nvPr>
            <p:ph type="body" idx="1"/>
          </p:nvPr>
        </p:nvSpPr>
        <p:spPr>
          <a:xfrm>
            <a:off x="533400" y="1066800"/>
            <a:ext cx="8077200" cy="5181600"/>
          </a:xfrm>
        </p:spPr>
        <p:txBody>
          <a:bodyPr/>
          <a:lstStyle/>
          <a:p>
            <a:pPr lvl="1" eaLnBrk="1" hangingPunct="1"/>
            <a:r>
              <a:rPr lang="en-US" b="1" dirty="0">
                <a:latin typeface="Tahoma" charset="0"/>
                <a:ea typeface="ＭＳ Ｐゴシック" charset="0"/>
              </a:rPr>
              <a:t>Literals</a:t>
            </a:r>
          </a:p>
          <a:p>
            <a:pPr lvl="2" eaLnBrk="1" hangingPunct="1"/>
            <a:r>
              <a:rPr lang="en-US" dirty="0">
                <a:latin typeface="Tahoma" charset="0"/>
                <a:ea typeface="ＭＳ Ｐゴシック" charset="0"/>
              </a:rPr>
              <a:t>Values that are hard-coded into a program</a:t>
            </a:r>
          </a:p>
          <a:p>
            <a:pPr lvl="3" eaLnBrk="1" hangingPunct="1"/>
            <a:r>
              <a:rPr lang="en-US" dirty="0">
                <a:latin typeface="Tahoma" charset="0"/>
                <a:ea typeface="ＭＳ Ｐゴシック" charset="0"/>
              </a:rPr>
              <a:t>They are </a:t>
            </a:r>
            <a:r>
              <a:rPr lang="en-US" b="1" dirty="0">
                <a:latin typeface="Tahoma" charset="0"/>
                <a:ea typeface="ＭＳ Ｐゴシック" charset="0"/>
              </a:rPr>
              <a:t>literal</a:t>
            </a:r>
            <a:r>
              <a:rPr lang="en-US" dirty="0">
                <a:latin typeface="Tahoma" charset="0"/>
                <a:ea typeface="ＭＳ Ｐゴシック" charset="0"/>
              </a:rPr>
              <a:t>ly in the code!</a:t>
            </a:r>
          </a:p>
          <a:p>
            <a:pPr lvl="2" eaLnBrk="1" hangingPunct="1"/>
            <a:r>
              <a:rPr lang="en-US" dirty="0">
                <a:latin typeface="Tahoma" charset="0"/>
                <a:ea typeface="ＭＳ Ｐゴシック" charset="0"/>
              </a:rPr>
              <a:t>Different types have different rules for literal values</a:t>
            </a:r>
          </a:p>
          <a:p>
            <a:pPr lvl="3" eaLnBrk="1" hangingPunct="1"/>
            <a:r>
              <a:rPr lang="en-US" dirty="0">
                <a:latin typeface="Tahoma" charset="0"/>
                <a:ea typeface="ＭＳ Ｐゴシック" charset="0"/>
              </a:rPr>
              <a:t>They are fairly intuitive and similar across most programming languages</a:t>
            </a:r>
          </a:p>
          <a:p>
            <a:pPr lvl="3" eaLnBrk="1" hangingPunct="1"/>
            <a:r>
              <a:rPr lang="en-US" dirty="0">
                <a:latin typeface="Tahoma" charset="0"/>
                <a:ea typeface="ＭＳ Ｐゴシック" charset="0"/>
              </a:rPr>
              <a:t>Ex: Integer</a:t>
            </a:r>
          </a:p>
          <a:p>
            <a:pPr lvl="4" eaLnBrk="1" hangingPunct="1"/>
            <a:r>
              <a:rPr lang="en-US" dirty="0">
                <a:latin typeface="Tahoma" charset="0"/>
                <a:ea typeface="ＭＳ Ｐゴシック" charset="0"/>
              </a:rPr>
              <a:t>An optional +/- followed by a sequence of digits</a:t>
            </a:r>
          </a:p>
          <a:p>
            <a:pPr lvl="4" eaLnBrk="1" hangingPunct="1"/>
            <a:r>
              <a:rPr lang="en-US" dirty="0">
                <a:latin typeface="Tahoma" charset="0"/>
                <a:ea typeface="ＭＳ Ｐゴシック" charset="0"/>
              </a:rPr>
              <a:t>Ex: 234	-4566</a:t>
            </a:r>
          </a:p>
          <a:p>
            <a:pPr lvl="3" eaLnBrk="1" hangingPunct="1"/>
            <a:r>
              <a:rPr lang="en-US" dirty="0">
                <a:latin typeface="Tahoma" charset="0"/>
                <a:ea typeface="ＭＳ Ｐゴシック" charset="0"/>
              </a:rPr>
              <a:t>Ex: String</a:t>
            </a:r>
          </a:p>
          <a:p>
            <a:pPr lvl="4" eaLnBrk="1" hangingPunct="1"/>
            <a:r>
              <a:rPr lang="en-US" dirty="0">
                <a:latin typeface="Tahoma" charset="0"/>
                <a:ea typeface="ＭＳ Ｐゴシック" charset="0"/>
              </a:rPr>
              <a:t>A sequence of characters contained within double quotes</a:t>
            </a:r>
          </a:p>
          <a:p>
            <a:pPr lvl="4" eaLnBrk="1" hangingPunct="1"/>
            <a:r>
              <a:rPr lang="en-US" dirty="0">
                <a:latin typeface="Tahoma" charset="0"/>
                <a:ea typeface="ＭＳ Ｐゴシック" charset="0"/>
              </a:rPr>
              <a:t>Ex: “Hello”	“My name is </a:t>
            </a:r>
            <a:r>
              <a:rPr lang="en-US" dirty="0" err="1">
                <a:latin typeface="Tahoma" charset="0"/>
                <a:ea typeface="ＭＳ Ｐゴシック" charset="0"/>
              </a:rPr>
              <a:t>Inigo</a:t>
            </a:r>
            <a:r>
              <a:rPr lang="en-US" dirty="0">
                <a:latin typeface="Tahoma" charset="0"/>
                <a:ea typeface="ＭＳ Ｐゴシック" charset="0"/>
              </a:rPr>
              <a:t> Montoya”</a:t>
            </a:r>
          </a:p>
          <a:p>
            <a:pPr lvl="2" eaLnBrk="1" hangingPunct="1"/>
            <a:r>
              <a:rPr lang="en-US" dirty="0">
                <a:latin typeface="Tahoma" charset="0"/>
                <a:ea typeface="ＭＳ Ｐゴシック" charset="0"/>
              </a:rPr>
              <a:t>See Section 2.3 for more details on literals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animEffect transition="in" filter="dissolve">
                                      <p:cBhvr>
                                        <p:cTn id="7" dur="500"/>
                                        <p:tgtEl>
                                          <p:spTgt spid="101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9907">
                                            <p:txEl>
                                              <p:pRg st="1" end="1"/>
                                            </p:txEl>
                                          </p:spTgt>
                                        </p:tgtEl>
                                        <p:attrNameLst>
                                          <p:attrName>style.visibility</p:attrName>
                                        </p:attrNameLst>
                                      </p:cBhvr>
                                      <p:to>
                                        <p:strVal val="visible"/>
                                      </p:to>
                                    </p:set>
                                    <p:animEffect transition="in" filter="dissolve">
                                      <p:cBhvr>
                                        <p:cTn id="12" dur="500"/>
                                        <p:tgtEl>
                                          <p:spTgt spid="1019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19907">
                                            <p:txEl>
                                              <p:pRg st="2" end="2"/>
                                            </p:txEl>
                                          </p:spTgt>
                                        </p:tgtEl>
                                        <p:attrNameLst>
                                          <p:attrName>style.visibility</p:attrName>
                                        </p:attrNameLst>
                                      </p:cBhvr>
                                      <p:to>
                                        <p:strVal val="visible"/>
                                      </p:to>
                                    </p:set>
                                    <p:animEffect transition="in" filter="dissolve">
                                      <p:cBhvr>
                                        <p:cTn id="17" dur="500"/>
                                        <p:tgtEl>
                                          <p:spTgt spid="1019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19907">
                                            <p:txEl>
                                              <p:pRg st="3" end="3"/>
                                            </p:txEl>
                                          </p:spTgt>
                                        </p:tgtEl>
                                        <p:attrNameLst>
                                          <p:attrName>style.visibility</p:attrName>
                                        </p:attrNameLst>
                                      </p:cBhvr>
                                      <p:to>
                                        <p:strVal val="visible"/>
                                      </p:to>
                                    </p:set>
                                    <p:animEffect transition="in" filter="dissolve">
                                      <p:cBhvr>
                                        <p:cTn id="22" dur="500"/>
                                        <p:tgtEl>
                                          <p:spTgt spid="1019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19907">
                                            <p:txEl>
                                              <p:pRg st="4" end="4"/>
                                            </p:txEl>
                                          </p:spTgt>
                                        </p:tgtEl>
                                        <p:attrNameLst>
                                          <p:attrName>style.visibility</p:attrName>
                                        </p:attrNameLst>
                                      </p:cBhvr>
                                      <p:to>
                                        <p:strVal val="visible"/>
                                      </p:to>
                                    </p:set>
                                    <p:animEffect transition="in" filter="dissolve">
                                      <p:cBhvr>
                                        <p:cTn id="27" dur="500"/>
                                        <p:tgtEl>
                                          <p:spTgt spid="10199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19907">
                                            <p:txEl>
                                              <p:pRg st="5" end="5"/>
                                            </p:txEl>
                                          </p:spTgt>
                                        </p:tgtEl>
                                        <p:attrNameLst>
                                          <p:attrName>style.visibility</p:attrName>
                                        </p:attrNameLst>
                                      </p:cBhvr>
                                      <p:to>
                                        <p:strVal val="visible"/>
                                      </p:to>
                                    </p:set>
                                    <p:animEffect transition="in" filter="dissolve">
                                      <p:cBhvr>
                                        <p:cTn id="32" dur="500"/>
                                        <p:tgtEl>
                                          <p:spTgt spid="10199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19907">
                                            <p:txEl>
                                              <p:pRg st="6" end="6"/>
                                            </p:txEl>
                                          </p:spTgt>
                                        </p:tgtEl>
                                        <p:attrNameLst>
                                          <p:attrName>style.visibility</p:attrName>
                                        </p:attrNameLst>
                                      </p:cBhvr>
                                      <p:to>
                                        <p:strVal val="visible"/>
                                      </p:to>
                                    </p:set>
                                    <p:animEffect transition="in" filter="dissolve">
                                      <p:cBhvr>
                                        <p:cTn id="37" dur="500"/>
                                        <p:tgtEl>
                                          <p:spTgt spid="10199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19907">
                                            <p:txEl>
                                              <p:pRg st="7" end="7"/>
                                            </p:txEl>
                                          </p:spTgt>
                                        </p:tgtEl>
                                        <p:attrNameLst>
                                          <p:attrName>style.visibility</p:attrName>
                                        </p:attrNameLst>
                                      </p:cBhvr>
                                      <p:to>
                                        <p:strVal val="visible"/>
                                      </p:to>
                                    </p:set>
                                    <p:animEffect transition="in" filter="dissolve">
                                      <p:cBhvr>
                                        <p:cTn id="42" dur="500"/>
                                        <p:tgtEl>
                                          <p:spTgt spid="10199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19907">
                                            <p:txEl>
                                              <p:pRg st="8" end="8"/>
                                            </p:txEl>
                                          </p:spTgt>
                                        </p:tgtEl>
                                        <p:attrNameLst>
                                          <p:attrName>style.visibility</p:attrName>
                                        </p:attrNameLst>
                                      </p:cBhvr>
                                      <p:to>
                                        <p:strVal val="visible"/>
                                      </p:to>
                                    </p:set>
                                    <p:animEffect transition="in" filter="dissolve">
                                      <p:cBhvr>
                                        <p:cTn id="47" dur="500"/>
                                        <p:tgtEl>
                                          <p:spTgt spid="10199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19907">
                                            <p:txEl>
                                              <p:pRg st="9" end="9"/>
                                            </p:txEl>
                                          </p:spTgt>
                                        </p:tgtEl>
                                        <p:attrNameLst>
                                          <p:attrName>style.visibility</p:attrName>
                                        </p:attrNameLst>
                                      </p:cBhvr>
                                      <p:to>
                                        <p:strVal val="visible"/>
                                      </p:to>
                                    </p:set>
                                    <p:animEffect transition="in" filter="dissolve">
                                      <p:cBhvr>
                                        <p:cTn id="52" dur="500"/>
                                        <p:tgtEl>
                                          <p:spTgt spid="10199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019907">
                                            <p:txEl>
                                              <p:pRg st="10" end="10"/>
                                            </p:txEl>
                                          </p:spTgt>
                                        </p:tgtEl>
                                        <p:attrNameLst>
                                          <p:attrName>style.visibility</p:attrName>
                                        </p:attrNameLst>
                                      </p:cBhvr>
                                      <p:to>
                                        <p:strVal val="visible"/>
                                      </p:to>
                                    </p:set>
                                    <p:animEffect transition="in" filter="dissolve">
                                      <p:cBhvr>
                                        <p:cTn id="57" dur="500"/>
                                        <p:tgtEl>
                                          <p:spTgt spid="1019907">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019907">
                                            <p:txEl>
                                              <p:pRg st="11" end="11"/>
                                            </p:txEl>
                                          </p:spTgt>
                                        </p:tgtEl>
                                        <p:attrNameLst>
                                          <p:attrName>style.visibility</p:attrName>
                                        </p:attrNameLst>
                                      </p:cBhvr>
                                      <p:to>
                                        <p:strVal val="visible"/>
                                      </p:to>
                                    </p:set>
                                    <p:animEffect transition="in" filter="dissolve">
                                      <p:cBhvr>
                                        <p:cTn id="62" dur="500"/>
                                        <p:tgtEl>
                                          <p:spTgt spid="1019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AD2B-43F1-E346-8E00-DFF7EB3F799B}"/>
              </a:ext>
            </a:extLst>
          </p:cNvPr>
          <p:cNvSpPr>
            <a:spLocks noGrp="1"/>
          </p:cNvSpPr>
          <p:nvPr>
            <p:ph type="title"/>
          </p:nvPr>
        </p:nvSpPr>
        <p:spPr/>
        <p:txBody>
          <a:bodyPr/>
          <a:lstStyle/>
          <a:p>
            <a:r>
              <a:rPr lang="en-US" dirty="0"/>
              <a:t>Lecture 23: Parameterized Types</a:t>
            </a:r>
          </a:p>
        </p:txBody>
      </p:sp>
      <p:sp>
        <p:nvSpPr>
          <p:cNvPr id="3" name="Content Placeholder 2">
            <a:extLst>
              <a:ext uri="{FF2B5EF4-FFF2-40B4-BE49-F238E27FC236}">
                <a16:creationId xmlns:a16="http://schemas.microsoft.com/office/drawing/2014/main" id="{1EA32E7C-3617-904A-B936-12C802D140B9}"/>
              </a:ext>
            </a:extLst>
          </p:cNvPr>
          <p:cNvSpPr>
            <a:spLocks noGrp="1"/>
          </p:cNvSpPr>
          <p:nvPr>
            <p:ph idx="1"/>
          </p:nvPr>
        </p:nvSpPr>
        <p:spPr/>
        <p:txBody>
          <a:bodyPr/>
          <a:lstStyle/>
          <a:p>
            <a:pPr lvl="1"/>
            <a:r>
              <a:rPr lang="en-US" dirty="0"/>
              <a:t>Now we can implement </a:t>
            </a:r>
            <a:r>
              <a:rPr lang="en-US" dirty="0" err="1"/>
              <a:t>SimpleListInterface</a:t>
            </a:r>
            <a:r>
              <a:rPr lang="en-US" dirty="0"/>
              <a:t>&lt;T&gt; in possibly more than one way</a:t>
            </a:r>
          </a:p>
          <a:p>
            <a:pPr lvl="2"/>
            <a:r>
              <a:rPr lang="en-US" dirty="0"/>
              <a:t>Perhaps one implementation is better for one application and another better for a different application</a:t>
            </a:r>
          </a:p>
          <a:p>
            <a:pPr marL="0" lvl="2" indent="0">
              <a:buNone/>
            </a:pPr>
            <a:r>
              <a:rPr lang="en-US" sz="1600" b="1" dirty="0">
                <a:latin typeface="Courier New" panose="02070309020205020404" pitchFamily="49" charset="0"/>
                <a:cs typeface="Courier New" panose="02070309020205020404" pitchFamily="49" charset="0"/>
              </a:rPr>
              <a:t>public class </a:t>
            </a:r>
            <a:r>
              <a:rPr lang="en-US" sz="1600" b="1" dirty="0" err="1">
                <a:latin typeface="Courier New" panose="02070309020205020404" pitchFamily="49" charset="0"/>
                <a:cs typeface="Courier New" panose="02070309020205020404" pitchFamily="49" charset="0"/>
              </a:rPr>
              <a:t>SimpleAListT</a:t>
            </a:r>
            <a:r>
              <a:rPr lang="en-US" sz="1600" b="1" dirty="0">
                <a:latin typeface="Courier New" panose="02070309020205020404" pitchFamily="49" charset="0"/>
                <a:cs typeface="Courier New" panose="02070309020205020404" pitchFamily="49" charset="0"/>
              </a:rPr>
              <a:t>&lt;T&gt; implements </a:t>
            </a:r>
            <a:r>
              <a:rPr lang="en-US" sz="1600" b="1" dirty="0" err="1">
                <a:latin typeface="Courier New" panose="02070309020205020404" pitchFamily="49" charset="0"/>
                <a:cs typeface="Courier New" panose="02070309020205020404" pitchFamily="49" charset="0"/>
              </a:rPr>
              <a:t>SimpleListInterface</a:t>
            </a:r>
            <a:r>
              <a:rPr lang="en-US" sz="1600" b="1" dirty="0">
                <a:latin typeface="Courier New" panose="02070309020205020404" pitchFamily="49" charset="0"/>
                <a:cs typeface="Courier New" panose="02070309020205020404" pitchFamily="49" charset="0"/>
              </a:rPr>
              <a:t>&lt;T&gt;</a:t>
            </a:r>
          </a:p>
          <a:p>
            <a:pPr marL="0" lvl="2" indent="0">
              <a:buNone/>
            </a:pPr>
            <a:r>
              <a:rPr lang="en-US" sz="1600" b="1" dirty="0">
                <a:latin typeface="Courier New" panose="02070309020205020404" pitchFamily="49" charset="0"/>
                <a:cs typeface="Courier New" panose="02070309020205020404" pitchFamily="49" charset="0"/>
              </a:rPr>
              <a:t>{  // data and method bodies in here }</a:t>
            </a:r>
          </a:p>
          <a:p>
            <a:pPr marL="0" lvl="2" indent="0">
              <a:buNone/>
            </a:pPr>
            <a:endParaRPr lang="en-US" sz="1600" b="1" dirty="0">
              <a:latin typeface="Courier New" panose="02070309020205020404" pitchFamily="49" charset="0"/>
              <a:cs typeface="Courier New" panose="02070309020205020404" pitchFamily="49" charset="0"/>
            </a:endParaRPr>
          </a:p>
          <a:p>
            <a:pPr marL="0" lvl="2" indent="0">
              <a:buNone/>
            </a:pPr>
            <a:r>
              <a:rPr lang="en-US" sz="1600" b="1" dirty="0">
                <a:latin typeface="Courier New" panose="02070309020205020404" pitchFamily="49" charset="0"/>
                <a:cs typeface="Courier New" panose="02070309020205020404" pitchFamily="49" charset="0"/>
              </a:rPr>
              <a:t>public class </a:t>
            </a:r>
            <a:r>
              <a:rPr lang="en-US" sz="1600" b="1" dirty="0" err="1">
                <a:latin typeface="Courier New" panose="02070309020205020404" pitchFamily="49" charset="0"/>
                <a:cs typeface="Courier New" panose="02070309020205020404" pitchFamily="49" charset="0"/>
              </a:rPr>
              <a:t>SimpleLListT</a:t>
            </a:r>
            <a:r>
              <a:rPr lang="en-US" sz="1600" b="1" dirty="0">
                <a:latin typeface="Courier New" panose="02070309020205020404" pitchFamily="49" charset="0"/>
                <a:cs typeface="Courier New" panose="02070309020205020404" pitchFamily="49" charset="0"/>
              </a:rPr>
              <a:t>&lt;T&gt; implements </a:t>
            </a:r>
            <a:r>
              <a:rPr lang="en-US" sz="1600" b="1" dirty="0" err="1">
                <a:latin typeface="Courier New" panose="02070309020205020404" pitchFamily="49" charset="0"/>
                <a:cs typeface="Courier New" panose="02070309020205020404" pitchFamily="49" charset="0"/>
              </a:rPr>
              <a:t>SimpleListInterface</a:t>
            </a:r>
            <a:r>
              <a:rPr lang="en-US" sz="1600" b="1" dirty="0">
                <a:latin typeface="Courier New" panose="02070309020205020404" pitchFamily="49" charset="0"/>
                <a:cs typeface="Courier New" panose="02070309020205020404" pitchFamily="49" charset="0"/>
              </a:rPr>
              <a:t>&lt;T&gt;</a:t>
            </a:r>
          </a:p>
          <a:p>
            <a:pPr marL="0" lvl="2" indent="0">
              <a:buNone/>
            </a:pPr>
            <a:r>
              <a:rPr lang="en-US" sz="1600" b="1" dirty="0">
                <a:latin typeface="Courier New" panose="02070309020205020404" pitchFamily="49" charset="0"/>
                <a:cs typeface="Courier New" panose="02070309020205020404" pitchFamily="49" charset="0"/>
              </a:rPr>
              <a:t>{  // data and method bodies in here }</a:t>
            </a:r>
          </a:p>
          <a:p>
            <a:pPr lvl="2"/>
            <a:r>
              <a:rPr lang="en-US" dirty="0"/>
              <a:t>Both classes implement this interface and can be used for all of the operations</a:t>
            </a:r>
          </a:p>
          <a:p>
            <a:pPr lvl="3"/>
            <a:r>
              <a:rPr lang="en-US" dirty="0"/>
              <a:t>However, the implementations vary greatly (array vs. linked list)</a:t>
            </a:r>
          </a:p>
          <a:p>
            <a:pPr lvl="3"/>
            <a:r>
              <a:rPr lang="en-US" sz="1800" dirty="0"/>
              <a:t>See </a:t>
            </a:r>
            <a:r>
              <a:rPr lang="en-US" sz="1800" dirty="0" err="1"/>
              <a:t>SimpleAListT.java</a:t>
            </a:r>
            <a:r>
              <a:rPr lang="en-US" sz="1800" dirty="0"/>
              <a:t>, </a:t>
            </a:r>
            <a:r>
              <a:rPr lang="en-US" sz="1800" dirty="0" err="1"/>
              <a:t>SimpleLListT.java</a:t>
            </a:r>
            <a:r>
              <a:rPr lang="en-US" sz="1800" dirty="0"/>
              <a:t>, </a:t>
            </a:r>
            <a:r>
              <a:rPr lang="en-US" sz="1800" dirty="0" err="1"/>
              <a:t>ALvsLL_Generic.java</a:t>
            </a:r>
            <a:endParaRPr lang="en-US" sz="1800" dirty="0"/>
          </a:p>
        </p:txBody>
      </p:sp>
      <p:sp>
        <p:nvSpPr>
          <p:cNvPr id="4" name="Slide Number Placeholder 3">
            <a:extLst>
              <a:ext uri="{FF2B5EF4-FFF2-40B4-BE49-F238E27FC236}">
                <a16:creationId xmlns:a16="http://schemas.microsoft.com/office/drawing/2014/main" id="{06DE8F1F-8C70-F447-A759-12A568BB6D2D}"/>
              </a:ext>
            </a:extLst>
          </p:cNvPr>
          <p:cNvSpPr>
            <a:spLocks noGrp="1"/>
          </p:cNvSpPr>
          <p:nvPr>
            <p:ph type="sldNum" sz="quarter" idx="12"/>
          </p:nvPr>
        </p:nvSpPr>
        <p:spPr/>
        <p:txBody>
          <a:bodyPr/>
          <a:lstStyle/>
          <a:p>
            <a:pPr>
              <a:defRPr/>
            </a:pPr>
            <a:fld id="{3F3F7651-4CEB-9441-A878-CF8E8A3E8F61}" type="slidenum">
              <a:rPr lang="en-US" smtClean="0"/>
              <a:pPr>
                <a:defRPr/>
              </a:pPr>
              <a:t>230</a:t>
            </a:fld>
            <a:endParaRPr lang="en-US"/>
          </a:p>
        </p:txBody>
      </p:sp>
    </p:spTree>
    <p:extLst>
      <p:ext uri="{BB962C8B-B14F-4D97-AF65-F5344CB8AC3E}">
        <p14:creationId xmlns:p14="http://schemas.microsoft.com/office/powerpoint/2010/main" val="139269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ssolve">
                                      <p:cBhvr>
                                        <p:cTn id="26" dur="500"/>
                                        <p:tgtEl>
                                          <p:spTgt spid="3">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dissolv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25B642F-0ACC-A244-B7EE-E95FC4100929}" type="slidenum">
              <a:rPr lang="en-US" sz="1400">
                <a:latin typeface="Arial" charset="0"/>
              </a:rPr>
              <a:pPr eaLnBrk="1" hangingPunct="1"/>
              <a:t>231</a:t>
            </a:fld>
            <a:endParaRPr lang="en-US" sz="1400">
              <a:latin typeface="Arial" charset="0"/>
            </a:endParaRPr>
          </a:p>
        </p:txBody>
      </p:sp>
      <p:sp>
        <p:nvSpPr>
          <p:cNvPr id="2048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Graphical Interfaces</a:t>
            </a:r>
          </a:p>
        </p:txBody>
      </p:sp>
      <p:sp>
        <p:nvSpPr>
          <p:cNvPr id="150118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So far all of our programs have used</a:t>
            </a:r>
          </a:p>
          <a:p>
            <a:pPr lvl="1" eaLnBrk="1" hangingPunct="1"/>
            <a:r>
              <a:rPr lang="en-US">
                <a:solidFill>
                  <a:srgbClr val="FF0000"/>
                </a:solidFill>
                <a:latin typeface="Tahoma" charset="0"/>
                <a:ea typeface="ＭＳ Ｐゴシック" charset="0"/>
              </a:rPr>
              <a:t>Input </a:t>
            </a:r>
            <a:r>
              <a:rPr lang="en-US">
                <a:latin typeface="Tahoma" charset="0"/>
                <a:ea typeface="ＭＳ Ｐゴシック" charset="0"/>
              </a:rPr>
              <a:t>from the</a:t>
            </a:r>
            <a:r>
              <a:rPr lang="en-US">
                <a:solidFill>
                  <a:srgbClr val="FF0000"/>
                </a:solidFill>
                <a:latin typeface="Tahoma" charset="0"/>
                <a:ea typeface="ＭＳ Ｐゴシック" charset="0"/>
              </a:rPr>
              <a:t> keyboard (or file)</a:t>
            </a:r>
          </a:p>
          <a:p>
            <a:pPr lvl="1" eaLnBrk="1" hangingPunct="1"/>
            <a:r>
              <a:rPr lang="en-US">
                <a:solidFill>
                  <a:srgbClr val="FF0000"/>
                </a:solidFill>
                <a:latin typeface="Tahoma" charset="0"/>
                <a:ea typeface="ＭＳ Ｐゴシック" charset="0"/>
              </a:rPr>
              <a:t>Output</a:t>
            </a:r>
            <a:r>
              <a:rPr lang="en-US">
                <a:latin typeface="Tahoma" charset="0"/>
                <a:ea typeface="ＭＳ Ｐゴシック" charset="0"/>
              </a:rPr>
              <a:t> to the </a:t>
            </a:r>
            <a:r>
              <a:rPr lang="en-US">
                <a:solidFill>
                  <a:srgbClr val="FF0000"/>
                </a:solidFill>
                <a:latin typeface="Tahoma" charset="0"/>
                <a:ea typeface="ＭＳ Ｐゴシック" charset="0"/>
              </a:rPr>
              <a:t>console (or file)</a:t>
            </a:r>
          </a:p>
          <a:p>
            <a:pPr eaLnBrk="1" hangingPunct="1"/>
            <a:r>
              <a:rPr lang="en-US">
                <a:latin typeface="Tahoma" charset="0"/>
                <a:ea typeface="ＭＳ Ｐゴシック" charset="0"/>
                <a:cs typeface="ＭＳ Ｐゴシック" charset="0"/>
              </a:rPr>
              <a:t>This is effective but in today</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world is not so user-friendly</a:t>
            </a:r>
          </a:p>
          <a:p>
            <a:pPr lvl="1" eaLnBrk="1" hangingPunct="1"/>
            <a:r>
              <a:rPr lang="en-US">
                <a:latin typeface="Tahoma" charset="0"/>
                <a:ea typeface="ＭＳ Ｐゴシック" charset="0"/>
              </a:rPr>
              <a:t>Users want to use the mouse</a:t>
            </a:r>
          </a:p>
          <a:p>
            <a:pPr lvl="1" eaLnBrk="1" hangingPunct="1"/>
            <a:r>
              <a:rPr lang="en-US">
                <a:latin typeface="Tahoma" charset="0"/>
                <a:ea typeface="ＭＳ Ｐゴシック" charset="0"/>
              </a:rPr>
              <a:t>Users want windows with dialog boxes and buttons</a:t>
            </a:r>
          </a:p>
          <a:p>
            <a:pPr lvl="1" eaLnBrk="1" hangingPunct="1"/>
            <a:r>
              <a:rPr lang="en-US">
                <a:latin typeface="Tahoma" charset="0"/>
                <a:ea typeface="ＭＳ Ｐゴシック" charset="0"/>
              </a:rPr>
              <a:t>Users need maximum guidance with minimum room for error</a:t>
            </a:r>
          </a:p>
        </p:txBody>
      </p:sp>
    </p:spTree>
    <p:extLst>
      <p:ext uri="{BB962C8B-B14F-4D97-AF65-F5344CB8AC3E}">
        <p14:creationId xmlns:p14="http://schemas.microsoft.com/office/powerpoint/2010/main" val="2057236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1187">
                                            <p:txEl>
                                              <p:pRg st="0" end="0"/>
                                            </p:txEl>
                                          </p:spTgt>
                                        </p:tgtEl>
                                        <p:attrNameLst>
                                          <p:attrName>style.visibility</p:attrName>
                                        </p:attrNameLst>
                                      </p:cBhvr>
                                      <p:to>
                                        <p:strVal val="visible"/>
                                      </p:to>
                                    </p:set>
                                    <p:animEffect transition="in" filter="blinds(horizontal)">
                                      <p:cBhvr>
                                        <p:cTn id="7" dur="500"/>
                                        <p:tgtEl>
                                          <p:spTgt spid="150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1187">
                                            <p:txEl>
                                              <p:pRg st="1" end="1"/>
                                            </p:txEl>
                                          </p:spTgt>
                                        </p:tgtEl>
                                        <p:attrNameLst>
                                          <p:attrName>style.visibility</p:attrName>
                                        </p:attrNameLst>
                                      </p:cBhvr>
                                      <p:to>
                                        <p:strVal val="visible"/>
                                      </p:to>
                                    </p:set>
                                    <p:animEffect transition="in" filter="blinds(horizontal)">
                                      <p:cBhvr>
                                        <p:cTn id="12" dur="500"/>
                                        <p:tgtEl>
                                          <p:spTgt spid="150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1187">
                                            <p:txEl>
                                              <p:pRg st="2" end="2"/>
                                            </p:txEl>
                                          </p:spTgt>
                                        </p:tgtEl>
                                        <p:attrNameLst>
                                          <p:attrName>style.visibility</p:attrName>
                                        </p:attrNameLst>
                                      </p:cBhvr>
                                      <p:to>
                                        <p:strVal val="visible"/>
                                      </p:to>
                                    </p:set>
                                    <p:animEffect transition="in" filter="blinds(horizontal)">
                                      <p:cBhvr>
                                        <p:cTn id="17" dur="500"/>
                                        <p:tgtEl>
                                          <p:spTgt spid="150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1187">
                                            <p:txEl>
                                              <p:pRg st="3" end="3"/>
                                            </p:txEl>
                                          </p:spTgt>
                                        </p:tgtEl>
                                        <p:attrNameLst>
                                          <p:attrName>style.visibility</p:attrName>
                                        </p:attrNameLst>
                                      </p:cBhvr>
                                      <p:to>
                                        <p:strVal val="visible"/>
                                      </p:to>
                                    </p:set>
                                    <p:animEffect transition="in" filter="blinds(horizontal)">
                                      <p:cBhvr>
                                        <p:cTn id="22" dur="500"/>
                                        <p:tgtEl>
                                          <p:spTgt spid="1501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1187">
                                            <p:txEl>
                                              <p:pRg st="4" end="4"/>
                                            </p:txEl>
                                          </p:spTgt>
                                        </p:tgtEl>
                                        <p:attrNameLst>
                                          <p:attrName>style.visibility</p:attrName>
                                        </p:attrNameLst>
                                      </p:cBhvr>
                                      <p:to>
                                        <p:strVal val="visible"/>
                                      </p:to>
                                    </p:set>
                                    <p:animEffect transition="in" filter="blinds(horizontal)">
                                      <p:cBhvr>
                                        <p:cTn id="27" dur="500"/>
                                        <p:tgtEl>
                                          <p:spTgt spid="15011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01187">
                                            <p:txEl>
                                              <p:pRg st="5" end="5"/>
                                            </p:txEl>
                                          </p:spTgt>
                                        </p:tgtEl>
                                        <p:attrNameLst>
                                          <p:attrName>style.visibility</p:attrName>
                                        </p:attrNameLst>
                                      </p:cBhvr>
                                      <p:to>
                                        <p:strVal val="visible"/>
                                      </p:to>
                                    </p:set>
                                    <p:animEffect transition="in" filter="blinds(horizontal)">
                                      <p:cBhvr>
                                        <p:cTn id="32" dur="500"/>
                                        <p:tgtEl>
                                          <p:spTgt spid="15011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01187">
                                            <p:txEl>
                                              <p:pRg st="6" end="6"/>
                                            </p:txEl>
                                          </p:spTgt>
                                        </p:tgtEl>
                                        <p:attrNameLst>
                                          <p:attrName>style.visibility</p:attrName>
                                        </p:attrNameLst>
                                      </p:cBhvr>
                                      <p:to>
                                        <p:strVal val="visible"/>
                                      </p:to>
                                    </p:set>
                                    <p:animEffect transition="in" filter="blinds(horizontal)">
                                      <p:cBhvr>
                                        <p:cTn id="37" dur="500"/>
                                        <p:tgtEl>
                                          <p:spTgt spid="1501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87" grpId="0" build="p" bldLvl="3"/>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1025613-9E87-994D-AE73-E69E1F04A85A}" type="slidenum">
              <a:rPr lang="en-US" sz="1400">
                <a:latin typeface="Arial" charset="0"/>
              </a:rPr>
              <a:pPr eaLnBrk="1" hangingPunct="1"/>
              <a:t>232</a:t>
            </a:fld>
            <a:endParaRPr lang="en-US" sz="1400">
              <a:latin typeface="Arial" charset="0"/>
            </a:endParaRPr>
          </a:p>
        </p:txBody>
      </p:sp>
      <p:sp>
        <p:nvSpPr>
          <p:cNvPr id="2058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Graphical Interfaces</a:t>
            </a:r>
          </a:p>
        </p:txBody>
      </p:sp>
      <p:sp>
        <p:nvSpPr>
          <p:cNvPr id="150221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Java has all of the tools for us to design and implement complex </a:t>
            </a:r>
            <a:r>
              <a:rPr lang="en-US">
                <a:solidFill>
                  <a:srgbClr val="FF0000"/>
                </a:solidFill>
                <a:latin typeface="Tahoma" charset="0"/>
                <a:ea typeface="ＭＳ Ｐゴシック" charset="0"/>
                <a:cs typeface="ＭＳ Ｐゴシック" charset="0"/>
              </a:rPr>
              <a:t>graphical interfaces</a:t>
            </a:r>
          </a:p>
          <a:p>
            <a:pPr lvl="1" eaLnBrk="1" hangingPunct="1"/>
            <a:r>
              <a:rPr lang="en-US">
                <a:latin typeface="Tahoma" charset="0"/>
                <a:ea typeface="ＭＳ Ｐゴシック" charset="0"/>
              </a:rPr>
              <a:t>Graphical output and use of a mouse and other graphical components for input</a:t>
            </a:r>
          </a:p>
          <a:p>
            <a:pPr lvl="2" eaLnBrk="1" hangingPunct="1"/>
            <a:r>
              <a:rPr lang="en-US">
                <a:latin typeface="Tahoma" charset="0"/>
                <a:ea typeface="ＭＳ Ｐゴシック" charset="0"/>
              </a:rPr>
              <a:t>Ex: Windows with buttons, textfields, pulldown menus, radiobuttons, labels, and more</a:t>
            </a:r>
          </a:p>
          <a:p>
            <a:pPr eaLnBrk="1" hangingPunct="1"/>
            <a:r>
              <a:rPr lang="en-US">
                <a:latin typeface="Tahoma" charset="0"/>
                <a:ea typeface="ＭＳ Ｐゴシック" charset="0"/>
                <a:cs typeface="ＭＳ Ｐゴシック" charset="0"/>
              </a:rPr>
              <a:t>To use these tools we need to learn some Java classes and some programming theory</a:t>
            </a:r>
          </a:p>
          <a:p>
            <a:pPr lvl="1" eaLnBrk="1" hangingPunct="1"/>
            <a:r>
              <a:rPr lang="en-US">
                <a:latin typeface="Tahoma" charset="0"/>
                <a:ea typeface="ＭＳ Ｐゴシック" charset="0"/>
              </a:rPr>
              <a:t>But once we learn how to do it we will typically prefer it over console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2211">
                                            <p:txEl>
                                              <p:pRg st="2" end="2"/>
                                            </p:txEl>
                                          </p:spTgt>
                                        </p:tgtEl>
                                        <p:attrNameLst>
                                          <p:attrName>style.visibility</p:attrName>
                                        </p:attrNameLst>
                                      </p:cBhvr>
                                      <p:to>
                                        <p:strVal val="visible"/>
                                      </p:to>
                                    </p:set>
                                    <p:anim to="" calcmode="lin" valueType="num">
                                      <p:cBhvr>
                                        <p:cTn id="7" dur="1" fill="hold"/>
                                        <p:tgtEl>
                                          <p:spTgt spid="1502211">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02211">
                                            <p:txEl>
                                              <p:pRg st="3" end="3"/>
                                            </p:txEl>
                                          </p:spTgt>
                                        </p:tgtEl>
                                        <p:attrNameLst>
                                          <p:attrName>style.visibility</p:attrName>
                                        </p:attrNameLst>
                                      </p:cBhvr>
                                      <p:to>
                                        <p:strVal val="visible"/>
                                      </p:to>
                                    </p:set>
                                    <p:anim to="" calcmode="lin" valueType="num">
                                      <p:cBhvr>
                                        <p:cTn id="12" dur="1" fill="hold"/>
                                        <p:tgtEl>
                                          <p:spTgt spid="1502211">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02211">
                                            <p:txEl>
                                              <p:pRg st="4" end="4"/>
                                            </p:txEl>
                                          </p:spTgt>
                                        </p:tgtEl>
                                        <p:attrNameLst>
                                          <p:attrName>style.visibility</p:attrName>
                                        </p:attrNameLst>
                                      </p:cBhvr>
                                      <p:to>
                                        <p:strVal val="visible"/>
                                      </p:to>
                                    </p:set>
                                    <p:anim to="" calcmode="lin" valueType="num">
                                      <p:cBhvr>
                                        <p:cTn id="17" dur="1" fill="hold"/>
                                        <p:tgtEl>
                                          <p:spTgt spid="150221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CBE9C6E-99AB-9144-B8F6-DE013648D0B1}" type="slidenum">
              <a:rPr lang="en-US" sz="1400">
                <a:latin typeface="Arial" charset="0"/>
              </a:rPr>
              <a:pPr eaLnBrk="1" hangingPunct="1"/>
              <a:t>233</a:t>
            </a:fld>
            <a:endParaRPr lang="en-US" sz="1400">
              <a:latin typeface="Arial" charset="0"/>
            </a:endParaRPr>
          </a:p>
        </p:txBody>
      </p:sp>
      <p:sp>
        <p:nvSpPr>
          <p:cNvPr id="2068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AWT and Swing</a:t>
            </a:r>
          </a:p>
        </p:txBody>
      </p:sp>
      <p:sp>
        <p:nvSpPr>
          <p:cNvPr id="150323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The </a:t>
            </a:r>
            <a:r>
              <a:rPr lang="en-US">
                <a:solidFill>
                  <a:srgbClr val="FF0000"/>
                </a:solidFill>
                <a:latin typeface="Tahoma" charset="0"/>
                <a:ea typeface="ＭＳ Ｐゴシック" charset="0"/>
                <a:cs typeface="ＭＳ Ｐゴシック" charset="0"/>
              </a:rPr>
              <a:t>AWT</a:t>
            </a:r>
            <a:r>
              <a:rPr lang="en-US">
                <a:latin typeface="Tahoma" charset="0"/>
                <a:ea typeface="ＭＳ Ｐゴシック" charset="0"/>
                <a:cs typeface="ＭＳ Ｐゴシック" charset="0"/>
              </a:rPr>
              <a:t> (Abstract Windowing Toolkit) was developed for the first versions of Java</a:t>
            </a:r>
          </a:p>
          <a:p>
            <a:pPr lvl="1" eaLnBrk="1" hangingPunct="1"/>
            <a:r>
              <a:rPr lang="en-US">
                <a:latin typeface="Tahoma" charset="0"/>
                <a:ea typeface="ＭＳ Ｐゴシック" charset="0"/>
              </a:rPr>
              <a:t>Created components such as Frame, Panel, Button, TextField, Label</a:t>
            </a:r>
          </a:p>
          <a:p>
            <a:pPr eaLnBrk="1" hangingPunct="1"/>
            <a:r>
              <a:rPr lang="en-US">
                <a:latin typeface="Tahoma" charset="0"/>
                <a:ea typeface="ＭＳ Ｐゴシック" charset="0"/>
                <a:cs typeface="ＭＳ Ｐゴシック" charset="0"/>
              </a:rPr>
              <a:t>However, the </a:t>
            </a:r>
            <a:r>
              <a:rPr lang="en-US">
                <a:solidFill>
                  <a:srgbClr val="FF0000"/>
                </a:solidFill>
                <a:latin typeface="Tahoma" charset="0"/>
                <a:ea typeface="ＭＳ Ｐゴシック" charset="0"/>
                <a:cs typeface="ＭＳ Ｐゴシック" charset="0"/>
              </a:rPr>
              <a:t>look and feel</a:t>
            </a:r>
            <a:r>
              <a:rPr lang="en-US">
                <a:latin typeface="Tahoma" charset="0"/>
                <a:ea typeface="ＭＳ Ｐゴシック" charset="0"/>
                <a:cs typeface="ＭＳ Ｐゴシック" charset="0"/>
              </a:rPr>
              <a:t> of the AWT varied on different windowing systems</a:t>
            </a:r>
          </a:p>
          <a:p>
            <a:pPr lvl="1" eaLnBrk="1" hangingPunct="1"/>
            <a:r>
              <a:rPr lang="en-US">
                <a:latin typeface="Tahoma" charset="0"/>
                <a:ea typeface="ＭＳ Ｐゴシック" charset="0"/>
              </a:rPr>
              <a:t>The same AWT Java program looks different when run on MS Windows machines, MACs and Sun Workstations</a:t>
            </a:r>
          </a:p>
          <a:p>
            <a:pPr lvl="2" eaLnBrk="1" hangingPunct="1"/>
            <a:r>
              <a:rPr lang="en-US">
                <a:latin typeface="Tahoma" charset="0"/>
                <a:ea typeface="ＭＳ Ｐゴシック" charset="0"/>
              </a:rPr>
              <a:t>This is because the underlying windowing systems on those machines differ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3235">
                                            <p:txEl>
                                              <p:pRg st="2" end="2"/>
                                            </p:txEl>
                                          </p:spTgt>
                                        </p:tgtEl>
                                        <p:attrNameLst>
                                          <p:attrName>style.visibility</p:attrName>
                                        </p:attrNameLst>
                                      </p:cBhvr>
                                      <p:to>
                                        <p:strVal val="visible"/>
                                      </p:to>
                                    </p:set>
                                    <p:anim to="" calcmode="lin" valueType="num">
                                      <p:cBhvr>
                                        <p:cTn id="7" dur="1" fill="hold"/>
                                        <p:tgtEl>
                                          <p:spTgt spid="150323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503235">
                                            <p:txEl>
                                              <p:pRg st="3" end="3"/>
                                            </p:txEl>
                                          </p:spTgt>
                                        </p:tgtEl>
                                        <p:attrNameLst>
                                          <p:attrName>style.visibility</p:attrName>
                                        </p:attrNameLst>
                                      </p:cBhvr>
                                      <p:to>
                                        <p:strVal val="visible"/>
                                      </p:to>
                                    </p:set>
                                    <p:anim to="" calcmode="lin" valueType="num">
                                      <p:cBhvr>
                                        <p:cTn id="10" dur="1" fill="hold"/>
                                        <p:tgtEl>
                                          <p:spTgt spid="1503235">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nodeType="clickEffect">
                                  <p:stCondLst>
                                    <p:cond delay="0"/>
                                  </p:stCondLst>
                                  <p:childTnLst>
                                    <p:set>
                                      <p:cBhvr>
                                        <p:cTn id="14" dur="1" fill="hold">
                                          <p:stCondLst>
                                            <p:cond delay="0"/>
                                          </p:stCondLst>
                                        </p:cTn>
                                        <p:tgtEl>
                                          <p:spTgt spid="1503235">
                                            <p:txEl>
                                              <p:pRg st="4" end="4"/>
                                            </p:txEl>
                                          </p:spTgt>
                                        </p:tgtEl>
                                        <p:attrNameLst>
                                          <p:attrName>style.visibility</p:attrName>
                                        </p:attrNameLst>
                                      </p:cBhvr>
                                      <p:to>
                                        <p:strVal val="visible"/>
                                      </p:to>
                                    </p:set>
                                    <p:animEffect transition="in" filter="barn(inHorizontal)">
                                      <p:cBhvr>
                                        <p:cTn id="15" dur="500"/>
                                        <p:tgtEl>
                                          <p:spTgt spid="1503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1DE5E56-A251-454D-A115-C9CC5E47AE5E}" type="slidenum">
              <a:rPr lang="en-US" sz="1400">
                <a:latin typeface="Arial" charset="0"/>
              </a:rPr>
              <a:pPr eaLnBrk="1" hangingPunct="1"/>
              <a:t>234</a:t>
            </a:fld>
            <a:endParaRPr lang="en-US" sz="1400">
              <a:latin typeface="Arial" charset="0"/>
            </a:endParaRPr>
          </a:p>
        </p:txBody>
      </p:sp>
      <p:sp>
        <p:nvSpPr>
          <p:cNvPr id="2078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AWT and Swing</a:t>
            </a:r>
          </a:p>
        </p:txBody>
      </p:sp>
      <p:sp>
        <p:nvSpPr>
          <p:cNvPr id="1504259"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Since a goal of Java is to be platform independent, its look and feel should also be platform independent</a:t>
            </a:r>
          </a:p>
          <a:p>
            <a:pPr eaLnBrk="1" hangingPunct="1"/>
            <a:r>
              <a:rPr lang="en-US">
                <a:solidFill>
                  <a:srgbClr val="FF0000"/>
                </a:solidFill>
                <a:latin typeface="Tahoma" charset="0"/>
                <a:ea typeface="ＭＳ Ｐゴシック" charset="0"/>
                <a:cs typeface="ＭＳ Ｐゴシック" charset="0"/>
              </a:rPr>
              <a:t>Swing</a:t>
            </a:r>
            <a:r>
              <a:rPr lang="en-US">
                <a:latin typeface="Tahoma" charset="0"/>
                <a:ea typeface="ＭＳ Ｐゴシック" charset="0"/>
                <a:cs typeface="ＭＳ Ｐゴシック" charset="0"/>
              </a:rPr>
              <a:t> was developed from Java v. 1.2 to be more consistent in its look and feel across all platforms</a:t>
            </a:r>
          </a:p>
          <a:p>
            <a:pPr lvl="1" eaLnBrk="1" hangingPunct="1"/>
            <a:r>
              <a:rPr lang="en-US">
                <a:latin typeface="Tahoma" charset="0"/>
                <a:ea typeface="ＭＳ Ｐゴシック" charset="0"/>
              </a:rPr>
              <a:t>It also adds some extra features that did not exist in the AWT</a:t>
            </a:r>
          </a:p>
          <a:p>
            <a:pPr lvl="1" eaLnBrk="1" hangingPunct="1"/>
            <a:r>
              <a:rPr lang="en-US">
                <a:latin typeface="Tahoma" charset="0"/>
                <a:ea typeface="ＭＳ Ｐゴシック" charset="0"/>
              </a:rPr>
              <a:t>Many Swing components are similar to AWT in name, but with a </a:t>
            </a:r>
            <a:r>
              <a:rPr lang="ja-JP" altLang="en-US">
                <a:latin typeface="Tahoma" charset="0"/>
                <a:ea typeface="ＭＳ Ｐゴシック" charset="0"/>
              </a:rPr>
              <a:t>“</a:t>
            </a:r>
            <a:r>
              <a:rPr lang="en-US" altLang="ja-JP">
                <a:latin typeface="Tahoma" charset="0"/>
                <a:ea typeface="ＭＳ Ｐゴシック" charset="0"/>
              </a:rPr>
              <a:t>J</a:t>
            </a:r>
            <a:r>
              <a:rPr lang="ja-JP" altLang="en-US">
                <a:latin typeface="Tahoma" charset="0"/>
                <a:ea typeface="ＭＳ Ｐゴシック" charset="0"/>
              </a:rPr>
              <a:t>”</a:t>
            </a:r>
            <a:r>
              <a:rPr lang="en-US" altLang="ja-JP">
                <a:latin typeface="Tahoma" charset="0"/>
                <a:ea typeface="ＭＳ Ｐゴシック" charset="0"/>
              </a:rPr>
              <a:t> in front</a:t>
            </a:r>
          </a:p>
          <a:p>
            <a:pPr lvl="2" eaLnBrk="1" hangingPunct="1"/>
            <a:r>
              <a:rPr lang="en-US">
                <a:latin typeface="Tahoma" charset="0"/>
                <a:ea typeface="ＭＳ Ｐゴシック" charset="0"/>
              </a:rPr>
              <a:t>Ex: JFrame, JPanel, JButton, JTextField, JLabel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4259">
                                            <p:txEl>
                                              <p:pRg st="1" end="1"/>
                                            </p:txEl>
                                          </p:spTgt>
                                        </p:tgtEl>
                                        <p:attrNameLst>
                                          <p:attrName>style.visibility</p:attrName>
                                        </p:attrNameLst>
                                      </p:cBhvr>
                                      <p:to>
                                        <p:strVal val="visible"/>
                                      </p:to>
                                    </p:set>
                                    <p:anim to="" calcmode="lin" valueType="num">
                                      <p:cBhvr>
                                        <p:cTn id="7" dur="1" fill="hold"/>
                                        <p:tgtEl>
                                          <p:spTgt spid="1504259">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04259">
                                            <p:txEl>
                                              <p:pRg st="2" end="2"/>
                                            </p:txEl>
                                          </p:spTgt>
                                        </p:tgtEl>
                                        <p:attrNameLst>
                                          <p:attrName>style.visibility</p:attrName>
                                        </p:attrNameLst>
                                      </p:cBhvr>
                                      <p:to>
                                        <p:strVal val="visible"/>
                                      </p:to>
                                    </p:set>
                                    <p:anim to="" calcmode="lin" valueType="num">
                                      <p:cBhvr>
                                        <p:cTn id="12" dur="1" fill="hold"/>
                                        <p:tgtEl>
                                          <p:spTgt spid="150425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04259">
                                            <p:txEl>
                                              <p:pRg st="3" end="3"/>
                                            </p:txEl>
                                          </p:spTgt>
                                        </p:tgtEl>
                                        <p:attrNameLst>
                                          <p:attrName>style.visibility</p:attrName>
                                        </p:attrNameLst>
                                      </p:cBhvr>
                                      <p:to>
                                        <p:strVal val="visible"/>
                                      </p:to>
                                    </p:set>
                                    <p:anim to="" calcmode="lin" valueType="num">
                                      <p:cBhvr>
                                        <p:cTn id="17" dur="1" fill="hold"/>
                                        <p:tgtEl>
                                          <p:spTgt spid="1504259">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04259">
                                            <p:txEl>
                                              <p:pRg st="4" end="4"/>
                                            </p:txEl>
                                          </p:spTgt>
                                        </p:tgtEl>
                                        <p:attrNameLst>
                                          <p:attrName>style.visibility</p:attrName>
                                        </p:attrNameLst>
                                      </p:cBhvr>
                                      <p:to>
                                        <p:strVal val="visible"/>
                                      </p:to>
                                    </p:set>
                                    <p:anim to="" calcmode="lin" valueType="num">
                                      <p:cBhvr>
                                        <p:cTn id="22" dur="1" fill="hold"/>
                                        <p:tgtEl>
                                          <p:spTgt spid="1504259">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24: JavaFX</a:t>
            </a:r>
          </a:p>
        </p:txBody>
      </p:sp>
      <p:sp>
        <p:nvSpPr>
          <p:cNvPr id="3" name="Content Placeholder 2"/>
          <p:cNvSpPr>
            <a:spLocks noGrp="1"/>
          </p:cNvSpPr>
          <p:nvPr>
            <p:ph idx="1"/>
          </p:nvPr>
        </p:nvSpPr>
        <p:spPr/>
        <p:txBody>
          <a:bodyPr/>
          <a:lstStyle/>
          <a:p>
            <a:r>
              <a:rPr lang="en-US" dirty="0" err="1">
                <a:solidFill>
                  <a:srgbClr val="FF0000"/>
                </a:solidFill>
              </a:rPr>
              <a:t>JavaFX</a:t>
            </a:r>
            <a:r>
              <a:rPr lang="en-US" dirty="0"/>
              <a:t> is a</a:t>
            </a:r>
          </a:p>
          <a:p>
            <a:pPr marL="457200" lvl="1" indent="0">
              <a:buNone/>
            </a:pPr>
            <a:r>
              <a:rPr lang="en-US" dirty="0"/>
              <a:t>“Set of graphics and media packages that enables developers to design, create, test, debug and deploy rich client applications that operate consistently across diverse platforms”</a:t>
            </a:r>
          </a:p>
          <a:p>
            <a:pPr marL="914400" lvl="2" indent="0">
              <a:buNone/>
            </a:pPr>
            <a:r>
              <a:rPr lang="en-US" dirty="0"/>
              <a:t>-- from Oracle </a:t>
            </a:r>
            <a:r>
              <a:rPr lang="en-US" dirty="0" err="1"/>
              <a:t>JavaFX</a:t>
            </a:r>
            <a:r>
              <a:rPr lang="en-US" dirty="0"/>
              <a:t> docs</a:t>
            </a:r>
          </a:p>
          <a:p>
            <a:pPr lvl="1"/>
            <a:r>
              <a:rPr lang="en-US" dirty="0"/>
              <a:t>As more programming moves toward Web interfaces, </a:t>
            </a:r>
            <a:r>
              <a:rPr lang="en-US" dirty="0" err="1"/>
              <a:t>JavaFX</a:t>
            </a:r>
            <a:r>
              <a:rPr lang="en-US" dirty="0"/>
              <a:t> will gain in popularity</a:t>
            </a:r>
          </a:p>
          <a:p>
            <a:pPr lvl="1"/>
            <a:r>
              <a:rPr lang="en-US" dirty="0"/>
              <a:t>Can be used with Swing as well, so learning Swing is still a good thing</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235</a:t>
            </a:fld>
            <a:endParaRPr lang="en-US"/>
          </a:p>
        </p:txBody>
      </p:sp>
    </p:spTree>
    <p:extLst>
      <p:ext uri="{BB962C8B-B14F-4D97-AF65-F5344CB8AC3E}">
        <p14:creationId xmlns:p14="http://schemas.microsoft.com/office/powerpoint/2010/main" val="9334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1439-3A17-364C-B27F-87B7A3691DFE}"/>
              </a:ext>
            </a:extLst>
          </p:cNvPr>
          <p:cNvSpPr>
            <a:spLocks noGrp="1"/>
          </p:cNvSpPr>
          <p:nvPr>
            <p:ph type="title"/>
          </p:nvPr>
        </p:nvSpPr>
        <p:spPr/>
        <p:txBody>
          <a:bodyPr/>
          <a:lstStyle/>
          <a:p>
            <a:r>
              <a:rPr lang="en-US" dirty="0"/>
              <a:t>Lecture 24: JavaFX vs. Swing</a:t>
            </a:r>
          </a:p>
        </p:txBody>
      </p:sp>
      <p:sp>
        <p:nvSpPr>
          <p:cNvPr id="3" name="Content Placeholder 2">
            <a:extLst>
              <a:ext uri="{FF2B5EF4-FFF2-40B4-BE49-F238E27FC236}">
                <a16:creationId xmlns:a16="http://schemas.microsoft.com/office/drawing/2014/main" id="{FA168F85-A218-8D4F-AED1-1888CB876AD9}"/>
              </a:ext>
            </a:extLst>
          </p:cNvPr>
          <p:cNvSpPr>
            <a:spLocks noGrp="1"/>
          </p:cNvSpPr>
          <p:nvPr>
            <p:ph idx="1"/>
          </p:nvPr>
        </p:nvSpPr>
        <p:spPr/>
        <p:txBody>
          <a:bodyPr/>
          <a:lstStyle/>
          <a:p>
            <a:pPr lvl="1"/>
            <a:r>
              <a:rPr lang="en-US" dirty="0"/>
              <a:t>The newest edition of the Gaddis text focuses on JavaFX and no longer features Swing</a:t>
            </a:r>
          </a:p>
          <a:p>
            <a:pPr lvl="2"/>
            <a:r>
              <a:rPr lang="en-US" dirty="0"/>
              <a:t>There is certainly good motivation to do this, and it is certainly a good thing to learn JavaFX</a:t>
            </a:r>
          </a:p>
          <a:p>
            <a:pPr lvl="2"/>
            <a:r>
              <a:rPr lang="en-US" dirty="0"/>
              <a:t>However, in CS 0401 we are focusing on object-oriented programming and developing applications with Swing fits better with our recent class discussions of inheritance, polymorphism and interfaces.</a:t>
            </a:r>
          </a:p>
          <a:p>
            <a:pPr lvl="2"/>
            <a:r>
              <a:rPr lang="en-US" dirty="0"/>
              <a:t>Thus, we will focus on Swing for GUIs in this course</a:t>
            </a:r>
          </a:p>
          <a:p>
            <a:pPr lvl="1"/>
            <a:r>
              <a:rPr lang="en-US" dirty="0"/>
              <a:t>If you have a new edition of Gaddis, you can use the reference below for a Swing tutorial:</a:t>
            </a:r>
          </a:p>
          <a:p>
            <a:pPr lvl="2"/>
            <a:r>
              <a:rPr lang="en-US" dirty="0">
                <a:hlinkClick r:id="rId2"/>
              </a:rPr>
              <a:t>https://docs.oracle.com/javase/tutorial/uiswing/</a:t>
            </a:r>
            <a:r>
              <a:rPr lang="en-US" dirty="0"/>
              <a:t> </a:t>
            </a:r>
          </a:p>
          <a:p>
            <a:pPr lvl="2"/>
            <a:r>
              <a:rPr lang="en-US" dirty="0"/>
              <a:t>Also see the course notes and handouts</a:t>
            </a:r>
          </a:p>
        </p:txBody>
      </p:sp>
      <p:sp>
        <p:nvSpPr>
          <p:cNvPr id="4" name="Slide Number Placeholder 3">
            <a:extLst>
              <a:ext uri="{FF2B5EF4-FFF2-40B4-BE49-F238E27FC236}">
                <a16:creationId xmlns:a16="http://schemas.microsoft.com/office/drawing/2014/main" id="{0B3C7C02-8FF6-9A45-9585-25478FE95F90}"/>
              </a:ext>
            </a:extLst>
          </p:cNvPr>
          <p:cNvSpPr>
            <a:spLocks noGrp="1"/>
          </p:cNvSpPr>
          <p:nvPr>
            <p:ph type="sldNum" sz="quarter" idx="12"/>
          </p:nvPr>
        </p:nvSpPr>
        <p:spPr/>
        <p:txBody>
          <a:bodyPr/>
          <a:lstStyle/>
          <a:p>
            <a:pPr>
              <a:defRPr/>
            </a:pPr>
            <a:fld id="{3F3F7651-4CEB-9441-A878-CF8E8A3E8F61}" type="slidenum">
              <a:rPr lang="en-US" smtClean="0"/>
              <a:pPr>
                <a:defRPr/>
              </a:pPr>
              <a:t>236</a:t>
            </a:fld>
            <a:endParaRPr lang="en-US"/>
          </a:p>
        </p:txBody>
      </p:sp>
    </p:spTree>
    <p:extLst>
      <p:ext uri="{BB962C8B-B14F-4D97-AF65-F5344CB8AC3E}">
        <p14:creationId xmlns:p14="http://schemas.microsoft.com/office/powerpoint/2010/main" val="324064141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C2B8287-D987-1B44-8528-0CD667152829}" type="slidenum">
              <a:rPr lang="en-US" sz="1400">
                <a:latin typeface="Arial" charset="0"/>
              </a:rPr>
              <a:pPr eaLnBrk="1" hangingPunct="1"/>
              <a:t>237</a:t>
            </a:fld>
            <a:endParaRPr lang="en-US" sz="1400">
              <a:latin typeface="Arial" charset="0"/>
            </a:endParaRPr>
          </a:p>
        </p:txBody>
      </p:sp>
      <p:sp>
        <p:nvSpPr>
          <p:cNvPr id="20889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a:t>
            </a:r>
            <a:r>
              <a:rPr lang="en-US" dirty="0" err="1">
                <a:latin typeface="Arial" charset="0"/>
                <a:ea typeface="ＭＳ Ｐゴシック" charset="0"/>
                <a:cs typeface="ＭＳ Ｐゴシック" charset="0"/>
              </a:rPr>
              <a:t>JFrames</a:t>
            </a:r>
            <a:r>
              <a:rPr lang="en-US" dirty="0">
                <a:latin typeface="Arial" charset="0"/>
                <a:ea typeface="ＭＳ Ｐゴシック" charset="0"/>
                <a:cs typeface="ＭＳ Ｐゴシック" charset="0"/>
              </a:rPr>
              <a:t> and </a:t>
            </a:r>
            <a:r>
              <a:rPr lang="en-US" dirty="0" err="1">
                <a:latin typeface="Arial" charset="0"/>
                <a:ea typeface="ＭＳ Ｐゴシック" charset="0"/>
                <a:cs typeface="ＭＳ Ｐゴシック" charset="0"/>
              </a:rPr>
              <a:t>JApplets</a:t>
            </a:r>
            <a:endParaRPr lang="en-US" dirty="0">
              <a:latin typeface="Arial" charset="0"/>
              <a:ea typeface="ＭＳ Ｐゴシック" charset="0"/>
              <a:cs typeface="ＭＳ Ｐゴシック" charset="0"/>
            </a:endParaRPr>
          </a:p>
        </p:txBody>
      </p:sp>
      <p:sp>
        <p:nvSpPr>
          <p:cNvPr id="1505283" name="Rectangle 3"/>
          <p:cNvSpPr>
            <a:spLocks noGrp="1" noChangeArrowheads="1"/>
          </p:cNvSpPr>
          <p:nvPr>
            <p:ph type="body" idx="1"/>
          </p:nvPr>
        </p:nvSpPr>
        <p:spPr/>
        <p:txBody>
          <a:bodyPr/>
          <a:lstStyle/>
          <a:p>
            <a:pPr eaLnBrk="1" hangingPunct="1"/>
            <a:r>
              <a:rPr lang="en-US" dirty="0" err="1">
                <a:solidFill>
                  <a:srgbClr val="FF0000"/>
                </a:solidFill>
                <a:latin typeface="Tahoma" charset="0"/>
                <a:ea typeface="ＭＳ Ｐゴシック" charset="0"/>
                <a:cs typeface="ＭＳ Ｐゴシック" charset="0"/>
              </a:rPr>
              <a:t>JFrames</a:t>
            </a:r>
            <a:r>
              <a:rPr lang="en-US" dirty="0">
                <a:latin typeface="Tahoma" charset="0"/>
                <a:ea typeface="ＭＳ Ｐゴシック" charset="0"/>
                <a:cs typeface="ＭＳ Ｐゴシック" charset="0"/>
              </a:rPr>
              <a:t> are </a:t>
            </a:r>
            <a:r>
              <a:rPr lang="en-US" dirty="0">
                <a:solidFill>
                  <a:srgbClr val="FF0000"/>
                </a:solidFill>
                <a:latin typeface="Tahoma" charset="0"/>
                <a:ea typeface="ＭＳ Ｐゴシック" charset="0"/>
                <a:cs typeface="ＭＳ Ｐゴシック" charset="0"/>
              </a:rPr>
              <a:t>objects</a:t>
            </a:r>
            <a:r>
              <a:rPr lang="en-US" dirty="0">
                <a:latin typeface="Tahoma" charset="0"/>
                <a:ea typeface="ＭＳ Ｐゴシック" charset="0"/>
                <a:cs typeface="ＭＳ Ｐゴシック" charset="0"/>
              </a:rPr>
              <a:t> that will be the </a:t>
            </a:r>
            <a:r>
              <a:rPr lang="en-US" dirty="0">
                <a:solidFill>
                  <a:srgbClr val="FF0000"/>
                </a:solidFill>
                <a:latin typeface="Tahoma" charset="0"/>
                <a:ea typeface="ＭＳ Ｐゴシック" charset="0"/>
                <a:cs typeface="ＭＳ Ｐゴシック" charset="0"/>
              </a:rPr>
              <a:t>windows</a:t>
            </a:r>
            <a:r>
              <a:rPr lang="en-US" dirty="0">
                <a:latin typeface="Tahoma" charset="0"/>
                <a:ea typeface="ＭＳ Ｐゴシック" charset="0"/>
                <a:cs typeface="ＭＳ Ｐゴシック" charset="0"/>
              </a:rPr>
              <a:t> in graphical applications</a:t>
            </a:r>
          </a:p>
          <a:p>
            <a:pPr lvl="1" eaLnBrk="1" hangingPunct="1"/>
            <a:r>
              <a:rPr lang="en-US" dirty="0">
                <a:latin typeface="Tahoma" charset="0"/>
                <a:ea typeface="ＭＳ Ｐゴシック" charset="0"/>
              </a:rPr>
              <a:t>We can draw/paint graphics within them</a:t>
            </a:r>
          </a:p>
          <a:p>
            <a:pPr lvl="1" eaLnBrk="1" hangingPunct="1"/>
            <a:r>
              <a:rPr lang="en-US" dirty="0">
                <a:latin typeface="Tahoma" charset="0"/>
                <a:ea typeface="ＭＳ Ｐゴシック" charset="0"/>
              </a:rPr>
              <a:t>We can place and manipulate graphical components within them</a:t>
            </a:r>
          </a:p>
          <a:p>
            <a:pPr eaLnBrk="1" hangingPunct="1"/>
            <a:r>
              <a:rPr lang="en-US" dirty="0" err="1">
                <a:solidFill>
                  <a:srgbClr val="FF0000"/>
                </a:solidFill>
                <a:latin typeface="Tahoma" charset="0"/>
                <a:ea typeface="ＭＳ Ｐゴシック" charset="0"/>
                <a:cs typeface="ＭＳ Ｐゴシック" charset="0"/>
              </a:rPr>
              <a:t>JApplets</a:t>
            </a:r>
            <a:r>
              <a:rPr lang="en-US" dirty="0">
                <a:latin typeface="Tahoma" charset="0"/>
                <a:ea typeface="ＭＳ Ｐゴシック" charset="0"/>
                <a:cs typeface="ＭＳ Ｐゴシック" charset="0"/>
              </a:rPr>
              <a:t> are similar in their functionality to </a:t>
            </a:r>
            <a:r>
              <a:rPr lang="en-US" dirty="0" err="1">
                <a:latin typeface="Tahoma" charset="0"/>
                <a:ea typeface="ＭＳ Ｐゴシック" charset="0"/>
                <a:cs typeface="ＭＳ Ｐゴシック" charset="0"/>
              </a:rPr>
              <a:t>JFRames</a:t>
            </a:r>
            <a:endParaRPr lang="en-US" dirty="0">
              <a:latin typeface="Tahoma" charset="0"/>
              <a:ea typeface="ＭＳ Ｐゴシック" charset="0"/>
              <a:cs typeface="ＭＳ Ｐゴシック" charset="0"/>
            </a:endParaRPr>
          </a:p>
          <a:p>
            <a:pPr lvl="1" eaLnBrk="1" hangingPunct="1"/>
            <a:r>
              <a:rPr lang="en-US" dirty="0">
                <a:latin typeface="Tahoma" charset="0"/>
                <a:ea typeface="ＭＳ Ｐゴシック" charset="0"/>
              </a:rPr>
              <a:t>However, they are run within the context of another program (i.e. a Web browser)</a:t>
            </a:r>
          </a:p>
          <a:p>
            <a:pPr lvl="1" eaLnBrk="1" hangingPunct="1"/>
            <a:r>
              <a:rPr lang="en-US" dirty="0">
                <a:latin typeface="Tahoma" charset="0"/>
                <a:ea typeface="ＭＳ Ｐゴシック" charset="0"/>
              </a:rPr>
              <a:t>Used to be very popular, but not so much any more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5283">
                                            <p:txEl>
                                              <p:pRg st="1" end="1"/>
                                            </p:txEl>
                                          </p:spTgt>
                                        </p:tgtEl>
                                        <p:attrNameLst>
                                          <p:attrName>style.visibility</p:attrName>
                                        </p:attrNameLst>
                                      </p:cBhvr>
                                      <p:to>
                                        <p:strVal val="visible"/>
                                      </p:to>
                                    </p:set>
                                    <p:anim to="" calcmode="lin" valueType="num">
                                      <p:cBhvr>
                                        <p:cTn id="7" dur="1" fill="hold"/>
                                        <p:tgtEl>
                                          <p:spTgt spid="150528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05283">
                                            <p:txEl>
                                              <p:pRg st="2" end="2"/>
                                            </p:txEl>
                                          </p:spTgt>
                                        </p:tgtEl>
                                        <p:attrNameLst>
                                          <p:attrName>style.visibility</p:attrName>
                                        </p:attrNameLst>
                                      </p:cBhvr>
                                      <p:to>
                                        <p:strVal val="visible"/>
                                      </p:to>
                                    </p:set>
                                    <p:anim to="" calcmode="lin" valueType="num">
                                      <p:cBhvr>
                                        <p:cTn id="12" dur="1" fill="hold"/>
                                        <p:tgtEl>
                                          <p:spTgt spid="150528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05283">
                                            <p:txEl>
                                              <p:pRg st="3" end="3"/>
                                            </p:txEl>
                                          </p:spTgt>
                                        </p:tgtEl>
                                        <p:attrNameLst>
                                          <p:attrName>style.visibility</p:attrName>
                                        </p:attrNameLst>
                                      </p:cBhvr>
                                      <p:to>
                                        <p:strVal val="visible"/>
                                      </p:to>
                                    </p:set>
                                    <p:anim to="" calcmode="lin" valueType="num">
                                      <p:cBhvr>
                                        <p:cTn id="17" dur="1" fill="hold"/>
                                        <p:tgtEl>
                                          <p:spTgt spid="150528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05283">
                                            <p:txEl>
                                              <p:pRg st="4" end="4"/>
                                            </p:txEl>
                                          </p:spTgt>
                                        </p:tgtEl>
                                        <p:attrNameLst>
                                          <p:attrName>style.visibility</p:attrName>
                                        </p:attrNameLst>
                                      </p:cBhvr>
                                      <p:to>
                                        <p:strVal val="visible"/>
                                      </p:to>
                                    </p:set>
                                    <p:anim to="" calcmode="lin" valueType="num">
                                      <p:cBhvr>
                                        <p:cTn id="22" dur="1" fill="hold"/>
                                        <p:tgtEl>
                                          <p:spTgt spid="1505283">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505283">
                                            <p:txEl>
                                              <p:pRg st="5" end="5"/>
                                            </p:txEl>
                                          </p:spTgt>
                                        </p:tgtEl>
                                        <p:attrNameLst>
                                          <p:attrName>style.visibility</p:attrName>
                                        </p:attrNameLst>
                                      </p:cBhvr>
                                      <p:to>
                                        <p:strVal val="visible"/>
                                      </p:to>
                                    </p:set>
                                    <p:anim to="" calcmode="lin" valueType="num">
                                      <p:cBhvr>
                                        <p:cTn id="27" dur="1" fill="hold"/>
                                        <p:tgtEl>
                                          <p:spTgt spid="150528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982F70C-DC59-A948-9C93-1879A46ABD31}" type="slidenum">
              <a:rPr lang="en-US" sz="1400">
                <a:latin typeface="Arial" charset="0"/>
              </a:rPr>
              <a:pPr eaLnBrk="1" hangingPunct="1"/>
              <a:t>238</a:t>
            </a:fld>
            <a:endParaRPr lang="en-US" sz="1400">
              <a:latin typeface="Arial" charset="0"/>
            </a:endParaRPr>
          </a:p>
        </p:txBody>
      </p:sp>
      <p:sp>
        <p:nvSpPr>
          <p:cNvPr id="2099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a:t>
            </a:r>
            <a:r>
              <a:rPr lang="en-US" dirty="0" err="1">
                <a:latin typeface="Arial" charset="0"/>
                <a:ea typeface="ＭＳ Ｐゴシック" charset="0"/>
                <a:cs typeface="ＭＳ Ｐゴシック" charset="0"/>
              </a:rPr>
              <a:t>JFrames</a:t>
            </a:r>
            <a:endParaRPr lang="en-US" dirty="0">
              <a:latin typeface="Arial" charset="0"/>
              <a:ea typeface="ＭＳ Ｐゴシック" charset="0"/>
              <a:cs typeface="ＭＳ Ｐゴシック" charset="0"/>
            </a:endParaRPr>
          </a:p>
        </p:txBody>
      </p:sp>
      <p:sp>
        <p:nvSpPr>
          <p:cNvPr id="1506307"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We will focus on </a:t>
            </a:r>
            <a:r>
              <a:rPr lang="en-US" dirty="0" err="1">
                <a:latin typeface="Tahoma" charset="0"/>
                <a:ea typeface="ＭＳ Ｐゴシック" charset="0"/>
                <a:cs typeface="ＭＳ Ｐゴシック" charset="0"/>
              </a:rPr>
              <a:t>JFrames</a:t>
            </a:r>
            <a:endParaRPr lang="en-US" dirty="0">
              <a:latin typeface="Tahoma" charset="0"/>
              <a:ea typeface="ＭＳ Ｐゴシック" charset="0"/>
              <a:cs typeface="ＭＳ Ｐゴシック" charset="0"/>
            </a:endParaRPr>
          </a:p>
          <a:p>
            <a:pPr lvl="1" eaLnBrk="1" hangingPunct="1"/>
            <a:r>
              <a:rPr lang="en-US" dirty="0">
                <a:latin typeface="Tahoma" charset="0"/>
                <a:ea typeface="ＭＳ Ｐゴシック" charset="0"/>
              </a:rPr>
              <a:t>To use them we:</a:t>
            </a:r>
          </a:p>
          <a:p>
            <a:pPr lvl="2" eaLnBrk="1" hangingPunct="1"/>
            <a:r>
              <a:rPr lang="en-US" dirty="0">
                <a:latin typeface="Tahoma" charset="0"/>
                <a:ea typeface="ＭＳ Ｐゴシック" charset="0"/>
              </a:rPr>
              <a:t>Create a </a:t>
            </a:r>
            <a:r>
              <a:rPr lang="en-US" dirty="0" err="1">
                <a:latin typeface="Tahoma" charset="0"/>
                <a:ea typeface="ＭＳ Ｐゴシック" charset="0"/>
              </a:rPr>
              <a:t>JFrame</a:t>
            </a:r>
            <a:r>
              <a:rPr lang="en-US" dirty="0">
                <a:latin typeface="Tahoma" charset="0"/>
                <a:ea typeface="ＭＳ Ｐゴシック" charset="0"/>
              </a:rPr>
              <a:t> object</a:t>
            </a:r>
          </a:p>
          <a:p>
            <a:pPr lvl="2" eaLnBrk="1" hangingPunct="1"/>
            <a:r>
              <a:rPr lang="en-US" dirty="0">
                <a:latin typeface="Tahoma" charset="0"/>
                <a:ea typeface="ＭＳ Ｐゴシック" charset="0"/>
              </a:rPr>
              <a:t>Size it as desired</a:t>
            </a:r>
          </a:p>
          <a:p>
            <a:pPr lvl="2" eaLnBrk="1" hangingPunct="1"/>
            <a:r>
              <a:rPr lang="en-US" dirty="0">
                <a:latin typeface="Tahoma" charset="0"/>
                <a:ea typeface="ＭＳ Ｐゴシック" charset="0"/>
              </a:rPr>
              <a:t>Show it on the display</a:t>
            </a:r>
          </a:p>
          <a:p>
            <a:pPr lvl="1" eaLnBrk="1" hangingPunct="1"/>
            <a:r>
              <a:rPr lang="en-US" dirty="0">
                <a:latin typeface="Tahoma" charset="0"/>
                <a:ea typeface="ＭＳ Ｐゴシック" charset="0"/>
              </a:rPr>
              <a:t>Once we have a </a:t>
            </a:r>
            <a:r>
              <a:rPr lang="en-US" dirty="0" err="1">
                <a:latin typeface="Tahoma" charset="0"/>
                <a:ea typeface="ＭＳ Ｐゴシック" charset="0"/>
              </a:rPr>
              <a:t>JFrame</a:t>
            </a:r>
            <a:r>
              <a:rPr lang="en-US" dirty="0">
                <a:latin typeface="Tahoma" charset="0"/>
                <a:ea typeface="ＭＳ Ｐゴシック" charset="0"/>
              </a:rPr>
              <a:t> we can do a LOT with it</a:t>
            </a:r>
          </a:p>
          <a:p>
            <a:pPr lvl="2" eaLnBrk="1" hangingPunct="1"/>
            <a:r>
              <a:rPr lang="en-US" dirty="0">
                <a:latin typeface="Tahoma" charset="0"/>
                <a:ea typeface="ＭＳ Ｐゴシック" charset="0"/>
              </a:rPr>
              <a:t>Draw graphics within it</a:t>
            </a:r>
          </a:p>
          <a:p>
            <a:pPr lvl="2" eaLnBrk="1" hangingPunct="1"/>
            <a:r>
              <a:rPr lang="en-US" dirty="0">
                <a:latin typeface="Tahoma" charset="0"/>
                <a:ea typeface="ＭＳ Ｐゴシック" charset="0"/>
              </a:rPr>
              <a:t>Store and organize other components</a:t>
            </a:r>
          </a:p>
          <a:p>
            <a:pPr lvl="2" eaLnBrk="1" hangingPunct="1"/>
            <a:r>
              <a:rPr lang="en-US" dirty="0">
                <a:latin typeface="Tahoma" charset="0"/>
                <a:ea typeface="ＭＳ Ｐゴシック" charset="0"/>
              </a:rPr>
              <a:t>React to events such as mouse movement and clicking</a:t>
            </a:r>
          </a:p>
          <a:p>
            <a:pPr lvl="2" eaLnBrk="1" hangingPunct="1"/>
            <a:r>
              <a:rPr lang="en-US" dirty="0">
                <a:latin typeface="Tahoma" charset="0"/>
                <a:ea typeface="ＭＳ Ｐゴシック" charset="0"/>
              </a:rPr>
              <a:t>We will gradually be looking at all of these things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06307">
                                            <p:txEl>
                                              <p:pRg st="2" end="2"/>
                                            </p:txEl>
                                          </p:spTgt>
                                        </p:tgtEl>
                                        <p:attrNameLst>
                                          <p:attrName>style.visibility</p:attrName>
                                        </p:attrNameLst>
                                      </p:cBhvr>
                                      <p:to>
                                        <p:strVal val="visible"/>
                                      </p:to>
                                    </p:set>
                                    <p:animEffect transition="in" filter="fade">
                                      <p:cBhvr>
                                        <p:cTn id="7" dur="770" decel="100000"/>
                                        <p:tgtEl>
                                          <p:spTgt spid="1506307">
                                            <p:txEl>
                                              <p:pRg st="2" end="2"/>
                                            </p:txEl>
                                          </p:spTgt>
                                        </p:tgtEl>
                                      </p:cBhvr>
                                    </p:animEffect>
                                    <p:animScale>
                                      <p:cBhvr>
                                        <p:cTn id="8" dur="770" decel="100000"/>
                                        <p:tgtEl>
                                          <p:spTgt spid="1506307">
                                            <p:txEl>
                                              <p:pRg st="2" end="2"/>
                                            </p:txEl>
                                          </p:spTgt>
                                        </p:tgtEl>
                                      </p:cBhvr>
                                      <p:from x="10000" y="10000"/>
                                      <p:to x="200000" y="450000"/>
                                    </p:animScale>
                                    <p:animScale>
                                      <p:cBhvr>
                                        <p:cTn id="9" dur="1230" accel="100000" fill="hold">
                                          <p:stCondLst>
                                            <p:cond delay="770"/>
                                          </p:stCondLst>
                                        </p:cTn>
                                        <p:tgtEl>
                                          <p:spTgt spid="1506307">
                                            <p:txEl>
                                              <p:pRg st="2" end="2"/>
                                            </p:txEl>
                                          </p:spTgt>
                                        </p:tgtEl>
                                      </p:cBhvr>
                                      <p:from x="200000" y="450000"/>
                                      <p:to x="100000" y="100000"/>
                                    </p:animScale>
                                    <p:set>
                                      <p:cBhvr>
                                        <p:cTn id="10" dur="770" fill="hold"/>
                                        <p:tgtEl>
                                          <p:spTgt spid="1506307">
                                            <p:txEl>
                                              <p:pRg st="2" end="2"/>
                                            </p:txEl>
                                          </p:spTgt>
                                        </p:tgtEl>
                                        <p:attrNameLst>
                                          <p:attrName>ppt_x</p:attrName>
                                        </p:attrNameLst>
                                      </p:cBhvr>
                                      <p:to>
                                        <p:strVal val="(0.5)"/>
                                      </p:to>
                                    </p:set>
                                    <p:anim from="(0.5)" to="(#ppt_x)" calcmode="lin" valueType="num">
                                      <p:cBhvr>
                                        <p:cTn id="11" dur="1230" accel="100000" fill="hold">
                                          <p:stCondLst>
                                            <p:cond delay="770"/>
                                          </p:stCondLst>
                                        </p:cTn>
                                        <p:tgtEl>
                                          <p:spTgt spid="1506307">
                                            <p:txEl>
                                              <p:pRg st="2" end="2"/>
                                            </p:txEl>
                                          </p:spTgt>
                                        </p:tgtEl>
                                        <p:attrNameLst>
                                          <p:attrName>ppt_x</p:attrName>
                                        </p:attrNameLst>
                                      </p:cBhvr>
                                    </p:anim>
                                    <p:set>
                                      <p:cBhvr>
                                        <p:cTn id="12" dur="770" fill="hold"/>
                                        <p:tgtEl>
                                          <p:spTgt spid="1506307">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06307">
                                            <p:txEl>
                                              <p:pRg st="2" end="2"/>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06307">
                                            <p:txEl>
                                              <p:pRg st="3" end="3"/>
                                            </p:txEl>
                                          </p:spTgt>
                                        </p:tgtEl>
                                        <p:attrNameLst>
                                          <p:attrName>style.visibility</p:attrName>
                                        </p:attrNameLst>
                                      </p:cBhvr>
                                      <p:to>
                                        <p:strVal val="visible"/>
                                      </p:to>
                                    </p:set>
                                    <p:animEffect transition="in" filter="fade">
                                      <p:cBhvr>
                                        <p:cTn id="18" dur="770" decel="100000"/>
                                        <p:tgtEl>
                                          <p:spTgt spid="1506307">
                                            <p:txEl>
                                              <p:pRg st="3" end="3"/>
                                            </p:txEl>
                                          </p:spTgt>
                                        </p:tgtEl>
                                      </p:cBhvr>
                                    </p:animEffect>
                                    <p:animScale>
                                      <p:cBhvr>
                                        <p:cTn id="19" dur="770" decel="100000"/>
                                        <p:tgtEl>
                                          <p:spTgt spid="1506307">
                                            <p:txEl>
                                              <p:pRg st="3" end="3"/>
                                            </p:txEl>
                                          </p:spTgt>
                                        </p:tgtEl>
                                      </p:cBhvr>
                                      <p:from x="10000" y="10000"/>
                                      <p:to x="200000" y="450000"/>
                                    </p:animScale>
                                    <p:animScale>
                                      <p:cBhvr>
                                        <p:cTn id="20" dur="1230" accel="100000" fill="hold">
                                          <p:stCondLst>
                                            <p:cond delay="770"/>
                                          </p:stCondLst>
                                        </p:cTn>
                                        <p:tgtEl>
                                          <p:spTgt spid="1506307">
                                            <p:txEl>
                                              <p:pRg st="3" end="3"/>
                                            </p:txEl>
                                          </p:spTgt>
                                        </p:tgtEl>
                                      </p:cBhvr>
                                      <p:from x="200000" y="450000"/>
                                      <p:to x="100000" y="100000"/>
                                    </p:animScale>
                                    <p:set>
                                      <p:cBhvr>
                                        <p:cTn id="21" dur="770" fill="hold"/>
                                        <p:tgtEl>
                                          <p:spTgt spid="1506307">
                                            <p:txEl>
                                              <p:pRg st="3" end="3"/>
                                            </p:txEl>
                                          </p:spTgt>
                                        </p:tgtEl>
                                        <p:attrNameLst>
                                          <p:attrName>ppt_x</p:attrName>
                                        </p:attrNameLst>
                                      </p:cBhvr>
                                      <p:to>
                                        <p:strVal val="(0.5)"/>
                                      </p:to>
                                    </p:set>
                                    <p:anim from="(0.5)" to="(#ppt_x)" calcmode="lin" valueType="num">
                                      <p:cBhvr>
                                        <p:cTn id="22" dur="1230" accel="100000" fill="hold">
                                          <p:stCondLst>
                                            <p:cond delay="770"/>
                                          </p:stCondLst>
                                        </p:cTn>
                                        <p:tgtEl>
                                          <p:spTgt spid="1506307">
                                            <p:txEl>
                                              <p:pRg st="3" end="3"/>
                                            </p:txEl>
                                          </p:spTgt>
                                        </p:tgtEl>
                                        <p:attrNameLst>
                                          <p:attrName>ppt_x</p:attrName>
                                        </p:attrNameLst>
                                      </p:cBhvr>
                                    </p:anim>
                                    <p:set>
                                      <p:cBhvr>
                                        <p:cTn id="23" dur="770" fill="hold"/>
                                        <p:tgtEl>
                                          <p:spTgt spid="1506307">
                                            <p:txEl>
                                              <p:pRg st="3" end="3"/>
                                            </p:txEl>
                                          </p:spTgt>
                                        </p:tgtEl>
                                        <p:attrNameLst>
                                          <p:attrName>ppt_y</p:attrName>
                                        </p:attrNameLst>
                                      </p:cBhvr>
                                      <p:to>
                                        <p:strVal val="(#ppt_y+0.4)"/>
                                      </p:to>
                                    </p:set>
                                    <p:anim from="(#ppt_y+0.4)" to="(#ppt_y)" calcmode="lin" valueType="num">
                                      <p:cBhvr>
                                        <p:cTn id="24" dur="1230" accel="100000" fill="hold">
                                          <p:stCondLst>
                                            <p:cond delay="770"/>
                                          </p:stCondLst>
                                        </p:cTn>
                                        <p:tgtEl>
                                          <p:spTgt spid="1506307">
                                            <p:txEl>
                                              <p:pRg st="3" end="3"/>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06307">
                                            <p:txEl>
                                              <p:pRg st="4" end="4"/>
                                            </p:txEl>
                                          </p:spTgt>
                                        </p:tgtEl>
                                        <p:attrNameLst>
                                          <p:attrName>style.visibility</p:attrName>
                                        </p:attrNameLst>
                                      </p:cBhvr>
                                      <p:to>
                                        <p:strVal val="visible"/>
                                      </p:to>
                                    </p:set>
                                    <p:animEffect transition="in" filter="fade">
                                      <p:cBhvr>
                                        <p:cTn id="29" dur="770" decel="100000"/>
                                        <p:tgtEl>
                                          <p:spTgt spid="1506307">
                                            <p:txEl>
                                              <p:pRg st="4" end="4"/>
                                            </p:txEl>
                                          </p:spTgt>
                                        </p:tgtEl>
                                      </p:cBhvr>
                                    </p:animEffect>
                                    <p:animScale>
                                      <p:cBhvr>
                                        <p:cTn id="30" dur="770" decel="100000"/>
                                        <p:tgtEl>
                                          <p:spTgt spid="1506307">
                                            <p:txEl>
                                              <p:pRg st="4" end="4"/>
                                            </p:txEl>
                                          </p:spTgt>
                                        </p:tgtEl>
                                      </p:cBhvr>
                                      <p:from x="10000" y="10000"/>
                                      <p:to x="200000" y="450000"/>
                                    </p:animScale>
                                    <p:animScale>
                                      <p:cBhvr>
                                        <p:cTn id="31" dur="1230" accel="100000" fill="hold">
                                          <p:stCondLst>
                                            <p:cond delay="770"/>
                                          </p:stCondLst>
                                        </p:cTn>
                                        <p:tgtEl>
                                          <p:spTgt spid="1506307">
                                            <p:txEl>
                                              <p:pRg st="4" end="4"/>
                                            </p:txEl>
                                          </p:spTgt>
                                        </p:tgtEl>
                                      </p:cBhvr>
                                      <p:from x="200000" y="450000"/>
                                      <p:to x="100000" y="100000"/>
                                    </p:animScale>
                                    <p:set>
                                      <p:cBhvr>
                                        <p:cTn id="32" dur="770" fill="hold"/>
                                        <p:tgtEl>
                                          <p:spTgt spid="1506307">
                                            <p:txEl>
                                              <p:pRg st="4" end="4"/>
                                            </p:txEl>
                                          </p:spTgt>
                                        </p:tgtEl>
                                        <p:attrNameLst>
                                          <p:attrName>ppt_x</p:attrName>
                                        </p:attrNameLst>
                                      </p:cBhvr>
                                      <p:to>
                                        <p:strVal val="(0.5)"/>
                                      </p:to>
                                    </p:set>
                                    <p:anim from="(0.5)" to="(#ppt_x)" calcmode="lin" valueType="num">
                                      <p:cBhvr>
                                        <p:cTn id="33" dur="1230" accel="100000" fill="hold">
                                          <p:stCondLst>
                                            <p:cond delay="770"/>
                                          </p:stCondLst>
                                        </p:cTn>
                                        <p:tgtEl>
                                          <p:spTgt spid="1506307">
                                            <p:txEl>
                                              <p:pRg st="4" end="4"/>
                                            </p:txEl>
                                          </p:spTgt>
                                        </p:tgtEl>
                                        <p:attrNameLst>
                                          <p:attrName>ppt_x</p:attrName>
                                        </p:attrNameLst>
                                      </p:cBhvr>
                                    </p:anim>
                                    <p:set>
                                      <p:cBhvr>
                                        <p:cTn id="34" dur="770" fill="hold"/>
                                        <p:tgtEl>
                                          <p:spTgt spid="1506307">
                                            <p:txEl>
                                              <p:pRg st="4" end="4"/>
                                            </p:txEl>
                                          </p:spTgt>
                                        </p:tgtEl>
                                        <p:attrNameLst>
                                          <p:attrName>ppt_y</p:attrName>
                                        </p:attrNameLst>
                                      </p:cBhvr>
                                      <p:to>
                                        <p:strVal val="(#ppt_y+0.4)"/>
                                      </p:to>
                                    </p:set>
                                    <p:anim from="(#ppt_y+0.4)" to="(#ppt_y)" calcmode="lin" valueType="num">
                                      <p:cBhvr>
                                        <p:cTn id="35" dur="1230" accel="100000" fill="hold">
                                          <p:stCondLst>
                                            <p:cond delay="770"/>
                                          </p:stCondLst>
                                        </p:cTn>
                                        <p:tgtEl>
                                          <p:spTgt spid="1506307">
                                            <p:txEl>
                                              <p:pRg st="4" end="4"/>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506307">
                                            <p:txEl>
                                              <p:pRg st="5" end="5"/>
                                            </p:txEl>
                                          </p:spTgt>
                                        </p:tgtEl>
                                        <p:attrNameLst>
                                          <p:attrName>style.visibility</p:attrName>
                                        </p:attrNameLst>
                                      </p:cBhvr>
                                      <p:to>
                                        <p:strVal val="visible"/>
                                      </p:to>
                                    </p:set>
                                    <p:animEffect transition="in" filter="fade">
                                      <p:cBhvr>
                                        <p:cTn id="40" dur="770" decel="100000"/>
                                        <p:tgtEl>
                                          <p:spTgt spid="1506307">
                                            <p:txEl>
                                              <p:pRg st="5" end="5"/>
                                            </p:txEl>
                                          </p:spTgt>
                                        </p:tgtEl>
                                      </p:cBhvr>
                                    </p:animEffect>
                                    <p:animScale>
                                      <p:cBhvr>
                                        <p:cTn id="41" dur="770" decel="100000"/>
                                        <p:tgtEl>
                                          <p:spTgt spid="1506307">
                                            <p:txEl>
                                              <p:pRg st="5" end="5"/>
                                            </p:txEl>
                                          </p:spTgt>
                                        </p:tgtEl>
                                      </p:cBhvr>
                                      <p:from x="10000" y="10000"/>
                                      <p:to x="200000" y="450000"/>
                                    </p:animScale>
                                    <p:animScale>
                                      <p:cBhvr>
                                        <p:cTn id="42" dur="1230" accel="100000" fill="hold">
                                          <p:stCondLst>
                                            <p:cond delay="770"/>
                                          </p:stCondLst>
                                        </p:cTn>
                                        <p:tgtEl>
                                          <p:spTgt spid="1506307">
                                            <p:txEl>
                                              <p:pRg st="5" end="5"/>
                                            </p:txEl>
                                          </p:spTgt>
                                        </p:tgtEl>
                                      </p:cBhvr>
                                      <p:from x="200000" y="450000"/>
                                      <p:to x="100000" y="100000"/>
                                    </p:animScale>
                                    <p:set>
                                      <p:cBhvr>
                                        <p:cTn id="43" dur="770" fill="hold"/>
                                        <p:tgtEl>
                                          <p:spTgt spid="1506307">
                                            <p:txEl>
                                              <p:pRg st="5" end="5"/>
                                            </p:txEl>
                                          </p:spTgt>
                                        </p:tgtEl>
                                        <p:attrNameLst>
                                          <p:attrName>ppt_x</p:attrName>
                                        </p:attrNameLst>
                                      </p:cBhvr>
                                      <p:to>
                                        <p:strVal val="(0.5)"/>
                                      </p:to>
                                    </p:set>
                                    <p:anim from="(0.5)" to="(#ppt_x)" calcmode="lin" valueType="num">
                                      <p:cBhvr>
                                        <p:cTn id="44" dur="1230" accel="100000" fill="hold">
                                          <p:stCondLst>
                                            <p:cond delay="770"/>
                                          </p:stCondLst>
                                        </p:cTn>
                                        <p:tgtEl>
                                          <p:spTgt spid="1506307">
                                            <p:txEl>
                                              <p:pRg st="5" end="5"/>
                                            </p:txEl>
                                          </p:spTgt>
                                        </p:tgtEl>
                                        <p:attrNameLst>
                                          <p:attrName>ppt_x</p:attrName>
                                        </p:attrNameLst>
                                      </p:cBhvr>
                                    </p:anim>
                                    <p:set>
                                      <p:cBhvr>
                                        <p:cTn id="45" dur="770" fill="hold"/>
                                        <p:tgtEl>
                                          <p:spTgt spid="1506307">
                                            <p:txEl>
                                              <p:pRg st="5" end="5"/>
                                            </p:txEl>
                                          </p:spTgt>
                                        </p:tgtEl>
                                        <p:attrNameLst>
                                          <p:attrName>ppt_y</p:attrName>
                                        </p:attrNameLst>
                                      </p:cBhvr>
                                      <p:to>
                                        <p:strVal val="(#ppt_y+0.4)"/>
                                      </p:to>
                                    </p:set>
                                    <p:anim from="(#ppt_y+0.4)" to="(#ppt_y)" calcmode="lin" valueType="num">
                                      <p:cBhvr>
                                        <p:cTn id="46" dur="1230" accel="100000" fill="hold">
                                          <p:stCondLst>
                                            <p:cond delay="770"/>
                                          </p:stCondLst>
                                        </p:cTn>
                                        <p:tgtEl>
                                          <p:spTgt spid="1506307">
                                            <p:txEl>
                                              <p:pRg st="5" end="5"/>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nodeType="clickEffect">
                                  <p:stCondLst>
                                    <p:cond delay="0"/>
                                  </p:stCondLst>
                                  <p:childTnLst>
                                    <p:set>
                                      <p:cBhvr>
                                        <p:cTn id="50" dur="1" fill="hold">
                                          <p:stCondLst>
                                            <p:cond delay="0"/>
                                          </p:stCondLst>
                                        </p:cTn>
                                        <p:tgtEl>
                                          <p:spTgt spid="1506307">
                                            <p:txEl>
                                              <p:pRg st="6" end="6"/>
                                            </p:txEl>
                                          </p:spTgt>
                                        </p:tgtEl>
                                        <p:attrNameLst>
                                          <p:attrName>style.visibility</p:attrName>
                                        </p:attrNameLst>
                                      </p:cBhvr>
                                      <p:to>
                                        <p:strVal val="visible"/>
                                      </p:to>
                                    </p:set>
                                    <p:animEffect transition="in" filter="fade">
                                      <p:cBhvr>
                                        <p:cTn id="51" dur="770" decel="100000"/>
                                        <p:tgtEl>
                                          <p:spTgt spid="1506307">
                                            <p:txEl>
                                              <p:pRg st="6" end="6"/>
                                            </p:txEl>
                                          </p:spTgt>
                                        </p:tgtEl>
                                      </p:cBhvr>
                                    </p:animEffect>
                                    <p:animScale>
                                      <p:cBhvr>
                                        <p:cTn id="52" dur="770" decel="100000"/>
                                        <p:tgtEl>
                                          <p:spTgt spid="1506307">
                                            <p:txEl>
                                              <p:pRg st="6" end="6"/>
                                            </p:txEl>
                                          </p:spTgt>
                                        </p:tgtEl>
                                      </p:cBhvr>
                                      <p:from x="10000" y="10000"/>
                                      <p:to x="200000" y="450000"/>
                                    </p:animScale>
                                    <p:animScale>
                                      <p:cBhvr>
                                        <p:cTn id="53" dur="1230" accel="100000" fill="hold">
                                          <p:stCondLst>
                                            <p:cond delay="770"/>
                                          </p:stCondLst>
                                        </p:cTn>
                                        <p:tgtEl>
                                          <p:spTgt spid="1506307">
                                            <p:txEl>
                                              <p:pRg st="6" end="6"/>
                                            </p:txEl>
                                          </p:spTgt>
                                        </p:tgtEl>
                                      </p:cBhvr>
                                      <p:from x="200000" y="450000"/>
                                      <p:to x="100000" y="100000"/>
                                    </p:animScale>
                                    <p:set>
                                      <p:cBhvr>
                                        <p:cTn id="54" dur="770" fill="hold"/>
                                        <p:tgtEl>
                                          <p:spTgt spid="1506307">
                                            <p:txEl>
                                              <p:pRg st="6" end="6"/>
                                            </p:txEl>
                                          </p:spTgt>
                                        </p:tgtEl>
                                        <p:attrNameLst>
                                          <p:attrName>ppt_x</p:attrName>
                                        </p:attrNameLst>
                                      </p:cBhvr>
                                      <p:to>
                                        <p:strVal val="(0.5)"/>
                                      </p:to>
                                    </p:set>
                                    <p:anim from="(0.5)" to="(#ppt_x)" calcmode="lin" valueType="num">
                                      <p:cBhvr>
                                        <p:cTn id="55" dur="1230" accel="100000" fill="hold">
                                          <p:stCondLst>
                                            <p:cond delay="770"/>
                                          </p:stCondLst>
                                        </p:cTn>
                                        <p:tgtEl>
                                          <p:spTgt spid="1506307">
                                            <p:txEl>
                                              <p:pRg st="6" end="6"/>
                                            </p:txEl>
                                          </p:spTgt>
                                        </p:tgtEl>
                                        <p:attrNameLst>
                                          <p:attrName>ppt_x</p:attrName>
                                        </p:attrNameLst>
                                      </p:cBhvr>
                                    </p:anim>
                                    <p:set>
                                      <p:cBhvr>
                                        <p:cTn id="56" dur="770" fill="hold"/>
                                        <p:tgtEl>
                                          <p:spTgt spid="1506307">
                                            <p:txEl>
                                              <p:pRg st="6" end="6"/>
                                            </p:txEl>
                                          </p:spTgt>
                                        </p:tgtEl>
                                        <p:attrNameLst>
                                          <p:attrName>ppt_y</p:attrName>
                                        </p:attrNameLst>
                                      </p:cBhvr>
                                      <p:to>
                                        <p:strVal val="(#ppt_y+0.4)"/>
                                      </p:to>
                                    </p:set>
                                    <p:anim from="(#ppt_y+0.4)" to="(#ppt_y)" calcmode="lin" valueType="num">
                                      <p:cBhvr>
                                        <p:cTn id="57" dur="1230" accel="100000" fill="hold">
                                          <p:stCondLst>
                                            <p:cond delay="770"/>
                                          </p:stCondLst>
                                        </p:cTn>
                                        <p:tgtEl>
                                          <p:spTgt spid="1506307">
                                            <p:txEl>
                                              <p:pRg st="6" end="6"/>
                                            </p:txEl>
                                          </p:spTgt>
                                        </p:tgtEl>
                                        <p:attrNameLst>
                                          <p:attrName>ppt_y</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nodeType="clickEffect">
                                  <p:stCondLst>
                                    <p:cond delay="0"/>
                                  </p:stCondLst>
                                  <p:childTnLst>
                                    <p:set>
                                      <p:cBhvr>
                                        <p:cTn id="61" dur="1" fill="hold">
                                          <p:stCondLst>
                                            <p:cond delay="0"/>
                                          </p:stCondLst>
                                        </p:cTn>
                                        <p:tgtEl>
                                          <p:spTgt spid="1506307">
                                            <p:txEl>
                                              <p:pRg st="7" end="7"/>
                                            </p:txEl>
                                          </p:spTgt>
                                        </p:tgtEl>
                                        <p:attrNameLst>
                                          <p:attrName>style.visibility</p:attrName>
                                        </p:attrNameLst>
                                      </p:cBhvr>
                                      <p:to>
                                        <p:strVal val="visible"/>
                                      </p:to>
                                    </p:set>
                                    <p:animEffect transition="in" filter="fade">
                                      <p:cBhvr>
                                        <p:cTn id="62" dur="770" decel="100000"/>
                                        <p:tgtEl>
                                          <p:spTgt spid="1506307">
                                            <p:txEl>
                                              <p:pRg st="7" end="7"/>
                                            </p:txEl>
                                          </p:spTgt>
                                        </p:tgtEl>
                                      </p:cBhvr>
                                    </p:animEffect>
                                    <p:animScale>
                                      <p:cBhvr>
                                        <p:cTn id="63" dur="770" decel="100000"/>
                                        <p:tgtEl>
                                          <p:spTgt spid="1506307">
                                            <p:txEl>
                                              <p:pRg st="7" end="7"/>
                                            </p:txEl>
                                          </p:spTgt>
                                        </p:tgtEl>
                                      </p:cBhvr>
                                      <p:from x="10000" y="10000"/>
                                      <p:to x="200000" y="450000"/>
                                    </p:animScale>
                                    <p:animScale>
                                      <p:cBhvr>
                                        <p:cTn id="64" dur="1230" accel="100000" fill="hold">
                                          <p:stCondLst>
                                            <p:cond delay="770"/>
                                          </p:stCondLst>
                                        </p:cTn>
                                        <p:tgtEl>
                                          <p:spTgt spid="1506307">
                                            <p:txEl>
                                              <p:pRg st="7" end="7"/>
                                            </p:txEl>
                                          </p:spTgt>
                                        </p:tgtEl>
                                      </p:cBhvr>
                                      <p:from x="200000" y="450000"/>
                                      <p:to x="100000" y="100000"/>
                                    </p:animScale>
                                    <p:set>
                                      <p:cBhvr>
                                        <p:cTn id="65" dur="770" fill="hold"/>
                                        <p:tgtEl>
                                          <p:spTgt spid="1506307">
                                            <p:txEl>
                                              <p:pRg st="7" end="7"/>
                                            </p:txEl>
                                          </p:spTgt>
                                        </p:tgtEl>
                                        <p:attrNameLst>
                                          <p:attrName>ppt_x</p:attrName>
                                        </p:attrNameLst>
                                      </p:cBhvr>
                                      <p:to>
                                        <p:strVal val="(0.5)"/>
                                      </p:to>
                                    </p:set>
                                    <p:anim from="(0.5)" to="(#ppt_x)" calcmode="lin" valueType="num">
                                      <p:cBhvr>
                                        <p:cTn id="66" dur="1230" accel="100000" fill="hold">
                                          <p:stCondLst>
                                            <p:cond delay="770"/>
                                          </p:stCondLst>
                                        </p:cTn>
                                        <p:tgtEl>
                                          <p:spTgt spid="1506307">
                                            <p:txEl>
                                              <p:pRg st="7" end="7"/>
                                            </p:txEl>
                                          </p:spTgt>
                                        </p:tgtEl>
                                        <p:attrNameLst>
                                          <p:attrName>ppt_x</p:attrName>
                                        </p:attrNameLst>
                                      </p:cBhvr>
                                    </p:anim>
                                    <p:set>
                                      <p:cBhvr>
                                        <p:cTn id="67" dur="770" fill="hold"/>
                                        <p:tgtEl>
                                          <p:spTgt spid="1506307">
                                            <p:txEl>
                                              <p:pRg st="7" end="7"/>
                                            </p:txEl>
                                          </p:spTgt>
                                        </p:tgtEl>
                                        <p:attrNameLst>
                                          <p:attrName>ppt_y</p:attrName>
                                        </p:attrNameLst>
                                      </p:cBhvr>
                                      <p:to>
                                        <p:strVal val="(#ppt_y+0.4)"/>
                                      </p:to>
                                    </p:set>
                                    <p:anim from="(#ppt_y+0.4)" to="(#ppt_y)" calcmode="lin" valueType="num">
                                      <p:cBhvr>
                                        <p:cTn id="68" dur="1230" accel="100000" fill="hold">
                                          <p:stCondLst>
                                            <p:cond delay="770"/>
                                          </p:stCondLst>
                                        </p:cTn>
                                        <p:tgtEl>
                                          <p:spTgt spid="1506307">
                                            <p:txEl>
                                              <p:pRg st="7" end="7"/>
                                            </p:txEl>
                                          </p:spTgt>
                                        </p:tgtEl>
                                        <p:attrNameLst>
                                          <p:attrName>ppt_y</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51" presetClass="entr" presetSubtype="0" fill="hold" nodeType="clickEffect">
                                  <p:stCondLst>
                                    <p:cond delay="0"/>
                                  </p:stCondLst>
                                  <p:childTnLst>
                                    <p:set>
                                      <p:cBhvr>
                                        <p:cTn id="72" dur="1" fill="hold">
                                          <p:stCondLst>
                                            <p:cond delay="0"/>
                                          </p:stCondLst>
                                        </p:cTn>
                                        <p:tgtEl>
                                          <p:spTgt spid="1506307">
                                            <p:txEl>
                                              <p:pRg st="8" end="8"/>
                                            </p:txEl>
                                          </p:spTgt>
                                        </p:tgtEl>
                                        <p:attrNameLst>
                                          <p:attrName>style.visibility</p:attrName>
                                        </p:attrNameLst>
                                      </p:cBhvr>
                                      <p:to>
                                        <p:strVal val="visible"/>
                                      </p:to>
                                    </p:set>
                                    <p:animEffect transition="in" filter="fade">
                                      <p:cBhvr>
                                        <p:cTn id="73" dur="770" decel="100000"/>
                                        <p:tgtEl>
                                          <p:spTgt spid="1506307">
                                            <p:txEl>
                                              <p:pRg st="8" end="8"/>
                                            </p:txEl>
                                          </p:spTgt>
                                        </p:tgtEl>
                                      </p:cBhvr>
                                    </p:animEffect>
                                    <p:animScale>
                                      <p:cBhvr>
                                        <p:cTn id="74" dur="770" decel="100000"/>
                                        <p:tgtEl>
                                          <p:spTgt spid="1506307">
                                            <p:txEl>
                                              <p:pRg st="8" end="8"/>
                                            </p:txEl>
                                          </p:spTgt>
                                        </p:tgtEl>
                                      </p:cBhvr>
                                      <p:from x="10000" y="10000"/>
                                      <p:to x="200000" y="450000"/>
                                    </p:animScale>
                                    <p:animScale>
                                      <p:cBhvr>
                                        <p:cTn id="75" dur="1230" accel="100000" fill="hold">
                                          <p:stCondLst>
                                            <p:cond delay="770"/>
                                          </p:stCondLst>
                                        </p:cTn>
                                        <p:tgtEl>
                                          <p:spTgt spid="1506307">
                                            <p:txEl>
                                              <p:pRg st="8" end="8"/>
                                            </p:txEl>
                                          </p:spTgt>
                                        </p:tgtEl>
                                      </p:cBhvr>
                                      <p:from x="200000" y="450000"/>
                                      <p:to x="100000" y="100000"/>
                                    </p:animScale>
                                    <p:set>
                                      <p:cBhvr>
                                        <p:cTn id="76" dur="770" fill="hold"/>
                                        <p:tgtEl>
                                          <p:spTgt spid="1506307">
                                            <p:txEl>
                                              <p:pRg st="8" end="8"/>
                                            </p:txEl>
                                          </p:spTgt>
                                        </p:tgtEl>
                                        <p:attrNameLst>
                                          <p:attrName>ppt_x</p:attrName>
                                        </p:attrNameLst>
                                      </p:cBhvr>
                                      <p:to>
                                        <p:strVal val="(0.5)"/>
                                      </p:to>
                                    </p:set>
                                    <p:anim from="(0.5)" to="(#ppt_x)" calcmode="lin" valueType="num">
                                      <p:cBhvr>
                                        <p:cTn id="77" dur="1230" accel="100000" fill="hold">
                                          <p:stCondLst>
                                            <p:cond delay="770"/>
                                          </p:stCondLst>
                                        </p:cTn>
                                        <p:tgtEl>
                                          <p:spTgt spid="1506307">
                                            <p:txEl>
                                              <p:pRg st="8" end="8"/>
                                            </p:txEl>
                                          </p:spTgt>
                                        </p:tgtEl>
                                        <p:attrNameLst>
                                          <p:attrName>ppt_x</p:attrName>
                                        </p:attrNameLst>
                                      </p:cBhvr>
                                    </p:anim>
                                    <p:set>
                                      <p:cBhvr>
                                        <p:cTn id="78" dur="770" fill="hold"/>
                                        <p:tgtEl>
                                          <p:spTgt spid="1506307">
                                            <p:txEl>
                                              <p:pRg st="8" end="8"/>
                                            </p:txEl>
                                          </p:spTgt>
                                        </p:tgtEl>
                                        <p:attrNameLst>
                                          <p:attrName>ppt_y</p:attrName>
                                        </p:attrNameLst>
                                      </p:cBhvr>
                                      <p:to>
                                        <p:strVal val="(#ppt_y+0.4)"/>
                                      </p:to>
                                    </p:set>
                                    <p:anim from="(#ppt_y+0.4)" to="(#ppt_y)" calcmode="lin" valueType="num">
                                      <p:cBhvr>
                                        <p:cTn id="79" dur="1230" accel="100000" fill="hold">
                                          <p:stCondLst>
                                            <p:cond delay="770"/>
                                          </p:stCondLst>
                                        </p:cTn>
                                        <p:tgtEl>
                                          <p:spTgt spid="1506307">
                                            <p:txEl>
                                              <p:pRg st="8" end="8"/>
                                            </p:txEl>
                                          </p:spTgt>
                                        </p:tgtEl>
                                        <p:attrNameLst>
                                          <p:attrName>ppt_y</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51" presetClass="entr" presetSubtype="0" fill="hold" nodeType="clickEffect">
                                  <p:stCondLst>
                                    <p:cond delay="0"/>
                                  </p:stCondLst>
                                  <p:childTnLst>
                                    <p:set>
                                      <p:cBhvr>
                                        <p:cTn id="83" dur="1" fill="hold">
                                          <p:stCondLst>
                                            <p:cond delay="0"/>
                                          </p:stCondLst>
                                        </p:cTn>
                                        <p:tgtEl>
                                          <p:spTgt spid="1506307">
                                            <p:txEl>
                                              <p:pRg st="9" end="9"/>
                                            </p:txEl>
                                          </p:spTgt>
                                        </p:tgtEl>
                                        <p:attrNameLst>
                                          <p:attrName>style.visibility</p:attrName>
                                        </p:attrNameLst>
                                      </p:cBhvr>
                                      <p:to>
                                        <p:strVal val="visible"/>
                                      </p:to>
                                    </p:set>
                                    <p:animEffect transition="in" filter="fade">
                                      <p:cBhvr>
                                        <p:cTn id="84" dur="770" decel="100000"/>
                                        <p:tgtEl>
                                          <p:spTgt spid="1506307">
                                            <p:txEl>
                                              <p:pRg st="9" end="9"/>
                                            </p:txEl>
                                          </p:spTgt>
                                        </p:tgtEl>
                                      </p:cBhvr>
                                    </p:animEffect>
                                    <p:animScale>
                                      <p:cBhvr>
                                        <p:cTn id="85" dur="770" decel="100000"/>
                                        <p:tgtEl>
                                          <p:spTgt spid="1506307">
                                            <p:txEl>
                                              <p:pRg st="9" end="9"/>
                                            </p:txEl>
                                          </p:spTgt>
                                        </p:tgtEl>
                                      </p:cBhvr>
                                      <p:from x="10000" y="10000"/>
                                      <p:to x="200000" y="450000"/>
                                    </p:animScale>
                                    <p:animScale>
                                      <p:cBhvr>
                                        <p:cTn id="86" dur="1230" accel="100000" fill="hold">
                                          <p:stCondLst>
                                            <p:cond delay="770"/>
                                          </p:stCondLst>
                                        </p:cTn>
                                        <p:tgtEl>
                                          <p:spTgt spid="1506307">
                                            <p:txEl>
                                              <p:pRg st="9" end="9"/>
                                            </p:txEl>
                                          </p:spTgt>
                                        </p:tgtEl>
                                      </p:cBhvr>
                                      <p:from x="200000" y="450000"/>
                                      <p:to x="100000" y="100000"/>
                                    </p:animScale>
                                    <p:set>
                                      <p:cBhvr>
                                        <p:cTn id="87" dur="770" fill="hold"/>
                                        <p:tgtEl>
                                          <p:spTgt spid="1506307">
                                            <p:txEl>
                                              <p:pRg st="9" end="9"/>
                                            </p:txEl>
                                          </p:spTgt>
                                        </p:tgtEl>
                                        <p:attrNameLst>
                                          <p:attrName>ppt_x</p:attrName>
                                        </p:attrNameLst>
                                      </p:cBhvr>
                                      <p:to>
                                        <p:strVal val="(0.5)"/>
                                      </p:to>
                                    </p:set>
                                    <p:anim from="(0.5)" to="(#ppt_x)" calcmode="lin" valueType="num">
                                      <p:cBhvr>
                                        <p:cTn id="88" dur="1230" accel="100000" fill="hold">
                                          <p:stCondLst>
                                            <p:cond delay="770"/>
                                          </p:stCondLst>
                                        </p:cTn>
                                        <p:tgtEl>
                                          <p:spTgt spid="1506307">
                                            <p:txEl>
                                              <p:pRg st="9" end="9"/>
                                            </p:txEl>
                                          </p:spTgt>
                                        </p:tgtEl>
                                        <p:attrNameLst>
                                          <p:attrName>ppt_x</p:attrName>
                                        </p:attrNameLst>
                                      </p:cBhvr>
                                    </p:anim>
                                    <p:set>
                                      <p:cBhvr>
                                        <p:cTn id="89" dur="770" fill="hold"/>
                                        <p:tgtEl>
                                          <p:spTgt spid="1506307">
                                            <p:txEl>
                                              <p:pRg st="9" end="9"/>
                                            </p:txEl>
                                          </p:spTgt>
                                        </p:tgtEl>
                                        <p:attrNameLst>
                                          <p:attrName>ppt_y</p:attrName>
                                        </p:attrNameLst>
                                      </p:cBhvr>
                                      <p:to>
                                        <p:strVal val="(#ppt_y+0.4)"/>
                                      </p:to>
                                    </p:set>
                                    <p:anim from="(#ppt_y+0.4)" to="(#ppt_y)" calcmode="lin" valueType="num">
                                      <p:cBhvr>
                                        <p:cTn id="90" dur="1230" accel="100000" fill="hold">
                                          <p:stCondLst>
                                            <p:cond delay="770"/>
                                          </p:stCondLst>
                                        </p:cTn>
                                        <p:tgtEl>
                                          <p:spTgt spid="1506307">
                                            <p:txEl>
                                              <p:pRg st="9" end="9"/>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4ECD1B7-56CD-664A-8346-E0E2B27A4E55}" type="slidenum">
              <a:rPr lang="en-US" sz="1400">
                <a:latin typeface="Arial" charset="0"/>
              </a:rPr>
              <a:pPr eaLnBrk="1" hangingPunct="1"/>
              <a:t>239</a:t>
            </a:fld>
            <a:endParaRPr lang="en-US" sz="1400">
              <a:latin typeface="Arial" charset="0"/>
            </a:endParaRPr>
          </a:p>
        </p:txBody>
      </p:sp>
      <p:sp>
        <p:nvSpPr>
          <p:cNvPr id="2109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a:t>
            </a:r>
            <a:r>
              <a:rPr lang="en-US" dirty="0" err="1">
                <a:latin typeface="Arial" charset="0"/>
                <a:ea typeface="ＭＳ Ｐゴシック" charset="0"/>
                <a:cs typeface="ＭＳ Ｐゴシック" charset="0"/>
              </a:rPr>
              <a:t>JLabels</a:t>
            </a:r>
            <a:endParaRPr lang="en-US" dirty="0">
              <a:latin typeface="Arial" charset="0"/>
              <a:ea typeface="ＭＳ Ｐゴシック" charset="0"/>
              <a:cs typeface="ＭＳ Ｐゴシック" charset="0"/>
            </a:endParaRPr>
          </a:p>
        </p:txBody>
      </p:sp>
      <p:sp>
        <p:nvSpPr>
          <p:cNvPr id="1507331" name="Rectangle 3"/>
          <p:cNvSpPr>
            <a:spLocks noGrp="1" noChangeArrowheads="1"/>
          </p:cNvSpPr>
          <p:nvPr>
            <p:ph type="body" idx="1"/>
          </p:nvPr>
        </p:nvSpPr>
        <p:spPr/>
        <p:txBody>
          <a:bodyPr/>
          <a:lstStyle/>
          <a:p>
            <a:pPr eaLnBrk="1" hangingPunct="1"/>
            <a:r>
              <a:rPr lang="en-US" dirty="0" err="1">
                <a:solidFill>
                  <a:srgbClr val="FF0000"/>
                </a:solidFill>
                <a:latin typeface="Tahoma" charset="0"/>
                <a:ea typeface="ＭＳ Ｐゴシック" charset="0"/>
                <a:cs typeface="ＭＳ Ｐゴシック" charset="0"/>
              </a:rPr>
              <a:t>JLabels</a:t>
            </a:r>
            <a:r>
              <a:rPr lang="en-US" dirty="0">
                <a:latin typeface="Tahoma" charset="0"/>
                <a:ea typeface="ＭＳ Ｐゴシック" charset="0"/>
                <a:cs typeface="ＭＳ Ｐゴシック" charset="0"/>
              </a:rPr>
              <a:t> are simple components to show formatted text on the display</a:t>
            </a:r>
          </a:p>
          <a:p>
            <a:pPr lvl="1" eaLnBrk="1" hangingPunct="1"/>
            <a:r>
              <a:rPr lang="en-US" dirty="0">
                <a:latin typeface="Tahoma" charset="0"/>
                <a:ea typeface="ＭＳ Ｐゴシック" charset="0"/>
              </a:rPr>
              <a:t>We can set the font type, size and color</a:t>
            </a:r>
          </a:p>
          <a:p>
            <a:pPr lvl="1" eaLnBrk="1" hangingPunct="1"/>
            <a:r>
              <a:rPr lang="en-US" dirty="0">
                <a:latin typeface="Tahoma" charset="0"/>
                <a:ea typeface="ＭＳ Ｐゴシック" charset="0"/>
              </a:rPr>
              <a:t>We can set and change the text itself as desired throughout program execution</a:t>
            </a:r>
          </a:p>
          <a:p>
            <a:pPr eaLnBrk="1" hangingPunct="1"/>
            <a:r>
              <a:rPr lang="en-US" dirty="0">
                <a:latin typeface="Tahoma" charset="0"/>
                <a:ea typeface="ＭＳ Ｐゴシック" charset="0"/>
                <a:cs typeface="ＭＳ Ｐゴシック" charset="0"/>
              </a:rPr>
              <a:t>Let</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s look at a very simple example:</a:t>
            </a:r>
          </a:p>
          <a:p>
            <a:pPr lvl="1" eaLnBrk="1" hangingPunct="1"/>
            <a:r>
              <a:rPr lang="en-US" dirty="0">
                <a:latin typeface="Tahoma" charset="0"/>
                <a:ea typeface="ＭＳ Ｐゴシック" charset="0"/>
              </a:rPr>
              <a:t>Create a </a:t>
            </a:r>
            <a:r>
              <a:rPr lang="en-US" dirty="0" err="1">
                <a:latin typeface="Tahoma" charset="0"/>
                <a:ea typeface="ＭＳ Ｐゴシック" charset="0"/>
              </a:rPr>
              <a:t>JFrame</a:t>
            </a:r>
            <a:r>
              <a:rPr lang="en-US" dirty="0">
                <a:latin typeface="Tahoma" charset="0"/>
                <a:ea typeface="ＭＳ Ｐゴシック" charset="0"/>
              </a:rPr>
              <a:t>, then put a </a:t>
            </a:r>
            <a:r>
              <a:rPr lang="en-US" dirty="0" err="1">
                <a:latin typeface="Tahoma" charset="0"/>
                <a:ea typeface="ＭＳ Ｐゴシック" charset="0"/>
              </a:rPr>
              <a:t>JLabel</a:t>
            </a:r>
            <a:r>
              <a:rPr lang="en-US" dirty="0">
                <a:latin typeface="Tahoma" charset="0"/>
                <a:ea typeface="ＭＳ Ｐゴシック" charset="0"/>
              </a:rPr>
              <a:t> in it and display it</a:t>
            </a:r>
          </a:p>
          <a:p>
            <a:pPr lvl="1" eaLnBrk="1" hangingPunct="1"/>
            <a:r>
              <a:rPr lang="en-US" dirty="0">
                <a:latin typeface="Tahoma" charset="0"/>
                <a:ea typeface="ＭＳ Ｐゴシック" charset="0"/>
              </a:rPr>
              <a:t>See ex22a.java</a:t>
            </a:r>
          </a:p>
          <a:p>
            <a:pPr lvl="2" eaLnBrk="1" hangingPunct="1"/>
            <a:r>
              <a:rPr lang="en-US" dirty="0">
                <a:latin typeface="Tahoma" charset="0"/>
                <a:ea typeface="ＭＳ Ｐゴシック" charset="0"/>
              </a:rPr>
              <a:t>See the comments to determine how the various objects are created and set up properly</a:t>
            </a:r>
          </a:p>
          <a:p>
            <a:pPr lvl="2" eaLnBrk="1" hangingPunct="1"/>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07331">
                                            <p:txEl>
                                              <p:pRg st="3" end="3"/>
                                            </p:txEl>
                                          </p:spTgt>
                                        </p:tgtEl>
                                        <p:attrNameLst>
                                          <p:attrName>style.visibility</p:attrName>
                                        </p:attrNameLst>
                                      </p:cBhvr>
                                      <p:to>
                                        <p:strVal val="visible"/>
                                      </p:to>
                                    </p:set>
                                    <p:animEffect transition="in" filter="fade">
                                      <p:cBhvr>
                                        <p:cTn id="7" dur="770" decel="100000"/>
                                        <p:tgtEl>
                                          <p:spTgt spid="1507331">
                                            <p:txEl>
                                              <p:pRg st="3" end="3"/>
                                            </p:txEl>
                                          </p:spTgt>
                                        </p:tgtEl>
                                      </p:cBhvr>
                                    </p:animEffect>
                                    <p:animScale>
                                      <p:cBhvr>
                                        <p:cTn id="8" dur="770" decel="100000"/>
                                        <p:tgtEl>
                                          <p:spTgt spid="1507331">
                                            <p:txEl>
                                              <p:pRg st="3" end="3"/>
                                            </p:txEl>
                                          </p:spTgt>
                                        </p:tgtEl>
                                      </p:cBhvr>
                                      <p:from x="10000" y="10000"/>
                                      <p:to x="200000" y="450000"/>
                                    </p:animScale>
                                    <p:animScale>
                                      <p:cBhvr>
                                        <p:cTn id="9" dur="1230" accel="100000" fill="hold">
                                          <p:stCondLst>
                                            <p:cond delay="770"/>
                                          </p:stCondLst>
                                        </p:cTn>
                                        <p:tgtEl>
                                          <p:spTgt spid="1507331">
                                            <p:txEl>
                                              <p:pRg st="3" end="3"/>
                                            </p:txEl>
                                          </p:spTgt>
                                        </p:tgtEl>
                                      </p:cBhvr>
                                      <p:from x="200000" y="450000"/>
                                      <p:to x="100000" y="100000"/>
                                    </p:animScale>
                                    <p:set>
                                      <p:cBhvr>
                                        <p:cTn id="10" dur="770" fill="hold"/>
                                        <p:tgtEl>
                                          <p:spTgt spid="1507331">
                                            <p:txEl>
                                              <p:pRg st="3" end="3"/>
                                            </p:txEl>
                                          </p:spTgt>
                                        </p:tgtEl>
                                        <p:attrNameLst>
                                          <p:attrName>ppt_x</p:attrName>
                                        </p:attrNameLst>
                                      </p:cBhvr>
                                      <p:to>
                                        <p:strVal val="(0.5)"/>
                                      </p:to>
                                    </p:set>
                                    <p:anim from="(0.5)" to="(#ppt_x)" calcmode="lin" valueType="num">
                                      <p:cBhvr>
                                        <p:cTn id="11" dur="1230" accel="100000" fill="hold">
                                          <p:stCondLst>
                                            <p:cond delay="770"/>
                                          </p:stCondLst>
                                        </p:cTn>
                                        <p:tgtEl>
                                          <p:spTgt spid="1507331">
                                            <p:txEl>
                                              <p:pRg st="3" end="3"/>
                                            </p:txEl>
                                          </p:spTgt>
                                        </p:tgtEl>
                                        <p:attrNameLst>
                                          <p:attrName>ppt_x</p:attrName>
                                        </p:attrNameLst>
                                      </p:cBhvr>
                                    </p:anim>
                                    <p:set>
                                      <p:cBhvr>
                                        <p:cTn id="12" dur="770" fill="hold"/>
                                        <p:tgtEl>
                                          <p:spTgt spid="1507331">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507331">
                                            <p:txEl>
                                              <p:pRg st="3" end="3"/>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07331">
                                            <p:txEl>
                                              <p:pRg st="4" end="4"/>
                                            </p:txEl>
                                          </p:spTgt>
                                        </p:tgtEl>
                                        <p:attrNameLst>
                                          <p:attrName>style.visibility</p:attrName>
                                        </p:attrNameLst>
                                      </p:cBhvr>
                                      <p:to>
                                        <p:strVal val="visible"/>
                                      </p:to>
                                    </p:set>
                                    <p:animEffect transition="in" filter="fade">
                                      <p:cBhvr>
                                        <p:cTn id="18" dur="770" decel="100000"/>
                                        <p:tgtEl>
                                          <p:spTgt spid="1507331">
                                            <p:txEl>
                                              <p:pRg st="4" end="4"/>
                                            </p:txEl>
                                          </p:spTgt>
                                        </p:tgtEl>
                                      </p:cBhvr>
                                    </p:animEffect>
                                    <p:animScale>
                                      <p:cBhvr>
                                        <p:cTn id="19" dur="770" decel="100000"/>
                                        <p:tgtEl>
                                          <p:spTgt spid="1507331">
                                            <p:txEl>
                                              <p:pRg st="4" end="4"/>
                                            </p:txEl>
                                          </p:spTgt>
                                        </p:tgtEl>
                                      </p:cBhvr>
                                      <p:from x="10000" y="10000"/>
                                      <p:to x="200000" y="450000"/>
                                    </p:animScale>
                                    <p:animScale>
                                      <p:cBhvr>
                                        <p:cTn id="20" dur="1230" accel="100000" fill="hold">
                                          <p:stCondLst>
                                            <p:cond delay="770"/>
                                          </p:stCondLst>
                                        </p:cTn>
                                        <p:tgtEl>
                                          <p:spTgt spid="1507331">
                                            <p:txEl>
                                              <p:pRg st="4" end="4"/>
                                            </p:txEl>
                                          </p:spTgt>
                                        </p:tgtEl>
                                      </p:cBhvr>
                                      <p:from x="200000" y="450000"/>
                                      <p:to x="100000" y="100000"/>
                                    </p:animScale>
                                    <p:set>
                                      <p:cBhvr>
                                        <p:cTn id="21" dur="770" fill="hold"/>
                                        <p:tgtEl>
                                          <p:spTgt spid="1507331">
                                            <p:txEl>
                                              <p:pRg st="4" end="4"/>
                                            </p:txEl>
                                          </p:spTgt>
                                        </p:tgtEl>
                                        <p:attrNameLst>
                                          <p:attrName>ppt_x</p:attrName>
                                        </p:attrNameLst>
                                      </p:cBhvr>
                                      <p:to>
                                        <p:strVal val="(0.5)"/>
                                      </p:to>
                                    </p:set>
                                    <p:anim from="(0.5)" to="(#ppt_x)" calcmode="lin" valueType="num">
                                      <p:cBhvr>
                                        <p:cTn id="22" dur="1230" accel="100000" fill="hold">
                                          <p:stCondLst>
                                            <p:cond delay="770"/>
                                          </p:stCondLst>
                                        </p:cTn>
                                        <p:tgtEl>
                                          <p:spTgt spid="1507331">
                                            <p:txEl>
                                              <p:pRg st="4" end="4"/>
                                            </p:txEl>
                                          </p:spTgt>
                                        </p:tgtEl>
                                        <p:attrNameLst>
                                          <p:attrName>ppt_x</p:attrName>
                                        </p:attrNameLst>
                                      </p:cBhvr>
                                    </p:anim>
                                    <p:set>
                                      <p:cBhvr>
                                        <p:cTn id="23" dur="770" fill="hold"/>
                                        <p:tgtEl>
                                          <p:spTgt spid="1507331">
                                            <p:txEl>
                                              <p:pRg st="4" end="4"/>
                                            </p:txEl>
                                          </p:spTgt>
                                        </p:tgtEl>
                                        <p:attrNameLst>
                                          <p:attrName>ppt_y</p:attrName>
                                        </p:attrNameLst>
                                      </p:cBhvr>
                                      <p:to>
                                        <p:strVal val="(#ppt_y+0.4)"/>
                                      </p:to>
                                    </p:set>
                                    <p:anim from="(#ppt_y+0.4)" to="(#ppt_y)" calcmode="lin" valueType="num">
                                      <p:cBhvr>
                                        <p:cTn id="24" dur="1230" accel="100000" fill="hold">
                                          <p:stCondLst>
                                            <p:cond delay="770"/>
                                          </p:stCondLst>
                                        </p:cTn>
                                        <p:tgtEl>
                                          <p:spTgt spid="1507331">
                                            <p:txEl>
                                              <p:pRg st="4" end="4"/>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07331">
                                            <p:txEl>
                                              <p:pRg st="5" end="5"/>
                                            </p:txEl>
                                          </p:spTgt>
                                        </p:tgtEl>
                                        <p:attrNameLst>
                                          <p:attrName>style.visibility</p:attrName>
                                        </p:attrNameLst>
                                      </p:cBhvr>
                                      <p:to>
                                        <p:strVal val="visible"/>
                                      </p:to>
                                    </p:set>
                                    <p:animEffect transition="in" filter="fade">
                                      <p:cBhvr>
                                        <p:cTn id="29" dur="770" decel="100000"/>
                                        <p:tgtEl>
                                          <p:spTgt spid="1507331">
                                            <p:txEl>
                                              <p:pRg st="5" end="5"/>
                                            </p:txEl>
                                          </p:spTgt>
                                        </p:tgtEl>
                                      </p:cBhvr>
                                    </p:animEffect>
                                    <p:animScale>
                                      <p:cBhvr>
                                        <p:cTn id="30" dur="770" decel="100000"/>
                                        <p:tgtEl>
                                          <p:spTgt spid="1507331">
                                            <p:txEl>
                                              <p:pRg st="5" end="5"/>
                                            </p:txEl>
                                          </p:spTgt>
                                        </p:tgtEl>
                                      </p:cBhvr>
                                      <p:from x="10000" y="10000"/>
                                      <p:to x="200000" y="450000"/>
                                    </p:animScale>
                                    <p:animScale>
                                      <p:cBhvr>
                                        <p:cTn id="31" dur="1230" accel="100000" fill="hold">
                                          <p:stCondLst>
                                            <p:cond delay="770"/>
                                          </p:stCondLst>
                                        </p:cTn>
                                        <p:tgtEl>
                                          <p:spTgt spid="1507331">
                                            <p:txEl>
                                              <p:pRg st="5" end="5"/>
                                            </p:txEl>
                                          </p:spTgt>
                                        </p:tgtEl>
                                      </p:cBhvr>
                                      <p:from x="200000" y="450000"/>
                                      <p:to x="100000" y="100000"/>
                                    </p:animScale>
                                    <p:set>
                                      <p:cBhvr>
                                        <p:cTn id="32" dur="770" fill="hold"/>
                                        <p:tgtEl>
                                          <p:spTgt spid="1507331">
                                            <p:txEl>
                                              <p:pRg st="5" end="5"/>
                                            </p:txEl>
                                          </p:spTgt>
                                        </p:tgtEl>
                                        <p:attrNameLst>
                                          <p:attrName>ppt_x</p:attrName>
                                        </p:attrNameLst>
                                      </p:cBhvr>
                                      <p:to>
                                        <p:strVal val="(0.5)"/>
                                      </p:to>
                                    </p:set>
                                    <p:anim from="(0.5)" to="(#ppt_x)" calcmode="lin" valueType="num">
                                      <p:cBhvr>
                                        <p:cTn id="33" dur="1230" accel="100000" fill="hold">
                                          <p:stCondLst>
                                            <p:cond delay="770"/>
                                          </p:stCondLst>
                                        </p:cTn>
                                        <p:tgtEl>
                                          <p:spTgt spid="1507331">
                                            <p:txEl>
                                              <p:pRg st="5" end="5"/>
                                            </p:txEl>
                                          </p:spTgt>
                                        </p:tgtEl>
                                        <p:attrNameLst>
                                          <p:attrName>ppt_x</p:attrName>
                                        </p:attrNameLst>
                                      </p:cBhvr>
                                    </p:anim>
                                    <p:set>
                                      <p:cBhvr>
                                        <p:cTn id="34" dur="770" fill="hold"/>
                                        <p:tgtEl>
                                          <p:spTgt spid="1507331">
                                            <p:txEl>
                                              <p:pRg st="5" end="5"/>
                                            </p:txEl>
                                          </p:spTgt>
                                        </p:tgtEl>
                                        <p:attrNameLst>
                                          <p:attrName>ppt_y</p:attrName>
                                        </p:attrNameLst>
                                      </p:cBhvr>
                                      <p:to>
                                        <p:strVal val="(#ppt_y+0.4)"/>
                                      </p:to>
                                    </p:set>
                                    <p:anim from="(#ppt_y+0.4)" to="(#ppt_y)" calcmode="lin" valueType="num">
                                      <p:cBhvr>
                                        <p:cTn id="35" dur="1230" accel="100000" fill="hold">
                                          <p:stCondLst>
                                            <p:cond delay="770"/>
                                          </p:stCondLst>
                                        </p:cTn>
                                        <p:tgtEl>
                                          <p:spTgt spid="1507331">
                                            <p:txEl>
                                              <p:pRg st="5" end="5"/>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507331">
                                            <p:txEl>
                                              <p:pRg st="6" end="6"/>
                                            </p:txEl>
                                          </p:spTgt>
                                        </p:tgtEl>
                                        <p:attrNameLst>
                                          <p:attrName>style.visibility</p:attrName>
                                        </p:attrNameLst>
                                      </p:cBhvr>
                                      <p:to>
                                        <p:strVal val="visible"/>
                                      </p:to>
                                    </p:set>
                                    <p:animEffect transition="in" filter="fade">
                                      <p:cBhvr>
                                        <p:cTn id="40" dur="770" decel="100000"/>
                                        <p:tgtEl>
                                          <p:spTgt spid="1507331">
                                            <p:txEl>
                                              <p:pRg st="6" end="6"/>
                                            </p:txEl>
                                          </p:spTgt>
                                        </p:tgtEl>
                                      </p:cBhvr>
                                    </p:animEffect>
                                    <p:animScale>
                                      <p:cBhvr>
                                        <p:cTn id="41" dur="770" decel="100000"/>
                                        <p:tgtEl>
                                          <p:spTgt spid="1507331">
                                            <p:txEl>
                                              <p:pRg st="6" end="6"/>
                                            </p:txEl>
                                          </p:spTgt>
                                        </p:tgtEl>
                                      </p:cBhvr>
                                      <p:from x="10000" y="10000"/>
                                      <p:to x="200000" y="450000"/>
                                    </p:animScale>
                                    <p:animScale>
                                      <p:cBhvr>
                                        <p:cTn id="42" dur="1230" accel="100000" fill="hold">
                                          <p:stCondLst>
                                            <p:cond delay="770"/>
                                          </p:stCondLst>
                                        </p:cTn>
                                        <p:tgtEl>
                                          <p:spTgt spid="1507331">
                                            <p:txEl>
                                              <p:pRg st="6" end="6"/>
                                            </p:txEl>
                                          </p:spTgt>
                                        </p:tgtEl>
                                      </p:cBhvr>
                                      <p:from x="200000" y="450000"/>
                                      <p:to x="100000" y="100000"/>
                                    </p:animScale>
                                    <p:set>
                                      <p:cBhvr>
                                        <p:cTn id="43" dur="770" fill="hold"/>
                                        <p:tgtEl>
                                          <p:spTgt spid="1507331">
                                            <p:txEl>
                                              <p:pRg st="6" end="6"/>
                                            </p:txEl>
                                          </p:spTgt>
                                        </p:tgtEl>
                                        <p:attrNameLst>
                                          <p:attrName>ppt_x</p:attrName>
                                        </p:attrNameLst>
                                      </p:cBhvr>
                                      <p:to>
                                        <p:strVal val="(0.5)"/>
                                      </p:to>
                                    </p:set>
                                    <p:anim from="(0.5)" to="(#ppt_x)" calcmode="lin" valueType="num">
                                      <p:cBhvr>
                                        <p:cTn id="44" dur="1230" accel="100000" fill="hold">
                                          <p:stCondLst>
                                            <p:cond delay="770"/>
                                          </p:stCondLst>
                                        </p:cTn>
                                        <p:tgtEl>
                                          <p:spTgt spid="1507331">
                                            <p:txEl>
                                              <p:pRg st="6" end="6"/>
                                            </p:txEl>
                                          </p:spTgt>
                                        </p:tgtEl>
                                        <p:attrNameLst>
                                          <p:attrName>ppt_x</p:attrName>
                                        </p:attrNameLst>
                                      </p:cBhvr>
                                    </p:anim>
                                    <p:set>
                                      <p:cBhvr>
                                        <p:cTn id="45" dur="770" fill="hold"/>
                                        <p:tgtEl>
                                          <p:spTgt spid="1507331">
                                            <p:txEl>
                                              <p:pRg st="6" end="6"/>
                                            </p:txEl>
                                          </p:spTgt>
                                        </p:tgtEl>
                                        <p:attrNameLst>
                                          <p:attrName>ppt_y</p:attrName>
                                        </p:attrNameLst>
                                      </p:cBhvr>
                                      <p:to>
                                        <p:strVal val="(#ppt_y+0.4)"/>
                                      </p:to>
                                    </p:set>
                                    <p:anim from="(#ppt_y+0.4)" to="(#ppt_y)" calcmode="lin" valueType="num">
                                      <p:cBhvr>
                                        <p:cTn id="46" dur="1230" accel="100000" fill="hold">
                                          <p:stCondLst>
                                            <p:cond delay="770"/>
                                          </p:stCondLst>
                                        </p:cTn>
                                        <p:tgtEl>
                                          <p:spTgt spid="1507331">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 Java Basics</a:t>
            </a:r>
          </a:p>
        </p:txBody>
      </p:sp>
      <p:sp>
        <p:nvSpPr>
          <p:cNvPr id="3" name="Content Placeholder 2"/>
          <p:cNvSpPr>
            <a:spLocks noGrp="1"/>
          </p:cNvSpPr>
          <p:nvPr>
            <p:ph idx="1"/>
          </p:nvPr>
        </p:nvSpPr>
        <p:spPr/>
        <p:txBody>
          <a:bodyPr/>
          <a:lstStyle/>
          <a:p>
            <a:pPr lvl="1"/>
            <a:r>
              <a:rPr lang="en-US" dirty="0"/>
              <a:t>Putting all of this together, we get:</a:t>
            </a:r>
          </a:p>
          <a:p>
            <a:pPr lvl="2"/>
            <a:r>
              <a:rPr lang="en-US" dirty="0">
                <a:solidFill>
                  <a:srgbClr val="FF0000"/>
                </a:solidFill>
              </a:rPr>
              <a:t>Lexical elements</a:t>
            </a:r>
            <a:r>
              <a:rPr lang="en-US" dirty="0"/>
              <a:t> are the building blocks of Java programs</a:t>
            </a:r>
          </a:p>
          <a:p>
            <a:pPr lvl="2"/>
            <a:r>
              <a:rPr lang="en-US" dirty="0"/>
              <a:t>Some useful lexical elements include:</a:t>
            </a:r>
          </a:p>
          <a:p>
            <a:pPr lvl="3"/>
            <a:r>
              <a:rPr lang="en-US" dirty="0">
                <a:solidFill>
                  <a:srgbClr val="008000"/>
                </a:solidFill>
              </a:rPr>
              <a:t>Keywords</a:t>
            </a:r>
          </a:p>
          <a:p>
            <a:pPr lvl="4"/>
            <a:r>
              <a:rPr lang="en-US" dirty="0"/>
              <a:t>Restricted to their predefined use</a:t>
            </a:r>
          </a:p>
          <a:p>
            <a:pPr lvl="3"/>
            <a:r>
              <a:rPr lang="en-US" dirty="0">
                <a:solidFill>
                  <a:srgbClr val="008000"/>
                </a:solidFill>
              </a:rPr>
              <a:t>Predefined identifiers</a:t>
            </a:r>
          </a:p>
          <a:p>
            <a:pPr lvl="4"/>
            <a:r>
              <a:rPr lang="en-US" dirty="0"/>
              <a:t>Predefined but could be redefined</a:t>
            </a:r>
          </a:p>
          <a:p>
            <a:pPr lvl="3"/>
            <a:r>
              <a:rPr lang="en-US" dirty="0">
                <a:solidFill>
                  <a:srgbClr val="008000"/>
                </a:solidFill>
              </a:rPr>
              <a:t>Programmer defined identifiers</a:t>
            </a:r>
          </a:p>
          <a:p>
            <a:pPr lvl="4"/>
            <a:r>
              <a:rPr lang="en-US" dirty="0"/>
              <a:t>Made up by programmer for variable names, class names, method names, </a:t>
            </a:r>
            <a:r>
              <a:rPr lang="en-US" dirty="0" err="1"/>
              <a:t>etc</a:t>
            </a:r>
            <a:endParaRPr lang="en-US" dirty="0"/>
          </a:p>
          <a:p>
            <a:pPr lvl="3"/>
            <a:r>
              <a:rPr lang="en-US" dirty="0">
                <a:solidFill>
                  <a:srgbClr val="008000"/>
                </a:solidFill>
              </a:rPr>
              <a:t>Literals</a:t>
            </a:r>
          </a:p>
          <a:p>
            <a:pPr lvl="4"/>
            <a:r>
              <a:rPr lang="en-US" dirty="0"/>
              <a:t>Values that are hard-coded into a program</a:t>
            </a:r>
          </a:p>
          <a:p>
            <a:pPr lvl="2"/>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24</a:t>
            </a:fld>
            <a:endParaRPr lang="en-US"/>
          </a:p>
        </p:txBody>
      </p:sp>
    </p:spTree>
    <p:extLst>
      <p:ext uri="{BB962C8B-B14F-4D97-AF65-F5344CB8AC3E}">
        <p14:creationId xmlns:p14="http://schemas.microsoft.com/office/powerpoint/2010/main" val="15073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linds(horizontal)">
                                      <p:cBhvr>
                                        <p:cTn id="41" dur="500"/>
                                        <p:tgtEl>
                                          <p:spTgt spid="3">
                                            <p:txEl>
                                              <p:pRg st="9" end="9"/>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linds(horizontal)">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BE64C5C-3C2F-2543-929D-69AFC61249E1}" type="slidenum">
              <a:rPr lang="en-US" sz="1400">
                <a:latin typeface="Arial" charset="0"/>
              </a:rPr>
              <a:pPr eaLnBrk="1" hangingPunct="1"/>
              <a:t>240</a:t>
            </a:fld>
            <a:endParaRPr lang="en-US" sz="1400">
              <a:latin typeface="Arial" charset="0"/>
            </a:endParaRPr>
          </a:p>
        </p:txBody>
      </p:sp>
      <p:sp>
        <p:nvSpPr>
          <p:cNvPr id="21197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Simple Example</a:t>
            </a:r>
          </a:p>
        </p:txBody>
      </p:sp>
      <p:sp>
        <p:nvSpPr>
          <p:cNvPr id="1508355" name="Rectangle 3"/>
          <p:cNvSpPr>
            <a:spLocks noGrp="1" noChangeArrowheads="1"/>
          </p:cNvSpPr>
          <p:nvPr>
            <p:ph type="body" idx="1"/>
          </p:nvPr>
        </p:nvSpPr>
        <p:spPr>
          <a:xfrm>
            <a:off x="533400" y="914400"/>
            <a:ext cx="8077200" cy="5334000"/>
          </a:xfrm>
        </p:spPr>
        <p:txBody>
          <a:bodyPr/>
          <a:lstStyle/>
          <a:p>
            <a:pPr lvl="1" eaLnBrk="1" hangingPunct="1"/>
            <a:r>
              <a:rPr lang="en-US">
                <a:latin typeface="Tahoma" charset="0"/>
                <a:ea typeface="ＭＳ Ｐゴシック" charset="0"/>
              </a:rPr>
              <a:t>Note that this example does not really do much</a:t>
            </a:r>
          </a:p>
          <a:p>
            <a:pPr lvl="2" eaLnBrk="1" hangingPunct="1"/>
            <a:r>
              <a:rPr lang="en-US">
                <a:latin typeface="Tahoma" charset="0"/>
                <a:ea typeface="ＭＳ Ｐゴシック" charset="0"/>
              </a:rPr>
              <a:t>No interaction with the user</a:t>
            </a:r>
          </a:p>
          <a:p>
            <a:pPr lvl="1" eaLnBrk="1" hangingPunct="1"/>
            <a:r>
              <a:rPr lang="en-US">
                <a:latin typeface="Tahoma" charset="0"/>
                <a:ea typeface="ＭＳ Ｐゴシック" charset="0"/>
              </a:rPr>
              <a:t>But it does show us some of the basic setup for graphical applications</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now add a bit more functionality</a:t>
            </a:r>
          </a:p>
          <a:p>
            <a:pPr lvl="2" eaLnBrk="1" hangingPunct="1"/>
            <a:r>
              <a:rPr lang="en-US">
                <a:latin typeface="Tahoma" charset="0"/>
                <a:ea typeface="ＭＳ Ｐゴシック" charset="0"/>
              </a:rPr>
              <a:t>Add a button that user can click to change the color of the label text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08355">
                                            <p:txEl>
                                              <p:pRg st="1" end="1"/>
                                            </p:txEl>
                                          </p:spTgt>
                                        </p:tgtEl>
                                        <p:attrNameLst>
                                          <p:attrName>style.visibility</p:attrName>
                                        </p:attrNameLst>
                                      </p:cBhvr>
                                      <p:to>
                                        <p:strVal val="visible"/>
                                      </p:to>
                                    </p:set>
                                    <p:animEffect transition="in" filter="fade">
                                      <p:cBhvr>
                                        <p:cTn id="7" dur="770" decel="100000"/>
                                        <p:tgtEl>
                                          <p:spTgt spid="1508355">
                                            <p:txEl>
                                              <p:pRg st="1" end="1"/>
                                            </p:txEl>
                                          </p:spTgt>
                                        </p:tgtEl>
                                      </p:cBhvr>
                                    </p:animEffect>
                                    <p:animScale>
                                      <p:cBhvr>
                                        <p:cTn id="8" dur="770" decel="100000"/>
                                        <p:tgtEl>
                                          <p:spTgt spid="1508355">
                                            <p:txEl>
                                              <p:pRg st="1" end="1"/>
                                            </p:txEl>
                                          </p:spTgt>
                                        </p:tgtEl>
                                      </p:cBhvr>
                                      <p:from x="10000" y="10000"/>
                                      <p:to x="200000" y="450000"/>
                                    </p:animScale>
                                    <p:animScale>
                                      <p:cBhvr>
                                        <p:cTn id="9" dur="1230" accel="100000" fill="hold">
                                          <p:stCondLst>
                                            <p:cond delay="770"/>
                                          </p:stCondLst>
                                        </p:cTn>
                                        <p:tgtEl>
                                          <p:spTgt spid="1508355">
                                            <p:txEl>
                                              <p:pRg st="1" end="1"/>
                                            </p:txEl>
                                          </p:spTgt>
                                        </p:tgtEl>
                                      </p:cBhvr>
                                      <p:from x="200000" y="450000"/>
                                      <p:to x="100000" y="100000"/>
                                    </p:animScale>
                                    <p:set>
                                      <p:cBhvr>
                                        <p:cTn id="10" dur="770" fill="hold"/>
                                        <p:tgtEl>
                                          <p:spTgt spid="1508355">
                                            <p:txEl>
                                              <p:pRg st="1" end="1"/>
                                            </p:txEl>
                                          </p:spTgt>
                                        </p:tgtEl>
                                        <p:attrNameLst>
                                          <p:attrName>ppt_x</p:attrName>
                                        </p:attrNameLst>
                                      </p:cBhvr>
                                      <p:to>
                                        <p:strVal val="(0.5)"/>
                                      </p:to>
                                    </p:set>
                                    <p:anim from="(0.5)" to="(#ppt_x)" calcmode="lin" valueType="num">
                                      <p:cBhvr>
                                        <p:cTn id="11" dur="1230" accel="100000" fill="hold">
                                          <p:stCondLst>
                                            <p:cond delay="770"/>
                                          </p:stCondLst>
                                        </p:cTn>
                                        <p:tgtEl>
                                          <p:spTgt spid="1508355">
                                            <p:txEl>
                                              <p:pRg st="1" end="1"/>
                                            </p:txEl>
                                          </p:spTgt>
                                        </p:tgtEl>
                                        <p:attrNameLst>
                                          <p:attrName>ppt_x</p:attrName>
                                        </p:attrNameLst>
                                      </p:cBhvr>
                                    </p:anim>
                                    <p:set>
                                      <p:cBhvr>
                                        <p:cTn id="12" dur="770" fill="hold"/>
                                        <p:tgtEl>
                                          <p:spTgt spid="1508355">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508355">
                                            <p:txEl>
                                              <p:pRg st="1" end="1"/>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508355">
                                            <p:txEl>
                                              <p:pRg st="2" end="2"/>
                                            </p:txEl>
                                          </p:spTgt>
                                        </p:tgtEl>
                                        <p:attrNameLst>
                                          <p:attrName>style.visibility</p:attrName>
                                        </p:attrNameLst>
                                      </p:cBhvr>
                                      <p:to>
                                        <p:strVal val="visible"/>
                                      </p:to>
                                    </p:set>
                                    <p:animEffect transition="in" filter="fade">
                                      <p:cBhvr>
                                        <p:cTn id="18" dur="770" decel="100000"/>
                                        <p:tgtEl>
                                          <p:spTgt spid="1508355">
                                            <p:txEl>
                                              <p:pRg st="2" end="2"/>
                                            </p:txEl>
                                          </p:spTgt>
                                        </p:tgtEl>
                                      </p:cBhvr>
                                    </p:animEffect>
                                    <p:animScale>
                                      <p:cBhvr>
                                        <p:cTn id="19" dur="770" decel="100000"/>
                                        <p:tgtEl>
                                          <p:spTgt spid="1508355">
                                            <p:txEl>
                                              <p:pRg st="2" end="2"/>
                                            </p:txEl>
                                          </p:spTgt>
                                        </p:tgtEl>
                                      </p:cBhvr>
                                      <p:from x="10000" y="10000"/>
                                      <p:to x="200000" y="450000"/>
                                    </p:animScale>
                                    <p:animScale>
                                      <p:cBhvr>
                                        <p:cTn id="20" dur="1230" accel="100000" fill="hold">
                                          <p:stCondLst>
                                            <p:cond delay="770"/>
                                          </p:stCondLst>
                                        </p:cTn>
                                        <p:tgtEl>
                                          <p:spTgt spid="1508355">
                                            <p:txEl>
                                              <p:pRg st="2" end="2"/>
                                            </p:txEl>
                                          </p:spTgt>
                                        </p:tgtEl>
                                      </p:cBhvr>
                                      <p:from x="200000" y="450000"/>
                                      <p:to x="100000" y="100000"/>
                                    </p:animScale>
                                    <p:set>
                                      <p:cBhvr>
                                        <p:cTn id="21" dur="770" fill="hold"/>
                                        <p:tgtEl>
                                          <p:spTgt spid="1508355">
                                            <p:txEl>
                                              <p:pRg st="2" end="2"/>
                                            </p:txEl>
                                          </p:spTgt>
                                        </p:tgtEl>
                                        <p:attrNameLst>
                                          <p:attrName>ppt_x</p:attrName>
                                        </p:attrNameLst>
                                      </p:cBhvr>
                                      <p:to>
                                        <p:strVal val="(0.5)"/>
                                      </p:to>
                                    </p:set>
                                    <p:anim from="(0.5)" to="(#ppt_x)" calcmode="lin" valueType="num">
                                      <p:cBhvr>
                                        <p:cTn id="22" dur="1230" accel="100000" fill="hold">
                                          <p:stCondLst>
                                            <p:cond delay="770"/>
                                          </p:stCondLst>
                                        </p:cTn>
                                        <p:tgtEl>
                                          <p:spTgt spid="1508355">
                                            <p:txEl>
                                              <p:pRg st="2" end="2"/>
                                            </p:txEl>
                                          </p:spTgt>
                                        </p:tgtEl>
                                        <p:attrNameLst>
                                          <p:attrName>ppt_x</p:attrName>
                                        </p:attrNameLst>
                                      </p:cBhvr>
                                    </p:anim>
                                    <p:set>
                                      <p:cBhvr>
                                        <p:cTn id="23" dur="770" fill="hold"/>
                                        <p:tgtEl>
                                          <p:spTgt spid="1508355">
                                            <p:txEl>
                                              <p:pRg st="2" end="2"/>
                                            </p:txEl>
                                          </p:spTgt>
                                        </p:tgtEl>
                                        <p:attrNameLst>
                                          <p:attrName>ppt_y</p:attrName>
                                        </p:attrNameLst>
                                      </p:cBhvr>
                                      <p:to>
                                        <p:strVal val="(#ppt_y+0.4)"/>
                                      </p:to>
                                    </p:set>
                                    <p:anim from="(#ppt_y+0.4)" to="(#ppt_y)" calcmode="lin" valueType="num">
                                      <p:cBhvr>
                                        <p:cTn id="24" dur="1230" accel="100000" fill="hold">
                                          <p:stCondLst>
                                            <p:cond delay="770"/>
                                          </p:stCondLst>
                                        </p:cTn>
                                        <p:tgtEl>
                                          <p:spTgt spid="1508355">
                                            <p:txEl>
                                              <p:pRg st="2" end="2"/>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508355">
                                            <p:txEl>
                                              <p:pRg st="3" end="3"/>
                                            </p:txEl>
                                          </p:spTgt>
                                        </p:tgtEl>
                                        <p:attrNameLst>
                                          <p:attrName>style.visibility</p:attrName>
                                        </p:attrNameLst>
                                      </p:cBhvr>
                                      <p:to>
                                        <p:strVal val="visible"/>
                                      </p:to>
                                    </p:set>
                                    <p:animEffect transition="in" filter="fade">
                                      <p:cBhvr>
                                        <p:cTn id="29" dur="770" decel="100000"/>
                                        <p:tgtEl>
                                          <p:spTgt spid="1508355">
                                            <p:txEl>
                                              <p:pRg st="3" end="3"/>
                                            </p:txEl>
                                          </p:spTgt>
                                        </p:tgtEl>
                                      </p:cBhvr>
                                    </p:animEffect>
                                    <p:animScale>
                                      <p:cBhvr>
                                        <p:cTn id="30" dur="770" decel="100000"/>
                                        <p:tgtEl>
                                          <p:spTgt spid="1508355">
                                            <p:txEl>
                                              <p:pRg st="3" end="3"/>
                                            </p:txEl>
                                          </p:spTgt>
                                        </p:tgtEl>
                                      </p:cBhvr>
                                      <p:from x="10000" y="10000"/>
                                      <p:to x="200000" y="450000"/>
                                    </p:animScale>
                                    <p:animScale>
                                      <p:cBhvr>
                                        <p:cTn id="31" dur="1230" accel="100000" fill="hold">
                                          <p:stCondLst>
                                            <p:cond delay="770"/>
                                          </p:stCondLst>
                                        </p:cTn>
                                        <p:tgtEl>
                                          <p:spTgt spid="1508355">
                                            <p:txEl>
                                              <p:pRg st="3" end="3"/>
                                            </p:txEl>
                                          </p:spTgt>
                                        </p:tgtEl>
                                      </p:cBhvr>
                                      <p:from x="200000" y="450000"/>
                                      <p:to x="100000" y="100000"/>
                                    </p:animScale>
                                    <p:set>
                                      <p:cBhvr>
                                        <p:cTn id="32" dur="770" fill="hold"/>
                                        <p:tgtEl>
                                          <p:spTgt spid="1508355">
                                            <p:txEl>
                                              <p:pRg st="3" end="3"/>
                                            </p:txEl>
                                          </p:spTgt>
                                        </p:tgtEl>
                                        <p:attrNameLst>
                                          <p:attrName>ppt_x</p:attrName>
                                        </p:attrNameLst>
                                      </p:cBhvr>
                                      <p:to>
                                        <p:strVal val="(0.5)"/>
                                      </p:to>
                                    </p:set>
                                    <p:anim from="(0.5)" to="(#ppt_x)" calcmode="lin" valueType="num">
                                      <p:cBhvr>
                                        <p:cTn id="33" dur="1230" accel="100000" fill="hold">
                                          <p:stCondLst>
                                            <p:cond delay="770"/>
                                          </p:stCondLst>
                                        </p:cTn>
                                        <p:tgtEl>
                                          <p:spTgt spid="1508355">
                                            <p:txEl>
                                              <p:pRg st="3" end="3"/>
                                            </p:txEl>
                                          </p:spTgt>
                                        </p:tgtEl>
                                        <p:attrNameLst>
                                          <p:attrName>ppt_x</p:attrName>
                                        </p:attrNameLst>
                                      </p:cBhvr>
                                    </p:anim>
                                    <p:set>
                                      <p:cBhvr>
                                        <p:cTn id="34" dur="770" fill="hold"/>
                                        <p:tgtEl>
                                          <p:spTgt spid="1508355">
                                            <p:txEl>
                                              <p:pRg st="3" end="3"/>
                                            </p:txEl>
                                          </p:spTgt>
                                        </p:tgtEl>
                                        <p:attrNameLst>
                                          <p:attrName>ppt_y</p:attrName>
                                        </p:attrNameLst>
                                      </p:cBhvr>
                                      <p:to>
                                        <p:strVal val="(#ppt_y+0.4)"/>
                                      </p:to>
                                    </p:set>
                                    <p:anim from="(#ppt_y+0.4)" to="(#ppt_y)" calcmode="lin" valueType="num">
                                      <p:cBhvr>
                                        <p:cTn id="35" dur="1230" accel="100000" fill="hold">
                                          <p:stCondLst>
                                            <p:cond delay="770"/>
                                          </p:stCondLst>
                                        </p:cTn>
                                        <p:tgtEl>
                                          <p:spTgt spid="1508355">
                                            <p:txEl>
                                              <p:pRg st="3" end="3"/>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508355">
                                            <p:txEl>
                                              <p:pRg st="4" end="4"/>
                                            </p:txEl>
                                          </p:spTgt>
                                        </p:tgtEl>
                                        <p:attrNameLst>
                                          <p:attrName>style.visibility</p:attrName>
                                        </p:attrNameLst>
                                      </p:cBhvr>
                                      <p:to>
                                        <p:strVal val="visible"/>
                                      </p:to>
                                    </p:set>
                                    <p:animEffect transition="in" filter="fade">
                                      <p:cBhvr>
                                        <p:cTn id="40" dur="770" decel="100000"/>
                                        <p:tgtEl>
                                          <p:spTgt spid="1508355">
                                            <p:txEl>
                                              <p:pRg st="4" end="4"/>
                                            </p:txEl>
                                          </p:spTgt>
                                        </p:tgtEl>
                                      </p:cBhvr>
                                    </p:animEffect>
                                    <p:animScale>
                                      <p:cBhvr>
                                        <p:cTn id="41" dur="770" decel="100000"/>
                                        <p:tgtEl>
                                          <p:spTgt spid="1508355">
                                            <p:txEl>
                                              <p:pRg st="4" end="4"/>
                                            </p:txEl>
                                          </p:spTgt>
                                        </p:tgtEl>
                                      </p:cBhvr>
                                      <p:from x="10000" y="10000"/>
                                      <p:to x="200000" y="450000"/>
                                    </p:animScale>
                                    <p:animScale>
                                      <p:cBhvr>
                                        <p:cTn id="42" dur="1230" accel="100000" fill="hold">
                                          <p:stCondLst>
                                            <p:cond delay="770"/>
                                          </p:stCondLst>
                                        </p:cTn>
                                        <p:tgtEl>
                                          <p:spTgt spid="1508355">
                                            <p:txEl>
                                              <p:pRg st="4" end="4"/>
                                            </p:txEl>
                                          </p:spTgt>
                                        </p:tgtEl>
                                      </p:cBhvr>
                                      <p:from x="200000" y="450000"/>
                                      <p:to x="100000" y="100000"/>
                                    </p:animScale>
                                    <p:set>
                                      <p:cBhvr>
                                        <p:cTn id="43" dur="770" fill="hold"/>
                                        <p:tgtEl>
                                          <p:spTgt spid="1508355">
                                            <p:txEl>
                                              <p:pRg st="4" end="4"/>
                                            </p:txEl>
                                          </p:spTgt>
                                        </p:tgtEl>
                                        <p:attrNameLst>
                                          <p:attrName>ppt_x</p:attrName>
                                        </p:attrNameLst>
                                      </p:cBhvr>
                                      <p:to>
                                        <p:strVal val="(0.5)"/>
                                      </p:to>
                                    </p:set>
                                    <p:anim from="(0.5)" to="(#ppt_x)" calcmode="lin" valueType="num">
                                      <p:cBhvr>
                                        <p:cTn id="44" dur="1230" accel="100000" fill="hold">
                                          <p:stCondLst>
                                            <p:cond delay="770"/>
                                          </p:stCondLst>
                                        </p:cTn>
                                        <p:tgtEl>
                                          <p:spTgt spid="1508355">
                                            <p:txEl>
                                              <p:pRg st="4" end="4"/>
                                            </p:txEl>
                                          </p:spTgt>
                                        </p:tgtEl>
                                        <p:attrNameLst>
                                          <p:attrName>ppt_x</p:attrName>
                                        </p:attrNameLst>
                                      </p:cBhvr>
                                    </p:anim>
                                    <p:set>
                                      <p:cBhvr>
                                        <p:cTn id="45" dur="770" fill="hold"/>
                                        <p:tgtEl>
                                          <p:spTgt spid="1508355">
                                            <p:txEl>
                                              <p:pRg st="4" end="4"/>
                                            </p:txEl>
                                          </p:spTgt>
                                        </p:tgtEl>
                                        <p:attrNameLst>
                                          <p:attrName>ppt_y</p:attrName>
                                        </p:attrNameLst>
                                      </p:cBhvr>
                                      <p:to>
                                        <p:strVal val="(#ppt_y+0.4)"/>
                                      </p:to>
                                    </p:set>
                                    <p:anim from="(#ppt_y+0.4)" to="(#ppt_y)" calcmode="lin" valueType="num">
                                      <p:cBhvr>
                                        <p:cTn id="46" dur="1230" accel="100000" fill="hold">
                                          <p:stCondLst>
                                            <p:cond delay="770"/>
                                          </p:stCondLst>
                                        </p:cTn>
                                        <p:tgtEl>
                                          <p:spTgt spid="1508355">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7C23D39-1213-7744-A979-5431C7A646B7}" type="slidenum">
              <a:rPr lang="en-US" sz="1400">
                <a:latin typeface="Arial" charset="0"/>
              </a:rPr>
              <a:pPr eaLnBrk="1" hangingPunct="1"/>
              <a:t>241</a:t>
            </a:fld>
            <a:endParaRPr lang="en-US" sz="1400">
              <a:latin typeface="Arial" charset="0"/>
            </a:endParaRPr>
          </a:p>
        </p:txBody>
      </p:sp>
      <p:sp>
        <p:nvSpPr>
          <p:cNvPr id="2129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a:t>
            </a:r>
            <a:r>
              <a:rPr lang="en-US" dirty="0" err="1">
                <a:latin typeface="Arial" charset="0"/>
                <a:ea typeface="ＭＳ Ｐゴシック" charset="0"/>
                <a:cs typeface="ＭＳ Ｐゴシック" charset="0"/>
              </a:rPr>
              <a:t>JButtons</a:t>
            </a:r>
            <a:endParaRPr lang="en-US" dirty="0">
              <a:latin typeface="Arial" charset="0"/>
              <a:ea typeface="ＭＳ Ｐゴシック" charset="0"/>
              <a:cs typeface="ＭＳ Ｐゴシック" charset="0"/>
            </a:endParaRPr>
          </a:p>
        </p:txBody>
      </p:sp>
      <p:sp>
        <p:nvSpPr>
          <p:cNvPr id="1509379" name="Rectangle 3"/>
          <p:cNvSpPr>
            <a:spLocks noGrp="1" noChangeArrowheads="1"/>
          </p:cNvSpPr>
          <p:nvPr>
            <p:ph type="body" idx="1"/>
          </p:nvPr>
        </p:nvSpPr>
        <p:spPr>
          <a:xfrm>
            <a:off x="304800" y="1066800"/>
            <a:ext cx="8382000" cy="5029200"/>
          </a:xfrm>
        </p:spPr>
        <p:txBody>
          <a:bodyPr/>
          <a:lstStyle/>
          <a:p>
            <a:pPr eaLnBrk="1" hangingPunct="1"/>
            <a:r>
              <a:rPr lang="en-US" dirty="0" err="1">
                <a:latin typeface="Tahoma" charset="0"/>
                <a:ea typeface="ＭＳ Ｐゴシック" charset="0"/>
                <a:cs typeface="ＭＳ Ｐゴシック" charset="0"/>
              </a:rPr>
              <a:t>JButtons</a:t>
            </a:r>
            <a:r>
              <a:rPr lang="en-US" dirty="0">
                <a:latin typeface="Tahoma" charset="0"/>
                <a:ea typeface="ＭＳ Ｐゴシック" charset="0"/>
                <a:cs typeface="ＭＳ Ｐゴシック" charset="0"/>
              </a:rPr>
              <a:t> are simple components that can also show text on the display</a:t>
            </a:r>
          </a:p>
          <a:p>
            <a:pPr lvl="1" eaLnBrk="1" hangingPunct="1"/>
            <a:r>
              <a:rPr lang="en-US" dirty="0">
                <a:latin typeface="Tahoma" charset="0"/>
                <a:ea typeface="ＭＳ Ｐゴシック" charset="0"/>
              </a:rPr>
              <a:t>However, in addition to showing text, they also respond to clicks of the mouse</a:t>
            </a:r>
          </a:p>
          <a:p>
            <a:pPr lvl="2" eaLnBrk="1" hangingPunct="1"/>
            <a:r>
              <a:rPr lang="en-US" dirty="0">
                <a:latin typeface="Tahoma" charset="0"/>
                <a:ea typeface="ＭＳ Ｐゴシック" charset="0"/>
              </a:rPr>
              <a:t>If a user clicks the mouse within a </a:t>
            </a:r>
            <a:r>
              <a:rPr lang="en-US" dirty="0" err="1">
                <a:latin typeface="Tahoma" charset="0"/>
                <a:ea typeface="ＭＳ Ｐゴシック" charset="0"/>
              </a:rPr>
              <a:t>JButton</a:t>
            </a:r>
            <a:r>
              <a:rPr lang="en-US" dirty="0">
                <a:latin typeface="Tahoma" charset="0"/>
                <a:ea typeface="ＭＳ Ｐゴシック" charset="0"/>
              </a:rPr>
              <a:t>, an </a:t>
            </a:r>
            <a:r>
              <a:rPr lang="en-US" dirty="0" err="1">
                <a:solidFill>
                  <a:srgbClr val="FF0000"/>
                </a:solidFill>
                <a:latin typeface="Tahoma" charset="0"/>
                <a:ea typeface="ＭＳ Ｐゴシック" charset="0"/>
              </a:rPr>
              <a:t>ActionEvent</a:t>
            </a:r>
            <a:r>
              <a:rPr lang="en-US" dirty="0">
                <a:latin typeface="Tahoma" charset="0"/>
                <a:ea typeface="ＭＳ Ｐゴシック" charset="0"/>
              </a:rPr>
              <a:t> object is generated in response</a:t>
            </a:r>
          </a:p>
          <a:p>
            <a:pPr lvl="2" eaLnBrk="1" hangingPunct="1"/>
            <a:r>
              <a:rPr lang="en-US" dirty="0">
                <a:latin typeface="Tahoma" charset="0"/>
                <a:ea typeface="ＭＳ Ｐゴシック" charset="0"/>
              </a:rPr>
              <a:t>This object is passed automatically to an </a:t>
            </a:r>
            <a:r>
              <a:rPr lang="en-US" dirty="0" err="1">
                <a:solidFill>
                  <a:srgbClr val="FF0000"/>
                </a:solidFill>
                <a:latin typeface="Tahoma" charset="0"/>
                <a:ea typeface="ＭＳ Ｐゴシック" charset="0"/>
              </a:rPr>
              <a:t>ActionListener</a:t>
            </a:r>
            <a:r>
              <a:rPr lang="en-US" dirty="0">
                <a:latin typeface="Tahoma" charset="0"/>
                <a:ea typeface="ＭＳ Ｐゴシック" charset="0"/>
              </a:rPr>
              <a:t> object</a:t>
            </a:r>
          </a:p>
          <a:p>
            <a:pPr lvl="3" eaLnBrk="1" hangingPunct="1"/>
            <a:r>
              <a:rPr lang="en-US" dirty="0">
                <a:latin typeface="Tahoma" charset="0"/>
                <a:ea typeface="ＭＳ Ｐゴシック" charset="0"/>
              </a:rPr>
              <a:t>The </a:t>
            </a:r>
            <a:r>
              <a:rPr lang="en-US" dirty="0" err="1">
                <a:latin typeface="Tahoma" charset="0"/>
                <a:ea typeface="ＭＳ Ｐゴシック" charset="0"/>
              </a:rPr>
              <a:t>ActionListener</a:t>
            </a:r>
            <a:r>
              <a:rPr lang="en-US" dirty="0">
                <a:latin typeface="Tahoma" charset="0"/>
                <a:ea typeface="ＭＳ Ｐゴシック" charset="0"/>
              </a:rPr>
              <a:t> must be registered to </a:t>
            </a:r>
            <a:r>
              <a:rPr lang="ja-JP" altLang="en-US" dirty="0">
                <a:latin typeface="Tahoma" charset="0"/>
                <a:ea typeface="ＭＳ Ｐゴシック" charset="0"/>
              </a:rPr>
              <a:t>“</a:t>
            </a:r>
            <a:r>
              <a:rPr lang="en-US" altLang="ja-JP" dirty="0">
                <a:latin typeface="Tahoma" charset="0"/>
                <a:ea typeface="ＭＳ Ｐゴシック" charset="0"/>
              </a:rPr>
              <a:t>listen</a:t>
            </a:r>
            <a:r>
              <a:rPr lang="ja-JP" altLang="en-US" dirty="0">
                <a:latin typeface="Tahoma" charset="0"/>
                <a:ea typeface="ＭＳ Ｐゴシック" charset="0"/>
              </a:rPr>
              <a:t>”</a:t>
            </a:r>
            <a:r>
              <a:rPr lang="en-US" altLang="ja-JP" dirty="0">
                <a:latin typeface="Tahoma" charset="0"/>
                <a:ea typeface="ＭＳ Ｐゴシック" charset="0"/>
              </a:rPr>
              <a:t> to the </a:t>
            </a:r>
            <a:r>
              <a:rPr lang="en-US" altLang="ja-JP" dirty="0" err="1">
                <a:latin typeface="Tahoma" charset="0"/>
                <a:ea typeface="ＭＳ Ｐゴシック" charset="0"/>
              </a:rPr>
              <a:t>JButton</a:t>
            </a:r>
            <a:endParaRPr lang="en-US" altLang="ja-JP" dirty="0">
              <a:latin typeface="Tahoma" charset="0"/>
              <a:ea typeface="ＭＳ Ｐゴシック" charset="0"/>
            </a:endParaRPr>
          </a:p>
          <a:p>
            <a:pPr lvl="3" eaLnBrk="1" hangingPunct="1"/>
            <a:r>
              <a:rPr lang="en-US" dirty="0" err="1">
                <a:latin typeface="Tahoma" charset="0"/>
                <a:ea typeface="ＭＳ Ｐゴシック" charset="0"/>
              </a:rPr>
              <a:t>ActionListener</a:t>
            </a:r>
            <a:r>
              <a:rPr lang="en-US" dirty="0">
                <a:latin typeface="Tahoma" charset="0"/>
                <a:ea typeface="ＭＳ Ｐゴシック" charset="0"/>
              </a:rPr>
              <a:t> is actually an </a:t>
            </a:r>
            <a:r>
              <a:rPr lang="en-US" dirty="0">
                <a:solidFill>
                  <a:srgbClr val="339933"/>
                </a:solidFill>
                <a:latin typeface="Tahoma" charset="0"/>
                <a:ea typeface="ＭＳ Ｐゴシック" charset="0"/>
              </a:rPr>
              <a:t>interface</a:t>
            </a:r>
            <a:r>
              <a:rPr lang="en-US" dirty="0">
                <a:latin typeface="Tahoma" charset="0"/>
                <a:ea typeface="ＭＳ Ｐゴシック" charset="0"/>
              </a:rPr>
              <a:t> with the single method </a:t>
            </a:r>
            <a:r>
              <a:rPr lang="en-US" dirty="0" err="1">
                <a:latin typeface="Tahoma" charset="0"/>
                <a:ea typeface="ＭＳ Ｐゴシック" charset="0"/>
              </a:rPr>
              <a:t>actionPerformed</a:t>
            </a:r>
            <a:r>
              <a:rPr lang="en-US" dirty="0">
                <a:latin typeface="Tahoma" charset="0"/>
                <a:ea typeface="ＭＳ Ｐゴシック" charset="0"/>
              </a:rPr>
              <a:t>()</a:t>
            </a:r>
          </a:p>
          <a:p>
            <a:pPr lvl="4" eaLnBrk="1" hangingPunct="1"/>
            <a:r>
              <a:rPr lang="en-US" dirty="0">
                <a:latin typeface="Tahoma" charset="0"/>
                <a:ea typeface="ＭＳ Ｐゴシック" charset="0"/>
              </a:rPr>
              <a:t>Remember interfaces?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09379">
                                            <p:txEl>
                                              <p:pRg st="2" end="2"/>
                                            </p:txEl>
                                          </p:spTgt>
                                        </p:tgtEl>
                                        <p:attrNameLst>
                                          <p:attrName>style.visibility</p:attrName>
                                        </p:attrNameLst>
                                      </p:cBhvr>
                                      <p:to>
                                        <p:strVal val="visible"/>
                                      </p:to>
                                    </p:set>
                                    <p:animEffect transition="in" filter="fade">
                                      <p:cBhvr>
                                        <p:cTn id="7" dur="770" decel="100000"/>
                                        <p:tgtEl>
                                          <p:spTgt spid="1509379">
                                            <p:txEl>
                                              <p:pRg st="2" end="2"/>
                                            </p:txEl>
                                          </p:spTgt>
                                        </p:tgtEl>
                                      </p:cBhvr>
                                    </p:animEffect>
                                    <p:animScale>
                                      <p:cBhvr>
                                        <p:cTn id="8" dur="770" decel="100000"/>
                                        <p:tgtEl>
                                          <p:spTgt spid="1509379">
                                            <p:txEl>
                                              <p:pRg st="2" end="2"/>
                                            </p:txEl>
                                          </p:spTgt>
                                        </p:tgtEl>
                                      </p:cBhvr>
                                      <p:from x="10000" y="10000"/>
                                      <p:to x="200000" y="450000"/>
                                    </p:animScale>
                                    <p:animScale>
                                      <p:cBhvr>
                                        <p:cTn id="9" dur="1230" accel="100000" fill="hold">
                                          <p:stCondLst>
                                            <p:cond delay="770"/>
                                          </p:stCondLst>
                                        </p:cTn>
                                        <p:tgtEl>
                                          <p:spTgt spid="1509379">
                                            <p:txEl>
                                              <p:pRg st="2" end="2"/>
                                            </p:txEl>
                                          </p:spTgt>
                                        </p:tgtEl>
                                      </p:cBhvr>
                                      <p:from x="200000" y="450000"/>
                                      <p:to x="100000" y="100000"/>
                                    </p:animScale>
                                    <p:set>
                                      <p:cBhvr>
                                        <p:cTn id="10" dur="770" fill="hold"/>
                                        <p:tgtEl>
                                          <p:spTgt spid="1509379">
                                            <p:txEl>
                                              <p:pRg st="2" end="2"/>
                                            </p:txEl>
                                          </p:spTgt>
                                        </p:tgtEl>
                                        <p:attrNameLst>
                                          <p:attrName>ppt_x</p:attrName>
                                        </p:attrNameLst>
                                      </p:cBhvr>
                                      <p:to>
                                        <p:strVal val="(0.5)"/>
                                      </p:to>
                                    </p:set>
                                    <p:anim from="(0.5)" to="(#ppt_x)" calcmode="lin" valueType="num">
                                      <p:cBhvr>
                                        <p:cTn id="11" dur="1230" accel="100000" fill="hold">
                                          <p:stCondLst>
                                            <p:cond delay="770"/>
                                          </p:stCondLst>
                                        </p:cTn>
                                        <p:tgtEl>
                                          <p:spTgt spid="1509379">
                                            <p:txEl>
                                              <p:pRg st="2" end="2"/>
                                            </p:txEl>
                                          </p:spTgt>
                                        </p:tgtEl>
                                        <p:attrNameLst>
                                          <p:attrName>ppt_x</p:attrName>
                                        </p:attrNameLst>
                                      </p:cBhvr>
                                    </p:anim>
                                    <p:set>
                                      <p:cBhvr>
                                        <p:cTn id="12" dur="770" fill="hold"/>
                                        <p:tgtEl>
                                          <p:spTgt spid="1509379">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09379">
                                            <p:txEl>
                                              <p:pRg st="2" end="2"/>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509379">
                                            <p:txEl>
                                              <p:pRg st="3" end="3"/>
                                            </p:txEl>
                                          </p:spTgt>
                                        </p:tgtEl>
                                        <p:attrNameLst>
                                          <p:attrName>style.visibility</p:attrName>
                                        </p:attrNameLst>
                                      </p:cBhvr>
                                      <p:to>
                                        <p:strVal val="visible"/>
                                      </p:to>
                                    </p:set>
                                    <p:anim to="" calcmode="lin" valueType="num">
                                      <p:cBhvr>
                                        <p:cTn id="18" dur="1" fill="hold"/>
                                        <p:tgtEl>
                                          <p:spTgt spid="1509379">
                                            <p:txEl>
                                              <p:pRg st="3" end="3"/>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509379">
                                            <p:txEl>
                                              <p:pRg st="4" end="4"/>
                                            </p:txEl>
                                          </p:spTgt>
                                        </p:tgtEl>
                                        <p:attrNameLst>
                                          <p:attrName>style.visibility</p:attrName>
                                        </p:attrNameLst>
                                      </p:cBhvr>
                                      <p:to>
                                        <p:strVal val="visible"/>
                                      </p:to>
                                    </p:set>
                                    <p:anim to="" calcmode="lin" valueType="num">
                                      <p:cBhvr>
                                        <p:cTn id="23" dur="1" fill="hold"/>
                                        <p:tgtEl>
                                          <p:spTgt spid="1509379">
                                            <p:txEl>
                                              <p:pRg st="4" end="4"/>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509379">
                                            <p:txEl>
                                              <p:pRg st="5" end="5"/>
                                            </p:txEl>
                                          </p:spTgt>
                                        </p:tgtEl>
                                        <p:attrNameLst>
                                          <p:attrName>style.visibility</p:attrName>
                                        </p:attrNameLst>
                                      </p:cBhvr>
                                      <p:to>
                                        <p:strVal val="visible"/>
                                      </p:to>
                                    </p:set>
                                    <p:anim to="" calcmode="lin" valueType="num">
                                      <p:cBhvr>
                                        <p:cTn id="28" dur="1" fill="hold"/>
                                        <p:tgtEl>
                                          <p:spTgt spid="1509379">
                                            <p:txEl>
                                              <p:pRg st="5" end="5"/>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1509379">
                                            <p:txEl>
                                              <p:pRg st="6" end="6"/>
                                            </p:txEl>
                                          </p:spTgt>
                                        </p:tgtEl>
                                        <p:attrNameLst>
                                          <p:attrName>style.visibility</p:attrName>
                                        </p:attrNameLst>
                                      </p:cBhvr>
                                      <p:to>
                                        <p:strVal val="visible"/>
                                      </p:to>
                                    </p:set>
                                    <p:anim to="" calcmode="lin" valueType="num">
                                      <p:cBhvr>
                                        <p:cTn id="33" dur="1" fill="hold"/>
                                        <p:tgtEl>
                                          <p:spTgt spid="150937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2B9D571-9843-3448-9515-309C4B02AD12}" type="slidenum">
              <a:rPr lang="en-US" sz="1400">
                <a:latin typeface="Arial" charset="0"/>
              </a:rPr>
              <a:pPr eaLnBrk="1" hangingPunct="1"/>
              <a:t>242</a:t>
            </a:fld>
            <a:endParaRPr lang="en-US" sz="1400">
              <a:latin typeface="Arial" charset="0"/>
            </a:endParaRPr>
          </a:p>
        </p:txBody>
      </p:sp>
      <p:sp>
        <p:nvSpPr>
          <p:cNvPr id="2140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Event-Driven Programming</a:t>
            </a:r>
          </a:p>
        </p:txBody>
      </p:sp>
      <p:sp>
        <p:nvSpPr>
          <p:cNvPr id="1510403" name="Rectangle 3"/>
          <p:cNvSpPr>
            <a:spLocks noGrp="1" noChangeArrowheads="1"/>
          </p:cNvSpPr>
          <p:nvPr>
            <p:ph type="body" idx="1"/>
          </p:nvPr>
        </p:nvSpPr>
        <p:spPr/>
        <p:txBody>
          <a:bodyPr/>
          <a:lstStyle/>
          <a:p>
            <a:pPr lvl="3" eaLnBrk="1" hangingPunct="1"/>
            <a:r>
              <a:rPr lang="en-US" dirty="0">
                <a:latin typeface="Tahoma" charset="0"/>
                <a:ea typeface="ＭＳ Ｐゴシック" charset="0"/>
              </a:rPr>
              <a:t>Thus any class that implements </a:t>
            </a:r>
            <a:r>
              <a:rPr lang="en-US" dirty="0" err="1">
                <a:latin typeface="Tahoma" charset="0"/>
                <a:ea typeface="ＭＳ Ｐゴシック" charset="0"/>
              </a:rPr>
              <a:t>actionPerformed</a:t>
            </a:r>
            <a:r>
              <a:rPr lang="en-US" dirty="0">
                <a:latin typeface="Tahoma" charset="0"/>
                <a:ea typeface="ＭＳ Ｐゴシック" charset="0"/>
              </a:rPr>
              <a:t>() can be an </a:t>
            </a:r>
            <a:r>
              <a:rPr lang="en-US" dirty="0" err="1">
                <a:latin typeface="Tahoma" charset="0"/>
                <a:ea typeface="ＭＳ Ｐゴシック" charset="0"/>
              </a:rPr>
              <a:t>ActionListener</a:t>
            </a:r>
            <a:endParaRPr lang="en-US" dirty="0">
              <a:latin typeface="Tahoma" charset="0"/>
              <a:ea typeface="ＭＳ Ｐゴシック" charset="0"/>
            </a:endParaRPr>
          </a:p>
          <a:p>
            <a:pPr lvl="2" eaLnBrk="1" hangingPunct="1">
              <a:lnSpc>
                <a:spcPct val="90000"/>
              </a:lnSpc>
            </a:pPr>
            <a:r>
              <a:rPr lang="en-US" dirty="0">
                <a:latin typeface="Tahoma" charset="0"/>
                <a:ea typeface="ＭＳ Ｐゴシック" charset="0"/>
              </a:rPr>
              <a:t>This causes the </a:t>
            </a:r>
            <a:r>
              <a:rPr lang="en-US" dirty="0" err="1">
                <a:latin typeface="Tahoma" charset="0"/>
                <a:ea typeface="ＭＳ Ｐゴシック" charset="0"/>
              </a:rPr>
              <a:t>actionPerformed</a:t>
            </a:r>
            <a:r>
              <a:rPr lang="en-US" dirty="0">
                <a:latin typeface="Tahoma" charset="0"/>
                <a:ea typeface="ＭＳ Ｐゴシック" charset="0"/>
              </a:rPr>
              <a:t> method within the </a:t>
            </a:r>
            <a:r>
              <a:rPr lang="en-US" dirty="0" err="1">
                <a:latin typeface="Tahoma" charset="0"/>
                <a:ea typeface="ＭＳ Ｐゴシック" charset="0"/>
              </a:rPr>
              <a:t>ActionListener</a:t>
            </a:r>
            <a:r>
              <a:rPr lang="en-US" dirty="0">
                <a:latin typeface="Tahoma" charset="0"/>
                <a:ea typeface="ＭＳ Ｐゴシック" charset="0"/>
              </a:rPr>
              <a:t> to execute</a:t>
            </a:r>
          </a:p>
          <a:p>
            <a:pPr lvl="3" eaLnBrk="1" hangingPunct="1">
              <a:lnSpc>
                <a:spcPct val="90000"/>
              </a:lnSpc>
            </a:pPr>
            <a:r>
              <a:rPr lang="en-US" dirty="0">
                <a:latin typeface="Tahoma" charset="0"/>
                <a:ea typeface="ＭＳ Ｐゴシック" charset="0"/>
              </a:rPr>
              <a:t>It is the </a:t>
            </a:r>
            <a:r>
              <a:rPr lang="en-US" dirty="0" err="1">
                <a:solidFill>
                  <a:srgbClr val="FF0000"/>
                </a:solidFill>
                <a:latin typeface="Tahoma" charset="0"/>
                <a:ea typeface="ＭＳ Ｐゴシック" charset="0"/>
              </a:rPr>
              <a:t>actionPerformed</a:t>
            </a:r>
            <a:r>
              <a:rPr lang="en-US" dirty="0">
                <a:latin typeface="Tahoma" charset="0"/>
                <a:ea typeface="ＭＳ Ｐゴシック" charset="0"/>
              </a:rPr>
              <a:t> method that is doing the actual response to the button click</a:t>
            </a:r>
          </a:p>
          <a:p>
            <a:pPr lvl="1" eaLnBrk="1" hangingPunct="1"/>
            <a:r>
              <a:rPr lang="en-US" dirty="0">
                <a:latin typeface="Tahoma" charset="0"/>
                <a:ea typeface="ＭＳ Ｐゴシック" charset="0"/>
              </a:rPr>
              <a:t>This idea is called </a:t>
            </a:r>
            <a:r>
              <a:rPr lang="en-US" dirty="0">
                <a:solidFill>
                  <a:srgbClr val="FF0000"/>
                </a:solidFill>
                <a:latin typeface="Tahoma" charset="0"/>
                <a:ea typeface="ＭＳ Ｐゴシック" charset="0"/>
              </a:rPr>
              <a:t>event-driven programming</a:t>
            </a:r>
          </a:p>
          <a:p>
            <a:pPr lvl="2" eaLnBrk="1" hangingPunct="1"/>
            <a:r>
              <a:rPr lang="en-US" dirty="0">
                <a:latin typeface="Tahoma" charset="0"/>
                <a:ea typeface="ＭＳ Ｐゴシック" charset="0"/>
              </a:rPr>
              <a:t>As program executes, user generates events in various ways</a:t>
            </a:r>
          </a:p>
          <a:p>
            <a:pPr lvl="3" eaLnBrk="1" hangingPunct="1"/>
            <a:r>
              <a:rPr lang="en-US" dirty="0">
                <a:latin typeface="Tahoma" charset="0"/>
                <a:ea typeface="ＭＳ Ｐゴシック" charset="0"/>
              </a:rPr>
              <a:t>Ex: click a button, move the mouse, edit text</a:t>
            </a:r>
          </a:p>
          <a:p>
            <a:pPr lvl="2" eaLnBrk="1" hangingPunct="1"/>
            <a:r>
              <a:rPr lang="en-US" dirty="0">
                <a:latin typeface="Tahoma" charset="0"/>
                <a:ea typeface="ＭＳ Ｐゴシック" charset="0"/>
              </a:rPr>
              <a:t>Programmer writes code to respond to the various events that may occur</a:t>
            </a:r>
          </a:p>
          <a:p>
            <a:pPr lvl="2" eaLnBrk="1" hangingPunct="1"/>
            <a:r>
              <a:rPr lang="en-US" dirty="0">
                <a:solidFill>
                  <a:srgbClr val="FF6600"/>
                </a:solidFill>
                <a:latin typeface="Tahoma" charset="0"/>
                <a:ea typeface="ＭＳ Ｐゴシック" charset="0"/>
              </a:rPr>
              <a:t>See trace on next slide (run as a presentation to see effects)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10403">
                                            <p:txEl>
                                              <p:pRg st="1" end="1"/>
                                            </p:txEl>
                                          </p:spTgt>
                                        </p:tgtEl>
                                        <p:attrNameLst>
                                          <p:attrName>style.visibility</p:attrName>
                                        </p:attrNameLst>
                                      </p:cBhvr>
                                      <p:to>
                                        <p:strVal val="visible"/>
                                      </p:to>
                                    </p:set>
                                    <p:anim to="" calcmode="lin" valueType="num">
                                      <p:cBhvr>
                                        <p:cTn id="7" dur="1" fill="hold"/>
                                        <p:tgtEl>
                                          <p:spTgt spid="151040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10403">
                                            <p:txEl>
                                              <p:pRg st="2" end="2"/>
                                            </p:txEl>
                                          </p:spTgt>
                                        </p:tgtEl>
                                        <p:attrNameLst>
                                          <p:attrName>style.visibility</p:attrName>
                                        </p:attrNameLst>
                                      </p:cBhvr>
                                      <p:to>
                                        <p:strVal val="visible"/>
                                      </p:to>
                                    </p:set>
                                    <p:anim to="" calcmode="lin" valueType="num">
                                      <p:cBhvr>
                                        <p:cTn id="12" dur="1" fill="hold"/>
                                        <p:tgtEl>
                                          <p:spTgt spid="151040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10403">
                                            <p:txEl>
                                              <p:pRg st="3" end="3"/>
                                            </p:txEl>
                                          </p:spTgt>
                                        </p:tgtEl>
                                        <p:attrNameLst>
                                          <p:attrName>style.visibility</p:attrName>
                                        </p:attrNameLst>
                                      </p:cBhvr>
                                      <p:to>
                                        <p:strVal val="visible"/>
                                      </p:to>
                                    </p:set>
                                    <p:anim to="" calcmode="lin" valueType="num">
                                      <p:cBhvr>
                                        <p:cTn id="17" dur="1" fill="hold"/>
                                        <p:tgtEl>
                                          <p:spTgt spid="151040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510403">
                                            <p:txEl>
                                              <p:pRg st="4" end="4"/>
                                            </p:txEl>
                                          </p:spTgt>
                                        </p:tgtEl>
                                        <p:attrNameLst>
                                          <p:attrName>style.visibility</p:attrName>
                                        </p:attrNameLst>
                                      </p:cBhvr>
                                      <p:to>
                                        <p:strVal val="visible"/>
                                      </p:to>
                                    </p:set>
                                    <p:anim to="" calcmode="lin" valueType="num">
                                      <p:cBhvr>
                                        <p:cTn id="22" dur="1" fill="hold"/>
                                        <p:tgtEl>
                                          <p:spTgt spid="1510403">
                                            <p:txEl>
                                              <p:pRg st="4" end="4"/>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510403">
                                            <p:txEl>
                                              <p:pRg st="5" end="5"/>
                                            </p:txEl>
                                          </p:spTgt>
                                        </p:tgtEl>
                                        <p:attrNameLst>
                                          <p:attrName>style.visibility</p:attrName>
                                        </p:attrNameLst>
                                      </p:cBhvr>
                                      <p:to>
                                        <p:strVal val="visible"/>
                                      </p:to>
                                    </p:set>
                                    <p:anim to="" calcmode="lin" valueType="num">
                                      <p:cBhvr>
                                        <p:cTn id="25" dur="1" fill="hold"/>
                                        <p:tgtEl>
                                          <p:spTgt spid="1510403">
                                            <p:txEl>
                                              <p:pRg st="5" end="5"/>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510403">
                                            <p:txEl>
                                              <p:pRg st="6" end="6"/>
                                            </p:txEl>
                                          </p:spTgt>
                                        </p:tgtEl>
                                        <p:attrNameLst>
                                          <p:attrName>style.visibility</p:attrName>
                                        </p:attrNameLst>
                                      </p:cBhvr>
                                      <p:to>
                                        <p:strVal val="visible"/>
                                      </p:to>
                                    </p:set>
                                    <p:anim to="" calcmode="lin" valueType="num">
                                      <p:cBhvr>
                                        <p:cTn id="30" dur="1" fill="hold"/>
                                        <p:tgtEl>
                                          <p:spTgt spid="1510403">
                                            <p:txEl>
                                              <p:pRg st="6" end="6"/>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510403">
                                            <p:txEl>
                                              <p:pRg st="7" end="7"/>
                                            </p:txEl>
                                          </p:spTgt>
                                        </p:tgtEl>
                                        <p:attrNameLst>
                                          <p:attrName>style.visibility</p:attrName>
                                        </p:attrNameLst>
                                      </p:cBhvr>
                                      <p:to>
                                        <p:strVal val="visible"/>
                                      </p:to>
                                    </p:set>
                                    <p:anim to="" calcmode="lin" valueType="num">
                                      <p:cBhvr>
                                        <p:cTn id="35" dur="1" fill="hold"/>
                                        <p:tgtEl>
                                          <p:spTgt spid="151040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p:txBody>
          <a:bodyPr/>
          <a:lstStyle/>
          <a:p>
            <a:r>
              <a:rPr lang="en-US" dirty="0">
                <a:latin typeface="Arial" charset="0"/>
                <a:ea typeface="ＭＳ Ｐゴシック" charset="0"/>
                <a:cs typeface="ＭＳ Ｐゴシック" charset="0"/>
              </a:rPr>
              <a:t>Lecture 24: Event-Driven Programming </a:t>
            </a:r>
          </a:p>
        </p:txBody>
      </p:sp>
      <p:sp>
        <p:nvSpPr>
          <p:cNvPr id="21504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7C16C24-649C-6A4E-A80C-711793287112}" type="slidenum">
              <a:rPr lang="en-US" sz="1400">
                <a:latin typeface="Arial" charset="0"/>
              </a:rPr>
              <a:pPr eaLnBrk="1" hangingPunct="1"/>
              <a:t>243</a:t>
            </a:fld>
            <a:endParaRPr lang="en-US" sz="1400">
              <a:latin typeface="Arial" charset="0"/>
            </a:endParaRPr>
          </a:p>
        </p:txBody>
      </p:sp>
      <p:sp>
        <p:nvSpPr>
          <p:cNvPr id="5" name="Rounded Rectangle 4"/>
          <p:cNvSpPr>
            <a:spLocks noChangeArrowheads="1"/>
          </p:cNvSpPr>
          <p:nvPr/>
        </p:nvSpPr>
        <p:spPr bwMode="auto">
          <a:xfrm>
            <a:off x="914400" y="1676400"/>
            <a:ext cx="1828800" cy="609600"/>
          </a:xfrm>
          <a:prstGeom prst="roundRect">
            <a:avLst>
              <a:gd name="adj" fmla="val 16667"/>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r>
              <a:rPr lang="en-US"/>
              <a:t>JButton</a:t>
            </a:r>
          </a:p>
        </p:txBody>
      </p:sp>
      <p:sp>
        <p:nvSpPr>
          <p:cNvPr id="6" name="Document 5"/>
          <p:cNvSpPr>
            <a:spLocks noChangeArrowheads="1"/>
          </p:cNvSpPr>
          <p:nvPr/>
        </p:nvSpPr>
        <p:spPr bwMode="auto">
          <a:xfrm>
            <a:off x="4953000" y="1676400"/>
            <a:ext cx="3886200" cy="4267200"/>
          </a:xfrm>
          <a:prstGeom prst="flowChartDocument">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pPr algn="l"/>
            <a:r>
              <a:rPr lang="en-US" dirty="0" err="1"/>
              <a:t>ActionListener</a:t>
            </a:r>
            <a:r>
              <a:rPr lang="en-US" dirty="0"/>
              <a:t> object</a:t>
            </a:r>
          </a:p>
          <a:p>
            <a:pPr algn="l"/>
            <a:endParaRPr lang="en-US" dirty="0"/>
          </a:p>
          <a:p>
            <a:pPr algn="l"/>
            <a:endParaRPr lang="en-US" dirty="0"/>
          </a:p>
          <a:p>
            <a:pPr algn="l"/>
            <a:endParaRPr lang="en-US" dirty="0"/>
          </a:p>
          <a:p>
            <a:pPr algn="l"/>
            <a:endParaRPr lang="en-US" dirty="0"/>
          </a:p>
          <a:p>
            <a:pPr algn="l"/>
            <a:r>
              <a:rPr lang="en-US" dirty="0"/>
              <a:t>public void </a:t>
            </a:r>
            <a:r>
              <a:rPr lang="en-US" dirty="0" err="1"/>
              <a:t>actionPerformed</a:t>
            </a:r>
            <a:r>
              <a:rPr lang="en-US" dirty="0"/>
              <a:t>(       )</a:t>
            </a:r>
          </a:p>
          <a:p>
            <a:pPr algn="l"/>
            <a:r>
              <a:rPr lang="en-US" dirty="0"/>
              <a:t>{</a:t>
            </a:r>
          </a:p>
          <a:p>
            <a:pPr algn="l"/>
            <a:r>
              <a:rPr lang="en-US" dirty="0"/>
              <a:t>  // code to execute</a:t>
            </a:r>
          </a:p>
          <a:p>
            <a:pPr algn="l"/>
            <a:endParaRPr lang="en-US" dirty="0"/>
          </a:p>
          <a:p>
            <a:pPr algn="l"/>
            <a:r>
              <a:rPr lang="en-US" dirty="0"/>
              <a:t>}</a:t>
            </a:r>
          </a:p>
        </p:txBody>
      </p:sp>
      <p:sp>
        <p:nvSpPr>
          <p:cNvPr id="7" name="Rounded Rectangle 6"/>
          <p:cNvSpPr>
            <a:spLocks noChangeArrowheads="1"/>
          </p:cNvSpPr>
          <p:nvPr/>
        </p:nvSpPr>
        <p:spPr bwMode="auto">
          <a:xfrm>
            <a:off x="228600" y="2438400"/>
            <a:ext cx="4343400" cy="4114800"/>
          </a:xfrm>
          <a:prstGeom prst="roundRect">
            <a:avLst>
              <a:gd name="adj" fmla="val 16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type="none" w="lg" len="lg"/>
              </a14:hiddenLine>
            </a:ext>
          </a:extLst>
        </p:spPr>
        <p:txBody>
          <a:bodyPr/>
          <a:lstStyle/>
          <a:p>
            <a:pPr marL="457200" indent="-457200" algn="l">
              <a:buFont typeface="Arial" charset="0"/>
              <a:buAutoNum type="arabicParenR"/>
              <a:defRPr/>
            </a:pPr>
            <a:r>
              <a:rPr lang="en-US" b="1" dirty="0" err="1">
                <a:solidFill>
                  <a:srgbClr val="008000"/>
                </a:solidFill>
              </a:rPr>
              <a:t>JButton</a:t>
            </a:r>
            <a:r>
              <a:rPr lang="en-US" b="1" dirty="0">
                <a:solidFill>
                  <a:srgbClr val="008000"/>
                </a:solidFill>
              </a:rPr>
              <a:t> is clicked</a:t>
            </a:r>
          </a:p>
          <a:p>
            <a:pPr marL="457200" indent="-457200" algn="l">
              <a:buFont typeface="Arial" charset="0"/>
              <a:buAutoNum type="arabicParenR"/>
              <a:defRPr/>
            </a:pPr>
            <a:r>
              <a:rPr lang="en-US" b="1" dirty="0" err="1">
                <a:solidFill>
                  <a:srgbClr val="008000"/>
                </a:solidFill>
              </a:rPr>
              <a:t>ActionEvent</a:t>
            </a:r>
            <a:r>
              <a:rPr lang="en-US" b="1" dirty="0">
                <a:solidFill>
                  <a:srgbClr val="008000"/>
                </a:solidFill>
              </a:rPr>
              <a:t> (AE) generated</a:t>
            </a:r>
          </a:p>
          <a:p>
            <a:pPr marL="457200" indent="-457200" algn="l">
              <a:buFont typeface="Arial" charset="0"/>
              <a:buAutoNum type="arabicParenR"/>
              <a:defRPr/>
            </a:pPr>
            <a:r>
              <a:rPr lang="en-US" b="1" dirty="0">
                <a:solidFill>
                  <a:srgbClr val="008000"/>
                </a:solidFill>
              </a:rPr>
              <a:t>Event passed to </a:t>
            </a:r>
            <a:r>
              <a:rPr lang="en-US" b="1" dirty="0" err="1">
                <a:solidFill>
                  <a:srgbClr val="008000"/>
                </a:solidFill>
              </a:rPr>
              <a:t>ActionListener</a:t>
            </a:r>
            <a:endParaRPr lang="en-US" b="1" dirty="0">
              <a:solidFill>
                <a:srgbClr val="008000"/>
              </a:solidFill>
            </a:endParaRPr>
          </a:p>
          <a:p>
            <a:pPr marL="457200" indent="-457200" algn="l">
              <a:buFont typeface="Arial" charset="0"/>
              <a:buAutoNum type="arabicParenR"/>
              <a:defRPr/>
            </a:pPr>
            <a:r>
              <a:rPr lang="en-US" b="1" dirty="0" err="1">
                <a:solidFill>
                  <a:srgbClr val="008000"/>
                </a:solidFill>
              </a:rPr>
              <a:t>actionPerformed</a:t>
            </a:r>
            <a:r>
              <a:rPr lang="en-US" b="1" dirty="0">
                <a:solidFill>
                  <a:srgbClr val="008000"/>
                </a:solidFill>
              </a:rPr>
              <a:t> executed</a:t>
            </a:r>
          </a:p>
          <a:p>
            <a:pPr algn="l">
              <a:defRPr/>
            </a:pPr>
            <a:endParaRPr lang="en-US" b="1" dirty="0">
              <a:solidFill>
                <a:srgbClr val="008000"/>
              </a:solidFill>
            </a:endParaRPr>
          </a:p>
          <a:p>
            <a:pPr algn="l">
              <a:defRPr/>
            </a:pPr>
            <a:r>
              <a:rPr lang="en-US" sz="1800" dirty="0">
                <a:solidFill>
                  <a:srgbClr val="008000"/>
                </a:solidFill>
                <a:latin typeface="Tahoma"/>
                <a:cs typeface="Tahoma"/>
              </a:rPr>
              <a:t>Note that because the </a:t>
            </a:r>
            <a:r>
              <a:rPr lang="en-US" sz="1800" dirty="0" err="1">
                <a:solidFill>
                  <a:srgbClr val="008000"/>
                </a:solidFill>
                <a:latin typeface="Tahoma"/>
                <a:cs typeface="Tahoma"/>
              </a:rPr>
              <a:t>ActionEvent</a:t>
            </a:r>
            <a:r>
              <a:rPr lang="en-US" sz="1800" dirty="0">
                <a:solidFill>
                  <a:srgbClr val="008000"/>
                </a:solidFill>
                <a:latin typeface="Tahoma"/>
                <a:cs typeface="Tahoma"/>
              </a:rPr>
              <a:t> is passed to the </a:t>
            </a:r>
            <a:r>
              <a:rPr lang="en-US" sz="1800" dirty="0" err="1">
                <a:solidFill>
                  <a:srgbClr val="008000"/>
                </a:solidFill>
                <a:latin typeface="Tahoma"/>
                <a:cs typeface="Tahoma"/>
              </a:rPr>
              <a:t>actionPerformed</a:t>
            </a:r>
            <a:r>
              <a:rPr lang="en-US" sz="1800" dirty="0">
                <a:solidFill>
                  <a:srgbClr val="008000"/>
                </a:solidFill>
                <a:latin typeface="Tahoma"/>
                <a:cs typeface="Tahoma"/>
              </a:rPr>
              <a:t> method, the method can get information from the </a:t>
            </a:r>
            <a:r>
              <a:rPr lang="en-US" sz="1800" dirty="0" err="1">
                <a:solidFill>
                  <a:srgbClr val="008000"/>
                </a:solidFill>
                <a:latin typeface="Tahoma"/>
                <a:cs typeface="Tahoma"/>
              </a:rPr>
              <a:t>ActionEvent</a:t>
            </a:r>
            <a:r>
              <a:rPr lang="en-US" sz="1800" dirty="0">
                <a:solidFill>
                  <a:srgbClr val="008000"/>
                </a:solidFill>
                <a:latin typeface="Tahoma"/>
                <a:cs typeface="Tahoma"/>
              </a:rPr>
              <a:t> through its </a:t>
            </a:r>
            <a:r>
              <a:rPr lang="en-US" sz="1800" dirty="0" err="1">
                <a:solidFill>
                  <a:srgbClr val="008000"/>
                </a:solidFill>
                <a:latin typeface="Tahoma"/>
                <a:cs typeface="Tahoma"/>
              </a:rPr>
              <a:t>accessor</a:t>
            </a:r>
            <a:r>
              <a:rPr lang="en-US" sz="1800" dirty="0">
                <a:solidFill>
                  <a:srgbClr val="008000"/>
                </a:solidFill>
                <a:latin typeface="Tahoma"/>
                <a:cs typeface="Tahoma"/>
              </a:rPr>
              <a:t> methods</a:t>
            </a:r>
          </a:p>
        </p:txBody>
      </p:sp>
      <p:sp>
        <p:nvSpPr>
          <p:cNvPr id="8" name="Oval 7"/>
          <p:cNvSpPr>
            <a:spLocks noChangeArrowheads="1"/>
          </p:cNvSpPr>
          <p:nvPr/>
        </p:nvSpPr>
        <p:spPr bwMode="auto">
          <a:xfrm>
            <a:off x="2743200" y="1524000"/>
            <a:ext cx="914400" cy="914400"/>
          </a:xfrm>
          <a:prstGeom prst="ellipse">
            <a:avLst/>
          </a:prstGeom>
          <a:solidFill>
            <a:srgbClr val="8000FF">
              <a:alpha val="34117"/>
            </a:srgbClr>
          </a:solidFill>
          <a:ln w="9525">
            <a:solidFill>
              <a:schemeClr val="bg1"/>
            </a:solidFill>
            <a:round/>
            <a:headEnd/>
            <a:tailEnd type="none" w="lg" len="lg"/>
          </a:ln>
        </p:spPr>
        <p:txBody>
          <a:bodyPr/>
          <a:lstStyle/>
          <a:p>
            <a:r>
              <a:rPr lang="en-US"/>
              <a:t>AE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par>
                          <p:cTn id="8" fill="hold" nodeType="afterGroup">
                            <p:stCondLst>
                              <p:cond delay="500"/>
                            </p:stCondLst>
                            <p:childTnLst>
                              <p:par>
                                <p:cTn id="9" presetID="1" presetClass="emph" presetSubtype="2" fill="hold" nodeType="afterEffect">
                                  <p:stCondLst>
                                    <p:cond delay="0"/>
                                  </p:stCondLst>
                                  <p:childTnLst>
                                    <p:animClr clrSpc="rgb" dir="cw">
                                      <p:cBhvr>
                                        <p:cTn id="10" dur="2000" fill="hold"/>
                                        <p:tgtEl>
                                          <p:spTgt spid="5"/>
                                        </p:tgtEl>
                                        <p:attrNameLst>
                                          <p:attrName>fillcolor</p:attrName>
                                        </p:attrNameLst>
                                      </p:cBhvr>
                                      <p:to>
                                        <a:srgbClr val="CC99FF"/>
                                      </p:to>
                                    </p:animClr>
                                    <p:set>
                                      <p:cBhvr>
                                        <p:cTn id="11" dur="2000" fill="hold"/>
                                        <p:tgtEl>
                                          <p:spTgt spid="5"/>
                                        </p:tgtEl>
                                        <p:attrNameLst>
                                          <p:attrName>fill.type</p:attrName>
                                        </p:attrNameLst>
                                      </p:cBhvr>
                                      <p:to>
                                        <p:strVal val="solid"/>
                                      </p:to>
                                    </p:set>
                                    <p:set>
                                      <p:cBhvr>
                                        <p:cTn id="12" dur="2000" fill="hold"/>
                                        <p:tgtEl>
                                          <p:spTgt spid="5"/>
                                        </p:tgtEl>
                                        <p:attrNameLst>
                                          <p:attrName>fill.on</p:attrName>
                                        </p:attrNameLst>
                                      </p:cBhvr>
                                      <p:to>
                                        <p:strVal val="true"/>
                                      </p:to>
                                    </p:set>
                                  </p:childTnLst>
                                  <p:subTnLst>
                                    <p:audio>
                                      <p:cMediaNode>
                                        <p:cTn display="0" masterRel="sameClick">
                                          <p:stCondLst>
                                            <p:cond evt="begin" delay="0">
                                              <p:tn val="9"/>
                                            </p:cond>
                                          </p:stCondLst>
                                          <p:endCondLst>
                                            <p:cond evt="onStopAudio" delay="0">
                                              <p:tgtEl>
                                                <p:sldTgt/>
                                              </p:tgtEl>
                                            </p:cond>
                                          </p:endCondLst>
                                        </p:cTn>
                                        <p:tgtEl>
                                          <p:sndTgt r:embed="rId2" name="Pong"/>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2000"/>
                                        <p:tgtEl>
                                          <p:spTgt spid="8"/>
                                        </p:tgtEl>
                                      </p:cBhvr>
                                    </p:animEffect>
                                  </p:childTnLst>
                                  <p:subTnLst>
                                    <p:audio>
                                      <p:cMediaNode>
                                        <p:cTn display="0" masterRel="sameClick">
                                          <p:stCondLst>
                                            <p:cond evt="begin" delay="0">
                                              <p:tn val="19"/>
                                            </p:cond>
                                          </p:stCondLst>
                                          <p:endCondLst>
                                            <p:cond evt="onStopAudio" delay="0">
                                              <p:tgtEl>
                                                <p:sldTgt/>
                                              </p:tgtEl>
                                            </p:cond>
                                          </p:endCondLst>
                                        </p:cTn>
                                        <p:tgtEl>
                                          <p:sndTgt r:embed="rId3" name="suction.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500"/>
                                        <p:tgtEl>
                                          <p:spTgt spid="7">
                                            <p:txEl>
                                              <p:pRg st="2" end="2"/>
                                            </p:txEl>
                                          </p:spTgt>
                                        </p:tgtEl>
                                      </p:cBhvr>
                                    </p:animEffect>
                                  </p:childTnLst>
                                </p:cTn>
                              </p:par>
                            </p:childTnLst>
                          </p:cTn>
                        </p:par>
                        <p:par>
                          <p:cTn id="27" fill="hold" nodeType="afterGroup">
                            <p:stCondLst>
                              <p:cond delay="500"/>
                            </p:stCondLst>
                            <p:childTnLst>
                              <p:par>
                                <p:cTn id="28" presetID="0" presetClass="path" presetSubtype="0" accel="50000" decel="50000" fill="hold" grpId="1" nodeType="afterEffect">
                                  <p:stCondLst>
                                    <p:cond delay="0"/>
                                  </p:stCondLst>
                                  <p:childTnLst>
                                    <p:animMotion origin="layout" path="M 2.19677E-6 -2.69569E-6 L 0.52472 0.25568 " pathEditMode="relative" rAng="0" ptsTypes="AA">
                                      <p:cBhvr>
                                        <p:cTn id="29" dur="2000" fill="hold"/>
                                        <p:tgtEl>
                                          <p:spTgt spid="8"/>
                                        </p:tgtEl>
                                        <p:attrNameLst>
                                          <p:attrName>ppt_x</p:attrName>
                                          <p:attrName>ppt_y</p:attrName>
                                        </p:attrNameLst>
                                      </p:cBhvr>
                                      <p:rCtr x="26236" y="12784"/>
                                    </p:animMotion>
                                  </p:childTnLst>
                                  <p:subTnLst>
                                    <p:audio>
                                      <p:cMediaNode>
                                        <p:cTn display="0" masterRel="sameClick">
                                          <p:stCondLst>
                                            <p:cond evt="begin" delay="0">
                                              <p:tn val="28"/>
                                            </p:cond>
                                          </p:stCondLst>
                                          <p:endCondLst>
                                            <p:cond evt="onStopAudio" delay="0">
                                              <p:tgtEl>
                                                <p:sldTgt/>
                                              </p:tgtEl>
                                            </p:cond>
                                          </p:endCondLst>
                                        </p:cTn>
                                        <p:tgtEl>
                                          <p:sndTgt r:embed="rId4" name="Arrow"/>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blinds(horizontal)">
                                      <p:cBhvr>
                                        <p:cTn id="34" dur="500"/>
                                        <p:tgtEl>
                                          <p:spTgt spid="7">
                                            <p:txEl>
                                              <p:pRg st="3" end="3"/>
                                            </p:txEl>
                                          </p:spTgt>
                                        </p:tgtEl>
                                      </p:cBhvr>
                                    </p:animEffect>
                                  </p:childTnLst>
                                </p:cTn>
                              </p:par>
                            </p:childTnLst>
                          </p:cTn>
                        </p:par>
                        <p:par>
                          <p:cTn id="35" fill="hold" nodeType="afterGroup">
                            <p:stCondLst>
                              <p:cond delay="500"/>
                            </p:stCondLst>
                            <p:childTnLst>
                              <p:par>
                                <p:cTn id="36" presetID="10" presetClass="emph" presetSubtype="0" repeatCount="2000" fill="hold" nodeType="afterEffect">
                                  <p:stCondLst>
                                    <p:cond delay="0"/>
                                  </p:stCondLst>
                                  <p:childTnLst>
                                    <p:anim calcmode="discrete" valueType="str">
                                      <p:cBhvr override="childStyle">
                                        <p:cTn id="37" dur="1000" fill="hold"/>
                                        <p:tgtEl>
                                          <p:spTgt spid="6">
                                            <p:txEl>
                                              <p:pRg st="7" end="7"/>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subTnLst>
                                    <p:audio>
                                      <p:cMediaNode>
                                        <p:cTn display="0" masterRel="sameClick">
                                          <p:stCondLst>
                                            <p:cond evt="begin" delay="0">
                                              <p:tn val="36"/>
                                            </p:cond>
                                          </p:stCondLst>
                                          <p:endCondLst>
                                            <p:cond evt="onStopAudio" delay="0">
                                              <p:tgtEl>
                                                <p:sldTgt/>
                                              </p:tgtEl>
                                            </p:cond>
                                          </p:endCondLst>
                                        </p:cTn>
                                        <p:tgtEl>
                                          <p:sndTgt r:embed="rId5" name="voltage.wav"/>
                                        </p:tgtEl>
                                      </p:cMediaNode>
                                    </p:audio>
                                  </p:subTnLst>
                                </p:cTn>
                              </p:par>
                            </p:childTnLst>
                          </p:cTn>
                        </p:par>
                        <p:par>
                          <p:cTn id="38" fill="hold" nodeType="afterGroup">
                            <p:stCondLst>
                              <p:cond delay="2500"/>
                            </p:stCondLst>
                            <p:childTnLst>
                              <p:par>
                                <p:cTn id="39" presetID="3" presetClass="emph" presetSubtype="2" fill="hold" nodeType="afterEffect">
                                  <p:stCondLst>
                                    <p:cond delay="0"/>
                                  </p:stCondLst>
                                  <p:childTnLst>
                                    <p:animClr clrSpc="rgb" dir="cw">
                                      <p:cBhvr override="childStyle">
                                        <p:cTn id="40" dur="500" fill="hold"/>
                                        <p:tgtEl>
                                          <p:spTgt spid="6">
                                            <p:txEl>
                                              <p:pRg st="7" end="7"/>
                                            </p:txEl>
                                          </p:spTgt>
                                        </p:tgtEl>
                                        <p:attrNameLst>
                                          <p:attrName>style.color</p:attrName>
                                        </p:attrNameLst>
                                      </p:cBhvr>
                                      <p:to>
                                        <a:schemeClr val="accent2"/>
                                      </p:to>
                                    </p:animClr>
                                  </p:childTnLst>
                                  <p:subTnLst>
                                    <p:audio>
                                      <p:cMediaNode>
                                        <p:cTn display="0" masterRel="sameClick">
                                          <p:stCondLst>
                                            <p:cond evt="begin" delay="0">
                                              <p:tn val="39"/>
                                            </p:cond>
                                          </p:stCondLst>
                                          <p:endCondLst>
                                            <p:cond evt="onStopAudio" delay="0">
                                              <p:tgtEl>
                                                <p:sldTgt/>
                                              </p:tgtEl>
                                            </p:cond>
                                          </p:endCondLst>
                                        </p:cTn>
                                        <p:tgtEl>
                                          <p:sndTgt r:embed="rId5" name="voltage.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animEffect transition="in" filter="blinds(horizontal)">
                                      <p:cBhvr>
                                        <p:cTn id="4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DA774FD-007D-784E-B714-25EFF83420A0}" type="slidenum">
              <a:rPr lang="en-US" sz="1400">
                <a:latin typeface="Arial" charset="0"/>
              </a:rPr>
              <a:pPr eaLnBrk="1" hangingPunct="1"/>
              <a:t>244</a:t>
            </a:fld>
            <a:endParaRPr lang="en-US" sz="1400">
              <a:latin typeface="Arial" charset="0"/>
            </a:endParaRPr>
          </a:p>
        </p:txBody>
      </p:sp>
      <p:sp>
        <p:nvSpPr>
          <p:cNvPr id="2160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Event-Driven Programming</a:t>
            </a:r>
          </a:p>
        </p:txBody>
      </p:sp>
      <p:sp>
        <p:nvSpPr>
          <p:cNvPr id="1511427" name="Rectangle 3"/>
          <p:cNvSpPr>
            <a:spLocks noGrp="1" noChangeArrowheads="1"/>
          </p:cNvSpPr>
          <p:nvPr>
            <p:ph type="body" idx="1"/>
          </p:nvPr>
        </p:nvSpPr>
        <p:spPr>
          <a:xfrm>
            <a:off x="228600" y="1066800"/>
            <a:ext cx="8610600" cy="5029200"/>
          </a:xfrm>
        </p:spPr>
        <p:txBody>
          <a:bodyPr/>
          <a:lstStyle/>
          <a:p>
            <a:pPr lvl="1" eaLnBrk="1" hangingPunct="1"/>
            <a:r>
              <a:rPr lang="en-US" dirty="0">
                <a:latin typeface="Tahoma" charset="0"/>
                <a:ea typeface="ＭＳ Ｐゴシック" charset="0"/>
              </a:rPr>
              <a:t>There are many different types of events in Java programs, but the basic idea for all of them is similar to that shown in the previous slide:</a:t>
            </a:r>
          </a:p>
          <a:p>
            <a:pPr lvl="2" eaLnBrk="1" hangingPunct="1"/>
            <a:r>
              <a:rPr lang="en-US" dirty="0">
                <a:latin typeface="Tahoma" charset="0"/>
                <a:ea typeface="ＭＳ Ｐゴシック" charset="0"/>
              </a:rPr>
              <a:t>In some way an event is </a:t>
            </a:r>
            <a:r>
              <a:rPr lang="en-US" dirty="0">
                <a:solidFill>
                  <a:srgbClr val="FF0000"/>
                </a:solidFill>
                <a:latin typeface="Tahoma" charset="0"/>
                <a:ea typeface="ＭＳ Ｐゴシック" charset="0"/>
              </a:rPr>
              <a:t>triggered</a:t>
            </a:r>
          </a:p>
          <a:p>
            <a:pPr lvl="2" eaLnBrk="1" hangingPunct="1"/>
            <a:r>
              <a:rPr lang="en-US" dirty="0">
                <a:latin typeface="Tahoma" charset="0"/>
                <a:ea typeface="ＭＳ Ｐゴシック" charset="0"/>
              </a:rPr>
              <a:t>Triggered object </a:t>
            </a:r>
            <a:r>
              <a:rPr lang="en-US" dirty="0">
                <a:solidFill>
                  <a:srgbClr val="FF0000"/>
                </a:solidFill>
                <a:latin typeface="Tahoma" charset="0"/>
                <a:ea typeface="ＭＳ Ｐゴシック" charset="0"/>
              </a:rPr>
              <a:t>generates an event</a:t>
            </a:r>
            <a:r>
              <a:rPr lang="en-US" dirty="0">
                <a:latin typeface="Tahoma" charset="0"/>
                <a:ea typeface="ＭＳ Ｐゴシック" charset="0"/>
              </a:rPr>
              <a:t> object</a:t>
            </a:r>
          </a:p>
          <a:p>
            <a:pPr lvl="2" eaLnBrk="1" hangingPunct="1"/>
            <a:r>
              <a:rPr lang="en-US" dirty="0">
                <a:latin typeface="Tahoma" charset="0"/>
                <a:ea typeface="ＭＳ Ｐゴシック" charset="0"/>
              </a:rPr>
              <a:t>Event object is passed to some </a:t>
            </a:r>
            <a:r>
              <a:rPr lang="en-US" dirty="0">
                <a:solidFill>
                  <a:srgbClr val="FF0000"/>
                </a:solidFill>
                <a:latin typeface="Tahoma" charset="0"/>
                <a:ea typeface="ＭＳ Ｐゴシック" charset="0"/>
              </a:rPr>
              <a:t>event listener</a:t>
            </a:r>
            <a:r>
              <a:rPr lang="en-US" dirty="0">
                <a:latin typeface="Tahoma" charset="0"/>
                <a:ea typeface="ＭＳ Ｐゴシック" charset="0"/>
              </a:rPr>
              <a:t> object</a:t>
            </a:r>
          </a:p>
          <a:p>
            <a:pPr lvl="2" eaLnBrk="1" hangingPunct="1"/>
            <a:r>
              <a:rPr lang="en-US" dirty="0">
                <a:solidFill>
                  <a:srgbClr val="FF0000"/>
                </a:solidFill>
                <a:latin typeface="Tahoma" charset="0"/>
                <a:ea typeface="ＭＳ Ｐゴシック" charset="0"/>
              </a:rPr>
              <a:t>Method in the event listener</a:t>
            </a:r>
            <a:r>
              <a:rPr lang="en-US" dirty="0">
                <a:latin typeface="Tahoma" charset="0"/>
                <a:ea typeface="ＭＳ Ｐゴシック" charset="0"/>
              </a:rPr>
              <a:t> executes to handle the event</a:t>
            </a:r>
          </a:p>
          <a:p>
            <a:pPr lvl="1" eaLnBrk="1" hangingPunct="1"/>
            <a:r>
              <a:rPr lang="en-US" dirty="0">
                <a:latin typeface="Tahoma" charset="0"/>
                <a:ea typeface="ＭＳ Ｐゴシック" charset="0"/>
              </a:rPr>
              <a:t>It is important that event handlers are linked to the appropriate event generators</a:t>
            </a:r>
          </a:p>
          <a:p>
            <a:pPr lvl="2" eaLnBrk="1" hangingPunct="1"/>
            <a:r>
              <a:rPr lang="en-US" dirty="0">
                <a:latin typeface="Tahoma" charset="0"/>
                <a:ea typeface="ＭＳ Ｐゴシック" charset="0"/>
              </a:rPr>
              <a:t>Otherwise event will still be generated but will not be responded to</a:t>
            </a:r>
          </a:p>
          <a:p>
            <a:pPr lvl="2" eaLnBrk="1" hangingPunct="1"/>
            <a:r>
              <a:rPr lang="en-US" dirty="0">
                <a:latin typeface="Tahoma" charset="0"/>
                <a:ea typeface="ＭＳ Ｐゴシック" charset="0"/>
              </a:rPr>
              <a:t>Do example in class</a:t>
            </a:r>
          </a:p>
          <a:p>
            <a:pPr lvl="1" eaLnBrk="1" hangingPunct="1"/>
            <a:r>
              <a:rPr lang="en-US" dirty="0">
                <a:latin typeface="Tahoma" charset="0"/>
                <a:ea typeface="ＭＳ Ｐゴシック" charset="0"/>
              </a:rPr>
              <a:t>See ex22b.java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11427">
                                            <p:txEl>
                                              <p:pRg st="2" end="2"/>
                                            </p:txEl>
                                          </p:spTgt>
                                        </p:tgtEl>
                                        <p:attrNameLst>
                                          <p:attrName>style.visibility</p:attrName>
                                        </p:attrNameLst>
                                      </p:cBhvr>
                                      <p:to>
                                        <p:strVal val="visible"/>
                                      </p:to>
                                    </p:set>
                                    <p:animEffect transition="in" filter="dissolve">
                                      <p:cBhvr>
                                        <p:cTn id="7" dur="500"/>
                                        <p:tgtEl>
                                          <p:spTgt spid="1511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11427">
                                            <p:txEl>
                                              <p:pRg st="3" end="3"/>
                                            </p:txEl>
                                          </p:spTgt>
                                        </p:tgtEl>
                                        <p:attrNameLst>
                                          <p:attrName>style.visibility</p:attrName>
                                        </p:attrNameLst>
                                      </p:cBhvr>
                                      <p:to>
                                        <p:strVal val="visible"/>
                                      </p:to>
                                    </p:set>
                                    <p:animEffect transition="in" filter="dissolve">
                                      <p:cBhvr>
                                        <p:cTn id="12" dur="500"/>
                                        <p:tgtEl>
                                          <p:spTgt spid="15114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11427">
                                            <p:txEl>
                                              <p:pRg st="4" end="4"/>
                                            </p:txEl>
                                          </p:spTgt>
                                        </p:tgtEl>
                                        <p:attrNameLst>
                                          <p:attrName>style.visibility</p:attrName>
                                        </p:attrNameLst>
                                      </p:cBhvr>
                                      <p:to>
                                        <p:strVal val="visible"/>
                                      </p:to>
                                    </p:set>
                                    <p:animEffect transition="in" filter="dissolve">
                                      <p:cBhvr>
                                        <p:cTn id="17" dur="500"/>
                                        <p:tgtEl>
                                          <p:spTgt spid="15114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1" presetClass="entr" presetSubtype="0" fill="hold" nodeType="clickEffect">
                                  <p:stCondLst>
                                    <p:cond delay="0"/>
                                  </p:stCondLst>
                                  <p:childTnLst>
                                    <p:set>
                                      <p:cBhvr>
                                        <p:cTn id="21" dur="1" fill="hold">
                                          <p:stCondLst>
                                            <p:cond delay="0"/>
                                          </p:stCondLst>
                                        </p:cTn>
                                        <p:tgtEl>
                                          <p:spTgt spid="1511427">
                                            <p:txEl>
                                              <p:pRg st="5" end="5"/>
                                            </p:txEl>
                                          </p:spTgt>
                                        </p:tgtEl>
                                        <p:attrNameLst>
                                          <p:attrName>style.visibility</p:attrName>
                                        </p:attrNameLst>
                                      </p:cBhvr>
                                      <p:to>
                                        <p:strVal val="visible"/>
                                      </p:to>
                                    </p:set>
                                    <p:animEffect transition="in" filter="fade">
                                      <p:cBhvr>
                                        <p:cTn id="22" dur="770" decel="100000"/>
                                        <p:tgtEl>
                                          <p:spTgt spid="1511427">
                                            <p:txEl>
                                              <p:pRg st="5" end="5"/>
                                            </p:txEl>
                                          </p:spTgt>
                                        </p:tgtEl>
                                      </p:cBhvr>
                                    </p:animEffect>
                                    <p:animScale>
                                      <p:cBhvr>
                                        <p:cTn id="23" dur="770" decel="100000"/>
                                        <p:tgtEl>
                                          <p:spTgt spid="1511427">
                                            <p:txEl>
                                              <p:pRg st="5" end="5"/>
                                            </p:txEl>
                                          </p:spTgt>
                                        </p:tgtEl>
                                      </p:cBhvr>
                                      <p:from x="10000" y="10000"/>
                                      <p:to x="200000" y="450000"/>
                                    </p:animScale>
                                    <p:animScale>
                                      <p:cBhvr>
                                        <p:cTn id="24" dur="1230" accel="100000" fill="hold">
                                          <p:stCondLst>
                                            <p:cond delay="770"/>
                                          </p:stCondLst>
                                        </p:cTn>
                                        <p:tgtEl>
                                          <p:spTgt spid="1511427">
                                            <p:txEl>
                                              <p:pRg st="5" end="5"/>
                                            </p:txEl>
                                          </p:spTgt>
                                        </p:tgtEl>
                                      </p:cBhvr>
                                      <p:from x="200000" y="450000"/>
                                      <p:to x="100000" y="100000"/>
                                    </p:animScale>
                                    <p:set>
                                      <p:cBhvr>
                                        <p:cTn id="25" dur="770" fill="hold"/>
                                        <p:tgtEl>
                                          <p:spTgt spid="1511427">
                                            <p:txEl>
                                              <p:pRg st="5" end="5"/>
                                            </p:txEl>
                                          </p:spTgt>
                                        </p:tgtEl>
                                        <p:attrNameLst>
                                          <p:attrName>ppt_x</p:attrName>
                                        </p:attrNameLst>
                                      </p:cBhvr>
                                      <p:to>
                                        <p:strVal val="(0.5)"/>
                                      </p:to>
                                    </p:set>
                                    <p:anim from="(0.5)" to="(#ppt_x)" calcmode="lin" valueType="num">
                                      <p:cBhvr>
                                        <p:cTn id="26" dur="1230" accel="100000" fill="hold">
                                          <p:stCondLst>
                                            <p:cond delay="770"/>
                                          </p:stCondLst>
                                        </p:cTn>
                                        <p:tgtEl>
                                          <p:spTgt spid="1511427">
                                            <p:txEl>
                                              <p:pRg st="5" end="5"/>
                                            </p:txEl>
                                          </p:spTgt>
                                        </p:tgtEl>
                                        <p:attrNameLst>
                                          <p:attrName>ppt_x</p:attrName>
                                        </p:attrNameLst>
                                      </p:cBhvr>
                                    </p:anim>
                                    <p:set>
                                      <p:cBhvr>
                                        <p:cTn id="27" dur="770" fill="hold"/>
                                        <p:tgtEl>
                                          <p:spTgt spid="1511427">
                                            <p:txEl>
                                              <p:pRg st="5" end="5"/>
                                            </p:txEl>
                                          </p:spTgt>
                                        </p:tgtEl>
                                        <p:attrNameLst>
                                          <p:attrName>ppt_y</p:attrName>
                                        </p:attrNameLst>
                                      </p:cBhvr>
                                      <p:to>
                                        <p:strVal val="(#ppt_y+0.4)"/>
                                      </p:to>
                                    </p:set>
                                    <p:anim from="(#ppt_y+0.4)" to="(#ppt_y)" calcmode="lin" valueType="num">
                                      <p:cBhvr>
                                        <p:cTn id="28" dur="1230" accel="100000" fill="hold">
                                          <p:stCondLst>
                                            <p:cond delay="770"/>
                                          </p:stCondLst>
                                        </p:cTn>
                                        <p:tgtEl>
                                          <p:spTgt spid="1511427">
                                            <p:txEl>
                                              <p:pRg st="5" end="5"/>
                                            </p:txEl>
                                          </p:spTgt>
                                        </p:tgtEl>
                                        <p:attrNameLst>
                                          <p:attrName>ppt_y</p:attrName>
                                        </p:attrNameLst>
                                      </p:cBhvr>
                                    </p:anim>
                                  </p:childTnLst>
                                </p:cTn>
                              </p:par>
                              <p:par>
                                <p:cTn id="29" presetID="51" presetClass="entr" presetSubtype="0" fill="hold" nodeType="withEffect">
                                  <p:stCondLst>
                                    <p:cond delay="0"/>
                                  </p:stCondLst>
                                  <p:childTnLst>
                                    <p:set>
                                      <p:cBhvr>
                                        <p:cTn id="30" dur="1" fill="hold">
                                          <p:stCondLst>
                                            <p:cond delay="0"/>
                                          </p:stCondLst>
                                        </p:cTn>
                                        <p:tgtEl>
                                          <p:spTgt spid="1511427">
                                            <p:txEl>
                                              <p:pRg st="6" end="6"/>
                                            </p:txEl>
                                          </p:spTgt>
                                        </p:tgtEl>
                                        <p:attrNameLst>
                                          <p:attrName>style.visibility</p:attrName>
                                        </p:attrNameLst>
                                      </p:cBhvr>
                                      <p:to>
                                        <p:strVal val="visible"/>
                                      </p:to>
                                    </p:set>
                                    <p:animEffect transition="in" filter="fade">
                                      <p:cBhvr>
                                        <p:cTn id="31" dur="770" decel="100000"/>
                                        <p:tgtEl>
                                          <p:spTgt spid="1511427">
                                            <p:txEl>
                                              <p:pRg st="6" end="6"/>
                                            </p:txEl>
                                          </p:spTgt>
                                        </p:tgtEl>
                                      </p:cBhvr>
                                    </p:animEffect>
                                    <p:animScale>
                                      <p:cBhvr>
                                        <p:cTn id="32" dur="770" decel="100000"/>
                                        <p:tgtEl>
                                          <p:spTgt spid="1511427">
                                            <p:txEl>
                                              <p:pRg st="6" end="6"/>
                                            </p:txEl>
                                          </p:spTgt>
                                        </p:tgtEl>
                                      </p:cBhvr>
                                      <p:from x="10000" y="10000"/>
                                      <p:to x="200000" y="450000"/>
                                    </p:animScale>
                                    <p:animScale>
                                      <p:cBhvr>
                                        <p:cTn id="33" dur="1230" accel="100000" fill="hold">
                                          <p:stCondLst>
                                            <p:cond delay="770"/>
                                          </p:stCondLst>
                                        </p:cTn>
                                        <p:tgtEl>
                                          <p:spTgt spid="1511427">
                                            <p:txEl>
                                              <p:pRg st="6" end="6"/>
                                            </p:txEl>
                                          </p:spTgt>
                                        </p:tgtEl>
                                      </p:cBhvr>
                                      <p:from x="200000" y="450000"/>
                                      <p:to x="100000" y="100000"/>
                                    </p:animScale>
                                    <p:set>
                                      <p:cBhvr>
                                        <p:cTn id="34" dur="770" fill="hold"/>
                                        <p:tgtEl>
                                          <p:spTgt spid="1511427">
                                            <p:txEl>
                                              <p:pRg st="6" end="6"/>
                                            </p:txEl>
                                          </p:spTgt>
                                        </p:tgtEl>
                                        <p:attrNameLst>
                                          <p:attrName>ppt_x</p:attrName>
                                        </p:attrNameLst>
                                      </p:cBhvr>
                                      <p:to>
                                        <p:strVal val="(0.5)"/>
                                      </p:to>
                                    </p:set>
                                    <p:anim from="(0.5)" to="(#ppt_x)" calcmode="lin" valueType="num">
                                      <p:cBhvr>
                                        <p:cTn id="35" dur="1230" accel="100000" fill="hold">
                                          <p:stCondLst>
                                            <p:cond delay="770"/>
                                          </p:stCondLst>
                                        </p:cTn>
                                        <p:tgtEl>
                                          <p:spTgt spid="1511427">
                                            <p:txEl>
                                              <p:pRg st="6" end="6"/>
                                            </p:txEl>
                                          </p:spTgt>
                                        </p:tgtEl>
                                        <p:attrNameLst>
                                          <p:attrName>ppt_x</p:attrName>
                                        </p:attrNameLst>
                                      </p:cBhvr>
                                    </p:anim>
                                    <p:set>
                                      <p:cBhvr>
                                        <p:cTn id="36" dur="770" fill="hold"/>
                                        <p:tgtEl>
                                          <p:spTgt spid="1511427">
                                            <p:txEl>
                                              <p:pRg st="6" end="6"/>
                                            </p:txEl>
                                          </p:spTgt>
                                        </p:tgtEl>
                                        <p:attrNameLst>
                                          <p:attrName>ppt_y</p:attrName>
                                        </p:attrNameLst>
                                      </p:cBhvr>
                                      <p:to>
                                        <p:strVal val="(#ppt_y+0.4)"/>
                                      </p:to>
                                    </p:set>
                                    <p:anim from="(#ppt_y+0.4)" to="(#ppt_y)" calcmode="lin" valueType="num">
                                      <p:cBhvr>
                                        <p:cTn id="37" dur="1230" accel="100000" fill="hold">
                                          <p:stCondLst>
                                            <p:cond delay="770"/>
                                          </p:stCondLst>
                                        </p:cTn>
                                        <p:tgtEl>
                                          <p:spTgt spid="1511427">
                                            <p:txEl>
                                              <p:pRg st="6" end="6"/>
                                            </p:txEl>
                                          </p:spTgt>
                                        </p:tgtEl>
                                        <p:attrNameLst>
                                          <p:attrName>ppt_y</p:attrName>
                                        </p:attrNameLst>
                                      </p:cBhvr>
                                    </p:anim>
                                  </p:childTnLst>
                                </p:cTn>
                              </p:par>
                              <p:par>
                                <p:cTn id="38" presetID="51" presetClass="entr" presetSubtype="0" fill="hold" nodeType="withEffect">
                                  <p:stCondLst>
                                    <p:cond delay="0"/>
                                  </p:stCondLst>
                                  <p:childTnLst>
                                    <p:set>
                                      <p:cBhvr>
                                        <p:cTn id="39" dur="1" fill="hold">
                                          <p:stCondLst>
                                            <p:cond delay="0"/>
                                          </p:stCondLst>
                                        </p:cTn>
                                        <p:tgtEl>
                                          <p:spTgt spid="1511427">
                                            <p:txEl>
                                              <p:pRg st="7" end="7"/>
                                            </p:txEl>
                                          </p:spTgt>
                                        </p:tgtEl>
                                        <p:attrNameLst>
                                          <p:attrName>style.visibility</p:attrName>
                                        </p:attrNameLst>
                                      </p:cBhvr>
                                      <p:to>
                                        <p:strVal val="visible"/>
                                      </p:to>
                                    </p:set>
                                    <p:animEffect transition="in" filter="fade">
                                      <p:cBhvr>
                                        <p:cTn id="40" dur="770" decel="100000"/>
                                        <p:tgtEl>
                                          <p:spTgt spid="1511427">
                                            <p:txEl>
                                              <p:pRg st="7" end="7"/>
                                            </p:txEl>
                                          </p:spTgt>
                                        </p:tgtEl>
                                      </p:cBhvr>
                                    </p:animEffect>
                                    <p:animScale>
                                      <p:cBhvr>
                                        <p:cTn id="41" dur="770" decel="100000"/>
                                        <p:tgtEl>
                                          <p:spTgt spid="1511427">
                                            <p:txEl>
                                              <p:pRg st="7" end="7"/>
                                            </p:txEl>
                                          </p:spTgt>
                                        </p:tgtEl>
                                      </p:cBhvr>
                                      <p:from x="10000" y="10000"/>
                                      <p:to x="200000" y="450000"/>
                                    </p:animScale>
                                    <p:animScale>
                                      <p:cBhvr>
                                        <p:cTn id="42" dur="1230" accel="100000" fill="hold">
                                          <p:stCondLst>
                                            <p:cond delay="770"/>
                                          </p:stCondLst>
                                        </p:cTn>
                                        <p:tgtEl>
                                          <p:spTgt spid="1511427">
                                            <p:txEl>
                                              <p:pRg st="7" end="7"/>
                                            </p:txEl>
                                          </p:spTgt>
                                        </p:tgtEl>
                                      </p:cBhvr>
                                      <p:from x="200000" y="450000"/>
                                      <p:to x="100000" y="100000"/>
                                    </p:animScale>
                                    <p:set>
                                      <p:cBhvr>
                                        <p:cTn id="43" dur="770" fill="hold"/>
                                        <p:tgtEl>
                                          <p:spTgt spid="1511427">
                                            <p:txEl>
                                              <p:pRg st="7" end="7"/>
                                            </p:txEl>
                                          </p:spTgt>
                                        </p:tgtEl>
                                        <p:attrNameLst>
                                          <p:attrName>ppt_x</p:attrName>
                                        </p:attrNameLst>
                                      </p:cBhvr>
                                      <p:to>
                                        <p:strVal val="(0.5)"/>
                                      </p:to>
                                    </p:set>
                                    <p:anim from="(0.5)" to="(#ppt_x)" calcmode="lin" valueType="num">
                                      <p:cBhvr>
                                        <p:cTn id="44" dur="1230" accel="100000" fill="hold">
                                          <p:stCondLst>
                                            <p:cond delay="770"/>
                                          </p:stCondLst>
                                        </p:cTn>
                                        <p:tgtEl>
                                          <p:spTgt spid="1511427">
                                            <p:txEl>
                                              <p:pRg st="7" end="7"/>
                                            </p:txEl>
                                          </p:spTgt>
                                        </p:tgtEl>
                                        <p:attrNameLst>
                                          <p:attrName>ppt_x</p:attrName>
                                        </p:attrNameLst>
                                      </p:cBhvr>
                                    </p:anim>
                                    <p:set>
                                      <p:cBhvr>
                                        <p:cTn id="45" dur="770" fill="hold"/>
                                        <p:tgtEl>
                                          <p:spTgt spid="1511427">
                                            <p:txEl>
                                              <p:pRg st="7" end="7"/>
                                            </p:txEl>
                                          </p:spTgt>
                                        </p:tgtEl>
                                        <p:attrNameLst>
                                          <p:attrName>ppt_y</p:attrName>
                                        </p:attrNameLst>
                                      </p:cBhvr>
                                      <p:to>
                                        <p:strVal val="(#ppt_y+0.4)"/>
                                      </p:to>
                                    </p:set>
                                    <p:anim from="(#ppt_y+0.4)" to="(#ppt_y)" calcmode="lin" valueType="num">
                                      <p:cBhvr>
                                        <p:cTn id="46" dur="1230" accel="100000" fill="hold">
                                          <p:stCondLst>
                                            <p:cond delay="770"/>
                                          </p:stCondLst>
                                        </p:cTn>
                                        <p:tgtEl>
                                          <p:spTgt spid="1511427">
                                            <p:txEl>
                                              <p:pRg st="7" end="7"/>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26" fill="hold" nodeType="clickEffect">
                                  <p:stCondLst>
                                    <p:cond delay="0"/>
                                  </p:stCondLst>
                                  <p:childTnLst>
                                    <p:set>
                                      <p:cBhvr>
                                        <p:cTn id="50" dur="1" fill="hold">
                                          <p:stCondLst>
                                            <p:cond delay="0"/>
                                          </p:stCondLst>
                                        </p:cTn>
                                        <p:tgtEl>
                                          <p:spTgt spid="1511427">
                                            <p:txEl>
                                              <p:pRg st="8" end="8"/>
                                            </p:txEl>
                                          </p:spTgt>
                                        </p:tgtEl>
                                        <p:attrNameLst>
                                          <p:attrName>style.visibility</p:attrName>
                                        </p:attrNameLst>
                                      </p:cBhvr>
                                      <p:to>
                                        <p:strVal val="visible"/>
                                      </p:to>
                                    </p:set>
                                    <p:animEffect transition="in" filter="barn(inHorizontal)">
                                      <p:cBhvr>
                                        <p:cTn id="51" dur="500"/>
                                        <p:tgtEl>
                                          <p:spTgt spid="1511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4F02075-C09D-3847-A8EE-DB6C047149D3}" type="slidenum">
              <a:rPr lang="en-US" sz="1400">
                <a:latin typeface="Arial" charset="0"/>
              </a:rPr>
              <a:pPr eaLnBrk="1" hangingPunct="1"/>
              <a:t>245</a:t>
            </a:fld>
            <a:endParaRPr lang="en-US" sz="1400">
              <a:latin typeface="Arial" charset="0"/>
            </a:endParaRPr>
          </a:p>
        </p:txBody>
      </p:sp>
      <p:sp>
        <p:nvSpPr>
          <p:cNvPr id="2170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Another Example</a:t>
            </a:r>
          </a:p>
        </p:txBody>
      </p:sp>
      <p:sp>
        <p:nvSpPr>
          <p:cNvPr id="1512451"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Let</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s look at another simple example:</a:t>
            </a:r>
          </a:p>
          <a:p>
            <a:pPr lvl="1" eaLnBrk="1" hangingPunct="1"/>
            <a:r>
              <a:rPr lang="en-US" dirty="0">
                <a:latin typeface="Tahoma" charset="0"/>
                <a:ea typeface="ＭＳ Ｐゴシック" charset="0"/>
              </a:rPr>
              <a:t>Toggle Button</a:t>
            </a:r>
          </a:p>
          <a:p>
            <a:pPr lvl="2" eaLnBrk="1" hangingPunct="1"/>
            <a:r>
              <a:rPr lang="en-US" dirty="0">
                <a:latin typeface="Tahoma" charset="0"/>
                <a:ea typeface="ＭＳ Ｐゴシック" charset="0"/>
              </a:rPr>
              <a:t>Click it once and it does an action</a:t>
            </a:r>
          </a:p>
          <a:p>
            <a:pPr lvl="2" eaLnBrk="1" hangingPunct="1"/>
            <a:r>
              <a:rPr lang="en-US" dirty="0">
                <a:latin typeface="Tahoma" charset="0"/>
                <a:ea typeface="ＭＳ Ｐゴシック" charset="0"/>
              </a:rPr>
              <a:t>Click it again and it does a different action</a:t>
            </a:r>
          </a:p>
          <a:p>
            <a:pPr lvl="3" eaLnBrk="1" hangingPunct="1"/>
            <a:r>
              <a:rPr lang="en-US" dirty="0">
                <a:latin typeface="Tahoma" charset="0"/>
                <a:ea typeface="ＭＳ Ｐゴシック" charset="0"/>
              </a:rPr>
              <a:t>Each click it alternates between the two actions</a:t>
            </a:r>
          </a:p>
          <a:p>
            <a:pPr lvl="1" eaLnBrk="1" hangingPunct="1"/>
            <a:r>
              <a:rPr lang="en-US" dirty="0">
                <a:latin typeface="Tahoma" charset="0"/>
                <a:ea typeface="ＭＳ Ｐゴシック" charset="0"/>
              </a:rPr>
              <a:t>The setup of this program is very similar to ex22b.java</a:t>
            </a:r>
          </a:p>
          <a:p>
            <a:pPr lvl="2" eaLnBrk="1" hangingPunct="1"/>
            <a:r>
              <a:rPr lang="en-US" dirty="0">
                <a:latin typeface="Tahoma" charset="0"/>
                <a:ea typeface="ＭＳ Ｐゴシック" charset="0"/>
              </a:rPr>
              <a:t>Only difference is what the listener is doing</a:t>
            </a:r>
          </a:p>
          <a:p>
            <a:pPr lvl="1" eaLnBrk="1" hangingPunct="1"/>
            <a:r>
              <a:rPr lang="en-US" dirty="0">
                <a:latin typeface="Tahoma" charset="0"/>
                <a:ea typeface="ＭＳ Ｐゴシック" charset="0"/>
              </a:rPr>
              <a:t>See ex22c.java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12451">
                                            <p:txEl>
                                              <p:pRg st="5" end="5"/>
                                            </p:txEl>
                                          </p:spTgt>
                                        </p:tgtEl>
                                        <p:attrNameLst>
                                          <p:attrName>style.visibility</p:attrName>
                                        </p:attrNameLst>
                                      </p:cBhvr>
                                      <p:to>
                                        <p:strVal val="visible"/>
                                      </p:to>
                                    </p:set>
                                    <p:anim to="" calcmode="lin" valueType="num">
                                      <p:cBhvr>
                                        <p:cTn id="7" dur="1" fill="hold"/>
                                        <p:tgtEl>
                                          <p:spTgt spid="1512451">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512451">
                                            <p:txEl>
                                              <p:pRg st="6" end="6"/>
                                            </p:txEl>
                                          </p:spTgt>
                                        </p:tgtEl>
                                        <p:attrNameLst>
                                          <p:attrName>style.visibility</p:attrName>
                                        </p:attrNameLst>
                                      </p:cBhvr>
                                      <p:to>
                                        <p:strVal val="visible"/>
                                      </p:to>
                                    </p:set>
                                    <p:anim to="" calcmode="lin" valueType="num">
                                      <p:cBhvr>
                                        <p:cTn id="10" dur="1" fill="hold"/>
                                        <p:tgtEl>
                                          <p:spTgt spid="1512451">
                                            <p:txEl>
                                              <p:pRg st="6" end="6"/>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512451">
                                            <p:txEl>
                                              <p:pRg st="7" end="7"/>
                                            </p:txEl>
                                          </p:spTgt>
                                        </p:tgtEl>
                                        <p:attrNameLst>
                                          <p:attrName>style.visibility</p:attrName>
                                        </p:attrNameLst>
                                      </p:cBhvr>
                                      <p:to>
                                        <p:strVal val="visible"/>
                                      </p:to>
                                    </p:set>
                                    <p:anim to="" calcmode="lin" valueType="num">
                                      <p:cBhvr>
                                        <p:cTn id="13" dur="1" fill="hold"/>
                                        <p:tgtEl>
                                          <p:spTgt spid="151245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0E94499-D484-4D4C-9A4F-F1A0C64958C6}" type="slidenum">
              <a:rPr lang="en-US" sz="1400">
                <a:latin typeface="Arial" charset="0"/>
              </a:rPr>
              <a:pPr eaLnBrk="1" hangingPunct="1"/>
              <a:t>246</a:t>
            </a:fld>
            <a:endParaRPr lang="en-US" sz="1400">
              <a:latin typeface="Arial" charset="0"/>
            </a:endParaRPr>
          </a:p>
        </p:txBody>
      </p:sp>
      <p:sp>
        <p:nvSpPr>
          <p:cNvPr id="2181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24: Multiple Components</a:t>
            </a:r>
          </a:p>
        </p:txBody>
      </p:sp>
      <p:sp>
        <p:nvSpPr>
          <p:cNvPr id="1513475"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If we want to have multiple components, we need to determine how to lay them out</a:t>
            </a:r>
          </a:p>
          <a:p>
            <a:pPr lvl="1" eaLnBrk="1" hangingPunct="1"/>
            <a:r>
              <a:rPr lang="en-US">
                <a:latin typeface="Tahoma" charset="0"/>
                <a:ea typeface="ＭＳ Ｐゴシック" charset="0"/>
              </a:rPr>
              <a:t>To do this we use a </a:t>
            </a:r>
            <a:r>
              <a:rPr lang="en-US">
                <a:solidFill>
                  <a:srgbClr val="FF0000"/>
                </a:solidFill>
                <a:latin typeface="Tahoma" charset="0"/>
                <a:ea typeface="ＭＳ Ｐゴシック" charset="0"/>
              </a:rPr>
              <a:t>layout manager</a:t>
            </a:r>
          </a:p>
          <a:p>
            <a:pPr lvl="2" eaLnBrk="1" hangingPunct="1"/>
            <a:r>
              <a:rPr lang="en-US">
                <a:latin typeface="Tahoma" charset="0"/>
                <a:ea typeface="ＭＳ Ｐゴシック" charset="0"/>
              </a:rPr>
              <a:t>These determine how components appear in a window and how much space is allocated for them</a:t>
            </a:r>
          </a:p>
          <a:p>
            <a:pPr lvl="1" eaLnBrk="1" hangingPunct="1"/>
            <a:r>
              <a:rPr lang="en-US">
                <a:latin typeface="Tahoma" charset="0"/>
                <a:ea typeface="ＭＳ Ｐゴシック" charset="0"/>
              </a:rPr>
              <a:t>There are many layout managers in Java</a:t>
            </a:r>
          </a:p>
          <a:p>
            <a:pPr lvl="2" eaLnBrk="1" hangingPunct="1"/>
            <a:r>
              <a:rPr lang="en-US">
                <a:latin typeface="Tahoma" charset="0"/>
                <a:ea typeface="ＭＳ Ｐゴシック" charset="0"/>
              </a:rPr>
              <a:t>Two simple ones are:</a:t>
            </a:r>
          </a:p>
          <a:p>
            <a:pPr lvl="3" eaLnBrk="1" hangingPunct="1"/>
            <a:r>
              <a:rPr lang="en-US">
                <a:latin typeface="Tahoma" charset="0"/>
                <a:ea typeface="ＭＳ Ｐゴシック" charset="0"/>
              </a:rPr>
              <a:t>FlowLayout</a:t>
            </a:r>
          </a:p>
          <a:p>
            <a:pPr lvl="4" eaLnBrk="1" hangingPunct="1"/>
            <a:r>
              <a:rPr lang="en-US">
                <a:latin typeface="Tahoma" charset="0"/>
                <a:ea typeface="ＭＳ Ｐゴシック" charset="0"/>
              </a:rPr>
              <a:t>Places components as we read a book – left to right top to bottom</a:t>
            </a:r>
          </a:p>
          <a:p>
            <a:pPr lvl="3" eaLnBrk="1" hangingPunct="1"/>
            <a:r>
              <a:rPr lang="en-US">
                <a:latin typeface="Tahoma" charset="0"/>
                <a:ea typeface="ＭＳ Ｐゴシック" charset="0"/>
              </a:rPr>
              <a:t>GridLayout</a:t>
            </a:r>
          </a:p>
          <a:p>
            <a:pPr lvl="4" eaLnBrk="1" hangingPunct="1"/>
            <a:r>
              <a:rPr lang="en-US">
                <a:latin typeface="Tahoma" charset="0"/>
                <a:ea typeface="ＭＳ Ｐゴシック" charset="0"/>
              </a:rPr>
              <a:t>Places components in an equally sized 2-dimensional rectangular grid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3475">
                                            <p:txEl>
                                              <p:pRg st="1" end="1"/>
                                            </p:txEl>
                                          </p:spTgt>
                                        </p:tgtEl>
                                        <p:attrNameLst>
                                          <p:attrName>style.visibility</p:attrName>
                                        </p:attrNameLst>
                                      </p:cBhvr>
                                      <p:to>
                                        <p:strVal val="visible"/>
                                      </p:to>
                                    </p:set>
                                    <p:animEffect transition="in" filter="blinds(horizontal)">
                                      <p:cBhvr>
                                        <p:cTn id="7" dur="500"/>
                                        <p:tgtEl>
                                          <p:spTgt spid="15134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3475">
                                            <p:txEl>
                                              <p:pRg st="2" end="2"/>
                                            </p:txEl>
                                          </p:spTgt>
                                        </p:tgtEl>
                                        <p:attrNameLst>
                                          <p:attrName>style.visibility</p:attrName>
                                        </p:attrNameLst>
                                      </p:cBhvr>
                                      <p:to>
                                        <p:strVal val="visible"/>
                                      </p:to>
                                    </p:set>
                                    <p:animEffect transition="in" filter="blinds(horizontal)">
                                      <p:cBhvr>
                                        <p:cTn id="12" dur="500"/>
                                        <p:tgtEl>
                                          <p:spTgt spid="15134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3475">
                                            <p:txEl>
                                              <p:pRg st="3" end="3"/>
                                            </p:txEl>
                                          </p:spTgt>
                                        </p:tgtEl>
                                        <p:attrNameLst>
                                          <p:attrName>style.visibility</p:attrName>
                                        </p:attrNameLst>
                                      </p:cBhvr>
                                      <p:to>
                                        <p:strVal val="visible"/>
                                      </p:to>
                                    </p:set>
                                    <p:animEffect transition="in" filter="blinds(horizontal)">
                                      <p:cBhvr>
                                        <p:cTn id="17" dur="500"/>
                                        <p:tgtEl>
                                          <p:spTgt spid="15134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13475">
                                            <p:txEl>
                                              <p:pRg st="4" end="4"/>
                                            </p:txEl>
                                          </p:spTgt>
                                        </p:tgtEl>
                                        <p:attrNameLst>
                                          <p:attrName>style.visibility</p:attrName>
                                        </p:attrNameLst>
                                      </p:cBhvr>
                                      <p:to>
                                        <p:strVal val="visible"/>
                                      </p:to>
                                    </p:set>
                                    <p:animEffect transition="in" filter="blinds(horizontal)">
                                      <p:cBhvr>
                                        <p:cTn id="22" dur="500"/>
                                        <p:tgtEl>
                                          <p:spTgt spid="15134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13475">
                                            <p:txEl>
                                              <p:pRg st="5" end="5"/>
                                            </p:txEl>
                                          </p:spTgt>
                                        </p:tgtEl>
                                        <p:attrNameLst>
                                          <p:attrName>style.visibility</p:attrName>
                                        </p:attrNameLst>
                                      </p:cBhvr>
                                      <p:to>
                                        <p:strVal val="visible"/>
                                      </p:to>
                                    </p:set>
                                    <p:animEffect transition="in" filter="blinds(horizontal)">
                                      <p:cBhvr>
                                        <p:cTn id="27" dur="500"/>
                                        <p:tgtEl>
                                          <p:spTgt spid="1513475">
                                            <p:txEl>
                                              <p:pRg st="5" end="5"/>
                                            </p:txEl>
                                          </p:spTgt>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513475">
                                            <p:txEl>
                                              <p:pRg st="6" end="6"/>
                                            </p:txEl>
                                          </p:spTgt>
                                        </p:tgtEl>
                                        <p:attrNameLst>
                                          <p:attrName>style.visibility</p:attrName>
                                        </p:attrNameLst>
                                      </p:cBhvr>
                                      <p:to>
                                        <p:strVal val="visible"/>
                                      </p:to>
                                    </p:set>
                                    <p:animEffect transition="in" filter="blinds(horizontal)">
                                      <p:cBhvr>
                                        <p:cTn id="31" dur="500"/>
                                        <p:tgtEl>
                                          <p:spTgt spid="151347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513475">
                                            <p:txEl>
                                              <p:pRg st="7" end="7"/>
                                            </p:txEl>
                                          </p:spTgt>
                                        </p:tgtEl>
                                        <p:attrNameLst>
                                          <p:attrName>style.visibility</p:attrName>
                                        </p:attrNameLst>
                                      </p:cBhvr>
                                      <p:to>
                                        <p:strVal val="visible"/>
                                      </p:to>
                                    </p:set>
                                    <p:animEffect transition="in" filter="blinds(horizontal)">
                                      <p:cBhvr>
                                        <p:cTn id="36" dur="500"/>
                                        <p:tgtEl>
                                          <p:spTgt spid="1513475">
                                            <p:txEl>
                                              <p:pRg st="7" end="7"/>
                                            </p:txEl>
                                          </p:spTgt>
                                        </p:tgtEl>
                                      </p:cBhvr>
                                    </p:animEffect>
                                  </p:childTnLst>
                                </p:cTn>
                              </p:par>
                            </p:childTnLst>
                          </p:cTn>
                        </p:par>
                        <p:par>
                          <p:cTn id="37" fill="hold" nodeType="afterGroup">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513475">
                                            <p:txEl>
                                              <p:pRg st="8" end="8"/>
                                            </p:txEl>
                                          </p:spTgt>
                                        </p:tgtEl>
                                        <p:attrNameLst>
                                          <p:attrName>style.visibility</p:attrName>
                                        </p:attrNameLst>
                                      </p:cBhvr>
                                      <p:to>
                                        <p:strVal val="visible"/>
                                      </p:to>
                                    </p:set>
                                    <p:animEffect transition="in" filter="blinds(horizontal)">
                                      <p:cBhvr>
                                        <p:cTn id="40" dur="500"/>
                                        <p:tgtEl>
                                          <p:spTgt spid="1513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475"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24: Multiple Components</a:t>
            </a:r>
          </a:p>
        </p:txBody>
      </p:sp>
      <p:sp>
        <p:nvSpPr>
          <p:cNvPr id="3" name="Content Placeholder 2"/>
          <p:cNvSpPr>
            <a:spLocks noGrp="1"/>
          </p:cNvSpPr>
          <p:nvPr>
            <p:ph idx="1"/>
          </p:nvPr>
        </p:nvSpPr>
        <p:spPr/>
        <p:txBody>
          <a:bodyPr/>
          <a:lstStyle/>
          <a:p>
            <a:r>
              <a:rPr lang="en-US" dirty="0"/>
              <a:t>If multiple components generate events, we must also </a:t>
            </a:r>
            <a:r>
              <a:rPr lang="en-US" dirty="0">
                <a:solidFill>
                  <a:srgbClr val="FF0000"/>
                </a:solidFill>
              </a:rPr>
              <a:t>manage our listeners</a:t>
            </a:r>
          </a:p>
          <a:p>
            <a:pPr lvl="1"/>
            <a:r>
              <a:rPr lang="en-US" dirty="0"/>
              <a:t>Do we share a listener between components?</a:t>
            </a:r>
          </a:p>
          <a:p>
            <a:pPr lvl="2"/>
            <a:r>
              <a:rPr lang="en-US" dirty="0"/>
              <a:t>Ex: ex22b2.java</a:t>
            </a:r>
          </a:p>
          <a:p>
            <a:pPr lvl="1"/>
            <a:r>
              <a:rPr lang="en-US" dirty="0"/>
              <a:t>Do we have a separate listener for each component?</a:t>
            </a:r>
          </a:p>
          <a:p>
            <a:pPr lvl="2"/>
            <a:r>
              <a:rPr lang="en-US" dirty="0"/>
              <a:t>Ex: ex22b3.java</a:t>
            </a:r>
          </a:p>
          <a:p>
            <a:pPr lvl="1"/>
            <a:r>
              <a:rPr lang="en-US" dirty="0"/>
              <a:t>Neither is right or wrong – but they behave differently</a:t>
            </a:r>
          </a:p>
          <a:p>
            <a:pPr lvl="2"/>
            <a:r>
              <a:rPr lang="en-US" dirty="0"/>
              <a:t>We need to know which is better for a given situation</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247</a:t>
            </a:fld>
            <a:endParaRPr lang="en-US"/>
          </a:p>
        </p:txBody>
      </p:sp>
    </p:spTree>
    <p:extLst>
      <p:ext uri="{BB962C8B-B14F-4D97-AF65-F5344CB8AC3E}">
        <p14:creationId xmlns:p14="http://schemas.microsoft.com/office/powerpoint/2010/main" val="105669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FC71587-71CA-444B-AA07-4A4F90B5C165}" type="slidenum">
              <a:rPr lang="en-US" sz="1400">
                <a:latin typeface="Arial" charset="0"/>
              </a:rPr>
              <a:pPr eaLnBrk="1" hangingPunct="1"/>
              <a:t>248</a:t>
            </a:fld>
            <a:endParaRPr lang="en-US" sz="1400">
              <a:latin typeface="Arial" charset="0"/>
            </a:endParaRPr>
          </a:p>
        </p:txBody>
      </p:sp>
      <p:sp>
        <p:nvSpPr>
          <p:cNvPr id="2191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Multiple Components</a:t>
            </a:r>
          </a:p>
        </p:txBody>
      </p:sp>
      <p:sp>
        <p:nvSpPr>
          <p:cNvPr id="151449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Multiple components may also need to </a:t>
            </a:r>
            <a:r>
              <a:rPr lang="en-US" dirty="0">
                <a:solidFill>
                  <a:srgbClr val="FF0000"/>
                </a:solidFill>
                <a:latin typeface="Tahoma" charset="0"/>
                <a:ea typeface="ＭＳ Ｐゴシック" charset="0"/>
                <a:cs typeface="ＭＳ Ｐゴシック" charset="0"/>
              </a:rPr>
              <a:t>interact with each other</a:t>
            </a:r>
          </a:p>
          <a:p>
            <a:pPr lvl="1" eaLnBrk="1" hangingPunct="1"/>
            <a:r>
              <a:rPr lang="en-US" dirty="0">
                <a:latin typeface="Tahoma" charset="0"/>
                <a:ea typeface="ＭＳ Ｐゴシック" charset="0"/>
              </a:rPr>
              <a:t>Listener for one component may need to access the other component</a:t>
            </a:r>
          </a:p>
          <a:p>
            <a:pPr lvl="2" eaLnBrk="1" hangingPunct="1"/>
            <a:r>
              <a:rPr lang="en-US" dirty="0">
                <a:latin typeface="Tahoma" charset="0"/>
                <a:ea typeface="ＭＳ Ｐゴシック" charset="0"/>
              </a:rPr>
              <a:t>In this case we must allow the listener access to all components involved -- so it must be different from how we did it in ex22b.java and ex22c.java</a:t>
            </a:r>
          </a:p>
          <a:p>
            <a:pPr lvl="1" eaLnBrk="1" hangingPunct="1"/>
            <a:r>
              <a:rPr lang="en-US" dirty="0">
                <a:latin typeface="Tahoma" charset="0"/>
                <a:ea typeface="ＭＳ Ｐゴシック" charset="0"/>
              </a:rPr>
              <a:t>Ex: Consider a </a:t>
            </a:r>
            <a:r>
              <a:rPr lang="en-US" dirty="0" err="1">
                <a:latin typeface="Tahoma" charset="0"/>
                <a:ea typeface="ＭＳ Ｐゴシック" charset="0"/>
              </a:rPr>
              <a:t>JTextField</a:t>
            </a:r>
            <a:endParaRPr lang="en-US" dirty="0">
              <a:latin typeface="Tahoma" charset="0"/>
              <a:ea typeface="ＭＳ Ｐゴシック" charset="0"/>
            </a:endParaRPr>
          </a:p>
          <a:p>
            <a:pPr lvl="2" eaLnBrk="1" hangingPunct="1"/>
            <a:r>
              <a:rPr lang="en-US" dirty="0">
                <a:latin typeface="Tahoma" charset="0"/>
                <a:ea typeface="ＭＳ Ｐゴシック" charset="0"/>
              </a:rPr>
              <a:t>This is a component in which the user can enter text</a:t>
            </a:r>
          </a:p>
          <a:p>
            <a:pPr lvl="2" eaLnBrk="1" hangingPunct="1"/>
            <a:r>
              <a:rPr lang="en-US" dirty="0">
                <a:latin typeface="Tahoma" charset="0"/>
                <a:ea typeface="ＭＳ Ｐゴシック" charset="0"/>
              </a:rPr>
              <a:t>Once user hits </a:t>
            </a:r>
            <a:r>
              <a:rPr lang="ja-JP" altLang="en-US" dirty="0">
                <a:latin typeface="Tahoma" charset="0"/>
                <a:ea typeface="ＭＳ Ｐゴシック" charset="0"/>
              </a:rPr>
              <a:t>“</a:t>
            </a:r>
            <a:r>
              <a:rPr lang="en-US" altLang="ja-JP" dirty="0">
                <a:latin typeface="Tahoma" charset="0"/>
                <a:ea typeface="ＭＳ Ｐゴシック" charset="0"/>
              </a:rPr>
              <a:t>Enter</a:t>
            </a:r>
            <a:r>
              <a:rPr lang="ja-JP" altLang="en-US" dirty="0">
                <a:latin typeface="Tahoma" charset="0"/>
                <a:ea typeface="ＭＳ Ｐゴシック" charset="0"/>
              </a:rPr>
              <a:t>”</a:t>
            </a:r>
            <a:r>
              <a:rPr lang="en-US" altLang="ja-JP" dirty="0">
                <a:latin typeface="Tahoma" charset="0"/>
                <a:ea typeface="ＭＳ Ｐゴシック" charset="0"/>
              </a:rPr>
              <a:t>, the component generates an </a:t>
            </a:r>
            <a:r>
              <a:rPr lang="en-US" altLang="ja-JP" dirty="0" err="1">
                <a:latin typeface="Tahoma" charset="0"/>
                <a:ea typeface="ＭＳ Ｐゴシック" charset="0"/>
              </a:rPr>
              <a:t>ActionEvent</a:t>
            </a:r>
            <a:endParaRPr lang="en-US" altLang="ja-JP" dirty="0">
              <a:latin typeface="Tahoma" charset="0"/>
              <a:ea typeface="ＭＳ Ｐゴシック" charset="0"/>
            </a:endParaRPr>
          </a:p>
          <a:p>
            <a:pPr lvl="3" eaLnBrk="1" hangingPunct="1"/>
            <a:r>
              <a:rPr lang="en-US" dirty="0">
                <a:latin typeface="Tahoma" charset="0"/>
                <a:ea typeface="ＭＳ Ｐゴシック" charset="0"/>
              </a:rPr>
              <a:t>Same event generated by a </a:t>
            </a:r>
            <a:r>
              <a:rPr lang="en-US" dirty="0" err="1">
                <a:latin typeface="Tahoma" charset="0"/>
                <a:ea typeface="ＭＳ Ｐゴシック" charset="0"/>
              </a:rPr>
              <a:t>JButton</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514499">
                                            <p:txEl>
                                              <p:pRg st="2" end="2"/>
                                            </p:txEl>
                                          </p:spTgt>
                                        </p:tgtEl>
                                        <p:attrNameLst>
                                          <p:attrName>style.visibility</p:attrName>
                                        </p:attrNameLst>
                                      </p:cBhvr>
                                      <p:to>
                                        <p:strVal val="visible"/>
                                      </p:to>
                                    </p:set>
                                    <p:animEffect transition="in" filter="barn(inHorizontal)">
                                      <p:cBhvr>
                                        <p:cTn id="7" dur="500"/>
                                        <p:tgtEl>
                                          <p:spTgt spid="15144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14499">
                                            <p:txEl>
                                              <p:pRg st="3" end="3"/>
                                            </p:txEl>
                                          </p:spTgt>
                                        </p:tgtEl>
                                        <p:attrNameLst>
                                          <p:attrName>style.visibility</p:attrName>
                                        </p:attrNameLst>
                                      </p:cBhvr>
                                      <p:to>
                                        <p:strVal val="visible"/>
                                      </p:to>
                                    </p:set>
                                    <p:anim to="" calcmode="lin" valueType="num">
                                      <p:cBhvr>
                                        <p:cTn id="12" dur="1" fill="hold"/>
                                        <p:tgtEl>
                                          <p:spTgt spid="1514499">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14499">
                                            <p:txEl>
                                              <p:pRg st="4" end="4"/>
                                            </p:txEl>
                                          </p:spTgt>
                                        </p:tgtEl>
                                        <p:attrNameLst>
                                          <p:attrName>style.visibility</p:attrName>
                                        </p:attrNameLst>
                                      </p:cBhvr>
                                      <p:to>
                                        <p:strVal val="visible"/>
                                      </p:to>
                                    </p:set>
                                    <p:anim to="" calcmode="lin" valueType="num">
                                      <p:cBhvr>
                                        <p:cTn id="15" dur="1" fill="hold"/>
                                        <p:tgtEl>
                                          <p:spTgt spid="1514499">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514499">
                                            <p:txEl>
                                              <p:pRg st="5" end="5"/>
                                            </p:txEl>
                                          </p:spTgt>
                                        </p:tgtEl>
                                        <p:attrNameLst>
                                          <p:attrName>style.visibility</p:attrName>
                                        </p:attrNameLst>
                                      </p:cBhvr>
                                      <p:to>
                                        <p:strVal val="visible"/>
                                      </p:to>
                                    </p:set>
                                    <p:anim to="" calcmode="lin" valueType="num">
                                      <p:cBhvr>
                                        <p:cTn id="18" dur="1" fill="hold"/>
                                        <p:tgtEl>
                                          <p:spTgt spid="1514499">
                                            <p:txEl>
                                              <p:pRg st="5" end="5"/>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514499">
                                            <p:txEl>
                                              <p:pRg st="6" end="6"/>
                                            </p:txEl>
                                          </p:spTgt>
                                        </p:tgtEl>
                                        <p:attrNameLst>
                                          <p:attrName>style.visibility</p:attrName>
                                        </p:attrNameLst>
                                      </p:cBhvr>
                                      <p:to>
                                        <p:strVal val="visible"/>
                                      </p:to>
                                    </p:set>
                                    <p:anim to="" calcmode="lin" valueType="num">
                                      <p:cBhvr>
                                        <p:cTn id="21" dur="1" fill="hold"/>
                                        <p:tgtEl>
                                          <p:spTgt spid="151449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A47570B-BD8D-8E43-B15C-FF39329FE3C1}" type="slidenum">
              <a:rPr lang="en-US" sz="1400">
                <a:latin typeface="Arial" charset="0"/>
              </a:rPr>
              <a:pPr eaLnBrk="1" hangingPunct="1"/>
              <a:t>249</a:t>
            </a:fld>
            <a:endParaRPr lang="en-US" sz="1400">
              <a:latin typeface="Arial" charset="0"/>
            </a:endParaRPr>
          </a:p>
        </p:txBody>
      </p:sp>
      <p:sp>
        <p:nvSpPr>
          <p:cNvPr id="2201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Multiple Components</a:t>
            </a:r>
          </a:p>
        </p:txBody>
      </p:sp>
      <p:sp>
        <p:nvSpPr>
          <p:cNvPr id="1515523"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We can use this to process input from a user</a:t>
            </a:r>
          </a:p>
          <a:p>
            <a:pPr lvl="2" eaLnBrk="1" hangingPunct="1"/>
            <a:r>
              <a:rPr lang="en-US" dirty="0">
                <a:latin typeface="Tahoma" charset="0"/>
                <a:ea typeface="ＭＳ Ｐゴシック" charset="0"/>
              </a:rPr>
              <a:t>For example to change the contents of a </a:t>
            </a:r>
            <a:r>
              <a:rPr lang="en-US" dirty="0" err="1">
                <a:latin typeface="Tahoma" charset="0"/>
                <a:ea typeface="ＭＳ Ｐゴシック" charset="0"/>
              </a:rPr>
              <a:t>JLabel</a:t>
            </a:r>
            <a:r>
              <a:rPr lang="en-US" dirty="0">
                <a:latin typeface="Tahoma" charset="0"/>
                <a:ea typeface="ＭＳ Ｐゴシック" charset="0"/>
              </a:rPr>
              <a:t> or a </a:t>
            </a:r>
            <a:r>
              <a:rPr lang="en-US" dirty="0" err="1">
                <a:latin typeface="Tahoma" charset="0"/>
                <a:ea typeface="ＭＳ Ｐゴシック" charset="0"/>
              </a:rPr>
              <a:t>JButton</a:t>
            </a:r>
            <a:endParaRPr lang="en-US" dirty="0">
              <a:latin typeface="Tahoma" charset="0"/>
              <a:ea typeface="ＭＳ Ｐゴシック" charset="0"/>
            </a:endParaRPr>
          </a:p>
          <a:p>
            <a:pPr eaLnBrk="1" hangingPunct="1"/>
            <a:r>
              <a:rPr lang="en-US" dirty="0">
                <a:latin typeface="Tahoma" charset="0"/>
                <a:ea typeface="ＭＳ Ｐゴシック" charset="0"/>
                <a:cs typeface="ＭＳ Ｐゴシック" charset="0"/>
              </a:rPr>
              <a:t>Let</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s look at another example</a:t>
            </a:r>
          </a:p>
          <a:p>
            <a:pPr lvl="1" eaLnBrk="1" hangingPunct="1"/>
            <a:r>
              <a:rPr lang="en-US" dirty="0">
                <a:latin typeface="Tahoma" charset="0"/>
                <a:ea typeface="ＭＳ Ｐゴシック" charset="0"/>
              </a:rPr>
              <a:t>Our </a:t>
            </a:r>
            <a:r>
              <a:rPr lang="en-US" dirty="0" err="1">
                <a:latin typeface="Tahoma" charset="0"/>
                <a:ea typeface="ＭＳ Ｐゴシック" charset="0"/>
              </a:rPr>
              <a:t>JFrame</a:t>
            </a:r>
            <a:r>
              <a:rPr lang="en-US" dirty="0">
                <a:latin typeface="Tahoma" charset="0"/>
                <a:ea typeface="ＭＳ Ｐゴシック" charset="0"/>
              </a:rPr>
              <a:t> will have a </a:t>
            </a:r>
            <a:r>
              <a:rPr lang="en-US" dirty="0" err="1">
                <a:latin typeface="Tahoma" charset="0"/>
                <a:ea typeface="ＭＳ Ｐゴシック" charset="0"/>
              </a:rPr>
              <a:t>JButton</a:t>
            </a:r>
            <a:r>
              <a:rPr lang="en-US" dirty="0">
                <a:latin typeface="Tahoma" charset="0"/>
                <a:ea typeface="ＭＳ Ｐゴシック" charset="0"/>
              </a:rPr>
              <a:t> and a </a:t>
            </a:r>
            <a:r>
              <a:rPr lang="en-US" dirty="0" err="1">
                <a:latin typeface="Tahoma" charset="0"/>
                <a:ea typeface="ＭＳ Ｐゴシック" charset="0"/>
              </a:rPr>
              <a:t>JTextField</a:t>
            </a:r>
            <a:endParaRPr lang="en-US" dirty="0">
              <a:latin typeface="Tahoma" charset="0"/>
              <a:ea typeface="ＭＳ Ｐゴシック" charset="0"/>
            </a:endParaRPr>
          </a:p>
          <a:p>
            <a:pPr lvl="2" eaLnBrk="1" hangingPunct="1"/>
            <a:r>
              <a:rPr lang="en-US" dirty="0">
                <a:latin typeface="Tahoma" charset="0"/>
                <a:ea typeface="ＭＳ Ｐゴシック" charset="0"/>
              </a:rPr>
              <a:t>The </a:t>
            </a:r>
            <a:r>
              <a:rPr lang="en-US" dirty="0" err="1">
                <a:latin typeface="Tahoma" charset="0"/>
                <a:ea typeface="ＭＳ Ｐゴシック" charset="0"/>
              </a:rPr>
              <a:t>JButton</a:t>
            </a:r>
            <a:r>
              <a:rPr lang="en-US" dirty="0">
                <a:latin typeface="Tahoma" charset="0"/>
                <a:ea typeface="ＭＳ Ｐゴシック" charset="0"/>
              </a:rPr>
              <a:t> will behave as in ex22b – clicking it will change the color of the text</a:t>
            </a:r>
          </a:p>
          <a:p>
            <a:pPr lvl="2" eaLnBrk="1" hangingPunct="1"/>
            <a:r>
              <a:rPr lang="en-US" dirty="0">
                <a:latin typeface="Tahoma" charset="0"/>
                <a:ea typeface="ＭＳ Ｐゴシック" charset="0"/>
              </a:rPr>
              <a:t>The </a:t>
            </a:r>
            <a:r>
              <a:rPr lang="en-US" dirty="0" err="1">
                <a:latin typeface="Tahoma" charset="0"/>
                <a:ea typeface="ＭＳ Ｐゴシック" charset="0"/>
              </a:rPr>
              <a:t>JTextField</a:t>
            </a:r>
            <a:r>
              <a:rPr lang="en-US" dirty="0">
                <a:latin typeface="Tahoma" charset="0"/>
                <a:ea typeface="ＭＳ Ｐゴシック" charset="0"/>
              </a:rPr>
              <a:t> will allow us to enter new text for the </a:t>
            </a:r>
            <a:r>
              <a:rPr lang="en-US" dirty="0" err="1">
                <a:latin typeface="Tahoma" charset="0"/>
                <a:ea typeface="ＭＳ Ｐゴシック" charset="0"/>
              </a:rPr>
              <a:t>JButton</a:t>
            </a:r>
            <a:endParaRPr lang="en-US" dirty="0">
              <a:latin typeface="Tahoma" charset="0"/>
              <a:ea typeface="ＭＳ Ｐゴシック" charset="0"/>
            </a:endParaRPr>
          </a:p>
          <a:p>
            <a:pPr lvl="1" eaLnBrk="1" hangingPunct="1"/>
            <a:r>
              <a:rPr lang="en-US" dirty="0">
                <a:latin typeface="Tahoma" charset="0"/>
                <a:ea typeface="ＭＳ Ｐゴシック" charset="0"/>
              </a:rPr>
              <a:t>We will also set things up differently to allow for more convenient access</a:t>
            </a:r>
          </a:p>
          <a:p>
            <a:pPr lvl="1" eaLnBrk="1" hangingPunct="1"/>
            <a:r>
              <a:rPr lang="en-US" dirty="0">
                <a:latin typeface="Tahoma" charset="0"/>
                <a:ea typeface="ＭＳ Ｐゴシック" charset="0"/>
              </a:rPr>
              <a:t>See ex22d.java – read the extensive comments!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15523">
                                            <p:txEl>
                                              <p:pRg st="2" end="2"/>
                                            </p:txEl>
                                          </p:spTgt>
                                        </p:tgtEl>
                                        <p:attrNameLst>
                                          <p:attrName>style.visibility</p:attrName>
                                        </p:attrNameLst>
                                      </p:cBhvr>
                                      <p:to>
                                        <p:strVal val="visible"/>
                                      </p:to>
                                    </p:set>
                                    <p:animEffect transition="in" filter="fade">
                                      <p:cBhvr>
                                        <p:cTn id="7" dur="770" decel="100000"/>
                                        <p:tgtEl>
                                          <p:spTgt spid="1515523">
                                            <p:txEl>
                                              <p:pRg st="2" end="2"/>
                                            </p:txEl>
                                          </p:spTgt>
                                        </p:tgtEl>
                                      </p:cBhvr>
                                    </p:animEffect>
                                    <p:animScale>
                                      <p:cBhvr>
                                        <p:cTn id="8" dur="770" decel="100000"/>
                                        <p:tgtEl>
                                          <p:spTgt spid="1515523">
                                            <p:txEl>
                                              <p:pRg st="2" end="2"/>
                                            </p:txEl>
                                          </p:spTgt>
                                        </p:tgtEl>
                                      </p:cBhvr>
                                      <p:from x="10000" y="10000"/>
                                      <p:to x="200000" y="450000"/>
                                    </p:animScale>
                                    <p:animScale>
                                      <p:cBhvr>
                                        <p:cTn id="9" dur="1230" accel="100000" fill="hold">
                                          <p:stCondLst>
                                            <p:cond delay="770"/>
                                          </p:stCondLst>
                                        </p:cTn>
                                        <p:tgtEl>
                                          <p:spTgt spid="1515523">
                                            <p:txEl>
                                              <p:pRg st="2" end="2"/>
                                            </p:txEl>
                                          </p:spTgt>
                                        </p:tgtEl>
                                      </p:cBhvr>
                                      <p:from x="200000" y="450000"/>
                                      <p:to x="100000" y="100000"/>
                                    </p:animScale>
                                    <p:set>
                                      <p:cBhvr>
                                        <p:cTn id="10" dur="770" fill="hold"/>
                                        <p:tgtEl>
                                          <p:spTgt spid="1515523">
                                            <p:txEl>
                                              <p:pRg st="2" end="2"/>
                                            </p:txEl>
                                          </p:spTgt>
                                        </p:tgtEl>
                                        <p:attrNameLst>
                                          <p:attrName>ppt_x</p:attrName>
                                        </p:attrNameLst>
                                      </p:cBhvr>
                                      <p:to>
                                        <p:strVal val="(0.5)"/>
                                      </p:to>
                                    </p:set>
                                    <p:anim from="(0.5)" to="(#ppt_x)" calcmode="lin" valueType="num">
                                      <p:cBhvr>
                                        <p:cTn id="11" dur="1230" accel="100000" fill="hold">
                                          <p:stCondLst>
                                            <p:cond delay="770"/>
                                          </p:stCondLst>
                                        </p:cTn>
                                        <p:tgtEl>
                                          <p:spTgt spid="1515523">
                                            <p:txEl>
                                              <p:pRg st="2" end="2"/>
                                            </p:txEl>
                                          </p:spTgt>
                                        </p:tgtEl>
                                        <p:attrNameLst>
                                          <p:attrName>ppt_x</p:attrName>
                                        </p:attrNameLst>
                                      </p:cBhvr>
                                    </p:anim>
                                    <p:set>
                                      <p:cBhvr>
                                        <p:cTn id="12" dur="770" fill="hold"/>
                                        <p:tgtEl>
                                          <p:spTgt spid="1515523">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515523">
                                            <p:txEl>
                                              <p:pRg st="2" end="2"/>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15523">
                                            <p:txEl>
                                              <p:pRg st="3" end="3"/>
                                            </p:txEl>
                                          </p:spTgt>
                                        </p:tgtEl>
                                        <p:attrNameLst>
                                          <p:attrName>style.visibility</p:attrName>
                                        </p:attrNameLst>
                                      </p:cBhvr>
                                      <p:to>
                                        <p:strVal val="visible"/>
                                      </p:to>
                                    </p:set>
                                    <p:animEffect transition="in" filter="fade">
                                      <p:cBhvr>
                                        <p:cTn id="16" dur="770" decel="100000"/>
                                        <p:tgtEl>
                                          <p:spTgt spid="1515523">
                                            <p:txEl>
                                              <p:pRg st="3" end="3"/>
                                            </p:txEl>
                                          </p:spTgt>
                                        </p:tgtEl>
                                      </p:cBhvr>
                                    </p:animEffect>
                                    <p:animScale>
                                      <p:cBhvr>
                                        <p:cTn id="17" dur="770" decel="100000"/>
                                        <p:tgtEl>
                                          <p:spTgt spid="1515523">
                                            <p:txEl>
                                              <p:pRg st="3" end="3"/>
                                            </p:txEl>
                                          </p:spTgt>
                                        </p:tgtEl>
                                      </p:cBhvr>
                                      <p:from x="10000" y="10000"/>
                                      <p:to x="200000" y="450000"/>
                                    </p:animScale>
                                    <p:animScale>
                                      <p:cBhvr>
                                        <p:cTn id="18" dur="1230" accel="100000" fill="hold">
                                          <p:stCondLst>
                                            <p:cond delay="770"/>
                                          </p:stCondLst>
                                        </p:cTn>
                                        <p:tgtEl>
                                          <p:spTgt spid="1515523">
                                            <p:txEl>
                                              <p:pRg st="3" end="3"/>
                                            </p:txEl>
                                          </p:spTgt>
                                        </p:tgtEl>
                                      </p:cBhvr>
                                      <p:from x="200000" y="450000"/>
                                      <p:to x="100000" y="100000"/>
                                    </p:animScale>
                                    <p:set>
                                      <p:cBhvr>
                                        <p:cTn id="19" dur="770" fill="hold"/>
                                        <p:tgtEl>
                                          <p:spTgt spid="1515523">
                                            <p:txEl>
                                              <p:pRg st="3" end="3"/>
                                            </p:txEl>
                                          </p:spTgt>
                                        </p:tgtEl>
                                        <p:attrNameLst>
                                          <p:attrName>ppt_x</p:attrName>
                                        </p:attrNameLst>
                                      </p:cBhvr>
                                      <p:to>
                                        <p:strVal val="(0.5)"/>
                                      </p:to>
                                    </p:set>
                                    <p:anim from="(0.5)" to="(#ppt_x)" calcmode="lin" valueType="num">
                                      <p:cBhvr>
                                        <p:cTn id="20" dur="1230" accel="100000" fill="hold">
                                          <p:stCondLst>
                                            <p:cond delay="770"/>
                                          </p:stCondLst>
                                        </p:cTn>
                                        <p:tgtEl>
                                          <p:spTgt spid="1515523">
                                            <p:txEl>
                                              <p:pRg st="3" end="3"/>
                                            </p:txEl>
                                          </p:spTgt>
                                        </p:tgtEl>
                                        <p:attrNameLst>
                                          <p:attrName>ppt_x</p:attrName>
                                        </p:attrNameLst>
                                      </p:cBhvr>
                                    </p:anim>
                                    <p:set>
                                      <p:cBhvr>
                                        <p:cTn id="21" dur="770" fill="hold"/>
                                        <p:tgtEl>
                                          <p:spTgt spid="1515523">
                                            <p:txEl>
                                              <p:pRg st="3" end="3"/>
                                            </p:txEl>
                                          </p:spTgt>
                                        </p:tgtEl>
                                        <p:attrNameLst>
                                          <p:attrName>ppt_y</p:attrName>
                                        </p:attrNameLst>
                                      </p:cBhvr>
                                      <p:to>
                                        <p:strVal val="(#ppt_y+0.4)"/>
                                      </p:to>
                                    </p:set>
                                    <p:anim from="(#ppt_y+0.4)" to="(#ppt_y)" calcmode="lin" valueType="num">
                                      <p:cBhvr>
                                        <p:cTn id="22" dur="1230" accel="100000" fill="hold">
                                          <p:stCondLst>
                                            <p:cond delay="770"/>
                                          </p:stCondLst>
                                        </p:cTn>
                                        <p:tgtEl>
                                          <p:spTgt spid="1515523">
                                            <p:txEl>
                                              <p:pRg st="3" end="3"/>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515523">
                                            <p:txEl>
                                              <p:pRg st="4" end="4"/>
                                            </p:txEl>
                                          </p:spTgt>
                                        </p:tgtEl>
                                        <p:attrNameLst>
                                          <p:attrName>style.visibility</p:attrName>
                                        </p:attrNameLst>
                                      </p:cBhvr>
                                      <p:to>
                                        <p:strVal val="visible"/>
                                      </p:to>
                                    </p:set>
                                    <p:animEffect transition="in" filter="fade">
                                      <p:cBhvr>
                                        <p:cTn id="25" dur="770" decel="100000"/>
                                        <p:tgtEl>
                                          <p:spTgt spid="1515523">
                                            <p:txEl>
                                              <p:pRg st="4" end="4"/>
                                            </p:txEl>
                                          </p:spTgt>
                                        </p:tgtEl>
                                      </p:cBhvr>
                                    </p:animEffect>
                                    <p:animScale>
                                      <p:cBhvr>
                                        <p:cTn id="26" dur="770" decel="100000"/>
                                        <p:tgtEl>
                                          <p:spTgt spid="1515523">
                                            <p:txEl>
                                              <p:pRg st="4" end="4"/>
                                            </p:txEl>
                                          </p:spTgt>
                                        </p:tgtEl>
                                      </p:cBhvr>
                                      <p:from x="10000" y="10000"/>
                                      <p:to x="200000" y="450000"/>
                                    </p:animScale>
                                    <p:animScale>
                                      <p:cBhvr>
                                        <p:cTn id="27" dur="1230" accel="100000" fill="hold">
                                          <p:stCondLst>
                                            <p:cond delay="770"/>
                                          </p:stCondLst>
                                        </p:cTn>
                                        <p:tgtEl>
                                          <p:spTgt spid="1515523">
                                            <p:txEl>
                                              <p:pRg st="4" end="4"/>
                                            </p:txEl>
                                          </p:spTgt>
                                        </p:tgtEl>
                                      </p:cBhvr>
                                      <p:from x="200000" y="450000"/>
                                      <p:to x="100000" y="100000"/>
                                    </p:animScale>
                                    <p:set>
                                      <p:cBhvr>
                                        <p:cTn id="28" dur="770" fill="hold"/>
                                        <p:tgtEl>
                                          <p:spTgt spid="1515523">
                                            <p:txEl>
                                              <p:pRg st="4" end="4"/>
                                            </p:txEl>
                                          </p:spTgt>
                                        </p:tgtEl>
                                        <p:attrNameLst>
                                          <p:attrName>ppt_x</p:attrName>
                                        </p:attrNameLst>
                                      </p:cBhvr>
                                      <p:to>
                                        <p:strVal val="(0.5)"/>
                                      </p:to>
                                    </p:set>
                                    <p:anim from="(0.5)" to="(#ppt_x)" calcmode="lin" valueType="num">
                                      <p:cBhvr>
                                        <p:cTn id="29" dur="1230" accel="100000" fill="hold">
                                          <p:stCondLst>
                                            <p:cond delay="770"/>
                                          </p:stCondLst>
                                        </p:cTn>
                                        <p:tgtEl>
                                          <p:spTgt spid="1515523">
                                            <p:txEl>
                                              <p:pRg st="4" end="4"/>
                                            </p:txEl>
                                          </p:spTgt>
                                        </p:tgtEl>
                                        <p:attrNameLst>
                                          <p:attrName>ppt_x</p:attrName>
                                        </p:attrNameLst>
                                      </p:cBhvr>
                                    </p:anim>
                                    <p:set>
                                      <p:cBhvr>
                                        <p:cTn id="30" dur="770" fill="hold"/>
                                        <p:tgtEl>
                                          <p:spTgt spid="1515523">
                                            <p:txEl>
                                              <p:pRg st="4" end="4"/>
                                            </p:txEl>
                                          </p:spTgt>
                                        </p:tgtEl>
                                        <p:attrNameLst>
                                          <p:attrName>ppt_y</p:attrName>
                                        </p:attrNameLst>
                                      </p:cBhvr>
                                      <p:to>
                                        <p:strVal val="(#ppt_y+0.4)"/>
                                      </p:to>
                                    </p:set>
                                    <p:anim from="(#ppt_y+0.4)" to="(#ppt_y)" calcmode="lin" valueType="num">
                                      <p:cBhvr>
                                        <p:cTn id="31" dur="1230" accel="100000" fill="hold">
                                          <p:stCondLst>
                                            <p:cond delay="770"/>
                                          </p:stCondLst>
                                        </p:cTn>
                                        <p:tgtEl>
                                          <p:spTgt spid="1515523">
                                            <p:txEl>
                                              <p:pRg st="4" end="4"/>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515523">
                                            <p:txEl>
                                              <p:pRg st="5" end="5"/>
                                            </p:txEl>
                                          </p:spTgt>
                                        </p:tgtEl>
                                        <p:attrNameLst>
                                          <p:attrName>style.visibility</p:attrName>
                                        </p:attrNameLst>
                                      </p:cBhvr>
                                      <p:to>
                                        <p:strVal val="visible"/>
                                      </p:to>
                                    </p:set>
                                    <p:animEffect transition="in" filter="fade">
                                      <p:cBhvr>
                                        <p:cTn id="34" dur="770" decel="100000"/>
                                        <p:tgtEl>
                                          <p:spTgt spid="1515523">
                                            <p:txEl>
                                              <p:pRg st="5" end="5"/>
                                            </p:txEl>
                                          </p:spTgt>
                                        </p:tgtEl>
                                      </p:cBhvr>
                                    </p:animEffect>
                                    <p:animScale>
                                      <p:cBhvr>
                                        <p:cTn id="35" dur="770" decel="100000"/>
                                        <p:tgtEl>
                                          <p:spTgt spid="1515523">
                                            <p:txEl>
                                              <p:pRg st="5" end="5"/>
                                            </p:txEl>
                                          </p:spTgt>
                                        </p:tgtEl>
                                      </p:cBhvr>
                                      <p:from x="10000" y="10000"/>
                                      <p:to x="200000" y="450000"/>
                                    </p:animScale>
                                    <p:animScale>
                                      <p:cBhvr>
                                        <p:cTn id="36" dur="1230" accel="100000" fill="hold">
                                          <p:stCondLst>
                                            <p:cond delay="770"/>
                                          </p:stCondLst>
                                        </p:cTn>
                                        <p:tgtEl>
                                          <p:spTgt spid="1515523">
                                            <p:txEl>
                                              <p:pRg st="5" end="5"/>
                                            </p:txEl>
                                          </p:spTgt>
                                        </p:tgtEl>
                                      </p:cBhvr>
                                      <p:from x="200000" y="450000"/>
                                      <p:to x="100000" y="100000"/>
                                    </p:animScale>
                                    <p:set>
                                      <p:cBhvr>
                                        <p:cTn id="37" dur="770" fill="hold"/>
                                        <p:tgtEl>
                                          <p:spTgt spid="1515523">
                                            <p:txEl>
                                              <p:pRg st="5" end="5"/>
                                            </p:txEl>
                                          </p:spTgt>
                                        </p:tgtEl>
                                        <p:attrNameLst>
                                          <p:attrName>ppt_x</p:attrName>
                                        </p:attrNameLst>
                                      </p:cBhvr>
                                      <p:to>
                                        <p:strVal val="(0.5)"/>
                                      </p:to>
                                    </p:set>
                                    <p:anim from="(0.5)" to="(#ppt_x)" calcmode="lin" valueType="num">
                                      <p:cBhvr>
                                        <p:cTn id="38" dur="1230" accel="100000" fill="hold">
                                          <p:stCondLst>
                                            <p:cond delay="770"/>
                                          </p:stCondLst>
                                        </p:cTn>
                                        <p:tgtEl>
                                          <p:spTgt spid="1515523">
                                            <p:txEl>
                                              <p:pRg st="5" end="5"/>
                                            </p:txEl>
                                          </p:spTgt>
                                        </p:tgtEl>
                                        <p:attrNameLst>
                                          <p:attrName>ppt_x</p:attrName>
                                        </p:attrNameLst>
                                      </p:cBhvr>
                                    </p:anim>
                                    <p:set>
                                      <p:cBhvr>
                                        <p:cTn id="39" dur="770" fill="hold"/>
                                        <p:tgtEl>
                                          <p:spTgt spid="1515523">
                                            <p:txEl>
                                              <p:pRg st="5" end="5"/>
                                            </p:txEl>
                                          </p:spTgt>
                                        </p:tgtEl>
                                        <p:attrNameLst>
                                          <p:attrName>ppt_y</p:attrName>
                                        </p:attrNameLst>
                                      </p:cBhvr>
                                      <p:to>
                                        <p:strVal val="(#ppt_y+0.4)"/>
                                      </p:to>
                                    </p:set>
                                    <p:anim from="(#ppt_y+0.4)" to="(#ppt_y)" calcmode="lin" valueType="num">
                                      <p:cBhvr>
                                        <p:cTn id="40" dur="1230" accel="100000" fill="hold">
                                          <p:stCondLst>
                                            <p:cond delay="770"/>
                                          </p:stCondLst>
                                        </p:cTn>
                                        <p:tgtEl>
                                          <p:spTgt spid="1515523">
                                            <p:txEl>
                                              <p:pRg st="5" end="5"/>
                                            </p:txEl>
                                          </p:spTgt>
                                        </p:tgtEl>
                                        <p:attrNameLst>
                                          <p:attrName>ppt_y</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nodeType="clickEffect">
                                  <p:stCondLst>
                                    <p:cond delay="0"/>
                                  </p:stCondLst>
                                  <p:childTnLst>
                                    <p:set>
                                      <p:cBhvr>
                                        <p:cTn id="44" dur="1" fill="hold">
                                          <p:stCondLst>
                                            <p:cond delay="0"/>
                                          </p:stCondLst>
                                        </p:cTn>
                                        <p:tgtEl>
                                          <p:spTgt spid="1515523">
                                            <p:txEl>
                                              <p:pRg st="6" end="6"/>
                                            </p:txEl>
                                          </p:spTgt>
                                        </p:tgtEl>
                                        <p:attrNameLst>
                                          <p:attrName>style.visibility</p:attrName>
                                        </p:attrNameLst>
                                      </p:cBhvr>
                                      <p:to>
                                        <p:strVal val="visible"/>
                                      </p:to>
                                    </p:set>
                                    <p:anim calcmode="lin" valueType="num">
                                      <p:cBhvr>
                                        <p:cTn id="45" dur="500" fill="hold"/>
                                        <p:tgtEl>
                                          <p:spTgt spid="1515523">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1515523">
                                            <p:txEl>
                                              <p:pRg st="6" end="6"/>
                                            </p:txEl>
                                          </p:spTgt>
                                        </p:tgtEl>
                                        <p:attrNameLst>
                                          <p:attrName>ppt_h</p:attrName>
                                        </p:attrNameLst>
                                      </p:cBhvr>
                                      <p:tavLst>
                                        <p:tav tm="0">
                                          <p:val>
                                            <p:strVal val="#ppt_h"/>
                                          </p:val>
                                        </p:tav>
                                        <p:tav tm="100000">
                                          <p:val>
                                            <p:strVal val="#ppt_h"/>
                                          </p:val>
                                        </p:tav>
                                      </p:tavLst>
                                    </p:anim>
                                  </p:childTnLst>
                                </p:cTn>
                              </p:par>
                              <p:par>
                                <p:cTn id="47" presetID="17" presetClass="entr" presetSubtype="10" fill="hold" nodeType="withEffect">
                                  <p:stCondLst>
                                    <p:cond delay="0"/>
                                  </p:stCondLst>
                                  <p:childTnLst>
                                    <p:set>
                                      <p:cBhvr>
                                        <p:cTn id="48" dur="1" fill="hold">
                                          <p:stCondLst>
                                            <p:cond delay="0"/>
                                          </p:stCondLst>
                                        </p:cTn>
                                        <p:tgtEl>
                                          <p:spTgt spid="1515523">
                                            <p:txEl>
                                              <p:pRg st="7" end="7"/>
                                            </p:txEl>
                                          </p:spTgt>
                                        </p:tgtEl>
                                        <p:attrNameLst>
                                          <p:attrName>style.visibility</p:attrName>
                                        </p:attrNameLst>
                                      </p:cBhvr>
                                      <p:to>
                                        <p:strVal val="visible"/>
                                      </p:to>
                                    </p:set>
                                    <p:anim calcmode="lin" valueType="num">
                                      <p:cBhvr>
                                        <p:cTn id="49" dur="500" fill="hold"/>
                                        <p:tgtEl>
                                          <p:spTgt spid="151552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151552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D2F5510-BEF1-1D40-9880-EADE004E9FD0}" type="slidenum">
              <a:rPr lang="en-US" sz="1400">
                <a:latin typeface="Arial" charset="0"/>
              </a:rPr>
              <a:pPr eaLnBrk="1" hangingPunct="1"/>
              <a:t>25</a:t>
            </a:fld>
            <a:endParaRPr lang="en-US" sz="1400">
              <a:latin typeface="Arial" charset="0"/>
            </a:endParaRPr>
          </a:p>
        </p:txBody>
      </p:sp>
      <p:sp>
        <p:nvSpPr>
          <p:cNvPr id="450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Java Basics</a:t>
            </a:r>
          </a:p>
        </p:txBody>
      </p:sp>
      <p:sp>
        <p:nvSpPr>
          <p:cNvPr id="765955" name="Rectangle 3"/>
          <p:cNvSpPr>
            <a:spLocks noGrp="1" noChangeArrowheads="1"/>
          </p:cNvSpPr>
          <p:nvPr>
            <p:ph type="body" idx="1"/>
          </p:nvPr>
        </p:nvSpPr>
        <p:spPr>
          <a:xfrm>
            <a:off x="533400" y="1066800"/>
            <a:ext cx="8077200" cy="5181600"/>
          </a:xfrm>
        </p:spPr>
        <p:txBody>
          <a:bodyPr/>
          <a:lstStyle/>
          <a:p>
            <a:pPr eaLnBrk="1" hangingPunct="1"/>
            <a:r>
              <a:rPr lang="en-US" b="1" dirty="0">
                <a:solidFill>
                  <a:srgbClr val="FF0000"/>
                </a:solidFill>
                <a:latin typeface="Tahoma" charset="0"/>
                <a:ea typeface="ＭＳ Ｐゴシック" charset="0"/>
                <a:cs typeface="ＭＳ Ｐゴシック" charset="0"/>
              </a:rPr>
              <a:t>Statements</a:t>
            </a:r>
          </a:p>
          <a:p>
            <a:pPr lvl="2" eaLnBrk="1" hangingPunct="1"/>
            <a:r>
              <a:rPr lang="en-US" dirty="0">
                <a:latin typeface="Tahoma" charset="0"/>
                <a:ea typeface="ＭＳ Ｐゴシック" charset="0"/>
              </a:rPr>
              <a:t>Units of </a:t>
            </a:r>
            <a:r>
              <a:rPr lang="en-US" dirty="0">
                <a:solidFill>
                  <a:srgbClr val="FF0000"/>
                </a:solidFill>
                <a:latin typeface="Tahoma" charset="0"/>
                <a:ea typeface="ＭＳ Ｐゴシック" charset="0"/>
              </a:rPr>
              <a:t>declaration</a:t>
            </a:r>
            <a:r>
              <a:rPr lang="en-US" dirty="0">
                <a:latin typeface="Tahoma" charset="0"/>
                <a:ea typeface="ＭＳ Ｐゴシック" charset="0"/>
              </a:rPr>
              <a:t> or </a:t>
            </a:r>
            <a:r>
              <a:rPr lang="en-US" dirty="0">
                <a:solidFill>
                  <a:srgbClr val="FF0000"/>
                </a:solidFill>
                <a:latin typeface="Tahoma" charset="0"/>
                <a:ea typeface="ＭＳ Ｐゴシック" charset="0"/>
              </a:rPr>
              <a:t>execution</a:t>
            </a:r>
          </a:p>
          <a:p>
            <a:pPr lvl="2" eaLnBrk="1" hangingPunct="1"/>
            <a:r>
              <a:rPr lang="en-US" dirty="0">
                <a:latin typeface="Tahoma" charset="0"/>
                <a:ea typeface="ＭＳ Ｐゴシック" charset="0"/>
              </a:rPr>
              <a:t>A program execution can be broken down into execution of the program</a:t>
            </a:r>
            <a:r>
              <a:rPr lang="ja-JP" altLang="en-US" dirty="0">
                <a:latin typeface="Tahoma" charset="0"/>
                <a:ea typeface="ＭＳ Ｐゴシック" charset="0"/>
              </a:rPr>
              <a:t>’</a:t>
            </a:r>
            <a:r>
              <a:rPr lang="en-US" altLang="ja-JP" dirty="0">
                <a:latin typeface="Tahoma" charset="0"/>
                <a:ea typeface="ＭＳ Ｐゴシック" charset="0"/>
              </a:rPr>
              <a:t>s individual statements</a:t>
            </a:r>
          </a:p>
          <a:p>
            <a:pPr lvl="2" eaLnBrk="1" hangingPunct="1"/>
            <a:r>
              <a:rPr lang="en-US" dirty="0">
                <a:latin typeface="Tahoma" charset="0"/>
                <a:ea typeface="ＭＳ Ｐゴシック" charset="0"/>
              </a:rPr>
              <a:t>Every Java statement must be </a:t>
            </a:r>
            <a:r>
              <a:rPr lang="en-US" b="1" dirty="0">
                <a:latin typeface="Tahoma" charset="0"/>
                <a:ea typeface="ＭＳ Ｐゴシック" charset="0"/>
              </a:rPr>
              <a:t>terminated by a semicolon (;)</a:t>
            </a:r>
          </a:p>
          <a:p>
            <a:pPr lvl="2" eaLnBrk="1" hangingPunct="1"/>
            <a:r>
              <a:rPr lang="en-US" dirty="0">
                <a:latin typeface="Tahoma" charset="0"/>
                <a:ea typeface="ＭＳ Ｐゴシック" charset="0"/>
              </a:rPr>
              <a:t>Ex: </a:t>
            </a:r>
            <a:r>
              <a:rPr lang="en-US" dirty="0">
                <a:solidFill>
                  <a:srgbClr val="008000"/>
                </a:solidFill>
                <a:latin typeface="Tahoma" charset="0"/>
                <a:ea typeface="ＭＳ Ｐゴシック" charset="0"/>
              </a:rPr>
              <a:t>Variable declaration statement</a:t>
            </a:r>
          </a:p>
          <a:p>
            <a:pPr lvl="3" eaLnBrk="1" hangingPunct="1">
              <a:buFontTx/>
              <a:buNone/>
            </a:pPr>
            <a:r>
              <a:rPr lang="en-US" dirty="0" err="1">
                <a:latin typeface="Tahoma" charset="0"/>
                <a:ea typeface="ＭＳ Ｐゴシック" charset="0"/>
              </a:rPr>
              <a:t>int</a:t>
            </a:r>
            <a:r>
              <a:rPr lang="en-US" dirty="0">
                <a:latin typeface="Tahoma" charset="0"/>
                <a:ea typeface="ＭＳ Ｐゴシック" charset="0"/>
              </a:rPr>
              <a:t> var1, var2;</a:t>
            </a:r>
          </a:p>
          <a:p>
            <a:pPr lvl="2" eaLnBrk="1" hangingPunct="1"/>
            <a:r>
              <a:rPr lang="en-US" dirty="0">
                <a:latin typeface="Tahoma" charset="0"/>
                <a:ea typeface="ＭＳ Ｐゴシック" charset="0"/>
              </a:rPr>
              <a:t>Ex: </a:t>
            </a:r>
            <a:r>
              <a:rPr lang="en-US" dirty="0">
                <a:solidFill>
                  <a:srgbClr val="008000"/>
                </a:solidFill>
                <a:latin typeface="Tahoma" charset="0"/>
                <a:ea typeface="ＭＳ Ｐゴシック" charset="0"/>
              </a:rPr>
              <a:t>Assignment statement</a:t>
            </a:r>
          </a:p>
          <a:p>
            <a:pPr lvl="3" eaLnBrk="1" hangingPunct="1">
              <a:buFontTx/>
              <a:buNone/>
            </a:pPr>
            <a:r>
              <a:rPr lang="en-US" dirty="0">
                <a:latin typeface="Tahoma" charset="0"/>
                <a:ea typeface="ＭＳ Ｐゴシック" charset="0"/>
              </a:rPr>
              <a:t>var1 = 100;</a:t>
            </a:r>
          </a:p>
          <a:p>
            <a:pPr lvl="2" eaLnBrk="1" hangingPunct="1"/>
            <a:r>
              <a:rPr lang="en-US" dirty="0">
                <a:latin typeface="Tahoma" charset="0"/>
                <a:ea typeface="ＭＳ Ｐゴシック" charset="0"/>
              </a:rPr>
              <a:t>Ex: </a:t>
            </a:r>
            <a:r>
              <a:rPr lang="en-US" dirty="0">
                <a:solidFill>
                  <a:srgbClr val="008000"/>
                </a:solidFill>
                <a:latin typeface="Tahoma" charset="0"/>
                <a:ea typeface="ＭＳ Ｐゴシック" charset="0"/>
              </a:rPr>
              <a:t>Method call</a:t>
            </a:r>
          </a:p>
          <a:p>
            <a:pPr lvl="3" eaLnBrk="1" hangingPunct="1">
              <a:buFontTx/>
              <a:buNone/>
            </a:pPr>
            <a:r>
              <a:rPr lang="en-US" dirty="0" err="1">
                <a:latin typeface="Tahoma" charset="0"/>
                <a:ea typeface="ＭＳ Ｐゴシック" charset="0"/>
              </a:rPr>
              <a:t>System.out.println</a:t>
            </a:r>
            <a:r>
              <a:rPr lang="en-US" dirty="0">
                <a:latin typeface="Tahoma" charset="0"/>
                <a:ea typeface="ＭＳ Ｐゴシック" charset="0"/>
              </a:rPr>
              <a:t>(</a:t>
            </a:r>
            <a:r>
              <a:rPr lang="ja-JP" altLang="en-US" dirty="0">
                <a:latin typeface="Tahoma" charset="0"/>
                <a:ea typeface="ＭＳ Ｐゴシック" charset="0"/>
              </a:rPr>
              <a:t>“</a:t>
            </a:r>
            <a:r>
              <a:rPr lang="en-US" altLang="ja-JP" dirty="0">
                <a:latin typeface="Tahoma" charset="0"/>
                <a:ea typeface="ＭＳ Ｐゴシック" charset="0"/>
              </a:rPr>
              <a:t>Answer is </a:t>
            </a:r>
            <a:r>
              <a:rPr lang="ja-JP" altLang="en-US" dirty="0">
                <a:latin typeface="Tahoma" charset="0"/>
                <a:ea typeface="ＭＳ Ｐゴシック" charset="0"/>
              </a:rPr>
              <a:t>“</a:t>
            </a:r>
            <a:r>
              <a:rPr lang="en-US" altLang="ja-JP" dirty="0">
                <a:latin typeface="Tahoma" charset="0"/>
                <a:ea typeface="ＭＳ Ｐゴシック" charset="0"/>
              </a:rPr>
              <a:t> + var1);</a:t>
            </a:r>
          </a:p>
          <a:p>
            <a:pPr lvl="2" eaLnBrk="1" hangingPunct="1"/>
            <a:r>
              <a:rPr lang="en-US" dirty="0">
                <a:latin typeface="Tahoma" charset="0"/>
                <a:ea typeface="ＭＳ Ｐゴシック" charset="0"/>
              </a:rPr>
              <a:t>We will see many more statements later</a:t>
            </a:r>
          </a:p>
          <a:p>
            <a:pPr lvl="1" eaLnBrk="1" hangingPunct="1"/>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65955">
                                            <p:txEl>
                                              <p:pRg st="2" end="2"/>
                                            </p:txEl>
                                          </p:spTgt>
                                        </p:tgtEl>
                                        <p:attrNameLst>
                                          <p:attrName>style.visibility</p:attrName>
                                        </p:attrNameLst>
                                      </p:cBhvr>
                                      <p:to>
                                        <p:strVal val="visible"/>
                                      </p:to>
                                    </p:set>
                                    <p:anim to="" calcmode="lin" valueType="num">
                                      <p:cBhvr>
                                        <p:cTn id="7" dur="1" fill="hold"/>
                                        <p:tgtEl>
                                          <p:spTgt spid="76595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65955">
                                            <p:txEl>
                                              <p:pRg st="3" end="3"/>
                                            </p:txEl>
                                          </p:spTgt>
                                        </p:tgtEl>
                                        <p:attrNameLst>
                                          <p:attrName>style.visibility</p:attrName>
                                        </p:attrNameLst>
                                      </p:cBhvr>
                                      <p:to>
                                        <p:strVal val="visible"/>
                                      </p:to>
                                    </p:set>
                                    <p:anim to="" calcmode="lin" valueType="num">
                                      <p:cBhvr>
                                        <p:cTn id="10" dur="1" fill="hold"/>
                                        <p:tgtEl>
                                          <p:spTgt spid="765955">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65955">
                                            <p:txEl>
                                              <p:pRg st="4" end="4"/>
                                            </p:txEl>
                                          </p:spTgt>
                                        </p:tgtEl>
                                        <p:attrNameLst>
                                          <p:attrName>style.visibility</p:attrName>
                                        </p:attrNameLst>
                                      </p:cBhvr>
                                      <p:to>
                                        <p:strVal val="visible"/>
                                      </p:to>
                                    </p:set>
                                    <p:animEffect transition="in" filter="dissolve">
                                      <p:cBhvr>
                                        <p:cTn id="15" dur="500"/>
                                        <p:tgtEl>
                                          <p:spTgt spid="76595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65955">
                                            <p:txEl>
                                              <p:pRg st="5" end="5"/>
                                            </p:txEl>
                                          </p:spTgt>
                                        </p:tgtEl>
                                        <p:attrNameLst>
                                          <p:attrName>style.visibility</p:attrName>
                                        </p:attrNameLst>
                                      </p:cBhvr>
                                      <p:to>
                                        <p:strVal val="visible"/>
                                      </p:to>
                                    </p:set>
                                    <p:animEffect transition="in" filter="dissolve">
                                      <p:cBhvr>
                                        <p:cTn id="18" dur="500"/>
                                        <p:tgtEl>
                                          <p:spTgt spid="765955">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765955">
                                            <p:txEl>
                                              <p:pRg st="6" end="6"/>
                                            </p:txEl>
                                          </p:spTgt>
                                        </p:tgtEl>
                                        <p:attrNameLst>
                                          <p:attrName>style.visibility</p:attrName>
                                        </p:attrNameLst>
                                      </p:cBhvr>
                                      <p:to>
                                        <p:strVal val="visible"/>
                                      </p:to>
                                    </p:set>
                                    <p:anim calcmode="lin" valueType="num">
                                      <p:cBhvr>
                                        <p:cTn id="23" dur="500" fill="hold"/>
                                        <p:tgtEl>
                                          <p:spTgt spid="765955">
                                            <p:txEl>
                                              <p:pRg st="6" end="6"/>
                                            </p:txEl>
                                          </p:spTgt>
                                        </p:tgtEl>
                                        <p:attrNameLst>
                                          <p:attrName>ppt_w</p:attrName>
                                        </p:attrNameLst>
                                      </p:cBhvr>
                                      <p:tavLst>
                                        <p:tav tm="0">
                                          <p:val>
                                            <p:fltVal val="0"/>
                                          </p:val>
                                        </p:tav>
                                        <p:tav tm="100000">
                                          <p:val>
                                            <p:strVal val="#ppt_w"/>
                                          </p:val>
                                        </p:tav>
                                      </p:tavLst>
                                    </p:anim>
                                    <p:anim calcmode="lin" valueType="num">
                                      <p:cBhvr>
                                        <p:cTn id="24" dur="500" fill="hold"/>
                                        <p:tgtEl>
                                          <p:spTgt spid="765955">
                                            <p:txEl>
                                              <p:pRg st="6" end="6"/>
                                            </p:txEl>
                                          </p:spTgt>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0"/>
                                  </p:stCondLst>
                                  <p:childTnLst>
                                    <p:set>
                                      <p:cBhvr>
                                        <p:cTn id="26" dur="1" fill="hold">
                                          <p:stCondLst>
                                            <p:cond delay="0"/>
                                          </p:stCondLst>
                                        </p:cTn>
                                        <p:tgtEl>
                                          <p:spTgt spid="765955">
                                            <p:txEl>
                                              <p:pRg st="7" end="7"/>
                                            </p:txEl>
                                          </p:spTgt>
                                        </p:tgtEl>
                                        <p:attrNameLst>
                                          <p:attrName>style.visibility</p:attrName>
                                        </p:attrNameLst>
                                      </p:cBhvr>
                                      <p:to>
                                        <p:strVal val="visible"/>
                                      </p:to>
                                    </p:set>
                                    <p:anim calcmode="lin" valueType="num">
                                      <p:cBhvr>
                                        <p:cTn id="27" dur="500" fill="hold"/>
                                        <p:tgtEl>
                                          <p:spTgt spid="765955">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765955">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765955">
                                            <p:txEl>
                                              <p:pRg st="8" end="8"/>
                                            </p:txEl>
                                          </p:spTgt>
                                        </p:tgtEl>
                                        <p:attrNameLst>
                                          <p:attrName>style.visibility</p:attrName>
                                        </p:attrNameLst>
                                      </p:cBhvr>
                                      <p:to>
                                        <p:strVal val="visible"/>
                                      </p:to>
                                    </p:set>
                                    <p:anim calcmode="lin" valueType="num">
                                      <p:cBhvr>
                                        <p:cTn id="33" dur="500" fill="hold"/>
                                        <p:tgtEl>
                                          <p:spTgt spid="765955">
                                            <p:txEl>
                                              <p:pRg st="8" end="8"/>
                                            </p:txEl>
                                          </p:spTgt>
                                        </p:tgtEl>
                                        <p:attrNameLst>
                                          <p:attrName>ppt_w</p:attrName>
                                        </p:attrNameLst>
                                      </p:cBhvr>
                                      <p:tavLst>
                                        <p:tav tm="0">
                                          <p:val>
                                            <p:fltVal val="0"/>
                                          </p:val>
                                        </p:tav>
                                        <p:tav tm="100000">
                                          <p:val>
                                            <p:strVal val="#ppt_w"/>
                                          </p:val>
                                        </p:tav>
                                      </p:tavLst>
                                    </p:anim>
                                    <p:anim calcmode="lin" valueType="num">
                                      <p:cBhvr>
                                        <p:cTn id="34" dur="500" fill="hold"/>
                                        <p:tgtEl>
                                          <p:spTgt spid="765955">
                                            <p:txEl>
                                              <p:pRg st="8" end="8"/>
                                            </p:txEl>
                                          </p:spTgt>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765955">
                                            <p:txEl>
                                              <p:pRg st="9" end="9"/>
                                            </p:txEl>
                                          </p:spTgt>
                                        </p:tgtEl>
                                        <p:attrNameLst>
                                          <p:attrName>style.visibility</p:attrName>
                                        </p:attrNameLst>
                                      </p:cBhvr>
                                      <p:to>
                                        <p:strVal val="visible"/>
                                      </p:to>
                                    </p:set>
                                    <p:anim calcmode="lin" valueType="num">
                                      <p:cBhvr>
                                        <p:cTn id="37" dur="500" fill="hold"/>
                                        <p:tgtEl>
                                          <p:spTgt spid="765955">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765955">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765955">
                                            <p:txEl>
                                              <p:pRg st="10" end="10"/>
                                            </p:txEl>
                                          </p:spTgt>
                                        </p:tgtEl>
                                        <p:attrNameLst>
                                          <p:attrName>style.visibility</p:attrName>
                                        </p:attrNameLst>
                                      </p:cBhvr>
                                      <p:to>
                                        <p:strVal val="visible"/>
                                      </p:to>
                                    </p:set>
                                    <p:anim calcmode="lin" valueType="num">
                                      <p:cBhvr>
                                        <p:cTn id="43" dur="500" fill="hold"/>
                                        <p:tgtEl>
                                          <p:spTgt spid="765955">
                                            <p:txEl>
                                              <p:pRg st="10" end="10"/>
                                            </p:txEl>
                                          </p:spTgt>
                                        </p:tgtEl>
                                        <p:attrNameLst>
                                          <p:attrName>ppt_w</p:attrName>
                                        </p:attrNameLst>
                                      </p:cBhvr>
                                      <p:tavLst>
                                        <p:tav tm="0">
                                          <p:val>
                                            <p:fltVal val="0"/>
                                          </p:val>
                                        </p:tav>
                                        <p:tav tm="100000">
                                          <p:val>
                                            <p:strVal val="#ppt_w"/>
                                          </p:val>
                                        </p:tav>
                                      </p:tavLst>
                                    </p:anim>
                                    <p:anim calcmode="lin" valueType="num">
                                      <p:cBhvr>
                                        <p:cTn id="44" dur="500" fill="hold"/>
                                        <p:tgtEl>
                                          <p:spTgt spid="765955">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B3BB673-190A-D142-AA03-70FD3492984B}" type="slidenum">
              <a:rPr lang="en-US" sz="1400">
                <a:latin typeface="Arial" charset="0"/>
              </a:rPr>
              <a:pPr eaLnBrk="1" hangingPunct="1"/>
              <a:t>250</a:t>
            </a:fld>
            <a:endParaRPr lang="en-US" sz="1400">
              <a:latin typeface="Arial" charset="0"/>
            </a:endParaRPr>
          </a:p>
        </p:txBody>
      </p:sp>
      <p:sp>
        <p:nvSpPr>
          <p:cNvPr id="2211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Material: More on GUIs</a:t>
            </a:r>
          </a:p>
        </p:txBody>
      </p:sp>
      <p:sp>
        <p:nvSpPr>
          <p:cNvPr id="151654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What if we want different parts of our window laid out differently?</a:t>
            </a:r>
          </a:p>
          <a:p>
            <a:pPr lvl="1" eaLnBrk="1" hangingPunct="1"/>
            <a:r>
              <a:rPr lang="en-US">
                <a:latin typeface="Tahoma" charset="0"/>
                <a:ea typeface="ＭＳ Ｐゴシック" charset="0"/>
              </a:rPr>
              <a:t>There is a GridBagLayout that allows for arbitrary configurations, but it is quite complicated to use</a:t>
            </a:r>
          </a:p>
          <a:p>
            <a:pPr lvl="1" eaLnBrk="1" hangingPunct="1"/>
            <a:r>
              <a:rPr lang="en-US">
                <a:latin typeface="Tahoma" charset="0"/>
                <a:ea typeface="ＭＳ Ｐゴシック" charset="0"/>
              </a:rPr>
              <a:t>A simpler solution is to subdivide our window</a:t>
            </a:r>
          </a:p>
          <a:p>
            <a:pPr lvl="1" eaLnBrk="1" hangingPunct="1"/>
            <a:r>
              <a:rPr lang="en-US">
                <a:latin typeface="Tahoma" charset="0"/>
                <a:ea typeface="ＭＳ Ｐゴシック" charset="0"/>
              </a:rPr>
              <a:t>We can do this with </a:t>
            </a:r>
            <a:r>
              <a:rPr lang="en-US">
                <a:solidFill>
                  <a:srgbClr val="FF0000"/>
                </a:solidFill>
                <a:latin typeface="Tahoma" charset="0"/>
                <a:ea typeface="ＭＳ Ｐゴシック" charset="0"/>
              </a:rPr>
              <a:t>JPanels</a:t>
            </a:r>
          </a:p>
          <a:p>
            <a:pPr lvl="2" eaLnBrk="1" hangingPunct="1"/>
            <a:r>
              <a:rPr lang="en-US">
                <a:latin typeface="Tahoma" charset="0"/>
                <a:ea typeface="ＭＳ Ｐゴシック" charset="0"/>
              </a:rPr>
              <a:t>Have most of the functionality of JFrames, except without the title/menu bar</a:t>
            </a:r>
          </a:p>
          <a:p>
            <a:pPr lvl="2" eaLnBrk="1" hangingPunct="1"/>
            <a:r>
              <a:rPr lang="en-US">
                <a:latin typeface="Tahoma" charset="0"/>
                <a:ea typeface="ＭＳ Ｐゴシック" charset="0"/>
              </a:rPr>
              <a:t>Can store other components and lay them out using a layout manager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16547">
                                            <p:txEl>
                                              <p:pRg st="2" end="2"/>
                                            </p:txEl>
                                          </p:spTgt>
                                        </p:tgtEl>
                                        <p:attrNameLst>
                                          <p:attrName>style.visibility</p:attrName>
                                        </p:attrNameLst>
                                      </p:cBhvr>
                                      <p:to>
                                        <p:strVal val="visible"/>
                                      </p:to>
                                    </p:set>
                                    <p:anim to="" calcmode="lin" valueType="num">
                                      <p:cBhvr>
                                        <p:cTn id="7" dur="1" fill="hold"/>
                                        <p:tgtEl>
                                          <p:spTgt spid="1516547">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16547">
                                            <p:txEl>
                                              <p:pRg st="3" end="3"/>
                                            </p:txEl>
                                          </p:spTgt>
                                        </p:tgtEl>
                                        <p:attrNameLst>
                                          <p:attrName>style.visibility</p:attrName>
                                        </p:attrNameLst>
                                      </p:cBhvr>
                                      <p:to>
                                        <p:strVal val="visible"/>
                                      </p:to>
                                    </p:set>
                                    <p:anim to="" calcmode="lin" valueType="num">
                                      <p:cBhvr>
                                        <p:cTn id="12" dur="1" fill="hold"/>
                                        <p:tgtEl>
                                          <p:spTgt spid="1516547">
                                            <p:txEl>
                                              <p:pRg st="3" end="3"/>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16547">
                                            <p:txEl>
                                              <p:pRg st="4" end="4"/>
                                            </p:txEl>
                                          </p:spTgt>
                                        </p:tgtEl>
                                        <p:attrNameLst>
                                          <p:attrName>style.visibility</p:attrName>
                                        </p:attrNameLst>
                                      </p:cBhvr>
                                      <p:to>
                                        <p:strVal val="visible"/>
                                      </p:to>
                                    </p:set>
                                    <p:anim to="" calcmode="lin" valueType="num">
                                      <p:cBhvr>
                                        <p:cTn id="17" dur="1" fill="hold"/>
                                        <p:tgtEl>
                                          <p:spTgt spid="1516547">
                                            <p:txEl>
                                              <p:pRg st="4" end="4"/>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516547">
                                            <p:txEl>
                                              <p:pRg st="5" end="5"/>
                                            </p:txEl>
                                          </p:spTgt>
                                        </p:tgtEl>
                                        <p:attrNameLst>
                                          <p:attrName>style.visibility</p:attrName>
                                        </p:attrNameLst>
                                      </p:cBhvr>
                                      <p:to>
                                        <p:strVal val="visible"/>
                                      </p:to>
                                    </p:set>
                                    <p:anim to="" calcmode="lin" valueType="num">
                                      <p:cBhvr>
                                        <p:cTn id="22" dur="1" fill="hold"/>
                                        <p:tgtEl>
                                          <p:spTgt spid="151654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2093A6C-E0BC-A04B-A34F-160BFA3F8D6E}" type="slidenum">
              <a:rPr lang="en-US" sz="1400">
                <a:latin typeface="Arial" charset="0"/>
              </a:rPr>
              <a:pPr eaLnBrk="1" hangingPunct="1"/>
              <a:t>251</a:t>
            </a:fld>
            <a:endParaRPr lang="en-US" sz="1400">
              <a:latin typeface="Arial" charset="0"/>
            </a:endParaRPr>
          </a:p>
        </p:txBody>
      </p:sp>
      <p:sp>
        <p:nvSpPr>
          <p:cNvPr id="2222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Material: More on GUIs</a:t>
            </a:r>
          </a:p>
        </p:txBody>
      </p:sp>
      <p:sp>
        <p:nvSpPr>
          <p:cNvPr id="1517571" name="Rectangle 3"/>
          <p:cNvSpPr>
            <a:spLocks noGrp="1" noChangeArrowheads="1"/>
          </p:cNvSpPr>
          <p:nvPr>
            <p:ph type="body" idx="1"/>
          </p:nvPr>
        </p:nvSpPr>
        <p:spPr>
          <a:xfrm>
            <a:off x="533400" y="1066800"/>
            <a:ext cx="8077200" cy="5181600"/>
          </a:xfrm>
        </p:spPr>
        <p:txBody>
          <a:bodyPr/>
          <a:lstStyle/>
          <a:p>
            <a:pPr lvl="1" eaLnBrk="1" hangingPunct="1"/>
            <a:r>
              <a:rPr lang="en-US">
                <a:latin typeface="Tahoma" charset="0"/>
                <a:ea typeface="ＭＳ Ｐゴシック" charset="0"/>
              </a:rPr>
              <a:t>So now we can use the layout manager of our JFrame to store our JPanels</a:t>
            </a:r>
          </a:p>
          <a:p>
            <a:pPr lvl="2" eaLnBrk="1" hangingPunct="1"/>
            <a:r>
              <a:rPr lang="en-US">
                <a:latin typeface="Tahoma" charset="0"/>
                <a:ea typeface="ＭＳ Ｐゴシック" charset="0"/>
              </a:rPr>
              <a:t>We can then use our JPanels to store our other components</a:t>
            </a:r>
          </a:p>
          <a:p>
            <a:pPr lvl="2" eaLnBrk="1" hangingPunct="1"/>
            <a:r>
              <a:rPr lang="en-US">
                <a:latin typeface="Tahoma" charset="0"/>
                <a:ea typeface="ＭＳ Ｐゴシック" charset="0"/>
              </a:rPr>
              <a:t>See drawing on board</a:t>
            </a:r>
          </a:p>
          <a:p>
            <a:pPr lvl="1" eaLnBrk="1" hangingPunct="1"/>
            <a:r>
              <a:rPr lang="en-US">
                <a:latin typeface="Tahoma" charset="0"/>
                <a:ea typeface="ＭＳ Ｐゴシック" charset="0"/>
              </a:rPr>
              <a:t>When doing this, a common way of laying out our JFrame is BorderLayout</a:t>
            </a:r>
          </a:p>
          <a:p>
            <a:pPr lvl="2" eaLnBrk="1" hangingPunct="1"/>
            <a:r>
              <a:rPr lang="en-US">
                <a:latin typeface="Tahoma" charset="0"/>
                <a:ea typeface="ＭＳ Ｐゴシック" charset="0"/>
              </a:rPr>
              <a:t>BorderLayout subdivides our window into 5 areas</a:t>
            </a:r>
          </a:p>
          <a:p>
            <a:pPr lvl="3" eaLnBrk="1" hangingPunct="1"/>
            <a:r>
              <a:rPr lang="en-US">
                <a:latin typeface="Tahoma" charset="0"/>
                <a:ea typeface="ＭＳ Ｐゴシック" charset="0"/>
              </a:rPr>
              <a:t>NORTH, SOUTH, EAST, WEST, CENTER</a:t>
            </a:r>
          </a:p>
          <a:p>
            <a:pPr lvl="2" eaLnBrk="1" hangingPunct="1"/>
            <a:r>
              <a:rPr lang="en-US">
                <a:latin typeface="Tahoma" charset="0"/>
                <a:ea typeface="ＭＳ Ｐゴシック" charset="0"/>
              </a:rPr>
              <a:t>We can put a component in each area or just some of them</a:t>
            </a:r>
          </a:p>
          <a:p>
            <a:pPr lvl="2" eaLnBrk="1" hangingPunct="1"/>
            <a:r>
              <a:rPr lang="en-US">
                <a:latin typeface="Tahoma" charset="0"/>
                <a:ea typeface="ＭＳ Ｐゴシック" charset="0"/>
              </a:rPr>
              <a:t>If the component is a JPanel, we can then put our other components within that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17571">
                                            <p:txEl>
                                              <p:pRg st="3" end="3"/>
                                            </p:txEl>
                                          </p:spTgt>
                                        </p:tgtEl>
                                        <p:attrNameLst>
                                          <p:attrName>style.visibility</p:attrName>
                                        </p:attrNameLst>
                                      </p:cBhvr>
                                      <p:to>
                                        <p:strVal val="visible"/>
                                      </p:to>
                                    </p:set>
                                    <p:anim to="" calcmode="lin" valueType="num">
                                      <p:cBhvr>
                                        <p:cTn id="7" dur="1" fill="hold"/>
                                        <p:tgtEl>
                                          <p:spTgt spid="1517571">
                                            <p:txEl>
                                              <p:pRg st="3" end="3"/>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17571">
                                            <p:txEl>
                                              <p:pRg st="4" end="4"/>
                                            </p:txEl>
                                          </p:spTgt>
                                        </p:tgtEl>
                                        <p:attrNameLst>
                                          <p:attrName>style.visibility</p:attrName>
                                        </p:attrNameLst>
                                      </p:cBhvr>
                                      <p:to>
                                        <p:strVal val="visible"/>
                                      </p:to>
                                    </p:set>
                                    <p:anim to="" calcmode="lin" valueType="num">
                                      <p:cBhvr>
                                        <p:cTn id="12" dur="1" fill="hold"/>
                                        <p:tgtEl>
                                          <p:spTgt spid="1517571">
                                            <p:txEl>
                                              <p:pRg st="4" end="4"/>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17571">
                                            <p:txEl>
                                              <p:pRg st="5" end="5"/>
                                            </p:txEl>
                                          </p:spTgt>
                                        </p:tgtEl>
                                        <p:attrNameLst>
                                          <p:attrName>style.visibility</p:attrName>
                                        </p:attrNameLst>
                                      </p:cBhvr>
                                      <p:to>
                                        <p:strVal val="visible"/>
                                      </p:to>
                                    </p:set>
                                    <p:anim to="" calcmode="lin" valueType="num">
                                      <p:cBhvr>
                                        <p:cTn id="15" dur="1" fill="hold"/>
                                        <p:tgtEl>
                                          <p:spTgt spid="1517571">
                                            <p:txEl>
                                              <p:pRg st="5" end="5"/>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1517571">
                                            <p:txEl>
                                              <p:pRg st="6" end="6"/>
                                            </p:txEl>
                                          </p:spTgt>
                                        </p:tgtEl>
                                        <p:attrNameLst>
                                          <p:attrName>style.visibility</p:attrName>
                                        </p:attrNameLst>
                                      </p:cBhvr>
                                      <p:to>
                                        <p:strVal val="visible"/>
                                      </p:to>
                                    </p:set>
                                    <p:anim to="" calcmode="lin" valueType="num">
                                      <p:cBhvr>
                                        <p:cTn id="20" dur="1" fill="hold"/>
                                        <p:tgtEl>
                                          <p:spTgt spid="1517571">
                                            <p:txEl>
                                              <p:pRg st="6" end="6"/>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6" fill="hold" nodeType="clickEffect">
                                  <p:stCondLst>
                                    <p:cond delay="0"/>
                                  </p:stCondLst>
                                  <p:childTnLst>
                                    <p:set>
                                      <p:cBhvr>
                                        <p:cTn id="24" dur="1" fill="hold">
                                          <p:stCondLst>
                                            <p:cond delay="0"/>
                                          </p:stCondLst>
                                        </p:cTn>
                                        <p:tgtEl>
                                          <p:spTgt spid="1517571">
                                            <p:txEl>
                                              <p:pRg st="7" end="7"/>
                                            </p:txEl>
                                          </p:spTgt>
                                        </p:tgtEl>
                                        <p:attrNameLst>
                                          <p:attrName>style.visibility</p:attrName>
                                        </p:attrNameLst>
                                      </p:cBhvr>
                                      <p:to>
                                        <p:strVal val="visible"/>
                                      </p:to>
                                    </p:set>
                                    <p:animEffect transition="in" filter="barn(inHorizontal)">
                                      <p:cBhvr>
                                        <p:cTn id="25" dur="500"/>
                                        <p:tgtEl>
                                          <p:spTgt spid="1517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6F8D797-3544-9640-AFED-F56ECC9AFD69}" type="slidenum">
              <a:rPr lang="en-US" sz="1400">
                <a:latin typeface="Arial" charset="0"/>
              </a:rPr>
              <a:pPr eaLnBrk="1" hangingPunct="1"/>
              <a:t>252</a:t>
            </a:fld>
            <a:endParaRPr lang="en-US" sz="1400">
              <a:latin typeface="Arial" charset="0"/>
            </a:endParaRPr>
          </a:p>
        </p:txBody>
      </p:sp>
      <p:sp>
        <p:nvSpPr>
          <p:cNvPr id="2232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Independent Material: More on GUIs</a:t>
            </a:r>
          </a:p>
        </p:txBody>
      </p:sp>
      <p:sp>
        <p:nvSpPr>
          <p:cNvPr id="1518595" name="Rectangle 3"/>
          <p:cNvSpPr>
            <a:spLocks noGrp="1" noChangeArrowheads="1"/>
          </p:cNvSpPr>
          <p:nvPr>
            <p:ph type="body" idx="1"/>
          </p:nvPr>
        </p:nvSpPr>
        <p:spPr>
          <a:xfrm>
            <a:off x="381000" y="1066800"/>
            <a:ext cx="8382000" cy="5181600"/>
          </a:xfrm>
        </p:spPr>
        <p:txBody>
          <a:bodyPr/>
          <a:lstStyle/>
          <a:p>
            <a:pPr eaLnBrk="1" hangingPunct="1"/>
            <a:r>
              <a:rPr lang="en-US">
                <a:latin typeface="Tahoma" charset="0"/>
                <a:ea typeface="ＭＳ Ｐゴシック" charset="0"/>
                <a:cs typeface="ＭＳ Ｐゴシック" charset="0"/>
              </a:rPr>
              <a:t>How to terminate a graphical program?</a:t>
            </a:r>
          </a:p>
          <a:p>
            <a:pPr lvl="1" eaLnBrk="1" hangingPunct="1"/>
            <a:r>
              <a:rPr lang="en-US">
                <a:latin typeface="Tahoma" charset="0"/>
                <a:ea typeface="ＭＳ Ｐゴシック" charset="0"/>
              </a:rPr>
              <a:t>So far we have set an option in the JFrame that causes the program to stop when it closes:</a:t>
            </a:r>
          </a:p>
          <a:p>
            <a:pPr lvl="2" eaLnBrk="1" hangingPunct="1">
              <a:buFont typeface="Arial" charset="0"/>
              <a:buNone/>
            </a:pPr>
            <a:r>
              <a:rPr lang="en-US" sz="1600">
                <a:latin typeface="Courier New" charset="0"/>
                <a:ea typeface="ＭＳ Ｐゴシック" charset="0"/>
              </a:rPr>
              <a:t>theWindow.setDefaultCloseOperation(JFrame.EXIT_ON_CLOSE);</a:t>
            </a:r>
          </a:p>
          <a:p>
            <a:pPr lvl="1" eaLnBrk="1" hangingPunct="1"/>
            <a:r>
              <a:rPr lang="en-US">
                <a:latin typeface="Tahoma" charset="0"/>
                <a:ea typeface="ＭＳ Ｐゴシック" charset="0"/>
              </a:rPr>
              <a:t>However, we may want to quit in some other way</a:t>
            </a:r>
          </a:p>
          <a:p>
            <a:pPr lvl="2" eaLnBrk="1" hangingPunct="1"/>
            <a:r>
              <a:rPr lang="en-US">
                <a:latin typeface="Tahoma" charset="0"/>
                <a:ea typeface="ＭＳ Ｐゴシック" charset="0"/>
              </a:rPr>
              <a:t>Ex: A menu option or a "quit" button</a:t>
            </a:r>
          </a:p>
          <a:p>
            <a:pPr lvl="2" eaLnBrk="1" hangingPunct="1"/>
            <a:r>
              <a:rPr lang="en-US">
                <a:latin typeface="Tahoma" charset="0"/>
                <a:ea typeface="ＭＳ Ｐゴシック" charset="0"/>
              </a:rPr>
              <a:t>We can do this with the</a:t>
            </a:r>
            <a:br>
              <a:rPr lang="en-US">
                <a:latin typeface="Tahoma" charset="0"/>
                <a:ea typeface="ＭＳ Ｐゴシック" charset="0"/>
              </a:rPr>
            </a:br>
            <a:r>
              <a:rPr lang="en-US">
                <a:latin typeface="Tahoma" charset="0"/>
                <a:ea typeface="ＭＳ Ｐゴシック" charset="0"/>
              </a:rPr>
              <a:t>	</a:t>
            </a:r>
            <a:r>
              <a:rPr lang="en-US">
                <a:solidFill>
                  <a:srgbClr val="FF0000"/>
                </a:solidFill>
                <a:latin typeface="Courier New" charset="0"/>
                <a:ea typeface="ＭＳ Ｐゴシック" charset="0"/>
              </a:rPr>
              <a:t>System.exit(0);</a:t>
            </a:r>
            <a:r>
              <a:rPr lang="en-US">
                <a:latin typeface="Tahoma" charset="0"/>
                <a:ea typeface="ＭＳ Ｐゴシック" charset="0"/>
              </a:rPr>
              <a:t> </a:t>
            </a:r>
            <a:br>
              <a:rPr lang="en-US">
                <a:latin typeface="Tahoma" charset="0"/>
                <a:ea typeface="ＭＳ Ｐゴシック" charset="0"/>
              </a:rPr>
            </a:br>
            <a:r>
              <a:rPr lang="en-US">
                <a:latin typeface="Tahoma" charset="0"/>
                <a:ea typeface="ＭＳ Ｐゴシック" charset="0"/>
              </a:rPr>
              <a:t>method call</a:t>
            </a:r>
          </a:p>
          <a:p>
            <a:pPr lvl="2" eaLnBrk="1" hangingPunct="1"/>
            <a:r>
              <a:rPr lang="en-US">
                <a:latin typeface="Tahoma" charset="0"/>
                <a:ea typeface="ＭＳ Ｐゴシック" charset="0"/>
              </a:rPr>
              <a:t>However, we need to make sure the method is called only when we really want to quit the program</a:t>
            </a:r>
          </a:p>
          <a:p>
            <a:pPr lvl="3" eaLnBrk="1" hangingPunct="1"/>
            <a:r>
              <a:rPr lang="en-US">
                <a:latin typeface="Tahoma" charset="0"/>
                <a:ea typeface="ＭＳ Ｐゴシック" charset="0"/>
              </a:rPr>
              <a:t>Use a listener (ex: ActionListener)</a:t>
            </a:r>
          </a:p>
          <a:p>
            <a:pPr lvl="2" eaLnBrk="1" hangingPunct="1"/>
            <a:r>
              <a:rPr lang="en-US">
                <a:latin typeface="Tahoma" charset="0"/>
                <a:ea typeface="ＭＳ Ｐゴシック" charset="0"/>
              </a:rPr>
              <a:t>See Counters.java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18595">
                                            <p:txEl>
                                              <p:pRg st="3" end="3"/>
                                            </p:txEl>
                                          </p:spTgt>
                                        </p:tgtEl>
                                        <p:attrNameLst>
                                          <p:attrName>style.visibility</p:attrName>
                                        </p:attrNameLst>
                                      </p:cBhvr>
                                      <p:to>
                                        <p:strVal val="visible"/>
                                      </p:to>
                                    </p:set>
                                    <p:animEffect transition="in" filter="fade">
                                      <p:cBhvr>
                                        <p:cTn id="7" dur="770" decel="100000"/>
                                        <p:tgtEl>
                                          <p:spTgt spid="1518595">
                                            <p:txEl>
                                              <p:pRg st="3" end="3"/>
                                            </p:txEl>
                                          </p:spTgt>
                                        </p:tgtEl>
                                      </p:cBhvr>
                                    </p:animEffect>
                                    <p:animScale>
                                      <p:cBhvr>
                                        <p:cTn id="8" dur="770" decel="100000"/>
                                        <p:tgtEl>
                                          <p:spTgt spid="1518595">
                                            <p:txEl>
                                              <p:pRg st="3" end="3"/>
                                            </p:txEl>
                                          </p:spTgt>
                                        </p:tgtEl>
                                      </p:cBhvr>
                                      <p:from x="10000" y="10000"/>
                                      <p:to x="200000" y="450000"/>
                                    </p:animScale>
                                    <p:animScale>
                                      <p:cBhvr>
                                        <p:cTn id="9" dur="1230" accel="100000" fill="hold">
                                          <p:stCondLst>
                                            <p:cond delay="770"/>
                                          </p:stCondLst>
                                        </p:cTn>
                                        <p:tgtEl>
                                          <p:spTgt spid="1518595">
                                            <p:txEl>
                                              <p:pRg st="3" end="3"/>
                                            </p:txEl>
                                          </p:spTgt>
                                        </p:tgtEl>
                                      </p:cBhvr>
                                      <p:from x="200000" y="450000"/>
                                      <p:to x="100000" y="100000"/>
                                    </p:animScale>
                                    <p:set>
                                      <p:cBhvr>
                                        <p:cTn id="10" dur="770" fill="hold"/>
                                        <p:tgtEl>
                                          <p:spTgt spid="1518595">
                                            <p:txEl>
                                              <p:pRg st="3" end="3"/>
                                            </p:txEl>
                                          </p:spTgt>
                                        </p:tgtEl>
                                        <p:attrNameLst>
                                          <p:attrName>ppt_x</p:attrName>
                                        </p:attrNameLst>
                                      </p:cBhvr>
                                      <p:to>
                                        <p:strVal val="(0.5)"/>
                                      </p:to>
                                    </p:set>
                                    <p:anim from="(0.5)" to="(#ppt_x)" calcmode="lin" valueType="num">
                                      <p:cBhvr>
                                        <p:cTn id="11" dur="1230" accel="100000" fill="hold">
                                          <p:stCondLst>
                                            <p:cond delay="770"/>
                                          </p:stCondLst>
                                        </p:cTn>
                                        <p:tgtEl>
                                          <p:spTgt spid="1518595">
                                            <p:txEl>
                                              <p:pRg st="3" end="3"/>
                                            </p:txEl>
                                          </p:spTgt>
                                        </p:tgtEl>
                                        <p:attrNameLst>
                                          <p:attrName>ppt_x</p:attrName>
                                        </p:attrNameLst>
                                      </p:cBhvr>
                                    </p:anim>
                                    <p:set>
                                      <p:cBhvr>
                                        <p:cTn id="12" dur="770" fill="hold"/>
                                        <p:tgtEl>
                                          <p:spTgt spid="1518595">
                                            <p:txEl>
                                              <p:pRg st="3" end="3"/>
                                            </p:txEl>
                                          </p:spTgt>
                                        </p:tgtEl>
                                        <p:attrNameLst>
                                          <p:attrName>ppt_y</p:attrName>
                                        </p:attrNameLst>
                                      </p:cBhvr>
                                      <p:to>
                                        <p:strVal val="(#ppt_y+0.4)"/>
                                      </p:to>
                                    </p:set>
                                    <p:anim from="(#ppt_y+0.4)" to="(#ppt_y)" calcmode="lin" valueType="num">
                                      <p:cBhvr>
                                        <p:cTn id="13" dur="1230" accel="100000" fill="hold">
                                          <p:stCondLst>
                                            <p:cond delay="770"/>
                                          </p:stCondLst>
                                        </p:cTn>
                                        <p:tgtEl>
                                          <p:spTgt spid="1518595">
                                            <p:txEl>
                                              <p:pRg st="3" end="3"/>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18595">
                                            <p:txEl>
                                              <p:pRg st="4" end="4"/>
                                            </p:txEl>
                                          </p:spTgt>
                                        </p:tgtEl>
                                        <p:attrNameLst>
                                          <p:attrName>style.visibility</p:attrName>
                                        </p:attrNameLst>
                                      </p:cBhvr>
                                      <p:to>
                                        <p:strVal val="visible"/>
                                      </p:to>
                                    </p:set>
                                    <p:animEffect transition="in" filter="fade">
                                      <p:cBhvr>
                                        <p:cTn id="16" dur="770" decel="100000"/>
                                        <p:tgtEl>
                                          <p:spTgt spid="1518595">
                                            <p:txEl>
                                              <p:pRg st="4" end="4"/>
                                            </p:txEl>
                                          </p:spTgt>
                                        </p:tgtEl>
                                      </p:cBhvr>
                                    </p:animEffect>
                                    <p:animScale>
                                      <p:cBhvr>
                                        <p:cTn id="17" dur="770" decel="100000"/>
                                        <p:tgtEl>
                                          <p:spTgt spid="1518595">
                                            <p:txEl>
                                              <p:pRg st="4" end="4"/>
                                            </p:txEl>
                                          </p:spTgt>
                                        </p:tgtEl>
                                      </p:cBhvr>
                                      <p:from x="10000" y="10000"/>
                                      <p:to x="200000" y="450000"/>
                                    </p:animScale>
                                    <p:animScale>
                                      <p:cBhvr>
                                        <p:cTn id="18" dur="1230" accel="100000" fill="hold">
                                          <p:stCondLst>
                                            <p:cond delay="770"/>
                                          </p:stCondLst>
                                        </p:cTn>
                                        <p:tgtEl>
                                          <p:spTgt spid="1518595">
                                            <p:txEl>
                                              <p:pRg st="4" end="4"/>
                                            </p:txEl>
                                          </p:spTgt>
                                        </p:tgtEl>
                                      </p:cBhvr>
                                      <p:from x="200000" y="450000"/>
                                      <p:to x="100000" y="100000"/>
                                    </p:animScale>
                                    <p:set>
                                      <p:cBhvr>
                                        <p:cTn id="19" dur="770" fill="hold"/>
                                        <p:tgtEl>
                                          <p:spTgt spid="1518595">
                                            <p:txEl>
                                              <p:pRg st="4" end="4"/>
                                            </p:txEl>
                                          </p:spTgt>
                                        </p:tgtEl>
                                        <p:attrNameLst>
                                          <p:attrName>ppt_x</p:attrName>
                                        </p:attrNameLst>
                                      </p:cBhvr>
                                      <p:to>
                                        <p:strVal val="(0.5)"/>
                                      </p:to>
                                    </p:set>
                                    <p:anim from="(0.5)" to="(#ppt_x)" calcmode="lin" valueType="num">
                                      <p:cBhvr>
                                        <p:cTn id="20" dur="1230" accel="100000" fill="hold">
                                          <p:stCondLst>
                                            <p:cond delay="770"/>
                                          </p:stCondLst>
                                        </p:cTn>
                                        <p:tgtEl>
                                          <p:spTgt spid="1518595">
                                            <p:txEl>
                                              <p:pRg st="4" end="4"/>
                                            </p:txEl>
                                          </p:spTgt>
                                        </p:tgtEl>
                                        <p:attrNameLst>
                                          <p:attrName>ppt_x</p:attrName>
                                        </p:attrNameLst>
                                      </p:cBhvr>
                                    </p:anim>
                                    <p:set>
                                      <p:cBhvr>
                                        <p:cTn id="21" dur="770" fill="hold"/>
                                        <p:tgtEl>
                                          <p:spTgt spid="1518595">
                                            <p:txEl>
                                              <p:pRg st="4" end="4"/>
                                            </p:txEl>
                                          </p:spTgt>
                                        </p:tgtEl>
                                        <p:attrNameLst>
                                          <p:attrName>ppt_y</p:attrName>
                                        </p:attrNameLst>
                                      </p:cBhvr>
                                      <p:to>
                                        <p:strVal val="(#ppt_y+0.4)"/>
                                      </p:to>
                                    </p:set>
                                    <p:anim from="(#ppt_y+0.4)" to="(#ppt_y)" calcmode="lin" valueType="num">
                                      <p:cBhvr>
                                        <p:cTn id="22" dur="1230" accel="100000" fill="hold">
                                          <p:stCondLst>
                                            <p:cond delay="770"/>
                                          </p:stCondLst>
                                        </p:cTn>
                                        <p:tgtEl>
                                          <p:spTgt spid="1518595">
                                            <p:txEl>
                                              <p:pRg st="4" end="4"/>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518595">
                                            <p:txEl>
                                              <p:pRg st="5" end="5"/>
                                            </p:txEl>
                                          </p:spTgt>
                                        </p:tgtEl>
                                        <p:attrNameLst>
                                          <p:attrName>style.visibility</p:attrName>
                                        </p:attrNameLst>
                                      </p:cBhvr>
                                      <p:to>
                                        <p:strVal val="visible"/>
                                      </p:to>
                                    </p:set>
                                    <p:animEffect transition="in" filter="fade">
                                      <p:cBhvr>
                                        <p:cTn id="25" dur="770" decel="100000"/>
                                        <p:tgtEl>
                                          <p:spTgt spid="1518595">
                                            <p:txEl>
                                              <p:pRg st="5" end="5"/>
                                            </p:txEl>
                                          </p:spTgt>
                                        </p:tgtEl>
                                      </p:cBhvr>
                                    </p:animEffect>
                                    <p:animScale>
                                      <p:cBhvr>
                                        <p:cTn id="26" dur="770" decel="100000"/>
                                        <p:tgtEl>
                                          <p:spTgt spid="1518595">
                                            <p:txEl>
                                              <p:pRg st="5" end="5"/>
                                            </p:txEl>
                                          </p:spTgt>
                                        </p:tgtEl>
                                      </p:cBhvr>
                                      <p:from x="10000" y="10000"/>
                                      <p:to x="200000" y="450000"/>
                                    </p:animScale>
                                    <p:animScale>
                                      <p:cBhvr>
                                        <p:cTn id="27" dur="1230" accel="100000" fill="hold">
                                          <p:stCondLst>
                                            <p:cond delay="770"/>
                                          </p:stCondLst>
                                        </p:cTn>
                                        <p:tgtEl>
                                          <p:spTgt spid="1518595">
                                            <p:txEl>
                                              <p:pRg st="5" end="5"/>
                                            </p:txEl>
                                          </p:spTgt>
                                        </p:tgtEl>
                                      </p:cBhvr>
                                      <p:from x="200000" y="450000"/>
                                      <p:to x="100000" y="100000"/>
                                    </p:animScale>
                                    <p:set>
                                      <p:cBhvr>
                                        <p:cTn id="28" dur="770" fill="hold"/>
                                        <p:tgtEl>
                                          <p:spTgt spid="1518595">
                                            <p:txEl>
                                              <p:pRg st="5" end="5"/>
                                            </p:txEl>
                                          </p:spTgt>
                                        </p:tgtEl>
                                        <p:attrNameLst>
                                          <p:attrName>ppt_x</p:attrName>
                                        </p:attrNameLst>
                                      </p:cBhvr>
                                      <p:to>
                                        <p:strVal val="(0.5)"/>
                                      </p:to>
                                    </p:set>
                                    <p:anim from="(0.5)" to="(#ppt_x)" calcmode="lin" valueType="num">
                                      <p:cBhvr>
                                        <p:cTn id="29" dur="1230" accel="100000" fill="hold">
                                          <p:stCondLst>
                                            <p:cond delay="770"/>
                                          </p:stCondLst>
                                        </p:cTn>
                                        <p:tgtEl>
                                          <p:spTgt spid="1518595">
                                            <p:txEl>
                                              <p:pRg st="5" end="5"/>
                                            </p:txEl>
                                          </p:spTgt>
                                        </p:tgtEl>
                                        <p:attrNameLst>
                                          <p:attrName>ppt_x</p:attrName>
                                        </p:attrNameLst>
                                      </p:cBhvr>
                                    </p:anim>
                                    <p:set>
                                      <p:cBhvr>
                                        <p:cTn id="30" dur="770" fill="hold"/>
                                        <p:tgtEl>
                                          <p:spTgt spid="1518595">
                                            <p:txEl>
                                              <p:pRg st="5" end="5"/>
                                            </p:txEl>
                                          </p:spTgt>
                                        </p:tgtEl>
                                        <p:attrNameLst>
                                          <p:attrName>ppt_y</p:attrName>
                                        </p:attrNameLst>
                                      </p:cBhvr>
                                      <p:to>
                                        <p:strVal val="(#ppt_y+0.4)"/>
                                      </p:to>
                                    </p:set>
                                    <p:anim from="(#ppt_y+0.4)" to="(#ppt_y)" calcmode="lin" valueType="num">
                                      <p:cBhvr>
                                        <p:cTn id="31" dur="1230" accel="100000" fill="hold">
                                          <p:stCondLst>
                                            <p:cond delay="770"/>
                                          </p:stCondLst>
                                        </p:cTn>
                                        <p:tgtEl>
                                          <p:spTgt spid="1518595">
                                            <p:txEl>
                                              <p:pRg st="5" end="5"/>
                                            </p:txEl>
                                          </p:spTgt>
                                        </p:tgtEl>
                                        <p:attrNameLst>
                                          <p:attrName>ppt_y</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1" presetClass="entr" presetSubtype="0" fill="hold" nodeType="clickEffect">
                                  <p:stCondLst>
                                    <p:cond delay="0"/>
                                  </p:stCondLst>
                                  <p:childTnLst>
                                    <p:set>
                                      <p:cBhvr>
                                        <p:cTn id="35" dur="1" fill="hold">
                                          <p:stCondLst>
                                            <p:cond delay="0"/>
                                          </p:stCondLst>
                                        </p:cTn>
                                        <p:tgtEl>
                                          <p:spTgt spid="1518595">
                                            <p:txEl>
                                              <p:pRg st="6" end="6"/>
                                            </p:txEl>
                                          </p:spTgt>
                                        </p:tgtEl>
                                        <p:attrNameLst>
                                          <p:attrName>style.visibility</p:attrName>
                                        </p:attrNameLst>
                                      </p:cBhvr>
                                      <p:to>
                                        <p:strVal val="visible"/>
                                      </p:to>
                                    </p:set>
                                    <p:animEffect transition="in" filter="fade">
                                      <p:cBhvr>
                                        <p:cTn id="36" dur="770" decel="100000"/>
                                        <p:tgtEl>
                                          <p:spTgt spid="1518595">
                                            <p:txEl>
                                              <p:pRg st="6" end="6"/>
                                            </p:txEl>
                                          </p:spTgt>
                                        </p:tgtEl>
                                      </p:cBhvr>
                                    </p:animEffect>
                                    <p:animScale>
                                      <p:cBhvr>
                                        <p:cTn id="37" dur="770" decel="100000"/>
                                        <p:tgtEl>
                                          <p:spTgt spid="1518595">
                                            <p:txEl>
                                              <p:pRg st="6" end="6"/>
                                            </p:txEl>
                                          </p:spTgt>
                                        </p:tgtEl>
                                      </p:cBhvr>
                                      <p:from x="10000" y="10000"/>
                                      <p:to x="200000" y="450000"/>
                                    </p:animScale>
                                    <p:animScale>
                                      <p:cBhvr>
                                        <p:cTn id="38" dur="1230" accel="100000" fill="hold">
                                          <p:stCondLst>
                                            <p:cond delay="770"/>
                                          </p:stCondLst>
                                        </p:cTn>
                                        <p:tgtEl>
                                          <p:spTgt spid="1518595">
                                            <p:txEl>
                                              <p:pRg st="6" end="6"/>
                                            </p:txEl>
                                          </p:spTgt>
                                        </p:tgtEl>
                                      </p:cBhvr>
                                      <p:from x="200000" y="450000"/>
                                      <p:to x="100000" y="100000"/>
                                    </p:animScale>
                                    <p:set>
                                      <p:cBhvr>
                                        <p:cTn id="39" dur="770" fill="hold"/>
                                        <p:tgtEl>
                                          <p:spTgt spid="1518595">
                                            <p:txEl>
                                              <p:pRg st="6" end="6"/>
                                            </p:txEl>
                                          </p:spTgt>
                                        </p:tgtEl>
                                        <p:attrNameLst>
                                          <p:attrName>ppt_x</p:attrName>
                                        </p:attrNameLst>
                                      </p:cBhvr>
                                      <p:to>
                                        <p:strVal val="(0.5)"/>
                                      </p:to>
                                    </p:set>
                                    <p:anim from="(0.5)" to="(#ppt_x)" calcmode="lin" valueType="num">
                                      <p:cBhvr>
                                        <p:cTn id="40" dur="1230" accel="100000" fill="hold">
                                          <p:stCondLst>
                                            <p:cond delay="770"/>
                                          </p:stCondLst>
                                        </p:cTn>
                                        <p:tgtEl>
                                          <p:spTgt spid="1518595">
                                            <p:txEl>
                                              <p:pRg st="6" end="6"/>
                                            </p:txEl>
                                          </p:spTgt>
                                        </p:tgtEl>
                                        <p:attrNameLst>
                                          <p:attrName>ppt_x</p:attrName>
                                        </p:attrNameLst>
                                      </p:cBhvr>
                                    </p:anim>
                                    <p:set>
                                      <p:cBhvr>
                                        <p:cTn id="41" dur="770" fill="hold"/>
                                        <p:tgtEl>
                                          <p:spTgt spid="1518595">
                                            <p:txEl>
                                              <p:pRg st="6" end="6"/>
                                            </p:txEl>
                                          </p:spTgt>
                                        </p:tgtEl>
                                        <p:attrNameLst>
                                          <p:attrName>ppt_y</p:attrName>
                                        </p:attrNameLst>
                                      </p:cBhvr>
                                      <p:to>
                                        <p:strVal val="(#ppt_y+0.4)"/>
                                      </p:to>
                                    </p:set>
                                    <p:anim from="(#ppt_y+0.4)" to="(#ppt_y)" calcmode="lin" valueType="num">
                                      <p:cBhvr>
                                        <p:cTn id="42" dur="1230" accel="100000" fill="hold">
                                          <p:stCondLst>
                                            <p:cond delay="770"/>
                                          </p:stCondLst>
                                        </p:cTn>
                                        <p:tgtEl>
                                          <p:spTgt spid="1518595">
                                            <p:txEl>
                                              <p:pRg st="6" end="6"/>
                                            </p:txEl>
                                          </p:spTgt>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1518595">
                                            <p:txEl>
                                              <p:pRg st="7" end="7"/>
                                            </p:txEl>
                                          </p:spTgt>
                                        </p:tgtEl>
                                        <p:attrNameLst>
                                          <p:attrName>style.visibility</p:attrName>
                                        </p:attrNameLst>
                                      </p:cBhvr>
                                      <p:to>
                                        <p:strVal val="visible"/>
                                      </p:to>
                                    </p:set>
                                    <p:animEffect transition="in" filter="fade">
                                      <p:cBhvr>
                                        <p:cTn id="45" dur="770" decel="100000"/>
                                        <p:tgtEl>
                                          <p:spTgt spid="1518595">
                                            <p:txEl>
                                              <p:pRg st="7" end="7"/>
                                            </p:txEl>
                                          </p:spTgt>
                                        </p:tgtEl>
                                      </p:cBhvr>
                                    </p:animEffect>
                                    <p:animScale>
                                      <p:cBhvr>
                                        <p:cTn id="46" dur="770" decel="100000"/>
                                        <p:tgtEl>
                                          <p:spTgt spid="1518595">
                                            <p:txEl>
                                              <p:pRg st="7" end="7"/>
                                            </p:txEl>
                                          </p:spTgt>
                                        </p:tgtEl>
                                      </p:cBhvr>
                                      <p:from x="10000" y="10000"/>
                                      <p:to x="200000" y="450000"/>
                                    </p:animScale>
                                    <p:animScale>
                                      <p:cBhvr>
                                        <p:cTn id="47" dur="1230" accel="100000" fill="hold">
                                          <p:stCondLst>
                                            <p:cond delay="770"/>
                                          </p:stCondLst>
                                        </p:cTn>
                                        <p:tgtEl>
                                          <p:spTgt spid="1518595">
                                            <p:txEl>
                                              <p:pRg st="7" end="7"/>
                                            </p:txEl>
                                          </p:spTgt>
                                        </p:tgtEl>
                                      </p:cBhvr>
                                      <p:from x="200000" y="450000"/>
                                      <p:to x="100000" y="100000"/>
                                    </p:animScale>
                                    <p:set>
                                      <p:cBhvr>
                                        <p:cTn id="48" dur="770" fill="hold"/>
                                        <p:tgtEl>
                                          <p:spTgt spid="1518595">
                                            <p:txEl>
                                              <p:pRg st="7" end="7"/>
                                            </p:txEl>
                                          </p:spTgt>
                                        </p:tgtEl>
                                        <p:attrNameLst>
                                          <p:attrName>ppt_x</p:attrName>
                                        </p:attrNameLst>
                                      </p:cBhvr>
                                      <p:to>
                                        <p:strVal val="(0.5)"/>
                                      </p:to>
                                    </p:set>
                                    <p:anim from="(0.5)" to="(#ppt_x)" calcmode="lin" valueType="num">
                                      <p:cBhvr>
                                        <p:cTn id="49" dur="1230" accel="100000" fill="hold">
                                          <p:stCondLst>
                                            <p:cond delay="770"/>
                                          </p:stCondLst>
                                        </p:cTn>
                                        <p:tgtEl>
                                          <p:spTgt spid="1518595">
                                            <p:txEl>
                                              <p:pRg st="7" end="7"/>
                                            </p:txEl>
                                          </p:spTgt>
                                        </p:tgtEl>
                                        <p:attrNameLst>
                                          <p:attrName>ppt_x</p:attrName>
                                        </p:attrNameLst>
                                      </p:cBhvr>
                                    </p:anim>
                                    <p:set>
                                      <p:cBhvr>
                                        <p:cTn id="50" dur="770" fill="hold"/>
                                        <p:tgtEl>
                                          <p:spTgt spid="1518595">
                                            <p:txEl>
                                              <p:pRg st="7" end="7"/>
                                            </p:txEl>
                                          </p:spTgt>
                                        </p:tgtEl>
                                        <p:attrNameLst>
                                          <p:attrName>ppt_y</p:attrName>
                                        </p:attrNameLst>
                                      </p:cBhvr>
                                      <p:to>
                                        <p:strVal val="(#ppt_y+0.4)"/>
                                      </p:to>
                                    </p:set>
                                    <p:anim from="(#ppt_y+0.4)" to="(#ppt_y)" calcmode="lin" valueType="num">
                                      <p:cBhvr>
                                        <p:cTn id="51" dur="1230" accel="100000" fill="hold">
                                          <p:stCondLst>
                                            <p:cond delay="770"/>
                                          </p:stCondLst>
                                        </p:cTn>
                                        <p:tgtEl>
                                          <p:spTgt spid="1518595">
                                            <p:txEl>
                                              <p:pRg st="7" end="7"/>
                                            </p:txEl>
                                          </p:spTgt>
                                        </p:tgtEl>
                                        <p:attrNameLst>
                                          <p:attrName>ppt_y</p:attrName>
                                        </p:attrNameLst>
                                      </p:cBhvr>
                                    </p:anim>
                                  </p:childTnLst>
                                </p:cTn>
                              </p:par>
                              <p:par>
                                <p:cTn id="52" presetID="51" presetClass="entr" presetSubtype="0" fill="hold" nodeType="withEffect">
                                  <p:stCondLst>
                                    <p:cond delay="0"/>
                                  </p:stCondLst>
                                  <p:childTnLst>
                                    <p:set>
                                      <p:cBhvr>
                                        <p:cTn id="53" dur="1" fill="hold">
                                          <p:stCondLst>
                                            <p:cond delay="0"/>
                                          </p:stCondLst>
                                        </p:cTn>
                                        <p:tgtEl>
                                          <p:spTgt spid="1518595">
                                            <p:txEl>
                                              <p:pRg st="8" end="8"/>
                                            </p:txEl>
                                          </p:spTgt>
                                        </p:tgtEl>
                                        <p:attrNameLst>
                                          <p:attrName>style.visibility</p:attrName>
                                        </p:attrNameLst>
                                      </p:cBhvr>
                                      <p:to>
                                        <p:strVal val="visible"/>
                                      </p:to>
                                    </p:set>
                                    <p:animEffect transition="in" filter="fade">
                                      <p:cBhvr>
                                        <p:cTn id="54" dur="770" decel="100000"/>
                                        <p:tgtEl>
                                          <p:spTgt spid="1518595">
                                            <p:txEl>
                                              <p:pRg st="8" end="8"/>
                                            </p:txEl>
                                          </p:spTgt>
                                        </p:tgtEl>
                                      </p:cBhvr>
                                    </p:animEffect>
                                    <p:animScale>
                                      <p:cBhvr>
                                        <p:cTn id="55" dur="770" decel="100000"/>
                                        <p:tgtEl>
                                          <p:spTgt spid="1518595">
                                            <p:txEl>
                                              <p:pRg st="8" end="8"/>
                                            </p:txEl>
                                          </p:spTgt>
                                        </p:tgtEl>
                                      </p:cBhvr>
                                      <p:from x="10000" y="10000"/>
                                      <p:to x="200000" y="450000"/>
                                    </p:animScale>
                                    <p:animScale>
                                      <p:cBhvr>
                                        <p:cTn id="56" dur="1230" accel="100000" fill="hold">
                                          <p:stCondLst>
                                            <p:cond delay="770"/>
                                          </p:stCondLst>
                                        </p:cTn>
                                        <p:tgtEl>
                                          <p:spTgt spid="1518595">
                                            <p:txEl>
                                              <p:pRg st="8" end="8"/>
                                            </p:txEl>
                                          </p:spTgt>
                                        </p:tgtEl>
                                      </p:cBhvr>
                                      <p:from x="200000" y="450000"/>
                                      <p:to x="100000" y="100000"/>
                                    </p:animScale>
                                    <p:set>
                                      <p:cBhvr>
                                        <p:cTn id="57" dur="770" fill="hold"/>
                                        <p:tgtEl>
                                          <p:spTgt spid="1518595">
                                            <p:txEl>
                                              <p:pRg st="8" end="8"/>
                                            </p:txEl>
                                          </p:spTgt>
                                        </p:tgtEl>
                                        <p:attrNameLst>
                                          <p:attrName>ppt_x</p:attrName>
                                        </p:attrNameLst>
                                      </p:cBhvr>
                                      <p:to>
                                        <p:strVal val="(0.5)"/>
                                      </p:to>
                                    </p:set>
                                    <p:anim from="(0.5)" to="(#ppt_x)" calcmode="lin" valueType="num">
                                      <p:cBhvr>
                                        <p:cTn id="58" dur="1230" accel="100000" fill="hold">
                                          <p:stCondLst>
                                            <p:cond delay="770"/>
                                          </p:stCondLst>
                                        </p:cTn>
                                        <p:tgtEl>
                                          <p:spTgt spid="1518595">
                                            <p:txEl>
                                              <p:pRg st="8" end="8"/>
                                            </p:txEl>
                                          </p:spTgt>
                                        </p:tgtEl>
                                        <p:attrNameLst>
                                          <p:attrName>ppt_x</p:attrName>
                                        </p:attrNameLst>
                                      </p:cBhvr>
                                    </p:anim>
                                    <p:set>
                                      <p:cBhvr>
                                        <p:cTn id="59" dur="770" fill="hold"/>
                                        <p:tgtEl>
                                          <p:spTgt spid="1518595">
                                            <p:txEl>
                                              <p:pRg st="8" end="8"/>
                                            </p:txEl>
                                          </p:spTgt>
                                        </p:tgtEl>
                                        <p:attrNameLst>
                                          <p:attrName>ppt_y</p:attrName>
                                        </p:attrNameLst>
                                      </p:cBhvr>
                                      <p:to>
                                        <p:strVal val="(#ppt_y+0.4)"/>
                                      </p:to>
                                    </p:set>
                                    <p:anim from="(#ppt_y+0.4)" to="(#ppt_y)" calcmode="lin" valueType="num">
                                      <p:cBhvr>
                                        <p:cTn id="60" dur="1230" accel="100000" fill="hold">
                                          <p:stCondLst>
                                            <p:cond delay="770"/>
                                          </p:stCondLst>
                                        </p:cTn>
                                        <p:tgtEl>
                                          <p:spTgt spid="1518595">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Title 1"/>
          <p:cNvSpPr>
            <a:spLocks noGrp="1"/>
          </p:cNvSpPr>
          <p:nvPr>
            <p:ph type="title"/>
          </p:nvPr>
        </p:nvSpPr>
        <p:spPr/>
        <p:txBody>
          <a:bodyPr/>
          <a:lstStyle/>
          <a:p>
            <a:r>
              <a:rPr lang="en-US" dirty="0">
                <a:latin typeface="Arial" charset="0"/>
                <a:ea typeface="ＭＳ Ｐゴシック" charset="0"/>
                <a:cs typeface="ＭＳ Ｐゴシック" charset="0"/>
              </a:rPr>
              <a:t>Independent Material: More on </a:t>
            </a:r>
            <a:r>
              <a:rPr lang="en-US" dirty="0" err="1">
                <a:latin typeface="Arial" charset="0"/>
                <a:ea typeface="ＭＳ Ｐゴシック" charset="0"/>
                <a:cs typeface="ＭＳ Ｐゴシック" charset="0"/>
              </a:rPr>
              <a:t>JPanels</a:t>
            </a:r>
            <a:endParaRPr lang="en-US" dirty="0">
              <a:latin typeface="Arial" charset="0"/>
              <a:ea typeface="ＭＳ Ｐゴシック" charset="0"/>
              <a:cs typeface="ＭＳ Ｐゴシック" charset="0"/>
            </a:endParaRPr>
          </a:p>
        </p:txBody>
      </p:sp>
      <p:sp>
        <p:nvSpPr>
          <p:cNvPr id="216067" name="Content Placeholder 2"/>
          <p:cNvSpPr>
            <a:spLocks noGrp="1"/>
          </p:cNvSpPr>
          <p:nvPr>
            <p:ph idx="1"/>
          </p:nvPr>
        </p:nvSpPr>
        <p:spPr/>
        <p:txBody>
          <a:bodyPr/>
          <a:lstStyle/>
          <a:p>
            <a:r>
              <a:rPr lang="en-US">
                <a:latin typeface="Tahoma" charset="0"/>
                <a:ea typeface="ＭＳ Ｐゴシック" charset="0"/>
                <a:cs typeface="ＭＳ Ｐゴシック" charset="0"/>
              </a:rPr>
              <a:t>What if we want to encapsulate data within a JPanel?</a:t>
            </a:r>
          </a:p>
          <a:p>
            <a:pPr lvl="1"/>
            <a:r>
              <a:rPr lang="en-US">
                <a:latin typeface="Tahoma" charset="0"/>
                <a:ea typeface="ＭＳ Ｐゴシック" charset="0"/>
              </a:rPr>
              <a:t>The JPanel class contains instance variables and methods, but these are geared toward its graphical function</a:t>
            </a:r>
          </a:p>
          <a:p>
            <a:pPr lvl="2"/>
            <a:r>
              <a:rPr lang="en-US">
                <a:latin typeface="Tahoma" charset="0"/>
                <a:ea typeface="ＭＳ Ｐゴシック" charset="0"/>
              </a:rPr>
              <a:t>We can attach components to it but this is solely for display purposes</a:t>
            </a:r>
          </a:p>
          <a:p>
            <a:pPr lvl="2"/>
            <a:r>
              <a:rPr lang="en-US">
                <a:latin typeface="Tahoma" charset="0"/>
                <a:ea typeface="ＭＳ Ｐゴシック" charset="0"/>
              </a:rPr>
              <a:t>The variables are still outside the JPanel</a:t>
            </a:r>
          </a:p>
          <a:p>
            <a:pPr lvl="1"/>
            <a:r>
              <a:rPr lang="en-US">
                <a:latin typeface="Tahoma" charset="0"/>
                <a:ea typeface="ＭＳ Ｐゴシック" charset="0"/>
              </a:rPr>
              <a:t>What if we want it to also store and manipulate our own data in the JPanel?</a:t>
            </a:r>
          </a:p>
          <a:p>
            <a:pPr lvl="2"/>
            <a:r>
              <a:rPr lang="en-US">
                <a:latin typeface="Tahoma" charset="0"/>
                <a:ea typeface="ＭＳ Ｐゴシック" charset="0"/>
              </a:rPr>
              <a:t>We need to </a:t>
            </a:r>
            <a:r>
              <a:rPr lang="en-US">
                <a:solidFill>
                  <a:srgbClr val="FF0000"/>
                </a:solidFill>
                <a:latin typeface="Tahoma" charset="0"/>
                <a:ea typeface="ＭＳ Ｐゴシック" charset="0"/>
              </a:rPr>
              <a:t>extend</a:t>
            </a:r>
            <a:r>
              <a:rPr lang="en-US">
                <a:latin typeface="Tahoma" charset="0"/>
                <a:ea typeface="ＭＳ Ｐゴシック" charset="0"/>
              </a:rPr>
              <a:t> it using </a:t>
            </a:r>
            <a:r>
              <a:rPr lang="en-US">
                <a:solidFill>
                  <a:srgbClr val="FF0000"/>
                </a:solidFill>
                <a:latin typeface="Tahoma" charset="0"/>
                <a:ea typeface="ＭＳ Ｐゴシック" charset="0"/>
              </a:rPr>
              <a:t>inheritance</a:t>
            </a:r>
            <a:r>
              <a:rPr lang="en-US">
                <a:latin typeface="Tahoma" charset="0"/>
                <a:ea typeface="ＭＳ Ｐゴシック" charset="0"/>
              </a:rPr>
              <a:t> </a:t>
            </a:r>
          </a:p>
        </p:txBody>
      </p:sp>
      <p:sp>
        <p:nvSpPr>
          <p:cNvPr id="22425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4D8327B-78E6-8749-915F-4931966741ED}" type="slidenum">
              <a:rPr lang="en-US" sz="1400">
                <a:latin typeface="Arial" charset="0"/>
              </a:rPr>
              <a:pPr eaLnBrk="1" hangingPunct="1"/>
              <a:t>253</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Effect transition="in" filter="strips(downLeft)">
                                      <p:cBhvr>
                                        <p:cTn id="7" dur="500"/>
                                        <p:tgtEl>
                                          <p:spTgt spid="216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16067">
                                            <p:txEl>
                                              <p:pRg st="2" end="2"/>
                                            </p:txEl>
                                          </p:spTgt>
                                        </p:tgtEl>
                                        <p:attrNameLst>
                                          <p:attrName>style.visibility</p:attrName>
                                        </p:attrNameLst>
                                      </p:cBhvr>
                                      <p:to>
                                        <p:strVal val="visible"/>
                                      </p:to>
                                    </p:set>
                                    <p:animEffect transition="in" filter="strips(downLeft)">
                                      <p:cBhvr>
                                        <p:cTn id="12" dur="500"/>
                                        <p:tgtEl>
                                          <p:spTgt spid="216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16067">
                                            <p:txEl>
                                              <p:pRg st="3" end="3"/>
                                            </p:txEl>
                                          </p:spTgt>
                                        </p:tgtEl>
                                        <p:attrNameLst>
                                          <p:attrName>style.visibility</p:attrName>
                                        </p:attrNameLst>
                                      </p:cBhvr>
                                      <p:to>
                                        <p:strVal val="visible"/>
                                      </p:to>
                                    </p:set>
                                    <p:animEffect transition="in" filter="strips(downLeft)">
                                      <p:cBhvr>
                                        <p:cTn id="17" dur="500"/>
                                        <p:tgtEl>
                                          <p:spTgt spid="216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216067">
                                            <p:txEl>
                                              <p:pRg st="4" end="4"/>
                                            </p:txEl>
                                          </p:spTgt>
                                        </p:tgtEl>
                                        <p:attrNameLst>
                                          <p:attrName>style.visibility</p:attrName>
                                        </p:attrNameLst>
                                      </p:cBhvr>
                                      <p:to>
                                        <p:strVal val="visible"/>
                                      </p:to>
                                    </p:set>
                                    <p:animEffect transition="in" filter="strips(downLeft)">
                                      <p:cBhvr>
                                        <p:cTn id="22" dur="500"/>
                                        <p:tgtEl>
                                          <p:spTgt spid="2160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16067">
                                            <p:txEl>
                                              <p:pRg st="5" end="5"/>
                                            </p:txEl>
                                          </p:spTgt>
                                        </p:tgtEl>
                                        <p:attrNameLst>
                                          <p:attrName>style.visibility</p:attrName>
                                        </p:attrNameLst>
                                      </p:cBhvr>
                                      <p:to>
                                        <p:strVal val="visible"/>
                                      </p:to>
                                    </p:set>
                                    <p:animEffect transition="in" filter="strips(downLeft)">
                                      <p:cBhvr>
                                        <p:cTn id="27" dur="500"/>
                                        <p:tgtEl>
                                          <p:spTgt spid="216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bldLvl="3"/>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itle 1"/>
          <p:cNvSpPr>
            <a:spLocks noGrp="1"/>
          </p:cNvSpPr>
          <p:nvPr>
            <p:ph type="title"/>
          </p:nvPr>
        </p:nvSpPr>
        <p:spPr/>
        <p:txBody>
          <a:bodyPr/>
          <a:lstStyle/>
          <a:p>
            <a:r>
              <a:rPr lang="en-US" dirty="0">
                <a:latin typeface="Arial" charset="0"/>
                <a:ea typeface="ＭＳ Ｐゴシック" charset="0"/>
                <a:cs typeface="ＭＳ Ｐゴシック" charset="0"/>
              </a:rPr>
              <a:t>Independent Material: Extending </a:t>
            </a:r>
            <a:r>
              <a:rPr lang="en-US" dirty="0" err="1">
                <a:latin typeface="Arial" charset="0"/>
                <a:ea typeface="ＭＳ Ｐゴシック" charset="0"/>
                <a:cs typeface="ＭＳ Ｐゴシック" charset="0"/>
              </a:rPr>
              <a:t>JPanels</a:t>
            </a:r>
            <a:endParaRPr lang="en-US" dirty="0">
              <a:latin typeface="Arial" charset="0"/>
              <a:ea typeface="ＭＳ Ｐゴシック" charset="0"/>
              <a:cs typeface="ＭＳ Ｐゴシック" charset="0"/>
            </a:endParaRPr>
          </a:p>
        </p:txBody>
      </p:sp>
      <p:sp>
        <p:nvSpPr>
          <p:cNvPr id="217091" name="Content Placeholder 2"/>
          <p:cNvSpPr>
            <a:spLocks noGrp="1"/>
          </p:cNvSpPr>
          <p:nvPr>
            <p:ph idx="1"/>
          </p:nvPr>
        </p:nvSpPr>
        <p:spPr/>
        <p:txBody>
          <a:bodyPr/>
          <a:lstStyle/>
          <a:p>
            <a:pPr lvl="1">
              <a:defRPr/>
            </a:pPr>
            <a:r>
              <a:rPr lang="en-US" dirty="0">
                <a:latin typeface="Tahoma" charset="0"/>
                <a:ea typeface="ＭＳ Ｐゴシック" charset="0"/>
              </a:rPr>
              <a:t>So, we can do this:</a:t>
            </a:r>
          </a:p>
          <a:p>
            <a:pPr lvl="2">
              <a:buFont typeface="Arial" charset="0"/>
              <a:buNone/>
              <a:defRPr/>
            </a:pPr>
            <a:r>
              <a:rPr lang="en-US" dirty="0">
                <a:solidFill>
                  <a:schemeClr val="accent6"/>
                </a:solidFill>
                <a:latin typeface="Courier New" charset="0"/>
                <a:ea typeface="ＭＳ Ｐゴシック" charset="0"/>
                <a:cs typeface="Courier New" charset="0"/>
              </a:rPr>
              <a:t>class </a:t>
            </a:r>
            <a:r>
              <a:rPr lang="en-US" dirty="0" err="1">
                <a:solidFill>
                  <a:schemeClr val="accent6"/>
                </a:solidFill>
                <a:latin typeface="Courier New" charset="0"/>
                <a:ea typeface="ＭＳ Ｐゴシック" charset="0"/>
                <a:cs typeface="Courier New" charset="0"/>
              </a:rPr>
              <a:t>MyPanel</a:t>
            </a:r>
            <a:r>
              <a:rPr lang="en-US" dirty="0">
                <a:latin typeface="Courier New" charset="0"/>
                <a:ea typeface="ＭＳ Ｐゴシック" charset="0"/>
                <a:cs typeface="Courier New" charset="0"/>
              </a:rPr>
              <a:t> </a:t>
            </a:r>
            <a:r>
              <a:rPr lang="en-US" dirty="0">
                <a:solidFill>
                  <a:srgbClr val="FF0000"/>
                </a:solidFill>
                <a:latin typeface="Courier New" charset="0"/>
                <a:ea typeface="ＭＳ Ｐゴシック" charset="0"/>
                <a:cs typeface="Courier New" charset="0"/>
              </a:rPr>
              <a:t>extends </a:t>
            </a:r>
            <a:r>
              <a:rPr lang="en-US" dirty="0" err="1">
                <a:solidFill>
                  <a:srgbClr val="FF0000"/>
                </a:solidFill>
                <a:latin typeface="Courier New" charset="0"/>
                <a:ea typeface="ＭＳ Ｐゴシック" charset="0"/>
                <a:cs typeface="Courier New" charset="0"/>
              </a:rPr>
              <a:t>JPanel</a:t>
            </a:r>
            <a:endParaRPr lang="en-US" dirty="0">
              <a:solidFill>
                <a:srgbClr val="FF0000"/>
              </a:solidFill>
              <a:latin typeface="Courier New" charset="0"/>
              <a:ea typeface="ＭＳ Ｐゴシック" charset="0"/>
              <a:cs typeface="Courier New" charset="0"/>
            </a:endParaRPr>
          </a:p>
          <a:p>
            <a:pPr lvl="2">
              <a:defRPr/>
            </a:pPr>
            <a:r>
              <a:rPr lang="en-US" dirty="0">
                <a:latin typeface="Tahoma" charset="0"/>
                <a:ea typeface="ＭＳ Ｐゴシック" charset="0"/>
              </a:rPr>
              <a:t>We can then put whatever we</a:t>
            </a:r>
            <a:r>
              <a:rPr lang="ja-JP" altLang="en-US" dirty="0">
                <a:latin typeface="Tahoma" charset="0"/>
                <a:ea typeface="ＭＳ Ｐゴシック" charset="0"/>
              </a:rPr>
              <a:t>’</a:t>
            </a:r>
            <a:r>
              <a:rPr lang="en-US" altLang="ja-JP" dirty="0">
                <a:latin typeface="Tahoma" charset="0"/>
                <a:ea typeface="ＭＳ Ｐゴシック" charset="0"/>
              </a:rPr>
              <a:t>d like into our new class</a:t>
            </a:r>
          </a:p>
          <a:p>
            <a:pPr lvl="3">
              <a:defRPr/>
            </a:pPr>
            <a:r>
              <a:rPr lang="en-US" altLang="ja-JP" dirty="0">
                <a:latin typeface="Tahoma" charset="0"/>
                <a:ea typeface="ＭＳ Ｐゴシック" charset="0"/>
              </a:rPr>
              <a:t>We can add new instance variables, methods or both</a:t>
            </a:r>
          </a:p>
          <a:p>
            <a:pPr lvl="2">
              <a:defRPr/>
            </a:pPr>
            <a:r>
              <a:rPr lang="en-US" dirty="0">
                <a:latin typeface="Tahoma" charset="0"/>
                <a:ea typeface="ＭＳ Ｐゴシック" charset="0"/>
              </a:rPr>
              <a:t>Now our new </a:t>
            </a:r>
            <a:r>
              <a:rPr lang="en-US" dirty="0">
                <a:solidFill>
                  <a:srgbClr val="FF0000"/>
                </a:solidFill>
                <a:latin typeface="Tahoma" charset="0"/>
                <a:ea typeface="ＭＳ Ｐゴシック" charset="0"/>
              </a:rPr>
              <a:t>class has all of the functionality of the original class</a:t>
            </a:r>
            <a:endParaRPr lang="en-US" dirty="0">
              <a:latin typeface="Tahoma" charset="0"/>
              <a:ea typeface="ＭＳ Ｐゴシック" charset="0"/>
            </a:endParaRPr>
          </a:p>
          <a:p>
            <a:pPr lvl="3">
              <a:defRPr/>
            </a:pPr>
            <a:r>
              <a:rPr lang="en-US" dirty="0">
                <a:latin typeface="Tahoma" charset="0"/>
                <a:ea typeface="ＭＳ Ｐゴシック" charset="0"/>
              </a:rPr>
              <a:t>The abilities of any Java </a:t>
            </a:r>
            <a:r>
              <a:rPr lang="en-US" dirty="0" err="1">
                <a:latin typeface="Tahoma" charset="0"/>
                <a:ea typeface="ＭＳ Ｐゴシック" charset="0"/>
              </a:rPr>
              <a:t>JPanel</a:t>
            </a:r>
            <a:r>
              <a:rPr lang="en-US" dirty="0">
                <a:latin typeface="Tahoma" charset="0"/>
                <a:ea typeface="ＭＳ Ｐゴシック" charset="0"/>
              </a:rPr>
              <a:t> to store, arrange and manipulate components</a:t>
            </a:r>
          </a:p>
          <a:p>
            <a:pPr lvl="2">
              <a:defRPr/>
            </a:pPr>
            <a:r>
              <a:rPr lang="en-US" dirty="0">
                <a:solidFill>
                  <a:schemeClr val="accent6"/>
                </a:solidFill>
                <a:latin typeface="Tahoma" charset="0"/>
                <a:ea typeface="ＭＳ Ｐゴシック" charset="0"/>
              </a:rPr>
              <a:t>Plus any new functionality</a:t>
            </a:r>
            <a:r>
              <a:rPr lang="en-US" dirty="0">
                <a:latin typeface="Tahoma" charset="0"/>
                <a:ea typeface="ＭＳ Ｐゴシック" charset="0"/>
              </a:rPr>
              <a:t> that we give it via additional instance variables and methods</a:t>
            </a:r>
          </a:p>
          <a:p>
            <a:pPr lvl="1">
              <a:defRPr/>
            </a:pPr>
            <a:r>
              <a:rPr lang="en-US" dirty="0">
                <a:latin typeface="Tahoma" charset="0"/>
                <a:ea typeface="ＭＳ Ｐゴシック" charset="0"/>
              </a:rPr>
              <a:t>Things like this are what make inheritance great!</a:t>
            </a:r>
          </a:p>
          <a:p>
            <a:pPr lvl="2">
              <a:defRPr/>
            </a:pPr>
            <a:r>
              <a:rPr lang="en-US" dirty="0">
                <a:latin typeface="Tahoma" charset="0"/>
                <a:ea typeface="ＭＳ Ｐゴシック" charset="0"/>
              </a:rPr>
              <a:t>See Counters2.java and </a:t>
            </a:r>
            <a:r>
              <a:rPr lang="en-US" dirty="0" err="1">
                <a:latin typeface="Tahoma" charset="0"/>
                <a:ea typeface="ＭＳ Ｐゴシック" charset="0"/>
              </a:rPr>
              <a:t>JPanelDemo.java</a:t>
            </a:r>
            <a:endParaRPr lang="en-US" dirty="0">
              <a:latin typeface="Tahoma" charset="0"/>
              <a:ea typeface="ＭＳ Ｐゴシック" charset="0"/>
            </a:endParaRPr>
          </a:p>
        </p:txBody>
      </p:sp>
      <p:sp>
        <p:nvSpPr>
          <p:cNvPr id="22528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A913FFC-8B77-6849-B74D-31A49A7BB035}" type="slidenum">
              <a:rPr lang="en-US" sz="1400">
                <a:latin typeface="Arial" charset="0"/>
              </a:rPr>
              <a:pPr eaLnBrk="1" hangingPunct="1"/>
              <a:t>254</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edge">
                                      <p:cBhvr>
                                        <p:cTn id="7" dur="20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edge">
                                      <p:cBhvr>
                                        <p:cTn id="12" dur="2000"/>
                                        <p:tgtEl>
                                          <p:spTgt spid="21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wedge">
                                      <p:cBhvr>
                                        <p:cTn id="17" dur="2000"/>
                                        <p:tgtEl>
                                          <p:spTgt spid="217091">
                                            <p:txEl>
                                              <p:pRg st="2" end="2"/>
                                            </p:txEl>
                                          </p:spTgt>
                                        </p:tgtEl>
                                      </p:cBhvr>
                                    </p:animEffect>
                                  </p:childTnLst>
                                </p:cTn>
                              </p:par>
                              <p:par>
                                <p:cTn id="18" presetID="20" presetClass="entr" presetSubtype="0" fill="hold" grpId="0" nodeType="withEffect">
                                  <p:stCondLst>
                                    <p:cond delay="0"/>
                                  </p:stCondLst>
                                  <p:childTnLst>
                                    <p:set>
                                      <p:cBhvr>
                                        <p:cTn id="19" dur="1" fill="hold">
                                          <p:stCondLst>
                                            <p:cond delay="0"/>
                                          </p:stCondLst>
                                        </p:cTn>
                                        <p:tgtEl>
                                          <p:spTgt spid="217091">
                                            <p:txEl>
                                              <p:pRg st="3" end="3"/>
                                            </p:txEl>
                                          </p:spTgt>
                                        </p:tgtEl>
                                        <p:attrNameLst>
                                          <p:attrName>style.visibility</p:attrName>
                                        </p:attrNameLst>
                                      </p:cBhvr>
                                      <p:to>
                                        <p:strVal val="visible"/>
                                      </p:to>
                                    </p:set>
                                    <p:animEffect transition="in" filter="wedge">
                                      <p:cBhvr>
                                        <p:cTn id="20" dur="2000"/>
                                        <p:tgtEl>
                                          <p:spTgt spid="2170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217091">
                                            <p:txEl>
                                              <p:pRg st="4" end="4"/>
                                            </p:txEl>
                                          </p:spTgt>
                                        </p:tgtEl>
                                        <p:attrNameLst>
                                          <p:attrName>style.visibility</p:attrName>
                                        </p:attrNameLst>
                                      </p:cBhvr>
                                      <p:to>
                                        <p:strVal val="visible"/>
                                      </p:to>
                                    </p:set>
                                    <p:animEffect transition="in" filter="wedge">
                                      <p:cBhvr>
                                        <p:cTn id="25" dur="2000"/>
                                        <p:tgtEl>
                                          <p:spTgt spid="217091">
                                            <p:txEl>
                                              <p:pRg st="4" end="4"/>
                                            </p:txEl>
                                          </p:spTgt>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217091">
                                            <p:txEl>
                                              <p:pRg st="5" end="5"/>
                                            </p:txEl>
                                          </p:spTgt>
                                        </p:tgtEl>
                                        <p:attrNameLst>
                                          <p:attrName>style.visibility</p:attrName>
                                        </p:attrNameLst>
                                      </p:cBhvr>
                                      <p:to>
                                        <p:strVal val="visible"/>
                                      </p:to>
                                    </p:set>
                                    <p:animEffect transition="in" filter="wedge">
                                      <p:cBhvr>
                                        <p:cTn id="28" dur="2000"/>
                                        <p:tgtEl>
                                          <p:spTgt spid="21709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grpId="0" nodeType="clickEffect">
                                  <p:stCondLst>
                                    <p:cond delay="0"/>
                                  </p:stCondLst>
                                  <p:childTnLst>
                                    <p:set>
                                      <p:cBhvr>
                                        <p:cTn id="32" dur="1" fill="hold">
                                          <p:stCondLst>
                                            <p:cond delay="0"/>
                                          </p:stCondLst>
                                        </p:cTn>
                                        <p:tgtEl>
                                          <p:spTgt spid="217091">
                                            <p:txEl>
                                              <p:pRg st="6" end="6"/>
                                            </p:txEl>
                                          </p:spTgt>
                                        </p:tgtEl>
                                        <p:attrNameLst>
                                          <p:attrName>style.visibility</p:attrName>
                                        </p:attrNameLst>
                                      </p:cBhvr>
                                      <p:to>
                                        <p:strVal val="visible"/>
                                      </p:to>
                                    </p:set>
                                    <p:animEffect transition="in" filter="wedge">
                                      <p:cBhvr>
                                        <p:cTn id="33" dur="2000"/>
                                        <p:tgtEl>
                                          <p:spTgt spid="21709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217091">
                                            <p:txEl>
                                              <p:pRg st="7" end="7"/>
                                            </p:txEl>
                                          </p:spTgt>
                                        </p:tgtEl>
                                        <p:attrNameLst>
                                          <p:attrName>style.visibility</p:attrName>
                                        </p:attrNameLst>
                                      </p:cBhvr>
                                      <p:to>
                                        <p:strVal val="visible"/>
                                      </p:to>
                                    </p:set>
                                    <p:animEffect transition="in" filter="wedge">
                                      <p:cBhvr>
                                        <p:cTn id="38" dur="2000"/>
                                        <p:tgtEl>
                                          <p:spTgt spid="21709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0" presetClass="entr" presetSubtype="0" fill="hold" grpId="0" nodeType="clickEffect">
                                  <p:stCondLst>
                                    <p:cond delay="0"/>
                                  </p:stCondLst>
                                  <p:childTnLst>
                                    <p:set>
                                      <p:cBhvr>
                                        <p:cTn id="42" dur="1" fill="hold">
                                          <p:stCondLst>
                                            <p:cond delay="0"/>
                                          </p:stCondLst>
                                        </p:cTn>
                                        <p:tgtEl>
                                          <p:spTgt spid="217091">
                                            <p:txEl>
                                              <p:pRg st="8" end="8"/>
                                            </p:txEl>
                                          </p:spTgt>
                                        </p:tgtEl>
                                        <p:attrNameLst>
                                          <p:attrName>style.visibility</p:attrName>
                                        </p:attrNameLst>
                                      </p:cBhvr>
                                      <p:to>
                                        <p:strVal val="visible"/>
                                      </p:to>
                                    </p:set>
                                    <p:animEffect transition="in" filter="wedge">
                                      <p:cBhvr>
                                        <p:cTn id="43" dur="2000"/>
                                        <p:tgtEl>
                                          <p:spTgt spid="2170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bldLvl="3"/>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Material: Other GUI Features</a:t>
            </a:r>
          </a:p>
        </p:txBody>
      </p:sp>
      <p:sp>
        <p:nvSpPr>
          <p:cNvPr id="3" name="Content Placeholder 2"/>
          <p:cNvSpPr>
            <a:spLocks noGrp="1"/>
          </p:cNvSpPr>
          <p:nvPr>
            <p:ph idx="1"/>
          </p:nvPr>
        </p:nvSpPr>
        <p:spPr/>
        <p:txBody>
          <a:bodyPr/>
          <a:lstStyle/>
          <a:p>
            <a:r>
              <a:rPr lang="en-US" dirty="0"/>
              <a:t>Java has a lot of other classes / interfaces to allow us to build GUIs and utilize them via event-driven programming</a:t>
            </a:r>
          </a:p>
          <a:p>
            <a:pPr lvl="1"/>
            <a:r>
              <a:rPr lang="en-US" dirty="0"/>
              <a:t>See text and Java API for some examples</a:t>
            </a:r>
          </a:p>
          <a:p>
            <a:pPr lvl="1"/>
            <a:r>
              <a:rPr lang="en-US" dirty="0"/>
              <a:t>Ex: </a:t>
            </a:r>
            <a:r>
              <a:rPr lang="en-US" dirty="0" err="1"/>
              <a:t>MouseEvent</a:t>
            </a:r>
            <a:r>
              <a:rPr lang="en-US" dirty="0"/>
              <a:t>, </a:t>
            </a:r>
            <a:r>
              <a:rPr lang="en-US" dirty="0" err="1"/>
              <a:t>MouseListener</a:t>
            </a:r>
            <a:r>
              <a:rPr lang="en-US" dirty="0"/>
              <a:t> and </a:t>
            </a:r>
            <a:r>
              <a:rPr lang="en-US" dirty="0" err="1"/>
              <a:t>MouseMotionListener</a:t>
            </a:r>
            <a:r>
              <a:rPr lang="en-US" dirty="0"/>
              <a:t> </a:t>
            </a:r>
          </a:p>
          <a:p>
            <a:pPr lvl="2"/>
            <a:r>
              <a:rPr lang="en-US" dirty="0"/>
              <a:t>A </a:t>
            </a:r>
            <a:r>
              <a:rPr lang="en-US" dirty="0" err="1"/>
              <a:t>MouseEvent</a:t>
            </a:r>
            <a:r>
              <a:rPr lang="en-US" dirty="0"/>
              <a:t> is generated with the mouse is clicked, released, moved or dragged (i.e. moved while pressed down)</a:t>
            </a:r>
          </a:p>
          <a:p>
            <a:pPr lvl="2"/>
            <a:r>
              <a:rPr lang="en-US" dirty="0"/>
              <a:t>Java has two listener interfaces to handle / process these events</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255</a:t>
            </a:fld>
            <a:endParaRPr lang="en-US"/>
          </a:p>
        </p:txBody>
      </p:sp>
    </p:spTree>
    <p:extLst>
      <p:ext uri="{BB962C8B-B14F-4D97-AF65-F5344CB8AC3E}">
        <p14:creationId xmlns:p14="http://schemas.microsoft.com/office/powerpoint/2010/main" val="54657957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Material: </a:t>
            </a:r>
            <a:r>
              <a:rPr lang="en-US" dirty="0" err="1"/>
              <a:t>MouseEvents</a:t>
            </a:r>
            <a:endParaRPr lang="en-US" dirty="0"/>
          </a:p>
        </p:txBody>
      </p:sp>
      <p:sp>
        <p:nvSpPr>
          <p:cNvPr id="3" name="Content Placeholder 2"/>
          <p:cNvSpPr>
            <a:spLocks noGrp="1"/>
          </p:cNvSpPr>
          <p:nvPr>
            <p:ph idx="1"/>
          </p:nvPr>
        </p:nvSpPr>
        <p:spPr>
          <a:xfrm>
            <a:off x="533400" y="914400"/>
            <a:ext cx="8077200" cy="5486400"/>
          </a:xfrm>
        </p:spPr>
        <p:txBody>
          <a:bodyPr/>
          <a:lstStyle/>
          <a:p>
            <a:pPr lvl="2"/>
            <a:r>
              <a:rPr lang="en-US" dirty="0" err="1"/>
              <a:t>MouseListener</a:t>
            </a:r>
            <a:r>
              <a:rPr lang="en-US" dirty="0"/>
              <a:t>:</a:t>
            </a:r>
          </a:p>
          <a:p>
            <a:pPr lvl="3"/>
            <a:r>
              <a:rPr lang="en-US" dirty="0"/>
              <a:t>This has 5 methods to handle the various types of mouse state events:</a:t>
            </a:r>
          </a:p>
          <a:p>
            <a:pPr lvl="4"/>
            <a:r>
              <a:rPr lang="en-US" dirty="0" err="1"/>
              <a:t>mousePressed</a:t>
            </a:r>
            <a:endParaRPr lang="en-US" dirty="0"/>
          </a:p>
          <a:p>
            <a:pPr lvl="4"/>
            <a:r>
              <a:rPr lang="en-US" dirty="0" err="1"/>
              <a:t>mouseReleased</a:t>
            </a:r>
            <a:endParaRPr lang="en-US" dirty="0"/>
          </a:p>
          <a:p>
            <a:pPr lvl="4"/>
            <a:r>
              <a:rPr lang="en-US" dirty="0" err="1"/>
              <a:t>mouseClicked</a:t>
            </a:r>
            <a:endParaRPr lang="en-US" dirty="0"/>
          </a:p>
          <a:p>
            <a:pPr lvl="4"/>
            <a:r>
              <a:rPr lang="en-US" dirty="0" err="1"/>
              <a:t>mouseEntered</a:t>
            </a:r>
            <a:endParaRPr lang="en-US" dirty="0"/>
          </a:p>
          <a:p>
            <a:pPr lvl="5"/>
            <a:r>
              <a:rPr lang="en-US" dirty="0"/>
              <a:t>A new component </a:t>
            </a:r>
          </a:p>
          <a:p>
            <a:pPr lvl="4"/>
            <a:r>
              <a:rPr lang="en-US" dirty="0" err="1"/>
              <a:t>mouseExited</a:t>
            </a:r>
            <a:endParaRPr lang="en-US" dirty="0"/>
          </a:p>
          <a:p>
            <a:pPr lvl="5"/>
            <a:r>
              <a:rPr lang="en-US" dirty="0"/>
              <a:t>A component</a:t>
            </a:r>
          </a:p>
          <a:p>
            <a:pPr lvl="2"/>
            <a:r>
              <a:rPr lang="en-US" dirty="0" err="1"/>
              <a:t>MouseMotionListener</a:t>
            </a:r>
            <a:endParaRPr lang="en-US" dirty="0"/>
          </a:p>
          <a:p>
            <a:pPr lvl="4"/>
            <a:r>
              <a:rPr lang="en-US" dirty="0" err="1"/>
              <a:t>mouseMoved</a:t>
            </a:r>
            <a:endParaRPr lang="en-US" dirty="0"/>
          </a:p>
          <a:p>
            <a:pPr lvl="4"/>
            <a:r>
              <a:rPr lang="en-US" dirty="0" err="1"/>
              <a:t>mouseDragged</a:t>
            </a:r>
            <a:endParaRPr lang="en-US" dirty="0"/>
          </a:p>
          <a:p>
            <a:pPr lvl="3"/>
            <a:r>
              <a:rPr lang="en-US" dirty="0"/>
              <a:t>Programmer should define behaviors by providing bodies for each of the methods</a:t>
            </a:r>
          </a:p>
          <a:p>
            <a:pPr lvl="4"/>
            <a:r>
              <a:rPr lang="en-US" dirty="0"/>
              <a:t>See </a:t>
            </a:r>
            <a:r>
              <a:rPr lang="en-US" dirty="0" err="1"/>
              <a:t>Mousey.java</a:t>
            </a:r>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256</a:t>
            </a:fld>
            <a:endParaRPr lang="en-US"/>
          </a:p>
        </p:txBody>
      </p:sp>
    </p:spTree>
    <p:extLst>
      <p:ext uri="{BB962C8B-B14F-4D97-AF65-F5344CB8AC3E}">
        <p14:creationId xmlns:p14="http://schemas.microsoft.com/office/powerpoint/2010/main" val="40684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arn(inVertical)">
                                      <p:cBhvr>
                                        <p:cTn id="40" dur="5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circle(in)">
                                      <p:cBhvr>
                                        <p:cTn id="45" dur="2000"/>
                                        <p:tgtEl>
                                          <p:spTgt spid="3">
                                            <p:txEl>
                                              <p:pRg st="12" end="12"/>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circle(in)">
                                      <p:cBhvr>
                                        <p:cTn id="48"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Material: </a:t>
            </a:r>
            <a:r>
              <a:rPr lang="en-US" dirty="0" err="1"/>
              <a:t>MouseEvents</a:t>
            </a:r>
            <a:endParaRPr lang="en-US" dirty="0"/>
          </a:p>
        </p:txBody>
      </p:sp>
      <p:sp>
        <p:nvSpPr>
          <p:cNvPr id="3" name="Content Placeholder 2"/>
          <p:cNvSpPr>
            <a:spLocks noGrp="1"/>
          </p:cNvSpPr>
          <p:nvPr>
            <p:ph idx="1"/>
          </p:nvPr>
        </p:nvSpPr>
        <p:spPr/>
        <p:txBody>
          <a:bodyPr/>
          <a:lstStyle/>
          <a:p>
            <a:pPr lvl="2"/>
            <a:r>
              <a:rPr lang="en-US" dirty="0"/>
              <a:t>Q: What if the programmer does not need to handle all of the 5 types of events for </a:t>
            </a:r>
            <a:r>
              <a:rPr lang="en-US" dirty="0" err="1"/>
              <a:t>MouseListener</a:t>
            </a:r>
            <a:r>
              <a:rPr lang="en-US" dirty="0"/>
              <a:t>?</a:t>
            </a:r>
          </a:p>
          <a:p>
            <a:pPr lvl="3"/>
            <a:r>
              <a:rPr lang="en-US" dirty="0"/>
              <a:t>Still must provide all of them in order to fulfill the </a:t>
            </a:r>
            <a:r>
              <a:rPr lang="en-US" dirty="0" err="1"/>
              <a:t>MouseListener</a:t>
            </a:r>
            <a:r>
              <a:rPr lang="en-US" dirty="0"/>
              <a:t> interface</a:t>
            </a:r>
          </a:p>
          <a:p>
            <a:pPr lvl="2"/>
            <a:r>
              <a:rPr lang="en-US" dirty="0"/>
              <a:t>To help with this Java provides </a:t>
            </a:r>
            <a:r>
              <a:rPr lang="en-US" dirty="0">
                <a:solidFill>
                  <a:srgbClr val="FF0000"/>
                </a:solidFill>
              </a:rPr>
              <a:t>adapter</a:t>
            </a:r>
            <a:r>
              <a:rPr lang="en-US" dirty="0"/>
              <a:t> classes for listener interfaces containing more than one method</a:t>
            </a:r>
          </a:p>
          <a:p>
            <a:pPr lvl="3"/>
            <a:r>
              <a:rPr lang="en-US" dirty="0"/>
              <a:t>An adapter class contains trivial implementations of all of the methods in the interface</a:t>
            </a:r>
          </a:p>
          <a:p>
            <a:pPr lvl="4"/>
            <a:r>
              <a:rPr lang="en-US" dirty="0"/>
              <a:t>Technically it meets the requirements of the interface</a:t>
            </a:r>
          </a:p>
          <a:p>
            <a:pPr lvl="4"/>
            <a:r>
              <a:rPr lang="en-US" dirty="0"/>
              <a:t>It just is not actually doing anything for each method</a:t>
            </a:r>
          </a:p>
          <a:p>
            <a:pPr lvl="3"/>
            <a:r>
              <a:rPr lang="en-US" dirty="0"/>
              <a:t>The programmer then extends the adapter and overrides only the methods he / she needs</a:t>
            </a:r>
          </a:p>
          <a:p>
            <a:pPr lvl="4"/>
            <a:r>
              <a:rPr lang="en-US" dirty="0"/>
              <a:t>See Adapt.java</a:t>
            </a:r>
          </a:p>
          <a:p>
            <a:pPr lvl="4"/>
            <a:r>
              <a:rPr lang="en-US" dirty="0"/>
              <a:t>Handout also demos </a:t>
            </a:r>
            <a:r>
              <a:rPr lang="en-US" dirty="0" err="1"/>
              <a:t>WindowEvent</a:t>
            </a:r>
            <a:endParaRPr lang="en-US" dirty="0"/>
          </a:p>
          <a:p>
            <a:pPr lvl="2"/>
            <a:endParaRPr lang="en-US" dirty="0"/>
          </a:p>
          <a:p>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257</a:t>
            </a:fld>
            <a:endParaRPr lang="en-US"/>
          </a:p>
        </p:txBody>
      </p:sp>
    </p:spTree>
    <p:extLst>
      <p:ext uri="{BB962C8B-B14F-4D97-AF65-F5344CB8AC3E}">
        <p14:creationId xmlns:p14="http://schemas.microsoft.com/office/powerpoint/2010/main" val="164482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arn(inVertical)">
                                      <p:cBhvr>
                                        <p:cTn id="31" dur="500"/>
                                        <p:tgtEl>
                                          <p:spTgt spid="3">
                                            <p:txEl>
                                              <p:pRg st="3" end="3"/>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heel(1)">
                                      <p:cBhvr>
                                        <p:cTn id="42" dur="2000"/>
                                        <p:tgtEl>
                                          <p:spTgt spid="3">
                                            <p:txEl>
                                              <p:pRg st="6" end="6"/>
                                            </p:txEl>
                                          </p:spTgt>
                                        </p:tgtEl>
                                      </p:cBhvr>
                                    </p:animEffect>
                                  </p:childTnLst>
                                </p:cTn>
                              </p:par>
                              <p:par>
                                <p:cTn id="43" presetID="21" presetClass="entr" presetSubtype="1"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heel(1)">
                                      <p:cBhvr>
                                        <p:cTn id="45" dur="2000"/>
                                        <p:tgtEl>
                                          <p:spTgt spid="3">
                                            <p:txEl>
                                              <p:pRg st="7" end="7"/>
                                            </p:txEl>
                                          </p:spTgt>
                                        </p:tgtEl>
                                      </p:cBhvr>
                                    </p:animEffect>
                                  </p:childTnLst>
                                </p:cTn>
                              </p:par>
                              <p:par>
                                <p:cTn id="46" presetID="21" presetClass="entr" presetSubtype="1"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wheel(1)">
                                      <p:cBhvr>
                                        <p:cTn id="4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Material: Simple Shapes</a:t>
            </a:r>
          </a:p>
        </p:txBody>
      </p:sp>
      <p:sp>
        <p:nvSpPr>
          <p:cNvPr id="3" name="Content Placeholder 2"/>
          <p:cNvSpPr>
            <a:spLocks noGrp="1"/>
          </p:cNvSpPr>
          <p:nvPr>
            <p:ph idx="1"/>
          </p:nvPr>
        </p:nvSpPr>
        <p:spPr/>
        <p:txBody>
          <a:bodyPr/>
          <a:lstStyle/>
          <a:p>
            <a:pPr lvl="1"/>
            <a:r>
              <a:rPr lang="en-US" dirty="0"/>
              <a:t>Java also has tools to draw graphical shapes</a:t>
            </a:r>
          </a:p>
          <a:p>
            <a:pPr lvl="2"/>
            <a:r>
              <a:rPr lang="en-US" dirty="0"/>
              <a:t>It contains some simple predefined shapes and components of shapes</a:t>
            </a:r>
          </a:p>
          <a:p>
            <a:pPr lvl="2"/>
            <a:r>
              <a:rPr lang="en-US" dirty="0"/>
              <a:t>We can create larger, more interesting shapes via composition</a:t>
            </a:r>
          </a:p>
          <a:p>
            <a:pPr lvl="2"/>
            <a:r>
              <a:rPr lang="en-US" dirty="0"/>
              <a:t>We can also read in pictures / figures from files</a:t>
            </a:r>
          </a:p>
          <a:p>
            <a:pPr lvl="1"/>
            <a:r>
              <a:rPr lang="en-US" dirty="0"/>
              <a:t>Using events / listeners (ex: </a:t>
            </a:r>
            <a:r>
              <a:rPr lang="en-US" dirty="0" err="1"/>
              <a:t>MouseEvent</a:t>
            </a:r>
            <a:r>
              <a:rPr lang="en-US" dirty="0"/>
              <a:t>, </a:t>
            </a:r>
            <a:r>
              <a:rPr lang="en-US" dirty="0" err="1"/>
              <a:t>MouseListener</a:t>
            </a:r>
            <a:r>
              <a:rPr lang="en-US" dirty="0"/>
              <a:t> and </a:t>
            </a:r>
            <a:r>
              <a:rPr lang="en-US" dirty="0" err="1"/>
              <a:t>MouseMotionListener</a:t>
            </a:r>
            <a:r>
              <a:rPr lang="en-US" dirty="0"/>
              <a:t>) we can also manipulate these shapes</a:t>
            </a:r>
          </a:p>
          <a:p>
            <a:pPr lvl="2"/>
            <a:r>
              <a:rPr lang="en-US" dirty="0"/>
              <a:t>See Mousey.java</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258</a:t>
            </a:fld>
            <a:endParaRPr lang="en-US"/>
          </a:p>
        </p:txBody>
      </p:sp>
    </p:spTree>
    <p:extLst>
      <p:ext uri="{BB962C8B-B14F-4D97-AF65-F5344CB8AC3E}">
        <p14:creationId xmlns:p14="http://schemas.microsoft.com/office/powerpoint/2010/main" val="36684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Material: Touch Events</a:t>
            </a:r>
          </a:p>
        </p:txBody>
      </p:sp>
      <p:sp>
        <p:nvSpPr>
          <p:cNvPr id="3" name="Content Placeholder 2"/>
          <p:cNvSpPr>
            <a:spLocks noGrp="1"/>
          </p:cNvSpPr>
          <p:nvPr>
            <p:ph idx="1"/>
          </p:nvPr>
        </p:nvSpPr>
        <p:spPr/>
        <p:txBody>
          <a:bodyPr/>
          <a:lstStyle/>
          <a:p>
            <a:pPr lvl="1"/>
            <a:r>
              <a:rPr lang="en-US" dirty="0"/>
              <a:t>Swing was developed prior to the common use of touch screens</a:t>
            </a:r>
          </a:p>
          <a:p>
            <a:pPr lvl="2"/>
            <a:r>
              <a:rPr lang="en-US" dirty="0"/>
              <a:t>Thus does not have built in handling of touch / multi-touch</a:t>
            </a:r>
          </a:p>
          <a:p>
            <a:pPr lvl="2"/>
            <a:r>
              <a:rPr lang="en-US" dirty="0"/>
              <a:t>Single touch can be handled via existing </a:t>
            </a:r>
            <a:r>
              <a:rPr lang="en-US" dirty="0" err="1"/>
              <a:t>MouseEvents</a:t>
            </a:r>
            <a:endParaRPr lang="en-US" dirty="0"/>
          </a:p>
          <a:p>
            <a:pPr lvl="3"/>
            <a:r>
              <a:rPr lang="en-US" dirty="0"/>
              <a:t>Google “Java swing touch events”</a:t>
            </a:r>
          </a:p>
          <a:p>
            <a:pPr lvl="2"/>
            <a:r>
              <a:rPr lang="en-US" dirty="0"/>
              <a:t>For multi-touch, your best bet is to use JavaFX</a:t>
            </a:r>
          </a:p>
          <a:p>
            <a:pPr lvl="1"/>
            <a:r>
              <a:rPr lang="en-US" dirty="0"/>
              <a:t>Look at a simple example from Oracle</a:t>
            </a:r>
          </a:p>
          <a:p>
            <a:pPr lvl="2"/>
            <a:r>
              <a:rPr lang="en-US" dirty="0"/>
              <a:t>TouchEvents.java</a:t>
            </a:r>
          </a:p>
          <a:p>
            <a:pPr lvl="3"/>
            <a:r>
              <a:rPr lang="en-US" dirty="0"/>
              <a:t>To run this you will also need the images</a:t>
            </a:r>
          </a:p>
          <a:p>
            <a:pPr lvl="2"/>
            <a:r>
              <a:rPr lang="en-US" dirty="0"/>
              <a:t>Note how many import packages there are</a:t>
            </a:r>
          </a:p>
          <a:p>
            <a:pPr lvl="3"/>
            <a:r>
              <a:rPr lang="en-US" dirty="0"/>
              <a:t>JavaFX has a LOT of abstraction</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259</a:t>
            </a:fld>
            <a:endParaRPr lang="en-US"/>
          </a:p>
        </p:txBody>
      </p:sp>
    </p:spTree>
    <p:extLst>
      <p:ext uri="{BB962C8B-B14F-4D97-AF65-F5344CB8AC3E}">
        <p14:creationId xmlns:p14="http://schemas.microsoft.com/office/powerpoint/2010/main" val="368344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5D092D3-935B-0C49-80E6-800DBB7F5E22}" type="slidenum">
              <a:rPr lang="en-US" sz="1400">
                <a:latin typeface="Arial" charset="0"/>
              </a:rPr>
              <a:pPr eaLnBrk="1" hangingPunct="1"/>
              <a:t>26</a:t>
            </a:fld>
            <a:endParaRPr lang="en-US" sz="1400">
              <a:latin typeface="Arial" charset="0"/>
            </a:endParaRPr>
          </a:p>
        </p:txBody>
      </p:sp>
      <p:sp>
        <p:nvSpPr>
          <p:cNvPr id="460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Java Basics</a:t>
            </a:r>
          </a:p>
        </p:txBody>
      </p:sp>
      <p:sp>
        <p:nvSpPr>
          <p:cNvPr id="1021955" name="Rectangle 3"/>
          <p:cNvSpPr>
            <a:spLocks noGrp="1" noChangeArrowheads="1"/>
          </p:cNvSpPr>
          <p:nvPr>
            <p:ph type="body" idx="1"/>
          </p:nvPr>
        </p:nvSpPr>
        <p:spPr>
          <a:xfrm>
            <a:off x="381000" y="1066800"/>
            <a:ext cx="8382000" cy="5181600"/>
          </a:xfrm>
        </p:spPr>
        <p:txBody>
          <a:bodyPr/>
          <a:lstStyle/>
          <a:p>
            <a:pPr eaLnBrk="1" hangingPunct="1"/>
            <a:r>
              <a:rPr lang="en-US" b="1" dirty="0">
                <a:latin typeface="Tahoma" charset="0"/>
                <a:ea typeface="ＭＳ Ｐゴシック" charset="0"/>
                <a:cs typeface="ＭＳ Ｐゴシック" charset="0"/>
              </a:rPr>
              <a:t>Variables</a:t>
            </a:r>
          </a:p>
          <a:p>
            <a:pPr lvl="2" eaLnBrk="1" hangingPunct="1"/>
            <a:r>
              <a:rPr lang="en-US" dirty="0">
                <a:latin typeface="Tahoma" charset="0"/>
                <a:ea typeface="ＭＳ Ｐゴシック" charset="0"/>
              </a:rPr>
              <a:t>Memory locations that are associated with identifiers</a:t>
            </a:r>
          </a:p>
          <a:p>
            <a:pPr lvl="2" eaLnBrk="1" hangingPunct="1"/>
            <a:r>
              <a:rPr lang="en-US" dirty="0">
                <a:latin typeface="Tahoma" charset="0"/>
                <a:ea typeface="ＭＳ Ｐゴシック" charset="0"/>
              </a:rPr>
              <a:t>Values can change throughout the execution of a program</a:t>
            </a:r>
          </a:p>
          <a:p>
            <a:pPr lvl="2" eaLnBrk="1" hangingPunct="1"/>
            <a:r>
              <a:rPr lang="en-US" dirty="0">
                <a:latin typeface="Tahoma" charset="0"/>
                <a:ea typeface="ＭＳ Ｐゴシック" charset="0"/>
              </a:rPr>
              <a:t>In Java, must be specified as a certain </a:t>
            </a:r>
            <a:r>
              <a:rPr lang="en-US" b="1" dirty="0">
                <a:latin typeface="Tahoma" charset="0"/>
                <a:ea typeface="ＭＳ Ｐゴシック" charset="0"/>
              </a:rPr>
              <a:t>type</a:t>
            </a:r>
            <a:r>
              <a:rPr lang="en-US" dirty="0">
                <a:latin typeface="Tahoma" charset="0"/>
                <a:ea typeface="ＭＳ Ｐゴシック" charset="0"/>
              </a:rPr>
              <a:t> or </a:t>
            </a:r>
            <a:r>
              <a:rPr lang="en-US" b="1" dirty="0">
                <a:latin typeface="Tahoma" charset="0"/>
                <a:ea typeface="ＭＳ Ｐゴシック" charset="0"/>
              </a:rPr>
              <a:t>class</a:t>
            </a:r>
          </a:p>
          <a:p>
            <a:pPr lvl="3" eaLnBrk="1" hangingPunct="1"/>
            <a:r>
              <a:rPr lang="en-US" dirty="0">
                <a:latin typeface="Tahoma" charset="0"/>
                <a:ea typeface="ＭＳ Ｐゴシック" charset="0"/>
              </a:rPr>
              <a:t>The type of a variable specifies its </a:t>
            </a:r>
            <a:r>
              <a:rPr lang="en-US" b="1" dirty="0">
                <a:latin typeface="Tahoma" charset="0"/>
                <a:ea typeface="ＭＳ Ｐゴシック" charset="0"/>
              </a:rPr>
              <a:t>properties:</a:t>
            </a:r>
            <a:r>
              <a:rPr lang="en-US" dirty="0">
                <a:latin typeface="Tahoma" charset="0"/>
                <a:ea typeface="ＭＳ Ｐゴシック" charset="0"/>
              </a:rPr>
              <a:t> the </a:t>
            </a:r>
            <a:r>
              <a:rPr lang="en-US" dirty="0">
                <a:solidFill>
                  <a:srgbClr val="FF0000"/>
                </a:solidFill>
                <a:latin typeface="Tahoma" charset="0"/>
                <a:ea typeface="ＭＳ Ｐゴシック" charset="0"/>
              </a:rPr>
              <a:t>data</a:t>
            </a:r>
            <a:r>
              <a:rPr lang="en-US" dirty="0">
                <a:latin typeface="Tahoma" charset="0"/>
                <a:ea typeface="ＭＳ Ｐゴシック" charset="0"/>
              </a:rPr>
              <a:t> it can store and the </a:t>
            </a:r>
            <a:r>
              <a:rPr lang="en-US" dirty="0">
                <a:solidFill>
                  <a:srgbClr val="FF0000"/>
                </a:solidFill>
                <a:latin typeface="Tahoma" charset="0"/>
                <a:ea typeface="ＭＳ Ｐゴシック" charset="0"/>
              </a:rPr>
              <a:t>operations</a:t>
            </a:r>
            <a:r>
              <a:rPr lang="en-US" dirty="0">
                <a:latin typeface="Tahoma" charset="0"/>
                <a:ea typeface="ＭＳ Ｐゴシック" charset="0"/>
              </a:rPr>
              <a:t> that can be performed on it</a:t>
            </a:r>
          </a:p>
          <a:p>
            <a:pPr lvl="4" eaLnBrk="1" hangingPunct="1"/>
            <a:r>
              <a:rPr lang="en-US" dirty="0">
                <a:latin typeface="Tahoma" charset="0"/>
                <a:ea typeface="ＭＳ Ｐゴシック" charset="0"/>
              </a:rPr>
              <a:t>Ex: </a:t>
            </a:r>
            <a:r>
              <a:rPr lang="en-US" b="1" dirty="0" err="1">
                <a:latin typeface="Tahoma" charset="0"/>
                <a:ea typeface="ＭＳ Ｐゴシック" charset="0"/>
              </a:rPr>
              <a:t>int</a:t>
            </a:r>
            <a:r>
              <a:rPr lang="en-US" dirty="0">
                <a:latin typeface="Tahoma" charset="0"/>
                <a:ea typeface="ＭＳ Ｐゴシック" charset="0"/>
              </a:rPr>
              <a:t> type: discuss</a:t>
            </a:r>
          </a:p>
          <a:p>
            <a:pPr lvl="3" eaLnBrk="1" hangingPunct="1"/>
            <a:r>
              <a:rPr lang="en-US" dirty="0">
                <a:latin typeface="Tahoma" charset="0"/>
                <a:ea typeface="ＭＳ Ｐゴシック" charset="0"/>
              </a:rPr>
              <a:t>Java is fairly strict about enforcing data type values</a:t>
            </a:r>
          </a:p>
          <a:p>
            <a:pPr lvl="4" eaLnBrk="1" hangingPunct="1"/>
            <a:r>
              <a:rPr lang="en-US" dirty="0">
                <a:latin typeface="Tahoma" charset="0"/>
                <a:ea typeface="ＭＳ Ｐゴシック" charset="0"/>
              </a:rPr>
              <a:t>You will get a compilation error if you assign an incorrect type to a variable:  Ex:  </a:t>
            </a: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i</a:t>
            </a:r>
            <a:r>
              <a:rPr lang="en-US" dirty="0">
                <a:latin typeface="Tahoma" charset="0"/>
                <a:ea typeface="ＭＳ Ｐゴシック" charset="0"/>
              </a:rPr>
              <a:t> = </a:t>
            </a:r>
            <a:r>
              <a:rPr lang="ja-JP" altLang="en-US" dirty="0">
                <a:latin typeface="Tahoma" charset="0"/>
                <a:ea typeface="ＭＳ Ｐゴシック" charset="0"/>
              </a:rPr>
              <a:t>“</a:t>
            </a:r>
            <a:r>
              <a:rPr lang="en-US" altLang="ja-JP" dirty="0">
                <a:latin typeface="Tahoma" charset="0"/>
                <a:ea typeface="ＭＳ Ｐゴシック" charset="0"/>
              </a:rPr>
              <a:t>hello</a:t>
            </a:r>
            <a:r>
              <a:rPr lang="ja-JP" altLang="en-US" dirty="0">
                <a:latin typeface="Tahoma" charset="0"/>
                <a:ea typeface="ＭＳ Ｐゴシック" charset="0"/>
              </a:rPr>
              <a:t>”</a:t>
            </a:r>
            <a:r>
              <a:rPr lang="en-US" altLang="ja-JP" dirty="0">
                <a:latin typeface="Tahoma" charset="0"/>
                <a:ea typeface="ＭＳ Ｐゴシック" charset="0"/>
              </a:rPr>
              <a:t>;</a:t>
            </a:r>
            <a:endParaRPr lang="en-US" dirty="0">
              <a:latin typeface="Tahoma" charset="0"/>
              <a:ea typeface="ＭＳ Ｐゴシック" charset="0"/>
            </a:endParaRPr>
          </a:p>
        </p:txBody>
      </p:sp>
      <p:sp>
        <p:nvSpPr>
          <p:cNvPr id="1021956" name="Text Box 4"/>
          <p:cNvSpPr txBox="1">
            <a:spLocks noChangeArrowheads="1"/>
          </p:cNvSpPr>
          <p:nvPr/>
        </p:nvSpPr>
        <p:spPr bwMode="auto">
          <a:xfrm>
            <a:off x="1524000" y="5105400"/>
            <a:ext cx="7162800" cy="830997"/>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r>
              <a:rPr lang="en-US" sz="1600" b="1" dirty="0"/>
              <a:t>incompatible types:   String cannot be converted to </a:t>
            </a:r>
            <a:r>
              <a:rPr lang="en-US" sz="1600" b="1" dirty="0" err="1"/>
              <a:t>int</a:t>
            </a:r>
            <a:endParaRPr lang="en-US" sz="1600" b="1" dirty="0"/>
          </a:p>
          <a:p>
            <a:pPr eaLnBrk="1" hangingPunct="1"/>
            <a:r>
              <a:rPr lang="en-US" sz="1600" b="1" dirty="0"/>
              <a:t>     </a:t>
            </a:r>
            <a:r>
              <a:rPr lang="en-US" sz="1600" b="1" dirty="0" err="1"/>
              <a:t>int</a:t>
            </a:r>
            <a:r>
              <a:rPr lang="en-US" sz="1600" b="1" dirty="0"/>
              <a:t> </a:t>
            </a:r>
            <a:r>
              <a:rPr lang="en-US" sz="1600" b="1" dirty="0" err="1"/>
              <a:t>i</a:t>
            </a:r>
            <a:r>
              <a:rPr lang="en-US" sz="1600" b="1" dirty="0"/>
              <a:t> = "hello";</a:t>
            </a:r>
          </a:p>
          <a:p>
            <a:pPr eaLnBrk="1" hangingPunct="1"/>
            <a:r>
              <a:rPr lang="en-US" sz="1600" b="1"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1955">
                                            <p:txEl>
                                              <p:pRg st="1" end="1"/>
                                            </p:txEl>
                                          </p:spTgt>
                                        </p:tgtEl>
                                        <p:attrNameLst>
                                          <p:attrName>style.visibility</p:attrName>
                                        </p:attrNameLst>
                                      </p:cBhvr>
                                      <p:to>
                                        <p:strVal val="visible"/>
                                      </p:to>
                                    </p:set>
                                    <p:animEffect transition="in" filter="dissolve">
                                      <p:cBhvr>
                                        <p:cTn id="7" dur="500"/>
                                        <p:tgtEl>
                                          <p:spTgt spid="10219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1955">
                                            <p:txEl>
                                              <p:pRg st="2" end="2"/>
                                            </p:txEl>
                                          </p:spTgt>
                                        </p:tgtEl>
                                        <p:attrNameLst>
                                          <p:attrName>style.visibility</p:attrName>
                                        </p:attrNameLst>
                                      </p:cBhvr>
                                      <p:to>
                                        <p:strVal val="visible"/>
                                      </p:to>
                                    </p:set>
                                    <p:animEffect transition="in" filter="dissolve">
                                      <p:cBhvr>
                                        <p:cTn id="12" dur="500"/>
                                        <p:tgtEl>
                                          <p:spTgt spid="1021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21955">
                                            <p:txEl>
                                              <p:pRg st="3" end="3"/>
                                            </p:txEl>
                                          </p:spTgt>
                                        </p:tgtEl>
                                        <p:attrNameLst>
                                          <p:attrName>style.visibility</p:attrName>
                                        </p:attrNameLst>
                                      </p:cBhvr>
                                      <p:to>
                                        <p:strVal val="visible"/>
                                      </p:to>
                                    </p:set>
                                    <p:animEffect transition="in" filter="dissolve">
                                      <p:cBhvr>
                                        <p:cTn id="17" dur="500"/>
                                        <p:tgtEl>
                                          <p:spTgt spid="10219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21955">
                                            <p:txEl>
                                              <p:pRg st="4" end="4"/>
                                            </p:txEl>
                                          </p:spTgt>
                                        </p:tgtEl>
                                        <p:attrNameLst>
                                          <p:attrName>style.visibility</p:attrName>
                                        </p:attrNameLst>
                                      </p:cBhvr>
                                      <p:to>
                                        <p:strVal val="visible"/>
                                      </p:to>
                                    </p:set>
                                    <p:animEffect transition="in" filter="dissolve">
                                      <p:cBhvr>
                                        <p:cTn id="22" dur="500"/>
                                        <p:tgtEl>
                                          <p:spTgt spid="10219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21955">
                                            <p:txEl>
                                              <p:pRg st="5" end="5"/>
                                            </p:txEl>
                                          </p:spTgt>
                                        </p:tgtEl>
                                        <p:attrNameLst>
                                          <p:attrName>style.visibility</p:attrName>
                                        </p:attrNameLst>
                                      </p:cBhvr>
                                      <p:to>
                                        <p:strVal val="visible"/>
                                      </p:to>
                                    </p:set>
                                    <p:animEffect transition="in" filter="dissolve">
                                      <p:cBhvr>
                                        <p:cTn id="27" dur="500"/>
                                        <p:tgtEl>
                                          <p:spTgt spid="10219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21955">
                                            <p:txEl>
                                              <p:pRg st="6" end="6"/>
                                            </p:txEl>
                                          </p:spTgt>
                                        </p:tgtEl>
                                        <p:attrNameLst>
                                          <p:attrName>style.visibility</p:attrName>
                                        </p:attrNameLst>
                                      </p:cBhvr>
                                      <p:to>
                                        <p:strVal val="visible"/>
                                      </p:to>
                                    </p:set>
                                    <p:animEffect transition="in" filter="dissolve">
                                      <p:cBhvr>
                                        <p:cTn id="32" dur="500"/>
                                        <p:tgtEl>
                                          <p:spTgt spid="102195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21955">
                                            <p:txEl>
                                              <p:pRg st="7" end="7"/>
                                            </p:txEl>
                                          </p:spTgt>
                                        </p:tgtEl>
                                        <p:attrNameLst>
                                          <p:attrName>style.visibility</p:attrName>
                                        </p:attrNameLst>
                                      </p:cBhvr>
                                      <p:to>
                                        <p:strVal val="visible"/>
                                      </p:to>
                                    </p:set>
                                    <p:animEffect transition="in" filter="dissolve">
                                      <p:cBhvr>
                                        <p:cTn id="37" dur="500"/>
                                        <p:tgtEl>
                                          <p:spTgt spid="102195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021956"/>
                                        </p:tgtEl>
                                        <p:attrNameLst>
                                          <p:attrName>style.visibility</p:attrName>
                                        </p:attrNameLst>
                                      </p:cBhvr>
                                      <p:to>
                                        <p:strVal val="visible"/>
                                      </p:to>
                                    </p:set>
                                    <p:animEffect transition="in" filter="checkerboard(across)">
                                      <p:cBhvr>
                                        <p:cTn id="42" dur="500"/>
                                        <p:tgtEl>
                                          <p:spTgt spid="102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6" grpId="0"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DAE1419-30F2-8448-A2AA-436CBED2EACB}" type="slidenum">
              <a:rPr lang="en-US" sz="1400">
                <a:latin typeface="Arial" charset="0"/>
              </a:rPr>
              <a:pPr eaLnBrk="1" hangingPunct="1"/>
              <a:t>260</a:t>
            </a:fld>
            <a:endParaRPr lang="en-US" sz="1400">
              <a:latin typeface="Arial" charset="0"/>
            </a:endParaRPr>
          </a:p>
        </p:txBody>
      </p:sp>
      <p:sp>
        <p:nvSpPr>
          <p:cNvPr id="2713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Intro. to Exceptions in Java</a:t>
            </a:r>
          </a:p>
        </p:txBody>
      </p:sp>
      <p:sp>
        <p:nvSpPr>
          <p:cNvPr id="160870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Run-time errors happen</a:t>
            </a:r>
          </a:p>
          <a:p>
            <a:pPr lvl="1" eaLnBrk="1" hangingPunct="1"/>
            <a:r>
              <a:rPr lang="en-US">
                <a:latin typeface="Tahoma" charset="0"/>
                <a:ea typeface="ＭＳ Ｐゴシック" charset="0"/>
              </a:rPr>
              <a:t>User enters incorrect input</a:t>
            </a:r>
          </a:p>
          <a:p>
            <a:pPr lvl="1" eaLnBrk="1" hangingPunct="1"/>
            <a:r>
              <a:rPr lang="en-US">
                <a:latin typeface="Tahoma" charset="0"/>
                <a:ea typeface="ＭＳ Ｐゴシック" charset="0"/>
              </a:rPr>
              <a:t>Resource is not available (ex. file)</a:t>
            </a:r>
          </a:p>
          <a:p>
            <a:pPr lvl="1" eaLnBrk="1" hangingPunct="1"/>
            <a:r>
              <a:rPr lang="en-US">
                <a:latin typeface="Tahoma" charset="0"/>
                <a:ea typeface="ＭＳ Ｐゴシック" charset="0"/>
              </a:rPr>
              <a:t>Logic error (bug) that was not fixed</a:t>
            </a:r>
          </a:p>
          <a:p>
            <a:pPr eaLnBrk="1" hangingPunct="1"/>
            <a:r>
              <a:rPr lang="en-US">
                <a:latin typeface="Tahoma" charset="0"/>
                <a:ea typeface="ＭＳ Ｐゴシック" charset="0"/>
                <a:cs typeface="ＭＳ Ｐゴシック" charset="0"/>
              </a:rPr>
              <a:t>For Production software</a:t>
            </a:r>
          </a:p>
          <a:p>
            <a:pPr lvl="1" eaLnBrk="1" hangingPunct="1"/>
            <a:r>
              <a:rPr lang="en-US">
                <a:latin typeface="Tahoma" charset="0"/>
                <a:ea typeface="ＭＳ Ｐゴシック" charset="0"/>
              </a:rPr>
              <a:t>Having a program "crash" is a HIGHLY UNDESIRABLE thing</a:t>
            </a:r>
          </a:p>
          <a:p>
            <a:pPr lvl="2" eaLnBrk="1" hangingPunct="1"/>
            <a:r>
              <a:rPr lang="en-US">
                <a:latin typeface="Tahoma" charset="0"/>
                <a:ea typeface="ＭＳ Ｐゴシック" charset="0"/>
              </a:rPr>
              <a:t>Users think software is no good</a:t>
            </a:r>
          </a:p>
          <a:p>
            <a:pPr lvl="2" eaLnBrk="1" hangingPunct="1"/>
            <a:r>
              <a:rPr lang="en-US">
                <a:latin typeface="Tahoma" charset="0"/>
                <a:ea typeface="ＭＳ Ｐゴシック" charset="0"/>
              </a:rPr>
              <a:t>Lose confidence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608707">
                                            <p:txEl>
                                              <p:pRg st="1" end="1"/>
                                            </p:txEl>
                                          </p:spTgt>
                                        </p:tgtEl>
                                        <p:attrNameLst>
                                          <p:attrName>style.visibility</p:attrName>
                                        </p:attrNameLst>
                                      </p:cBhvr>
                                      <p:to>
                                        <p:strVal val="visible"/>
                                      </p:to>
                                    </p:set>
                                    <p:animEffect transition="in" filter="fade">
                                      <p:cBhvr>
                                        <p:cTn id="7" dur="770" decel="100000"/>
                                        <p:tgtEl>
                                          <p:spTgt spid="1608707">
                                            <p:txEl>
                                              <p:pRg st="1" end="1"/>
                                            </p:txEl>
                                          </p:spTgt>
                                        </p:tgtEl>
                                      </p:cBhvr>
                                    </p:animEffect>
                                    <p:animScale>
                                      <p:cBhvr>
                                        <p:cTn id="8" dur="770" decel="100000"/>
                                        <p:tgtEl>
                                          <p:spTgt spid="1608707">
                                            <p:txEl>
                                              <p:pRg st="1" end="1"/>
                                            </p:txEl>
                                          </p:spTgt>
                                        </p:tgtEl>
                                      </p:cBhvr>
                                      <p:from x="10000" y="10000"/>
                                      <p:to x="200000" y="450000"/>
                                    </p:animScale>
                                    <p:animScale>
                                      <p:cBhvr>
                                        <p:cTn id="9" dur="1230" accel="100000" fill="hold">
                                          <p:stCondLst>
                                            <p:cond delay="770"/>
                                          </p:stCondLst>
                                        </p:cTn>
                                        <p:tgtEl>
                                          <p:spTgt spid="1608707">
                                            <p:txEl>
                                              <p:pRg st="1" end="1"/>
                                            </p:txEl>
                                          </p:spTgt>
                                        </p:tgtEl>
                                      </p:cBhvr>
                                      <p:from x="200000" y="450000"/>
                                      <p:to x="100000" y="100000"/>
                                    </p:animScale>
                                    <p:set>
                                      <p:cBhvr>
                                        <p:cTn id="10" dur="770" fill="hold"/>
                                        <p:tgtEl>
                                          <p:spTgt spid="1608707">
                                            <p:txEl>
                                              <p:pRg st="1" end="1"/>
                                            </p:txEl>
                                          </p:spTgt>
                                        </p:tgtEl>
                                        <p:attrNameLst>
                                          <p:attrName>ppt_x</p:attrName>
                                        </p:attrNameLst>
                                      </p:cBhvr>
                                      <p:to>
                                        <p:strVal val="(0.5)"/>
                                      </p:to>
                                    </p:set>
                                    <p:anim from="(0.5)" to="(#ppt_x)" calcmode="lin" valueType="num">
                                      <p:cBhvr>
                                        <p:cTn id="11" dur="1230" accel="100000" fill="hold">
                                          <p:stCondLst>
                                            <p:cond delay="770"/>
                                          </p:stCondLst>
                                        </p:cTn>
                                        <p:tgtEl>
                                          <p:spTgt spid="1608707">
                                            <p:txEl>
                                              <p:pRg st="1" end="1"/>
                                            </p:txEl>
                                          </p:spTgt>
                                        </p:tgtEl>
                                        <p:attrNameLst>
                                          <p:attrName>ppt_x</p:attrName>
                                        </p:attrNameLst>
                                      </p:cBhvr>
                                    </p:anim>
                                    <p:set>
                                      <p:cBhvr>
                                        <p:cTn id="12" dur="770" fill="hold"/>
                                        <p:tgtEl>
                                          <p:spTgt spid="1608707">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608707">
                                            <p:txEl>
                                              <p:pRg st="1" end="1"/>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608707">
                                            <p:txEl>
                                              <p:pRg st="2" end="2"/>
                                            </p:txEl>
                                          </p:spTgt>
                                        </p:tgtEl>
                                        <p:attrNameLst>
                                          <p:attrName>style.visibility</p:attrName>
                                        </p:attrNameLst>
                                      </p:cBhvr>
                                      <p:to>
                                        <p:strVal val="visible"/>
                                      </p:to>
                                    </p:set>
                                    <p:animEffect transition="in" filter="fade">
                                      <p:cBhvr>
                                        <p:cTn id="18" dur="770" decel="100000"/>
                                        <p:tgtEl>
                                          <p:spTgt spid="1608707">
                                            <p:txEl>
                                              <p:pRg st="2" end="2"/>
                                            </p:txEl>
                                          </p:spTgt>
                                        </p:tgtEl>
                                      </p:cBhvr>
                                    </p:animEffect>
                                    <p:animScale>
                                      <p:cBhvr>
                                        <p:cTn id="19" dur="770" decel="100000"/>
                                        <p:tgtEl>
                                          <p:spTgt spid="1608707">
                                            <p:txEl>
                                              <p:pRg st="2" end="2"/>
                                            </p:txEl>
                                          </p:spTgt>
                                        </p:tgtEl>
                                      </p:cBhvr>
                                      <p:from x="10000" y="10000"/>
                                      <p:to x="200000" y="450000"/>
                                    </p:animScale>
                                    <p:animScale>
                                      <p:cBhvr>
                                        <p:cTn id="20" dur="1230" accel="100000" fill="hold">
                                          <p:stCondLst>
                                            <p:cond delay="770"/>
                                          </p:stCondLst>
                                        </p:cTn>
                                        <p:tgtEl>
                                          <p:spTgt spid="1608707">
                                            <p:txEl>
                                              <p:pRg st="2" end="2"/>
                                            </p:txEl>
                                          </p:spTgt>
                                        </p:tgtEl>
                                      </p:cBhvr>
                                      <p:from x="200000" y="450000"/>
                                      <p:to x="100000" y="100000"/>
                                    </p:animScale>
                                    <p:set>
                                      <p:cBhvr>
                                        <p:cTn id="21" dur="770" fill="hold"/>
                                        <p:tgtEl>
                                          <p:spTgt spid="1608707">
                                            <p:txEl>
                                              <p:pRg st="2" end="2"/>
                                            </p:txEl>
                                          </p:spTgt>
                                        </p:tgtEl>
                                        <p:attrNameLst>
                                          <p:attrName>ppt_x</p:attrName>
                                        </p:attrNameLst>
                                      </p:cBhvr>
                                      <p:to>
                                        <p:strVal val="(0.5)"/>
                                      </p:to>
                                    </p:set>
                                    <p:anim from="(0.5)" to="(#ppt_x)" calcmode="lin" valueType="num">
                                      <p:cBhvr>
                                        <p:cTn id="22" dur="1230" accel="100000" fill="hold">
                                          <p:stCondLst>
                                            <p:cond delay="770"/>
                                          </p:stCondLst>
                                        </p:cTn>
                                        <p:tgtEl>
                                          <p:spTgt spid="1608707">
                                            <p:txEl>
                                              <p:pRg st="2" end="2"/>
                                            </p:txEl>
                                          </p:spTgt>
                                        </p:tgtEl>
                                        <p:attrNameLst>
                                          <p:attrName>ppt_x</p:attrName>
                                        </p:attrNameLst>
                                      </p:cBhvr>
                                    </p:anim>
                                    <p:set>
                                      <p:cBhvr>
                                        <p:cTn id="23" dur="770" fill="hold"/>
                                        <p:tgtEl>
                                          <p:spTgt spid="1608707">
                                            <p:txEl>
                                              <p:pRg st="2" end="2"/>
                                            </p:txEl>
                                          </p:spTgt>
                                        </p:tgtEl>
                                        <p:attrNameLst>
                                          <p:attrName>ppt_y</p:attrName>
                                        </p:attrNameLst>
                                      </p:cBhvr>
                                      <p:to>
                                        <p:strVal val="(#ppt_y+0.4)"/>
                                      </p:to>
                                    </p:set>
                                    <p:anim from="(#ppt_y+0.4)" to="(#ppt_y)" calcmode="lin" valueType="num">
                                      <p:cBhvr>
                                        <p:cTn id="24" dur="1230" accel="100000" fill="hold">
                                          <p:stCondLst>
                                            <p:cond delay="770"/>
                                          </p:stCondLst>
                                        </p:cTn>
                                        <p:tgtEl>
                                          <p:spTgt spid="1608707">
                                            <p:txEl>
                                              <p:pRg st="2" end="2"/>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608707">
                                            <p:txEl>
                                              <p:pRg st="3" end="3"/>
                                            </p:txEl>
                                          </p:spTgt>
                                        </p:tgtEl>
                                        <p:attrNameLst>
                                          <p:attrName>style.visibility</p:attrName>
                                        </p:attrNameLst>
                                      </p:cBhvr>
                                      <p:to>
                                        <p:strVal val="visible"/>
                                      </p:to>
                                    </p:set>
                                    <p:animEffect transition="in" filter="fade">
                                      <p:cBhvr>
                                        <p:cTn id="29" dur="770" decel="100000"/>
                                        <p:tgtEl>
                                          <p:spTgt spid="1608707">
                                            <p:txEl>
                                              <p:pRg st="3" end="3"/>
                                            </p:txEl>
                                          </p:spTgt>
                                        </p:tgtEl>
                                      </p:cBhvr>
                                    </p:animEffect>
                                    <p:animScale>
                                      <p:cBhvr>
                                        <p:cTn id="30" dur="770" decel="100000"/>
                                        <p:tgtEl>
                                          <p:spTgt spid="1608707">
                                            <p:txEl>
                                              <p:pRg st="3" end="3"/>
                                            </p:txEl>
                                          </p:spTgt>
                                        </p:tgtEl>
                                      </p:cBhvr>
                                      <p:from x="10000" y="10000"/>
                                      <p:to x="200000" y="450000"/>
                                    </p:animScale>
                                    <p:animScale>
                                      <p:cBhvr>
                                        <p:cTn id="31" dur="1230" accel="100000" fill="hold">
                                          <p:stCondLst>
                                            <p:cond delay="770"/>
                                          </p:stCondLst>
                                        </p:cTn>
                                        <p:tgtEl>
                                          <p:spTgt spid="1608707">
                                            <p:txEl>
                                              <p:pRg st="3" end="3"/>
                                            </p:txEl>
                                          </p:spTgt>
                                        </p:tgtEl>
                                      </p:cBhvr>
                                      <p:from x="200000" y="450000"/>
                                      <p:to x="100000" y="100000"/>
                                    </p:animScale>
                                    <p:set>
                                      <p:cBhvr>
                                        <p:cTn id="32" dur="770" fill="hold"/>
                                        <p:tgtEl>
                                          <p:spTgt spid="1608707">
                                            <p:txEl>
                                              <p:pRg st="3" end="3"/>
                                            </p:txEl>
                                          </p:spTgt>
                                        </p:tgtEl>
                                        <p:attrNameLst>
                                          <p:attrName>ppt_x</p:attrName>
                                        </p:attrNameLst>
                                      </p:cBhvr>
                                      <p:to>
                                        <p:strVal val="(0.5)"/>
                                      </p:to>
                                    </p:set>
                                    <p:anim from="(0.5)" to="(#ppt_x)" calcmode="lin" valueType="num">
                                      <p:cBhvr>
                                        <p:cTn id="33" dur="1230" accel="100000" fill="hold">
                                          <p:stCondLst>
                                            <p:cond delay="770"/>
                                          </p:stCondLst>
                                        </p:cTn>
                                        <p:tgtEl>
                                          <p:spTgt spid="1608707">
                                            <p:txEl>
                                              <p:pRg st="3" end="3"/>
                                            </p:txEl>
                                          </p:spTgt>
                                        </p:tgtEl>
                                        <p:attrNameLst>
                                          <p:attrName>ppt_x</p:attrName>
                                        </p:attrNameLst>
                                      </p:cBhvr>
                                    </p:anim>
                                    <p:set>
                                      <p:cBhvr>
                                        <p:cTn id="34" dur="770" fill="hold"/>
                                        <p:tgtEl>
                                          <p:spTgt spid="1608707">
                                            <p:txEl>
                                              <p:pRg st="3" end="3"/>
                                            </p:txEl>
                                          </p:spTgt>
                                        </p:tgtEl>
                                        <p:attrNameLst>
                                          <p:attrName>ppt_y</p:attrName>
                                        </p:attrNameLst>
                                      </p:cBhvr>
                                      <p:to>
                                        <p:strVal val="(#ppt_y+0.4)"/>
                                      </p:to>
                                    </p:set>
                                    <p:anim from="(#ppt_y+0.4)" to="(#ppt_y)" calcmode="lin" valueType="num">
                                      <p:cBhvr>
                                        <p:cTn id="35" dur="1230" accel="100000" fill="hold">
                                          <p:stCondLst>
                                            <p:cond delay="770"/>
                                          </p:stCondLst>
                                        </p:cTn>
                                        <p:tgtEl>
                                          <p:spTgt spid="1608707">
                                            <p:txEl>
                                              <p:pRg st="3" end="3"/>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nodeType="clickEffect">
                                  <p:stCondLst>
                                    <p:cond delay="0"/>
                                  </p:stCondLst>
                                  <p:childTnLst>
                                    <p:set>
                                      <p:cBhvr>
                                        <p:cTn id="39" dur="1" fill="hold">
                                          <p:stCondLst>
                                            <p:cond delay="0"/>
                                          </p:stCondLst>
                                        </p:cTn>
                                        <p:tgtEl>
                                          <p:spTgt spid="1608707">
                                            <p:txEl>
                                              <p:pRg st="4" end="4"/>
                                            </p:txEl>
                                          </p:spTgt>
                                        </p:tgtEl>
                                        <p:attrNameLst>
                                          <p:attrName>style.visibility</p:attrName>
                                        </p:attrNameLst>
                                      </p:cBhvr>
                                      <p:to>
                                        <p:strVal val="visible"/>
                                      </p:to>
                                    </p:set>
                                    <p:anim to="" calcmode="lin" valueType="num">
                                      <p:cBhvr>
                                        <p:cTn id="40" dur="1" fill="hold"/>
                                        <p:tgtEl>
                                          <p:spTgt spid="1608707">
                                            <p:txEl>
                                              <p:pRg st="4" end="4"/>
                                            </p:txEl>
                                          </p:spTgt>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1608707">
                                            <p:txEl>
                                              <p:pRg st="5" end="5"/>
                                            </p:txEl>
                                          </p:spTgt>
                                        </p:tgtEl>
                                        <p:attrNameLst>
                                          <p:attrName>style.visibility</p:attrName>
                                        </p:attrNameLst>
                                      </p:cBhvr>
                                      <p:to>
                                        <p:strVal val="visible"/>
                                      </p:to>
                                    </p:set>
                                    <p:anim to="" calcmode="lin" valueType="num">
                                      <p:cBhvr>
                                        <p:cTn id="43" dur="1" fill="hold"/>
                                        <p:tgtEl>
                                          <p:spTgt spid="1608707">
                                            <p:txEl>
                                              <p:pRg st="5" end="5"/>
                                            </p:txEl>
                                          </p:spTgt>
                                        </p:tgtEl>
                                        <p:attrNameLst>
                                          <p:attrName/>
                                        </p:attrNameLst>
                                      </p:cBhvr>
                                    </p:anim>
                                  </p:childTnLst>
                                </p:cTn>
                              </p:par>
                              <p:par>
                                <p:cTn id="44" presetID="24" presetClass="entr" presetSubtype="0" fill="hold" nodeType="withEffect">
                                  <p:stCondLst>
                                    <p:cond delay="0"/>
                                  </p:stCondLst>
                                  <p:childTnLst>
                                    <p:set>
                                      <p:cBhvr>
                                        <p:cTn id="45" dur="1" fill="hold">
                                          <p:stCondLst>
                                            <p:cond delay="0"/>
                                          </p:stCondLst>
                                        </p:cTn>
                                        <p:tgtEl>
                                          <p:spTgt spid="1608707">
                                            <p:txEl>
                                              <p:pRg st="6" end="6"/>
                                            </p:txEl>
                                          </p:spTgt>
                                        </p:tgtEl>
                                        <p:attrNameLst>
                                          <p:attrName>style.visibility</p:attrName>
                                        </p:attrNameLst>
                                      </p:cBhvr>
                                      <p:to>
                                        <p:strVal val="visible"/>
                                      </p:to>
                                    </p:set>
                                    <p:anim to="" calcmode="lin" valueType="num">
                                      <p:cBhvr>
                                        <p:cTn id="46" dur="1" fill="hold"/>
                                        <p:tgtEl>
                                          <p:spTgt spid="1608707">
                                            <p:txEl>
                                              <p:pRg st="6" end="6"/>
                                            </p:txEl>
                                          </p:spTgt>
                                        </p:tgtEl>
                                        <p:attrNameLst>
                                          <p:attrName/>
                                        </p:attrNameLst>
                                      </p:cBhvr>
                                    </p:anim>
                                  </p:childTnLst>
                                </p:cTn>
                              </p:par>
                              <p:par>
                                <p:cTn id="47" presetID="24" presetClass="entr" presetSubtype="0" fill="hold" nodeType="withEffect">
                                  <p:stCondLst>
                                    <p:cond delay="0"/>
                                  </p:stCondLst>
                                  <p:childTnLst>
                                    <p:set>
                                      <p:cBhvr>
                                        <p:cTn id="48" dur="1" fill="hold">
                                          <p:stCondLst>
                                            <p:cond delay="0"/>
                                          </p:stCondLst>
                                        </p:cTn>
                                        <p:tgtEl>
                                          <p:spTgt spid="1608707">
                                            <p:txEl>
                                              <p:pRg st="7" end="7"/>
                                            </p:txEl>
                                          </p:spTgt>
                                        </p:tgtEl>
                                        <p:attrNameLst>
                                          <p:attrName>style.visibility</p:attrName>
                                        </p:attrNameLst>
                                      </p:cBhvr>
                                      <p:to>
                                        <p:strVal val="visible"/>
                                      </p:to>
                                    </p:set>
                                    <p:anim to="" calcmode="lin" valueType="num">
                                      <p:cBhvr>
                                        <p:cTn id="49" dur="1" fill="hold"/>
                                        <p:tgtEl>
                                          <p:spTgt spid="1608707">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9348227-5B3E-AF49-BC18-ED8BC3F09616}" type="slidenum">
              <a:rPr lang="en-US" sz="1400">
                <a:latin typeface="Arial" charset="0"/>
              </a:rPr>
              <a:pPr eaLnBrk="1" hangingPunct="1"/>
              <a:t>261</a:t>
            </a:fld>
            <a:endParaRPr lang="en-US" sz="1400">
              <a:latin typeface="Arial" charset="0"/>
            </a:endParaRPr>
          </a:p>
        </p:txBody>
      </p:sp>
      <p:sp>
        <p:nvSpPr>
          <p:cNvPr id="2734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Intro. to Exceptions in Java</a:t>
            </a:r>
          </a:p>
        </p:txBody>
      </p:sp>
      <p:sp>
        <p:nvSpPr>
          <p:cNvPr id="1610755" name="Rectangle 3"/>
          <p:cNvSpPr>
            <a:spLocks noGrp="1" noChangeArrowheads="1"/>
          </p:cNvSpPr>
          <p:nvPr>
            <p:ph type="body" idx="1"/>
          </p:nvPr>
        </p:nvSpPr>
        <p:spPr/>
        <p:txBody>
          <a:bodyPr/>
          <a:lstStyle/>
          <a:p>
            <a:pPr eaLnBrk="1" hangingPunct="1"/>
            <a:r>
              <a:rPr lang="en-US" b="1" dirty="0">
                <a:latin typeface="Tahoma" charset="0"/>
                <a:ea typeface="ＭＳ Ｐゴシック" charset="0"/>
                <a:cs typeface="ＭＳ Ｐゴシック" charset="0"/>
              </a:rPr>
              <a:t>Exception:</a:t>
            </a:r>
          </a:p>
          <a:p>
            <a:pPr lvl="1" eaLnBrk="1" hangingPunct="1"/>
            <a:r>
              <a:rPr lang="en-US" dirty="0">
                <a:latin typeface="Tahoma" charset="0"/>
                <a:ea typeface="ＭＳ Ｐゴシック" charset="0"/>
              </a:rPr>
              <a:t>An occurrence of an </a:t>
            </a:r>
            <a:r>
              <a:rPr lang="en-US" dirty="0">
                <a:solidFill>
                  <a:srgbClr val="FF0000"/>
                </a:solidFill>
                <a:latin typeface="Tahoma" charset="0"/>
                <a:ea typeface="ＭＳ Ｐゴシック" charset="0"/>
              </a:rPr>
              <a:t>erroneous, unusual or unexpected</a:t>
            </a:r>
            <a:r>
              <a:rPr lang="en-US" dirty="0">
                <a:latin typeface="Tahoma" charset="0"/>
                <a:ea typeface="ＭＳ Ｐゴシック" charset="0"/>
              </a:rPr>
              <a:t> event in a program execution</a:t>
            </a:r>
          </a:p>
          <a:p>
            <a:pPr lvl="1" eaLnBrk="1" hangingPunct="1"/>
            <a:r>
              <a:rPr lang="en-US" dirty="0">
                <a:latin typeface="Tahoma" charset="0"/>
                <a:ea typeface="ＭＳ Ｐゴシック" charset="0"/>
              </a:rPr>
              <a:t>In older languages</a:t>
            </a:r>
          </a:p>
          <a:p>
            <a:pPr lvl="2" eaLnBrk="1" hangingPunct="1"/>
            <a:r>
              <a:rPr lang="en-US" dirty="0">
                <a:latin typeface="Tahoma" charset="0"/>
                <a:ea typeface="ＭＳ Ｐゴシック" charset="0"/>
              </a:rPr>
              <a:t>Code the handling of exceptions into each area of the program that needed it, typically with if statements</a:t>
            </a:r>
          </a:p>
          <a:p>
            <a:pPr lvl="2" eaLnBrk="1" hangingPunct="1"/>
            <a:r>
              <a:rPr lang="en-US" dirty="0">
                <a:latin typeface="Tahoma" charset="0"/>
                <a:ea typeface="ＭＳ Ｐゴシック" charset="0"/>
              </a:rPr>
              <a:t>Some exceptions could not even be handled by the HLL</a:t>
            </a:r>
          </a:p>
          <a:p>
            <a:pPr lvl="3" eaLnBrk="1" hangingPunct="1"/>
            <a:r>
              <a:rPr lang="en-US" dirty="0">
                <a:latin typeface="Tahoma" charset="0"/>
                <a:ea typeface="ＭＳ Ｐゴシック" charset="0"/>
              </a:rPr>
              <a:t>ex. standard Pascal cannot handle I/O errors or division by 0</a:t>
            </a:r>
          </a:p>
          <a:p>
            <a:pPr lvl="4" eaLnBrk="1" hangingPunct="1"/>
            <a:r>
              <a:rPr lang="en-US" dirty="0">
                <a:latin typeface="Tahoma" charset="0"/>
                <a:ea typeface="ＭＳ Ｐゴシック" charset="0"/>
              </a:rPr>
              <a:t>We can still "handle" by extensive testing – but only to prevent the error not to actually handle it</a:t>
            </a:r>
          </a:p>
          <a:p>
            <a:pPr lvl="4" eaLnBrk="1" hangingPunct="1"/>
            <a:r>
              <a:rPr lang="en-US" dirty="0">
                <a:latin typeface="Tahoma" charset="0"/>
                <a:ea typeface="ＭＳ Ｐゴシック" charset="0"/>
              </a:rPr>
              <a:t>Discuss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10755">
                                            <p:txEl>
                                              <p:pRg st="2" end="2"/>
                                            </p:txEl>
                                          </p:spTgt>
                                        </p:tgtEl>
                                        <p:attrNameLst>
                                          <p:attrName>style.visibility</p:attrName>
                                        </p:attrNameLst>
                                      </p:cBhvr>
                                      <p:to>
                                        <p:strVal val="visible"/>
                                      </p:to>
                                    </p:set>
                                    <p:anim to="" calcmode="lin" valueType="num">
                                      <p:cBhvr>
                                        <p:cTn id="7" dur="1" fill="hold"/>
                                        <p:tgtEl>
                                          <p:spTgt spid="161075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10755">
                                            <p:txEl>
                                              <p:pRg st="3" end="3"/>
                                            </p:txEl>
                                          </p:spTgt>
                                        </p:tgtEl>
                                        <p:attrNameLst>
                                          <p:attrName>style.visibility</p:attrName>
                                        </p:attrNameLst>
                                      </p:cBhvr>
                                      <p:to>
                                        <p:strVal val="visible"/>
                                      </p:to>
                                    </p:set>
                                    <p:anim to="" calcmode="lin" valueType="num">
                                      <p:cBhvr>
                                        <p:cTn id="10" dur="1" fill="hold"/>
                                        <p:tgtEl>
                                          <p:spTgt spid="1610755">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610755">
                                            <p:txEl>
                                              <p:pRg st="4" end="4"/>
                                            </p:txEl>
                                          </p:spTgt>
                                        </p:tgtEl>
                                        <p:attrNameLst>
                                          <p:attrName>style.visibility</p:attrName>
                                        </p:attrNameLst>
                                      </p:cBhvr>
                                      <p:to>
                                        <p:strVal val="visible"/>
                                      </p:to>
                                    </p:set>
                                    <p:anim to="" calcmode="lin" valueType="num">
                                      <p:cBhvr>
                                        <p:cTn id="15" dur="1" fill="hold"/>
                                        <p:tgtEl>
                                          <p:spTgt spid="1610755">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610755">
                                            <p:txEl>
                                              <p:pRg st="5" end="5"/>
                                            </p:txEl>
                                          </p:spTgt>
                                        </p:tgtEl>
                                        <p:attrNameLst>
                                          <p:attrName>style.visibility</p:attrName>
                                        </p:attrNameLst>
                                      </p:cBhvr>
                                      <p:to>
                                        <p:strVal val="visible"/>
                                      </p:to>
                                    </p:set>
                                    <p:anim to="" calcmode="lin" valueType="num">
                                      <p:cBhvr>
                                        <p:cTn id="18" dur="1" fill="hold"/>
                                        <p:tgtEl>
                                          <p:spTgt spid="1610755">
                                            <p:txEl>
                                              <p:pRg st="5" end="5"/>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610755">
                                            <p:txEl>
                                              <p:pRg st="6" end="6"/>
                                            </p:txEl>
                                          </p:spTgt>
                                        </p:tgtEl>
                                        <p:attrNameLst>
                                          <p:attrName>style.visibility</p:attrName>
                                        </p:attrNameLst>
                                      </p:cBhvr>
                                      <p:to>
                                        <p:strVal val="visible"/>
                                      </p:to>
                                    </p:set>
                                    <p:anim to="" calcmode="lin" valueType="num">
                                      <p:cBhvr>
                                        <p:cTn id="21" dur="1" fill="hold"/>
                                        <p:tgtEl>
                                          <p:spTgt spid="1610755">
                                            <p:txEl>
                                              <p:pRg st="6" end="6"/>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610755">
                                            <p:txEl>
                                              <p:pRg st="7" end="7"/>
                                            </p:txEl>
                                          </p:spTgt>
                                        </p:tgtEl>
                                        <p:attrNameLst>
                                          <p:attrName>style.visibility</p:attrName>
                                        </p:attrNameLst>
                                      </p:cBhvr>
                                      <p:to>
                                        <p:strVal val="visible"/>
                                      </p:to>
                                    </p:set>
                                    <p:anim to="" calcmode="lin" valueType="num">
                                      <p:cBhvr>
                                        <p:cTn id="24" dur="1" fill="hold"/>
                                        <p:tgtEl>
                                          <p:spTgt spid="1610755">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6749C34-B180-9249-AF66-879C9D623742}" type="slidenum">
              <a:rPr lang="en-US" sz="1400">
                <a:latin typeface="Arial" charset="0"/>
              </a:rPr>
              <a:pPr eaLnBrk="1" hangingPunct="1"/>
              <a:t>262</a:t>
            </a:fld>
            <a:endParaRPr lang="en-US" sz="1400">
              <a:latin typeface="Arial" charset="0"/>
            </a:endParaRPr>
          </a:p>
        </p:txBody>
      </p:sp>
      <p:sp>
        <p:nvSpPr>
          <p:cNvPr id="2754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Intro. to Exceptions in Java</a:t>
            </a:r>
          </a:p>
        </p:txBody>
      </p:sp>
      <p:sp>
        <p:nvSpPr>
          <p:cNvPr id="1612803" name="Rectangle 3"/>
          <p:cNvSpPr>
            <a:spLocks noGrp="1" noChangeArrowheads="1"/>
          </p:cNvSpPr>
          <p:nvPr>
            <p:ph type="body" idx="1"/>
          </p:nvPr>
        </p:nvSpPr>
        <p:spPr>
          <a:xfrm>
            <a:off x="533400" y="1066800"/>
            <a:ext cx="8077200" cy="2819400"/>
          </a:xfrm>
        </p:spPr>
        <p:txBody>
          <a:bodyPr/>
          <a:lstStyle/>
          <a:p>
            <a:pPr lvl="1" eaLnBrk="1" hangingPunct="1"/>
            <a:r>
              <a:rPr lang="en-US">
                <a:latin typeface="Tahoma" charset="0"/>
                <a:ea typeface="ＭＳ Ｐゴシック" charset="0"/>
              </a:rPr>
              <a:t>In newer languages</a:t>
            </a:r>
          </a:p>
          <a:p>
            <a:pPr lvl="2" eaLnBrk="1" hangingPunct="1"/>
            <a:r>
              <a:rPr lang="en-US">
                <a:latin typeface="Tahoma" charset="0"/>
                <a:ea typeface="ＭＳ Ｐゴシック" charset="0"/>
              </a:rPr>
              <a:t>Exception handling built into the language</a:t>
            </a:r>
          </a:p>
          <a:p>
            <a:pPr lvl="2" eaLnBrk="1" hangingPunct="1"/>
            <a:r>
              <a:rPr lang="en-US">
                <a:latin typeface="Tahoma" charset="0"/>
                <a:ea typeface="ＭＳ Ｐゴシック" charset="0"/>
              </a:rPr>
              <a:t>We can separate exception handling from the "main line" code</a:t>
            </a:r>
          </a:p>
          <a:p>
            <a:pPr lvl="1" eaLnBrk="1" hangingPunct="1"/>
            <a:r>
              <a:rPr lang="en-US">
                <a:latin typeface="Tahoma" charset="0"/>
                <a:ea typeface="ＭＳ Ｐゴシック" charset="0"/>
              </a:rPr>
              <a:t>Java uses an exception handling model similar to that used in C++</a:t>
            </a:r>
          </a:p>
        </p:txBody>
      </p:sp>
      <p:sp>
        <p:nvSpPr>
          <p:cNvPr id="1612804" name="Text Box 4"/>
          <p:cNvSpPr txBox="1">
            <a:spLocks noChangeArrowheads="1"/>
          </p:cNvSpPr>
          <p:nvPr/>
        </p:nvSpPr>
        <p:spPr bwMode="auto">
          <a:xfrm>
            <a:off x="2667000" y="4038600"/>
            <a:ext cx="3810000"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Exceptions are objects that are </a:t>
            </a:r>
            <a:r>
              <a:rPr kumimoji="1" lang="en-US" b="1">
                <a:solidFill>
                  <a:srgbClr val="FF0000"/>
                </a:solidFill>
                <a:latin typeface="Tahoma" charset="0"/>
              </a:rPr>
              <a:t>throw</a:t>
            </a:r>
            <a:r>
              <a:rPr kumimoji="1" lang="en-US">
                <a:latin typeface="Tahoma" charset="0"/>
              </a:rPr>
              <a:t>n … </a:t>
            </a:r>
          </a:p>
          <a:p>
            <a:pPr algn="l">
              <a:spcBef>
                <a:spcPct val="50000"/>
              </a:spcBef>
            </a:pPr>
            <a:r>
              <a:rPr kumimoji="1" lang="en-US">
                <a:latin typeface="Tahoma" charset="0"/>
              </a:rPr>
              <a:t>and </a:t>
            </a:r>
            <a:r>
              <a:rPr kumimoji="1" lang="en-US" b="1">
                <a:solidFill>
                  <a:srgbClr val="FF0000"/>
                </a:solidFill>
                <a:latin typeface="Tahoma" charset="0"/>
              </a:rPr>
              <a:t>catch</a:t>
            </a:r>
            <a:r>
              <a:rPr kumimoji="1" lang="en-US">
                <a:latin typeface="Tahoma" charset="0"/>
              </a:rPr>
              <a:t>ed</a:t>
            </a:r>
          </a:p>
        </p:txBody>
      </p:sp>
      <p:graphicFrame>
        <p:nvGraphicFramePr>
          <p:cNvPr id="1612805" name="Object 5"/>
          <p:cNvGraphicFramePr>
            <a:graphicFrameLocks noChangeAspect="1"/>
          </p:cNvGraphicFramePr>
          <p:nvPr/>
        </p:nvGraphicFramePr>
        <p:xfrm>
          <a:off x="7086600" y="3886200"/>
          <a:ext cx="1365250" cy="1447800"/>
        </p:xfrm>
        <a:graphic>
          <a:graphicData uri="http://schemas.openxmlformats.org/presentationml/2006/ole">
            <mc:AlternateContent xmlns:mc="http://schemas.openxmlformats.org/markup-compatibility/2006">
              <mc:Choice xmlns:v="urn:schemas-microsoft-com:vml" Requires="v">
                <p:oleObj spid="_x0000_s277202" name="Clip" r:id="rId4" imgW="1510426" imgH="938463" progId="MS_ClipArt_Gallery.2">
                  <p:embed/>
                </p:oleObj>
              </mc:Choice>
              <mc:Fallback>
                <p:oleObj name="Clip" r:id="rId4" imgW="1510426" imgH="938463"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886200"/>
                        <a:ext cx="1365250" cy="1447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612806" name="Object 6"/>
          <p:cNvGraphicFramePr>
            <a:graphicFrameLocks noChangeAspect="1"/>
          </p:cNvGraphicFramePr>
          <p:nvPr/>
        </p:nvGraphicFramePr>
        <p:xfrm>
          <a:off x="1219200" y="4419600"/>
          <a:ext cx="609600" cy="2057400"/>
        </p:xfrm>
        <a:graphic>
          <a:graphicData uri="http://schemas.openxmlformats.org/presentationml/2006/ole">
            <mc:AlternateContent xmlns:mc="http://schemas.openxmlformats.org/markup-compatibility/2006">
              <mc:Choice xmlns:v="urn:schemas-microsoft-com:vml" Requires="v">
                <p:oleObj spid="_x0000_s277203" name="Clip" r:id="rId6" imgW="640450" imgH="1349388" progId="MS_ClipArt_Gallery.2">
                  <p:embed/>
                </p:oleObj>
              </mc:Choice>
              <mc:Fallback>
                <p:oleObj name="Clip" r:id="rId6" imgW="640450" imgH="1349388" progId="MS_ClipArt_Gallery.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419600"/>
                        <a:ext cx="609600" cy="2057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612807" name="Text Box 7"/>
          <p:cNvSpPr txBox="1">
            <a:spLocks noChangeArrowheads="1"/>
          </p:cNvSpPr>
          <p:nvPr/>
        </p:nvSpPr>
        <p:spPr bwMode="auto">
          <a:xfrm>
            <a:off x="2667000" y="5257800"/>
            <a:ext cx="5638800"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spcBef>
                <a:spcPct val="50000"/>
              </a:spcBef>
            </a:pPr>
            <a:r>
              <a:rPr kumimoji="1" lang="en-US">
                <a:latin typeface="Tahoma" charset="0"/>
              </a:rPr>
              <a:t>Some exceptions are built into the language</a:t>
            </a:r>
          </a:p>
          <a:p>
            <a:pPr algn="l">
              <a:spcBef>
                <a:spcPct val="50000"/>
              </a:spcBef>
            </a:pPr>
            <a:r>
              <a:rPr kumimoji="1" lang="en-US">
                <a:latin typeface="Tahoma" charset="0"/>
              </a:rPr>
              <a:t>Others can be created and thrown by the programmer</a:t>
            </a:r>
            <a:r>
              <a:rPr kumimoji="1" lang="en-US">
                <a:solidFill>
                  <a:schemeClr val="tx1"/>
                </a:solidFill>
                <a:latin typeface="Tahoma"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12803">
                                            <p:txEl>
                                              <p:pRg st="3" end="3"/>
                                            </p:txEl>
                                          </p:spTgt>
                                        </p:tgtEl>
                                        <p:attrNameLst>
                                          <p:attrName>style.visibility</p:attrName>
                                        </p:attrNameLst>
                                      </p:cBhvr>
                                      <p:to>
                                        <p:strVal val="visible"/>
                                      </p:to>
                                    </p:set>
                                    <p:anim to="" calcmode="lin" valueType="num">
                                      <p:cBhvr>
                                        <p:cTn id="7" dur="1" fill="hold"/>
                                        <p:tgtEl>
                                          <p:spTgt spid="1612803">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51" presetClass="entr" presetSubtype="0" fill="hold" nodeType="clickEffect">
                                  <p:stCondLst>
                                    <p:cond delay="0"/>
                                  </p:stCondLst>
                                  <p:childTnLst>
                                    <p:set>
                                      <p:cBhvr>
                                        <p:cTn id="11" dur="1" fill="hold">
                                          <p:stCondLst>
                                            <p:cond delay="0"/>
                                          </p:stCondLst>
                                        </p:cTn>
                                        <p:tgtEl>
                                          <p:spTgt spid="1612804">
                                            <p:txEl>
                                              <p:pRg st="0" end="0"/>
                                            </p:txEl>
                                          </p:spTgt>
                                        </p:tgtEl>
                                        <p:attrNameLst>
                                          <p:attrName>style.visibility</p:attrName>
                                        </p:attrNameLst>
                                      </p:cBhvr>
                                      <p:to>
                                        <p:strVal val="visible"/>
                                      </p:to>
                                    </p:set>
                                    <p:animEffect transition="in" filter="fade">
                                      <p:cBhvr>
                                        <p:cTn id="12" dur="770" decel="100000"/>
                                        <p:tgtEl>
                                          <p:spTgt spid="1612804">
                                            <p:txEl>
                                              <p:pRg st="0" end="0"/>
                                            </p:txEl>
                                          </p:spTgt>
                                        </p:tgtEl>
                                      </p:cBhvr>
                                    </p:animEffect>
                                    <p:animScale>
                                      <p:cBhvr>
                                        <p:cTn id="13" dur="770" decel="100000"/>
                                        <p:tgtEl>
                                          <p:spTgt spid="1612804">
                                            <p:txEl>
                                              <p:pRg st="0" end="0"/>
                                            </p:txEl>
                                          </p:spTgt>
                                        </p:tgtEl>
                                      </p:cBhvr>
                                      <p:from x="10000" y="10000"/>
                                      <p:to x="200000" y="450000"/>
                                    </p:animScale>
                                    <p:animScale>
                                      <p:cBhvr>
                                        <p:cTn id="14" dur="1230" accel="100000" fill="hold">
                                          <p:stCondLst>
                                            <p:cond delay="770"/>
                                          </p:stCondLst>
                                        </p:cTn>
                                        <p:tgtEl>
                                          <p:spTgt spid="1612804">
                                            <p:txEl>
                                              <p:pRg st="0" end="0"/>
                                            </p:txEl>
                                          </p:spTgt>
                                        </p:tgtEl>
                                      </p:cBhvr>
                                      <p:from x="200000" y="450000"/>
                                      <p:to x="100000" y="100000"/>
                                    </p:animScale>
                                    <p:set>
                                      <p:cBhvr>
                                        <p:cTn id="15" dur="770" fill="hold"/>
                                        <p:tgtEl>
                                          <p:spTgt spid="1612804">
                                            <p:txEl>
                                              <p:pRg st="0" end="0"/>
                                            </p:txEl>
                                          </p:spTgt>
                                        </p:tgtEl>
                                        <p:attrNameLst>
                                          <p:attrName>ppt_x</p:attrName>
                                        </p:attrNameLst>
                                      </p:cBhvr>
                                      <p:to>
                                        <p:strVal val="(0.5)"/>
                                      </p:to>
                                    </p:set>
                                    <p:anim from="(0.5)" to="(#ppt_x)" calcmode="lin" valueType="num">
                                      <p:cBhvr>
                                        <p:cTn id="16" dur="1230" accel="100000" fill="hold">
                                          <p:stCondLst>
                                            <p:cond delay="770"/>
                                          </p:stCondLst>
                                        </p:cTn>
                                        <p:tgtEl>
                                          <p:spTgt spid="1612804">
                                            <p:txEl>
                                              <p:pRg st="0" end="0"/>
                                            </p:txEl>
                                          </p:spTgt>
                                        </p:tgtEl>
                                        <p:attrNameLst>
                                          <p:attrName>ppt_x</p:attrName>
                                        </p:attrNameLst>
                                      </p:cBhvr>
                                    </p:anim>
                                    <p:set>
                                      <p:cBhvr>
                                        <p:cTn id="17" dur="770" fill="hold"/>
                                        <p:tgtEl>
                                          <p:spTgt spid="1612804">
                                            <p:txEl>
                                              <p:pRg st="0" end="0"/>
                                            </p:txEl>
                                          </p:spTgt>
                                        </p:tgtEl>
                                        <p:attrNameLst>
                                          <p:attrName>ppt_y</p:attrName>
                                        </p:attrNameLst>
                                      </p:cBhvr>
                                      <p:to>
                                        <p:strVal val="(#ppt_y+0.4)"/>
                                      </p:to>
                                    </p:set>
                                    <p:anim from="(#ppt_y+0.4)" to="(#ppt_y)" calcmode="lin" valueType="num">
                                      <p:cBhvr>
                                        <p:cTn id="18" dur="1230" accel="100000" fill="hold">
                                          <p:stCondLst>
                                            <p:cond delay="770"/>
                                          </p:stCondLst>
                                        </p:cTn>
                                        <p:tgtEl>
                                          <p:spTgt spid="1612804">
                                            <p:txEl>
                                              <p:pRg st="0" end="0"/>
                                            </p:txEl>
                                          </p:spTgt>
                                        </p:tgtEl>
                                        <p:attrNameLst>
                                          <p:attrName>ppt_y</p:attrName>
                                        </p:attrNameLst>
                                      </p:cBhvr>
                                    </p:anim>
                                  </p:childTnLst>
                                </p:cTn>
                              </p:par>
                              <p:par>
                                <p:cTn id="19" presetID="26" presetClass="entr" presetSubtype="0" fill="hold" nodeType="withEffect">
                                  <p:stCondLst>
                                    <p:cond delay="0"/>
                                  </p:stCondLst>
                                  <p:childTnLst>
                                    <p:set>
                                      <p:cBhvr>
                                        <p:cTn id="20" dur="1" fill="hold">
                                          <p:stCondLst>
                                            <p:cond delay="0"/>
                                          </p:stCondLst>
                                        </p:cTn>
                                        <p:tgtEl>
                                          <p:spTgt spid="1612805"/>
                                        </p:tgtEl>
                                        <p:attrNameLst>
                                          <p:attrName>style.visibility</p:attrName>
                                        </p:attrNameLst>
                                      </p:cBhvr>
                                      <p:to>
                                        <p:strVal val="visible"/>
                                      </p:to>
                                    </p:set>
                                    <p:animEffect transition="in" filter="wipe(down)">
                                      <p:cBhvr>
                                        <p:cTn id="21" dur="580">
                                          <p:stCondLst>
                                            <p:cond delay="0"/>
                                          </p:stCondLst>
                                        </p:cTn>
                                        <p:tgtEl>
                                          <p:spTgt spid="1612805"/>
                                        </p:tgtEl>
                                      </p:cBhvr>
                                    </p:animEffect>
                                    <p:anim calcmode="lin" valueType="num">
                                      <p:cBhvr>
                                        <p:cTn id="22" dur="1822" tmFilter="0,0; 0.14,0.36; 0.43,0.73; 0.71,0.91; 1.0,1.0">
                                          <p:stCondLst>
                                            <p:cond delay="0"/>
                                          </p:stCondLst>
                                        </p:cTn>
                                        <p:tgtEl>
                                          <p:spTgt spid="161280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61280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61280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61280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612805"/>
                                        </p:tgtEl>
                                        <p:attrNameLst>
                                          <p:attrName>ppt_y</p:attrName>
                                        </p:attrNameLst>
                                      </p:cBhvr>
                                      <p:tavLst>
                                        <p:tav tm="0" fmla="#ppt_y-sin(pi*$)/81">
                                          <p:val>
                                            <p:fltVal val="0"/>
                                          </p:val>
                                        </p:tav>
                                        <p:tav tm="100000">
                                          <p:val>
                                            <p:fltVal val="1"/>
                                          </p:val>
                                        </p:tav>
                                      </p:tavLst>
                                    </p:anim>
                                    <p:animScale>
                                      <p:cBhvr>
                                        <p:cTn id="27" dur="26">
                                          <p:stCondLst>
                                            <p:cond delay="650"/>
                                          </p:stCondLst>
                                        </p:cTn>
                                        <p:tgtEl>
                                          <p:spTgt spid="1612805"/>
                                        </p:tgtEl>
                                      </p:cBhvr>
                                      <p:to x="100000" y="60000"/>
                                    </p:animScale>
                                    <p:animScale>
                                      <p:cBhvr>
                                        <p:cTn id="28" dur="166" decel="50000">
                                          <p:stCondLst>
                                            <p:cond delay="676"/>
                                          </p:stCondLst>
                                        </p:cTn>
                                        <p:tgtEl>
                                          <p:spTgt spid="1612805"/>
                                        </p:tgtEl>
                                      </p:cBhvr>
                                      <p:to x="100000" y="100000"/>
                                    </p:animScale>
                                    <p:animScale>
                                      <p:cBhvr>
                                        <p:cTn id="29" dur="26">
                                          <p:stCondLst>
                                            <p:cond delay="1312"/>
                                          </p:stCondLst>
                                        </p:cTn>
                                        <p:tgtEl>
                                          <p:spTgt spid="1612805"/>
                                        </p:tgtEl>
                                      </p:cBhvr>
                                      <p:to x="100000" y="80000"/>
                                    </p:animScale>
                                    <p:animScale>
                                      <p:cBhvr>
                                        <p:cTn id="30" dur="166" decel="50000">
                                          <p:stCondLst>
                                            <p:cond delay="1338"/>
                                          </p:stCondLst>
                                        </p:cTn>
                                        <p:tgtEl>
                                          <p:spTgt spid="1612805"/>
                                        </p:tgtEl>
                                      </p:cBhvr>
                                      <p:to x="100000" y="100000"/>
                                    </p:animScale>
                                    <p:animScale>
                                      <p:cBhvr>
                                        <p:cTn id="31" dur="26">
                                          <p:stCondLst>
                                            <p:cond delay="1642"/>
                                          </p:stCondLst>
                                        </p:cTn>
                                        <p:tgtEl>
                                          <p:spTgt spid="1612805"/>
                                        </p:tgtEl>
                                      </p:cBhvr>
                                      <p:to x="100000" y="90000"/>
                                    </p:animScale>
                                    <p:animScale>
                                      <p:cBhvr>
                                        <p:cTn id="32" dur="166" decel="50000">
                                          <p:stCondLst>
                                            <p:cond delay="1668"/>
                                          </p:stCondLst>
                                        </p:cTn>
                                        <p:tgtEl>
                                          <p:spTgt spid="1612805"/>
                                        </p:tgtEl>
                                      </p:cBhvr>
                                      <p:to x="100000" y="100000"/>
                                    </p:animScale>
                                    <p:animScale>
                                      <p:cBhvr>
                                        <p:cTn id="33" dur="26">
                                          <p:stCondLst>
                                            <p:cond delay="1808"/>
                                          </p:stCondLst>
                                        </p:cTn>
                                        <p:tgtEl>
                                          <p:spTgt spid="1612805"/>
                                        </p:tgtEl>
                                      </p:cBhvr>
                                      <p:to x="100000" y="95000"/>
                                    </p:animScale>
                                    <p:animScale>
                                      <p:cBhvr>
                                        <p:cTn id="34" dur="166" decel="50000">
                                          <p:stCondLst>
                                            <p:cond delay="1834"/>
                                          </p:stCondLst>
                                        </p:cTn>
                                        <p:tgtEl>
                                          <p:spTgt spid="1612805"/>
                                        </p:tgtEl>
                                      </p:cBhvr>
                                      <p:to x="100000" y="100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6" fill="hold" nodeType="clickEffect">
                                  <p:stCondLst>
                                    <p:cond delay="0"/>
                                  </p:stCondLst>
                                  <p:childTnLst>
                                    <p:set>
                                      <p:cBhvr>
                                        <p:cTn id="38" dur="1" fill="hold">
                                          <p:stCondLst>
                                            <p:cond delay="0"/>
                                          </p:stCondLst>
                                        </p:cTn>
                                        <p:tgtEl>
                                          <p:spTgt spid="1612804">
                                            <p:txEl>
                                              <p:pRg st="1" end="1"/>
                                            </p:txEl>
                                          </p:spTgt>
                                        </p:tgtEl>
                                        <p:attrNameLst>
                                          <p:attrName>style.visibility</p:attrName>
                                        </p:attrNameLst>
                                      </p:cBhvr>
                                      <p:to>
                                        <p:strVal val="visible"/>
                                      </p:to>
                                    </p:set>
                                    <p:animEffect transition="in" filter="barn(inHorizontal)">
                                      <p:cBhvr>
                                        <p:cTn id="39" dur="500"/>
                                        <p:tgtEl>
                                          <p:spTgt spid="1612804">
                                            <p:txEl>
                                              <p:pRg st="1" end="1"/>
                                            </p:txEl>
                                          </p:spTgt>
                                        </p:tgtEl>
                                      </p:cBhvr>
                                    </p:animEffect>
                                  </p:childTnLst>
                                </p:cTn>
                              </p:par>
                              <p:par>
                                <p:cTn id="40" presetID="24" presetClass="entr" presetSubtype="0" fill="hold" nodeType="withEffect">
                                  <p:stCondLst>
                                    <p:cond delay="0"/>
                                  </p:stCondLst>
                                  <p:childTnLst>
                                    <p:set>
                                      <p:cBhvr>
                                        <p:cTn id="41" dur="1" fill="hold">
                                          <p:stCondLst>
                                            <p:cond delay="0"/>
                                          </p:stCondLst>
                                        </p:cTn>
                                        <p:tgtEl>
                                          <p:spTgt spid="1612806"/>
                                        </p:tgtEl>
                                        <p:attrNameLst>
                                          <p:attrName>style.visibility</p:attrName>
                                        </p:attrNameLst>
                                      </p:cBhvr>
                                      <p:to>
                                        <p:strVal val="visible"/>
                                      </p:to>
                                    </p:set>
                                    <p:anim to="" calcmode="lin" valueType="num">
                                      <p:cBhvr>
                                        <p:cTn id="42" dur="1" fill="hold"/>
                                        <p:tgtEl>
                                          <p:spTgt spid="1612806"/>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nodeType="clickEffect">
                                  <p:stCondLst>
                                    <p:cond delay="0"/>
                                  </p:stCondLst>
                                  <p:childTnLst>
                                    <p:set>
                                      <p:cBhvr>
                                        <p:cTn id="46" dur="1" fill="hold">
                                          <p:stCondLst>
                                            <p:cond delay="0"/>
                                          </p:stCondLst>
                                        </p:cTn>
                                        <p:tgtEl>
                                          <p:spTgt spid="1612807">
                                            <p:txEl>
                                              <p:pRg st="0" end="0"/>
                                            </p:txEl>
                                          </p:spTgt>
                                        </p:tgtEl>
                                        <p:attrNameLst>
                                          <p:attrName>style.visibility</p:attrName>
                                        </p:attrNameLst>
                                      </p:cBhvr>
                                      <p:to>
                                        <p:strVal val="visible"/>
                                      </p:to>
                                    </p:set>
                                    <p:anim to="" calcmode="lin" valueType="num">
                                      <p:cBhvr>
                                        <p:cTn id="47" dur="1" fill="hold"/>
                                        <p:tgtEl>
                                          <p:spTgt spid="1612807">
                                            <p:txEl>
                                              <p:pRg st="0" end="0"/>
                                            </p:txEl>
                                          </p:spTgt>
                                        </p:tgtEl>
                                        <p:attrNameLst>
                                          <p:attrName/>
                                        </p:attrNameLst>
                                      </p:cBhvr>
                                    </p:anim>
                                  </p:childTnLst>
                                </p:cTn>
                              </p:par>
                              <p:par>
                                <p:cTn id="48" presetID="24" presetClass="entr" presetSubtype="0" fill="hold" nodeType="withEffect">
                                  <p:stCondLst>
                                    <p:cond delay="0"/>
                                  </p:stCondLst>
                                  <p:childTnLst>
                                    <p:set>
                                      <p:cBhvr>
                                        <p:cTn id="49" dur="1" fill="hold">
                                          <p:stCondLst>
                                            <p:cond delay="0"/>
                                          </p:stCondLst>
                                        </p:cTn>
                                        <p:tgtEl>
                                          <p:spTgt spid="1612807">
                                            <p:txEl>
                                              <p:pRg st="1" end="1"/>
                                            </p:txEl>
                                          </p:spTgt>
                                        </p:tgtEl>
                                        <p:attrNameLst>
                                          <p:attrName>style.visibility</p:attrName>
                                        </p:attrNameLst>
                                      </p:cBhvr>
                                      <p:to>
                                        <p:strVal val="visible"/>
                                      </p:to>
                                    </p:set>
                                    <p:anim to="" calcmode="lin" valueType="num">
                                      <p:cBhvr>
                                        <p:cTn id="50" dur="1" fill="hold"/>
                                        <p:tgtEl>
                                          <p:spTgt spid="1612807">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D1FD779-9D05-C441-AD5E-AAFE870BA53B}" type="slidenum">
              <a:rPr lang="en-US" sz="1400">
                <a:latin typeface="Arial" charset="0"/>
              </a:rPr>
              <a:pPr eaLnBrk="1" hangingPunct="1"/>
              <a:t>263</a:t>
            </a:fld>
            <a:endParaRPr lang="en-US" sz="1400">
              <a:latin typeface="Arial" charset="0"/>
            </a:endParaRPr>
          </a:p>
        </p:txBody>
      </p:sp>
      <p:sp>
        <p:nvSpPr>
          <p:cNvPr id="27750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Exceptions in Java</a:t>
            </a:r>
          </a:p>
        </p:txBody>
      </p:sp>
      <p:sp>
        <p:nvSpPr>
          <p:cNvPr id="277507" name="Rectangle 3"/>
          <p:cNvSpPr>
            <a:spLocks noGrp="1" noChangeArrowheads="1"/>
          </p:cNvSpPr>
          <p:nvPr>
            <p:ph type="body" idx="1"/>
          </p:nvPr>
        </p:nvSpPr>
        <p:spPr>
          <a:xfrm>
            <a:off x="533400" y="1066800"/>
            <a:ext cx="8077200" cy="1600200"/>
          </a:xfrm>
        </p:spPr>
        <p:txBody>
          <a:bodyPr/>
          <a:lstStyle/>
          <a:p>
            <a:pPr eaLnBrk="1" hangingPunct="1"/>
            <a:r>
              <a:rPr lang="en-US">
                <a:latin typeface="Tahoma" charset="0"/>
                <a:ea typeface="ＭＳ Ｐゴシック" charset="0"/>
                <a:cs typeface="ＭＳ Ｐゴシック" charset="0"/>
              </a:rPr>
              <a:t>Java exception handling</a:t>
            </a:r>
          </a:p>
          <a:p>
            <a:pPr lvl="1" eaLnBrk="1" hangingPunct="1"/>
            <a:r>
              <a:rPr lang="en-US">
                <a:latin typeface="Tahoma" charset="0"/>
                <a:ea typeface="ＭＳ Ｐゴシック" charset="0"/>
              </a:rPr>
              <a:t>Exceptions are handled using </a:t>
            </a:r>
            <a:r>
              <a:rPr lang="en-US" b="1">
                <a:solidFill>
                  <a:srgbClr val="FF0000"/>
                </a:solidFill>
                <a:latin typeface="Tahoma" charset="0"/>
                <a:ea typeface="ＭＳ Ｐゴシック" charset="0"/>
              </a:rPr>
              <a:t>try-catch</a:t>
            </a:r>
            <a:r>
              <a:rPr lang="en-US">
                <a:latin typeface="Tahoma" charset="0"/>
                <a:ea typeface="ＭＳ Ｐゴシック" charset="0"/>
              </a:rPr>
              <a:t> blocks</a:t>
            </a:r>
          </a:p>
        </p:txBody>
      </p:sp>
      <p:sp>
        <p:nvSpPr>
          <p:cNvPr id="277508" name="Text Box 4"/>
          <p:cNvSpPr txBox="1">
            <a:spLocks noChangeArrowheads="1"/>
          </p:cNvSpPr>
          <p:nvPr/>
        </p:nvSpPr>
        <p:spPr bwMode="auto">
          <a:xfrm>
            <a:off x="1676400" y="2216527"/>
            <a:ext cx="6477000" cy="4031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a:r>
              <a:rPr kumimoji="1" lang="en-US" sz="1600" b="1" dirty="0"/>
              <a:t>try</a:t>
            </a:r>
          </a:p>
          <a:p>
            <a:pPr algn="l"/>
            <a:r>
              <a:rPr kumimoji="1" lang="en-US" sz="1600" b="1" dirty="0"/>
              <a:t>{   </a:t>
            </a:r>
          </a:p>
          <a:p>
            <a:pPr algn="l"/>
            <a:r>
              <a:rPr kumimoji="1" lang="en-US" sz="1600" b="1" dirty="0"/>
              <a:t>    // code that will normally execute</a:t>
            </a:r>
          </a:p>
          <a:p>
            <a:pPr algn="l"/>
            <a:r>
              <a:rPr kumimoji="1" lang="en-US" sz="1600" b="1" dirty="0"/>
              <a:t>}</a:t>
            </a:r>
          </a:p>
          <a:p>
            <a:pPr algn="l"/>
            <a:r>
              <a:rPr kumimoji="1" lang="en-US" sz="1600" b="1" dirty="0"/>
              <a:t>catch (ExceptionType1 e)</a:t>
            </a:r>
          </a:p>
          <a:p>
            <a:pPr algn="l"/>
            <a:r>
              <a:rPr kumimoji="1" lang="en-US" sz="1600" b="1" dirty="0"/>
              <a:t>{   // code to "handle" this exception</a:t>
            </a:r>
          </a:p>
          <a:p>
            <a:pPr algn="l"/>
            <a:r>
              <a:rPr kumimoji="1" lang="en-US" sz="1600" b="1" dirty="0"/>
              <a:t>}</a:t>
            </a:r>
          </a:p>
          <a:p>
            <a:pPr algn="l"/>
            <a:r>
              <a:rPr kumimoji="1" lang="en-US" sz="1600" b="1" dirty="0"/>
              <a:t>catch (ExceptionType2 e)</a:t>
            </a:r>
          </a:p>
          <a:p>
            <a:pPr algn="l"/>
            <a:r>
              <a:rPr kumimoji="1" lang="en-US" sz="1600" b="1" dirty="0"/>
              <a:t>{   // code to "handle" this exception</a:t>
            </a:r>
          </a:p>
          <a:p>
            <a:pPr algn="l"/>
            <a:r>
              <a:rPr kumimoji="1" lang="en-US" sz="1600" b="1" dirty="0"/>
              <a:t>}</a:t>
            </a:r>
          </a:p>
          <a:p>
            <a:pPr algn="l"/>
            <a:endParaRPr kumimoji="1" lang="en-US" sz="1600" b="1" dirty="0"/>
          </a:p>
          <a:p>
            <a:pPr algn="l"/>
            <a:r>
              <a:rPr kumimoji="1" lang="en-US" sz="1600" b="1" dirty="0"/>
              <a:t>... // can have many catches</a:t>
            </a:r>
          </a:p>
          <a:p>
            <a:pPr algn="l"/>
            <a:endParaRPr kumimoji="1" lang="en-US" sz="1600" b="1" dirty="0"/>
          </a:p>
          <a:p>
            <a:pPr algn="l"/>
            <a:r>
              <a:rPr kumimoji="1" lang="en-US" sz="1600" b="1" dirty="0"/>
              <a:t>finally</a:t>
            </a:r>
          </a:p>
          <a:p>
            <a:pPr algn="l"/>
            <a:r>
              <a:rPr kumimoji="1" lang="en-US" sz="1600" b="1" dirty="0"/>
              <a:t>{   // code to "clean up" before leaving try block</a:t>
            </a:r>
          </a:p>
          <a:p>
            <a:pPr algn="l"/>
            <a:r>
              <a:rPr kumimoji="1" lang="en-US" sz="1600" b="1" dirty="0"/>
              <a:t>}</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3495B26-DE1B-B24B-855A-EF78384AA898}" type="slidenum">
              <a:rPr lang="en-US" sz="1400">
                <a:latin typeface="Arial" charset="0"/>
              </a:rPr>
              <a:pPr eaLnBrk="1" hangingPunct="1"/>
              <a:t>264</a:t>
            </a:fld>
            <a:endParaRPr lang="en-US" sz="1400">
              <a:latin typeface="Arial" charset="0"/>
            </a:endParaRPr>
          </a:p>
        </p:txBody>
      </p:sp>
      <p:sp>
        <p:nvSpPr>
          <p:cNvPr id="2795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Exceptions in Java</a:t>
            </a:r>
          </a:p>
        </p:txBody>
      </p:sp>
      <p:sp>
        <p:nvSpPr>
          <p:cNvPr id="1616899" name="Rectangle 3"/>
          <p:cNvSpPr>
            <a:spLocks noGrp="1" noChangeArrowheads="1"/>
          </p:cNvSpPr>
          <p:nvPr>
            <p:ph type="body" idx="1"/>
          </p:nvPr>
        </p:nvSpPr>
        <p:spPr/>
        <p:txBody>
          <a:bodyPr/>
          <a:lstStyle/>
          <a:p>
            <a:pPr lvl="1" eaLnBrk="1" hangingPunct="1">
              <a:lnSpc>
                <a:spcPct val="90000"/>
              </a:lnSpc>
            </a:pPr>
            <a:r>
              <a:rPr lang="en-US">
                <a:latin typeface="Tahoma" charset="0"/>
                <a:ea typeface="ＭＳ Ｐゴシック" charset="0"/>
              </a:rPr>
              <a:t>If </a:t>
            </a:r>
            <a:r>
              <a:rPr lang="en-US">
                <a:solidFill>
                  <a:srgbClr val="002DB9"/>
                </a:solidFill>
                <a:latin typeface="Tahoma" charset="0"/>
                <a:ea typeface="ＭＳ Ｐゴシック" charset="0"/>
              </a:rPr>
              <a:t>all goes well </a:t>
            </a:r>
            <a:r>
              <a:rPr lang="en-US">
                <a:latin typeface="Tahoma" charset="0"/>
                <a:ea typeface="ＭＳ Ｐゴシック" charset="0"/>
              </a:rPr>
              <a:t>(no exceptions occur)</a:t>
            </a:r>
          </a:p>
          <a:p>
            <a:pPr lvl="2" eaLnBrk="1" hangingPunct="1">
              <a:lnSpc>
                <a:spcPct val="90000"/>
              </a:lnSpc>
            </a:pPr>
            <a:r>
              <a:rPr lang="en-US">
                <a:latin typeface="Tahoma" charset="0"/>
                <a:ea typeface="ＭＳ Ｐゴシック" charset="0"/>
              </a:rPr>
              <a:t>Code in </a:t>
            </a:r>
            <a:r>
              <a:rPr lang="en-US">
                <a:solidFill>
                  <a:srgbClr val="FF0000"/>
                </a:solidFill>
                <a:latin typeface="Tahoma" charset="0"/>
                <a:ea typeface="ＭＳ Ｐゴシック" charset="0"/>
              </a:rPr>
              <a:t>try</a:t>
            </a:r>
            <a:r>
              <a:rPr lang="en-US">
                <a:latin typeface="Tahoma" charset="0"/>
                <a:ea typeface="ＭＳ Ｐゴシック" charset="0"/>
              </a:rPr>
              <a:t> block is executed, followed by code in (optional) </a:t>
            </a:r>
            <a:r>
              <a:rPr lang="en-US">
                <a:solidFill>
                  <a:srgbClr val="FF0000"/>
                </a:solidFill>
                <a:latin typeface="Tahoma" charset="0"/>
                <a:ea typeface="ＭＳ Ｐゴシック" charset="0"/>
              </a:rPr>
              <a:t>finally</a:t>
            </a:r>
            <a:r>
              <a:rPr lang="en-US">
                <a:latin typeface="Tahoma" charset="0"/>
                <a:ea typeface="ＭＳ Ｐゴシック" charset="0"/>
              </a:rPr>
              <a:t> block</a:t>
            </a:r>
          </a:p>
          <a:p>
            <a:pPr lvl="1" eaLnBrk="1" hangingPunct="1">
              <a:lnSpc>
                <a:spcPct val="90000"/>
              </a:lnSpc>
            </a:pPr>
            <a:r>
              <a:rPr lang="en-US">
                <a:latin typeface="Tahoma" charset="0"/>
                <a:ea typeface="ＭＳ Ｐゴシック" charset="0"/>
              </a:rPr>
              <a:t>If </a:t>
            </a:r>
            <a:r>
              <a:rPr lang="en-US">
                <a:solidFill>
                  <a:srgbClr val="002DB9"/>
                </a:solidFill>
                <a:latin typeface="Tahoma" charset="0"/>
                <a:ea typeface="ＭＳ Ｐゴシック" charset="0"/>
              </a:rPr>
              <a:t>an exception occurs </a:t>
            </a:r>
            <a:r>
              <a:rPr lang="en-US">
                <a:latin typeface="Tahoma" charset="0"/>
                <a:ea typeface="ＭＳ Ｐゴシック" charset="0"/>
              </a:rPr>
              <a:t>anywhere in the try block</a:t>
            </a:r>
          </a:p>
          <a:p>
            <a:pPr lvl="2" eaLnBrk="1" hangingPunct="1">
              <a:lnSpc>
                <a:spcPct val="90000"/>
              </a:lnSpc>
            </a:pPr>
            <a:r>
              <a:rPr lang="en-US">
                <a:latin typeface="Tahoma" charset="0"/>
                <a:ea typeface="ＭＳ Ｐゴシック" charset="0"/>
              </a:rPr>
              <a:t>Execution immediately jumps out of the try block (i.e. the try block does not complete its execution)</a:t>
            </a:r>
          </a:p>
          <a:p>
            <a:pPr lvl="2" eaLnBrk="1" hangingPunct="1">
              <a:lnSpc>
                <a:spcPct val="90000"/>
              </a:lnSpc>
            </a:pPr>
            <a:r>
              <a:rPr lang="en-US">
                <a:latin typeface="Tahoma" charset="0"/>
                <a:ea typeface="ＭＳ Ｐゴシック" charset="0"/>
              </a:rPr>
              <a:t>An </a:t>
            </a:r>
            <a:r>
              <a:rPr lang="en-US">
                <a:solidFill>
                  <a:srgbClr val="FF0000"/>
                </a:solidFill>
                <a:latin typeface="Tahoma" charset="0"/>
                <a:ea typeface="ＭＳ Ｐゴシック" charset="0"/>
              </a:rPr>
              <a:t>exception handler</a:t>
            </a:r>
            <a:r>
              <a:rPr lang="en-US">
                <a:latin typeface="Tahoma" charset="0"/>
                <a:ea typeface="ＭＳ Ｐゴシック" charset="0"/>
              </a:rPr>
              <a:t> is sought in a catch block</a:t>
            </a:r>
          </a:p>
          <a:p>
            <a:pPr lvl="3" eaLnBrk="1" hangingPunct="1">
              <a:lnSpc>
                <a:spcPct val="90000"/>
              </a:lnSpc>
            </a:pPr>
            <a:r>
              <a:rPr lang="en-US">
                <a:latin typeface="Tahoma" charset="0"/>
                <a:ea typeface="ＭＳ Ｐゴシック" charset="0"/>
              </a:rPr>
              <a:t>If exception </a:t>
            </a:r>
            <a:r>
              <a:rPr lang="en-US">
                <a:solidFill>
                  <a:srgbClr val="FF6600"/>
                </a:solidFill>
                <a:latin typeface="Tahoma" charset="0"/>
                <a:ea typeface="ＭＳ Ｐゴシック" charset="0"/>
              </a:rPr>
              <a:t>is handled </a:t>
            </a:r>
            <a:r>
              <a:rPr lang="en-US">
                <a:latin typeface="Tahoma" charset="0"/>
                <a:ea typeface="ＭＳ Ｐゴシック" charset="0"/>
              </a:rPr>
              <a:t>in a catch block, that block executes followed by the (optional) finally block</a:t>
            </a:r>
          </a:p>
          <a:p>
            <a:pPr lvl="3" eaLnBrk="1" hangingPunct="1">
              <a:lnSpc>
                <a:spcPct val="90000"/>
              </a:lnSpc>
            </a:pPr>
            <a:r>
              <a:rPr lang="en-US">
                <a:latin typeface="Tahoma" charset="0"/>
                <a:ea typeface="ＭＳ Ｐゴシック" charset="0"/>
              </a:rPr>
              <a:t>If the exception </a:t>
            </a:r>
            <a:r>
              <a:rPr lang="en-US">
                <a:solidFill>
                  <a:srgbClr val="FF6600"/>
                </a:solidFill>
                <a:latin typeface="Tahoma" charset="0"/>
                <a:ea typeface="ＭＳ Ｐゴシック" charset="0"/>
              </a:rPr>
              <a:t>is not handled </a:t>
            </a:r>
            <a:r>
              <a:rPr lang="en-US">
                <a:latin typeface="Tahoma" charset="0"/>
                <a:ea typeface="ＭＳ Ｐゴシック" charset="0"/>
              </a:rPr>
              <a:t>in a catch block, the (optional) finally block is executed and then the exception is </a:t>
            </a:r>
            <a:r>
              <a:rPr lang="en-US">
                <a:solidFill>
                  <a:srgbClr val="FF0000"/>
                </a:solidFill>
                <a:latin typeface="Tahoma" charset="0"/>
                <a:ea typeface="ＭＳ Ｐゴシック" charset="0"/>
              </a:rPr>
              <a:t>propagated</a:t>
            </a:r>
            <a:r>
              <a:rPr lang="en-US">
                <a:latin typeface="Tahoma" charset="0"/>
                <a:ea typeface="ＭＳ Ｐゴシック" charset="0"/>
              </a:rPr>
              <a:t> </a:t>
            </a:r>
          </a:p>
          <a:p>
            <a:pPr lvl="1" eaLnBrk="1" hangingPunct="1">
              <a:lnSpc>
                <a:spcPct val="90000"/>
              </a:lnSpc>
            </a:pPr>
            <a:r>
              <a:rPr lang="en-US">
                <a:latin typeface="Tahoma" charset="0"/>
                <a:ea typeface="ＭＳ Ｐゴシック" charset="0"/>
              </a:rPr>
              <a:t>Note that in all cases the </a:t>
            </a:r>
            <a:r>
              <a:rPr lang="en-US">
                <a:solidFill>
                  <a:srgbClr val="FF0000"/>
                </a:solidFill>
                <a:latin typeface="Tahoma" charset="0"/>
                <a:ea typeface="ＭＳ Ｐゴシック" charset="0"/>
              </a:rPr>
              <a:t>finally block</a:t>
            </a:r>
            <a:r>
              <a:rPr lang="en-US">
                <a:latin typeface="Tahoma" charset="0"/>
                <a:ea typeface="ＭＳ Ｐゴシック" charset="0"/>
              </a:rPr>
              <a:t> is executed if it is present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16899">
                                            <p:txEl>
                                              <p:pRg st="2" end="2"/>
                                            </p:txEl>
                                          </p:spTgt>
                                        </p:tgtEl>
                                        <p:attrNameLst>
                                          <p:attrName>style.visibility</p:attrName>
                                        </p:attrNameLst>
                                      </p:cBhvr>
                                      <p:to>
                                        <p:strVal val="visible"/>
                                      </p:to>
                                    </p:set>
                                    <p:anim to="" calcmode="lin" valueType="num">
                                      <p:cBhvr>
                                        <p:cTn id="7" dur="1" fill="hold"/>
                                        <p:tgtEl>
                                          <p:spTgt spid="1616899">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16899">
                                            <p:txEl>
                                              <p:pRg st="3" end="3"/>
                                            </p:txEl>
                                          </p:spTgt>
                                        </p:tgtEl>
                                        <p:attrNameLst>
                                          <p:attrName>style.visibility</p:attrName>
                                        </p:attrNameLst>
                                      </p:cBhvr>
                                      <p:to>
                                        <p:strVal val="visible"/>
                                      </p:to>
                                    </p:set>
                                    <p:anim to="" calcmode="lin" valueType="num">
                                      <p:cBhvr>
                                        <p:cTn id="10" dur="1" fill="hold"/>
                                        <p:tgtEl>
                                          <p:spTgt spid="1616899">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616899">
                                            <p:txEl>
                                              <p:pRg st="4" end="4"/>
                                            </p:txEl>
                                          </p:spTgt>
                                        </p:tgtEl>
                                        <p:attrNameLst>
                                          <p:attrName>style.visibility</p:attrName>
                                        </p:attrNameLst>
                                      </p:cBhvr>
                                      <p:to>
                                        <p:strVal val="visible"/>
                                      </p:to>
                                    </p:set>
                                    <p:anim to="" calcmode="lin" valueType="num">
                                      <p:cBhvr>
                                        <p:cTn id="15" dur="1" fill="hold"/>
                                        <p:tgtEl>
                                          <p:spTgt spid="1616899">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616899">
                                            <p:txEl>
                                              <p:pRg st="5" end="5"/>
                                            </p:txEl>
                                          </p:spTgt>
                                        </p:tgtEl>
                                        <p:attrNameLst>
                                          <p:attrName>style.visibility</p:attrName>
                                        </p:attrNameLst>
                                      </p:cBhvr>
                                      <p:to>
                                        <p:strVal val="visible"/>
                                      </p:to>
                                    </p:set>
                                    <p:anim to="" calcmode="lin" valueType="num">
                                      <p:cBhvr>
                                        <p:cTn id="18" dur="1" fill="hold"/>
                                        <p:tgtEl>
                                          <p:spTgt spid="1616899">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616899">
                                            <p:txEl>
                                              <p:pRg st="6" end="6"/>
                                            </p:txEl>
                                          </p:spTgt>
                                        </p:tgtEl>
                                        <p:attrNameLst>
                                          <p:attrName>style.visibility</p:attrName>
                                        </p:attrNameLst>
                                      </p:cBhvr>
                                      <p:to>
                                        <p:strVal val="visible"/>
                                      </p:to>
                                    </p:set>
                                    <p:anim to="" calcmode="lin" valueType="num">
                                      <p:cBhvr>
                                        <p:cTn id="23" dur="1" fill="hold"/>
                                        <p:tgtEl>
                                          <p:spTgt spid="1616899">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616899">
                                            <p:txEl>
                                              <p:pRg st="7" end="7"/>
                                            </p:txEl>
                                          </p:spTgt>
                                        </p:tgtEl>
                                        <p:attrNameLst>
                                          <p:attrName>style.visibility</p:attrName>
                                        </p:attrNameLst>
                                      </p:cBhvr>
                                      <p:to>
                                        <p:strVal val="visible"/>
                                      </p:to>
                                    </p:set>
                                    <p:anim to="" calcmode="lin" valueType="num">
                                      <p:cBhvr>
                                        <p:cTn id="28" dur="1" fill="hold"/>
                                        <p:tgtEl>
                                          <p:spTgt spid="161689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4400ECD-0DDE-5245-8255-32F390A244C1}" type="slidenum">
              <a:rPr lang="en-US" sz="1400">
                <a:latin typeface="Arial" charset="0"/>
              </a:rPr>
              <a:pPr eaLnBrk="1" hangingPunct="1"/>
              <a:t>265</a:t>
            </a:fld>
            <a:endParaRPr lang="en-US" sz="1400">
              <a:latin typeface="Arial" charset="0"/>
            </a:endParaRPr>
          </a:p>
        </p:txBody>
      </p:sp>
      <p:sp>
        <p:nvSpPr>
          <p:cNvPr id="2816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Exceptions in Java</a:t>
            </a:r>
          </a:p>
        </p:txBody>
      </p:sp>
      <p:sp>
        <p:nvSpPr>
          <p:cNvPr id="1618947" name="Rectangle 3"/>
          <p:cNvSpPr>
            <a:spLocks noGrp="1" noChangeArrowheads="1"/>
          </p:cNvSpPr>
          <p:nvPr>
            <p:ph type="body" idx="1"/>
          </p:nvPr>
        </p:nvSpPr>
        <p:spPr>
          <a:xfrm>
            <a:off x="685800" y="1066800"/>
            <a:ext cx="7772400" cy="5029200"/>
          </a:xfrm>
        </p:spPr>
        <p:txBody>
          <a:bodyPr/>
          <a:lstStyle/>
          <a:p>
            <a:pPr lvl="1" eaLnBrk="1" hangingPunct="1">
              <a:lnSpc>
                <a:spcPct val="90000"/>
              </a:lnSpc>
            </a:pPr>
            <a:r>
              <a:rPr lang="en-US" dirty="0">
                <a:latin typeface="Tahoma" charset="0"/>
                <a:ea typeface="ＭＳ Ｐゴシック" charset="0"/>
              </a:rPr>
              <a:t>If an exception is </a:t>
            </a:r>
            <a:r>
              <a:rPr lang="en-US" dirty="0">
                <a:solidFill>
                  <a:srgbClr val="FF0000"/>
                </a:solidFill>
                <a:latin typeface="Tahoma" charset="0"/>
                <a:ea typeface="ＭＳ Ｐゴシック" charset="0"/>
              </a:rPr>
              <a:t>handled</a:t>
            </a:r>
            <a:endParaRPr lang="en-US" dirty="0">
              <a:latin typeface="Tahoma" charset="0"/>
              <a:ea typeface="ＭＳ Ｐゴシック" charset="0"/>
            </a:endParaRPr>
          </a:p>
          <a:p>
            <a:pPr lvl="2" eaLnBrk="1" hangingPunct="1">
              <a:lnSpc>
                <a:spcPct val="90000"/>
              </a:lnSpc>
            </a:pPr>
            <a:r>
              <a:rPr lang="en-US" dirty="0">
                <a:latin typeface="Tahoma" charset="0"/>
                <a:ea typeface="ＭＳ Ｐゴシック" charset="0"/>
              </a:rPr>
              <a:t>Execution resumes immediately AFTER try/catch block in which it was </a:t>
            </a:r>
            <a:r>
              <a:rPr lang="en-US" b="1" dirty="0">
                <a:latin typeface="Tahoma" charset="0"/>
                <a:ea typeface="ＭＳ Ｐゴシック" charset="0"/>
              </a:rPr>
              <a:t>handled</a:t>
            </a:r>
            <a:r>
              <a:rPr lang="en-US" dirty="0">
                <a:latin typeface="Tahoma" charset="0"/>
                <a:ea typeface="ＭＳ Ｐゴシック" charset="0"/>
              </a:rPr>
              <a:t>, and does NOT return to throw point</a:t>
            </a:r>
          </a:p>
          <a:p>
            <a:pPr lvl="2" eaLnBrk="1" hangingPunct="1">
              <a:lnSpc>
                <a:spcPct val="90000"/>
              </a:lnSpc>
            </a:pPr>
            <a:r>
              <a:rPr lang="en-US" b="1" dirty="0">
                <a:latin typeface="Tahoma" charset="0"/>
                <a:ea typeface="ＭＳ Ｐゴシック" charset="0"/>
              </a:rPr>
              <a:t>termination model</a:t>
            </a:r>
            <a:r>
              <a:rPr lang="en-US" dirty="0">
                <a:latin typeface="Tahoma" charset="0"/>
                <a:ea typeface="ＭＳ Ｐゴシック" charset="0"/>
              </a:rPr>
              <a:t> of exception handling</a:t>
            </a:r>
          </a:p>
          <a:p>
            <a:pPr lvl="3" eaLnBrk="1" hangingPunct="1">
              <a:lnSpc>
                <a:spcPct val="90000"/>
              </a:lnSpc>
            </a:pPr>
            <a:r>
              <a:rPr lang="en-US" dirty="0">
                <a:latin typeface="Tahoma" charset="0"/>
                <a:ea typeface="ＭＳ Ｐゴシック" charset="0"/>
              </a:rPr>
              <a:t>As opposed to a resumption model, where execution resumes from where the exception occurred</a:t>
            </a:r>
          </a:p>
          <a:p>
            <a:pPr lvl="1" eaLnBrk="1" hangingPunct="1">
              <a:lnSpc>
                <a:spcPct val="90000"/>
              </a:lnSpc>
            </a:pPr>
            <a:r>
              <a:rPr lang="en-US" dirty="0">
                <a:latin typeface="Tahoma" charset="0"/>
                <a:ea typeface="ＭＳ Ｐゴシック" charset="0"/>
              </a:rPr>
              <a:t>If an exception is </a:t>
            </a:r>
            <a:r>
              <a:rPr lang="en-US" dirty="0">
                <a:solidFill>
                  <a:srgbClr val="FF0000"/>
                </a:solidFill>
                <a:latin typeface="Tahoma" charset="0"/>
                <a:ea typeface="ＭＳ Ｐゴシック" charset="0"/>
              </a:rPr>
              <a:t>propagated</a:t>
            </a:r>
            <a:endParaRPr lang="en-US" dirty="0">
              <a:latin typeface="Tahoma" charset="0"/>
              <a:ea typeface="ＭＳ Ｐゴシック" charset="0"/>
            </a:endParaRPr>
          </a:p>
          <a:p>
            <a:pPr lvl="2" eaLnBrk="1" hangingPunct="1">
              <a:lnSpc>
                <a:spcPct val="90000"/>
              </a:lnSpc>
            </a:pPr>
            <a:r>
              <a:rPr lang="en-US" dirty="0">
                <a:latin typeface="Tahoma" charset="0"/>
                <a:ea typeface="ＭＳ Ｐゴシック" charset="0"/>
              </a:rPr>
              <a:t>A handler is searched for by backing up through the call chain on the run-time stack (discuss)</a:t>
            </a:r>
          </a:p>
          <a:p>
            <a:pPr lvl="2" eaLnBrk="1" hangingPunct="1">
              <a:lnSpc>
                <a:spcPct val="90000"/>
              </a:lnSpc>
            </a:pPr>
            <a:r>
              <a:rPr lang="en-US" dirty="0">
                <a:latin typeface="Tahoma" charset="0"/>
                <a:ea typeface="ＭＳ Ｐゴシック" charset="0"/>
              </a:rPr>
              <a:t>This is </a:t>
            </a:r>
            <a:r>
              <a:rPr lang="en-US" b="1" dirty="0">
                <a:latin typeface="Tahoma" charset="0"/>
                <a:ea typeface="ＭＳ Ｐゴシック" charset="0"/>
              </a:rPr>
              <a:t>dynamic exception propagation</a:t>
            </a:r>
            <a:endParaRPr lang="en-US" dirty="0">
              <a:latin typeface="Tahoma" charset="0"/>
              <a:ea typeface="ＭＳ Ｐゴシック" charset="0"/>
            </a:endParaRPr>
          </a:p>
          <a:p>
            <a:pPr lvl="2" eaLnBrk="1" hangingPunct="1">
              <a:lnSpc>
                <a:spcPct val="90000"/>
              </a:lnSpc>
            </a:pPr>
            <a:r>
              <a:rPr lang="en-US" dirty="0">
                <a:latin typeface="Tahoma" charset="0"/>
                <a:ea typeface="ＭＳ Ｐゴシック" charset="0"/>
              </a:rPr>
              <a:t>If no handler is ever found</a:t>
            </a:r>
          </a:p>
          <a:p>
            <a:pPr lvl="3" eaLnBrk="1" hangingPunct="1">
              <a:lnSpc>
                <a:spcPct val="90000"/>
              </a:lnSpc>
            </a:pPr>
            <a:r>
              <a:rPr lang="en-US" dirty="0">
                <a:latin typeface="Tahoma" charset="0"/>
                <a:ea typeface="ＭＳ Ｐゴシック" charset="0"/>
              </a:rPr>
              <a:t>Console applications crash and report exception</a:t>
            </a:r>
          </a:p>
          <a:p>
            <a:pPr lvl="3" eaLnBrk="1" hangingPunct="1">
              <a:lnSpc>
                <a:spcPct val="90000"/>
              </a:lnSpc>
            </a:pPr>
            <a:r>
              <a:rPr lang="en-US" dirty="0">
                <a:latin typeface="Tahoma" charset="0"/>
                <a:ea typeface="ＭＳ Ｐゴシック" charset="0"/>
              </a:rPr>
              <a:t>GUI applications will continue to execute, but may be in an inconsistent state – more soon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618947">
                                            <p:txEl>
                                              <p:pRg st="2" end="2"/>
                                            </p:txEl>
                                          </p:spTgt>
                                        </p:tgtEl>
                                        <p:attrNameLst>
                                          <p:attrName>style.visibility</p:attrName>
                                        </p:attrNameLst>
                                      </p:cBhvr>
                                      <p:to>
                                        <p:strVal val="visible"/>
                                      </p:to>
                                    </p:set>
                                    <p:animEffect transition="in" filter="fade">
                                      <p:cBhvr>
                                        <p:cTn id="7" dur="770" decel="100000"/>
                                        <p:tgtEl>
                                          <p:spTgt spid="1618947">
                                            <p:txEl>
                                              <p:pRg st="2" end="2"/>
                                            </p:txEl>
                                          </p:spTgt>
                                        </p:tgtEl>
                                      </p:cBhvr>
                                    </p:animEffect>
                                    <p:animScale>
                                      <p:cBhvr>
                                        <p:cTn id="8" dur="770" decel="100000"/>
                                        <p:tgtEl>
                                          <p:spTgt spid="1618947">
                                            <p:txEl>
                                              <p:pRg st="2" end="2"/>
                                            </p:txEl>
                                          </p:spTgt>
                                        </p:tgtEl>
                                      </p:cBhvr>
                                      <p:from x="10000" y="10000"/>
                                      <p:to x="200000" y="450000"/>
                                    </p:animScale>
                                    <p:animScale>
                                      <p:cBhvr>
                                        <p:cTn id="9" dur="1230" accel="100000" fill="hold">
                                          <p:stCondLst>
                                            <p:cond delay="770"/>
                                          </p:stCondLst>
                                        </p:cTn>
                                        <p:tgtEl>
                                          <p:spTgt spid="1618947">
                                            <p:txEl>
                                              <p:pRg st="2" end="2"/>
                                            </p:txEl>
                                          </p:spTgt>
                                        </p:tgtEl>
                                      </p:cBhvr>
                                      <p:from x="200000" y="450000"/>
                                      <p:to x="100000" y="100000"/>
                                    </p:animScale>
                                    <p:set>
                                      <p:cBhvr>
                                        <p:cTn id="10" dur="770" fill="hold"/>
                                        <p:tgtEl>
                                          <p:spTgt spid="1618947">
                                            <p:txEl>
                                              <p:pRg st="2" end="2"/>
                                            </p:txEl>
                                          </p:spTgt>
                                        </p:tgtEl>
                                        <p:attrNameLst>
                                          <p:attrName>ppt_x</p:attrName>
                                        </p:attrNameLst>
                                      </p:cBhvr>
                                      <p:to>
                                        <p:strVal val="(0.5)"/>
                                      </p:to>
                                    </p:set>
                                    <p:anim from="(0.5)" to="(#ppt_x)" calcmode="lin" valueType="num">
                                      <p:cBhvr>
                                        <p:cTn id="11" dur="1230" accel="100000" fill="hold">
                                          <p:stCondLst>
                                            <p:cond delay="770"/>
                                          </p:stCondLst>
                                        </p:cTn>
                                        <p:tgtEl>
                                          <p:spTgt spid="1618947">
                                            <p:txEl>
                                              <p:pRg st="2" end="2"/>
                                            </p:txEl>
                                          </p:spTgt>
                                        </p:tgtEl>
                                        <p:attrNameLst>
                                          <p:attrName>ppt_x</p:attrName>
                                        </p:attrNameLst>
                                      </p:cBhvr>
                                    </p:anim>
                                    <p:set>
                                      <p:cBhvr>
                                        <p:cTn id="12" dur="770" fill="hold"/>
                                        <p:tgtEl>
                                          <p:spTgt spid="1618947">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618947">
                                            <p:txEl>
                                              <p:pRg st="2" end="2"/>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618947">
                                            <p:txEl>
                                              <p:pRg st="3" end="3"/>
                                            </p:txEl>
                                          </p:spTgt>
                                        </p:tgtEl>
                                        <p:attrNameLst>
                                          <p:attrName>style.visibility</p:attrName>
                                        </p:attrNameLst>
                                      </p:cBhvr>
                                      <p:to>
                                        <p:strVal val="visible"/>
                                      </p:to>
                                    </p:set>
                                    <p:animEffect transition="in" filter="fade">
                                      <p:cBhvr>
                                        <p:cTn id="16" dur="770" decel="100000"/>
                                        <p:tgtEl>
                                          <p:spTgt spid="1618947">
                                            <p:txEl>
                                              <p:pRg st="3" end="3"/>
                                            </p:txEl>
                                          </p:spTgt>
                                        </p:tgtEl>
                                      </p:cBhvr>
                                    </p:animEffect>
                                    <p:animScale>
                                      <p:cBhvr>
                                        <p:cTn id="17" dur="770" decel="100000"/>
                                        <p:tgtEl>
                                          <p:spTgt spid="1618947">
                                            <p:txEl>
                                              <p:pRg st="3" end="3"/>
                                            </p:txEl>
                                          </p:spTgt>
                                        </p:tgtEl>
                                      </p:cBhvr>
                                      <p:from x="10000" y="10000"/>
                                      <p:to x="200000" y="450000"/>
                                    </p:animScale>
                                    <p:animScale>
                                      <p:cBhvr>
                                        <p:cTn id="18" dur="1230" accel="100000" fill="hold">
                                          <p:stCondLst>
                                            <p:cond delay="770"/>
                                          </p:stCondLst>
                                        </p:cTn>
                                        <p:tgtEl>
                                          <p:spTgt spid="1618947">
                                            <p:txEl>
                                              <p:pRg st="3" end="3"/>
                                            </p:txEl>
                                          </p:spTgt>
                                        </p:tgtEl>
                                      </p:cBhvr>
                                      <p:from x="200000" y="450000"/>
                                      <p:to x="100000" y="100000"/>
                                    </p:animScale>
                                    <p:set>
                                      <p:cBhvr>
                                        <p:cTn id="19" dur="770" fill="hold"/>
                                        <p:tgtEl>
                                          <p:spTgt spid="1618947">
                                            <p:txEl>
                                              <p:pRg st="3" end="3"/>
                                            </p:txEl>
                                          </p:spTgt>
                                        </p:tgtEl>
                                        <p:attrNameLst>
                                          <p:attrName>ppt_x</p:attrName>
                                        </p:attrNameLst>
                                      </p:cBhvr>
                                      <p:to>
                                        <p:strVal val="(0.5)"/>
                                      </p:to>
                                    </p:set>
                                    <p:anim from="(0.5)" to="(#ppt_x)" calcmode="lin" valueType="num">
                                      <p:cBhvr>
                                        <p:cTn id="20" dur="1230" accel="100000" fill="hold">
                                          <p:stCondLst>
                                            <p:cond delay="770"/>
                                          </p:stCondLst>
                                        </p:cTn>
                                        <p:tgtEl>
                                          <p:spTgt spid="1618947">
                                            <p:txEl>
                                              <p:pRg st="3" end="3"/>
                                            </p:txEl>
                                          </p:spTgt>
                                        </p:tgtEl>
                                        <p:attrNameLst>
                                          <p:attrName>ppt_x</p:attrName>
                                        </p:attrNameLst>
                                      </p:cBhvr>
                                    </p:anim>
                                    <p:set>
                                      <p:cBhvr>
                                        <p:cTn id="21" dur="770" fill="hold"/>
                                        <p:tgtEl>
                                          <p:spTgt spid="1618947">
                                            <p:txEl>
                                              <p:pRg st="3" end="3"/>
                                            </p:txEl>
                                          </p:spTgt>
                                        </p:tgtEl>
                                        <p:attrNameLst>
                                          <p:attrName>ppt_y</p:attrName>
                                        </p:attrNameLst>
                                      </p:cBhvr>
                                      <p:to>
                                        <p:strVal val="(#ppt_y+0.4)"/>
                                      </p:to>
                                    </p:set>
                                    <p:anim from="(#ppt_y+0.4)" to="(#ppt_y)" calcmode="lin" valueType="num">
                                      <p:cBhvr>
                                        <p:cTn id="22" dur="1230" accel="100000" fill="hold">
                                          <p:stCondLst>
                                            <p:cond delay="770"/>
                                          </p:stCondLst>
                                        </p:cTn>
                                        <p:tgtEl>
                                          <p:spTgt spid="1618947">
                                            <p:txEl>
                                              <p:pRg st="3" end="3"/>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618947">
                                            <p:txEl>
                                              <p:pRg st="4" end="4"/>
                                            </p:txEl>
                                          </p:spTgt>
                                        </p:tgtEl>
                                        <p:attrNameLst>
                                          <p:attrName>style.visibility</p:attrName>
                                        </p:attrNameLst>
                                      </p:cBhvr>
                                      <p:to>
                                        <p:strVal val="visible"/>
                                      </p:to>
                                    </p:set>
                                    <p:anim to="" calcmode="lin" valueType="num">
                                      <p:cBhvr>
                                        <p:cTn id="27" dur="1" fill="hold"/>
                                        <p:tgtEl>
                                          <p:spTgt spid="1618947">
                                            <p:txEl>
                                              <p:pRg st="4" end="4"/>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618947">
                                            <p:txEl>
                                              <p:pRg st="5" end="5"/>
                                            </p:txEl>
                                          </p:spTgt>
                                        </p:tgtEl>
                                        <p:attrNameLst>
                                          <p:attrName>style.visibility</p:attrName>
                                        </p:attrNameLst>
                                      </p:cBhvr>
                                      <p:to>
                                        <p:strVal val="visible"/>
                                      </p:to>
                                    </p:set>
                                    <p:anim to="" calcmode="lin" valueType="num">
                                      <p:cBhvr>
                                        <p:cTn id="30" dur="1" fill="hold"/>
                                        <p:tgtEl>
                                          <p:spTgt spid="1618947">
                                            <p:txEl>
                                              <p:pRg st="5" end="5"/>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618947">
                                            <p:txEl>
                                              <p:pRg st="6" end="6"/>
                                            </p:txEl>
                                          </p:spTgt>
                                        </p:tgtEl>
                                        <p:attrNameLst>
                                          <p:attrName>style.visibility</p:attrName>
                                        </p:attrNameLst>
                                      </p:cBhvr>
                                      <p:to>
                                        <p:strVal val="visible"/>
                                      </p:to>
                                    </p:set>
                                    <p:anim to="" calcmode="lin" valueType="num">
                                      <p:cBhvr>
                                        <p:cTn id="35" dur="1" fill="hold"/>
                                        <p:tgtEl>
                                          <p:spTgt spid="1618947">
                                            <p:txEl>
                                              <p:pRg st="6" end="6"/>
                                            </p:txEl>
                                          </p:spTgt>
                                        </p:tgtEl>
                                        <p:attrNameLst>
                                          <p:attrName/>
                                        </p:attrNameLst>
                                      </p:cBhvr>
                                    </p:anim>
                                  </p:childTnLst>
                                </p:cTn>
                              </p:par>
                              <p:par>
                                <p:cTn id="36" presetID="24" presetClass="entr" presetSubtype="0" fill="hold" nodeType="withEffect">
                                  <p:stCondLst>
                                    <p:cond delay="0"/>
                                  </p:stCondLst>
                                  <p:childTnLst>
                                    <p:set>
                                      <p:cBhvr>
                                        <p:cTn id="37" dur="1" fill="hold">
                                          <p:stCondLst>
                                            <p:cond delay="0"/>
                                          </p:stCondLst>
                                        </p:cTn>
                                        <p:tgtEl>
                                          <p:spTgt spid="1618947">
                                            <p:txEl>
                                              <p:pRg st="7" end="7"/>
                                            </p:txEl>
                                          </p:spTgt>
                                        </p:tgtEl>
                                        <p:attrNameLst>
                                          <p:attrName>style.visibility</p:attrName>
                                        </p:attrNameLst>
                                      </p:cBhvr>
                                      <p:to>
                                        <p:strVal val="visible"/>
                                      </p:to>
                                    </p:set>
                                    <p:anim to="" calcmode="lin" valueType="num">
                                      <p:cBhvr>
                                        <p:cTn id="38" dur="1" fill="hold"/>
                                        <p:tgtEl>
                                          <p:spTgt spid="1618947">
                                            <p:txEl>
                                              <p:pRg st="7" end="7"/>
                                            </p:txEl>
                                          </p:spTgt>
                                        </p:tgtEl>
                                        <p:attrNameLst>
                                          <p:attrName/>
                                        </p:attrNameLst>
                                      </p:cBhvr>
                                    </p:anim>
                                  </p:childTnLst>
                                </p:cTn>
                              </p:par>
                              <p:par>
                                <p:cTn id="39" presetID="24" presetClass="entr" presetSubtype="0" fill="hold" nodeType="withEffect">
                                  <p:stCondLst>
                                    <p:cond delay="0"/>
                                  </p:stCondLst>
                                  <p:childTnLst>
                                    <p:set>
                                      <p:cBhvr>
                                        <p:cTn id="40" dur="1" fill="hold">
                                          <p:stCondLst>
                                            <p:cond delay="0"/>
                                          </p:stCondLst>
                                        </p:cTn>
                                        <p:tgtEl>
                                          <p:spTgt spid="1618947">
                                            <p:txEl>
                                              <p:pRg st="8" end="8"/>
                                            </p:txEl>
                                          </p:spTgt>
                                        </p:tgtEl>
                                        <p:attrNameLst>
                                          <p:attrName>style.visibility</p:attrName>
                                        </p:attrNameLst>
                                      </p:cBhvr>
                                      <p:to>
                                        <p:strVal val="visible"/>
                                      </p:to>
                                    </p:set>
                                    <p:anim to="" calcmode="lin" valueType="num">
                                      <p:cBhvr>
                                        <p:cTn id="41" dur="1" fill="hold"/>
                                        <p:tgtEl>
                                          <p:spTgt spid="1618947">
                                            <p:txEl>
                                              <p:pRg st="8" end="8"/>
                                            </p:txEl>
                                          </p:spTgt>
                                        </p:tgtEl>
                                        <p:attrNameLst>
                                          <p:attrName/>
                                        </p:attrNameLst>
                                      </p:cBhvr>
                                    </p:anim>
                                  </p:childTnLst>
                                </p:cTn>
                              </p:par>
                              <p:par>
                                <p:cTn id="42" presetID="24" presetClass="entr" presetSubtype="0" fill="hold" nodeType="withEffect">
                                  <p:stCondLst>
                                    <p:cond delay="0"/>
                                  </p:stCondLst>
                                  <p:childTnLst>
                                    <p:set>
                                      <p:cBhvr>
                                        <p:cTn id="43" dur="1" fill="hold">
                                          <p:stCondLst>
                                            <p:cond delay="0"/>
                                          </p:stCondLst>
                                        </p:cTn>
                                        <p:tgtEl>
                                          <p:spTgt spid="1618947">
                                            <p:txEl>
                                              <p:pRg st="9" end="9"/>
                                            </p:txEl>
                                          </p:spTgt>
                                        </p:tgtEl>
                                        <p:attrNameLst>
                                          <p:attrName>style.visibility</p:attrName>
                                        </p:attrNameLst>
                                      </p:cBhvr>
                                      <p:to>
                                        <p:strVal val="visible"/>
                                      </p:to>
                                    </p:set>
                                    <p:anim to="" calcmode="lin" valueType="num">
                                      <p:cBhvr>
                                        <p:cTn id="44" dur="1" fill="hold"/>
                                        <p:tgtEl>
                                          <p:spTgt spid="1618947">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7D6107B-82CD-6F49-A5C4-7DEB6A68EF6F}" type="slidenum">
              <a:rPr lang="en-US" sz="1400">
                <a:latin typeface="Arial" charset="0"/>
              </a:rPr>
              <a:pPr eaLnBrk="1" hangingPunct="1"/>
              <a:t>266</a:t>
            </a:fld>
            <a:endParaRPr lang="en-US" sz="1400">
              <a:latin typeface="Arial" charset="0"/>
            </a:endParaRPr>
          </a:p>
        </p:txBody>
      </p:sp>
      <p:sp>
        <p:nvSpPr>
          <p:cNvPr id="2836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Exceptions in Java</a:t>
            </a:r>
          </a:p>
        </p:txBody>
      </p:sp>
      <p:sp>
        <p:nvSpPr>
          <p:cNvPr id="1620995"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Checked vs. Unchecked exceptions</a:t>
            </a:r>
          </a:p>
          <a:p>
            <a:pPr lvl="1" eaLnBrk="1" hangingPunct="1"/>
            <a:r>
              <a:rPr lang="en-US" dirty="0">
                <a:solidFill>
                  <a:srgbClr val="FF0000"/>
                </a:solidFill>
                <a:latin typeface="Tahoma" charset="0"/>
                <a:ea typeface="ＭＳ Ｐゴシック" charset="0"/>
              </a:rPr>
              <a:t>Checked</a:t>
            </a:r>
            <a:r>
              <a:rPr lang="en-US" dirty="0">
                <a:latin typeface="Tahoma" charset="0"/>
                <a:ea typeface="ＭＳ Ｐゴシック" charset="0"/>
              </a:rPr>
              <a:t> exceptions</a:t>
            </a:r>
          </a:p>
          <a:p>
            <a:pPr lvl="2" eaLnBrk="1" hangingPunct="1"/>
            <a:r>
              <a:rPr lang="en-US" dirty="0">
                <a:latin typeface="Tahoma" charset="0"/>
                <a:ea typeface="ＭＳ Ｐゴシック" charset="0"/>
              </a:rPr>
              <a:t>If a method does NOT handle these, the method MUST state that it throws them</a:t>
            </a:r>
          </a:p>
          <a:p>
            <a:pPr lvl="3" eaLnBrk="1" hangingPunct="1"/>
            <a:r>
              <a:rPr lang="en-US" dirty="0">
                <a:latin typeface="Tahoma" charset="0"/>
                <a:ea typeface="ＭＳ Ｐゴシック" charset="0"/>
              </a:rPr>
              <a:t>Done in a </a:t>
            </a:r>
            <a:r>
              <a:rPr lang="en-US" dirty="0">
                <a:solidFill>
                  <a:srgbClr val="FF0000"/>
                </a:solidFill>
                <a:latin typeface="Tahoma" charset="0"/>
                <a:ea typeface="ＭＳ Ｐゴシック" charset="0"/>
              </a:rPr>
              <a:t>throws clause</a:t>
            </a:r>
            <a:r>
              <a:rPr lang="en-US" dirty="0">
                <a:latin typeface="Tahoma" charset="0"/>
                <a:ea typeface="ＭＳ Ｐゴシック" charset="0"/>
              </a:rPr>
              <a:t> in the method header</a:t>
            </a:r>
          </a:p>
          <a:p>
            <a:pPr lvl="2" eaLnBrk="1" hangingPunct="1"/>
            <a:r>
              <a:rPr lang="en-US" dirty="0">
                <a:latin typeface="Tahoma" charset="0"/>
                <a:ea typeface="ＭＳ Ｐゴシック" charset="0"/>
              </a:rPr>
              <a:t>These include </a:t>
            </a:r>
            <a:r>
              <a:rPr lang="en-US" dirty="0" err="1">
                <a:latin typeface="Tahoma" charset="0"/>
                <a:ea typeface="ＭＳ Ｐゴシック" charset="0"/>
              </a:rPr>
              <a:t>IOException</a:t>
            </a:r>
            <a:r>
              <a:rPr lang="en-US" dirty="0">
                <a:latin typeface="Tahoma" charset="0"/>
                <a:ea typeface="ＭＳ Ｐゴシック" charset="0"/>
              </a:rPr>
              <a:t>, and </a:t>
            </a:r>
            <a:r>
              <a:rPr lang="en-US" dirty="0" err="1">
                <a:latin typeface="Tahoma" charset="0"/>
                <a:ea typeface="ＭＳ Ｐゴシック" charset="0"/>
              </a:rPr>
              <a:t>InterruptedException</a:t>
            </a:r>
            <a:r>
              <a:rPr lang="en-US" dirty="0">
                <a:latin typeface="Tahoma" charset="0"/>
                <a:ea typeface="ＭＳ Ｐゴシック" charset="0"/>
              </a:rPr>
              <a:t> (and their subclasses)</a:t>
            </a:r>
          </a:p>
          <a:p>
            <a:pPr lvl="3" eaLnBrk="1" hangingPunct="1"/>
            <a:r>
              <a:rPr lang="en-US" dirty="0">
                <a:latin typeface="Tahoma" charset="0"/>
                <a:ea typeface="ＭＳ Ｐゴシック" charset="0"/>
              </a:rPr>
              <a:t>That is why various handouts throughout the term have had some exception handling – it was required</a:t>
            </a:r>
          </a:p>
          <a:p>
            <a:pPr lvl="1" eaLnBrk="1" hangingPunct="1"/>
            <a:r>
              <a:rPr lang="en-US" dirty="0">
                <a:solidFill>
                  <a:srgbClr val="FF0000"/>
                </a:solidFill>
                <a:latin typeface="Tahoma" charset="0"/>
                <a:ea typeface="ＭＳ Ｐゴシック" charset="0"/>
              </a:rPr>
              <a:t>Unchecked</a:t>
            </a:r>
            <a:r>
              <a:rPr lang="en-US" dirty="0">
                <a:latin typeface="Tahoma" charset="0"/>
                <a:ea typeface="ＭＳ Ｐゴシック" charset="0"/>
              </a:rPr>
              <a:t> exceptions</a:t>
            </a:r>
          </a:p>
          <a:p>
            <a:pPr lvl="2" eaLnBrk="1" hangingPunct="1"/>
            <a:r>
              <a:rPr lang="en-US" dirty="0">
                <a:latin typeface="Tahoma" charset="0"/>
                <a:ea typeface="ＭＳ Ｐゴシック" charset="0"/>
              </a:rPr>
              <a:t>Method not required to explicitly "throw" these</a:t>
            </a:r>
          </a:p>
          <a:p>
            <a:pPr lvl="2" eaLnBrk="1" hangingPunct="1"/>
            <a:r>
              <a:rPr lang="en-US" dirty="0">
                <a:latin typeface="Tahoma" charset="0"/>
                <a:ea typeface="ＭＳ Ｐゴシック" charset="0"/>
              </a:rPr>
              <a:t>These include </a:t>
            </a:r>
            <a:r>
              <a:rPr lang="en-US" dirty="0" err="1">
                <a:latin typeface="Tahoma" charset="0"/>
                <a:ea typeface="ＭＳ Ｐゴシック" charset="0"/>
              </a:rPr>
              <a:t>RunTimeException</a:t>
            </a:r>
            <a:r>
              <a:rPr lang="en-US" dirty="0">
                <a:latin typeface="Tahoma" charset="0"/>
                <a:ea typeface="ＭＳ Ｐゴシック"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0995">
                                            <p:txEl>
                                              <p:pRg st="1" end="1"/>
                                            </p:txEl>
                                          </p:spTgt>
                                        </p:tgtEl>
                                        <p:attrNameLst>
                                          <p:attrName>style.visibility</p:attrName>
                                        </p:attrNameLst>
                                      </p:cBhvr>
                                      <p:to>
                                        <p:strVal val="visible"/>
                                      </p:to>
                                    </p:set>
                                    <p:anim to="" calcmode="lin" valueType="num">
                                      <p:cBhvr>
                                        <p:cTn id="7" dur="1" fill="hold"/>
                                        <p:tgtEl>
                                          <p:spTgt spid="1620995">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20995">
                                            <p:txEl>
                                              <p:pRg st="2" end="2"/>
                                            </p:txEl>
                                          </p:spTgt>
                                        </p:tgtEl>
                                        <p:attrNameLst>
                                          <p:attrName>style.visibility</p:attrName>
                                        </p:attrNameLst>
                                      </p:cBhvr>
                                      <p:to>
                                        <p:strVal val="visible"/>
                                      </p:to>
                                    </p:set>
                                    <p:anim to="" calcmode="lin" valueType="num">
                                      <p:cBhvr>
                                        <p:cTn id="10" dur="1" fill="hold"/>
                                        <p:tgtEl>
                                          <p:spTgt spid="1620995">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620995">
                                            <p:txEl>
                                              <p:pRg st="3" end="3"/>
                                            </p:txEl>
                                          </p:spTgt>
                                        </p:tgtEl>
                                        <p:attrNameLst>
                                          <p:attrName>style.visibility</p:attrName>
                                        </p:attrNameLst>
                                      </p:cBhvr>
                                      <p:to>
                                        <p:strVal val="visible"/>
                                      </p:to>
                                    </p:set>
                                    <p:anim to="" calcmode="lin" valueType="num">
                                      <p:cBhvr>
                                        <p:cTn id="13" dur="1" fill="hold"/>
                                        <p:tgtEl>
                                          <p:spTgt spid="1620995">
                                            <p:txEl>
                                              <p:pRg st="3" end="3"/>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620995">
                                            <p:txEl>
                                              <p:pRg st="4" end="4"/>
                                            </p:txEl>
                                          </p:spTgt>
                                        </p:tgtEl>
                                        <p:attrNameLst>
                                          <p:attrName>style.visibility</p:attrName>
                                        </p:attrNameLst>
                                      </p:cBhvr>
                                      <p:to>
                                        <p:strVal val="visible"/>
                                      </p:to>
                                    </p:set>
                                    <p:anim to="" calcmode="lin" valueType="num">
                                      <p:cBhvr>
                                        <p:cTn id="18" dur="1" fill="hold"/>
                                        <p:tgtEl>
                                          <p:spTgt spid="1620995">
                                            <p:txEl>
                                              <p:pRg st="4" end="4"/>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620995">
                                            <p:txEl>
                                              <p:pRg st="5" end="5"/>
                                            </p:txEl>
                                          </p:spTgt>
                                        </p:tgtEl>
                                        <p:attrNameLst>
                                          <p:attrName>style.visibility</p:attrName>
                                        </p:attrNameLst>
                                      </p:cBhvr>
                                      <p:to>
                                        <p:strVal val="visible"/>
                                      </p:to>
                                    </p:set>
                                    <p:anim to="" calcmode="lin" valueType="num">
                                      <p:cBhvr>
                                        <p:cTn id="21" dur="1" fill="hold"/>
                                        <p:tgtEl>
                                          <p:spTgt spid="1620995">
                                            <p:txEl>
                                              <p:pRg st="5" end="5"/>
                                            </p:txEl>
                                          </p:spTgt>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nodeType="clickEffect">
                                  <p:stCondLst>
                                    <p:cond delay="0"/>
                                  </p:stCondLst>
                                  <p:childTnLst>
                                    <p:set>
                                      <p:cBhvr>
                                        <p:cTn id="25" dur="1" fill="hold">
                                          <p:stCondLst>
                                            <p:cond delay="0"/>
                                          </p:stCondLst>
                                        </p:cTn>
                                        <p:tgtEl>
                                          <p:spTgt spid="1620995">
                                            <p:txEl>
                                              <p:pRg st="6" end="6"/>
                                            </p:txEl>
                                          </p:spTgt>
                                        </p:tgtEl>
                                        <p:attrNameLst>
                                          <p:attrName>style.visibility</p:attrName>
                                        </p:attrNameLst>
                                      </p:cBhvr>
                                      <p:to>
                                        <p:strVal val="visible"/>
                                      </p:to>
                                    </p:set>
                                    <p:anim to="" calcmode="lin" valueType="num">
                                      <p:cBhvr>
                                        <p:cTn id="26" dur="1" fill="hold"/>
                                        <p:tgtEl>
                                          <p:spTgt spid="1620995">
                                            <p:txEl>
                                              <p:pRg st="6" end="6"/>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620995">
                                            <p:txEl>
                                              <p:pRg st="7" end="7"/>
                                            </p:txEl>
                                          </p:spTgt>
                                        </p:tgtEl>
                                        <p:attrNameLst>
                                          <p:attrName>style.visibility</p:attrName>
                                        </p:attrNameLst>
                                      </p:cBhvr>
                                      <p:to>
                                        <p:strVal val="visible"/>
                                      </p:to>
                                    </p:set>
                                    <p:anim to="" calcmode="lin" valueType="num">
                                      <p:cBhvr>
                                        <p:cTn id="29" dur="1" fill="hold"/>
                                        <p:tgtEl>
                                          <p:spTgt spid="1620995">
                                            <p:txEl>
                                              <p:pRg st="7" end="7"/>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620995">
                                            <p:txEl>
                                              <p:pRg st="8" end="8"/>
                                            </p:txEl>
                                          </p:spTgt>
                                        </p:tgtEl>
                                        <p:attrNameLst>
                                          <p:attrName>style.visibility</p:attrName>
                                        </p:attrNameLst>
                                      </p:cBhvr>
                                      <p:to>
                                        <p:strVal val="visible"/>
                                      </p:to>
                                    </p:set>
                                    <p:anim to="" calcmode="lin" valueType="num">
                                      <p:cBhvr>
                                        <p:cTn id="32" dur="1" fill="hold"/>
                                        <p:tgtEl>
                                          <p:spTgt spid="162099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BF4F849-DF51-C249-823B-A5FEE6B3B5A7}" type="slidenum">
              <a:rPr lang="en-US" sz="1400">
                <a:latin typeface="Arial" charset="0"/>
              </a:rPr>
              <a:pPr eaLnBrk="1" hangingPunct="1"/>
              <a:t>267</a:t>
            </a:fld>
            <a:endParaRPr lang="en-US" sz="1400">
              <a:latin typeface="Arial" charset="0"/>
            </a:endParaRPr>
          </a:p>
        </p:txBody>
      </p:sp>
      <p:sp>
        <p:nvSpPr>
          <p:cNvPr id="28569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25: Exceptions in Java</a:t>
            </a:r>
          </a:p>
        </p:txBody>
      </p:sp>
      <p:sp>
        <p:nvSpPr>
          <p:cNvPr id="162304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Catching exceptions</a:t>
            </a:r>
          </a:p>
          <a:p>
            <a:pPr lvl="1" eaLnBrk="1" hangingPunct="1"/>
            <a:r>
              <a:rPr lang="en-US" dirty="0">
                <a:latin typeface="Tahoma" charset="0"/>
                <a:ea typeface="ＭＳ Ｐゴシック" charset="0"/>
              </a:rPr>
              <a:t>Catching a superclass of an exception will catch subclass exception objects</a:t>
            </a:r>
          </a:p>
          <a:p>
            <a:pPr lvl="3" eaLnBrk="1" hangingPunct="1">
              <a:buClr>
                <a:schemeClr val="tx1"/>
              </a:buClr>
              <a:buFontTx/>
              <a:buNone/>
            </a:pPr>
            <a:r>
              <a:rPr lang="en-US" sz="1800" b="1" dirty="0">
                <a:latin typeface="Courier New" charset="0"/>
                <a:ea typeface="ＭＳ Ｐゴシック" charset="0"/>
              </a:rPr>
              <a:t>catch (Exception e)</a:t>
            </a:r>
            <a:endParaRPr lang="en-US" dirty="0">
              <a:latin typeface="Tahoma" charset="0"/>
              <a:ea typeface="ＭＳ Ｐゴシック" charset="0"/>
            </a:endParaRPr>
          </a:p>
          <a:p>
            <a:pPr lvl="4" eaLnBrk="1" hangingPunct="1"/>
            <a:r>
              <a:rPr lang="en-US" dirty="0">
                <a:latin typeface="Tahoma" charset="0"/>
                <a:ea typeface="ＭＳ Ｐゴシック" charset="0"/>
              </a:rPr>
              <a:t>"catch all" if no other exceptions match</a:t>
            </a:r>
          </a:p>
          <a:p>
            <a:pPr lvl="1" eaLnBrk="1" hangingPunct="1"/>
            <a:r>
              <a:rPr lang="en-US" dirty="0">
                <a:latin typeface="Tahoma" charset="0"/>
                <a:ea typeface="ＭＳ Ｐゴシック" charset="0"/>
              </a:rPr>
              <a:t>Should list exceptions in order of most specific to most general</a:t>
            </a:r>
          </a:p>
          <a:p>
            <a:pPr lvl="3" eaLnBrk="1" hangingPunct="1"/>
            <a:r>
              <a:rPr lang="en-US" dirty="0">
                <a:latin typeface="Tahoma" charset="0"/>
                <a:ea typeface="ＭＳ Ｐゴシック" charset="0"/>
              </a:rPr>
              <a:t>If catch above is first NO OTHER catches in the block could ever execute</a:t>
            </a:r>
          </a:p>
          <a:p>
            <a:pPr lvl="1" eaLnBrk="1" hangingPunct="1"/>
            <a:r>
              <a:rPr lang="en-US" dirty="0">
                <a:latin typeface="Tahoma" charset="0"/>
                <a:ea typeface="ＭＳ Ｐゴシック" charset="0"/>
              </a:rPr>
              <a:t>It is better style to be as specific as possible with the exceptions that are caught</a:t>
            </a:r>
          </a:p>
          <a:p>
            <a:pPr lvl="2" eaLnBrk="1" hangingPunct="1"/>
            <a:r>
              <a:rPr lang="en-US" dirty="0">
                <a:latin typeface="Tahoma" charset="0"/>
                <a:ea typeface="ＭＳ Ｐゴシック" charset="0"/>
              </a:rPr>
              <a:t>See ex23.java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3043">
                                            <p:txEl>
                                              <p:pRg st="4" end="4"/>
                                            </p:txEl>
                                          </p:spTgt>
                                        </p:tgtEl>
                                        <p:attrNameLst>
                                          <p:attrName>style.visibility</p:attrName>
                                        </p:attrNameLst>
                                      </p:cBhvr>
                                      <p:to>
                                        <p:strVal val="visible"/>
                                      </p:to>
                                    </p:set>
                                    <p:anim to="" calcmode="lin" valueType="num">
                                      <p:cBhvr>
                                        <p:cTn id="7" dur="1" fill="hold"/>
                                        <p:tgtEl>
                                          <p:spTgt spid="1623043">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23043">
                                            <p:txEl>
                                              <p:pRg st="5" end="5"/>
                                            </p:txEl>
                                          </p:spTgt>
                                        </p:tgtEl>
                                        <p:attrNameLst>
                                          <p:attrName>style.visibility</p:attrName>
                                        </p:attrNameLst>
                                      </p:cBhvr>
                                      <p:to>
                                        <p:strVal val="visible"/>
                                      </p:to>
                                    </p:set>
                                    <p:anim to="" calcmode="lin" valueType="num">
                                      <p:cBhvr>
                                        <p:cTn id="10" dur="1" fill="hold"/>
                                        <p:tgtEl>
                                          <p:spTgt spid="1623043">
                                            <p:txEl>
                                              <p:pRg st="5" end="5"/>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623043">
                                            <p:txEl>
                                              <p:pRg st="6" end="6"/>
                                            </p:txEl>
                                          </p:spTgt>
                                        </p:tgtEl>
                                        <p:attrNameLst>
                                          <p:attrName>style.visibility</p:attrName>
                                        </p:attrNameLst>
                                      </p:cBhvr>
                                      <p:to>
                                        <p:strVal val="visible"/>
                                      </p:to>
                                    </p:set>
                                    <p:anim to="" calcmode="lin" valueType="num">
                                      <p:cBhvr>
                                        <p:cTn id="15" dur="1" fill="hold"/>
                                        <p:tgtEl>
                                          <p:spTgt spid="1623043">
                                            <p:txEl>
                                              <p:pRg st="6" end="6"/>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623043">
                                            <p:txEl>
                                              <p:pRg st="7" end="7"/>
                                            </p:txEl>
                                          </p:spTgt>
                                        </p:tgtEl>
                                        <p:attrNameLst>
                                          <p:attrName>style.visibility</p:attrName>
                                        </p:attrNameLst>
                                      </p:cBhvr>
                                      <p:to>
                                        <p:strVal val="visible"/>
                                      </p:to>
                                    </p:set>
                                    <p:anim to="" calcmode="lin" valueType="num">
                                      <p:cBhvr>
                                        <p:cTn id="18" dur="1" fill="hold"/>
                                        <p:tgtEl>
                                          <p:spTgt spid="1623043">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D3CF46B-5621-0F4B-8C25-4C1C00D06308}" type="slidenum">
              <a:rPr lang="en-US" sz="1400">
                <a:latin typeface="Arial" charset="0"/>
              </a:rPr>
              <a:pPr eaLnBrk="1" hangingPunct="1"/>
              <a:t>268</a:t>
            </a:fld>
            <a:endParaRPr lang="en-US" sz="1400">
              <a:latin typeface="Arial" charset="0"/>
            </a:endParaRPr>
          </a:p>
        </p:txBody>
      </p:sp>
      <p:sp>
        <p:nvSpPr>
          <p:cNvPr id="2877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Exceptions in GUIs</a:t>
            </a:r>
          </a:p>
        </p:txBody>
      </p:sp>
      <p:sp>
        <p:nvSpPr>
          <p:cNvPr id="162509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GUIs run using multiple execution threads</a:t>
            </a:r>
          </a:p>
          <a:p>
            <a:pPr lvl="1" eaLnBrk="1" hangingPunct="1"/>
            <a:r>
              <a:rPr lang="en-US">
                <a:latin typeface="Tahoma" charset="0"/>
                <a:ea typeface="ＭＳ Ｐゴシック" charset="0"/>
              </a:rPr>
              <a:t>A thread is a logically separate execution chain that shares the same data</a:t>
            </a:r>
          </a:p>
          <a:p>
            <a:pPr lvl="2" eaLnBrk="1" hangingPunct="1"/>
            <a:r>
              <a:rPr lang="en-US">
                <a:latin typeface="Tahoma" charset="0"/>
                <a:ea typeface="ＭＳ Ｐゴシック" charset="0"/>
              </a:rPr>
              <a:t>See board</a:t>
            </a:r>
          </a:p>
          <a:p>
            <a:pPr lvl="1" eaLnBrk="1" hangingPunct="1"/>
            <a:r>
              <a:rPr lang="en-US">
                <a:latin typeface="Tahoma" charset="0"/>
                <a:ea typeface="ＭＳ Ｐゴシック" charset="0"/>
              </a:rPr>
              <a:t>Events in GUIs are generated and handled by threads</a:t>
            </a:r>
          </a:p>
          <a:p>
            <a:pPr lvl="1" eaLnBrk="1" hangingPunct="1"/>
            <a:r>
              <a:rPr lang="en-US">
                <a:latin typeface="Tahoma" charset="0"/>
                <a:ea typeface="ＭＳ Ｐゴシック" charset="0"/>
              </a:rPr>
              <a:t>In future courses you may see how to use threads yourselves</a:t>
            </a:r>
          </a:p>
          <a:p>
            <a:pPr lvl="1" eaLnBrk="1" hangingPunct="1"/>
            <a:r>
              <a:rPr lang="en-US">
                <a:latin typeface="Tahoma" charset="0"/>
                <a:ea typeface="ＭＳ Ｐゴシック" charset="0"/>
              </a:rPr>
              <a:t>For now we just want to know the effect of exceptions on applications that have multiple threads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5091">
                                            <p:txEl>
                                              <p:pRg st="3" end="3"/>
                                            </p:txEl>
                                          </p:spTgt>
                                        </p:tgtEl>
                                        <p:attrNameLst>
                                          <p:attrName>style.visibility</p:attrName>
                                        </p:attrNameLst>
                                      </p:cBhvr>
                                      <p:to>
                                        <p:strVal val="visible"/>
                                      </p:to>
                                    </p:set>
                                    <p:anim to="" calcmode="lin" valueType="num">
                                      <p:cBhvr>
                                        <p:cTn id="7" dur="1" fill="hold"/>
                                        <p:tgtEl>
                                          <p:spTgt spid="1625091">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625091">
                                            <p:txEl>
                                              <p:pRg st="4" end="4"/>
                                            </p:txEl>
                                          </p:spTgt>
                                        </p:tgtEl>
                                        <p:attrNameLst>
                                          <p:attrName>style.visibility</p:attrName>
                                        </p:attrNameLst>
                                      </p:cBhvr>
                                      <p:to>
                                        <p:strVal val="visible"/>
                                      </p:to>
                                    </p:set>
                                    <p:anim to="" calcmode="lin" valueType="num">
                                      <p:cBhvr>
                                        <p:cTn id="12" dur="1" fill="hold"/>
                                        <p:tgtEl>
                                          <p:spTgt spid="1625091">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625091">
                                            <p:txEl>
                                              <p:pRg st="5" end="5"/>
                                            </p:txEl>
                                          </p:spTgt>
                                        </p:tgtEl>
                                        <p:attrNameLst>
                                          <p:attrName>style.visibility</p:attrName>
                                        </p:attrNameLst>
                                      </p:cBhvr>
                                      <p:to>
                                        <p:strVal val="visible"/>
                                      </p:to>
                                    </p:set>
                                    <p:anim to="" calcmode="lin" valueType="num">
                                      <p:cBhvr>
                                        <p:cTn id="17" dur="1" fill="hold"/>
                                        <p:tgtEl>
                                          <p:spTgt spid="162509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9012387-24CC-9D46-AB58-9E8C987D3A42}" type="slidenum">
              <a:rPr lang="en-US" sz="1400">
                <a:latin typeface="Arial" charset="0"/>
              </a:rPr>
              <a:pPr eaLnBrk="1" hangingPunct="1"/>
              <a:t>269</a:t>
            </a:fld>
            <a:endParaRPr lang="en-US" sz="1400">
              <a:latin typeface="Arial" charset="0"/>
            </a:endParaRPr>
          </a:p>
        </p:txBody>
      </p:sp>
      <p:sp>
        <p:nvSpPr>
          <p:cNvPr id="28877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Exceptions in GUIs</a:t>
            </a:r>
          </a:p>
        </p:txBody>
      </p:sp>
      <p:sp>
        <p:nvSpPr>
          <p:cNvPr id="1626115" name="Rectangle 3"/>
          <p:cNvSpPr>
            <a:spLocks noGrp="1" noChangeArrowheads="1"/>
          </p:cNvSpPr>
          <p:nvPr>
            <p:ph type="body" idx="1"/>
          </p:nvPr>
        </p:nvSpPr>
        <p:spPr/>
        <p:txBody>
          <a:bodyPr/>
          <a:lstStyle/>
          <a:p>
            <a:pPr lvl="1" eaLnBrk="1" hangingPunct="1">
              <a:lnSpc>
                <a:spcPct val="90000"/>
              </a:lnSpc>
            </a:pPr>
            <a:r>
              <a:rPr lang="en-US">
                <a:latin typeface="Tahoma" charset="0"/>
                <a:ea typeface="ＭＳ Ｐゴシック" charset="0"/>
              </a:rPr>
              <a:t>If the thread in which the exception was thrown does not handle it, </a:t>
            </a:r>
            <a:r>
              <a:rPr lang="en-US">
                <a:solidFill>
                  <a:srgbClr val="FF0000"/>
                </a:solidFill>
                <a:latin typeface="Tahoma" charset="0"/>
                <a:ea typeface="ＭＳ Ｐゴシック" charset="0"/>
              </a:rPr>
              <a:t>the thread will terminate</a:t>
            </a:r>
          </a:p>
          <a:p>
            <a:pPr lvl="2" eaLnBrk="1" hangingPunct="1">
              <a:lnSpc>
                <a:spcPct val="90000"/>
              </a:lnSpc>
            </a:pPr>
            <a:r>
              <a:rPr lang="en-US">
                <a:latin typeface="Tahoma" charset="0"/>
                <a:ea typeface="ＭＳ Ｐゴシック" charset="0"/>
              </a:rPr>
              <a:t>However, other threads will continue the execute, so GUI may continue to run</a:t>
            </a:r>
          </a:p>
          <a:p>
            <a:pPr lvl="1" eaLnBrk="1" hangingPunct="1">
              <a:lnSpc>
                <a:spcPct val="90000"/>
              </a:lnSpc>
            </a:pPr>
            <a:r>
              <a:rPr lang="en-US">
                <a:latin typeface="Tahoma" charset="0"/>
                <a:ea typeface="ＭＳ Ｐゴシック" charset="0"/>
              </a:rPr>
              <a:t>This does NOT mean that it will run correctly</a:t>
            </a:r>
          </a:p>
          <a:p>
            <a:pPr lvl="2" eaLnBrk="1" hangingPunct="1">
              <a:lnSpc>
                <a:spcPct val="90000"/>
              </a:lnSpc>
            </a:pPr>
            <a:r>
              <a:rPr lang="en-US">
                <a:latin typeface="Tahoma" charset="0"/>
                <a:ea typeface="ＭＳ Ｐゴシック" charset="0"/>
              </a:rPr>
              <a:t>The exception may have caused a problem that persists in the GUI</a:t>
            </a:r>
          </a:p>
          <a:p>
            <a:pPr lvl="2" eaLnBrk="1" hangingPunct="1">
              <a:lnSpc>
                <a:spcPct val="90000"/>
              </a:lnSpc>
            </a:pPr>
            <a:r>
              <a:rPr lang="en-US">
                <a:latin typeface="Tahoma" charset="0"/>
                <a:ea typeface="ＭＳ Ｐゴシック" charset="0"/>
              </a:rPr>
              <a:t>Don't think that because the window didn't close that everything is ok</a:t>
            </a:r>
          </a:p>
          <a:p>
            <a:pPr lvl="1" eaLnBrk="1" hangingPunct="1">
              <a:lnSpc>
                <a:spcPct val="90000"/>
              </a:lnSpc>
            </a:pPr>
            <a:r>
              <a:rPr lang="en-US">
                <a:latin typeface="Tahoma" charset="0"/>
                <a:ea typeface="ＭＳ Ｐゴシック" charset="0"/>
              </a:rPr>
              <a:t>It is best to always try to anticipate and handle exceptions in GUIs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26115">
                                            <p:txEl>
                                              <p:pRg st="2" end="2"/>
                                            </p:txEl>
                                          </p:spTgt>
                                        </p:tgtEl>
                                        <p:attrNameLst>
                                          <p:attrName>style.visibility</p:attrName>
                                        </p:attrNameLst>
                                      </p:cBhvr>
                                      <p:to>
                                        <p:strVal val="visible"/>
                                      </p:to>
                                    </p:set>
                                    <p:anim to="" calcmode="lin" valueType="num">
                                      <p:cBhvr>
                                        <p:cTn id="7" dur="1" fill="hold"/>
                                        <p:tgtEl>
                                          <p:spTgt spid="162611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626115">
                                            <p:txEl>
                                              <p:pRg st="3" end="3"/>
                                            </p:txEl>
                                          </p:spTgt>
                                        </p:tgtEl>
                                        <p:attrNameLst>
                                          <p:attrName>style.visibility</p:attrName>
                                        </p:attrNameLst>
                                      </p:cBhvr>
                                      <p:to>
                                        <p:strVal val="visible"/>
                                      </p:to>
                                    </p:set>
                                    <p:anim to="" calcmode="lin" valueType="num">
                                      <p:cBhvr>
                                        <p:cTn id="10" dur="1" fill="hold"/>
                                        <p:tgtEl>
                                          <p:spTgt spid="1626115">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626115">
                                            <p:txEl>
                                              <p:pRg st="4" end="4"/>
                                            </p:txEl>
                                          </p:spTgt>
                                        </p:tgtEl>
                                        <p:attrNameLst>
                                          <p:attrName>style.visibility</p:attrName>
                                        </p:attrNameLst>
                                      </p:cBhvr>
                                      <p:to>
                                        <p:strVal val="visible"/>
                                      </p:to>
                                    </p:set>
                                    <p:anim to="" calcmode="lin" valueType="num">
                                      <p:cBhvr>
                                        <p:cTn id="13" dur="1" fill="hold"/>
                                        <p:tgtEl>
                                          <p:spTgt spid="1626115">
                                            <p:txEl>
                                              <p:pRg st="4" end="4"/>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626115">
                                            <p:txEl>
                                              <p:pRg st="5" end="5"/>
                                            </p:txEl>
                                          </p:spTgt>
                                        </p:tgtEl>
                                        <p:attrNameLst>
                                          <p:attrName>style.visibility</p:attrName>
                                        </p:attrNameLst>
                                      </p:cBhvr>
                                      <p:to>
                                        <p:strVal val="visible"/>
                                      </p:to>
                                    </p:set>
                                    <p:anim to="" calcmode="lin" valueType="num">
                                      <p:cBhvr>
                                        <p:cTn id="18" dur="1" fill="hold"/>
                                        <p:tgtEl>
                                          <p:spTgt spid="162611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390F394-EB78-6243-BC44-3BF462A5B1F4}" type="slidenum">
              <a:rPr lang="en-US" sz="1400">
                <a:latin typeface="Arial" charset="0"/>
              </a:rPr>
              <a:pPr eaLnBrk="1" hangingPunct="1"/>
              <a:t>27</a:t>
            </a:fld>
            <a:endParaRPr lang="en-US" sz="1400">
              <a:latin typeface="Arial" charset="0"/>
            </a:endParaRPr>
          </a:p>
        </p:txBody>
      </p:sp>
      <p:sp>
        <p:nvSpPr>
          <p:cNvPr id="481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2: Java Basics</a:t>
            </a:r>
          </a:p>
        </p:txBody>
      </p:sp>
      <p:sp>
        <p:nvSpPr>
          <p:cNvPr id="1024003" name="Rectangle 3"/>
          <p:cNvSpPr>
            <a:spLocks noGrp="1" noChangeArrowheads="1"/>
          </p:cNvSpPr>
          <p:nvPr>
            <p:ph type="body" idx="1"/>
          </p:nvPr>
        </p:nvSpPr>
        <p:spPr/>
        <p:txBody>
          <a:bodyPr/>
          <a:lstStyle/>
          <a:p>
            <a:pPr lvl="3" eaLnBrk="1" hangingPunct="1"/>
            <a:r>
              <a:rPr lang="en-US">
                <a:latin typeface="Tahoma" charset="0"/>
                <a:ea typeface="ＭＳ Ｐゴシック" charset="0"/>
              </a:rPr>
              <a:t>Note: For numeric types, you even get an error if the value assigned will </a:t>
            </a:r>
            <a:r>
              <a:rPr lang="ja-JP" altLang="en-US">
                <a:latin typeface="Tahoma" charset="0"/>
                <a:ea typeface="ＭＳ Ｐゴシック" charset="0"/>
              </a:rPr>
              <a:t>“</a:t>
            </a:r>
            <a:r>
              <a:rPr lang="en-US" altLang="ja-JP">
                <a:latin typeface="Tahoma" charset="0"/>
                <a:ea typeface="ＭＳ Ｐゴシック" charset="0"/>
              </a:rPr>
              <a:t>lose precision</a:t>
            </a:r>
            <a:r>
              <a:rPr lang="ja-JP" altLang="en-US">
                <a:latin typeface="Tahoma" charset="0"/>
                <a:ea typeface="ＭＳ Ｐゴシック" charset="0"/>
              </a:rPr>
              <a:t>”</a:t>
            </a:r>
            <a:r>
              <a:rPr lang="en-US" altLang="ja-JP">
                <a:latin typeface="Tahoma" charset="0"/>
                <a:ea typeface="ＭＳ Ｐゴシック" charset="0"/>
              </a:rPr>
              <a:t> if placed into the variable</a:t>
            </a:r>
          </a:p>
          <a:p>
            <a:pPr lvl="4" eaLnBrk="1" hangingPunct="1"/>
            <a:r>
              <a:rPr lang="en-US">
                <a:latin typeface="Tahoma" charset="0"/>
                <a:ea typeface="ＭＳ Ｐゴシック" charset="0"/>
              </a:rPr>
              <a:t>Generally speaking this means we can place </a:t>
            </a:r>
            <a:r>
              <a:rPr lang="ja-JP" altLang="en-US">
                <a:latin typeface="Tahoma" charset="0"/>
                <a:ea typeface="ＭＳ Ｐゴシック" charset="0"/>
              </a:rPr>
              <a:t>“</a:t>
            </a:r>
            <a:r>
              <a:rPr lang="en-US" altLang="ja-JP">
                <a:latin typeface="Tahoma" charset="0"/>
                <a:ea typeface="ＭＳ Ｐゴシック" charset="0"/>
              </a:rPr>
              <a:t>smaller</a:t>
            </a:r>
            <a:r>
              <a:rPr lang="ja-JP" altLang="en-US">
                <a:latin typeface="Tahoma" charset="0"/>
                <a:ea typeface="ＭＳ Ｐゴシック" charset="0"/>
              </a:rPr>
              <a:t>”</a:t>
            </a:r>
            <a:r>
              <a:rPr lang="en-US" altLang="ja-JP">
                <a:latin typeface="Tahoma" charset="0"/>
                <a:ea typeface="ＭＳ Ｐゴシック" charset="0"/>
              </a:rPr>
              <a:t> values into </a:t>
            </a:r>
            <a:r>
              <a:rPr lang="ja-JP" altLang="en-US">
                <a:latin typeface="Tahoma" charset="0"/>
                <a:ea typeface="ＭＳ Ｐゴシック" charset="0"/>
              </a:rPr>
              <a:t>“</a:t>
            </a:r>
            <a:r>
              <a:rPr lang="en-US" altLang="ja-JP">
                <a:latin typeface="Tahoma" charset="0"/>
                <a:ea typeface="ＭＳ Ｐゴシック" charset="0"/>
              </a:rPr>
              <a:t>larger</a:t>
            </a:r>
            <a:r>
              <a:rPr lang="ja-JP" altLang="en-US">
                <a:latin typeface="Tahoma" charset="0"/>
                <a:ea typeface="ＭＳ Ｐゴシック" charset="0"/>
              </a:rPr>
              <a:t>”</a:t>
            </a:r>
            <a:r>
              <a:rPr lang="en-US" altLang="ja-JP">
                <a:latin typeface="Tahoma" charset="0"/>
                <a:ea typeface="ＭＳ Ｐゴシック" charset="0"/>
              </a:rPr>
              <a:t> variables but we cannot place </a:t>
            </a:r>
            <a:r>
              <a:rPr lang="ja-JP" altLang="en-US">
                <a:latin typeface="Tahoma" charset="0"/>
                <a:ea typeface="ＭＳ Ｐゴシック" charset="0"/>
              </a:rPr>
              <a:t>“</a:t>
            </a:r>
            <a:r>
              <a:rPr lang="en-US" altLang="ja-JP">
                <a:latin typeface="Tahoma" charset="0"/>
                <a:ea typeface="ＭＳ Ｐゴシック" charset="0"/>
              </a:rPr>
              <a:t>larger</a:t>
            </a:r>
            <a:r>
              <a:rPr lang="ja-JP" altLang="en-US">
                <a:latin typeface="Tahoma" charset="0"/>
                <a:ea typeface="ＭＳ Ｐゴシック" charset="0"/>
              </a:rPr>
              <a:t>”</a:t>
            </a:r>
            <a:r>
              <a:rPr lang="en-US" altLang="ja-JP">
                <a:latin typeface="Tahoma" charset="0"/>
                <a:ea typeface="ＭＳ Ｐゴシック" charset="0"/>
              </a:rPr>
              <a:t> values into </a:t>
            </a:r>
            <a:r>
              <a:rPr lang="ja-JP" altLang="en-US">
                <a:latin typeface="Tahoma" charset="0"/>
                <a:ea typeface="ＭＳ Ｐゴシック" charset="0"/>
              </a:rPr>
              <a:t>“</a:t>
            </a:r>
            <a:r>
              <a:rPr lang="en-US" altLang="ja-JP">
                <a:latin typeface="Tahoma" charset="0"/>
                <a:ea typeface="ＭＳ Ｐゴシック" charset="0"/>
              </a:rPr>
              <a:t>smaller</a:t>
            </a:r>
            <a:r>
              <a:rPr lang="ja-JP" altLang="en-US">
                <a:latin typeface="Tahoma" charset="0"/>
                <a:ea typeface="ＭＳ Ｐゴシック" charset="0"/>
              </a:rPr>
              <a:t>”</a:t>
            </a:r>
            <a:r>
              <a:rPr lang="en-US" altLang="ja-JP">
                <a:latin typeface="Tahoma" charset="0"/>
                <a:ea typeface="ＭＳ Ｐゴシック" charset="0"/>
              </a:rPr>
              <a:t> variables</a:t>
            </a:r>
          </a:p>
          <a:p>
            <a:pPr lvl="4" eaLnBrk="1" hangingPunct="1"/>
            <a:r>
              <a:rPr lang="en-US">
                <a:latin typeface="Tahoma" charset="0"/>
                <a:ea typeface="ＭＳ Ｐゴシック" charset="0"/>
              </a:rPr>
              <a:t>Ex: byte &lt; int &lt; long &lt; float &lt; double </a:t>
            </a:r>
          </a:p>
          <a:p>
            <a:pPr lvl="3" eaLnBrk="1" hangingPunct="1"/>
            <a:r>
              <a:rPr lang="en-US">
                <a:latin typeface="Tahoma" charset="0"/>
                <a:ea typeface="ＭＳ Ｐゴシック" charset="0"/>
              </a:rPr>
              <a:t>Ex:  </a:t>
            </a:r>
            <a:r>
              <a:rPr lang="en-US" sz="1800" b="1">
                <a:latin typeface="Courier New" charset="0"/>
                <a:ea typeface="ＭＳ Ｐゴシック" charset="0"/>
              </a:rPr>
              <a:t>int i = 3.5;</a:t>
            </a:r>
          </a:p>
          <a:p>
            <a:pPr lvl="3" eaLnBrk="1" hangingPunct="1"/>
            <a:endParaRPr lang="en-US" sz="1800" b="1">
              <a:latin typeface="Courier New" charset="0"/>
              <a:ea typeface="ＭＳ Ｐゴシック" charset="0"/>
            </a:endParaRPr>
          </a:p>
          <a:p>
            <a:pPr lvl="3" eaLnBrk="1" hangingPunct="1"/>
            <a:endParaRPr lang="en-US" sz="1800" b="1">
              <a:latin typeface="Courier New" charset="0"/>
              <a:ea typeface="ＭＳ Ｐゴシック" charset="0"/>
            </a:endParaRPr>
          </a:p>
          <a:p>
            <a:pPr lvl="3" eaLnBrk="1" hangingPunct="1"/>
            <a:endParaRPr lang="en-US" sz="1800" b="1">
              <a:latin typeface="Courier New" charset="0"/>
              <a:ea typeface="ＭＳ Ｐゴシック" charset="0"/>
            </a:endParaRPr>
          </a:p>
          <a:p>
            <a:pPr lvl="3" eaLnBrk="1" hangingPunct="1"/>
            <a:endParaRPr lang="en-US" sz="1800" b="1">
              <a:latin typeface="Courier New" charset="0"/>
              <a:ea typeface="ＭＳ Ｐゴシック" charset="0"/>
            </a:endParaRPr>
          </a:p>
          <a:p>
            <a:pPr lvl="3" eaLnBrk="1" hangingPunct="1"/>
            <a:r>
              <a:rPr lang="en-US" sz="1800">
                <a:latin typeface="Tahoma" charset="0"/>
                <a:ea typeface="ＭＳ Ｐゴシック" charset="0"/>
              </a:rPr>
              <a:t>Ex:</a:t>
            </a:r>
            <a:r>
              <a:rPr lang="en-US" sz="1800" b="1">
                <a:latin typeface="Courier New" charset="0"/>
                <a:ea typeface="ＭＳ Ｐゴシック" charset="0"/>
              </a:rPr>
              <a:t> double x = 100;</a:t>
            </a:r>
          </a:p>
          <a:p>
            <a:pPr lvl="4" eaLnBrk="1" hangingPunct="1"/>
            <a:r>
              <a:rPr lang="en-US" sz="1600" b="1">
                <a:latin typeface="Courier New" charset="0"/>
                <a:ea typeface="ＭＳ Ｐゴシック" charset="0"/>
              </a:rPr>
              <a:t>This is ok</a:t>
            </a:r>
          </a:p>
        </p:txBody>
      </p:sp>
      <p:sp>
        <p:nvSpPr>
          <p:cNvPr id="1024004" name="Text Box 4"/>
          <p:cNvSpPr txBox="1">
            <a:spLocks noChangeArrowheads="1"/>
          </p:cNvSpPr>
          <p:nvPr/>
        </p:nvSpPr>
        <p:spPr bwMode="auto">
          <a:xfrm>
            <a:off x="457200" y="3810000"/>
            <a:ext cx="8153400" cy="830997"/>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r>
              <a:rPr kumimoji="1" lang="en-US" sz="1600" b="1" dirty="0">
                <a:solidFill>
                  <a:schemeClr val="bg2"/>
                </a:solidFill>
              </a:rPr>
              <a:t>incompatible types: possible lossy conversion from double to </a:t>
            </a:r>
            <a:r>
              <a:rPr kumimoji="1" lang="en-US" sz="1600" b="1" dirty="0" err="1">
                <a:solidFill>
                  <a:schemeClr val="bg2"/>
                </a:solidFill>
              </a:rPr>
              <a:t>int</a:t>
            </a:r>
            <a:endParaRPr kumimoji="1" lang="en-US" sz="1600" b="1" dirty="0">
              <a:solidFill>
                <a:schemeClr val="bg2"/>
              </a:solidFill>
            </a:endParaRPr>
          </a:p>
          <a:p>
            <a:pPr eaLnBrk="1" hangingPunct="1"/>
            <a:r>
              <a:rPr kumimoji="1" lang="en-US" sz="1600" b="1" dirty="0" err="1">
                <a:solidFill>
                  <a:schemeClr val="bg2"/>
                </a:solidFill>
              </a:rPr>
              <a:t>int</a:t>
            </a:r>
            <a:r>
              <a:rPr kumimoji="1" lang="en-US" sz="1600" b="1" dirty="0">
                <a:solidFill>
                  <a:schemeClr val="bg2"/>
                </a:solidFill>
              </a:rPr>
              <a:t> </a:t>
            </a:r>
            <a:r>
              <a:rPr kumimoji="1" lang="en-US" sz="1600" b="1" dirty="0" err="1">
                <a:solidFill>
                  <a:schemeClr val="bg2"/>
                </a:solidFill>
              </a:rPr>
              <a:t>i</a:t>
            </a:r>
            <a:r>
              <a:rPr kumimoji="1" lang="en-US" sz="1600" b="1" dirty="0">
                <a:solidFill>
                  <a:schemeClr val="bg2"/>
                </a:solidFill>
              </a:rPr>
              <a:t> = 3.5;</a:t>
            </a:r>
          </a:p>
          <a:p>
            <a:pPr eaLnBrk="1" hangingPunct="1"/>
            <a:r>
              <a:rPr kumimoji="1" lang="en-US" sz="1600" b="1" dirty="0">
                <a:solidFill>
                  <a:schemeClr val="bg2"/>
                </a:solidFill>
              </a:rPr>
              <a:t>     ^</a:t>
            </a:r>
            <a:endParaRPr lang="en-US" sz="16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animEffect transition="in" filter="dissolve">
                                      <p:cBhvr>
                                        <p:cTn id="7" dur="500"/>
                                        <p:tgtEl>
                                          <p:spTgt spid="1024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4003">
                                            <p:txEl>
                                              <p:pRg st="1" end="1"/>
                                            </p:txEl>
                                          </p:spTgt>
                                        </p:tgtEl>
                                        <p:attrNameLst>
                                          <p:attrName>style.visibility</p:attrName>
                                        </p:attrNameLst>
                                      </p:cBhvr>
                                      <p:to>
                                        <p:strVal val="visible"/>
                                      </p:to>
                                    </p:set>
                                    <p:animEffect transition="in" filter="dissolve">
                                      <p:cBhvr>
                                        <p:cTn id="12" dur="500"/>
                                        <p:tgtEl>
                                          <p:spTgt spid="1024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24003">
                                            <p:txEl>
                                              <p:pRg st="2" end="2"/>
                                            </p:txEl>
                                          </p:spTgt>
                                        </p:tgtEl>
                                        <p:attrNameLst>
                                          <p:attrName>style.visibility</p:attrName>
                                        </p:attrNameLst>
                                      </p:cBhvr>
                                      <p:to>
                                        <p:strVal val="visible"/>
                                      </p:to>
                                    </p:set>
                                    <p:animEffect transition="in" filter="dissolve">
                                      <p:cBhvr>
                                        <p:cTn id="17" dur="500"/>
                                        <p:tgtEl>
                                          <p:spTgt spid="1024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24003">
                                            <p:txEl>
                                              <p:pRg st="3" end="3"/>
                                            </p:txEl>
                                          </p:spTgt>
                                        </p:tgtEl>
                                        <p:attrNameLst>
                                          <p:attrName>style.visibility</p:attrName>
                                        </p:attrNameLst>
                                      </p:cBhvr>
                                      <p:to>
                                        <p:strVal val="visible"/>
                                      </p:to>
                                    </p:set>
                                    <p:animEffect transition="in" filter="dissolve">
                                      <p:cBhvr>
                                        <p:cTn id="22" dur="500"/>
                                        <p:tgtEl>
                                          <p:spTgt spid="1024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24004"/>
                                        </p:tgtEl>
                                        <p:attrNameLst>
                                          <p:attrName>style.visibility</p:attrName>
                                        </p:attrNameLst>
                                      </p:cBhvr>
                                      <p:to>
                                        <p:strVal val="visible"/>
                                      </p:to>
                                    </p:set>
                                    <p:animEffect transition="in" filter="checkerboard(across)">
                                      <p:cBhvr>
                                        <p:cTn id="27" dur="500"/>
                                        <p:tgtEl>
                                          <p:spTgt spid="10240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24003">
                                            <p:txEl>
                                              <p:pRg st="8" end="8"/>
                                            </p:txEl>
                                          </p:spTgt>
                                        </p:tgtEl>
                                        <p:attrNameLst>
                                          <p:attrName>style.visibility</p:attrName>
                                        </p:attrNameLst>
                                      </p:cBhvr>
                                      <p:to>
                                        <p:strVal val="visible"/>
                                      </p:to>
                                    </p:set>
                                    <p:animEffect transition="in" filter="dissolve">
                                      <p:cBhvr>
                                        <p:cTn id="32" dur="500"/>
                                        <p:tgtEl>
                                          <p:spTgt spid="1024003">
                                            <p:txEl>
                                              <p:pRg st="8" end="8"/>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024003">
                                            <p:txEl>
                                              <p:pRg st="9" end="9"/>
                                            </p:txEl>
                                          </p:spTgt>
                                        </p:tgtEl>
                                        <p:attrNameLst>
                                          <p:attrName>style.visibility</p:attrName>
                                        </p:attrNameLst>
                                      </p:cBhvr>
                                      <p:to>
                                        <p:strVal val="visible"/>
                                      </p:to>
                                    </p:set>
                                    <p:animEffect transition="in" filter="dissolve">
                                      <p:cBhvr>
                                        <p:cTn id="35" dur="500"/>
                                        <p:tgtEl>
                                          <p:spTgt spid="10240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4" grpId="0" animBg="1"/>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Title 1"/>
          <p:cNvSpPr>
            <a:spLocks noGrp="1"/>
          </p:cNvSpPr>
          <p:nvPr>
            <p:ph type="title"/>
          </p:nvPr>
        </p:nvSpPr>
        <p:spPr/>
        <p:txBody>
          <a:bodyPr/>
          <a:lstStyle/>
          <a:p>
            <a:r>
              <a:rPr lang="en-US" dirty="0">
                <a:latin typeface="Arial" charset="0"/>
                <a:ea typeface="ＭＳ Ｐゴシック" charset="0"/>
                <a:cs typeface="ＭＳ Ｐゴシック" charset="0"/>
              </a:rPr>
              <a:t>Lecture 26: Defining Exception Classes</a:t>
            </a:r>
          </a:p>
        </p:txBody>
      </p:sp>
      <p:sp>
        <p:nvSpPr>
          <p:cNvPr id="277507" name="Content Placeholder 2"/>
          <p:cNvSpPr>
            <a:spLocks noGrp="1"/>
          </p:cNvSpPr>
          <p:nvPr>
            <p:ph idx="1"/>
          </p:nvPr>
        </p:nvSpPr>
        <p:spPr/>
        <p:txBody>
          <a:bodyPr/>
          <a:lstStyle/>
          <a:p>
            <a:pPr lvl="1"/>
            <a:r>
              <a:rPr lang="en-US" dirty="0">
                <a:latin typeface="Tahoma" charset="0"/>
                <a:ea typeface="ＭＳ Ｐゴシック" charset="0"/>
              </a:rPr>
              <a:t>Just like most Java classes, Exception classes can be extended</a:t>
            </a:r>
          </a:p>
          <a:p>
            <a:pPr lvl="2"/>
            <a:r>
              <a:rPr lang="en-US" dirty="0">
                <a:latin typeface="Tahoma" charset="0"/>
                <a:ea typeface="ＭＳ Ｐゴシック" charset="0"/>
              </a:rPr>
              <a:t>There are many predefined exceptions, designed for different circumstances</a:t>
            </a:r>
          </a:p>
          <a:p>
            <a:pPr lvl="2"/>
            <a:r>
              <a:rPr lang="en-US" dirty="0">
                <a:latin typeface="Tahoma" charset="0"/>
                <a:ea typeface="ＭＳ Ｐゴシック" charset="0"/>
              </a:rPr>
              <a:t>However, we may have a specific issue that we</a:t>
            </a:r>
            <a:r>
              <a:rPr lang="ja-JP" altLang="en-US" dirty="0">
                <a:latin typeface="Tahoma" charset="0"/>
                <a:ea typeface="ＭＳ Ｐゴシック" charset="0"/>
              </a:rPr>
              <a:t>’</a:t>
            </a:r>
            <a:r>
              <a:rPr lang="en-US" altLang="ja-JP" dirty="0">
                <a:latin typeface="Tahoma" charset="0"/>
                <a:ea typeface="ＭＳ Ｐゴシック" charset="0"/>
              </a:rPr>
              <a:t>d like to create a new exception class for</a:t>
            </a:r>
          </a:p>
          <a:p>
            <a:pPr lvl="2"/>
            <a:r>
              <a:rPr lang="en-US" dirty="0">
                <a:latin typeface="Tahoma" charset="0"/>
                <a:ea typeface="ＭＳ Ｐゴシック" charset="0"/>
              </a:rPr>
              <a:t>Note that if our class is a subclass of some other exception class, it can be caught using the superclass exception, or the subclass exception</a:t>
            </a:r>
          </a:p>
          <a:p>
            <a:pPr lvl="1"/>
            <a:r>
              <a:rPr lang="en-US" dirty="0">
                <a:latin typeface="Tahoma" charset="0"/>
                <a:ea typeface="ＭＳ Ｐゴシック" charset="0"/>
              </a:rPr>
              <a:t>See </a:t>
            </a:r>
            <a:r>
              <a:rPr lang="en-US" dirty="0" err="1">
                <a:latin typeface="Tahoma" charset="0"/>
                <a:ea typeface="ＭＳ Ｐゴシック" charset="0"/>
              </a:rPr>
              <a:t>MiniCalcTwo.java</a:t>
            </a:r>
            <a:r>
              <a:rPr lang="en-US" dirty="0">
                <a:latin typeface="Tahoma" charset="0"/>
                <a:ea typeface="ＭＳ Ｐゴシック" charset="0"/>
              </a:rPr>
              <a:t>, </a:t>
            </a:r>
            <a:r>
              <a:rPr lang="en-US" dirty="0" err="1">
                <a:latin typeface="Tahoma" charset="0"/>
                <a:ea typeface="ＭＳ Ｐゴシック" charset="0"/>
              </a:rPr>
              <a:t>DoMathInt.java</a:t>
            </a:r>
            <a:r>
              <a:rPr lang="en-US" dirty="0">
                <a:latin typeface="Tahoma" charset="0"/>
                <a:ea typeface="ＭＳ Ｐゴシック" charset="0"/>
              </a:rPr>
              <a:t>, </a:t>
            </a:r>
            <a:r>
              <a:rPr lang="en-US" dirty="0" err="1">
                <a:latin typeface="Tahoma" charset="0"/>
                <a:ea typeface="ＭＳ Ｐゴシック" charset="0"/>
              </a:rPr>
              <a:t>DoMathIntCheck.java</a:t>
            </a:r>
            <a:r>
              <a:rPr lang="en-US" dirty="0">
                <a:latin typeface="Tahoma" charset="0"/>
                <a:ea typeface="ＭＳ Ｐゴシック" charset="0"/>
              </a:rPr>
              <a:t> </a:t>
            </a:r>
          </a:p>
          <a:p>
            <a:pPr lvl="2"/>
            <a:endParaRPr lang="en-US" dirty="0">
              <a:latin typeface="Tahoma" charset="0"/>
              <a:ea typeface="ＭＳ Ｐゴシック" charset="0"/>
            </a:endParaRPr>
          </a:p>
        </p:txBody>
      </p:sp>
      <p:sp>
        <p:nvSpPr>
          <p:cNvPr id="28979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54EED7F-DD14-B248-B6F6-97986B07CE6B}" type="slidenum">
              <a:rPr lang="en-US" sz="1400">
                <a:latin typeface="Arial" charset="0"/>
              </a:rPr>
              <a:pPr eaLnBrk="1" hangingPunct="1"/>
              <a:t>270</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wipe(down)">
                                      <p:cBhvr>
                                        <p:cTn id="7" dur="580">
                                          <p:stCondLst>
                                            <p:cond delay="0"/>
                                          </p:stCondLst>
                                        </p:cTn>
                                        <p:tgtEl>
                                          <p:spTgt spid="277507">
                                            <p:txEl>
                                              <p:pRg st="1" end="1"/>
                                            </p:txEl>
                                          </p:spTgt>
                                        </p:tgtEl>
                                      </p:cBhvr>
                                    </p:animEffect>
                                    <p:anim calcmode="lin" valueType="num">
                                      <p:cBhvr>
                                        <p:cTn id="8" dur="1822" tmFilter="0,0; 0.14,0.36; 0.43,0.73; 0.71,0.91; 1.0,1.0">
                                          <p:stCondLst>
                                            <p:cond delay="0"/>
                                          </p:stCondLst>
                                        </p:cTn>
                                        <p:tgtEl>
                                          <p:spTgt spid="27750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750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750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750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750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7507">
                                            <p:txEl>
                                              <p:pRg st="1" end="1"/>
                                            </p:txEl>
                                          </p:spTgt>
                                        </p:tgtEl>
                                      </p:cBhvr>
                                      <p:to x="100000" y="60000"/>
                                    </p:animScale>
                                    <p:animScale>
                                      <p:cBhvr>
                                        <p:cTn id="14" dur="166" decel="50000">
                                          <p:stCondLst>
                                            <p:cond delay="676"/>
                                          </p:stCondLst>
                                        </p:cTn>
                                        <p:tgtEl>
                                          <p:spTgt spid="277507">
                                            <p:txEl>
                                              <p:pRg st="1" end="1"/>
                                            </p:txEl>
                                          </p:spTgt>
                                        </p:tgtEl>
                                      </p:cBhvr>
                                      <p:to x="100000" y="100000"/>
                                    </p:animScale>
                                    <p:animScale>
                                      <p:cBhvr>
                                        <p:cTn id="15" dur="26">
                                          <p:stCondLst>
                                            <p:cond delay="1312"/>
                                          </p:stCondLst>
                                        </p:cTn>
                                        <p:tgtEl>
                                          <p:spTgt spid="277507">
                                            <p:txEl>
                                              <p:pRg st="1" end="1"/>
                                            </p:txEl>
                                          </p:spTgt>
                                        </p:tgtEl>
                                      </p:cBhvr>
                                      <p:to x="100000" y="80000"/>
                                    </p:animScale>
                                    <p:animScale>
                                      <p:cBhvr>
                                        <p:cTn id="16" dur="166" decel="50000">
                                          <p:stCondLst>
                                            <p:cond delay="1338"/>
                                          </p:stCondLst>
                                        </p:cTn>
                                        <p:tgtEl>
                                          <p:spTgt spid="277507">
                                            <p:txEl>
                                              <p:pRg st="1" end="1"/>
                                            </p:txEl>
                                          </p:spTgt>
                                        </p:tgtEl>
                                      </p:cBhvr>
                                      <p:to x="100000" y="100000"/>
                                    </p:animScale>
                                    <p:animScale>
                                      <p:cBhvr>
                                        <p:cTn id="17" dur="26">
                                          <p:stCondLst>
                                            <p:cond delay="1642"/>
                                          </p:stCondLst>
                                        </p:cTn>
                                        <p:tgtEl>
                                          <p:spTgt spid="277507">
                                            <p:txEl>
                                              <p:pRg st="1" end="1"/>
                                            </p:txEl>
                                          </p:spTgt>
                                        </p:tgtEl>
                                      </p:cBhvr>
                                      <p:to x="100000" y="90000"/>
                                    </p:animScale>
                                    <p:animScale>
                                      <p:cBhvr>
                                        <p:cTn id="18" dur="166" decel="50000">
                                          <p:stCondLst>
                                            <p:cond delay="1668"/>
                                          </p:stCondLst>
                                        </p:cTn>
                                        <p:tgtEl>
                                          <p:spTgt spid="277507">
                                            <p:txEl>
                                              <p:pRg st="1" end="1"/>
                                            </p:txEl>
                                          </p:spTgt>
                                        </p:tgtEl>
                                      </p:cBhvr>
                                      <p:to x="100000" y="100000"/>
                                    </p:animScale>
                                    <p:animScale>
                                      <p:cBhvr>
                                        <p:cTn id="19" dur="26">
                                          <p:stCondLst>
                                            <p:cond delay="1808"/>
                                          </p:stCondLst>
                                        </p:cTn>
                                        <p:tgtEl>
                                          <p:spTgt spid="277507">
                                            <p:txEl>
                                              <p:pRg st="1" end="1"/>
                                            </p:txEl>
                                          </p:spTgt>
                                        </p:tgtEl>
                                      </p:cBhvr>
                                      <p:to x="100000" y="95000"/>
                                    </p:animScale>
                                    <p:animScale>
                                      <p:cBhvr>
                                        <p:cTn id="20" dur="166" decel="50000">
                                          <p:stCondLst>
                                            <p:cond delay="1834"/>
                                          </p:stCondLst>
                                        </p:cTn>
                                        <p:tgtEl>
                                          <p:spTgt spid="277507">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77507">
                                            <p:txEl>
                                              <p:pRg st="2" end="2"/>
                                            </p:txEl>
                                          </p:spTgt>
                                        </p:tgtEl>
                                        <p:attrNameLst>
                                          <p:attrName>style.visibility</p:attrName>
                                        </p:attrNameLst>
                                      </p:cBhvr>
                                      <p:to>
                                        <p:strVal val="visible"/>
                                      </p:to>
                                    </p:set>
                                    <p:animEffect transition="in" filter="wipe(down)">
                                      <p:cBhvr>
                                        <p:cTn id="25" dur="580">
                                          <p:stCondLst>
                                            <p:cond delay="0"/>
                                          </p:stCondLst>
                                        </p:cTn>
                                        <p:tgtEl>
                                          <p:spTgt spid="277507">
                                            <p:txEl>
                                              <p:pRg st="2" end="2"/>
                                            </p:txEl>
                                          </p:spTgt>
                                        </p:tgtEl>
                                      </p:cBhvr>
                                    </p:animEffect>
                                    <p:anim calcmode="lin" valueType="num">
                                      <p:cBhvr>
                                        <p:cTn id="26" dur="1822" tmFilter="0,0; 0.14,0.36; 0.43,0.73; 0.71,0.91; 1.0,1.0">
                                          <p:stCondLst>
                                            <p:cond delay="0"/>
                                          </p:stCondLst>
                                        </p:cTn>
                                        <p:tgtEl>
                                          <p:spTgt spid="277507">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7507">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7507">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7507">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7507">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7507">
                                            <p:txEl>
                                              <p:pRg st="2" end="2"/>
                                            </p:txEl>
                                          </p:spTgt>
                                        </p:tgtEl>
                                      </p:cBhvr>
                                      <p:to x="100000" y="60000"/>
                                    </p:animScale>
                                    <p:animScale>
                                      <p:cBhvr>
                                        <p:cTn id="32" dur="166" decel="50000">
                                          <p:stCondLst>
                                            <p:cond delay="676"/>
                                          </p:stCondLst>
                                        </p:cTn>
                                        <p:tgtEl>
                                          <p:spTgt spid="277507">
                                            <p:txEl>
                                              <p:pRg st="2" end="2"/>
                                            </p:txEl>
                                          </p:spTgt>
                                        </p:tgtEl>
                                      </p:cBhvr>
                                      <p:to x="100000" y="100000"/>
                                    </p:animScale>
                                    <p:animScale>
                                      <p:cBhvr>
                                        <p:cTn id="33" dur="26">
                                          <p:stCondLst>
                                            <p:cond delay="1312"/>
                                          </p:stCondLst>
                                        </p:cTn>
                                        <p:tgtEl>
                                          <p:spTgt spid="277507">
                                            <p:txEl>
                                              <p:pRg st="2" end="2"/>
                                            </p:txEl>
                                          </p:spTgt>
                                        </p:tgtEl>
                                      </p:cBhvr>
                                      <p:to x="100000" y="80000"/>
                                    </p:animScale>
                                    <p:animScale>
                                      <p:cBhvr>
                                        <p:cTn id="34" dur="166" decel="50000">
                                          <p:stCondLst>
                                            <p:cond delay="1338"/>
                                          </p:stCondLst>
                                        </p:cTn>
                                        <p:tgtEl>
                                          <p:spTgt spid="277507">
                                            <p:txEl>
                                              <p:pRg st="2" end="2"/>
                                            </p:txEl>
                                          </p:spTgt>
                                        </p:tgtEl>
                                      </p:cBhvr>
                                      <p:to x="100000" y="100000"/>
                                    </p:animScale>
                                    <p:animScale>
                                      <p:cBhvr>
                                        <p:cTn id="35" dur="26">
                                          <p:stCondLst>
                                            <p:cond delay="1642"/>
                                          </p:stCondLst>
                                        </p:cTn>
                                        <p:tgtEl>
                                          <p:spTgt spid="277507">
                                            <p:txEl>
                                              <p:pRg st="2" end="2"/>
                                            </p:txEl>
                                          </p:spTgt>
                                        </p:tgtEl>
                                      </p:cBhvr>
                                      <p:to x="100000" y="90000"/>
                                    </p:animScale>
                                    <p:animScale>
                                      <p:cBhvr>
                                        <p:cTn id="36" dur="166" decel="50000">
                                          <p:stCondLst>
                                            <p:cond delay="1668"/>
                                          </p:stCondLst>
                                        </p:cTn>
                                        <p:tgtEl>
                                          <p:spTgt spid="277507">
                                            <p:txEl>
                                              <p:pRg st="2" end="2"/>
                                            </p:txEl>
                                          </p:spTgt>
                                        </p:tgtEl>
                                      </p:cBhvr>
                                      <p:to x="100000" y="100000"/>
                                    </p:animScale>
                                    <p:animScale>
                                      <p:cBhvr>
                                        <p:cTn id="37" dur="26">
                                          <p:stCondLst>
                                            <p:cond delay="1808"/>
                                          </p:stCondLst>
                                        </p:cTn>
                                        <p:tgtEl>
                                          <p:spTgt spid="277507">
                                            <p:txEl>
                                              <p:pRg st="2" end="2"/>
                                            </p:txEl>
                                          </p:spTgt>
                                        </p:tgtEl>
                                      </p:cBhvr>
                                      <p:to x="100000" y="95000"/>
                                    </p:animScale>
                                    <p:animScale>
                                      <p:cBhvr>
                                        <p:cTn id="38" dur="166" decel="50000">
                                          <p:stCondLst>
                                            <p:cond delay="1834"/>
                                          </p:stCondLst>
                                        </p:cTn>
                                        <p:tgtEl>
                                          <p:spTgt spid="277507">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77507">
                                            <p:txEl>
                                              <p:pRg st="3" end="3"/>
                                            </p:txEl>
                                          </p:spTgt>
                                        </p:tgtEl>
                                        <p:attrNameLst>
                                          <p:attrName>style.visibility</p:attrName>
                                        </p:attrNameLst>
                                      </p:cBhvr>
                                      <p:to>
                                        <p:strVal val="visible"/>
                                      </p:to>
                                    </p:set>
                                    <p:animEffect transition="in" filter="wipe(down)">
                                      <p:cBhvr>
                                        <p:cTn id="43" dur="580">
                                          <p:stCondLst>
                                            <p:cond delay="0"/>
                                          </p:stCondLst>
                                        </p:cTn>
                                        <p:tgtEl>
                                          <p:spTgt spid="277507">
                                            <p:txEl>
                                              <p:pRg st="3" end="3"/>
                                            </p:txEl>
                                          </p:spTgt>
                                        </p:tgtEl>
                                      </p:cBhvr>
                                    </p:animEffect>
                                    <p:anim calcmode="lin" valueType="num">
                                      <p:cBhvr>
                                        <p:cTn id="44" dur="1822" tmFilter="0,0; 0.14,0.36; 0.43,0.73; 0.71,0.91; 1.0,1.0">
                                          <p:stCondLst>
                                            <p:cond delay="0"/>
                                          </p:stCondLst>
                                        </p:cTn>
                                        <p:tgtEl>
                                          <p:spTgt spid="277507">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77507">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77507">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77507">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77507">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77507">
                                            <p:txEl>
                                              <p:pRg st="3" end="3"/>
                                            </p:txEl>
                                          </p:spTgt>
                                        </p:tgtEl>
                                      </p:cBhvr>
                                      <p:to x="100000" y="60000"/>
                                    </p:animScale>
                                    <p:animScale>
                                      <p:cBhvr>
                                        <p:cTn id="50" dur="166" decel="50000">
                                          <p:stCondLst>
                                            <p:cond delay="676"/>
                                          </p:stCondLst>
                                        </p:cTn>
                                        <p:tgtEl>
                                          <p:spTgt spid="277507">
                                            <p:txEl>
                                              <p:pRg st="3" end="3"/>
                                            </p:txEl>
                                          </p:spTgt>
                                        </p:tgtEl>
                                      </p:cBhvr>
                                      <p:to x="100000" y="100000"/>
                                    </p:animScale>
                                    <p:animScale>
                                      <p:cBhvr>
                                        <p:cTn id="51" dur="26">
                                          <p:stCondLst>
                                            <p:cond delay="1312"/>
                                          </p:stCondLst>
                                        </p:cTn>
                                        <p:tgtEl>
                                          <p:spTgt spid="277507">
                                            <p:txEl>
                                              <p:pRg st="3" end="3"/>
                                            </p:txEl>
                                          </p:spTgt>
                                        </p:tgtEl>
                                      </p:cBhvr>
                                      <p:to x="100000" y="80000"/>
                                    </p:animScale>
                                    <p:animScale>
                                      <p:cBhvr>
                                        <p:cTn id="52" dur="166" decel="50000">
                                          <p:stCondLst>
                                            <p:cond delay="1338"/>
                                          </p:stCondLst>
                                        </p:cTn>
                                        <p:tgtEl>
                                          <p:spTgt spid="277507">
                                            <p:txEl>
                                              <p:pRg st="3" end="3"/>
                                            </p:txEl>
                                          </p:spTgt>
                                        </p:tgtEl>
                                      </p:cBhvr>
                                      <p:to x="100000" y="100000"/>
                                    </p:animScale>
                                    <p:animScale>
                                      <p:cBhvr>
                                        <p:cTn id="53" dur="26">
                                          <p:stCondLst>
                                            <p:cond delay="1642"/>
                                          </p:stCondLst>
                                        </p:cTn>
                                        <p:tgtEl>
                                          <p:spTgt spid="277507">
                                            <p:txEl>
                                              <p:pRg st="3" end="3"/>
                                            </p:txEl>
                                          </p:spTgt>
                                        </p:tgtEl>
                                      </p:cBhvr>
                                      <p:to x="100000" y="90000"/>
                                    </p:animScale>
                                    <p:animScale>
                                      <p:cBhvr>
                                        <p:cTn id="54" dur="166" decel="50000">
                                          <p:stCondLst>
                                            <p:cond delay="1668"/>
                                          </p:stCondLst>
                                        </p:cTn>
                                        <p:tgtEl>
                                          <p:spTgt spid="277507">
                                            <p:txEl>
                                              <p:pRg st="3" end="3"/>
                                            </p:txEl>
                                          </p:spTgt>
                                        </p:tgtEl>
                                      </p:cBhvr>
                                      <p:to x="100000" y="100000"/>
                                    </p:animScale>
                                    <p:animScale>
                                      <p:cBhvr>
                                        <p:cTn id="55" dur="26">
                                          <p:stCondLst>
                                            <p:cond delay="1808"/>
                                          </p:stCondLst>
                                        </p:cTn>
                                        <p:tgtEl>
                                          <p:spTgt spid="277507">
                                            <p:txEl>
                                              <p:pRg st="3" end="3"/>
                                            </p:txEl>
                                          </p:spTgt>
                                        </p:tgtEl>
                                      </p:cBhvr>
                                      <p:to x="100000" y="95000"/>
                                    </p:animScale>
                                    <p:animScale>
                                      <p:cBhvr>
                                        <p:cTn id="56" dur="166" decel="50000">
                                          <p:stCondLst>
                                            <p:cond delay="1834"/>
                                          </p:stCondLst>
                                        </p:cTn>
                                        <p:tgtEl>
                                          <p:spTgt spid="277507">
                                            <p:txEl>
                                              <p:pRg st="3" end="3"/>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77507">
                                            <p:txEl>
                                              <p:pRg st="4" end="4"/>
                                            </p:txEl>
                                          </p:spTgt>
                                        </p:tgtEl>
                                        <p:attrNameLst>
                                          <p:attrName>style.visibility</p:attrName>
                                        </p:attrNameLst>
                                      </p:cBhvr>
                                      <p:to>
                                        <p:strVal val="visible"/>
                                      </p:to>
                                    </p:set>
                                    <p:animEffect transition="in" filter="wipe(down)">
                                      <p:cBhvr>
                                        <p:cTn id="61" dur="580">
                                          <p:stCondLst>
                                            <p:cond delay="0"/>
                                          </p:stCondLst>
                                        </p:cTn>
                                        <p:tgtEl>
                                          <p:spTgt spid="277507">
                                            <p:txEl>
                                              <p:pRg st="4" end="4"/>
                                            </p:txEl>
                                          </p:spTgt>
                                        </p:tgtEl>
                                      </p:cBhvr>
                                    </p:animEffect>
                                    <p:anim calcmode="lin" valueType="num">
                                      <p:cBhvr>
                                        <p:cTn id="62" dur="1822" tmFilter="0,0; 0.14,0.36; 0.43,0.73; 0.71,0.91; 1.0,1.0">
                                          <p:stCondLst>
                                            <p:cond delay="0"/>
                                          </p:stCondLst>
                                        </p:cTn>
                                        <p:tgtEl>
                                          <p:spTgt spid="277507">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77507">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77507">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77507">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77507">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77507">
                                            <p:txEl>
                                              <p:pRg st="4" end="4"/>
                                            </p:txEl>
                                          </p:spTgt>
                                        </p:tgtEl>
                                      </p:cBhvr>
                                      <p:to x="100000" y="60000"/>
                                    </p:animScale>
                                    <p:animScale>
                                      <p:cBhvr>
                                        <p:cTn id="68" dur="166" decel="50000">
                                          <p:stCondLst>
                                            <p:cond delay="676"/>
                                          </p:stCondLst>
                                        </p:cTn>
                                        <p:tgtEl>
                                          <p:spTgt spid="277507">
                                            <p:txEl>
                                              <p:pRg st="4" end="4"/>
                                            </p:txEl>
                                          </p:spTgt>
                                        </p:tgtEl>
                                      </p:cBhvr>
                                      <p:to x="100000" y="100000"/>
                                    </p:animScale>
                                    <p:animScale>
                                      <p:cBhvr>
                                        <p:cTn id="69" dur="26">
                                          <p:stCondLst>
                                            <p:cond delay="1312"/>
                                          </p:stCondLst>
                                        </p:cTn>
                                        <p:tgtEl>
                                          <p:spTgt spid="277507">
                                            <p:txEl>
                                              <p:pRg st="4" end="4"/>
                                            </p:txEl>
                                          </p:spTgt>
                                        </p:tgtEl>
                                      </p:cBhvr>
                                      <p:to x="100000" y="80000"/>
                                    </p:animScale>
                                    <p:animScale>
                                      <p:cBhvr>
                                        <p:cTn id="70" dur="166" decel="50000">
                                          <p:stCondLst>
                                            <p:cond delay="1338"/>
                                          </p:stCondLst>
                                        </p:cTn>
                                        <p:tgtEl>
                                          <p:spTgt spid="277507">
                                            <p:txEl>
                                              <p:pRg st="4" end="4"/>
                                            </p:txEl>
                                          </p:spTgt>
                                        </p:tgtEl>
                                      </p:cBhvr>
                                      <p:to x="100000" y="100000"/>
                                    </p:animScale>
                                    <p:animScale>
                                      <p:cBhvr>
                                        <p:cTn id="71" dur="26">
                                          <p:stCondLst>
                                            <p:cond delay="1642"/>
                                          </p:stCondLst>
                                        </p:cTn>
                                        <p:tgtEl>
                                          <p:spTgt spid="277507">
                                            <p:txEl>
                                              <p:pRg st="4" end="4"/>
                                            </p:txEl>
                                          </p:spTgt>
                                        </p:tgtEl>
                                      </p:cBhvr>
                                      <p:to x="100000" y="90000"/>
                                    </p:animScale>
                                    <p:animScale>
                                      <p:cBhvr>
                                        <p:cTn id="72" dur="166" decel="50000">
                                          <p:stCondLst>
                                            <p:cond delay="1668"/>
                                          </p:stCondLst>
                                        </p:cTn>
                                        <p:tgtEl>
                                          <p:spTgt spid="277507">
                                            <p:txEl>
                                              <p:pRg st="4" end="4"/>
                                            </p:txEl>
                                          </p:spTgt>
                                        </p:tgtEl>
                                      </p:cBhvr>
                                      <p:to x="100000" y="100000"/>
                                    </p:animScale>
                                    <p:animScale>
                                      <p:cBhvr>
                                        <p:cTn id="73" dur="26">
                                          <p:stCondLst>
                                            <p:cond delay="1808"/>
                                          </p:stCondLst>
                                        </p:cTn>
                                        <p:tgtEl>
                                          <p:spTgt spid="277507">
                                            <p:txEl>
                                              <p:pRg st="4" end="4"/>
                                            </p:txEl>
                                          </p:spTgt>
                                        </p:tgtEl>
                                      </p:cBhvr>
                                      <p:to x="100000" y="95000"/>
                                    </p:animScale>
                                    <p:animScale>
                                      <p:cBhvr>
                                        <p:cTn id="74" dur="166" decel="50000">
                                          <p:stCondLst>
                                            <p:cond delay="1834"/>
                                          </p:stCondLst>
                                        </p:cTn>
                                        <p:tgtEl>
                                          <p:spTgt spid="277507">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923C0B1-C6B2-C641-885C-94420C56C14F}" type="slidenum">
              <a:rPr lang="en-US" sz="1400">
                <a:latin typeface="Arial" charset="0"/>
              </a:rPr>
              <a:pPr eaLnBrk="1" hangingPunct="1"/>
              <a:t>271</a:t>
            </a:fld>
            <a:endParaRPr lang="en-US" sz="1400">
              <a:latin typeface="Arial" charset="0"/>
            </a:endParaRPr>
          </a:p>
        </p:txBody>
      </p:sp>
      <p:sp>
        <p:nvSpPr>
          <p:cNvPr id="2990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Recursion</a:t>
            </a:r>
          </a:p>
        </p:txBody>
      </p:sp>
      <p:sp>
        <p:nvSpPr>
          <p:cNvPr id="162713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A Java method can call any other public Java method</a:t>
            </a:r>
          </a:p>
          <a:p>
            <a:pPr lvl="1" eaLnBrk="1" hangingPunct="1"/>
            <a:r>
              <a:rPr lang="en-US">
                <a:latin typeface="Tahoma" charset="0"/>
                <a:ea typeface="ＭＳ Ｐゴシック" charset="0"/>
              </a:rPr>
              <a:t>main() is just a method itself, and we have called other methods from it</a:t>
            </a:r>
          </a:p>
          <a:p>
            <a:pPr lvl="1" eaLnBrk="1" hangingPunct="1"/>
            <a:r>
              <a:rPr lang="en-US">
                <a:latin typeface="Tahoma" charset="0"/>
                <a:ea typeface="ＭＳ Ｐゴシック" charset="0"/>
              </a:rPr>
              <a:t>Thus, a method should be able to call itself – we call this a </a:t>
            </a:r>
            <a:r>
              <a:rPr lang="en-US">
                <a:solidFill>
                  <a:srgbClr val="FF0000"/>
                </a:solidFill>
                <a:latin typeface="Tahoma" charset="0"/>
                <a:ea typeface="ＭＳ Ｐゴシック" charset="0"/>
              </a:rPr>
              <a:t>RECURSIVE CALL</a:t>
            </a:r>
          </a:p>
          <a:p>
            <a:pPr lvl="2" eaLnBrk="1" hangingPunct="1"/>
            <a:r>
              <a:rPr lang="en-US">
                <a:latin typeface="Tahoma" charset="0"/>
                <a:ea typeface="ＭＳ Ｐゴシック" charset="0"/>
              </a:rPr>
              <a:t>Since it is a method</a:t>
            </a:r>
          </a:p>
          <a:p>
            <a:pPr lvl="1" eaLnBrk="1" hangingPunct="1"/>
            <a:r>
              <a:rPr lang="en-US">
                <a:latin typeface="Tahoma" charset="0"/>
                <a:ea typeface="ＭＳ Ｐゴシック" charset="0"/>
              </a:rPr>
              <a:t>At first thought this seems odd or even impossible – why would we want to do this?</a:t>
            </a:r>
          </a:p>
          <a:p>
            <a:pPr lvl="1" eaLnBrk="1" hangingPunct="1"/>
            <a:r>
              <a:rPr lang="en-US">
                <a:latin typeface="Tahoma" charset="0"/>
                <a:ea typeface="ＭＳ Ｐゴシック" charset="0"/>
              </a:rPr>
              <a:t>However, it will be very useful in a lot of different programming approaches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27139">
                                            <p:txEl>
                                              <p:pRg st="1" end="1"/>
                                            </p:txEl>
                                          </p:spTgt>
                                        </p:tgtEl>
                                        <p:attrNameLst>
                                          <p:attrName>style.visibility</p:attrName>
                                        </p:attrNameLst>
                                      </p:cBhvr>
                                      <p:to>
                                        <p:strVal val="visible"/>
                                      </p:to>
                                    </p:set>
                                    <p:animEffect transition="in" filter="randombar(horizontal)">
                                      <p:cBhvr>
                                        <p:cTn id="7" dur="500"/>
                                        <p:tgtEl>
                                          <p:spTgt spid="1627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27139">
                                            <p:txEl>
                                              <p:pRg st="2" end="2"/>
                                            </p:txEl>
                                          </p:spTgt>
                                        </p:tgtEl>
                                        <p:attrNameLst>
                                          <p:attrName>style.visibility</p:attrName>
                                        </p:attrNameLst>
                                      </p:cBhvr>
                                      <p:to>
                                        <p:strVal val="visible"/>
                                      </p:to>
                                    </p:set>
                                    <p:animEffect transition="in" filter="randombar(horizontal)">
                                      <p:cBhvr>
                                        <p:cTn id="12" dur="500"/>
                                        <p:tgtEl>
                                          <p:spTgt spid="16271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27139">
                                            <p:txEl>
                                              <p:pRg st="3" end="3"/>
                                            </p:txEl>
                                          </p:spTgt>
                                        </p:tgtEl>
                                        <p:attrNameLst>
                                          <p:attrName>style.visibility</p:attrName>
                                        </p:attrNameLst>
                                      </p:cBhvr>
                                      <p:to>
                                        <p:strVal val="visible"/>
                                      </p:to>
                                    </p:set>
                                    <p:animEffect transition="in" filter="randombar(horizontal)">
                                      <p:cBhvr>
                                        <p:cTn id="17" dur="500"/>
                                        <p:tgtEl>
                                          <p:spTgt spid="1627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627139">
                                            <p:txEl>
                                              <p:pRg st="4" end="4"/>
                                            </p:txEl>
                                          </p:spTgt>
                                        </p:tgtEl>
                                        <p:attrNameLst>
                                          <p:attrName>style.visibility</p:attrName>
                                        </p:attrNameLst>
                                      </p:cBhvr>
                                      <p:to>
                                        <p:strVal val="visible"/>
                                      </p:to>
                                    </p:set>
                                    <p:animEffect transition="in" filter="randombar(horizontal)">
                                      <p:cBhvr>
                                        <p:cTn id="22" dur="500"/>
                                        <p:tgtEl>
                                          <p:spTgt spid="16271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627139">
                                            <p:txEl>
                                              <p:pRg st="5" end="5"/>
                                            </p:txEl>
                                          </p:spTgt>
                                        </p:tgtEl>
                                        <p:attrNameLst>
                                          <p:attrName>style.visibility</p:attrName>
                                        </p:attrNameLst>
                                      </p:cBhvr>
                                      <p:to>
                                        <p:strVal val="visible"/>
                                      </p:to>
                                    </p:set>
                                    <p:animEffect transition="in" filter="randombar(horizontal)">
                                      <p:cBhvr>
                                        <p:cTn id="27" dur="500"/>
                                        <p:tgtEl>
                                          <p:spTgt spid="1627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7139" grpId="0" build="p"/>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0046D22-C3DD-7845-9170-1BBDBFB1E51F}" type="slidenum">
              <a:rPr lang="en-US" sz="1400">
                <a:latin typeface="Arial" charset="0"/>
              </a:rPr>
              <a:pPr eaLnBrk="1" hangingPunct="1"/>
              <a:t>272</a:t>
            </a:fld>
            <a:endParaRPr lang="en-US" sz="1400">
              <a:latin typeface="Arial" charset="0"/>
            </a:endParaRPr>
          </a:p>
        </p:txBody>
      </p:sp>
      <p:sp>
        <p:nvSpPr>
          <p:cNvPr id="3000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Recursion</a:t>
            </a:r>
          </a:p>
        </p:txBody>
      </p:sp>
      <p:sp>
        <p:nvSpPr>
          <p:cNvPr id="1566723" name="Rectangle 3"/>
          <p:cNvSpPr>
            <a:spLocks noGrp="1" noChangeArrowheads="1"/>
          </p:cNvSpPr>
          <p:nvPr>
            <p:ph type="body" idx="1"/>
          </p:nvPr>
        </p:nvSpPr>
        <p:spPr>
          <a:xfrm>
            <a:off x="304800" y="1066800"/>
            <a:ext cx="8534400" cy="5257800"/>
          </a:xfrm>
        </p:spPr>
        <p:txBody>
          <a:bodyPr/>
          <a:lstStyle/>
          <a:p>
            <a:pPr lvl="1" eaLnBrk="1" hangingPunct="1"/>
            <a:r>
              <a:rPr lang="en-US" dirty="0">
                <a:latin typeface="Tahoma" charset="0"/>
                <a:ea typeface="ＭＳ Ｐゴシック" charset="0"/>
              </a:rPr>
              <a:t>Before we look at the programming in detail, let</a:t>
            </a:r>
            <a:r>
              <a:rPr lang="ja-JP" altLang="en-US" dirty="0">
                <a:latin typeface="Tahoma" charset="0"/>
                <a:ea typeface="ＭＳ Ｐゴシック" charset="0"/>
              </a:rPr>
              <a:t>’</a:t>
            </a:r>
            <a:r>
              <a:rPr lang="en-US" altLang="ja-JP" dirty="0">
                <a:latin typeface="Tahoma" charset="0"/>
                <a:ea typeface="ＭＳ Ｐゴシック" charset="0"/>
              </a:rPr>
              <a:t>s try to get the idea down, using math</a:t>
            </a:r>
          </a:p>
          <a:p>
            <a:pPr lvl="1" eaLnBrk="1" hangingPunct="1"/>
            <a:r>
              <a:rPr lang="en-US" dirty="0">
                <a:latin typeface="Tahoma" charset="0"/>
                <a:ea typeface="ＭＳ Ｐゴシック" charset="0"/>
              </a:rPr>
              <a:t>Some mathematical functions are in fact defined recursively</a:t>
            </a:r>
          </a:p>
          <a:p>
            <a:pPr lvl="2" eaLnBrk="1" hangingPunct="1"/>
            <a:r>
              <a:rPr lang="en-US" dirty="0">
                <a:latin typeface="Tahoma" charset="0"/>
                <a:ea typeface="ＭＳ Ｐゴシック" charset="0"/>
              </a:rPr>
              <a:t>Example in text: Factorial</a:t>
            </a:r>
          </a:p>
          <a:p>
            <a:pPr lvl="2" eaLnBrk="1" hangingPunct="1">
              <a:buFont typeface="Arial" charset="0"/>
              <a:buNone/>
            </a:pPr>
            <a:r>
              <a:rPr lang="en-US" dirty="0">
                <a:solidFill>
                  <a:srgbClr val="FF0000"/>
                </a:solidFill>
                <a:latin typeface="Tahoma" charset="0"/>
                <a:ea typeface="ＭＳ Ｐゴシック" charset="0"/>
              </a:rPr>
              <a:t>N! = N * (N-1)!</a:t>
            </a:r>
          </a:p>
          <a:p>
            <a:pPr lvl="2" eaLnBrk="1" hangingPunct="1"/>
            <a:r>
              <a:rPr lang="en-US" dirty="0">
                <a:latin typeface="Tahoma" charset="0"/>
                <a:ea typeface="ＭＳ Ｐゴシック" charset="0"/>
              </a:rPr>
              <a:t>Note that the function is defined in terms of itself, but with an important change:</a:t>
            </a:r>
          </a:p>
          <a:p>
            <a:pPr lvl="3" eaLnBrk="1" hangingPunct="1"/>
            <a:r>
              <a:rPr lang="en-US" dirty="0">
                <a:latin typeface="Tahoma" charset="0"/>
                <a:ea typeface="ＭＳ Ｐゴシック" charset="0"/>
              </a:rPr>
              <a:t>The </a:t>
            </a:r>
            <a:r>
              <a:rPr lang="ja-JP" altLang="en-US" dirty="0">
                <a:latin typeface="Tahoma" charset="0"/>
                <a:ea typeface="ＭＳ Ｐゴシック" charset="0"/>
              </a:rPr>
              <a:t>“</a:t>
            </a:r>
            <a:r>
              <a:rPr lang="en-US" altLang="ja-JP" dirty="0">
                <a:latin typeface="Tahoma" charset="0"/>
                <a:ea typeface="ＭＳ Ｐゴシック" charset="0"/>
              </a:rPr>
              <a:t>recursive call</a:t>
            </a:r>
            <a:r>
              <a:rPr lang="ja-JP" altLang="en-US" dirty="0">
                <a:latin typeface="Tahoma" charset="0"/>
                <a:ea typeface="ＭＳ Ｐゴシック" charset="0"/>
              </a:rPr>
              <a:t>”</a:t>
            </a:r>
            <a:r>
              <a:rPr lang="en-US" altLang="ja-JP" dirty="0">
                <a:latin typeface="Tahoma" charset="0"/>
                <a:ea typeface="ＭＳ Ｐゴシック" charset="0"/>
              </a:rPr>
              <a:t> is smaller in size (N-1) than the original call (N)</a:t>
            </a:r>
          </a:p>
          <a:p>
            <a:pPr lvl="3" eaLnBrk="1" hangingPunct="1"/>
            <a:r>
              <a:rPr lang="en-US" dirty="0">
                <a:latin typeface="Tahoma" charset="0"/>
                <a:ea typeface="ＭＳ Ｐゴシック" charset="0"/>
              </a:rPr>
              <a:t>This is vital to recursion being viable</a:t>
            </a:r>
          </a:p>
          <a:p>
            <a:pPr lvl="2" eaLnBrk="1" hangingPunct="1"/>
            <a:r>
              <a:rPr lang="en-US" dirty="0">
                <a:latin typeface="Tahoma" charset="0"/>
                <a:ea typeface="ＭＳ Ｐゴシック" charset="0"/>
              </a:rPr>
              <a:t>Let</a:t>
            </a:r>
            <a:r>
              <a:rPr lang="ja-JP" altLang="en-US" dirty="0">
                <a:latin typeface="Tahoma" charset="0"/>
                <a:ea typeface="ＭＳ Ｐゴシック" charset="0"/>
              </a:rPr>
              <a:t>’</a:t>
            </a:r>
            <a:r>
              <a:rPr lang="en-US" altLang="ja-JP" dirty="0">
                <a:latin typeface="Tahoma" charset="0"/>
                <a:ea typeface="ＭＳ Ｐゴシック" charset="0"/>
              </a:rPr>
              <a:t>s trace 4! in this way to see what happens (see board)</a:t>
            </a:r>
          </a:p>
          <a:p>
            <a:pPr lvl="3" eaLnBrk="1" hangingPunct="1"/>
            <a:r>
              <a:rPr lang="en-US" dirty="0">
                <a:latin typeface="Tahoma" charset="0"/>
                <a:ea typeface="ＭＳ Ｐゴシック" charset="0"/>
              </a:rPr>
              <a:t>Uh oh!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66723">
                                            <p:txEl>
                                              <p:pRg st="4" end="4"/>
                                            </p:txEl>
                                          </p:spTgt>
                                        </p:tgtEl>
                                        <p:attrNameLst>
                                          <p:attrName>style.visibility</p:attrName>
                                        </p:attrNameLst>
                                      </p:cBhvr>
                                      <p:to>
                                        <p:strVal val="visible"/>
                                      </p:to>
                                    </p:set>
                                    <p:animEffect transition="in" filter="dissolve">
                                      <p:cBhvr>
                                        <p:cTn id="7" dur="500"/>
                                        <p:tgtEl>
                                          <p:spTgt spid="156672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66723">
                                            <p:txEl>
                                              <p:pRg st="5" end="5"/>
                                            </p:txEl>
                                          </p:spTgt>
                                        </p:tgtEl>
                                        <p:attrNameLst>
                                          <p:attrName>style.visibility</p:attrName>
                                        </p:attrNameLst>
                                      </p:cBhvr>
                                      <p:to>
                                        <p:strVal val="visible"/>
                                      </p:to>
                                    </p:set>
                                    <p:animEffect transition="in" filter="dissolve">
                                      <p:cBhvr>
                                        <p:cTn id="12" dur="500"/>
                                        <p:tgtEl>
                                          <p:spTgt spid="156672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66723">
                                            <p:txEl>
                                              <p:pRg st="6" end="6"/>
                                            </p:txEl>
                                          </p:spTgt>
                                        </p:tgtEl>
                                        <p:attrNameLst>
                                          <p:attrName>style.visibility</p:attrName>
                                        </p:attrNameLst>
                                      </p:cBhvr>
                                      <p:to>
                                        <p:strVal val="visible"/>
                                      </p:to>
                                    </p:set>
                                    <p:animEffect transition="in" filter="dissolve">
                                      <p:cBhvr>
                                        <p:cTn id="17" dur="500"/>
                                        <p:tgtEl>
                                          <p:spTgt spid="156672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66723">
                                            <p:txEl>
                                              <p:pRg st="7" end="7"/>
                                            </p:txEl>
                                          </p:spTgt>
                                        </p:tgtEl>
                                        <p:attrNameLst>
                                          <p:attrName>style.visibility</p:attrName>
                                        </p:attrNameLst>
                                      </p:cBhvr>
                                      <p:to>
                                        <p:strVal val="visible"/>
                                      </p:to>
                                    </p:set>
                                    <p:animEffect transition="in" filter="dissolve">
                                      <p:cBhvr>
                                        <p:cTn id="22" dur="500"/>
                                        <p:tgtEl>
                                          <p:spTgt spid="156672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66723">
                                            <p:txEl>
                                              <p:pRg st="8" end="8"/>
                                            </p:txEl>
                                          </p:spTgt>
                                        </p:tgtEl>
                                        <p:attrNameLst>
                                          <p:attrName>style.visibility</p:attrName>
                                        </p:attrNameLst>
                                      </p:cBhvr>
                                      <p:to>
                                        <p:strVal val="visible"/>
                                      </p:to>
                                    </p:set>
                                    <p:animEffect transition="in" filter="dissolve">
                                      <p:cBhvr>
                                        <p:cTn id="27" dur="500"/>
                                        <p:tgtEl>
                                          <p:spTgt spid="1566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21BE1D0-C9C8-1A49-9CE8-A9D42671670D}" type="slidenum">
              <a:rPr lang="en-US" sz="1400">
                <a:latin typeface="Arial" charset="0"/>
              </a:rPr>
              <a:pPr eaLnBrk="1" hangingPunct="1"/>
              <a:t>273</a:t>
            </a:fld>
            <a:endParaRPr lang="en-US" sz="1400">
              <a:latin typeface="Arial" charset="0"/>
            </a:endParaRPr>
          </a:p>
        </p:txBody>
      </p:sp>
      <p:sp>
        <p:nvSpPr>
          <p:cNvPr id="3020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Recursion</a:t>
            </a:r>
          </a:p>
        </p:txBody>
      </p:sp>
      <p:sp>
        <p:nvSpPr>
          <p:cNvPr id="1568771" name="Rectangle 3"/>
          <p:cNvSpPr>
            <a:spLocks noGrp="1" noChangeArrowheads="1"/>
          </p:cNvSpPr>
          <p:nvPr>
            <p:ph type="body" idx="1"/>
          </p:nvPr>
        </p:nvSpPr>
        <p:spPr/>
        <p:txBody>
          <a:bodyPr/>
          <a:lstStyle/>
          <a:p>
            <a:pPr lvl="1" eaLnBrk="1" hangingPunct="1"/>
            <a:r>
              <a:rPr lang="en-US">
                <a:latin typeface="Tahoma" charset="0"/>
                <a:ea typeface="ＭＳ Ｐゴシック" charset="0"/>
              </a:rPr>
              <a:t>What we are missing in the previous slide is a condition that allows the recursion to stop</a:t>
            </a:r>
          </a:p>
          <a:p>
            <a:pPr lvl="2" eaLnBrk="1" hangingPunct="1"/>
            <a:r>
              <a:rPr lang="en-US">
                <a:latin typeface="Tahoma" charset="0"/>
                <a:ea typeface="ＭＳ Ｐゴシック" charset="0"/>
              </a:rPr>
              <a:t>Every recursive algorithm must have some terminating condition, to keep it from recursing </a:t>
            </a:r>
            <a:r>
              <a:rPr lang="ja-JP" altLang="en-US">
                <a:latin typeface="Tahoma" charset="0"/>
                <a:ea typeface="ＭＳ Ｐゴシック" charset="0"/>
              </a:rPr>
              <a:t>“</a:t>
            </a:r>
            <a:r>
              <a:rPr lang="en-US" altLang="ja-JP">
                <a:latin typeface="Tahoma" charset="0"/>
                <a:ea typeface="ＭＳ Ｐゴシック" charset="0"/>
              </a:rPr>
              <a:t>forever</a:t>
            </a:r>
            <a:r>
              <a:rPr lang="ja-JP" altLang="en-US">
                <a:latin typeface="Tahoma" charset="0"/>
                <a:ea typeface="ＭＳ Ｐゴシック" charset="0"/>
              </a:rPr>
              <a:t>”</a:t>
            </a:r>
            <a:endParaRPr lang="en-US" altLang="ja-JP">
              <a:latin typeface="Tahoma" charset="0"/>
              <a:ea typeface="ＭＳ Ｐゴシック" charset="0"/>
            </a:endParaRPr>
          </a:p>
          <a:p>
            <a:pPr lvl="2" eaLnBrk="1" hangingPunct="1"/>
            <a:r>
              <a:rPr lang="en-US">
                <a:latin typeface="Tahoma" charset="0"/>
                <a:ea typeface="ＭＳ Ｐゴシック" charset="0"/>
              </a:rPr>
              <a:t>We call this the BASE CASE</a:t>
            </a:r>
          </a:p>
          <a:p>
            <a:pPr lvl="1" eaLnBrk="1" hangingPunct="1"/>
            <a:r>
              <a:rPr lang="en-US">
                <a:latin typeface="Tahoma" charset="0"/>
                <a:ea typeface="ＭＳ Ｐゴシック" charset="0"/>
              </a:rPr>
              <a:t>What is the base case for factorial?</a:t>
            </a:r>
          </a:p>
          <a:p>
            <a:pPr lvl="1" eaLnBrk="1" hangingPunct="1"/>
            <a:endParaRPr lang="en-US">
              <a:latin typeface="Tahoma" charset="0"/>
              <a:ea typeface="ＭＳ Ｐゴシック" charset="0"/>
            </a:endParaRPr>
          </a:p>
          <a:p>
            <a:pPr lvl="1" eaLnBrk="1" hangingPunct="1"/>
            <a:endParaRPr lang="en-US">
              <a:latin typeface="Tahoma" charset="0"/>
              <a:ea typeface="ＭＳ Ｐゴシック" charset="0"/>
            </a:endParaRPr>
          </a:p>
          <a:p>
            <a:pPr lvl="1" eaLnBrk="1" hangingPunct="1"/>
            <a:r>
              <a:rPr lang="en-US">
                <a:latin typeface="Tahoma" charset="0"/>
                <a:ea typeface="ＭＳ Ｐゴシック" charset="0"/>
              </a:rPr>
              <a:t>This now allows us to complete our algorithm:</a:t>
            </a:r>
          </a:p>
        </p:txBody>
      </p:sp>
      <p:sp>
        <p:nvSpPr>
          <p:cNvPr id="1568772" name="Rectangle 4"/>
          <p:cNvSpPr>
            <a:spLocks noChangeArrowheads="1"/>
          </p:cNvSpPr>
          <p:nvPr/>
        </p:nvSpPr>
        <p:spPr bwMode="auto">
          <a:xfrm>
            <a:off x="1676400" y="3657600"/>
            <a:ext cx="4495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2400">
                <a:solidFill>
                  <a:srgbClr val="FF0000"/>
                </a:solidFill>
                <a:latin typeface="Times New Roman" charset="0"/>
              </a:rPr>
              <a:t>0! = 1</a:t>
            </a:r>
          </a:p>
        </p:txBody>
      </p:sp>
      <p:sp>
        <p:nvSpPr>
          <p:cNvPr id="1568773" name="Rectangle 5"/>
          <p:cNvSpPr>
            <a:spLocks noChangeArrowheads="1"/>
          </p:cNvSpPr>
          <p:nvPr/>
        </p:nvSpPr>
        <p:spPr bwMode="auto">
          <a:xfrm>
            <a:off x="1752600" y="5029200"/>
            <a:ext cx="43434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pPr algn="l"/>
            <a:r>
              <a:rPr lang="en-US" sz="2400">
                <a:solidFill>
                  <a:srgbClr val="FF0000"/>
                </a:solidFill>
                <a:latin typeface="Times New Roman" charset="0"/>
              </a:rPr>
              <a:t>N! = N * (N-1)!  	when N &gt; 0</a:t>
            </a:r>
            <a:br>
              <a:rPr lang="en-US" sz="2400">
                <a:solidFill>
                  <a:srgbClr val="FF0000"/>
                </a:solidFill>
                <a:latin typeface="Times New Roman" charset="0"/>
              </a:rPr>
            </a:br>
            <a:r>
              <a:rPr lang="en-US" sz="2400">
                <a:solidFill>
                  <a:srgbClr val="FF0000"/>
                </a:solidFill>
                <a:latin typeface="Times New Roman" charset="0"/>
              </a:rPr>
              <a:t>N! = 1			when N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68771">
                                            <p:txEl>
                                              <p:pRg st="3" end="3"/>
                                            </p:txEl>
                                          </p:spTgt>
                                        </p:tgtEl>
                                        <p:attrNameLst>
                                          <p:attrName>style.visibility</p:attrName>
                                        </p:attrNameLst>
                                      </p:cBhvr>
                                      <p:to>
                                        <p:strVal val="visible"/>
                                      </p:to>
                                    </p:set>
                                    <p:animEffect transition="in" filter="dissolve">
                                      <p:cBhvr>
                                        <p:cTn id="7" dur="500"/>
                                        <p:tgtEl>
                                          <p:spTgt spid="15687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1568772"/>
                                        </p:tgtEl>
                                        <p:attrNameLst>
                                          <p:attrName>style.visibility</p:attrName>
                                        </p:attrNameLst>
                                      </p:cBhvr>
                                      <p:to>
                                        <p:strVal val="visible"/>
                                      </p:to>
                                    </p:set>
                                    <p:anim calcmode="lin" valueType="num">
                                      <p:cBhvr>
                                        <p:cTn id="12" dur="1000" fill="hold"/>
                                        <p:tgtEl>
                                          <p:spTgt spid="1568772"/>
                                        </p:tgtEl>
                                        <p:attrNameLst>
                                          <p:attrName>ppt_w</p:attrName>
                                        </p:attrNameLst>
                                      </p:cBhvr>
                                      <p:tavLst>
                                        <p:tav tm="0">
                                          <p:val>
                                            <p:fltVal val="0"/>
                                          </p:val>
                                        </p:tav>
                                        <p:tav tm="100000">
                                          <p:val>
                                            <p:strVal val="#ppt_w"/>
                                          </p:val>
                                        </p:tav>
                                      </p:tavLst>
                                    </p:anim>
                                    <p:anim calcmode="lin" valueType="num">
                                      <p:cBhvr>
                                        <p:cTn id="13" dur="1000" fill="hold"/>
                                        <p:tgtEl>
                                          <p:spTgt spid="1568772"/>
                                        </p:tgtEl>
                                        <p:attrNameLst>
                                          <p:attrName>ppt_h</p:attrName>
                                        </p:attrNameLst>
                                      </p:cBhvr>
                                      <p:tavLst>
                                        <p:tav tm="0">
                                          <p:val>
                                            <p:fltVal val="0"/>
                                          </p:val>
                                        </p:tav>
                                        <p:tav tm="100000">
                                          <p:val>
                                            <p:strVal val="#ppt_h"/>
                                          </p:val>
                                        </p:tav>
                                      </p:tavLst>
                                    </p:anim>
                                    <p:anim calcmode="lin" valueType="num">
                                      <p:cBhvr>
                                        <p:cTn id="14" dur="1000" fill="hold"/>
                                        <p:tgtEl>
                                          <p:spTgt spid="1568772"/>
                                        </p:tgtEl>
                                        <p:attrNameLst>
                                          <p:attrName>style.rotation</p:attrName>
                                        </p:attrNameLst>
                                      </p:cBhvr>
                                      <p:tavLst>
                                        <p:tav tm="0">
                                          <p:val>
                                            <p:fltVal val="90"/>
                                          </p:val>
                                        </p:tav>
                                        <p:tav tm="100000">
                                          <p:val>
                                            <p:fltVal val="0"/>
                                          </p:val>
                                        </p:tav>
                                      </p:tavLst>
                                    </p:anim>
                                    <p:animEffect transition="in" filter="fade">
                                      <p:cBhvr>
                                        <p:cTn id="15" dur="1000"/>
                                        <p:tgtEl>
                                          <p:spTgt spid="15687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68771">
                                            <p:txEl>
                                              <p:pRg st="6" end="6"/>
                                            </p:txEl>
                                          </p:spTgt>
                                        </p:tgtEl>
                                        <p:attrNameLst>
                                          <p:attrName>style.visibility</p:attrName>
                                        </p:attrNameLst>
                                      </p:cBhvr>
                                      <p:to>
                                        <p:strVal val="visible"/>
                                      </p:to>
                                    </p:set>
                                    <p:animEffect transition="in" filter="dissolve">
                                      <p:cBhvr>
                                        <p:cTn id="20" dur="500"/>
                                        <p:tgtEl>
                                          <p:spTgt spid="1568771">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1568773"/>
                                        </p:tgtEl>
                                        <p:attrNameLst>
                                          <p:attrName>style.visibility</p:attrName>
                                        </p:attrNameLst>
                                      </p:cBhvr>
                                      <p:to>
                                        <p:strVal val="visible"/>
                                      </p:to>
                                    </p:set>
                                    <p:anim to="" calcmode="lin" valueType="num">
                                      <p:cBhvr>
                                        <p:cTn id="25" dur="1" fill="hold"/>
                                        <p:tgtEl>
                                          <p:spTgt spid="156877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72" grpId="0" animBg="1"/>
      <p:bldP spid="1568773" grpId="0" animBg="1"/>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FA7E7E2-5760-1446-8E50-FAD34F45659C}" type="slidenum">
              <a:rPr lang="en-US" sz="1400">
                <a:latin typeface="Arial" charset="0"/>
              </a:rPr>
              <a:pPr eaLnBrk="1" hangingPunct="1"/>
              <a:t>274</a:t>
            </a:fld>
            <a:endParaRPr lang="en-US" sz="1400">
              <a:latin typeface="Arial" charset="0"/>
            </a:endParaRPr>
          </a:p>
        </p:txBody>
      </p:sp>
      <p:sp>
        <p:nvSpPr>
          <p:cNvPr id="30310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Recursion</a:t>
            </a:r>
          </a:p>
        </p:txBody>
      </p:sp>
      <p:sp>
        <p:nvSpPr>
          <p:cNvPr id="1569795" name="Rectangle 3"/>
          <p:cNvSpPr>
            <a:spLocks noGrp="1" noChangeArrowheads="1"/>
          </p:cNvSpPr>
          <p:nvPr>
            <p:ph type="body" idx="1"/>
          </p:nvPr>
        </p:nvSpPr>
        <p:spPr/>
        <p:txBody>
          <a:bodyPr/>
          <a:lstStyle/>
          <a:p>
            <a:pPr marL="952500" lvl="1" indent="-495300" eaLnBrk="1" hangingPunct="1"/>
            <a:r>
              <a:rPr lang="en-US">
                <a:latin typeface="Tahoma" charset="0"/>
                <a:ea typeface="ＭＳ Ｐゴシック" charset="0"/>
              </a:rPr>
              <a:t>Three important rules for any recursive algorithm:</a:t>
            </a:r>
          </a:p>
          <a:p>
            <a:pPr marL="1333500" lvl="2" indent="-419100" eaLnBrk="1" hangingPunct="1">
              <a:buFont typeface="Marlett" charset="0"/>
              <a:buAutoNum type="arabicParenR"/>
            </a:pPr>
            <a:r>
              <a:rPr lang="en-US">
                <a:latin typeface="Tahoma" charset="0"/>
                <a:ea typeface="ＭＳ Ｐゴシック" charset="0"/>
              </a:rPr>
              <a:t>There must be some </a:t>
            </a:r>
            <a:r>
              <a:rPr lang="en-US">
                <a:solidFill>
                  <a:srgbClr val="FF0000"/>
                </a:solidFill>
                <a:latin typeface="Tahoma" charset="0"/>
                <a:ea typeface="ＭＳ Ｐゴシック" charset="0"/>
              </a:rPr>
              <a:t>recursive case</a:t>
            </a:r>
            <a:r>
              <a:rPr lang="en-US">
                <a:latin typeface="Tahoma" charset="0"/>
                <a:ea typeface="ＭＳ Ｐゴシック" charset="0"/>
              </a:rPr>
              <a:t>, in which the algorithm </a:t>
            </a:r>
            <a:r>
              <a:rPr lang="ja-JP" altLang="en-US">
                <a:latin typeface="Tahoma" charset="0"/>
                <a:ea typeface="ＭＳ Ｐゴシック" charset="0"/>
              </a:rPr>
              <a:t>“</a:t>
            </a:r>
            <a:r>
              <a:rPr lang="en-US" altLang="ja-JP">
                <a:latin typeface="Tahoma" charset="0"/>
                <a:ea typeface="ＭＳ Ｐゴシック" charset="0"/>
              </a:rPr>
              <a:t>calls itself</a:t>
            </a:r>
            <a:r>
              <a:rPr lang="ja-JP" altLang="en-US">
                <a:latin typeface="Tahoma" charset="0"/>
                <a:ea typeface="ＭＳ Ｐゴシック" charset="0"/>
              </a:rPr>
              <a:t>”</a:t>
            </a:r>
            <a:endParaRPr lang="en-US" altLang="ja-JP">
              <a:latin typeface="Tahoma" charset="0"/>
              <a:ea typeface="ＭＳ Ｐゴシック" charset="0"/>
            </a:endParaRPr>
          </a:p>
          <a:p>
            <a:pPr marL="1333500" lvl="2" indent="-419100" eaLnBrk="1" hangingPunct="1">
              <a:buFont typeface="Marlett" charset="0"/>
              <a:buAutoNum type="arabicParenR"/>
            </a:pPr>
            <a:r>
              <a:rPr lang="en-US">
                <a:latin typeface="Tahoma" charset="0"/>
                <a:ea typeface="ＭＳ Ｐゴシック" charset="0"/>
              </a:rPr>
              <a:t>There must be some </a:t>
            </a:r>
            <a:r>
              <a:rPr lang="en-US">
                <a:solidFill>
                  <a:srgbClr val="FF0000"/>
                </a:solidFill>
                <a:latin typeface="Tahoma" charset="0"/>
                <a:ea typeface="ＭＳ Ｐゴシック" charset="0"/>
              </a:rPr>
              <a:t>base case</a:t>
            </a:r>
            <a:r>
              <a:rPr lang="en-US">
                <a:latin typeface="Tahoma" charset="0"/>
                <a:ea typeface="ＭＳ Ｐゴシック" charset="0"/>
              </a:rPr>
              <a:t>, in which no recursive call is made</a:t>
            </a:r>
          </a:p>
          <a:p>
            <a:pPr marL="1333500" lvl="2" indent="-419100" eaLnBrk="1" hangingPunct="1">
              <a:buFont typeface="Marlett" charset="0"/>
              <a:buAutoNum type="arabicParenR"/>
            </a:pPr>
            <a:r>
              <a:rPr lang="en-US">
                <a:latin typeface="Tahoma" charset="0"/>
                <a:ea typeface="ＭＳ Ｐゴシック" charset="0"/>
              </a:rPr>
              <a:t>The </a:t>
            </a:r>
            <a:r>
              <a:rPr lang="en-US">
                <a:solidFill>
                  <a:srgbClr val="FF0000"/>
                </a:solidFill>
                <a:latin typeface="Tahoma" charset="0"/>
                <a:ea typeface="ＭＳ Ｐゴシック" charset="0"/>
              </a:rPr>
              <a:t>recursive calls must lead</a:t>
            </a:r>
            <a:r>
              <a:rPr lang="en-US">
                <a:latin typeface="Tahoma" charset="0"/>
                <a:ea typeface="ＭＳ Ｐゴシック" charset="0"/>
              </a:rPr>
              <a:t> eventually </a:t>
            </a:r>
            <a:r>
              <a:rPr lang="en-US">
                <a:solidFill>
                  <a:srgbClr val="FF0000"/>
                </a:solidFill>
                <a:latin typeface="Tahoma" charset="0"/>
                <a:ea typeface="ＭＳ Ｐゴシック" charset="0"/>
              </a:rPr>
              <a:t>to the base case</a:t>
            </a:r>
          </a:p>
          <a:p>
            <a:pPr marL="1752600" lvl="3" indent="-381000" eaLnBrk="1" hangingPunct="1"/>
            <a:r>
              <a:rPr lang="en-US">
                <a:latin typeface="Tahoma" charset="0"/>
                <a:ea typeface="ＭＳ Ｐゴシック" charset="0"/>
              </a:rPr>
              <a:t>Usually by </a:t>
            </a:r>
            <a:r>
              <a:rPr lang="ja-JP" altLang="en-US">
                <a:latin typeface="Tahoma" charset="0"/>
                <a:ea typeface="ＭＳ Ｐゴシック" charset="0"/>
              </a:rPr>
              <a:t>“</a:t>
            </a:r>
            <a:r>
              <a:rPr lang="en-US" altLang="ja-JP">
                <a:latin typeface="Tahoma" charset="0"/>
                <a:ea typeface="ＭＳ Ｐゴシック" charset="0"/>
              </a:rPr>
              <a:t>reducing</a:t>
            </a:r>
            <a:r>
              <a:rPr lang="ja-JP" altLang="en-US">
                <a:latin typeface="Tahoma" charset="0"/>
                <a:ea typeface="ＭＳ Ｐゴシック" charset="0"/>
              </a:rPr>
              <a:t>”</a:t>
            </a:r>
            <a:r>
              <a:rPr lang="en-US" altLang="ja-JP">
                <a:latin typeface="Tahoma" charset="0"/>
                <a:ea typeface="ＭＳ Ｐゴシック" charset="0"/>
              </a:rPr>
              <a:t> the problem size in some way</a:t>
            </a:r>
          </a:p>
          <a:p>
            <a:pPr marL="952500" lvl="1" indent="-495300" eaLnBrk="1" hangingPunct="1"/>
            <a:r>
              <a:rPr lang="en-US">
                <a:latin typeface="Tahoma" charset="0"/>
                <a:ea typeface="ＭＳ Ｐゴシック" charset="0"/>
              </a:rPr>
              <a:t>Don</a:t>
            </a:r>
            <a:r>
              <a:rPr lang="ja-JP" altLang="en-US">
                <a:latin typeface="Tahoma" charset="0"/>
                <a:ea typeface="ＭＳ Ｐゴシック" charset="0"/>
              </a:rPr>
              <a:t>’</a:t>
            </a:r>
            <a:r>
              <a:rPr lang="en-US" altLang="ja-JP">
                <a:latin typeface="Tahoma" charset="0"/>
                <a:ea typeface="ＭＳ Ｐゴシック" charset="0"/>
              </a:rPr>
              <a:t>t forget these!</a:t>
            </a:r>
            <a:endParaRPr lang="en-US">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69795">
                                            <p:txEl>
                                              <p:pRg st="1" end="1"/>
                                            </p:txEl>
                                          </p:spTgt>
                                        </p:tgtEl>
                                        <p:attrNameLst>
                                          <p:attrName>style.visibility</p:attrName>
                                        </p:attrNameLst>
                                      </p:cBhvr>
                                      <p:to>
                                        <p:strVal val="visible"/>
                                      </p:to>
                                    </p:set>
                                    <p:anim to="" calcmode="lin" valueType="num">
                                      <p:cBhvr>
                                        <p:cTn id="7" dur="1" fill="hold"/>
                                        <p:tgtEl>
                                          <p:spTgt spid="1569795">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69795">
                                            <p:txEl>
                                              <p:pRg st="2" end="2"/>
                                            </p:txEl>
                                          </p:spTgt>
                                        </p:tgtEl>
                                        <p:attrNameLst>
                                          <p:attrName>style.visibility</p:attrName>
                                        </p:attrNameLst>
                                      </p:cBhvr>
                                      <p:to>
                                        <p:strVal val="visible"/>
                                      </p:to>
                                    </p:set>
                                    <p:anim to="" calcmode="lin" valueType="num">
                                      <p:cBhvr>
                                        <p:cTn id="12" dur="1" fill="hold"/>
                                        <p:tgtEl>
                                          <p:spTgt spid="1569795">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69795">
                                            <p:txEl>
                                              <p:pRg st="3" end="3"/>
                                            </p:txEl>
                                          </p:spTgt>
                                        </p:tgtEl>
                                        <p:attrNameLst>
                                          <p:attrName>style.visibility</p:attrName>
                                        </p:attrNameLst>
                                      </p:cBhvr>
                                      <p:to>
                                        <p:strVal val="visible"/>
                                      </p:to>
                                    </p:set>
                                    <p:anim to="" calcmode="lin" valueType="num">
                                      <p:cBhvr>
                                        <p:cTn id="17" dur="1" fill="hold"/>
                                        <p:tgtEl>
                                          <p:spTgt spid="1569795">
                                            <p:txEl>
                                              <p:pRg st="3" end="3"/>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569795">
                                            <p:txEl>
                                              <p:pRg st="4" end="4"/>
                                            </p:txEl>
                                          </p:spTgt>
                                        </p:tgtEl>
                                        <p:attrNameLst>
                                          <p:attrName>style.visibility</p:attrName>
                                        </p:attrNameLst>
                                      </p:cBhvr>
                                      <p:to>
                                        <p:strVal val="visible"/>
                                      </p:to>
                                    </p:set>
                                    <p:anim to="" calcmode="lin" valueType="num">
                                      <p:cBhvr>
                                        <p:cTn id="20" dur="1" fill="hold"/>
                                        <p:tgtEl>
                                          <p:spTgt spid="1569795">
                                            <p:txEl>
                                              <p:pRg st="4" end="4"/>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569795">
                                            <p:txEl>
                                              <p:pRg st="5" end="5"/>
                                            </p:txEl>
                                          </p:spTgt>
                                        </p:tgtEl>
                                        <p:attrNameLst>
                                          <p:attrName>style.visibility</p:attrName>
                                        </p:attrNameLst>
                                      </p:cBhvr>
                                      <p:to>
                                        <p:strVal val="visible"/>
                                      </p:to>
                                    </p:set>
                                    <p:anim to="" calcmode="lin" valueType="num">
                                      <p:cBhvr>
                                        <p:cTn id="25" dur="1" fill="hold"/>
                                        <p:tgtEl>
                                          <p:spTgt spid="156979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90E91EA-DD87-BC43-A332-BFAEF5B7564D}" type="slidenum">
              <a:rPr lang="en-US" sz="1400">
                <a:latin typeface="Arial" charset="0"/>
              </a:rPr>
              <a:pPr eaLnBrk="1" hangingPunct="1"/>
              <a:t>275</a:t>
            </a:fld>
            <a:endParaRPr lang="en-US" sz="1400">
              <a:latin typeface="Arial" charset="0"/>
            </a:endParaRPr>
          </a:p>
        </p:txBody>
      </p:sp>
      <p:sp>
        <p:nvSpPr>
          <p:cNvPr id="3041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More Recursion</a:t>
            </a:r>
          </a:p>
        </p:txBody>
      </p:sp>
      <p:sp>
        <p:nvSpPr>
          <p:cNvPr id="1570819" name="Rectangle 3"/>
          <p:cNvSpPr>
            <a:spLocks noGrp="1" noChangeArrowheads="1"/>
          </p:cNvSpPr>
          <p:nvPr>
            <p:ph type="body" idx="1"/>
          </p:nvPr>
        </p:nvSpPr>
        <p:spPr/>
        <p:txBody>
          <a:bodyPr/>
          <a:lstStyle/>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another example:</a:t>
            </a:r>
          </a:p>
          <a:p>
            <a:pPr lvl="2" eaLnBrk="1" hangingPunct="1"/>
            <a:r>
              <a:rPr lang="en-US">
                <a:latin typeface="Tahoma" charset="0"/>
                <a:ea typeface="ＭＳ Ｐゴシック" charset="0"/>
              </a:rPr>
              <a:t>Calculating an integer power of another integer</a:t>
            </a:r>
          </a:p>
          <a:p>
            <a:pPr lvl="1" eaLnBrk="1" hangingPunct="1">
              <a:buFont typeface="Marlett" charset="0"/>
              <a:buNone/>
            </a:pPr>
            <a:r>
              <a:rPr lang="en-US">
                <a:latin typeface="Tahoma" charset="0"/>
                <a:ea typeface="ＭＳ Ｐゴシック" charset="0"/>
              </a:rPr>
              <a:t>		</a:t>
            </a:r>
            <a:r>
              <a:rPr lang="en-US">
                <a:solidFill>
                  <a:srgbClr val="FF0000"/>
                </a:solidFill>
                <a:latin typeface="Tahoma" charset="0"/>
                <a:ea typeface="ＭＳ Ｐゴシック" charset="0"/>
              </a:rPr>
              <a:t>M</a:t>
            </a:r>
            <a:r>
              <a:rPr lang="en-US" baseline="30000">
                <a:solidFill>
                  <a:srgbClr val="FF0000"/>
                </a:solidFill>
                <a:latin typeface="Tahoma" charset="0"/>
                <a:ea typeface="ＭＳ Ｐゴシック" charset="0"/>
              </a:rPr>
              <a:t>N</a:t>
            </a:r>
            <a:r>
              <a:rPr lang="en-US">
                <a:solidFill>
                  <a:srgbClr val="FF0000"/>
                </a:solidFill>
                <a:latin typeface="Tahoma" charset="0"/>
                <a:ea typeface="ＭＳ Ｐゴシック" charset="0"/>
              </a:rPr>
              <a:t> =</a:t>
            </a:r>
          </a:p>
          <a:p>
            <a:pPr lvl="2" eaLnBrk="1" hangingPunct="1"/>
            <a:r>
              <a:rPr lang="en-US">
                <a:latin typeface="Tahoma" charset="0"/>
                <a:ea typeface="ＭＳ Ｐゴシック" charset="0"/>
              </a:rPr>
              <a:t>Don</a:t>
            </a:r>
            <a:r>
              <a:rPr lang="ja-JP" altLang="en-US">
                <a:latin typeface="Tahoma" charset="0"/>
                <a:ea typeface="ＭＳ Ｐゴシック" charset="0"/>
              </a:rPr>
              <a:t>’</a:t>
            </a:r>
            <a:r>
              <a:rPr lang="en-US" altLang="ja-JP">
                <a:latin typeface="Tahoma" charset="0"/>
                <a:ea typeface="ＭＳ Ｐゴシック" charset="0"/>
              </a:rPr>
              <a:t>t forget the base case</a:t>
            </a:r>
          </a:p>
          <a:p>
            <a:pPr lvl="1" eaLnBrk="1" hangingPunct="1">
              <a:buFont typeface="Marlett" charset="0"/>
              <a:buNone/>
            </a:pPr>
            <a:r>
              <a:rPr lang="en-US">
                <a:latin typeface="Tahoma" charset="0"/>
                <a:ea typeface="ＭＳ Ｐゴシック" charset="0"/>
              </a:rPr>
              <a:t>		</a:t>
            </a:r>
            <a:r>
              <a:rPr lang="en-US">
                <a:solidFill>
                  <a:srgbClr val="FF0000"/>
                </a:solidFill>
                <a:latin typeface="Tahoma" charset="0"/>
                <a:ea typeface="ＭＳ Ｐゴシック" charset="0"/>
              </a:rPr>
              <a:t>M</a:t>
            </a:r>
            <a:r>
              <a:rPr lang="en-US" baseline="30000">
                <a:solidFill>
                  <a:srgbClr val="FF0000"/>
                </a:solidFill>
                <a:latin typeface="Tahoma" charset="0"/>
                <a:ea typeface="ＭＳ Ｐゴシック" charset="0"/>
              </a:rPr>
              <a:t>N</a:t>
            </a:r>
            <a:r>
              <a:rPr lang="en-US">
                <a:solidFill>
                  <a:srgbClr val="FF0000"/>
                </a:solidFill>
                <a:latin typeface="Tahoma" charset="0"/>
                <a:ea typeface="ＭＳ Ｐゴシック" charset="0"/>
              </a:rPr>
              <a:t> =</a:t>
            </a:r>
          </a:p>
          <a:p>
            <a:pPr lvl="2" eaLnBrk="1" hangingPunct="1"/>
            <a:r>
              <a:rPr lang="en-US">
                <a:latin typeface="Tahoma" charset="0"/>
                <a:ea typeface="ＭＳ Ｐゴシック" charset="0"/>
              </a:rPr>
              <a:t>The actions we take are slightly different from factorial, but the basic idea is similar</a:t>
            </a:r>
          </a:p>
          <a:p>
            <a:pPr lvl="1" eaLnBrk="1" hangingPunct="1"/>
            <a:r>
              <a:rPr lang="en-US">
                <a:latin typeface="Tahoma" charset="0"/>
                <a:ea typeface="ＭＳ Ｐゴシック" charset="0"/>
              </a:rPr>
              <a:t>Trace this on board</a:t>
            </a:r>
          </a:p>
          <a:p>
            <a:pPr lvl="2" eaLnBrk="1" hangingPunct="1"/>
            <a:r>
              <a:rPr lang="en-US">
                <a:latin typeface="Tahoma" charset="0"/>
                <a:ea typeface="ＭＳ Ｐゴシック" charset="0"/>
              </a:rPr>
              <a:t>Note how </a:t>
            </a:r>
            <a:r>
              <a:rPr lang="en-US" b="1">
                <a:latin typeface="Tahoma" charset="0"/>
                <a:ea typeface="ＭＳ Ｐゴシック" charset="0"/>
              </a:rPr>
              <a:t>first call made</a:t>
            </a:r>
            <a:r>
              <a:rPr lang="en-US">
                <a:latin typeface="Tahoma" charset="0"/>
                <a:ea typeface="ＭＳ Ｐゴシック" charset="0"/>
              </a:rPr>
              <a:t> is </a:t>
            </a:r>
            <a:r>
              <a:rPr lang="en-US" b="1">
                <a:latin typeface="Tahoma" charset="0"/>
                <a:ea typeface="ＭＳ Ｐゴシック" charset="0"/>
              </a:rPr>
              <a:t>last call to complete</a:t>
            </a:r>
          </a:p>
          <a:p>
            <a:pPr lvl="2" eaLnBrk="1" hangingPunct="1"/>
            <a:r>
              <a:rPr lang="en-US">
                <a:latin typeface="Tahoma" charset="0"/>
                <a:ea typeface="ＭＳ Ｐゴシック" charset="0"/>
              </a:rPr>
              <a:t>This is important in the implementation of recursion</a:t>
            </a:r>
          </a:p>
        </p:txBody>
      </p:sp>
      <p:sp>
        <p:nvSpPr>
          <p:cNvPr id="1570820" name="Rectangle 4"/>
          <p:cNvSpPr>
            <a:spLocks noChangeArrowheads="1"/>
          </p:cNvSpPr>
          <p:nvPr/>
        </p:nvSpPr>
        <p:spPr bwMode="auto">
          <a:xfrm>
            <a:off x="1905000" y="1905000"/>
            <a:ext cx="6172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2600">
                <a:solidFill>
                  <a:srgbClr val="FF0000"/>
                </a:solidFill>
                <a:latin typeface="Tahoma" charset="0"/>
              </a:rPr>
              <a:t>M * M</a:t>
            </a:r>
            <a:r>
              <a:rPr lang="en-US" sz="2600" baseline="30000">
                <a:solidFill>
                  <a:srgbClr val="FF0000"/>
                </a:solidFill>
                <a:latin typeface="Tahoma" charset="0"/>
              </a:rPr>
              <a:t>N-1</a:t>
            </a:r>
            <a:r>
              <a:rPr lang="en-US" sz="2600">
                <a:solidFill>
                  <a:srgbClr val="FF0000"/>
                </a:solidFill>
                <a:latin typeface="Tahoma" charset="0"/>
              </a:rPr>
              <a:t>	N &gt; 0    recursive case</a:t>
            </a:r>
          </a:p>
        </p:txBody>
      </p:sp>
      <p:sp>
        <p:nvSpPr>
          <p:cNvPr id="1570821" name="Rectangle 5"/>
          <p:cNvSpPr>
            <a:spLocks noChangeArrowheads="1"/>
          </p:cNvSpPr>
          <p:nvPr/>
        </p:nvSpPr>
        <p:spPr bwMode="auto">
          <a:xfrm>
            <a:off x="1676400" y="2743200"/>
            <a:ext cx="6019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2600">
                <a:solidFill>
                  <a:srgbClr val="FF0000"/>
                </a:solidFill>
                <a:latin typeface="Tahoma" charset="0"/>
              </a:rPr>
              <a:t>1		N = 0    base 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0820"/>
                                        </p:tgtEl>
                                        <p:attrNameLst>
                                          <p:attrName>style.visibility</p:attrName>
                                        </p:attrNameLst>
                                      </p:cBhvr>
                                      <p:to>
                                        <p:strVal val="visible"/>
                                      </p:to>
                                    </p:set>
                                    <p:anim calcmode="lin" valueType="num">
                                      <p:cBhvr additive="base">
                                        <p:cTn id="7" dur="500" fill="hold"/>
                                        <p:tgtEl>
                                          <p:spTgt spid="1570820"/>
                                        </p:tgtEl>
                                        <p:attrNameLst>
                                          <p:attrName>ppt_x</p:attrName>
                                        </p:attrNameLst>
                                      </p:cBhvr>
                                      <p:tavLst>
                                        <p:tav tm="0">
                                          <p:val>
                                            <p:strVal val="#ppt_x"/>
                                          </p:val>
                                        </p:tav>
                                        <p:tav tm="100000">
                                          <p:val>
                                            <p:strVal val="#ppt_x"/>
                                          </p:val>
                                        </p:tav>
                                      </p:tavLst>
                                    </p:anim>
                                    <p:anim calcmode="lin" valueType="num">
                                      <p:cBhvr additive="base">
                                        <p:cTn id="8" dur="500" fill="hold"/>
                                        <p:tgtEl>
                                          <p:spTgt spid="157082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par>
                                <p:cTn id="9" presetID="51" presetClass="entr" presetSubtype="0" fill="hold" nodeType="withEffect">
                                  <p:stCondLst>
                                    <p:cond delay="0"/>
                                  </p:stCondLst>
                                  <p:childTnLst>
                                    <p:set>
                                      <p:cBhvr>
                                        <p:cTn id="10" dur="1" fill="hold">
                                          <p:stCondLst>
                                            <p:cond delay="0"/>
                                          </p:stCondLst>
                                        </p:cTn>
                                        <p:tgtEl>
                                          <p:spTgt spid="1570819">
                                            <p:txEl>
                                              <p:pRg st="2" end="2"/>
                                            </p:txEl>
                                          </p:spTgt>
                                        </p:tgtEl>
                                        <p:attrNameLst>
                                          <p:attrName>style.visibility</p:attrName>
                                        </p:attrNameLst>
                                      </p:cBhvr>
                                      <p:to>
                                        <p:strVal val="visible"/>
                                      </p:to>
                                    </p:set>
                                    <p:animEffect transition="in" filter="fade">
                                      <p:cBhvr>
                                        <p:cTn id="11" dur="770" decel="100000"/>
                                        <p:tgtEl>
                                          <p:spTgt spid="1570819">
                                            <p:txEl>
                                              <p:pRg st="2" end="2"/>
                                            </p:txEl>
                                          </p:spTgt>
                                        </p:tgtEl>
                                      </p:cBhvr>
                                    </p:animEffect>
                                    <p:animScale>
                                      <p:cBhvr>
                                        <p:cTn id="12" dur="770" decel="100000"/>
                                        <p:tgtEl>
                                          <p:spTgt spid="1570819">
                                            <p:txEl>
                                              <p:pRg st="2" end="2"/>
                                            </p:txEl>
                                          </p:spTgt>
                                        </p:tgtEl>
                                      </p:cBhvr>
                                      <p:from x="10000" y="10000"/>
                                      <p:to x="200000" y="450000"/>
                                    </p:animScale>
                                    <p:animScale>
                                      <p:cBhvr>
                                        <p:cTn id="13" dur="1230" accel="100000" fill="hold">
                                          <p:stCondLst>
                                            <p:cond delay="770"/>
                                          </p:stCondLst>
                                        </p:cTn>
                                        <p:tgtEl>
                                          <p:spTgt spid="1570819">
                                            <p:txEl>
                                              <p:pRg st="2" end="2"/>
                                            </p:txEl>
                                          </p:spTgt>
                                        </p:tgtEl>
                                      </p:cBhvr>
                                      <p:from x="200000" y="450000"/>
                                      <p:to x="100000" y="100000"/>
                                    </p:animScale>
                                    <p:set>
                                      <p:cBhvr>
                                        <p:cTn id="14" dur="770" fill="hold"/>
                                        <p:tgtEl>
                                          <p:spTgt spid="1570819">
                                            <p:txEl>
                                              <p:pRg st="2" end="2"/>
                                            </p:txEl>
                                          </p:spTgt>
                                        </p:tgtEl>
                                        <p:attrNameLst>
                                          <p:attrName>ppt_x</p:attrName>
                                        </p:attrNameLst>
                                      </p:cBhvr>
                                      <p:to>
                                        <p:strVal val="(0.5)"/>
                                      </p:to>
                                    </p:set>
                                    <p:anim from="(0.5)" to="(#ppt_x)" calcmode="lin" valueType="num">
                                      <p:cBhvr>
                                        <p:cTn id="15" dur="1230" accel="100000" fill="hold">
                                          <p:stCondLst>
                                            <p:cond delay="770"/>
                                          </p:stCondLst>
                                        </p:cTn>
                                        <p:tgtEl>
                                          <p:spTgt spid="1570819">
                                            <p:txEl>
                                              <p:pRg st="2" end="2"/>
                                            </p:txEl>
                                          </p:spTgt>
                                        </p:tgtEl>
                                        <p:attrNameLst>
                                          <p:attrName>ppt_x</p:attrName>
                                        </p:attrNameLst>
                                      </p:cBhvr>
                                    </p:anim>
                                    <p:set>
                                      <p:cBhvr>
                                        <p:cTn id="16" dur="770" fill="hold"/>
                                        <p:tgtEl>
                                          <p:spTgt spid="1570819">
                                            <p:txEl>
                                              <p:pRg st="2" end="2"/>
                                            </p:txEl>
                                          </p:spTgt>
                                        </p:tgtEl>
                                        <p:attrNameLst>
                                          <p:attrName>ppt_y</p:attrName>
                                        </p:attrNameLst>
                                      </p:cBhvr>
                                      <p:to>
                                        <p:strVal val="(#ppt_y+0.4)"/>
                                      </p:to>
                                    </p:set>
                                    <p:anim from="(#ppt_y+0.4)" to="(#ppt_y)" calcmode="lin" valueType="num">
                                      <p:cBhvr>
                                        <p:cTn id="17" dur="1230" accel="100000" fill="hold">
                                          <p:stCondLst>
                                            <p:cond delay="770"/>
                                          </p:stCondLst>
                                        </p:cTn>
                                        <p:tgtEl>
                                          <p:spTgt spid="1570819">
                                            <p:txEl>
                                              <p:pRg st="2" end="2"/>
                                            </p:txEl>
                                          </p:spTgt>
                                        </p:tgtEl>
                                        <p:attrNameLst>
                                          <p:attrName>ppt_y</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70819">
                                            <p:txEl>
                                              <p:pRg st="3" end="3"/>
                                            </p:txEl>
                                          </p:spTgt>
                                        </p:tgtEl>
                                        <p:attrNameLst>
                                          <p:attrName>style.visibility</p:attrName>
                                        </p:attrNameLst>
                                      </p:cBhvr>
                                      <p:to>
                                        <p:strVal val="visible"/>
                                      </p:to>
                                    </p:set>
                                    <p:animEffect transition="in" filter="dissolve">
                                      <p:cBhvr>
                                        <p:cTn id="22" dur="500"/>
                                        <p:tgtEl>
                                          <p:spTgt spid="1570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70821"/>
                                        </p:tgtEl>
                                        <p:attrNameLst>
                                          <p:attrName>style.visibility</p:attrName>
                                        </p:attrNameLst>
                                      </p:cBhvr>
                                      <p:to>
                                        <p:strVal val="visible"/>
                                      </p:to>
                                    </p:set>
                                    <p:anim calcmode="lin" valueType="num">
                                      <p:cBhvr additive="base">
                                        <p:cTn id="27" dur="500" fill="hold"/>
                                        <p:tgtEl>
                                          <p:spTgt spid="1570821"/>
                                        </p:tgtEl>
                                        <p:attrNameLst>
                                          <p:attrName>ppt_x</p:attrName>
                                        </p:attrNameLst>
                                      </p:cBhvr>
                                      <p:tavLst>
                                        <p:tav tm="0">
                                          <p:val>
                                            <p:strVal val="#ppt_x"/>
                                          </p:val>
                                        </p:tav>
                                        <p:tav tm="100000">
                                          <p:val>
                                            <p:strVal val="#ppt_x"/>
                                          </p:val>
                                        </p:tav>
                                      </p:tavLst>
                                    </p:anim>
                                    <p:anim calcmode="lin" valueType="num">
                                      <p:cBhvr additive="base">
                                        <p:cTn id="28" dur="500" fill="hold"/>
                                        <p:tgtEl>
                                          <p:spTgt spid="157082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par>
                                <p:cTn id="29" presetID="24" presetClass="entr" presetSubtype="0" fill="hold" nodeType="withEffect">
                                  <p:stCondLst>
                                    <p:cond delay="0"/>
                                  </p:stCondLst>
                                  <p:childTnLst>
                                    <p:set>
                                      <p:cBhvr>
                                        <p:cTn id="30" dur="1" fill="hold">
                                          <p:stCondLst>
                                            <p:cond delay="0"/>
                                          </p:stCondLst>
                                        </p:cTn>
                                        <p:tgtEl>
                                          <p:spTgt spid="1570819">
                                            <p:txEl>
                                              <p:pRg st="4" end="4"/>
                                            </p:txEl>
                                          </p:spTgt>
                                        </p:tgtEl>
                                        <p:attrNameLst>
                                          <p:attrName>style.visibility</p:attrName>
                                        </p:attrNameLst>
                                      </p:cBhvr>
                                      <p:to>
                                        <p:strVal val="visible"/>
                                      </p:to>
                                    </p:set>
                                    <p:anim to="" calcmode="lin" valueType="num">
                                      <p:cBhvr>
                                        <p:cTn id="31" dur="1" fill="hold"/>
                                        <p:tgtEl>
                                          <p:spTgt spid="1570819">
                                            <p:txEl>
                                              <p:pRg st="4" end="4"/>
                                            </p:txEl>
                                          </p:spTgt>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6" fill="hold" nodeType="clickEffect">
                                  <p:stCondLst>
                                    <p:cond delay="0"/>
                                  </p:stCondLst>
                                  <p:childTnLst>
                                    <p:set>
                                      <p:cBhvr>
                                        <p:cTn id="35" dur="1" fill="hold">
                                          <p:stCondLst>
                                            <p:cond delay="0"/>
                                          </p:stCondLst>
                                        </p:cTn>
                                        <p:tgtEl>
                                          <p:spTgt spid="1570819">
                                            <p:txEl>
                                              <p:pRg st="5" end="5"/>
                                            </p:txEl>
                                          </p:spTgt>
                                        </p:tgtEl>
                                        <p:attrNameLst>
                                          <p:attrName>style.visibility</p:attrName>
                                        </p:attrNameLst>
                                      </p:cBhvr>
                                      <p:to>
                                        <p:strVal val="visible"/>
                                      </p:to>
                                    </p:set>
                                    <p:animEffect transition="in" filter="barn(inHorizontal)">
                                      <p:cBhvr>
                                        <p:cTn id="36" dur="500"/>
                                        <p:tgtEl>
                                          <p:spTgt spid="1570819">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4" presetClass="entr" presetSubtype="0" fill="hold" nodeType="clickEffect">
                                  <p:stCondLst>
                                    <p:cond delay="0"/>
                                  </p:stCondLst>
                                  <p:childTnLst>
                                    <p:set>
                                      <p:cBhvr>
                                        <p:cTn id="40" dur="1" fill="hold">
                                          <p:stCondLst>
                                            <p:cond delay="0"/>
                                          </p:stCondLst>
                                        </p:cTn>
                                        <p:tgtEl>
                                          <p:spTgt spid="1570819">
                                            <p:txEl>
                                              <p:pRg st="6" end="6"/>
                                            </p:txEl>
                                          </p:spTgt>
                                        </p:tgtEl>
                                        <p:attrNameLst>
                                          <p:attrName>style.visibility</p:attrName>
                                        </p:attrNameLst>
                                      </p:cBhvr>
                                      <p:to>
                                        <p:strVal val="visible"/>
                                      </p:to>
                                    </p:set>
                                    <p:anim to="" calcmode="lin" valueType="num">
                                      <p:cBhvr>
                                        <p:cTn id="41" dur="1" fill="hold"/>
                                        <p:tgtEl>
                                          <p:spTgt spid="1570819">
                                            <p:txEl>
                                              <p:pRg st="6" end="6"/>
                                            </p:txEl>
                                          </p:spTgt>
                                        </p:tgtEl>
                                        <p:attrNameLst>
                                          <p:attrName/>
                                        </p:attrNameLst>
                                      </p:cBhvr>
                                    </p:anim>
                                  </p:childTnLst>
                                </p:cTn>
                              </p:par>
                              <p:par>
                                <p:cTn id="42" presetID="24" presetClass="entr" presetSubtype="0" fill="hold" nodeType="withEffect">
                                  <p:stCondLst>
                                    <p:cond delay="0"/>
                                  </p:stCondLst>
                                  <p:childTnLst>
                                    <p:set>
                                      <p:cBhvr>
                                        <p:cTn id="43" dur="1" fill="hold">
                                          <p:stCondLst>
                                            <p:cond delay="0"/>
                                          </p:stCondLst>
                                        </p:cTn>
                                        <p:tgtEl>
                                          <p:spTgt spid="1570819">
                                            <p:txEl>
                                              <p:pRg st="7" end="7"/>
                                            </p:txEl>
                                          </p:spTgt>
                                        </p:tgtEl>
                                        <p:attrNameLst>
                                          <p:attrName>style.visibility</p:attrName>
                                        </p:attrNameLst>
                                      </p:cBhvr>
                                      <p:to>
                                        <p:strVal val="visible"/>
                                      </p:to>
                                    </p:set>
                                    <p:anim to="" calcmode="lin" valueType="num">
                                      <p:cBhvr>
                                        <p:cTn id="44" dur="1" fill="hold"/>
                                        <p:tgtEl>
                                          <p:spTgt spid="1570819">
                                            <p:txEl>
                                              <p:pRg st="7" end="7"/>
                                            </p:txEl>
                                          </p:spTgt>
                                        </p:tgtEl>
                                        <p:attrNameLst>
                                          <p:attrName/>
                                        </p:attrNameLst>
                                      </p:cBhvr>
                                    </p:anim>
                                  </p:childTnLst>
                                </p:cTn>
                              </p:par>
                              <p:par>
                                <p:cTn id="45" presetID="24" presetClass="entr" presetSubtype="0" fill="hold" nodeType="withEffect">
                                  <p:stCondLst>
                                    <p:cond delay="0"/>
                                  </p:stCondLst>
                                  <p:childTnLst>
                                    <p:set>
                                      <p:cBhvr>
                                        <p:cTn id="46" dur="1" fill="hold">
                                          <p:stCondLst>
                                            <p:cond delay="0"/>
                                          </p:stCondLst>
                                        </p:cTn>
                                        <p:tgtEl>
                                          <p:spTgt spid="1570819">
                                            <p:txEl>
                                              <p:pRg st="8" end="8"/>
                                            </p:txEl>
                                          </p:spTgt>
                                        </p:tgtEl>
                                        <p:attrNameLst>
                                          <p:attrName>style.visibility</p:attrName>
                                        </p:attrNameLst>
                                      </p:cBhvr>
                                      <p:to>
                                        <p:strVal val="visible"/>
                                      </p:to>
                                    </p:set>
                                    <p:anim to="" calcmode="lin" valueType="num">
                                      <p:cBhvr>
                                        <p:cTn id="47" dur="1" fill="hold"/>
                                        <p:tgtEl>
                                          <p:spTgt spid="157081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20" grpId="0"/>
      <p:bldP spid="1570821" grpId="0"/>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C6EE5BF-C0DA-384B-9889-184ADCB940F7}" type="slidenum">
              <a:rPr lang="en-US" sz="1400">
                <a:latin typeface="Arial" charset="0"/>
              </a:rPr>
              <a:pPr eaLnBrk="1" hangingPunct="1"/>
              <a:t>276</a:t>
            </a:fld>
            <a:endParaRPr lang="en-US" sz="1400">
              <a:latin typeface="Arial" charset="0"/>
            </a:endParaRPr>
          </a:p>
        </p:txBody>
      </p:sp>
      <p:sp>
        <p:nvSpPr>
          <p:cNvPr id="3051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Implementing Recursion</a:t>
            </a:r>
          </a:p>
        </p:txBody>
      </p:sp>
      <p:sp>
        <p:nvSpPr>
          <p:cNvPr id="1571843"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So how do we implement recursion?</a:t>
            </a:r>
          </a:p>
          <a:p>
            <a:pPr lvl="1" eaLnBrk="1" hangingPunct="1"/>
            <a:r>
              <a:rPr lang="en-US">
                <a:latin typeface="Tahoma" charset="0"/>
                <a:ea typeface="ＭＳ Ｐゴシック" charset="0"/>
              </a:rPr>
              <a:t>Luckily the computer code is very similar to the mathematical functions</a:t>
            </a:r>
          </a:p>
          <a:p>
            <a:pPr lvl="1" eaLnBrk="1" hangingPunct="1"/>
            <a:r>
              <a:rPr lang="en-US">
                <a:latin typeface="Tahoma" charset="0"/>
                <a:ea typeface="ＭＳ Ｐゴシック" charset="0"/>
              </a:rPr>
              <a:t>Consider factorial below</a:t>
            </a:r>
          </a:p>
          <a:p>
            <a:pPr lvl="2" eaLnBrk="1" hangingPunct="1"/>
            <a:r>
              <a:rPr lang="en-US">
                <a:latin typeface="Tahoma" charset="0"/>
                <a:ea typeface="ＭＳ Ｐゴシック" charset="0"/>
              </a:rPr>
              <a:t>Note that the recursive call is made within the return statement</a:t>
            </a:r>
          </a:p>
          <a:p>
            <a:pPr lvl="3" eaLnBrk="1" hangingPunct="1"/>
            <a:r>
              <a:rPr lang="en-US">
                <a:latin typeface="Tahoma" charset="0"/>
                <a:ea typeface="ＭＳ Ｐゴシック" charset="0"/>
              </a:rPr>
              <a:t>This is fine – return is done AFTER call completes</a:t>
            </a:r>
          </a:p>
          <a:p>
            <a:pPr lvl="1" eaLnBrk="1" hangingPunct="1">
              <a:spcBef>
                <a:spcPct val="0"/>
              </a:spcBef>
              <a:buFont typeface="Marlett" charset="0"/>
              <a:buNone/>
            </a:pPr>
            <a:r>
              <a:rPr lang="en-US">
                <a:latin typeface="Tahoma" charset="0"/>
                <a:ea typeface="ＭＳ Ｐゴシック" charset="0"/>
              </a:rPr>
              <a:t>	</a:t>
            </a:r>
            <a:r>
              <a:rPr lang="en-US" sz="1800" b="1">
                <a:latin typeface="Courier New" charset="0"/>
                <a:ea typeface="ＭＳ Ｐゴシック" charset="0"/>
              </a:rPr>
              <a:t>public static int fact(int N)</a:t>
            </a:r>
          </a:p>
          <a:p>
            <a:pPr lvl="1" eaLnBrk="1" hangingPunct="1">
              <a:spcBef>
                <a:spcPct val="0"/>
              </a:spcBef>
              <a:buFont typeface="Marlett" charset="0"/>
              <a:buNone/>
            </a:pPr>
            <a:r>
              <a:rPr lang="en-US" sz="1800" b="1">
                <a:latin typeface="Courier New" charset="0"/>
                <a:ea typeface="ＭＳ Ｐゴシック" charset="0"/>
              </a:rPr>
              <a:t>	{</a:t>
            </a:r>
          </a:p>
          <a:p>
            <a:pPr lvl="1" eaLnBrk="1" hangingPunct="1">
              <a:spcBef>
                <a:spcPct val="0"/>
              </a:spcBef>
              <a:buFont typeface="Marlett" charset="0"/>
              <a:buNone/>
            </a:pPr>
            <a:r>
              <a:rPr lang="en-US" sz="1800" b="1">
                <a:latin typeface="Courier New" charset="0"/>
                <a:ea typeface="ＭＳ Ｐゴシック" charset="0"/>
              </a:rPr>
              <a:t>		  if (N &lt;= 1)</a:t>
            </a:r>
          </a:p>
          <a:p>
            <a:pPr lvl="1" eaLnBrk="1" hangingPunct="1">
              <a:spcBef>
                <a:spcPct val="0"/>
              </a:spcBef>
              <a:buFont typeface="Marlett" charset="0"/>
              <a:buNone/>
            </a:pPr>
            <a:r>
              <a:rPr lang="en-US" sz="1800" b="1">
                <a:latin typeface="Courier New" charset="0"/>
                <a:ea typeface="ＭＳ Ｐゴシック" charset="0"/>
              </a:rPr>
              <a:t>				return 1;</a:t>
            </a:r>
          </a:p>
          <a:p>
            <a:pPr lvl="1" eaLnBrk="1" hangingPunct="1">
              <a:spcBef>
                <a:spcPct val="0"/>
              </a:spcBef>
              <a:buFont typeface="Marlett" charset="0"/>
              <a:buNone/>
            </a:pPr>
            <a:r>
              <a:rPr lang="en-US" sz="1800" b="1">
                <a:latin typeface="Courier New" charset="0"/>
                <a:ea typeface="ＭＳ Ｐゴシック" charset="0"/>
              </a:rPr>
              <a:t>		  else</a:t>
            </a:r>
          </a:p>
          <a:p>
            <a:pPr lvl="1" eaLnBrk="1" hangingPunct="1">
              <a:spcBef>
                <a:spcPct val="0"/>
              </a:spcBef>
              <a:buFont typeface="Marlett" charset="0"/>
              <a:buNone/>
            </a:pPr>
            <a:r>
              <a:rPr lang="en-US" sz="1800" b="1">
                <a:latin typeface="Courier New" charset="0"/>
                <a:ea typeface="ＭＳ Ｐゴシック" charset="0"/>
              </a:rPr>
              <a:t>				return (N * fact(N-1));</a:t>
            </a:r>
          </a:p>
          <a:p>
            <a:pPr lvl="1" eaLnBrk="1" hangingPunct="1">
              <a:spcBef>
                <a:spcPct val="0"/>
              </a:spcBef>
              <a:buFont typeface="Marlett" charset="0"/>
              <a:buNone/>
            </a:pPr>
            <a:r>
              <a:rPr lang="en-US" sz="1800" b="1">
                <a:latin typeface="Courier New" charset="0"/>
                <a:ea typeface="ＭＳ Ｐゴシック" charset="0"/>
              </a:rPr>
              <a:t>	} </a:t>
            </a:r>
            <a:endParaRPr lang="en-US">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1843">
                                            <p:txEl>
                                              <p:pRg st="2" end="2"/>
                                            </p:txEl>
                                          </p:spTgt>
                                        </p:tgtEl>
                                        <p:attrNameLst>
                                          <p:attrName>style.visibility</p:attrName>
                                        </p:attrNameLst>
                                      </p:cBhvr>
                                      <p:to>
                                        <p:strVal val="visible"/>
                                      </p:to>
                                    </p:set>
                                    <p:anim to="" calcmode="lin" valueType="num">
                                      <p:cBhvr>
                                        <p:cTn id="7" dur="1" fill="hold"/>
                                        <p:tgtEl>
                                          <p:spTgt spid="1571843">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71843">
                                            <p:txEl>
                                              <p:pRg st="3" end="3"/>
                                            </p:txEl>
                                          </p:spTgt>
                                        </p:tgtEl>
                                        <p:attrNameLst>
                                          <p:attrName>style.visibility</p:attrName>
                                        </p:attrNameLst>
                                      </p:cBhvr>
                                      <p:to>
                                        <p:strVal val="visible"/>
                                      </p:to>
                                    </p:set>
                                    <p:anim to="" calcmode="lin" valueType="num">
                                      <p:cBhvr>
                                        <p:cTn id="12" dur="1" fill="hold"/>
                                        <p:tgtEl>
                                          <p:spTgt spid="1571843">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71843">
                                            <p:txEl>
                                              <p:pRg st="4" end="4"/>
                                            </p:txEl>
                                          </p:spTgt>
                                        </p:tgtEl>
                                        <p:attrNameLst>
                                          <p:attrName>style.visibility</p:attrName>
                                        </p:attrNameLst>
                                      </p:cBhvr>
                                      <p:to>
                                        <p:strVal val="visible"/>
                                      </p:to>
                                    </p:set>
                                    <p:anim to="" calcmode="lin" valueType="num">
                                      <p:cBhvr>
                                        <p:cTn id="15" dur="1" fill="hold"/>
                                        <p:tgtEl>
                                          <p:spTgt spid="1571843">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571843">
                                            <p:txEl>
                                              <p:pRg st="5" end="5"/>
                                            </p:txEl>
                                          </p:spTgt>
                                        </p:tgtEl>
                                        <p:attrNameLst>
                                          <p:attrName>style.visibility</p:attrName>
                                        </p:attrNameLst>
                                      </p:cBhvr>
                                      <p:to>
                                        <p:strVal val="visible"/>
                                      </p:to>
                                    </p:set>
                                    <p:anim to="" calcmode="lin" valueType="num">
                                      <p:cBhvr>
                                        <p:cTn id="18" dur="1" fill="hold"/>
                                        <p:tgtEl>
                                          <p:spTgt spid="1571843">
                                            <p:txEl>
                                              <p:pRg st="5" end="5"/>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571843">
                                            <p:txEl>
                                              <p:pRg st="6" end="6"/>
                                            </p:txEl>
                                          </p:spTgt>
                                        </p:tgtEl>
                                        <p:attrNameLst>
                                          <p:attrName>style.visibility</p:attrName>
                                        </p:attrNameLst>
                                      </p:cBhvr>
                                      <p:to>
                                        <p:strVal val="visible"/>
                                      </p:to>
                                    </p:set>
                                    <p:anim to="" calcmode="lin" valueType="num">
                                      <p:cBhvr>
                                        <p:cTn id="21" dur="1" fill="hold"/>
                                        <p:tgtEl>
                                          <p:spTgt spid="1571843">
                                            <p:txEl>
                                              <p:pRg st="6" end="6"/>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571843">
                                            <p:txEl>
                                              <p:pRg st="7" end="7"/>
                                            </p:txEl>
                                          </p:spTgt>
                                        </p:tgtEl>
                                        <p:attrNameLst>
                                          <p:attrName>style.visibility</p:attrName>
                                        </p:attrNameLst>
                                      </p:cBhvr>
                                      <p:to>
                                        <p:strVal val="visible"/>
                                      </p:to>
                                    </p:set>
                                    <p:anim to="" calcmode="lin" valueType="num">
                                      <p:cBhvr>
                                        <p:cTn id="24" dur="1" fill="hold"/>
                                        <p:tgtEl>
                                          <p:spTgt spid="1571843">
                                            <p:txEl>
                                              <p:pRg st="7" end="7"/>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1571843">
                                            <p:txEl>
                                              <p:pRg st="8" end="8"/>
                                            </p:txEl>
                                          </p:spTgt>
                                        </p:tgtEl>
                                        <p:attrNameLst>
                                          <p:attrName>style.visibility</p:attrName>
                                        </p:attrNameLst>
                                      </p:cBhvr>
                                      <p:to>
                                        <p:strVal val="visible"/>
                                      </p:to>
                                    </p:set>
                                    <p:anim to="" calcmode="lin" valueType="num">
                                      <p:cBhvr>
                                        <p:cTn id="27" dur="1" fill="hold"/>
                                        <p:tgtEl>
                                          <p:spTgt spid="1571843">
                                            <p:txEl>
                                              <p:pRg st="8" end="8"/>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571843">
                                            <p:txEl>
                                              <p:pRg st="9" end="9"/>
                                            </p:txEl>
                                          </p:spTgt>
                                        </p:tgtEl>
                                        <p:attrNameLst>
                                          <p:attrName>style.visibility</p:attrName>
                                        </p:attrNameLst>
                                      </p:cBhvr>
                                      <p:to>
                                        <p:strVal val="visible"/>
                                      </p:to>
                                    </p:set>
                                    <p:anim to="" calcmode="lin" valueType="num">
                                      <p:cBhvr>
                                        <p:cTn id="30" dur="1" fill="hold"/>
                                        <p:tgtEl>
                                          <p:spTgt spid="1571843">
                                            <p:txEl>
                                              <p:pRg st="9" end="9"/>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1571843">
                                            <p:txEl>
                                              <p:pRg st="10" end="10"/>
                                            </p:txEl>
                                          </p:spTgt>
                                        </p:tgtEl>
                                        <p:attrNameLst>
                                          <p:attrName>style.visibility</p:attrName>
                                        </p:attrNameLst>
                                      </p:cBhvr>
                                      <p:to>
                                        <p:strVal val="visible"/>
                                      </p:to>
                                    </p:set>
                                    <p:anim to="" calcmode="lin" valueType="num">
                                      <p:cBhvr>
                                        <p:cTn id="33" dur="1" fill="hold"/>
                                        <p:tgtEl>
                                          <p:spTgt spid="1571843">
                                            <p:txEl>
                                              <p:pRg st="10" end="10"/>
                                            </p:txEl>
                                          </p:spTgt>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1571843">
                                            <p:txEl>
                                              <p:pRg st="11" end="11"/>
                                            </p:txEl>
                                          </p:spTgt>
                                        </p:tgtEl>
                                        <p:attrNameLst>
                                          <p:attrName>style.visibility</p:attrName>
                                        </p:attrNameLst>
                                      </p:cBhvr>
                                      <p:to>
                                        <p:strVal val="visible"/>
                                      </p:to>
                                    </p:set>
                                    <p:anim to="" calcmode="lin" valueType="num">
                                      <p:cBhvr>
                                        <p:cTn id="36" dur="1" fill="hold"/>
                                        <p:tgtEl>
                                          <p:spTgt spid="1571843">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4B9EE824-9F76-5744-9373-91D6B3B1B743}" type="slidenum">
              <a:rPr lang="en-US" sz="1400">
                <a:latin typeface="Arial" charset="0"/>
              </a:rPr>
              <a:pPr eaLnBrk="1" hangingPunct="1"/>
              <a:t>277</a:t>
            </a:fld>
            <a:endParaRPr lang="en-US" sz="1400">
              <a:latin typeface="Arial" charset="0"/>
            </a:endParaRPr>
          </a:p>
        </p:txBody>
      </p:sp>
      <p:sp>
        <p:nvSpPr>
          <p:cNvPr id="3061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Implementing Recursion</a:t>
            </a:r>
          </a:p>
        </p:txBody>
      </p:sp>
      <p:sp>
        <p:nvSpPr>
          <p:cNvPr id="157286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 does recursion actually work?</a:t>
            </a:r>
          </a:p>
          <a:p>
            <a:pPr lvl="1" eaLnBrk="1" hangingPunct="1"/>
            <a:r>
              <a:rPr lang="en-US">
                <a:latin typeface="Tahoma" charset="0"/>
                <a:ea typeface="ＭＳ Ｐゴシック" charset="0"/>
              </a:rPr>
              <a:t>Each time a method is called, an </a:t>
            </a:r>
            <a:r>
              <a:rPr lang="en-US">
                <a:solidFill>
                  <a:srgbClr val="FF0000"/>
                </a:solidFill>
                <a:latin typeface="Tahoma" charset="0"/>
                <a:ea typeface="ＭＳ Ｐゴシック" charset="0"/>
              </a:rPr>
              <a:t>activation record (AR)</a:t>
            </a:r>
            <a:r>
              <a:rPr lang="en-US">
                <a:latin typeface="Tahoma" charset="0"/>
                <a:ea typeface="ＭＳ Ｐゴシック" charset="0"/>
              </a:rPr>
              <a:t> is allocated for it</a:t>
            </a:r>
          </a:p>
          <a:p>
            <a:pPr lvl="2" eaLnBrk="1" hangingPunct="1"/>
            <a:r>
              <a:rPr lang="en-US">
                <a:latin typeface="Tahoma" charset="0"/>
                <a:ea typeface="ＭＳ Ｐゴシック" charset="0"/>
              </a:rPr>
              <a:t>This consists of memory for the parameters and local variables used in the method</a:t>
            </a:r>
          </a:p>
          <a:p>
            <a:pPr lvl="1" eaLnBrk="1" hangingPunct="1"/>
            <a:r>
              <a:rPr lang="en-US">
                <a:latin typeface="Tahoma" charset="0"/>
                <a:ea typeface="ＭＳ Ｐゴシック" charset="0"/>
              </a:rPr>
              <a:t>Each new activation record is placed on the top of the </a:t>
            </a:r>
            <a:r>
              <a:rPr lang="en-US">
                <a:solidFill>
                  <a:srgbClr val="FF0000"/>
                </a:solidFill>
                <a:latin typeface="Tahoma" charset="0"/>
                <a:ea typeface="ＭＳ Ｐゴシック" charset="0"/>
              </a:rPr>
              <a:t>run-time stack</a:t>
            </a:r>
          </a:p>
          <a:p>
            <a:pPr lvl="1" eaLnBrk="1" hangingPunct="1"/>
            <a:r>
              <a:rPr lang="en-US">
                <a:latin typeface="Tahoma" charset="0"/>
                <a:ea typeface="ＭＳ Ｐゴシック" charset="0"/>
              </a:rPr>
              <a:t>When a method terminates, its activation record is removed from the top of the run-time stack</a:t>
            </a:r>
          </a:p>
          <a:p>
            <a:pPr lvl="1" eaLnBrk="1" hangingPunct="1"/>
            <a:r>
              <a:rPr lang="en-US">
                <a:latin typeface="Tahoma" charset="0"/>
                <a:ea typeface="ＭＳ Ｐゴシック" charset="0"/>
              </a:rPr>
              <a:t>Thus, the first AR placed onto the stack is the last one removed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2867">
                                            <p:txEl>
                                              <p:pRg st="3" end="3"/>
                                            </p:txEl>
                                          </p:spTgt>
                                        </p:tgtEl>
                                        <p:attrNameLst>
                                          <p:attrName>style.visibility</p:attrName>
                                        </p:attrNameLst>
                                      </p:cBhvr>
                                      <p:to>
                                        <p:strVal val="visible"/>
                                      </p:to>
                                    </p:set>
                                    <p:anim to="" calcmode="lin" valueType="num">
                                      <p:cBhvr>
                                        <p:cTn id="7" dur="1" fill="hold"/>
                                        <p:tgtEl>
                                          <p:spTgt spid="1572867">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72867">
                                            <p:txEl>
                                              <p:pRg st="4" end="4"/>
                                            </p:txEl>
                                          </p:spTgt>
                                        </p:tgtEl>
                                        <p:attrNameLst>
                                          <p:attrName>style.visibility</p:attrName>
                                        </p:attrNameLst>
                                      </p:cBhvr>
                                      <p:to>
                                        <p:strVal val="visible"/>
                                      </p:to>
                                    </p:set>
                                    <p:anim to="" calcmode="lin" valueType="num">
                                      <p:cBhvr>
                                        <p:cTn id="12" dur="1" fill="hold"/>
                                        <p:tgtEl>
                                          <p:spTgt spid="1572867">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72867">
                                            <p:txEl>
                                              <p:pRg st="5" end="5"/>
                                            </p:txEl>
                                          </p:spTgt>
                                        </p:tgtEl>
                                        <p:attrNameLst>
                                          <p:attrName>style.visibility</p:attrName>
                                        </p:attrNameLst>
                                      </p:cBhvr>
                                      <p:to>
                                        <p:strVal val="visible"/>
                                      </p:to>
                                    </p:set>
                                    <p:anim to="" calcmode="lin" valueType="num">
                                      <p:cBhvr>
                                        <p:cTn id="17" dur="1" fill="hold"/>
                                        <p:tgtEl>
                                          <p:spTgt spid="157286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AB4E9D9-6F97-D841-8F66-DADF35E54260}" type="slidenum">
              <a:rPr lang="en-US" sz="1400">
                <a:latin typeface="Arial" charset="0"/>
              </a:rPr>
              <a:pPr eaLnBrk="1" hangingPunct="1"/>
              <a:t>278</a:t>
            </a:fld>
            <a:endParaRPr lang="en-US" sz="1400">
              <a:latin typeface="Arial" charset="0"/>
            </a:endParaRPr>
          </a:p>
        </p:txBody>
      </p:sp>
      <p:sp>
        <p:nvSpPr>
          <p:cNvPr id="3072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Implementing Recursion</a:t>
            </a:r>
          </a:p>
        </p:txBody>
      </p:sp>
      <p:sp>
        <p:nvSpPr>
          <p:cNvPr id="1573891" name="Rectangle 3"/>
          <p:cNvSpPr>
            <a:spLocks noChangeArrowheads="1"/>
          </p:cNvSpPr>
          <p:nvPr/>
        </p:nvSpPr>
        <p:spPr bwMode="auto">
          <a:xfrm>
            <a:off x="762000" y="48768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lstStyle/>
          <a:p>
            <a:pPr algn="l"/>
            <a:r>
              <a:rPr lang="en-US" sz="1800" b="1"/>
              <a:t>N = 4</a:t>
            </a:r>
          </a:p>
          <a:p>
            <a:pPr algn="l"/>
            <a:r>
              <a:rPr lang="en-US" sz="1800" b="1"/>
              <a:t>N &lt;= 1? NO</a:t>
            </a:r>
          </a:p>
          <a:p>
            <a:pPr algn="l"/>
            <a:r>
              <a:rPr lang="en-US" sz="1800" b="1"/>
              <a:t>return (4 * fact(3)) = </a:t>
            </a:r>
          </a:p>
        </p:txBody>
      </p:sp>
      <p:sp>
        <p:nvSpPr>
          <p:cNvPr id="1573892" name="Rectangle 4"/>
          <p:cNvSpPr>
            <a:spLocks noChangeArrowheads="1"/>
          </p:cNvSpPr>
          <p:nvPr/>
        </p:nvSpPr>
        <p:spPr bwMode="auto">
          <a:xfrm>
            <a:off x="762000" y="37338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lstStyle/>
          <a:p>
            <a:pPr algn="l"/>
            <a:r>
              <a:rPr lang="en-US" sz="1800" b="1"/>
              <a:t>N = 3</a:t>
            </a:r>
          </a:p>
          <a:p>
            <a:pPr algn="l"/>
            <a:r>
              <a:rPr lang="en-US" sz="1800" b="1"/>
              <a:t>N &lt;= 1? NO</a:t>
            </a:r>
          </a:p>
          <a:p>
            <a:pPr algn="l"/>
            <a:r>
              <a:rPr lang="en-US" sz="1800" b="1"/>
              <a:t>return (3 * fact(2)) = </a:t>
            </a:r>
          </a:p>
        </p:txBody>
      </p:sp>
      <p:sp>
        <p:nvSpPr>
          <p:cNvPr id="1573893" name="Rectangle 5"/>
          <p:cNvSpPr>
            <a:spLocks noChangeArrowheads="1"/>
          </p:cNvSpPr>
          <p:nvPr/>
        </p:nvSpPr>
        <p:spPr bwMode="auto">
          <a:xfrm>
            <a:off x="762000" y="25908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lstStyle/>
          <a:p>
            <a:pPr algn="l"/>
            <a:r>
              <a:rPr lang="en-US" sz="1800" b="1"/>
              <a:t>N = 2</a:t>
            </a:r>
          </a:p>
          <a:p>
            <a:pPr algn="l"/>
            <a:r>
              <a:rPr lang="en-US" sz="1800" b="1"/>
              <a:t>N &lt;= 1? NO</a:t>
            </a:r>
          </a:p>
          <a:p>
            <a:pPr algn="l"/>
            <a:r>
              <a:rPr lang="en-US" sz="1800" b="1"/>
              <a:t>return (2 * fact(1)) = </a:t>
            </a:r>
          </a:p>
        </p:txBody>
      </p:sp>
      <p:sp>
        <p:nvSpPr>
          <p:cNvPr id="1573894" name="Rectangle 6"/>
          <p:cNvSpPr>
            <a:spLocks noChangeArrowheads="1"/>
          </p:cNvSpPr>
          <p:nvPr/>
        </p:nvSpPr>
        <p:spPr bwMode="auto">
          <a:xfrm>
            <a:off x="762000" y="1447800"/>
            <a:ext cx="5029200" cy="9906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lstStyle/>
          <a:p>
            <a:pPr algn="l"/>
            <a:r>
              <a:rPr lang="en-US" sz="1800" b="1"/>
              <a:t>N = 1</a:t>
            </a:r>
          </a:p>
          <a:p>
            <a:pPr algn="l"/>
            <a:r>
              <a:rPr lang="en-US" sz="1800" b="1"/>
              <a:t>N &lt;= 1? YES</a:t>
            </a:r>
          </a:p>
          <a:p>
            <a:pPr algn="l"/>
            <a:r>
              <a:rPr lang="en-US" sz="1800" b="1"/>
              <a:t>return </a:t>
            </a:r>
          </a:p>
        </p:txBody>
      </p:sp>
      <p:sp>
        <p:nvSpPr>
          <p:cNvPr id="1573895" name="Rectangle 7"/>
          <p:cNvSpPr>
            <a:spLocks noChangeArrowheads="1"/>
          </p:cNvSpPr>
          <p:nvPr/>
        </p:nvSpPr>
        <p:spPr bwMode="auto">
          <a:xfrm>
            <a:off x="6172200" y="51054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t>fact(4)</a:t>
            </a:r>
          </a:p>
        </p:txBody>
      </p:sp>
      <p:sp>
        <p:nvSpPr>
          <p:cNvPr id="1573896" name="Rectangle 8"/>
          <p:cNvSpPr>
            <a:spLocks noChangeArrowheads="1"/>
          </p:cNvSpPr>
          <p:nvPr/>
        </p:nvSpPr>
        <p:spPr bwMode="auto">
          <a:xfrm>
            <a:off x="6172200" y="39624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t>fact(3)</a:t>
            </a:r>
          </a:p>
        </p:txBody>
      </p:sp>
      <p:sp>
        <p:nvSpPr>
          <p:cNvPr id="1573897" name="Rectangle 9"/>
          <p:cNvSpPr>
            <a:spLocks noChangeArrowheads="1"/>
          </p:cNvSpPr>
          <p:nvPr/>
        </p:nvSpPr>
        <p:spPr bwMode="auto">
          <a:xfrm>
            <a:off x="6172200" y="27432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t>fact(2)</a:t>
            </a:r>
          </a:p>
        </p:txBody>
      </p:sp>
      <p:sp>
        <p:nvSpPr>
          <p:cNvPr id="1573898" name="Rectangle 10"/>
          <p:cNvSpPr>
            <a:spLocks noChangeArrowheads="1"/>
          </p:cNvSpPr>
          <p:nvPr/>
        </p:nvSpPr>
        <p:spPr bwMode="auto">
          <a:xfrm>
            <a:off x="6172200" y="16764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t>fact(1)</a:t>
            </a:r>
          </a:p>
        </p:txBody>
      </p:sp>
      <p:sp>
        <p:nvSpPr>
          <p:cNvPr id="1573899" name="Rectangle 11"/>
          <p:cNvSpPr>
            <a:spLocks noChangeArrowheads="1"/>
          </p:cNvSpPr>
          <p:nvPr/>
        </p:nvSpPr>
        <p:spPr bwMode="auto">
          <a:xfrm>
            <a:off x="4114800" y="30480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FF0000"/>
                </a:solidFill>
              </a:rPr>
              <a:t>2</a:t>
            </a:r>
          </a:p>
        </p:txBody>
      </p:sp>
      <p:sp>
        <p:nvSpPr>
          <p:cNvPr id="1573900" name="Rectangle 12"/>
          <p:cNvSpPr>
            <a:spLocks noChangeArrowheads="1"/>
          </p:cNvSpPr>
          <p:nvPr/>
        </p:nvSpPr>
        <p:spPr bwMode="auto">
          <a:xfrm>
            <a:off x="4114800" y="41910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FF0000"/>
                </a:solidFill>
              </a:rPr>
              <a:t>6</a:t>
            </a:r>
          </a:p>
        </p:txBody>
      </p:sp>
      <p:sp>
        <p:nvSpPr>
          <p:cNvPr id="1573901" name="Rectangle 13"/>
          <p:cNvSpPr>
            <a:spLocks noChangeArrowheads="1"/>
          </p:cNvSpPr>
          <p:nvPr/>
        </p:nvSpPr>
        <p:spPr bwMode="auto">
          <a:xfrm>
            <a:off x="4114800" y="53340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FF0000"/>
                </a:solidFill>
              </a:rPr>
              <a:t>24</a:t>
            </a:r>
          </a:p>
        </p:txBody>
      </p:sp>
      <p:sp>
        <p:nvSpPr>
          <p:cNvPr id="1573902" name="Rectangle 14"/>
          <p:cNvSpPr>
            <a:spLocks noChangeArrowheads="1"/>
          </p:cNvSpPr>
          <p:nvPr/>
        </p:nvSpPr>
        <p:spPr bwMode="auto">
          <a:xfrm>
            <a:off x="4114800" y="1905000"/>
            <a:ext cx="1447800" cy="533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FF0000"/>
                </a:solidFill>
              </a:rPr>
              <a:t>1</a:t>
            </a:r>
          </a:p>
        </p:txBody>
      </p:sp>
      <p:sp>
        <p:nvSpPr>
          <p:cNvPr id="1573903" name="Line 15"/>
          <p:cNvSpPr>
            <a:spLocks noChangeShapeType="1"/>
          </p:cNvSpPr>
          <p:nvPr/>
        </p:nvSpPr>
        <p:spPr bwMode="auto">
          <a:xfrm flipH="1">
            <a:off x="3733800" y="2362200"/>
            <a:ext cx="838200" cy="457200"/>
          </a:xfrm>
          <a:prstGeom prst="line">
            <a:avLst/>
          </a:prstGeom>
          <a:noFill/>
          <a:ln w="1905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573904" name="Oval 16"/>
          <p:cNvSpPr>
            <a:spLocks noChangeArrowheads="1"/>
          </p:cNvSpPr>
          <p:nvPr/>
        </p:nvSpPr>
        <p:spPr bwMode="auto">
          <a:xfrm>
            <a:off x="3200400" y="26670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FF0000"/>
                </a:solidFill>
              </a:rPr>
              <a:t>1</a:t>
            </a:r>
          </a:p>
        </p:txBody>
      </p:sp>
      <p:sp>
        <p:nvSpPr>
          <p:cNvPr id="1573905" name="Line 17"/>
          <p:cNvSpPr>
            <a:spLocks noChangeShapeType="1"/>
          </p:cNvSpPr>
          <p:nvPr/>
        </p:nvSpPr>
        <p:spPr bwMode="auto">
          <a:xfrm flipH="1">
            <a:off x="3733800" y="3505200"/>
            <a:ext cx="838200" cy="457200"/>
          </a:xfrm>
          <a:prstGeom prst="line">
            <a:avLst/>
          </a:prstGeom>
          <a:noFill/>
          <a:ln w="1905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573906" name="Oval 18"/>
          <p:cNvSpPr>
            <a:spLocks noChangeArrowheads="1"/>
          </p:cNvSpPr>
          <p:nvPr/>
        </p:nvSpPr>
        <p:spPr bwMode="auto">
          <a:xfrm>
            <a:off x="3200400" y="38100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FF0000"/>
                </a:solidFill>
              </a:rPr>
              <a:t>2</a:t>
            </a:r>
          </a:p>
        </p:txBody>
      </p:sp>
      <p:sp>
        <p:nvSpPr>
          <p:cNvPr id="1573907" name="Line 19"/>
          <p:cNvSpPr>
            <a:spLocks noChangeShapeType="1"/>
          </p:cNvSpPr>
          <p:nvPr/>
        </p:nvSpPr>
        <p:spPr bwMode="auto">
          <a:xfrm flipH="1">
            <a:off x="3733800" y="4648200"/>
            <a:ext cx="838200" cy="457200"/>
          </a:xfrm>
          <a:prstGeom prst="line">
            <a:avLst/>
          </a:prstGeom>
          <a:noFill/>
          <a:ln w="1905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573908" name="Oval 20"/>
          <p:cNvSpPr>
            <a:spLocks noChangeArrowheads="1"/>
          </p:cNvSpPr>
          <p:nvPr/>
        </p:nvSpPr>
        <p:spPr bwMode="auto">
          <a:xfrm>
            <a:off x="3200400" y="49530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FF0000"/>
                </a:solidFill>
              </a:rPr>
              <a:t>6</a:t>
            </a:r>
          </a:p>
        </p:txBody>
      </p:sp>
      <p:sp>
        <p:nvSpPr>
          <p:cNvPr id="1573909" name="Line 21"/>
          <p:cNvSpPr>
            <a:spLocks noChangeShapeType="1"/>
          </p:cNvSpPr>
          <p:nvPr/>
        </p:nvSpPr>
        <p:spPr bwMode="auto">
          <a:xfrm>
            <a:off x="5105400" y="5638800"/>
            <a:ext cx="1371600" cy="533400"/>
          </a:xfrm>
          <a:prstGeom prst="line">
            <a:avLst/>
          </a:prstGeom>
          <a:noFill/>
          <a:ln w="1905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573910" name="Oval 22"/>
          <p:cNvSpPr>
            <a:spLocks noChangeArrowheads="1"/>
          </p:cNvSpPr>
          <p:nvPr/>
        </p:nvSpPr>
        <p:spPr bwMode="auto">
          <a:xfrm>
            <a:off x="6553200" y="5943600"/>
            <a:ext cx="5334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solidFill>
                  <a:srgbClr val="FF0000"/>
                </a:solidFill>
              </a:rPr>
              <a:t>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3895"/>
                                        </p:tgtEl>
                                        <p:attrNameLst>
                                          <p:attrName>style.visibility</p:attrName>
                                        </p:attrNameLst>
                                      </p:cBhvr>
                                      <p:to>
                                        <p:strVal val="visible"/>
                                      </p:to>
                                    </p:set>
                                    <p:animEffect transition="in" filter="dissolve">
                                      <p:cBhvr>
                                        <p:cTn id="7" dur="500"/>
                                        <p:tgtEl>
                                          <p:spTgt spid="157389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73891"/>
                                        </p:tgtEl>
                                        <p:attrNameLst>
                                          <p:attrName>style.visibility</p:attrName>
                                        </p:attrNameLst>
                                      </p:cBhvr>
                                      <p:to>
                                        <p:strVal val="visible"/>
                                      </p:to>
                                    </p:set>
                                    <p:animEffect transition="in" filter="dissolve">
                                      <p:cBhvr>
                                        <p:cTn id="11" dur="500"/>
                                        <p:tgtEl>
                                          <p:spTgt spid="15738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73896"/>
                                        </p:tgtEl>
                                        <p:attrNameLst>
                                          <p:attrName>style.visibility</p:attrName>
                                        </p:attrNameLst>
                                      </p:cBhvr>
                                      <p:to>
                                        <p:strVal val="visible"/>
                                      </p:to>
                                    </p:set>
                                    <p:animEffect transition="in" filter="dissolve">
                                      <p:cBhvr>
                                        <p:cTn id="16" dur="500"/>
                                        <p:tgtEl>
                                          <p:spTgt spid="1573896"/>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573892"/>
                                        </p:tgtEl>
                                        <p:attrNameLst>
                                          <p:attrName>style.visibility</p:attrName>
                                        </p:attrNameLst>
                                      </p:cBhvr>
                                      <p:to>
                                        <p:strVal val="visible"/>
                                      </p:to>
                                    </p:set>
                                    <p:animEffect transition="in" filter="dissolve">
                                      <p:cBhvr>
                                        <p:cTn id="20" dur="500"/>
                                        <p:tgtEl>
                                          <p:spTgt spid="15738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73897"/>
                                        </p:tgtEl>
                                        <p:attrNameLst>
                                          <p:attrName>style.visibility</p:attrName>
                                        </p:attrNameLst>
                                      </p:cBhvr>
                                      <p:to>
                                        <p:strVal val="visible"/>
                                      </p:to>
                                    </p:set>
                                    <p:animEffect transition="in" filter="dissolve">
                                      <p:cBhvr>
                                        <p:cTn id="25" dur="500"/>
                                        <p:tgtEl>
                                          <p:spTgt spid="1573897"/>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573893"/>
                                        </p:tgtEl>
                                        <p:attrNameLst>
                                          <p:attrName>style.visibility</p:attrName>
                                        </p:attrNameLst>
                                      </p:cBhvr>
                                      <p:to>
                                        <p:strVal val="visible"/>
                                      </p:to>
                                    </p:set>
                                    <p:animEffect transition="in" filter="dissolve">
                                      <p:cBhvr>
                                        <p:cTn id="29" dur="500"/>
                                        <p:tgtEl>
                                          <p:spTgt spid="15738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73898"/>
                                        </p:tgtEl>
                                        <p:attrNameLst>
                                          <p:attrName>style.visibility</p:attrName>
                                        </p:attrNameLst>
                                      </p:cBhvr>
                                      <p:to>
                                        <p:strVal val="visible"/>
                                      </p:to>
                                    </p:set>
                                    <p:animEffect transition="in" filter="dissolve">
                                      <p:cBhvr>
                                        <p:cTn id="34" dur="500"/>
                                        <p:tgtEl>
                                          <p:spTgt spid="1573898"/>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573894"/>
                                        </p:tgtEl>
                                        <p:attrNameLst>
                                          <p:attrName>style.visibility</p:attrName>
                                        </p:attrNameLst>
                                      </p:cBhvr>
                                      <p:to>
                                        <p:strVal val="visible"/>
                                      </p:to>
                                    </p:set>
                                    <p:animEffect transition="in" filter="dissolve">
                                      <p:cBhvr>
                                        <p:cTn id="38" dur="500"/>
                                        <p:tgtEl>
                                          <p:spTgt spid="157389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573902"/>
                                        </p:tgtEl>
                                        <p:attrNameLst>
                                          <p:attrName>style.visibility</p:attrName>
                                        </p:attrNameLst>
                                      </p:cBhvr>
                                      <p:to>
                                        <p:strVal val="visible"/>
                                      </p:to>
                                    </p:set>
                                    <p:animEffect transition="in" filter="dissolve">
                                      <p:cBhvr>
                                        <p:cTn id="43" dur="500"/>
                                        <p:tgtEl>
                                          <p:spTgt spid="15739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73903"/>
                                        </p:tgtEl>
                                        <p:attrNameLst>
                                          <p:attrName>style.visibility</p:attrName>
                                        </p:attrNameLst>
                                      </p:cBhvr>
                                      <p:to>
                                        <p:strVal val="visible"/>
                                      </p:to>
                                    </p:set>
                                    <p:animEffect transition="in" filter="dissolve">
                                      <p:cBhvr>
                                        <p:cTn id="48" dur="500"/>
                                        <p:tgtEl>
                                          <p:spTgt spid="1573903"/>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573904"/>
                                        </p:tgtEl>
                                        <p:attrNameLst>
                                          <p:attrName>style.visibility</p:attrName>
                                        </p:attrNameLst>
                                      </p:cBhvr>
                                      <p:to>
                                        <p:strVal val="visible"/>
                                      </p:to>
                                    </p:set>
                                    <p:animEffect transition="in" filter="dissolve">
                                      <p:cBhvr>
                                        <p:cTn id="52" dur="500"/>
                                        <p:tgtEl>
                                          <p:spTgt spid="1573904"/>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57390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57389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57390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7389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573899"/>
                                        </p:tgtEl>
                                        <p:attrNameLst>
                                          <p:attrName>style.visibility</p:attrName>
                                        </p:attrNameLst>
                                      </p:cBhvr>
                                      <p:to>
                                        <p:strVal val="visible"/>
                                      </p:to>
                                    </p:set>
                                    <p:animEffect transition="in" filter="dissolve">
                                      <p:cBhvr>
                                        <p:cTn id="67" dur="500"/>
                                        <p:tgtEl>
                                          <p:spTgt spid="157389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573905"/>
                                        </p:tgtEl>
                                        <p:attrNameLst>
                                          <p:attrName>style.visibility</p:attrName>
                                        </p:attrNameLst>
                                      </p:cBhvr>
                                      <p:to>
                                        <p:strVal val="visible"/>
                                      </p:to>
                                    </p:set>
                                    <p:animEffect transition="in" filter="dissolve">
                                      <p:cBhvr>
                                        <p:cTn id="72" dur="500"/>
                                        <p:tgtEl>
                                          <p:spTgt spid="1573905"/>
                                        </p:tgtEl>
                                      </p:cBhvr>
                                    </p:animEffect>
                                  </p:childTnLst>
                                </p:cTn>
                              </p:par>
                            </p:childTnLst>
                          </p:cTn>
                        </p:par>
                        <p:par>
                          <p:cTn id="73" fill="hold" nodeType="afterGroup">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1573906"/>
                                        </p:tgtEl>
                                        <p:attrNameLst>
                                          <p:attrName>style.visibility</p:attrName>
                                        </p:attrNameLst>
                                      </p:cBhvr>
                                      <p:to>
                                        <p:strVal val="visible"/>
                                      </p:to>
                                    </p:set>
                                    <p:animEffect transition="in" filter="dissolve">
                                      <p:cBhvr>
                                        <p:cTn id="76" dur="500"/>
                                        <p:tgtEl>
                                          <p:spTgt spid="1573906"/>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1573905"/>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57389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73897"/>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73899"/>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573904"/>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1573900"/>
                                        </p:tgtEl>
                                        <p:attrNameLst>
                                          <p:attrName>style.visibility</p:attrName>
                                        </p:attrNameLst>
                                      </p:cBhvr>
                                      <p:to>
                                        <p:strVal val="visible"/>
                                      </p:to>
                                    </p:set>
                                    <p:animEffect transition="in" filter="dissolve">
                                      <p:cBhvr>
                                        <p:cTn id="93" dur="500"/>
                                        <p:tgtEl>
                                          <p:spTgt spid="157390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573907"/>
                                        </p:tgtEl>
                                        <p:attrNameLst>
                                          <p:attrName>style.visibility</p:attrName>
                                        </p:attrNameLst>
                                      </p:cBhvr>
                                      <p:to>
                                        <p:strVal val="visible"/>
                                      </p:to>
                                    </p:set>
                                    <p:animEffect transition="in" filter="dissolve">
                                      <p:cBhvr>
                                        <p:cTn id="98" dur="500"/>
                                        <p:tgtEl>
                                          <p:spTgt spid="1573907"/>
                                        </p:tgtEl>
                                      </p:cBhvr>
                                    </p:animEffect>
                                  </p:childTnLst>
                                </p:cTn>
                              </p:par>
                            </p:childTnLst>
                          </p:cTn>
                        </p:par>
                        <p:par>
                          <p:cTn id="99" fill="hold" nodeType="afterGroup">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1573908"/>
                                        </p:tgtEl>
                                        <p:attrNameLst>
                                          <p:attrName>style.visibility</p:attrName>
                                        </p:attrNameLst>
                                      </p:cBhvr>
                                      <p:to>
                                        <p:strVal val="visible"/>
                                      </p:to>
                                    </p:set>
                                    <p:animEffect transition="in" filter="dissolve">
                                      <p:cBhvr>
                                        <p:cTn id="102" dur="500"/>
                                        <p:tgtEl>
                                          <p:spTgt spid="1573908"/>
                                        </p:tgtEl>
                                      </p:cBhvr>
                                    </p:animEffect>
                                  </p:childTnLst>
                                </p:cTn>
                              </p:par>
                              <p:par>
                                <p:cTn id="103" presetID="1" presetClass="exit" presetSubtype="0" fill="hold" grpId="1" nodeType="withEffect">
                                  <p:stCondLst>
                                    <p:cond delay="0"/>
                                  </p:stCondLst>
                                  <p:childTnLst>
                                    <p:set>
                                      <p:cBhvr>
                                        <p:cTn id="104" dur="1" fill="hold">
                                          <p:stCondLst>
                                            <p:cond delay="0"/>
                                          </p:stCondLst>
                                        </p:cTn>
                                        <p:tgtEl>
                                          <p:spTgt spid="1573907"/>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57389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57390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573906"/>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573896"/>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573901"/>
                                        </p:tgtEl>
                                        <p:attrNameLst>
                                          <p:attrName>style.visibility</p:attrName>
                                        </p:attrNameLst>
                                      </p:cBhvr>
                                      <p:to>
                                        <p:strVal val="visible"/>
                                      </p:to>
                                    </p:set>
                                    <p:animEffect transition="in" filter="dissolve">
                                      <p:cBhvr>
                                        <p:cTn id="119" dur="500"/>
                                        <p:tgtEl>
                                          <p:spTgt spid="157390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1573909"/>
                                        </p:tgtEl>
                                        <p:attrNameLst>
                                          <p:attrName>style.visibility</p:attrName>
                                        </p:attrNameLst>
                                      </p:cBhvr>
                                      <p:to>
                                        <p:strVal val="visible"/>
                                      </p:to>
                                    </p:set>
                                    <p:animEffect transition="in" filter="dissolve">
                                      <p:cBhvr>
                                        <p:cTn id="124" dur="500"/>
                                        <p:tgtEl>
                                          <p:spTgt spid="1573909"/>
                                        </p:tgtEl>
                                      </p:cBhvr>
                                    </p:animEffect>
                                  </p:childTnLst>
                                </p:cTn>
                              </p:par>
                            </p:childTnLst>
                          </p:cTn>
                        </p:par>
                        <p:par>
                          <p:cTn id="125" fill="hold" nodeType="afterGroup">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1573910"/>
                                        </p:tgtEl>
                                        <p:attrNameLst>
                                          <p:attrName>style.visibility</p:attrName>
                                        </p:attrNameLst>
                                      </p:cBhvr>
                                      <p:to>
                                        <p:strVal val="visible"/>
                                      </p:to>
                                    </p:set>
                                    <p:animEffect transition="in" filter="dissolve">
                                      <p:cBhvr>
                                        <p:cTn id="128" dur="500"/>
                                        <p:tgtEl>
                                          <p:spTgt spid="1573910"/>
                                        </p:tgtEl>
                                      </p:cBhvr>
                                    </p:animEffect>
                                  </p:childTnLst>
                                </p:cTn>
                              </p:par>
                            </p:childTnLst>
                          </p:cTn>
                        </p:par>
                        <p:par>
                          <p:cTn id="129" fill="hold" nodeType="afterGroup">
                            <p:stCondLst>
                              <p:cond delay="1000"/>
                            </p:stCondLst>
                            <p:childTnLst>
                              <p:par>
                                <p:cTn id="130" presetID="1" presetClass="exit" presetSubtype="0" fill="hold" grpId="1" nodeType="afterEffect">
                                  <p:stCondLst>
                                    <p:cond delay="0"/>
                                  </p:stCondLst>
                                  <p:childTnLst>
                                    <p:set>
                                      <p:cBhvr>
                                        <p:cTn id="131" dur="1" fill="hold">
                                          <p:stCondLst>
                                            <p:cond delay="0"/>
                                          </p:stCondLst>
                                        </p:cTn>
                                        <p:tgtEl>
                                          <p:spTgt spid="1573909"/>
                                        </p:tgtEl>
                                        <p:attrNameLst>
                                          <p:attrName>style.visibility</p:attrName>
                                        </p:attrNameLst>
                                      </p:cBhvr>
                                      <p:to>
                                        <p:strVal val="hidden"/>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573891"/>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1573901"/>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1573895"/>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15739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891" grpId="0" animBg="1"/>
      <p:bldP spid="1573891" grpId="1" animBg="1"/>
      <p:bldP spid="1573892" grpId="0" animBg="1"/>
      <p:bldP spid="1573892" grpId="1" animBg="1"/>
      <p:bldP spid="1573893" grpId="0" animBg="1"/>
      <p:bldP spid="1573893" grpId="1" animBg="1"/>
      <p:bldP spid="1573894" grpId="0" animBg="1"/>
      <p:bldP spid="1573894" grpId="1" animBg="1"/>
      <p:bldP spid="1573895" grpId="0" animBg="1"/>
      <p:bldP spid="1573895" grpId="1" animBg="1"/>
      <p:bldP spid="1573896" grpId="0" animBg="1"/>
      <p:bldP spid="1573896" grpId="1" animBg="1"/>
      <p:bldP spid="1573897" grpId="0" animBg="1"/>
      <p:bldP spid="1573897" grpId="1" animBg="1"/>
      <p:bldP spid="1573898" grpId="0" animBg="1"/>
      <p:bldP spid="1573898" grpId="1" animBg="1"/>
      <p:bldP spid="1573899" grpId="0" animBg="1"/>
      <p:bldP spid="1573899" grpId="1" animBg="1"/>
      <p:bldP spid="1573900" grpId="0" animBg="1"/>
      <p:bldP spid="1573900" grpId="1" animBg="1"/>
      <p:bldP spid="1573901" grpId="0" animBg="1"/>
      <p:bldP spid="1573901" grpId="1" animBg="1"/>
      <p:bldP spid="1573902" grpId="0" animBg="1"/>
      <p:bldP spid="1573902" grpId="1" animBg="1"/>
      <p:bldP spid="1573903" grpId="0" animBg="1"/>
      <p:bldP spid="1573903" grpId="1" animBg="1"/>
      <p:bldP spid="1573904" grpId="0" animBg="1"/>
      <p:bldP spid="1573904" grpId="1" animBg="1"/>
      <p:bldP spid="1573905" grpId="0" animBg="1"/>
      <p:bldP spid="1573905" grpId="1" animBg="1"/>
      <p:bldP spid="1573906" grpId="0" animBg="1"/>
      <p:bldP spid="1573906" grpId="1" animBg="1"/>
      <p:bldP spid="1573907" grpId="0" animBg="1"/>
      <p:bldP spid="1573907" grpId="1" animBg="1"/>
      <p:bldP spid="1573908" grpId="0" animBg="1"/>
      <p:bldP spid="1573908" grpId="1" animBg="1"/>
      <p:bldP spid="1573909" grpId="0" animBg="1"/>
      <p:bldP spid="1573909" grpId="1" animBg="1"/>
      <p:bldP spid="1573910" grpId="0" animBg="1"/>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8B8604E-3A25-0D40-B4CA-D595D7793E08}" type="slidenum">
              <a:rPr lang="en-US" sz="1400">
                <a:latin typeface="Arial" charset="0"/>
              </a:rPr>
              <a:pPr eaLnBrk="1" hangingPunct="1"/>
              <a:t>279</a:t>
            </a:fld>
            <a:endParaRPr lang="en-US" sz="1400">
              <a:latin typeface="Arial" charset="0"/>
            </a:endParaRPr>
          </a:p>
        </p:txBody>
      </p:sp>
      <p:sp>
        <p:nvSpPr>
          <p:cNvPr id="3082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26: Recursion vs. Iteration</a:t>
            </a:r>
          </a:p>
        </p:txBody>
      </p:sp>
      <p:sp>
        <p:nvSpPr>
          <p:cNvPr id="1574915"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Some recursive algorithms can also be easily implemented </a:t>
            </a:r>
            <a:r>
              <a:rPr lang="en-US" b="1" dirty="0">
                <a:latin typeface="Tahoma" charset="0"/>
                <a:ea typeface="ＭＳ Ｐゴシック" charset="0"/>
              </a:rPr>
              <a:t>with loops</a:t>
            </a:r>
          </a:p>
          <a:p>
            <a:pPr lvl="2" eaLnBrk="1" hangingPunct="1"/>
            <a:r>
              <a:rPr lang="en-US" dirty="0">
                <a:latin typeface="Tahoma" charset="0"/>
                <a:ea typeface="ＭＳ Ｐゴシック" charset="0"/>
              </a:rPr>
              <a:t>Both factorial and power can easily be done in this way</a:t>
            </a:r>
          </a:p>
          <a:p>
            <a:pPr lvl="2" eaLnBrk="1" hangingPunct="1"/>
            <a:r>
              <a:rPr lang="en-US" dirty="0">
                <a:latin typeface="Tahoma" charset="0"/>
                <a:ea typeface="ＭＳ Ｐゴシック" charset="0"/>
              </a:rPr>
              <a:t>When possible, it is usually better to use iteration, since we don</a:t>
            </a:r>
            <a:r>
              <a:rPr lang="ja-JP" altLang="en-US">
                <a:latin typeface="Tahoma" charset="0"/>
                <a:ea typeface="ＭＳ Ｐゴシック" charset="0"/>
              </a:rPr>
              <a:t>’</a:t>
            </a:r>
            <a:r>
              <a:rPr lang="en-US" altLang="ja-JP" dirty="0">
                <a:latin typeface="Tahoma" charset="0"/>
                <a:ea typeface="ＭＳ Ｐゴシック" charset="0"/>
              </a:rPr>
              <a:t>t have the overhead of the run-time stack (that we just saw on the previous slide)</a:t>
            </a:r>
          </a:p>
          <a:p>
            <a:pPr lvl="1" eaLnBrk="1" hangingPunct="1"/>
            <a:r>
              <a:rPr lang="en-US">
                <a:latin typeface="Tahoma" charset="0"/>
                <a:ea typeface="ＭＳ Ｐゴシック" charset="0"/>
              </a:rPr>
              <a:t>Other recursive algorithms are very difficult to do any other way (ex: Towers of Hanoi in text)</a:t>
            </a:r>
          </a:p>
          <a:p>
            <a:pPr lvl="1" eaLnBrk="1" hangingPunct="1"/>
            <a:r>
              <a:rPr lang="en-US" dirty="0">
                <a:latin typeface="Tahoma" charset="0"/>
                <a:ea typeface="ＭＳ Ｐゴシック" charset="0"/>
              </a:rPr>
              <a:t>You will see more about recursion in CS 0445</a:t>
            </a:r>
          </a:p>
          <a:p>
            <a:pPr lvl="1" eaLnBrk="1" hangingPunct="1"/>
            <a:r>
              <a:rPr lang="en-US" dirty="0">
                <a:latin typeface="Tahoma" charset="0"/>
                <a:ea typeface="ＭＳ Ｐゴシック" charset="0"/>
              </a:rPr>
              <a:t>For now, let</a:t>
            </a:r>
            <a:r>
              <a:rPr lang="ja-JP" altLang="en-US">
                <a:latin typeface="Tahoma" charset="0"/>
                <a:ea typeface="ＭＳ Ｐゴシック" charset="0"/>
              </a:rPr>
              <a:t>’</a:t>
            </a:r>
            <a:r>
              <a:rPr lang="en-US" altLang="ja-JP" dirty="0">
                <a:latin typeface="Tahoma" charset="0"/>
                <a:ea typeface="ＭＳ Ｐゴシック" charset="0"/>
              </a:rPr>
              <a:t>s look at </a:t>
            </a:r>
            <a:r>
              <a:rPr lang="en-US" altLang="ja-JP" i="1" dirty="0" err="1">
                <a:latin typeface="Tahoma" charset="0"/>
                <a:ea typeface="ＭＳ Ｐゴシック" charset="0"/>
              </a:rPr>
              <a:t>recursion.java</a:t>
            </a:r>
            <a:endParaRPr lang="en-US" altLang="ja-JP" i="1" dirty="0">
              <a:latin typeface="Tahoma" charset="0"/>
              <a:ea typeface="ＭＳ Ｐゴシック" charset="0"/>
            </a:endParaRPr>
          </a:p>
          <a:p>
            <a:pPr lvl="1" eaLnBrk="1" hangingPunct="1"/>
            <a:r>
              <a:rPr lang="en-US" dirty="0">
                <a:latin typeface="Tahoma" charset="0"/>
                <a:ea typeface="ＭＳ Ｐゴシック" charset="0"/>
              </a:rPr>
              <a:t>Also look at many handouts in the text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4915">
                                            <p:txEl>
                                              <p:pRg st="3" end="3"/>
                                            </p:txEl>
                                          </p:spTgt>
                                        </p:tgtEl>
                                        <p:attrNameLst>
                                          <p:attrName>style.visibility</p:attrName>
                                        </p:attrNameLst>
                                      </p:cBhvr>
                                      <p:to>
                                        <p:strVal val="visible"/>
                                      </p:to>
                                    </p:set>
                                    <p:anim to="" calcmode="lin" valueType="num">
                                      <p:cBhvr>
                                        <p:cTn id="7" dur="1" fill="hold"/>
                                        <p:tgtEl>
                                          <p:spTgt spid="1574915">
                                            <p:txEl>
                                              <p:pRg st="3" end="3"/>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74915">
                                            <p:txEl>
                                              <p:pRg st="4" end="4"/>
                                            </p:txEl>
                                          </p:spTgt>
                                        </p:tgtEl>
                                        <p:attrNameLst>
                                          <p:attrName>style.visibility</p:attrName>
                                        </p:attrNameLst>
                                      </p:cBhvr>
                                      <p:to>
                                        <p:strVal val="visible"/>
                                      </p:to>
                                    </p:set>
                                    <p:anim to="" calcmode="lin" valueType="num">
                                      <p:cBhvr>
                                        <p:cTn id="12" dur="1" fill="hold"/>
                                        <p:tgtEl>
                                          <p:spTgt spid="1574915">
                                            <p:txEl>
                                              <p:pRg st="4" end="4"/>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74915">
                                            <p:txEl>
                                              <p:pRg st="5" end="5"/>
                                            </p:txEl>
                                          </p:spTgt>
                                        </p:tgtEl>
                                        <p:attrNameLst>
                                          <p:attrName>style.visibility</p:attrName>
                                        </p:attrNameLst>
                                      </p:cBhvr>
                                      <p:to>
                                        <p:strVal val="visible"/>
                                      </p:to>
                                    </p:set>
                                    <p:anim to="" calcmode="lin" valueType="num">
                                      <p:cBhvr>
                                        <p:cTn id="17" dur="1" fill="hold"/>
                                        <p:tgtEl>
                                          <p:spTgt spid="1574915">
                                            <p:txEl>
                                              <p:pRg st="5" end="5"/>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574915">
                                            <p:txEl>
                                              <p:pRg st="6" end="6"/>
                                            </p:txEl>
                                          </p:spTgt>
                                        </p:tgtEl>
                                        <p:attrNameLst>
                                          <p:attrName>style.visibility</p:attrName>
                                        </p:attrNameLst>
                                      </p:cBhvr>
                                      <p:to>
                                        <p:strVal val="visible"/>
                                      </p:to>
                                    </p:set>
                                    <p:anim to="" calcmode="lin" valueType="num">
                                      <p:cBhvr>
                                        <p:cTn id="20" dur="1" fill="hold"/>
                                        <p:tgtEl>
                                          <p:spTgt spid="157491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CDF65E9-3837-5243-B1A7-A7202DB8B29E}" type="slidenum">
              <a:rPr lang="en-US" sz="1400">
                <a:latin typeface="Arial" charset="0"/>
              </a:rPr>
              <a:pPr eaLnBrk="1" hangingPunct="1"/>
              <a:t>28</a:t>
            </a:fld>
            <a:endParaRPr lang="en-US" sz="1400">
              <a:latin typeface="Arial" charset="0"/>
            </a:endParaRPr>
          </a:p>
        </p:txBody>
      </p:sp>
      <p:sp>
        <p:nvSpPr>
          <p:cNvPr id="491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2: Java Basics</a:t>
            </a:r>
          </a:p>
        </p:txBody>
      </p:sp>
      <p:sp>
        <p:nvSpPr>
          <p:cNvPr id="49155" name="Rectangle 3"/>
          <p:cNvSpPr>
            <a:spLocks noGrp="1" noChangeArrowheads="1"/>
          </p:cNvSpPr>
          <p:nvPr>
            <p:ph type="body" idx="1"/>
          </p:nvPr>
        </p:nvSpPr>
        <p:spPr/>
        <p:txBody>
          <a:bodyPr/>
          <a:lstStyle/>
          <a:p>
            <a:pPr lvl="3" eaLnBrk="1" hangingPunct="1"/>
            <a:r>
              <a:rPr lang="en-US">
                <a:latin typeface="Tahoma" charset="0"/>
                <a:ea typeface="ＭＳ Ｐゴシック" charset="0"/>
              </a:rPr>
              <a:t>Floating point literals in Java are by default double</a:t>
            </a:r>
          </a:p>
          <a:p>
            <a:pPr lvl="4" eaLnBrk="1" hangingPunct="1"/>
            <a:r>
              <a:rPr lang="en-US">
                <a:latin typeface="Tahoma" charset="0"/>
                <a:ea typeface="ＭＳ Ｐゴシック" charset="0"/>
              </a:rPr>
              <a:t>If you assign one to a float variable, you will get a </a:t>
            </a:r>
            <a:r>
              <a:rPr lang="ja-JP" altLang="en-US">
                <a:latin typeface="Tahoma" charset="0"/>
                <a:ea typeface="ＭＳ Ｐゴシック" charset="0"/>
              </a:rPr>
              <a:t>“</a:t>
            </a:r>
            <a:r>
              <a:rPr lang="en-US" altLang="ja-JP">
                <a:latin typeface="Tahoma" charset="0"/>
                <a:ea typeface="ＭＳ Ｐゴシック" charset="0"/>
              </a:rPr>
              <a:t>loss of precision error</a:t>
            </a:r>
            <a:r>
              <a:rPr lang="ja-JP" altLang="en-US">
                <a:latin typeface="Tahoma" charset="0"/>
                <a:ea typeface="ＭＳ Ｐゴシック" charset="0"/>
              </a:rPr>
              <a:t>”</a:t>
            </a:r>
            <a:r>
              <a:rPr lang="en-US" altLang="ja-JP">
                <a:latin typeface="Tahoma" charset="0"/>
                <a:ea typeface="ＭＳ Ｐゴシック" charset="0"/>
              </a:rPr>
              <a:t> as shown in the previous slide</a:t>
            </a:r>
          </a:p>
          <a:p>
            <a:pPr lvl="3" eaLnBrk="1" hangingPunct="1"/>
            <a:r>
              <a:rPr lang="en-US">
                <a:latin typeface="Tahoma" charset="0"/>
                <a:ea typeface="ＭＳ Ｐゴシック" charset="0"/>
              </a:rPr>
              <a:t>If you want to assign a </a:t>
            </a:r>
            <a:r>
              <a:rPr lang="ja-JP" altLang="en-US">
                <a:latin typeface="Tahoma" charset="0"/>
                <a:ea typeface="ＭＳ Ｐゴシック" charset="0"/>
              </a:rPr>
              <a:t>“</a:t>
            </a:r>
            <a:r>
              <a:rPr lang="en-US" altLang="ja-JP">
                <a:latin typeface="Tahoma" charset="0"/>
                <a:ea typeface="ＭＳ Ｐゴシック" charset="0"/>
              </a:rPr>
              <a:t>more precise</a:t>
            </a:r>
            <a:r>
              <a:rPr lang="ja-JP" altLang="en-US">
                <a:latin typeface="Tahoma" charset="0"/>
                <a:ea typeface="ＭＳ Ｐゴシック" charset="0"/>
              </a:rPr>
              <a:t>”</a:t>
            </a:r>
            <a:r>
              <a:rPr lang="en-US" altLang="ja-JP">
                <a:latin typeface="Tahoma" charset="0"/>
                <a:ea typeface="ＭＳ Ｐゴシック" charset="0"/>
              </a:rPr>
              <a:t> value to a </a:t>
            </a:r>
            <a:r>
              <a:rPr lang="ja-JP" altLang="en-US">
                <a:latin typeface="Tahoma" charset="0"/>
                <a:ea typeface="ＭＳ Ｐゴシック" charset="0"/>
              </a:rPr>
              <a:t>“</a:t>
            </a:r>
            <a:r>
              <a:rPr lang="en-US" altLang="ja-JP">
                <a:latin typeface="Tahoma" charset="0"/>
                <a:ea typeface="ＭＳ Ｐゴシック" charset="0"/>
              </a:rPr>
              <a:t>less precise</a:t>
            </a:r>
            <a:r>
              <a:rPr lang="ja-JP" altLang="en-US">
                <a:latin typeface="Tahoma" charset="0"/>
                <a:ea typeface="ＭＳ Ｐゴシック" charset="0"/>
              </a:rPr>
              <a:t>”</a:t>
            </a:r>
            <a:r>
              <a:rPr lang="en-US" altLang="ja-JP">
                <a:latin typeface="Tahoma" charset="0"/>
                <a:ea typeface="ＭＳ Ｐゴシック" charset="0"/>
              </a:rPr>
              <a:t> variable, you must explicitly </a:t>
            </a:r>
            <a:r>
              <a:rPr lang="en-US" altLang="ja-JP" b="1">
                <a:latin typeface="Tahoma" charset="0"/>
                <a:ea typeface="ＭＳ Ｐゴシック" charset="0"/>
              </a:rPr>
              <a:t>cast the value</a:t>
            </a:r>
            <a:r>
              <a:rPr lang="en-US" altLang="ja-JP">
                <a:latin typeface="Tahoma" charset="0"/>
                <a:ea typeface="ＭＳ Ｐゴシック" charset="0"/>
              </a:rPr>
              <a:t> to that variable type</a:t>
            </a:r>
            <a:endParaRPr lang="en-US">
              <a:latin typeface="Tahoma" charset="0"/>
              <a:ea typeface="ＭＳ Ｐゴシック" charset="0"/>
            </a:endParaRPr>
          </a:p>
        </p:txBody>
      </p:sp>
      <p:sp>
        <p:nvSpPr>
          <p:cNvPr id="1025028" name="Rectangle 4"/>
          <p:cNvSpPr>
            <a:spLocks noChangeArrowheads="1"/>
          </p:cNvSpPr>
          <p:nvPr/>
        </p:nvSpPr>
        <p:spPr bwMode="auto">
          <a:xfrm>
            <a:off x="3810000" y="3124200"/>
            <a:ext cx="4724400" cy="32004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lstStyle/>
          <a:p>
            <a:pPr algn="l"/>
            <a:r>
              <a:rPr lang="en-US" b="1"/>
              <a:t>int i = 5;</a:t>
            </a:r>
          </a:p>
          <a:p>
            <a:pPr algn="l"/>
            <a:r>
              <a:rPr lang="en-US" b="1"/>
              <a:t>int j = 4.5;</a:t>
            </a:r>
          </a:p>
          <a:p>
            <a:pPr algn="l"/>
            <a:r>
              <a:rPr lang="en-US" b="1"/>
              <a:t>float x = 3.5;</a:t>
            </a:r>
          </a:p>
          <a:p>
            <a:pPr algn="l"/>
            <a:r>
              <a:rPr lang="en-US" b="1"/>
              <a:t>float y = (float) 3.5;</a:t>
            </a:r>
          </a:p>
          <a:p>
            <a:pPr algn="l"/>
            <a:r>
              <a:rPr lang="en-US" b="1"/>
              <a:t>double z = 100;</a:t>
            </a:r>
          </a:p>
          <a:p>
            <a:pPr algn="l"/>
            <a:r>
              <a:rPr lang="en-US" b="1"/>
              <a:t>i = z;</a:t>
            </a:r>
          </a:p>
          <a:p>
            <a:pPr algn="l"/>
            <a:r>
              <a:rPr lang="en-US" b="1"/>
              <a:t>y = z;</a:t>
            </a:r>
          </a:p>
          <a:p>
            <a:pPr algn="l"/>
            <a:r>
              <a:rPr lang="en-US" b="1"/>
              <a:t>z = i;</a:t>
            </a:r>
          </a:p>
          <a:p>
            <a:pPr algn="l"/>
            <a:r>
              <a:rPr lang="en-US" b="1"/>
              <a:t>j = (long) y;</a:t>
            </a:r>
          </a:p>
          <a:p>
            <a:pPr algn="l"/>
            <a:r>
              <a:rPr lang="en-US" b="1"/>
              <a:t>j = (byte) y;</a:t>
            </a:r>
          </a:p>
        </p:txBody>
      </p:sp>
      <p:sp>
        <p:nvSpPr>
          <p:cNvPr id="1025029" name="Rectangle 5"/>
          <p:cNvSpPr>
            <a:spLocks noChangeArrowheads="1"/>
          </p:cNvSpPr>
          <p:nvPr/>
        </p:nvSpPr>
        <p:spPr bwMode="auto">
          <a:xfrm>
            <a:off x="838200" y="3810000"/>
            <a:ext cx="2743200" cy="17526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Error check each of the</a:t>
            </a:r>
          </a:p>
          <a:p>
            <a:r>
              <a:rPr lang="en-US">
                <a:latin typeface="Times New Roman" charset="0"/>
              </a:rPr>
              <a:t>statements in the box to</a:t>
            </a:r>
          </a:p>
          <a:p>
            <a:r>
              <a:rPr lang="en-US">
                <a:latin typeface="Times New Roman" charset="0"/>
              </a:rPr>
              <a:t>the right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5029"/>
                                        </p:tgtEl>
                                        <p:attrNameLst>
                                          <p:attrName>style.visibility</p:attrName>
                                        </p:attrNameLst>
                                      </p:cBhvr>
                                      <p:to>
                                        <p:strVal val="visible"/>
                                      </p:to>
                                    </p:set>
                                    <p:animEffect transition="in" filter="checkerboard(across)">
                                      <p:cBhvr>
                                        <p:cTn id="7" dur="500"/>
                                        <p:tgtEl>
                                          <p:spTgt spid="1025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4" presetClass="entr" presetSubtype="0" fill="hold" nodeType="clickEffect">
                                  <p:stCondLst>
                                    <p:cond delay="0"/>
                                  </p:stCondLst>
                                  <p:childTnLst>
                                    <p:set>
                                      <p:cBhvr>
                                        <p:cTn id="11" dur="1" fill="hold">
                                          <p:stCondLst>
                                            <p:cond delay="0"/>
                                          </p:stCondLst>
                                        </p:cTn>
                                        <p:tgtEl>
                                          <p:spTgt spid="1025028">
                                            <p:txEl>
                                              <p:pRg st="0" end="0"/>
                                            </p:txEl>
                                          </p:spTgt>
                                        </p:tgtEl>
                                        <p:attrNameLst>
                                          <p:attrName>style.visibility</p:attrName>
                                        </p:attrNameLst>
                                      </p:cBhvr>
                                      <p:to>
                                        <p:strVal val="visible"/>
                                      </p:to>
                                    </p:set>
                                    <p:anim from="(-#ppt_w/2)" to="(#ppt_x)" calcmode="lin" valueType="num">
                                      <p:cBhvr>
                                        <p:cTn id="12" dur="600" fill="hold">
                                          <p:stCondLst>
                                            <p:cond delay="0"/>
                                          </p:stCondLst>
                                        </p:cTn>
                                        <p:tgtEl>
                                          <p:spTgt spid="1025028">
                                            <p:txEl>
                                              <p:pRg st="0" end="0"/>
                                            </p:txEl>
                                          </p:spTgt>
                                        </p:tgtEl>
                                        <p:attrNameLst>
                                          <p:attrName>ppt_x</p:attrName>
                                        </p:attrNameLst>
                                      </p:cBhvr>
                                    </p:anim>
                                    <p:anim from="0" to="-1.0" calcmode="lin" valueType="num">
                                      <p:cBhvr>
                                        <p:cTn id="13" dur="200" decel="50000" autoRev="1" fill="hold">
                                          <p:stCondLst>
                                            <p:cond delay="600"/>
                                          </p:stCondLst>
                                        </p:cTn>
                                        <p:tgtEl>
                                          <p:spTgt spid="1025028">
                                            <p:txEl>
                                              <p:pRg st="0" end="0"/>
                                            </p:txEl>
                                          </p:spTgt>
                                        </p:tgtEl>
                                        <p:attrNameLst>
                                          <p:attrName>xshear</p:attrName>
                                        </p:attrNameLst>
                                      </p:cBhvr>
                                    </p:anim>
                                    <p:animScale>
                                      <p:cBhvr>
                                        <p:cTn id="14" dur="200" decel="100000" autoRev="1" fill="hold">
                                          <p:stCondLst>
                                            <p:cond delay="600"/>
                                          </p:stCondLst>
                                        </p:cTn>
                                        <p:tgtEl>
                                          <p:spTgt spid="1025028">
                                            <p:txEl>
                                              <p:pRg st="0" end="0"/>
                                            </p:txEl>
                                          </p:spTgt>
                                        </p:tgtEl>
                                      </p:cBhvr>
                                      <p:from x="100000" y="100000"/>
                                      <p:to x="80000" y="100000"/>
                                    </p:animScale>
                                    <p:anim by="(#ppt_h/3+#ppt_w*0.1)" calcmode="lin" valueType="num">
                                      <p:cBhvr additive="sum">
                                        <p:cTn id="15" dur="200" decel="100000" autoRev="1" fill="hold">
                                          <p:stCondLst>
                                            <p:cond delay="600"/>
                                          </p:stCondLst>
                                        </p:cTn>
                                        <p:tgtEl>
                                          <p:spTgt spid="1025028">
                                            <p:txEl>
                                              <p:pRg st="0" end="0"/>
                                            </p:txEl>
                                          </p:spTgt>
                                        </p:tgtEl>
                                        <p:attrNameLst>
                                          <p:attrName>ppt_x</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4" presetClass="entr" presetSubtype="0" fill="hold" nodeType="clickEffect">
                                  <p:stCondLst>
                                    <p:cond delay="0"/>
                                  </p:stCondLst>
                                  <p:childTnLst>
                                    <p:set>
                                      <p:cBhvr>
                                        <p:cTn id="19" dur="1" fill="hold">
                                          <p:stCondLst>
                                            <p:cond delay="0"/>
                                          </p:stCondLst>
                                        </p:cTn>
                                        <p:tgtEl>
                                          <p:spTgt spid="1025028">
                                            <p:txEl>
                                              <p:pRg st="1" end="1"/>
                                            </p:txEl>
                                          </p:spTgt>
                                        </p:tgtEl>
                                        <p:attrNameLst>
                                          <p:attrName>style.visibility</p:attrName>
                                        </p:attrNameLst>
                                      </p:cBhvr>
                                      <p:to>
                                        <p:strVal val="visible"/>
                                      </p:to>
                                    </p:set>
                                    <p:anim from="(-#ppt_w/2)" to="(#ppt_x)" calcmode="lin" valueType="num">
                                      <p:cBhvr>
                                        <p:cTn id="20" dur="600" fill="hold">
                                          <p:stCondLst>
                                            <p:cond delay="0"/>
                                          </p:stCondLst>
                                        </p:cTn>
                                        <p:tgtEl>
                                          <p:spTgt spid="1025028">
                                            <p:txEl>
                                              <p:pRg st="1" end="1"/>
                                            </p:txEl>
                                          </p:spTgt>
                                        </p:tgtEl>
                                        <p:attrNameLst>
                                          <p:attrName>ppt_x</p:attrName>
                                        </p:attrNameLst>
                                      </p:cBhvr>
                                    </p:anim>
                                    <p:anim from="0" to="-1.0" calcmode="lin" valueType="num">
                                      <p:cBhvr>
                                        <p:cTn id="21" dur="200" decel="50000" autoRev="1" fill="hold">
                                          <p:stCondLst>
                                            <p:cond delay="600"/>
                                          </p:stCondLst>
                                        </p:cTn>
                                        <p:tgtEl>
                                          <p:spTgt spid="1025028">
                                            <p:txEl>
                                              <p:pRg st="1" end="1"/>
                                            </p:txEl>
                                          </p:spTgt>
                                        </p:tgtEl>
                                        <p:attrNameLst>
                                          <p:attrName>xshear</p:attrName>
                                        </p:attrNameLst>
                                      </p:cBhvr>
                                    </p:anim>
                                    <p:animScale>
                                      <p:cBhvr>
                                        <p:cTn id="22" dur="200" decel="100000" autoRev="1" fill="hold">
                                          <p:stCondLst>
                                            <p:cond delay="600"/>
                                          </p:stCondLst>
                                        </p:cTn>
                                        <p:tgtEl>
                                          <p:spTgt spid="1025028">
                                            <p:txEl>
                                              <p:pRg st="1" end="1"/>
                                            </p:txEl>
                                          </p:spTgt>
                                        </p:tgtEl>
                                      </p:cBhvr>
                                      <p:from x="100000" y="100000"/>
                                      <p:to x="80000" y="100000"/>
                                    </p:animScale>
                                    <p:anim by="(#ppt_h/3+#ppt_w*0.1)" calcmode="lin" valueType="num">
                                      <p:cBhvr additive="sum">
                                        <p:cTn id="23" dur="200" decel="100000" autoRev="1" fill="hold">
                                          <p:stCondLst>
                                            <p:cond delay="600"/>
                                          </p:stCondLst>
                                        </p:cTn>
                                        <p:tgtEl>
                                          <p:spTgt spid="1025028">
                                            <p:txEl>
                                              <p:pRg st="1" end="1"/>
                                            </p:txEl>
                                          </p:spTgt>
                                        </p:tgtEl>
                                        <p:attrNameLst>
                                          <p:attrName>ppt_x</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4" presetClass="entr" presetSubtype="0" fill="hold" nodeType="clickEffect">
                                  <p:stCondLst>
                                    <p:cond delay="0"/>
                                  </p:stCondLst>
                                  <p:childTnLst>
                                    <p:set>
                                      <p:cBhvr>
                                        <p:cTn id="27" dur="1" fill="hold">
                                          <p:stCondLst>
                                            <p:cond delay="0"/>
                                          </p:stCondLst>
                                        </p:cTn>
                                        <p:tgtEl>
                                          <p:spTgt spid="1025028">
                                            <p:txEl>
                                              <p:pRg st="2" end="2"/>
                                            </p:txEl>
                                          </p:spTgt>
                                        </p:tgtEl>
                                        <p:attrNameLst>
                                          <p:attrName>style.visibility</p:attrName>
                                        </p:attrNameLst>
                                      </p:cBhvr>
                                      <p:to>
                                        <p:strVal val="visible"/>
                                      </p:to>
                                    </p:set>
                                    <p:anim from="(-#ppt_w/2)" to="(#ppt_x)" calcmode="lin" valueType="num">
                                      <p:cBhvr>
                                        <p:cTn id="28" dur="600" fill="hold">
                                          <p:stCondLst>
                                            <p:cond delay="0"/>
                                          </p:stCondLst>
                                        </p:cTn>
                                        <p:tgtEl>
                                          <p:spTgt spid="1025028">
                                            <p:txEl>
                                              <p:pRg st="2" end="2"/>
                                            </p:txEl>
                                          </p:spTgt>
                                        </p:tgtEl>
                                        <p:attrNameLst>
                                          <p:attrName>ppt_x</p:attrName>
                                        </p:attrNameLst>
                                      </p:cBhvr>
                                    </p:anim>
                                    <p:anim from="0" to="-1.0" calcmode="lin" valueType="num">
                                      <p:cBhvr>
                                        <p:cTn id="29" dur="200" decel="50000" autoRev="1" fill="hold">
                                          <p:stCondLst>
                                            <p:cond delay="600"/>
                                          </p:stCondLst>
                                        </p:cTn>
                                        <p:tgtEl>
                                          <p:spTgt spid="1025028">
                                            <p:txEl>
                                              <p:pRg st="2" end="2"/>
                                            </p:txEl>
                                          </p:spTgt>
                                        </p:tgtEl>
                                        <p:attrNameLst>
                                          <p:attrName>xshear</p:attrName>
                                        </p:attrNameLst>
                                      </p:cBhvr>
                                    </p:anim>
                                    <p:animScale>
                                      <p:cBhvr>
                                        <p:cTn id="30" dur="200" decel="100000" autoRev="1" fill="hold">
                                          <p:stCondLst>
                                            <p:cond delay="600"/>
                                          </p:stCondLst>
                                        </p:cTn>
                                        <p:tgtEl>
                                          <p:spTgt spid="1025028">
                                            <p:txEl>
                                              <p:pRg st="2" end="2"/>
                                            </p:txEl>
                                          </p:spTgt>
                                        </p:tgtEl>
                                      </p:cBhvr>
                                      <p:from x="100000" y="100000"/>
                                      <p:to x="80000" y="100000"/>
                                    </p:animScale>
                                    <p:anim by="(#ppt_h/3+#ppt_w*0.1)" calcmode="lin" valueType="num">
                                      <p:cBhvr additive="sum">
                                        <p:cTn id="31" dur="200" decel="100000" autoRev="1" fill="hold">
                                          <p:stCondLst>
                                            <p:cond delay="600"/>
                                          </p:stCondLst>
                                        </p:cTn>
                                        <p:tgtEl>
                                          <p:spTgt spid="1025028">
                                            <p:txEl>
                                              <p:pRg st="2" end="2"/>
                                            </p:txEl>
                                          </p:spTgt>
                                        </p:tgtEl>
                                        <p:attrNameLst>
                                          <p:attrName>ppt_x</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4" presetClass="entr" presetSubtype="0" fill="hold" nodeType="clickEffect">
                                  <p:stCondLst>
                                    <p:cond delay="0"/>
                                  </p:stCondLst>
                                  <p:childTnLst>
                                    <p:set>
                                      <p:cBhvr>
                                        <p:cTn id="35" dur="1" fill="hold">
                                          <p:stCondLst>
                                            <p:cond delay="0"/>
                                          </p:stCondLst>
                                        </p:cTn>
                                        <p:tgtEl>
                                          <p:spTgt spid="1025028">
                                            <p:txEl>
                                              <p:pRg st="3" end="3"/>
                                            </p:txEl>
                                          </p:spTgt>
                                        </p:tgtEl>
                                        <p:attrNameLst>
                                          <p:attrName>style.visibility</p:attrName>
                                        </p:attrNameLst>
                                      </p:cBhvr>
                                      <p:to>
                                        <p:strVal val="visible"/>
                                      </p:to>
                                    </p:set>
                                    <p:anim from="(-#ppt_w/2)" to="(#ppt_x)" calcmode="lin" valueType="num">
                                      <p:cBhvr>
                                        <p:cTn id="36" dur="600" fill="hold">
                                          <p:stCondLst>
                                            <p:cond delay="0"/>
                                          </p:stCondLst>
                                        </p:cTn>
                                        <p:tgtEl>
                                          <p:spTgt spid="1025028">
                                            <p:txEl>
                                              <p:pRg st="3" end="3"/>
                                            </p:txEl>
                                          </p:spTgt>
                                        </p:tgtEl>
                                        <p:attrNameLst>
                                          <p:attrName>ppt_x</p:attrName>
                                        </p:attrNameLst>
                                      </p:cBhvr>
                                    </p:anim>
                                    <p:anim from="0" to="-1.0" calcmode="lin" valueType="num">
                                      <p:cBhvr>
                                        <p:cTn id="37" dur="200" decel="50000" autoRev="1" fill="hold">
                                          <p:stCondLst>
                                            <p:cond delay="600"/>
                                          </p:stCondLst>
                                        </p:cTn>
                                        <p:tgtEl>
                                          <p:spTgt spid="1025028">
                                            <p:txEl>
                                              <p:pRg st="3" end="3"/>
                                            </p:txEl>
                                          </p:spTgt>
                                        </p:tgtEl>
                                        <p:attrNameLst>
                                          <p:attrName>xshear</p:attrName>
                                        </p:attrNameLst>
                                      </p:cBhvr>
                                    </p:anim>
                                    <p:animScale>
                                      <p:cBhvr>
                                        <p:cTn id="38" dur="200" decel="100000" autoRev="1" fill="hold">
                                          <p:stCondLst>
                                            <p:cond delay="600"/>
                                          </p:stCondLst>
                                        </p:cTn>
                                        <p:tgtEl>
                                          <p:spTgt spid="1025028">
                                            <p:txEl>
                                              <p:pRg st="3" end="3"/>
                                            </p:txEl>
                                          </p:spTgt>
                                        </p:tgtEl>
                                      </p:cBhvr>
                                      <p:from x="100000" y="100000"/>
                                      <p:to x="80000" y="100000"/>
                                    </p:animScale>
                                    <p:anim by="(#ppt_h/3+#ppt_w*0.1)" calcmode="lin" valueType="num">
                                      <p:cBhvr additive="sum">
                                        <p:cTn id="39" dur="200" decel="100000" autoRev="1" fill="hold">
                                          <p:stCondLst>
                                            <p:cond delay="600"/>
                                          </p:stCondLst>
                                        </p:cTn>
                                        <p:tgtEl>
                                          <p:spTgt spid="1025028">
                                            <p:txEl>
                                              <p:pRg st="3" end="3"/>
                                            </p:txEl>
                                          </p:spTgt>
                                        </p:tgtEl>
                                        <p:attrNameLst>
                                          <p:attrName>ppt_x</p:attrName>
                                        </p:attrNameLst>
                                      </p:cBhvr>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4" presetClass="entr" presetSubtype="0" fill="hold" nodeType="clickEffect">
                                  <p:stCondLst>
                                    <p:cond delay="0"/>
                                  </p:stCondLst>
                                  <p:childTnLst>
                                    <p:set>
                                      <p:cBhvr>
                                        <p:cTn id="43" dur="1" fill="hold">
                                          <p:stCondLst>
                                            <p:cond delay="0"/>
                                          </p:stCondLst>
                                        </p:cTn>
                                        <p:tgtEl>
                                          <p:spTgt spid="1025028">
                                            <p:txEl>
                                              <p:pRg st="4" end="4"/>
                                            </p:txEl>
                                          </p:spTgt>
                                        </p:tgtEl>
                                        <p:attrNameLst>
                                          <p:attrName>style.visibility</p:attrName>
                                        </p:attrNameLst>
                                      </p:cBhvr>
                                      <p:to>
                                        <p:strVal val="visible"/>
                                      </p:to>
                                    </p:set>
                                    <p:anim from="(-#ppt_w/2)" to="(#ppt_x)" calcmode="lin" valueType="num">
                                      <p:cBhvr>
                                        <p:cTn id="44" dur="600" fill="hold">
                                          <p:stCondLst>
                                            <p:cond delay="0"/>
                                          </p:stCondLst>
                                        </p:cTn>
                                        <p:tgtEl>
                                          <p:spTgt spid="1025028">
                                            <p:txEl>
                                              <p:pRg st="4" end="4"/>
                                            </p:txEl>
                                          </p:spTgt>
                                        </p:tgtEl>
                                        <p:attrNameLst>
                                          <p:attrName>ppt_x</p:attrName>
                                        </p:attrNameLst>
                                      </p:cBhvr>
                                    </p:anim>
                                    <p:anim from="0" to="-1.0" calcmode="lin" valueType="num">
                                      <p:cBhvr>
                                        <p:cTn id="45" dur="200" decel="50000" autoRev="1" fill="hold">
                                          <p:stCondLst>
                                            <p:cond delay="600"/>
                                          </p:stCondLst>
                                        </p:cTn>
                                        <p:tgtEl>
                                          <p:spTgt spid="1025028">
                                            <p:txEl>
                                              <p:pRg st="4" end="4"/>
                                            </p:txEl>
                                          </p:spTgt>
                                        </p:tgtEl>
                                        <p:attrNameLst>
                                          <p:attrName>xshear</p:attrName>
                                        </p:attrNameLst>
                                      </p:cBhvr>
                                    </p:anim>
                                    <p:animScale>
                                      <p:cBhvr>
                                        <p:cTn id="46" dur="200" decel="100000" autoRev="1" fill="hold">
                                          <p:stCondLst>
                                            <p:cond delay="600"/>
                                          </p:stCondLst>
                                        </p:cTn>
                                        <p:tgtEl>
                                          <p:spTgt spid="1025028">
                                            <p:txEl>
                                              <p:pRg st="4" end="4"/>
                                            </p:txEl>
                                          </p:spTgt>
                                        </p:tgtEl>
                                      </p:cBhvr>
                                      <p:from x="100000" y="100000"/>
                                      <p:to x="80000" y="100000"/>
                                    </p:animScale>
                                    <p:anim by="(#ppt_h/3+#ppt_w*0.1)" calcmode="lin" valueType="num">
                                      <p:cBhvr additive="sum">
                                        <p:cTn id="47" dur="200" decel="100000" autoRev="1" fill="hold">
                                          <p:stCondLst>
                                            <p:cond delay="600"/>
                                          </p:stCondLst>
                                        </p:cTn>
                                        <p:tgtEl>
                                          <p:spTgt spid="1025028">
                                            <p:txEl>
                                              <p:pRg st="4" end="4"/>
                                            </p:txEl>
                                          </p:spTgt>
                                        </p:tgtEl>
                                        <p:attrNameLst>
                                          <p:attrName>ppt_x</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4" presetClass="entr" presetSubtype="0" fill="hold" nodeType="clickEffect">
                                  <p:stCondLst>
                                    <p:cond delay="0"/>
                                  </p:stCondLst>
                                  <p:childTnLst>
                                    <p:set>
                                      <p:cBhvr>
                                        <p:cTn id="51" dur="1" fill="hold">
                                          <p:stCondLst>
                                            <p:cond delay="0"/>
                                          </p:stCondLst>
                                        </p:cTn>
                                        <p:tgtEl>
                                          <p:spTgt spid="1025028">
                                            <p:txEl>
                                              <p:pRg st="5" end="5"/>
                                            </p:txEl>
                                          </p:spTgt>
                                        </p:tgtEl>
                                        <p:attrNameLst>
                                          <p:attrName>style.visibility</p:attrName>
                                        </p:attrNameLst>
                                      </p:cBhvr>
                                      <p:to>
                                        <p:strVal val="visible"/>
                                      </p:to>
                                    </p:set>
                                    <p:anim from="(-#ppt_w/2)" to="(#ppt_x)" calcmode="lin" valueType="num">
                                      <p:cBhvr>
                                        <p:cTn id="52" dur="600" fill="hold">
                                          <p:stCondLst>
                                            <p:cond delay="0"/>
                                          </p:stCondLst>
                                        </p:cTn>
                                        <p:tgtEl>
                                          <p:spTgt spid="1025028">
                                            <p:txEl>
                                              <p:pRg st="5" end="5"/>
                                            </p:txEl>
                                          </p:spTgt>
                                        </p:tgtEl>
                                        <p:attrNameLst>
                                          <p:attrName>ppt_x</p:attrName>
                                        </p:attrNameLst>
                                      </p:cBhvr>
                                    </p:anim>
                                    <p:anim from="0" to="-1.0" calcmode="lin" valueType="num">
                                      <p:cBhvr>
                                        <p:cTn id="53" dur="200" decel="50000" autoRev="1" fill="hold">
                                          <p:stCondLst>
                                            <p:cond delay="600"/>
                                          </p:stCondLst>
                                        </p:cTn>
                                        <p:tgtEl>
                                          <p:spTgt spid="1025028">
                                            <p:txEl>
                                              <p:pRg st="5" end="5"/>
                                            </p:txEl>
                                          </p:spTgt>
                                        </p:tgtEl>
                                        <p:attrNameLst>
                                          <p:attrName>xshear</p:attrName>
                                        </p:attrNameLst>
                                      </p:cBhvr>
                                    </p:anim>
                                    <p:animScale>
                                      <p:cBhvr>
                                        <p:cTn id="54" dur="200" decel="100000" autoRev="1" fill="hold">
                                          <p:stCondLst>
                                            <p:cond delay="600"/>
                                          </p:stCondLst>
                                        </p:cTn>
                                        <p:tgtEl>
                                          <p:spTgt spid="1025028">
                                            <p:txEl>
                                              <p:pRg st="5" end="5"/>
                                            </p:txEl>
                                          </p:spTgt>
                                        </p:tgtEl>
                                      </p:cBhvr>
                                      <p:from x="100000" y="100000"/>
                                      <p:to x="80000" y="100000"/>
                                    </p:animScale>
                                    <p:anim by="(#ppt_h/3+#ppt_w*0.1)" calcmode="lin" valueType="num">
                                      <p:cBhvr additive="sum">
                                        <p:cTn id="55" dur="200" decel="100000" autoRev="1" fill="hold">
                                          <p:stCondLst>
                                            <p:cond delay="600"/>
                                          </p:stCondLst>
                                        </p:cTn>
                                        <p:tgtEl>
                                          <p:spTgt spid="1025028">
                                            <p:txEl>
                                              <p:pRg st="5" end="5"/>
                                            </p:txEl>
                                          </p:spTgt>
                                        </p:tgtEl>
                                        <p:attrNameLst>
                                          <p:attrName>ppt_x</p:attrName>
                                        </p:attrNameLst>
                                      </p:cBhvr>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4" presetClass="entr" presetSubtype="0" fill="hold" nodeType="clickEffect">
                                  <p:stCondLst>
                                    <p:cond delay="0"/>
                                  </p:stCondLst>
                                  <p:childTnLst>
                                    <p:set>
                                      <p:cBhvr>
                                        <p:cTn id="59" dur="1" fill="hold">
                                          <p:stCondLst>
                                            <p:cond delay="0"/>
                                          </p:stCondLst>
                                        </p:cTn>
                                        <p:tgtEl>
                                          <p:spTgt spid="1025028">
                                            <p:txEl>
                                              <p:pRg st="6" end="6"/>
                                            </p:txEl>
                                          </p:spTgt>
                                        </p:tgtEl>
                                        <p:attrNameLst>
                                          <p:attrName>style.visibility</p:attrName>
                                        </p:attrNameLst>
                                      </p:cBhvr>
                                      <p:to>
                                        <p:strVal val="visible"/>
                                      </p:to>
                                    </p:set>
                                    <p:anim from="(-#ppt_w/2)" to="(#ppt_x)" calcmode="lin" valueType="num">
                                      <p:cBhvr>
                                        <p:cTn id="60" dur="600" fill="hold">
                                          <p:stCondLst>
                                            <p:cond delay="0"/>
                                          </p:stCondLst>
                                        </p:cTn>
                                        <p:tgtEl>
                                          <p:spTgt spid="1025028">
                                            <p:txEl>
                                              <p:pRg st="6" end="6"/>
                                            </p:txEl>
                                          </p:spTgt>
                                        </p:tgtEl>
                                        <p:attrNameLst>
                                          <p:attrName>ppt_x</p:attrName>
                                        </p:attrNameLst>
                                      </p:cBhvr>
                                    </p:anim>
                                    <p:anim from="0" to="-1.0" calcmode="lin" valueType="num">
                                      <p:cBhvr>
                                        <p:cTn id="61" dur="200" decel="50000" autoRev="1" fill="hold">
                                          <p:stCondLst>
                                            <p:cond delay="600"/>
                                          </p:stCondLst>
                                        </p:cTn>
                                        <p:tgtEl>
                                          <p:spTgt spid="1025028">
                                            <p:txEl>
                                              <p:pRg st="6" end="6"/>
                                            </p:txEl>
                                          </p:spTgt>
                                        </p:tgtEl>
                                        <p:attrNameLst>
                                          <p:attrName>xshear</p:attrName>
                                        </p:attrNameLst>
                                      </p:cBhvr>
                                    </p:anim>
                                    <p:animScale>
                                      <p:cBhvr>
                                        <p:cTn id="62" dur="200" decel="100000" autoRev="1" fill="hold">
                                          <p:stCondLst>
                                            <p:cond delay="600"/>
                                          </p:stCondLst>
                                        </p:cTn>
                                        <p:tgtEl>
                                          <p:spTgt spid="1025028">
                                            <p:txEl>
                                              <p:pRg st="6" end="6"/>
                                            </p:txEl>
                                          </p:spTgt>
                                        </p:tgtEl>
                                      </p:cBhvr>
                                      <p:from x="100000" y="100000"/>
                                      <p:to x="80000" y="100000"/>
                                    </p:animScale>
                                    <p:anim by="(#ppt_h/3+#ppt_w*0.1)" calcmode="lin" valueType="num">
                                      <p:cBhvr additive="sum">
                                        <p:cTn id="63" dur="200" decel="100000" autoRev="1" fill="hold">
                                          <p:stCondLst>
                                            <p:cond delay="600"/>
                                          </p:stCondLst>
                                        </p:cTn>
                                        <p:tgtEl>
                                          <p:spTgt spid="1025028">
                                            <p:txEl>
                                              <p:pRg st="6" end="6"/>
                                            </p:txEl>
                                          </p:spTgt>
                                        </p:tgtEl>
                                        <p:attrNameLst>
                                          <p:attrName>ppt_x</p:attrName>
                                        </p:attrNameLst>
                                      </p:cBhvr>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34" presetClass="entr" presetSubtype="0" fill="hold" nodeType="clickEffect">
                                  <p:stCondLst>
                                    <p:cond delay="0"/>
                                  </p:stCondLst>
                                  <p:childTnLst>
                                    <p:set>
                                      <p:cBhvr>
                                        <p:cTn id="67" dur="1" fill="hold">
                                          <p:stCondLst>
                                            <p:cond delay="0"/>
                                          </p:stCondLst>
                                        </p:cTn>
                                        <p:tgtEl>
                                          <p:spTgt spid="1025028">
                                            <p:txEl>
                                              <p:pRg st="7" end="7"/>
                                            </p:txEl>
                                          </p:spTgt>
                                        </p:tgtEl>
                                        <p:attrNameLst>
                                          <p:attrName>style.visibility</p:attrName>
                                        </p:attrNameLst>
                                      </p:cBhvr>
                                      <p:to>
                                        <p:strVal val="visible"/>
                                      </p:to>
                                    </p:set>
                                    <p:anim from="(-#ppt_w/2)" to="(#ppt_x)" calcmode="lin" valueType="num">
                                      <p:cBhvr>
                                        <p:cTn id="68" dur="600" fill="hold">
                                          <p:stCondLst>
                                            <p:cond delay="0"/>
                                          </p:stCondLst>
                                        </p:cTn>
                                        <p:tgtEl>
                                          <p:spTgt spid="1025028">
                                            <p:txEl>
                                              <p:pRg st="7" end="7"/>
                                            </p:txEl>
                                          </p:spTgt>
                                        </p:tgtEl>
                                        <p:attrNameLst>
                                          <p:attrName>ppt_x</p:attrName>
                                        </p:attrNameLst>
                                      </p:cBhvr>
                                    </p:anim>
                                    <p:anim from="0" to="-1.0" calcmode="lin" valueType="num">
                                      <p:cBhvr>
                                        <p:cTn id="69" dur="200" decel="50000" autoRev="1" fill="hold">
                                          <p:stCondLst>
                                            <p:cond delay="600"/>
                                          </p:stCondLst>
                                        </p:cTn>
                                        <p:tgtEl>
                                          <p:spTgt spid="1025028">
                                            <p:txEl>
                                              <p:pRg st="7" end="7"/>
                                            </p:txEl>
                                          </p:spTgt>
                                        </p:tgtEl>
                                        <p:attrNameLst>
                                          <p:attrName>xshear</p:attrName>
                                        </p:attrNameLst>
                                      </p:cBhvr>
                                    </p:anim>
                                    <p:animScale>
                                      <p:cBhvr>
                                        <p:cTn id="70" dur="200" decel="100000" autoRev="1" fill="hold">
                                          <p:stCondLst>
                                            <p:cond delay="600"/>
                                          </p:stCondLst>
                                        </p:cTn>
                                        <p:tgtEl>
                                          <p:spTgt spid="1025028">
                                            <p:txEl>
                                              <p:pRg st="7" end="7"/>
                                            </p:txEl>
                                          </p:spTgt>
                                        </p:tgtEl>
                                      </p:cBhvr>
                                      <p:from x="100000" y="100000"/>
                                      <p:to x="80000" y="100000"/>
                                    </p:animScale>
                                    <p:anim by="(#ppt_h/3+#ppt_w*0.1)" calcmode="lin" valueType="num">
                                      <p:cBhvr additive="sum">
                                        <p:cTn id="71" dur="200" decel="100000" autoRev="1" fill="hold">
                                          <p:stCondLst>
                                            <p:cond delay="600"/>
                                          </p:stCondLst>
                                        </p:cTn>
                                        <p:tgtEl>
                                          <p:spTgt spid="1025028">
                                            <p:txEl>
                                              <p:pRg st="7" end="7"/>
                                            </p:txEl>
                                          </p:spTgt>
                                        </p:tgtEl>
                                        <p:attrNameLst>
                                          <p:attrName>ppt_x</p:attrName>
                                        </p:attrNameLst>
                                      </p:cBhvr>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34" presetClass="entr" presetSubtype="0" fill="hold" nodeType="clickEffect">
                                  <p:stCondLst>
                                    <p:cond delay="0"/>
                                  </p:stCondLst>
                                  <p:childTnLst>
                                    <p:set>
                                      <p:cBhvr>
                                        <p:cTn id="75" dur="1" fill="hold">
                                          <p:stCondLst>
                                            <p:cond delay="0"/>
                                          </p:stCondLst>
                                        </p:cTn>
                                        <p:tgtEl>
                                          <p:spTgt spid="1025028">
                                            <p:txEl>
                                              <p:pRg st="8" end="8"/>
                                            </p:txEl>
                                          </p:spTgt>
                                        </p:tgtEl>
                                        <p:attrNameLst>
                                          <p:attrName>style.visibility</p:attrName>
                                        </p:attrNameLst>
                                      </p:cBhvr>
                                      <p:to>
                                        <p:strVal val="visible"/>
                                      </p:to>
                                    </p:set>
                                    <p:anim from="(-#ppt_w/2)" to="(#ppt_x)" calcmode="lin" valueType="num">
                                      <p:cBhvr>
                                        <p:cTn id="76" dur="600" fill="hold">
                                          <p:stCondLst>
                                            <p:cond delay="0"/>
                                          </p:stCondLst>
                                        </p:cTn>
                                        <p:tgtEl>
                                          <p:spTgt spid="1025028">
                                            <p:txEl>
                                              <p:pRg st="8" end="8"/>
                                            </p:txEl>
                                          </p:spTgt>
                                        </p:tgtEl>
                                        <p:attrNameLst>
                                          <p:attrName>ppt_x</p:attrName>
                                        </p:attrNameLst>
                                      </p:cBhvr>
                                    </p:anim>
                                    <p:anim from="0" to="-1.0" calcmode="lin" valueType="num">
                                      <p:cBhvr>
                                        <p:cTn id="77" dur="200" decel="50000" autoRev="1" fill="hold">
                                          <p:stCondLst>
                                            <p:cond delay="600"/>
                                          </p:stCondLst>
                                        </p:cTn>
                                        <p:tgtEl>
                                          <p:spTgt spid="1025028">
                                            <p:txEl>
                                              <p:pRg st="8" end="8"/>
                                            </p:txEl>
                                          </p:spTgt>
                                        </p:tgtEl>
                                        <p:attrNameLst>
                                          <p:attrName>xshear</p:attrName>
                                        </p:attrNameLst>
                                      </p:cBhvr>
                                    </p:anim>
                                    <p:animScale>
                                      <p:cBhvr>
                                        <p:cTn id="78" dur="200" decel="100000" autoRev="1" fill="hold">
                                          <p:stCondLst>
                                            <p:cond delay="600"/>
                                          </p:stCondLst>
                                        </p:cTn>
                                        <p:tgtEl>
                                          <p:spTgt spid="1025028">
                                            <p:txEl>
                                              <p:pRg st="8" end="8"/>
                                            </p:txEl>
                                          </p:spTgt>
                                        </p:tgtEl>
                                      </p:cBhvr>
                                      <p:from x="100000" y="100000"/>
                                      <p:to x="80000" y="100000"/>
                                    </p:animScale>
                                    <p:anim by="(#ppt_h/3+#ppt_w*0.1)" calcmode="lin" valueType="num">
                                      <p:cBhvr additive="sum">
                                        <p:cTn id="79" dur="200" decel="100000" autoRev="1" fill="hold">
                                          <p:stCondLst>
                                            <p:cond delay="600"/>
                                          </p:stCondLst>
                                        </p:cTn>
                                        <p:tgtEl>
                                          <p:spTgt spid="1025028">
                                            <p:txEl>
                                              <p:pRg st="8" end="8"/>
                                            </p:txEl>
                                          </p:spTgt>
                                        </p:tgtEl>
                                        <p:attrNameLst>
                                          <p:attrName>ppt_x</p:attrName>
                                        </p:attrNameLst>
                                      </p:cBhvr>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34" presetClass="entr" presetSubtype="0" fill="hold" nodeType="clickEffect">
                                  <p:stCondLst>
                                    <p:cond delay="0"/>
                                  </p:stCondLst>
                                  <p:childTnLst>
                                    <p:set>
                                      <p:cBhvr>
                                        <p:cTn id="83" dur="1" fill="hold">
                                          <p:stCondLst>
                                            <p:cond delay="0"/>
                                          </p:stCondLst>
                                        </p:cTn>
                                        <p:tgtEl>
                                          <p:spTgt spid="1025028">
                                            <p:txEl>
                                              <p:pRg st="9" end="9"/>
                                            </p:txEl>
                                          </p:spTgt>
                                        </p:tgtEl>
                                        <p:attrNameLst>
                                          <p:attrName>style.visibility</p:attrName>
                                        </p:attrNameLst>
                                      </p:cBhvr>
                                      <p:to>
                                        <p:strVal val="visible"/>
                                      </p:to>
                                    </p:set>
                                    <p:anim from="(-#ppt_w/2)" to="(#ppt_x)" calcmode="lin" valueType="num">
                                      <p:cBhvr>
                                        <p:cTn id="84" dur="600" fill="hold">
                                          <p:stCondLst>
                                            <p:cond delay="0"/>
                                          </p:stCondLst>
                                        </p:cTn>
                                        <p:tgtEl>
                                          <p:spTgt spid="1025028">
                                            <p:txEl>
                                              <p:pRg st="9" end="9"/>
                                            </p:txEl>
                                          </p:spTgt>
                                        </p:tgtEl>
                                        <p:attrNameLst>
                                          <p:attrName>ppt_x</p:attrName>
                                        </p:attrNameLst>
                                      </p:cBhvr>
                                    </p:anim>
                                    <p:anim from="0" to="-1.0" calcmode="lin" valueType="num">
                                      <p:cBhvr>
                                        <p:cTn id="85" dur="200" decel="50000" autoRev="1" fill="hold">
                                          <p:stCondLst>
                                            <p:cond delay="600"/>
                                          </p:stCondLst>
                                        </p:cTn>
                                        <p:tgtEl>
                                          <p:spTgt spid="1025028">
                                            <p:txEl>
                                              <p:pRg st="9" end="9"/>
                                            </p:txEl>
                                          </p:spTgt>
                                        </p:tgtEl>
                                        <p:attrNameLst>
                                          <p:attrName>xshear</p:attrName>
                                        </p:attrNameLst>
                                      </p:cBhvr>
                                    </p:anim>
                                    <p:animScale>
                                      <p:cBhvr>
                                        <p:cTn id="86" dur="200" decel="100000" autoRev="1" fill="hold">
                                          <p:stCondLst>
                                            <p:cond delay="600"/>
                                          </p:stCondLst>
                                        </p:cTn>
                                        <p:tgtEl>
                                          <p:spTgt spid="1025028">
                                            <p:txEl>
                                              <p:pRg st="9" end="9"/>
                                            </p:txEl>
                                          </p:spTgt>
                                        </p:tgtEl>
                                      </p:cBhvr>
                                      <p:from x="100000" y="100000"/>
                                      <p:to x="80000" y="100000"/>
                                    </p:animScale>
                                    <p:anim by="(#ppt_h/3+#ppt_w*0.1)" calcmode="lin" valueType="num">
                                      <p:cBhvr additive="sum">
                                        <p:cTn id="87" dur="200" decel="100000" autoRev="1" fill="hold">
                                          <p:stCondLst>
                                            <p:cond delay="600"/>
                                          </p:stCondLst>
                                        </p:cTn>
                                        <p:tgtEl>
                                          <p:spTgt spid="1025028">
                                            <p:txEl>
                                              <p:pRg st="9" end="9"/>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9" grpId="0" animBg="1"/>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27: More Recursion</a:t>
            </a:r>
          </a:p>
        </p:txBody>
      </p:sp>
      <p:sp>
        <p:nvSpPr>
          <p:cNvPr id="3" name="Content Placeholder 2"/>
          <p:cNvSpPr>
            <a:spLocks noGrp="1"/>
          </p:cNvSpPr>
          <p:nvPr>
            <p:ph idx="1"/>
          </p:nvPr>
        </p:nvSpPr>
        <p:spPr/>
        <p:txBody>
          <a:bodyPr/>
          <a:lstStyle/>
          <a:p>
            <a:pPr lvl="1"/>
            <a:r>
              <a:rPr lang="en-US" dirty="0"/>
              <a:t>Consider again </a:t>
            </a:r>
            <a:r>
              <a:rPr lang="en-US" b="1" dirty="0"/>
              <a:t>functional abstraction</a:t>
            </a:r>
          </a:p>
          <a:p>
            <a:pPr lvl="2"/>
            <a:r>
              <a:rPr lang="en-US" dirty="0"/>
              <a:t>User of a method does not need to know how it is implemented</a:t>
            </a:r>
          </a:p>
          <a:p>
            <a:pPr lvl="2"/>
            <a:r>
              <a:rPr lang="en-US" dirty="0"/>
              <a:t>However, often recursive methods require more parameters than equivalent iterative methods</a:t>
            </a:r>
          </a:p>
          <a:p>
            <a:pPr lvl="3"/>
            <a:r>
              <a:rPr lang="en-US" dirty="0"/>
              <a:t>Extra parameters enable the testing for base cases</a:t>
            </a:r>
          </a:p>
          <a:p>
            <a:pPr lvl="3"/>
            <a:r>
              <a:rPr lang="en-US" dirty="0"/>
              <a:t>This can be problematic if the methods are part of an interface, which specifies the method headers</a:t>
            </a:r>
          </a:p>
          <a:p>
            <a:pPr lvl="2"/>
            <a:r>
              <a:rPr lang="en-US" dirty="0"/>
              <a:t>We can get around this by using an additional, non-recursive method</a:t>
            </a:r>
          </a:p>
          <a:p>
            <a:pPr lvl="3"/>
            <a:r>
              <a:rPr lang="en-US" dirty="0"/>
              <a:t>The additional method satisfies the required header</a:t>
            </a:r>
          </a:p>
          <a:p>
            <a:pPr lvl="3"/>
            <a:r>
              <a:rPr lang="en-US" dirty="0"/>
              <a:t>It then calls the recursive method, adding any extra needed parameters</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280</a:t>
            </a:fld>
            <a:endParaRPr lang="en-US"/>
          </a:p>
        </p:txBody>
      </p:sp>
    </p:spTree>
    <p:extLst>
      <p:ext uri="{BB962C8B-B14F-4D97-AF65-F5344CB8AC3E}">
        <p14:creationId xmlns:p14="http://schemas.microsoft.com/office/powerpoint/2010/main" val="428744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anim calcmode="lin" valueType="num">
                                      <p:cBhvr>
                                        <p:cTn id="1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anim calcmode="lin" valueType="num">
                                      <p:cBhvr>
                                        <p:cTn id="2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27: More Recursion</a:t>
            </a:r>
          </a:p>
        </p:txBody>
      </p:sp>
      <p:sp>
        <p:nvSpPr>
          <p:cNvPr id="3" name="Content Placeholder 2"/>
          <p:cNvSpPr>
            <a:spLocks noGrp="1"/>
          </p:cNvSpPr>
          <p:nvPr>
            <p:ph idx="1"/>
          </p:nvPr>
        </p:nvSpPr>
        <p:spPr/>
        <p:txBody>
          <a:bodyPr/>
          <a:lstStyle/>
          <a:p>
            <a:pPr lvl="1"/>
            <a:r>
              <a:rPr lang="en-US" dirty="0"/>
              <a:t>For example, consider a method to reverse an array of objects</a:t>
            </a:r>
          </a:p>
          <a:p>
            <a:pPr lvl="2"/>
            <a:r>
              <a:rPr lang="en-US" dirty="0"/>
              <a:t>The header might be something like</a:t>
            </a:r>
          </a:p>
          <a:p>
            <a:pPr marL="1371600" lvl="3" indent="0">
              <a:buNone/>
            </a:pPr>
            <a:r>
              <a:rPr lang="en-US" sz="1600" b="1" dirty="0">
                <a:latin typeface="Courier New" panose="02070309020205020404" pitchFamily="49" charset="0"/>
                <a:cs typeface="Courier New" panose="02070309020205020404" pitchFamily="49" charset="0"/>
              </a:rPr>
              <a:t>public static void reverse(Object [] data)</a:t>
            </a:r>
          </a:p>
          <a:p>
            <a:pPr lvl="2"/>
            <a:r>
              <a:rPr lang="en-US" dirty="0"/>
              <a:t>However, to implement this recursively, we need extra parameters to keep track of the logical beginning and end of the array</a:t>
            </a:r>
          </a:p>
          <a:p>
            <a:pPr lvl="2"/>
            <a:r>
              <a:rPr lang="en-US" dirty="0"/>
              <a:t>These extra parameters can be added in a call to the recursive method</a:t>
            </a:r>
          </a:p>
          <a:p>
            <a:pPr marL="1371600" lvl="3" indent="0">
              <a:buNone/>
            </a:pPr>
            <a:r>
              <a:rPr lang="en-US" sz="1600" b="1" dirty="0">
                <a:latin typeface="Courier New" panose="02070309020205020404" pitchFamily="49" charset="0"/>
                <a:cs typeface="Courier New" panose="02070309020205020404" pitchFamily="49" charset="0"/>
              </a:rPr>
              <a:t>public static void reverse(Object [] data)</a:t>
            </a:r>
          </a:p>
          <a:p>
            <a:pPr marL="1371600" lvl="3"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rec_reverse</a:t>
            </a:r>
            <a:r>
              <a:rPr lang="en-US" sz="1600" b="1" dirty="0">
                <a:latin typeface="Courier New" panose="02070309020205020404" pitchFamily="49" charset="0"/>
                <a:cs typeface="Courier New" panose="02070309020205020404" pitchFamily="49" charset="0"/>
              </a:rPr>
              <a:t>(data, 0, data.length-1);  }</a:t>
            </a:r>
            <a:r>
              <a:rPr lang="en-US" dirty="0"/>
              <a:t>	</a:t>
            </a:r>
          </a:p>
          <a:p>
            <a:pPr lvl="2"/>
            <a:r>
              <a:rPr lang="en-US" dirty="0"/>
              <a:t>See a String version of this method in recursion.java</a:t>
            </a:r>
          </a:p>
          <a:p>
            <a:pPr lvl="2"/>
            <a:r>
              <a:rPr lang="en-US" dirty="0"/>
              <a:t>You will do similar implementations in Lab 13</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281</a:t>
            </a:fld>
            <a:endParaRPr lang="en-US"/>
          </a:p>
        </p:txBody>
      </p:sp>
    </p:spTree>
    <p:extLst>
      <p:ext uri="{BB962C8B-B14F-4D97-AF65-F5344CB8AC3E}">
        <p14:creationId xmlns:p14="http://schemas.microsoft.com/office/powerpoint/2010/main" val="190653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ircle(in)">
                                      <p:cBhvr>
                                        <p:cTn id="31" dur="2000"/>
                                        <p:tgtEl>
                                          <p:spTgt spid="3">
                                            <p:txEl>
                                              <p:pRg st="7" end="7"/>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circle(in)">
                                      <p:cBhvr>
                                        <p:cTn id="34"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970B-D839-E943-8C87-89D5E13203B2}"/>
              </a:ext>
            </a:extLst>
          </p:cNvPr>
          <p:cNvSpPr>
            <a:spLocks noGrp="1"/>
          </p:cNvSpPr>
          <p:nvPr>
            <p:ph type="title"/>
          </p:nvPr>
        </p:nvSpPr>
        <p:spPr/>
        <p:txBody>
          <a:bodyPr/>
          <a:lstStyle/>
          <a:p>
            <a:r>
              <a:rPr lang="en-US" dirty="0"/>
              <a:t>Lecture 27: Recursive Linked List</a:t>
            </a:r>
          </a:p>
        </p:txBody>
      </p:sp>
      <p:sp>
        <p:nvSpPr>
          <p:cNvPr id="3" name="Content Placeholder 2">
            <a:extLst>
              <a:ext uri="{FF2B5EF4-FFF2-40B4-BE49-F238E27FC236}">
                <a16:creationId xmlns:a16="http://schemas.microsoft.com/office/drawing/2014/main" id="{90559145-8B6E-734B-9580-90B6A3176B1C}"/>
              </a:ext>
            </a:extLst>
          </p:cNvPr>
          <p:cNvSpPr>
            <a:spLocks noGrp="1"/>
          </p:cNvSpPr>
          <p:nvPr>
            <p:ph idx="1"/>
          </p:nvPr>
        </p:nvSpPr>
        <p:spPr/>
        <p:txBody>
          <a:bodyPr/>
          <a:lstStyle/>
          <a:p>
            <a:r>
              <a:rPr lang="en-US" dirty="0"/>
              <a:t>We can also implement data structures recursively</a:t>
            </a:r>
          </a:p>
          <a:p>
            <a:pPr lvl="1"/>
            <a:r>
              <a:rPr lang="en-US" dirty="0"/>
              <a:t>Consider our generic linked list from earlier in the term (</a:t>
            </a:r>
            <a:r>
              <a:rPr lang="en-US" dirty="0" err="1"/>
              <a:t>SimpleLListT.java</a:t>
            </a:r>
            <a:r>
              <a:rPr lang="en-US" dirty="0"/>
              <a:t>)</a:t>
            </a:r>
          </a:p>
          <a:p>
            <a:pPr lvl="2"/>
            <a:r>
              <a:rPr lang="en-US" dirty="0"/>
              <a:t>Recall that the LL implements the </a:t>
            </a:r>
            <a:r>
              <a:rPr lang="en-US" dirty="0" err="1"/>
              <a:t>SimpleListInterface</a:t>
            </a:r>
            <a:endParaRPr lang="en-US" dirty="0"/>
          </a:p>
          <a:p>
            <a:pPr lvl="2"/>
            <a:r>
              <a:rPr lang="en-US" dirty="0"/>
              <a:t>Nothing about that interface requires a specific implementation</a:t>
            </a:r>
          </a:p>
          <a:p>
            <a:pPr lvl="2"/>
            <a:r>
              <a:rPr lang="en-US" dirty="0"/>
              <a:t>Thus we can implement it recursively if we so choose</a:t>
            </a:r>
          </a:p>
          <a:p>
            <a:pPr lvl="2"/>
            <a:r>
              <a:rPr lang="en-US" dirty="0"/>
              <a:t>However, since we (usually) need extra parameters for our recursive methods, we will define extra private methods to do the recursion</a:t>
            </a:r>
          </a:p>
          <a:p>
            <a:pPr lvl="2"/>
            <a:r>
              <a:rPr lang="en-US" dirty="0"/>
              <a:t>See </a:t>
            </a:r>
            <a:r>
              <a:rPr lang="en-US" dirty="0" err="1"/>
              <a:t>SimpleLListT_rec.java</a:t>
            </a:r>
            <a:endParaRPr lang="en-US" dirty="0"/>
          </a:p>
        </p:txBody>
      </p:sp>
      <p:sp>
        <p:nvSpPr>
          <p:cNvPr id="4" name="Slide Number Placeholder 3">
            <a:extLst>
              <a:ext uri="{FF2B5EF4-FFF2-40B4-BE49-F238E27FC236}">
                <a16:creationId xmlns:a16="http://schemas.microsoft.com/office/drawing/2014/main" id="{4F79EF6B-8763-5647-BBD2-3422002D1FA3}"/>
              </a:ext>
            </a:extLst>
          </p:cNvPr>
          <p:cNvSpPr>
            <a:spLocks noGrp="1"/>
          </p:cNvSpPr>
          <p:nvPr>
            <p:ph type="sldNum" sz="quarter" idx="12"/>
          </p:nvPr>
        </p:nvSpPr>
        <p:spPr/>
        <p:txBody>
          <a:bodyPr/>
          <a:lstStyle/>
          <a:p>
            <a:pPr>
              <a:defRPr/>
            </a:pPr>
            <a:fld id="{3F3F7651-4CEB-9441-A878-CF8E8A3E8F61}" type="slidenum">
              <a:rPr lang="en-US" smtClean="0"/>
              <a:pPr>
                <a:defRPr/>
              </a:pPr>
              <a:t>282</a:t>
            </a:fld>
            <a:endParaRPr lang="en-US"/>
          </a:p>
        </p:txBody>
      </p:sp>
    </p:spTree>
    <p:extLst>
      <p:ext uri="{BB962C8B-B14F-4D97-AF65-F5344CB8AC3E}">
        <p14:creationId xmlns:p14="http://schemas.microsoft.com/office/powerpoint/2010/main" val="418105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3F53-873C-8344-80E8-EC0642A5C4FA}"/>
              </a:ext>
            </a:extLst>
          </p:cNvPr>
          <p:cNvSpPr>
            <a:spLocks noGrp="1"/>
          </p:cNvSpPr>
          <p:nvPr>
            <p:ph type="title"/>
          </p:nvPr>
        </p:nvSpPr>
        <p:spPr/>
        <p:txBody>
          <a:bodyPr/>
          <a:lstStyle/>
          <a:p>
            <a:r>
              <a:rPr lang="en-US" dirty="0"/>
              <a:t>Lecture 27: More Recursion </a:t>
            </a:r>
          </a:p>
        </p:txBody>
      </p:sp>
      <p:sp>
        <p:nvSpPr>
          <p:cNvPr id="3" name="Content Placeholder 2">
            <a:extLst>
              <a:ext uri="{FF2B5EF4-FFF2-40B4-BE49-F238E27FC236}">
                <a16:creationId xmlns:a16="http://schemas.microsoft.com/office/drawing/2014/main" id="{28127C3D-A4C4-904F-9F78-DF8275BAAEC9}"/>
              </a:ext>
            </a:extLst>
          </p:cNvPr>
          <p:cNvSpPr>
            <a:spLocks noGrp="1"/>
          </p:cNvSpPr>
          <p:nvPr>
            <p:ph idx="1"/>
          </p:nvPr>
        </p:nvSpPr>
        <p:spPr/>
        <p:txBody>
          <a:bodyPr/>
          <a:lstStyle/>
          <a:p>
            <a:pPr lvl="1"/>
            <a:r>
              <a:rPr lang="en-US" dirty="0"/>
              <a:t>Let's look at one method:</a:t>
            </a:r>
          </a:p>
          <a:p>
            <a:pPr marL="914400" lvl="2" indent="0">
              <a:buNone/>
            </a:pPr>
            <a:r>
              <a:rPr lang="en-US" sz="2000" b="1" dirty="0">
                <a:latin typeface="Courier New" panose="02070309020205020404" pitchFamily="49" charset="0"/>
                <a:cs typeface="Courier New" panose="02070309020205020404" pitchFamily="49" charset="0"/>
              </a:rPr>
              <a:t>public </a:t>
            </a:r>
            <a:r>
              <a:rPr lang="en-US" sz="2000" b="1" dirty="0" err="1">
                <a:latin typeface="Courier New" panose="02070309020205020404" pitchFamily="49" charset="0"/>
                <a:cs typeface="Courier New" panose="02070309020205020404" pitchFamily="49" charset="0"/>
              </a:rPr>
              <a:t>boolean</a:t>
            </a:r>
            <a:r>
              <a:rPr lang="en-US" sz="2000" b="1" dirty="0">
                <a:latin typeface="Courier New" panose="02070309020205020404" pitchFamily="49" charset="0"/>
                <a:cs typeface="Courier New" panose="02070309020205020404" pitchFamily="49" charset="0"/>
              </a:rPr>
              <a:t> add(T </a:t>
            </a:r>
            <a:r>
              <a:rPr lang="en-US" sz="2000" b="1" dirty="0" err="1">
                <a:latin typeface="Courier New" panose="02070309020205020404" pitchFamily="49" charset="0"/>
                <a:cs typeface="Courier New" panose="02070309020205020404" pitchFamily="49" charset="0"/>
              </a:rPr>
              <a:t>val</a:t>
            </a:r>
            <a:r>
              <a:rPr lang="en-US" sz="2000" b="1" dirty="0">
                <a:latin typeface="Courier New" panose="02070309020205020404" pitchFamily="49" charset="0"/>
                <a:cs typeface="Courier New" panose="02070309020205020404" pitchFamily="49" charset="0"/>
              </a:rPr>
              <a:t>)</a:t>
            </a:r>
          </a:p>
          <a:p>
            <a:pPr lvl="2"/>
            <a:r>
              <a:rPr lang="en-US" dirty="0"/>
              <a:t>Recall that this will add a new value at the </a:t>
            </a:r>
            <a:r>
              <a:rPr lang="en-US" dirty="0">
                <a:solidFill>
                  <a:srgbClr val="FF0000"/>
                </a:solidFill>
              </a:rPr>
              <a:t>end</a:t>
            </a:r>
            <a:r>
              <a:rPr lang="en-US" dirty="0"/>
              <a:t> of the list</a:t>
            </a:r>
          </a:p>
          <a:p>
            <a:pPr lvl="3"/>
            <a:r>
              <a:rPr lang="en-US" dirty="0"/>
              <a:t>To do this we must make a link from the "current" last Node to the new Node</a:t>
            </a:r>
          </a:p>
          <a:p>
            <a:pPr lvl="2"/>
            <a:r>
              <a:rPr lang="en-US" dirty="0"/>
              <a:t>Think recursively about how we would do this</a:t>
            </a:r>
          </a:p>
          <a:p>
            <a:pPr lvl="2"/>
            <a:r>
              <a:rPr lang="en-US" dirty="0"/>
              <a:t>Special case</a:t>
            </a:r>
          </a:p>
          <a:p>
            <a:pPr lvl="3"/>
            <a:r>
              <a:rPr lang="en-US" dirty="0"/>
              <a:t>List is empty!  Add at the front without </a:t>
            </a:r>
            <a:r>
              <a:rPr lang="en-US" dirty="0" err="1"/>
              <a:t>recursing</a:t>
            </a:r>
            <a:endParaRPr lang="en-US" dirty="0"/>
          </a:p>
          <a:p>
            <a:pPr lvl="2"/>
            <a:r>
              <a:rPr lang="en-US" dirty="0"/>
              <a:t>Else call the recursive method</a:t>
            </a:r>
          </a:p>
          <a:p>
            <a:pPr lvl="3"/>
            <a:r>
              <a:rPr lang="en-US" dirty="0"/>
              <a:t>Are we at the last Node?  If so add after it</a:t>
            </a:r>
          </a:p>
          <a:p>
            <a:pPr lvl="3"/>
            <a:r>
              <a:rPr lang="en-US" dirty="0"/>
              <a:t>Else </a:t>
            </a:r>
            <a:r>
              <a:rPr lang="en-US" dirty="0" err="1"/>
              <a:t>recurse</a:t>
            </a:r>
            <a:r>
              <a:rPr lang="en-US" dirty="0"/>
              <a:t> to the next Node and try again</a:t>
            </a:r>
          </a:p>
          <a:p>
            <a:pPr lvl="3"/>
            <a:endParaRPr lang="en-US" dirty="0"/>
          </a:p>
        </p:txBody>
      </p:sp>
      <p:sp>
        <p:nvSpPr>
          <p:cNvPr id="4" name="Slide Number Placeholder 3">
            <a:extLst>
              <a:ext uri="{FF2B5EF4-FFF2-40B4-BE49-F238E27FC236}">
                <a16:creationId xmlns:a16="http://schemas.microsoft.com/office/drawing/2014/main" id="{8D326C7D-0287-264D-BEE7-AAE595338B95}"/>
              </a:ext>
            </a:extLst>
          </p:cNvPr>
          <p:cNvSpPr>
            <a:spLocks noGrp="1"/>
          </p:cNvSpPr>
          <p:nvPr>
            <p:ph type="sldNum" sz="quarter" idx="12"/>
          </p:nvPr>
        </p:nvSpPr>
        <p:spPr/>
        <p:txBody>
          <a:bodyPr/>
          <a:lstStyle/>
          <a:p>
            <a:pPr>
              <a:defRPr/>
            </a:pPr>
            <a:fld id="{3F3F7651-4CEB-9441-A878-CF8E8A3E8F61}" type="slidenum">
              <a:rPr lang="en-US" smtClean="0"/>
              <a:pPr>
                <a:defRPr/>
              </a:pPr>
              <a:t>283</a:t>
            </a:fld>
            <a:endParaRPr lang="en-US"/>
          </a:p>
        </p:txBody>
      </p:sp>
    </p:spTree>
    <p:extLst>
      <p:ext uri="{BB962C8B-B14F-4D97-AF65-F5344CB8AC3E}">
        <p14:creationId xmlns:p14="http://schemas.microsoft.com/office/powerpoint/2010/main" val="73725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additive="base">
                                        <p:cTn id="1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heckerboard(across)">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C0C4-823B-9B44-9B99-4BB591859A22}"/>
              </a:ext>
            </a:extLst>
          </p:cNvPr>
          <p:cNvSpPr>
            <a:spLocks noGrp="1"/>
          </p:cNvSpPr>
          <p:nvPr>
            <p:ph type="title"/>
          </p:nvPr>
        </p:nvSpPr>
        <p:spPr/>
        <p:txBody>
          <a:bodyPr/>
          <a:lstStyle/>
          <a:p>
            <a:r>
              <a:rPr lang="en-US" dirty="0"/>
              <a:t>Lecture 27: More Recursion</a:t>
            </a:r>
          </a:p>
        </p:txBody>
      </p:sp>
      <p:sp>
        <p:nvSpPr>
          <p:cNvPr id="3" name="Content Placeholder 2">
            <a:extLst>
              <a:ext uri="{FF2B5EF4-FFF2-40B4-BE49-F238E27FC236}">
                <a16:creationId xmlns:a16="http://schemas.microsoft.com/office/drawing/2014/main" id="{FEDFE922-6AC0-AA44-BD60-D0671C272FDF}"/>
              </a:ext>
            </a:extLst>
          </p:cNvPr>
          <p:cNvSpPr>
            <a:spLocks noGrp="1"/>
          </p:cNvSpPr>
          <p:nvPr>
            <p:ph idx="1"/>
          </p:nvPr>
        </p:nvSpPr>
        <p:spPr>
          <a:xfrm>
            <a:off x="457200" y="1066800"/>
            <a:ext cx="8153400" cy="5029200"/>
          </a:xfrm>
        </p:spPr>
        <p:txBody>
          <a:bodyPr/>
          <a:lstStyle/>
          <a:p>
            <a:pPr marL="0" indent="0">
              <a:buNone/>
            </a:pPr>
            <a:r>
              <a:rPr lang="en-US" sz="1600" b="1" dirty="0">
                <a:latin typeface="Courier New" panose="02070309020205020404" pitchFamily="49" charset="0"/>
                <a:cs typeface="Courier New" panose="02070309020205020404" pitchFamily="49" charset="0"/>
              </a:rPr>
              <a:t>public </a:t>
            </a:r>
            <a:r>
              <a:rPr lang="en-US" sz="1600" b="1" dirty="0" err="1">
                <a:latin typeface="Courier New" panose="02070309020205020404" pitchFamily="49" charset="0"/>
                <a:cs typeface="Courier New" panose="02070309020205020404" pitchFamily="49" charset="0"/>
              </a:rPr>
              <a:t>boolean</a:t>
            </a:r>
            <a:r>
              <a:rPr lang="en-US" sz="1600" b="1" dirty="0">
                <a:latin typeface="Courier New" panose="02070309020205020404" pitchFamily="49" charset="0"/>
                <a:cs typeface="Courier New" panose="02070309020205020404" pitchFamily="49" charset="0"/>
              </a:rPr>
              <a:t> add(T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 same public spec (must be since)</a:t>
            </a:r>
          </a:p>
          <a:p>
            <a:pPr marL="0" indent="0">
              <a:buNone/>
            </a:pPr>
            <a:r>
              <a:rPr lang="en-US" sz="1600" b="1" dirty="0">
                <a:latin typeface="Courier New" panose="02070309020205020404" pitchFamily="49" charset="0"/>
                <a:cs typeface="Courier New" panose="02070309020205020404" pitchFamily="49" charset="0"/>
              </a:rPr>
              <a:t>{			    // it must satisfy interface</a:t>
            </a:r>
          </a:p>
          <a:p>
            <a:pPr marL="0" indent="0">
              <a:buNone/>
            </a:pPr>
            <a:r>
              <a:rPr lang="en-US" sz="1600" b="1" dirty="0">
                <a:latin typeface="Courier New" panose="02070309020205020404" pitchFamily="49" charset="0"/>
                <a:cs typeface="Courier New" panose="02070309020205020404" pitchFamily="49" charset="0"/>
              </a:rPr>
              <a:t>	Node </a:t>
            </a:r>
            <a:r>
              <a:rPr lang="en-US" sz="1600" b="1" dirty="0" err="1">
                <a:latin typeface="Courier New" panose="02070309020205020404" pitchFamily="49" charset="0"/>
                <a:cs typeface="Courier New" panose="02070309020205020404" pitchFamily="49" charset="0"/>
              </a:rPr>
              <a:t>curr</a:t>
            </a:r>
            <a:r>
              <a:rPr lang="en-US" sz="1600" b="1" dirty="0">
                <a:latin typeface="Courier New" panose="02070309020205020404" pitchFamily="49" charset="0"/>
                <a:cs typeface="Courier New" panose="02070309020205020404" pitchFamily="49" charset="0"/>
              </a:rPr>
              <a:t> = front;</a:t>
            </a:r>
          </a:p>
          <a:p>
            <a:pPr marL="0" indent="0">
              <a:buNone/>
            </a:pPr>
            <a:r>
              <a:rPr lang="en-US" sz="1600" b="1"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if (</a:t>
            </a:r>
            <a:r>
              <a:rPr lang="en-US" sz="1600" b="1" dirty="0" err="1">
                <a:solidFill>
                  <a:srgbClr val="FF0000"/>
                </a:solidFill>
                <a:latin typeface="Courier New" panose="02070309020205020404" pitchFamily="49" charset="0"/>
                <a:cs typeface="Courier New" panose="02070309020205020404" pitchFamily="49" charset="0"/>
              </a:rPr>
              <a:t>curr</a:t>
            </a:r>
            <a:r>
              <a:rPr lang="en-US" sz="1600" b="1" dirty="0">
                <a:solidFill>
                  <a:srgbClr val="FF0000"/>
                </a:solidFill>
                <a:latin typeface="Courier New" panose="02070309020205020404" pitchFamily="49" charset="0"/>
                <a:cs typeface="Courier New" panose="02070309020205020404" pitchFamily="49" charset="0"/>
              </a:rPr>
              <a:t> == null)	// Special case for front node</a:t>
            </a:r>
          </a:p>
          <a:p>
            <a:pPr marL="0" indent="0">
              <a:buNone/>
            </a:pPr>
            <a:r>
              <a:rPr lang="en-US" sz="1600" b="1" dirty="0">
                <a:solidFill>
                  <a:srgbClr val="FF0000"/>
                </a:solidFill>
                <a:latin typeface="Courier New" panose="02070309020205020404" pitchFamily="49" charset="0"/>
                <a:cs typeface="Courier New" panose="02070309020205020404" pitchFamily="49" charset="0"/>
              </a:rPr>
              <a:t>	{		// Don't need to </a:t>
            </a:r>
            <a:r>
              <a:rPr lang="en-US" sz="1600" b="1" dirty="0" err="1">
                <a:solidFill>
                  <a:srgbClr val="FF0000"/>
                </a:solidFill>
                <a:latin typeface="Courier New" panose="02070309020205020404" pitchFamily="49" charset="0"/>
                <a:cs typeface="Courier New" panose="02070309020205020404" pitchFamily="49" charset="0"/>
              </a:rPr>
              <a:t>recurse</a:t>
            </a:r>
            <a:r>
              <a:rPr lang="en-US" sz="1600" b="1" dirty="0">
                <a:solidFill>
                  <a:srgbClr val="FF0000"/>
                </a:solidFill>
                <a:latin typeface="Courier New" panose="02070309020205020404" pitchFamily="49" charset="0"/>
                <a:cs typeface="Courier New" panose="02070309020205020404" pitchFamily="49" charset="0"/>
              </a:rPr>
              <a:t> in this case</a:t>
            </a:r>
          </a:p>
          <a:p>
            <a:pPr marL="0" indent="0">
              <a:buNone/>
            </a:pPr>
            <a:r>
              <a:rPr lang="en-US" sz="1600" b="1" dirty="0">
                <a:solidFill>
                  <a:srgbClr val="FF0000"/>
                </a:solidFill>
                <a:latin typeface="Courier New" panose="02070309020205020404" pitchFamily="49" charset="0"/>
                <a:cs typeface="Courier New" panose="02070309020205020404" pitchFamily="49" charset="0"/>
              </a:rPr>
              <a:t>		front = new Node(</a:t>
            </a:r>
            <a:r>
              <a:rPr lang="en-US" sz="1600" b="1" dirty="0" err="1">
                <a:solidFill>
                  <a:srgbClr val="FF0000"/>
                </a:solidFill>
                <a:latin typeface="Courier New" panose="02070309020205020404" pitchFamily="49" charset="0"/>
                <a:cs typeface="Courier New" panose="02070309020205020404" pitchFamily="49" charset="0"/>
              </a:rPr>
              <a:t>val</a:t>
            </a:r>
            <a:r>
              <a:rPr lang="en-US" sz="1600" b="1" dirty="0">
                <a:solidFill>
                  <a:srgbClr val="FF0000"/>
                </a:solidFill>
                <a:latin typeface="Courier New" panose="02070309020205020404" pitchFamily="49" charset="0"/>
                <a:cs typeface="Courier New" panose="02070309020205020404" pitchFamily="49" charset="0"/>
              </a:rPr>
              <a:t>);</a:t>
            </a:r>
          </a:p>
          <a:p>
            <a:pPr marL="0" indent="0">
              <a:buNone/>
            </a:pPr>
            <a:r>
              <a:rPr lang="en-US" sz="1600" b="1" dirty="0">
                <a:solidFill>
                  <a:srgbClr val="FF0000"/>
                </a:solidFill>
                <a:latin typeface="Courier New" panose="02070309020205020404" pitchFamily="49" charset="0"/>
                <a:cs typeface="Courier New" panose="02070309020205020404" pitchFamily="49" charset="0"/>
              </a:rPr>
              <a:t>		size++;</a:t>
            </a:r>
          </a:p>
          <a:p>
            <a:pPr marL="0" indent="0">
              <a:buNone/>
            </a:pPr>
            <a:r>
              <a:rPr lang="en-US" sz="1600" b="1" dirty="0">
                <a:solidFill>
                  <a:srgbClr val="FF0000"/>
                </a:solidFill>
                <a:latin typeface="Courier New" panose="02070309020205020404" pitchFamily="49" charset="0"/>
                <a:cs typeface="Courier New" panose="02070309020205020404" pitchFamily="49" charset="0"/>
              </a:rPr>
              <a:t>		return true;</a:t>
            </a:r>
          </a:p>
          <a:p>
            <a:pPr marL="0" indent="0">
              <a:buNone/>
            </a:pPr>
            <a:r>
              <a:rPr lang="en-US" sz="1600" b="1" dirty="0">
                <a:solidFill>
                  <a:srgbClr val="FF0000"/>
                </a:solidFill>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a:solidFill>
                  <a:srgbClr val="003399"/>
                </a:solidFill>
                <a:latin typeface="Courier New" panose="02070309020205020404" pitchFamily="49" charset="0"/>
                <a:cs typeface="Courier New" panose="02070309020205020404" pitchFamily="49" charset="0"/>
              </a:rPr>
              <a:t>else	// Recursively add to end of list.  Note the extra</a:t>
            </a:r>
          </a:p>
          <a:p>
            <a:pPr marL="0" indent="0">
              <a:buNone/>
            </a:pPr>
            <a:r>
              <a:rPr lang="en-US" sz="1600" b="1" dirty="0">
                <a:solidFill>
                  <a:srgbClr val="003399"/>
                </a:solidFill>
                <a:latin typeface="Courier New" panose="02070309020205020404" pitchFamily="49" charset="0"/>
                <a:cs typeface="Courier New" panose="02070309020205020404" pitchFamily="49" charset="0"/>
              </a:rPr>
              <a:t>		// parameter in this call for the current Node.</a:t>
            </a:r>
          </a:p>
          <a:p>
            <a:pPr marL="0" indent="0">
              <a:buNone/>
            </a:pPr>
            <a:r>
              <a:rPr lang="en-US" sz="1600" b="1" dirty="0">
                <a:solidFill>
                  <a:srgbClr val="003399"/>
                </a:solidFill>
                <a:latin typeface="Courier New" panose="02070309020205020404" pitchFamily="49" charset="0"/>
                <a:cs typeface="Courier New" panose="02070309020205020404" pitchFamily="49" charset="0"/>
              </a:rPr>
              <a:t>		return </a:t>
            </a:r>
            <a:r>
              <a:rPr lang="en-US" sz="1600" b="1" dirty="0" err="1">
                <a:solidFill>
                  <a:srgbClr val="003399"/>
                </a:solidFill>
                <a:latin typeface="Courier New" panose="02070309020205020404" pitchFamily="49" charset="0"/>
                <a:cs typeface="Courier New" panose="02070309020205020404" pitchFamily="49" charset="0"/>
              </a:rPr>
              <a:t>addAtEnd</a:t>
            </a:r>
            <a:r>
              <a:rPr lang="en-US" sz="1600" b="1" dirty="0">
                <a:solidFill>
                  <a:srgbClr val="003399"/>
                </a:solidFill>
                <a:latin typeface="Courier New" panose="02070309020205020404" pitchFamily="49" charset="0"/>
                <a:cs typeface="Courier New" panose="02070309020205020404" pitchFamily="49" charset="0"/>
              </a:rPr>
              <a:t>(</a:t>
            </a:r>
            <a:r>
              <a:rPr lang="en-US" sz="1600" b="1" dirty="0" err="1">
                <a:solidFill>
                  <a:srgbClr val="003399"/>
                </a:solidFill>
                <a:latin typeface="Courier New" panose="02070309020205020404" pitchFamily="49" charset="0"/>
                <a:cs typeface="Courier New" panose="02070309020205020404" pitchFamily="49" charset="0"/>
              </a:rPr>
              <a:t>curr</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val</a:t>
            </a:r>
            <a:r>
              <a:rPr lang="en-US" sz="1600" b="1" dirty="0">
                <a:solidFill>
                  <a:srgbClr val="003399"/>
                </a:solidFill>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endParaRPr lang="en-US" dirty="0"/>
          </a:p>
          <a:p>
            <a:endParaRPr lang="en-US" dirty="0"/>
          </a:p>
        </p:txBody>
      </p:sp>
      <p:sp>
        <p:nvSpPr>
          <p:cNvPr id="4" name="Slide Number Placeholder 3">
            <a:extLst>
              <a:ext uri="{FF2B5EF4-FFF2-40B4-BE49-F238E27FC236}">
                <a16:creationId xmlns:a16="http://schemas.microsoft.com/office/drawing/2014/main" id="{5A5FC066-86E6-A341-84E5-69DD79FF302E}"/>
              </a:ext>
            </a:extLst>
          </p:cNvPr>
          <p:cNvSpPr>
            <a:spLocks noGrp="1"/>
          </p:cNvSpPr>
          <p:nvPr>
            <p:ph type="sldNum" sz="quarter" idx="12"/>
          </p:nvPr>
        </p:nvSpPr>
        <p:spPr/>
        <p:txBody>
          <a:bodyPr/>
          <a:lstStyle/>
          <a:p>
            <a:pPr>
              <a:defRPr/>
            </a:pPr>
            <a:fld id="{3F3F7651-4CEB-9441-A878-CF8E8A3E8F61}" type="slidenum">
              <a:rPr lang="en-US" smtClean="0"/>
              <a:pPr>
                <a:defRPr/>
              </a:pPr>
              <a:t>284</a:t>
            </a:fld>
            <a:endParaRPr lang="en-US"/>
          </a:p>
        </p:txBody>
      </p:sp>
    </p:spTree>
    <p:extLst>
      <p:ext uri="{BB962C8B-B14F-4D97-AF65-F5344CB8AC3E}">
        <p14:creationId xmlns:p14="http://schemas.microsoft.com/office/powerpoint/2010/main" val="414610374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7211-53E1-3B48-920C-ED51211C4A3D}"/>
              </a:ext>
            </a:extLst>
          </p:cNvPr>
          <p:cNvSpPr>
            <a:spLocks noGrp="1"/>
          </p:cNvSpPr>
          <p:nvPr>
            <p:ph type="title"/>
          </p:nvPr>
        </p:nvSpPr>
        <p:spPr/>
        <p:txBody>
          <a:bodyPr/>
          <a:lstStyle/>
          <a:p>
            <a:r>
              <a:rPr lang="en-US" dirty="0"/>
              <a:t>Lecture 27: More Recursion</a:t>
            </a:r>
          </a:p>
        </p:txBody>
      </p:sp>
      <p:sp>
        <p:nvSpPr>
          <p:cNvPr id="3" name="Content Placeholder 2">
            <a:extLst>
              <a:ext uri="{FF2B5EF4-FFF2-40B4-BE49-F238E27FC236}">
                <a16:creationId xmlns:a16="http://schemas.microsoft.com/office/drawing/2014/main" id="{7E28B3AE-3E1F-A64F-AFD0-72CE522A4784}"/>
              </a:ext>
            </a:extLst>
          </p:cNvPr>
          <p:cNvSpPr>
            <a:spLocks noGrp="1"/>
          </p:cNvSpPr>
          <p:nvPr>
            <p:ph idx="1"/>
          </p:nvPr>
        </p:nvSpPr>
        <p:spPr/>
        <p:txBody>
          <a:bodyPr/>
          <a:lstStyle/>
          <a:p>
            <a:pPr marL="0" indent="0">
              <a:buNone/>
            </a:pPr>
            <a:r>
              <a:rPr lang="en-US" sz="1600" b="1" dirty="0">
                <a:latin typeface="Courier New" panose="02070309020205020404" pitchFamily="49" charset="0"/>
                <a:cs typeface="Courier New" panose="02070309020205020404" pitchFamily="49" charset="0"/>
              </a:rPr>
              <a:t>private </a:t>
            </a:r>
            <a:r>
              <a:rPr lang="en-US" sz="1600" b="1" dirty="0" err="1">
                <a:latin typeface="Courier New" panose="02070309020205020404" pitchFamily="49" charset="0"/>
                <a:cs typeface="Courier New" panose="02070309020205020404" pitchFamily="49" charset="0"/>
              </a:rPr>
              <a:t>boolean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addAtEnd</a:t>
            </a:r>
            <a:r>
              <a:rPr lang="en-US" sz="1600" b="1" dirty="0">
                <a:latin typeface="Courier New" panose="02070309020205020404" pitchFamily="49" charset="0"/>
                <a:cs typeface="Courier New" panose="02070309020205020404" pitchFamily="49" charset="0"/>
              </a:rPr>
              <a:t>(Node </a:t>
            </a:r>
            <a:r>
              <a:rPr lang="en-US" sz="1600" b="1" dirty="0" err="1">
                <a:latin typeface="Courier New" panose="02070309020205020404" pitchFamily="49" charset="0"/>
                <a:cs typeface="Courier New" panose="02070309020205020404" pitchFamily="49" charset="0"/>
              </a:rPr>
              <a:t>curr</a:t>
            </a:r>
            <a:r>
              <a:rPr lang="en-US" sz="1600" b="1" dirty="0">
                <a:latin typeface="Courier New" panose="02070309020205020404" pitchFamily="49" charset="0"/>
                <a:cs typeface="Courier New" panose="02070309020205020404" pitchFamily="49" charset="0"/>
              </a:rPr>
              <a:t>, 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if (</a:t>
            </a:r>
            <a:r>
              <a:rPr lang="en-US" sz="1600" b="1" dirty="0" err="1">
                <a:solidFill>
                  <a:srgbClr val="C00000"/>
                </a:solidFill>
                <a:latin typeface="Courier New" panose="02070309020205020404" pitchFamily="49" charset="0"/>
                <a:cs typeface="Courier New" panose="02070309020205020404" pitchFamily="49" charset="0"/>
              </a:rPr>
              <a:t>curr.next</a:t>
            </a:r>
            <a:r>
              <a:rPr lang="en-US" sz="1600" b="1" dirty="0">
                <a:solidFill>
                  <a:srgbClr val="C00000"/>
                </a:solidFill>
                <a:latin typeface="Courier New" panose="02070309020205020404" pitchFamily="49" charset="0"/>
                <a:cs typeface="Courier New" panose="02070309020205020404" pitchFamily="49" charset="0"/>
              </a:rPr>
              <a:t> == null)  // Base case -- current Node is</a:t>
            </a:r>
          </a:p>
          <a:p>
            <a:pPr marL="0" indent="0">
              <a:buNone/>
            </a:pPr>
            <a:r>
              <a:rPr lang="en-US" sz="1600" b="1" dirty="0">
                <a:solidFill>
                  <a:srgbClr val="C00000"/>
                </a:solidFill>
                <a:latin typeface="Courier New" panose="02070309020205020404" pitchFamily="49" charset="0"/>
                <a:cs typeface="Courier New" panose="02070309020205020404" pitchFamily="49" charset="0"/>
              </a:rPr>
              <a:t>	{	// last node in the list.  Add new Node after</a:t>
            </a:r>
          </a:p>
          <a:p>
            <a:pPr marL="0" indent="0">
              <a:buNone/>
            </a:pPr>
            <a:r>
              <a:rPr lang="en-US" sz="1600" b="1" dirty="0">
                <a:solidFill>
                  <a:srgbClr val="C00000"/>
                </a:solidFill>
                <a:latin typeface="Courier New" panose="02070309020205020404" pitchFamily="49" charset="0"/>
                <a:cs typeface="Courier New" panose="02070309020205020404" pitchFamily="49" charset="0"/>
              </a:rPr>
              <a:t>		// it.</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r>
              <a:rPr lang="en-US" sz="1600" b="1" dirty="0" err="1">
                <a:solidFill>
                  <a:srgbClr val="C00000"/>
                </a:solidFill>
                <a:latin typeface="Courier New" panose="02070309020205020404" pitchFamily="49" charset="0"/>
                <a:cs typeface="Courier New" panose="02070309020205020404" pitchFamily="49" charset="0"/>
              </a:rPr>
              <a:t>curr.next</a:t>
            </a:r>
            <a:r>
              <a:rPr lang="en-US" sz="1600" b="1" dirty="0">
                <a:solidFill>
                  <a:srgbClr val="C00000"/>
                </a:solidFill>
                <a:latin typeface="Courier New" panose="02070309020205020404" pitchFamily="49" charset="0"/>
                <a:cs typeface="Courier New" panose="02070309020205020404" pitchFamily="49" charset="0"/>
              </a:rPr>
              <a:t> = new Node(</a:t>
            </a:r>
            <a:r>
              <a:rPr lang="en-US" sz="1600" b="1" dirty="0" err="1">
                <a:solidFill>
                  <a:srgbClr val="C00000"/>
                </a:solidFill>
                <a:latin typeface="Courier New" panose="02070309020205020404" pitchFamily="49" charset="0"/>
                <a:cs typeface="Courier New" panose="02070309020205020404" pitchFamily="49" charset="0"/>
              </a:rPr>
              <a:t>val</a:t>
            </a:r>
            <a:r>
              <a:rPr lang="en-US" sz="1600" b="1" dirty="0">
                <a:solidFill>
                  <a:srgbClr val="C00000"/>
                </a:solidFill>
                <a:latin typeface="Courier New" panose="02070309020205020404" pitchFamily="49" charset="0"/>
                <a:cs typeface="Courier New" panose="02070309020205020404" pitchFamily="49" charset="0"/>
              </a:rPr>
              <a:t>);</a:t>
            </a:r>
          </a:p>
          <a:p>
            <a:pPr marL="0" indent="0">
              <a:buNone/>
            </a:pPr>
            <a:r>
              <a:rPr lang="en-US" sz="1600" b="1" dirty="0">
                <a:solidFill>
                  <a:srgbClr val="C00000"/>
                </a:solidFill>
                <a:latin typeface="Courier New" panose="02070309020205020404" pitchFamily="49" charset="0"/>
                <a:cs typeface="Courier New" panose="02070309020205020404" pitchFamily="49" charset="0"/>
              </a:rPr>
              <a:t>		size++;</a:t>
            </a:r>
          </a:p>
          <a:p>
            <a:pPr marL="0" indent="0">
              <a:buNone/>
            </a:pPr>
            <a:r>
              <a:rPr lang="en-US" sz="1600" b="1" dirty="0">
                <a:solidFill>
                  <a:srgbClr val="C00000"/>
                </a:solidFill>
                <a:latin typeface="Courier New" panose="02070309020205020404" pitchFamily="49" charset="0"/>
                <a:cs typeface="Courier New" panose="02070309020205020404" pitchFamily="49" charset="0"/>
              </a:rPr>
              <a:t>		return true;</a:t>
            </a:r>
          </a:p>
          <a:p>
            <a:pPr marL="0" indent="0">
              <a:buNone/>
            </a:pPr>
            <a:r>
              <a:rPr lang="en-US" sz="1600" b="1" dirty="0">
                <a:solidFill>
                  <a:srgbClr val="C00000"/>
                </a:solidFill>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a:solidFill>
                  <a:srgbClr val="003399"/>
                </a:solidFill>
                <a:latin typeface="Courier New" panose="02070309020205020404" pitchFamily="49" charset="0"/>
                <a:cs typeface="Courier New" panose="02070309020205020404" pitchFamily="49" charset="0"/>
              </a:rPr>
              <a:t>else	// We are not yet at end, recursively add to the</a:t>
            </a:r>
          </a:p>
          <a:p>
            <a:pPr marL="0" indent="0">
              <a:buNone/>
            </a:pPr>
            <a:r>
              <a:rPr lang="en-US" sz="1600" b="1" dirty="0">
                <a:solidFill>
                  <a:srgbClr val="003399"/>
                </a:solidFill>
                <a:latin typeface="Courier New" panose="02070309020205020404" pitchFamily="49" charset="0"/>
                <a:cs typeface="Courier New" panose="02070309020205020404" pitchFamily="49" charset="0"/>
              </a:rPr>
              <a:t>		// next Node</a:t>
            </a:r>
          </a:p>
          <a:p>
            <a:pPr marL="0" indent="0">
              <a:buNone/>
            </a:pPr>
            <a:r>
              <a:rPr lang="en-US" sz="1600" b="1" dirty="0">
                <a:solidFill>
                  <a:srgbClr val="003399"/>
                </a:solidFill>
                <a:latin typeface="Courier New" panose="02070309020205020404" pitchFamily="49" charset="0"/>
                <a:cs typeface="Courier New" panose="02070309020205020404" pitchFamily="49" charset="0"/>
              </a:rPr>
              <a:t>		return </a:t>
            </a:r>
            <a:r>
              <a:rPr lang="en-US" sz="1600" b="1" dirty="0" err="1">
                <a:solidFill>
                  <a:srgbClr val="003399"/>
                </a:solidFill>
                <a:latin typeface="Courier New" panose="02070309020205020404" pitchFamily="49" charset="0"/>
                <a:cs typeface="Courier New" panose="02070309020205020404" pitchFamily="49" charset="0"/>
              </a:rPr>
              <a:t>addAtEnd</a:t>
            </a:r>
            <a:r>
              <a:rPr lang="en-US" sz="1600" b="1" dirty="0">
                <a:solidFill>
                  <a:srgbClr val="003399"/>
                </a:solidFill>
                <a:latin typeface="Courier New" panose="02070309020205020404" pitchFamily="49" charset="0"/>
                <a:cs typeface="Courier New" panose="02070309020205020404" pitchFamily="49" charset="0"/>
              </a:rPr>
              <a:t>(</a:t>
            </a:r>
            <a:r>
              <a:rPr lang="en-US" sz="1600" b="1" dirty="0" err="1">
                <a:solidFill>
                  <a:srgbClr val="003399"/>
                </a:solidFill>
                <a:latin typeface="Courier New" panose="02070309020205020404" pitchFamily="49" charset="0"/>
                <a:cs typeface="Courier New" panose="02070309020205020404" pitchFamily="49" charset="0"/>
              </a:rPr>
              <a:t>curr.next</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val</a:t>
            </a:r>
            <a:r>
              <a:rPr lang="en-US" sz="1600" b="1" dirty="0">
                <a:solidFill>
                  <a:srgbClr val="003399"/>
                </a:solidFill>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lvl="1"/>
            <a:r>
              <a:rPr lang="en-US" dirty="0"/>
              <a:t>See code for rest of the implementation</a:t>
            </a:r>
          </a:p>
        </p:txBody>
      </p:sp>
      <p:sp>
        <p:nvSpPr>
          <p:cNvPr id="4" name="Slide Number Placeholder 3">
            <a:extLst>
              <a:ext uri="{FF2B5EF4-FFF2-40B4-BE49-F238E27FC236}">
                <a16:creationId xmlns:a16="http://schemas.microsoft.com/office/drawing/2014/main" id="{AB483FA4-6FDF-FD4C-B68E-CA672EACAE13}"/>
              </a:ext>
            </a:extLst>
          </p:cNvPr>
          <p:cNvSpPr>
            <a:spLocks noGrp="1"/>
          </p:cNvSpPr>
          <p:nvPr>
            <p:ph type="sldNum" sz="quarter" idx="12"/>
          </p:nvPr>
        </p:nvSpPr>
        <p:spPr/>
        <p:txBody>
          <a:bodyPr/>
          <a:lstStyle/>
          <a:p>
            <a:pPr>
              <a:defRPr/>
            </a:pPr>
            <a:fld id="{3F3F7651-4CEB-9441-A878-CF8E8A3E8F61}" type="slidenum">
              <a:rPr lang="en-US" smtClean="0"/>
              <a:pPr>
                <a:defRPr/>
              </a:pPr>
              <a:t>285</a:t>
            </a:fld>
            <a:endParaRPr lang="en-US"/>
          </a:p>
        </p:txBody>
      </p:sp>
    </p:spTree>
    <p:extLst>
      <p:ext uri="{BB962C8B-B14F-4D97-AF65-F5344CB8AC3E}">
        <p14:creationId xmlns:p14="http://schemas.microsoft.com/office/powerpoint/2010/main" val="73634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28: Exam Two</a:t>
            </a:r>
          </a:p>
        </p:txBody>
      </p:sp>
      <p:sp>
        <p:nvSpPr>
          <p:cNvPr id="3" name="Content Placeholder 2"/>
          <p:cNvSpPr>
            <a:spLocks noGrp="1"/>
          </p:cNvSpPr>
          <p:nvPr>
            <p:ph idx="1"/>
          </p:nvPr>
        </p:nvSpPr>
        <p:spPr/>
        <p:txBody>
          <a:bodyPr/>
          <a:lstStyle/>
          <a:p>
            <a:r>
              <a:rPr lang="en-US" dirty="0"/>
              <a:t>Same length and general format as Exam One</a:t>
            </a:r>
          </a:p>
          <a:p>
            <a:r>
              <a:rPr lang="en-US" dirty="0"/>
              <a:t>Focus on Lectures 15-27</a:t>
            </a:r>
          </a:p>
          <a:p>
            <a:r>
              <a:rPr lang="en-US" dirty="0"/>
              <a:t>See online review materials and practice questions</a:t>
            </a:r>
          </a:p>
          <a:p>
            <a:endParaRPr lang="en-US" dirty="0"/>
          </a:p>
          <a:p>
            <a:r>
              <a:rPr lang="en-US" dirty="0"/>
              <a:t>See next slides (287+) for some extra material – this material will not be on the exam </a:t>
            </a:r>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286</a:t>
            </a:fld>
            <a:endParaRPr lang="en-US"/>
          </a:p>
        </p:txBody>
      </p:sp>
    </p:spTree>
    <p:extLst>
      <p:ext uri="{BB962C8B-B14F-4D97-AF65-F5344CB8AC3E}">
        <p14:creationId xmlns:p14="http://schemas.microsoft.com/office/powerpoint/2010/main" val="112082800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D3438BA-1D04-BF48-8D8A-C29F3FDBDC74}" type="slidenum">
              <a:rPr lang="en-US" sz="1400">
                <a:latin typeface="Arial" charset="0"/>
              </a:rPr>
              <a:pPr eaLnBrk="1" hangingPunct="1"/>
              <a:t>287</a:t>
            </a:fld>
            <a:endParaRPr lang="en-US" sz="1400">
              <a:latin typeface="Arial" charset="0"/>
            </a:endParaRPr>
          </a:p>
        </p:txBody>
      </p:sp>
      <p:sp>
        <p:nvSpPr>
          <p:cNvPr id="2908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Bonus Material: File Types</a:t>
            </a:r>
          </a:p>
        </p:txBody>
      </p:sp>
      <p:sp>
        <p:nvSpPr>
          <p:cNvPr id="1491971" name="Rectangle 3"/>
          <p:cNvSpPr>
            <a:spLocks noGrp="1" noChangeArrowheads="1"/>
          </p:cNvSpPr>
          <p:nvPr>
            <p:ph type="body" idx="1"/>
          </p:nvPr>
        </p:nvSpPr>
        <p:spPr/>
        <p:txBody>
          <a:bodyPr/>
          <a:lstStyle/>
          <a:p>
            <a:pPr marL="514350" indent="-514350" eaLnBrk="1" hangingPunct="1">
              <a:buFont typeface="Arial" charset="0"/>
              <a:buAutoNum type="arabicParenR"/>
            </a:pPr>
            <a:r>
              <a:rPr lang="en-US" dirty="0">
                <a:solidFill>
                  <a:srgbClr val="FF0000"/>
                </a:solidFill>
                <a:latin typeface="Tahoma" charset="0"/>
                <a:ea typeface="ＭＳ Ｐゴシック" charset="0"/>
                <a:cs typeface="ＭＳ Ｐゴシック" charset="0"/>
              </a:rPr>
              <a:t>Text Files </a:t>
            </a:r>
            <a:r>
              <a:rPr lang="en-US" dirty="0">
                <a:latin typeface="Tahoma" charset="0"/>
                <a:ea typeface="ＭＳ Ｐゴシック" charset="0"/>
                <a:cs typeface="ＭＳ Ｐゴシック" charset="0"/>
              </a:rPr>
              <a:t>– discussed previously</a:t>
            </a:r>
          </a:p>
          <a:p>
            <a:pPr lvl="1" eaLnBrk="1" hangingPunct="1"/>
            <a:r>
              <a:rPr lang="en-US" dirty="0">
                <a:solidFill>
                  <a:srgbClr val="008000"/>
                </a:solidFill>
                <a:latin typeface="Tahoma" charset="0"/>
                <a:ea typeface="ＭＳ Ｐゴシック" charset="0"/>
              </a:rPr>
              <a:t>Advantage of text files:</a:t>
            </a:r>
          </a:p>
          <a:p>
            <a:pPr lvl="2" eaLnBrk="1" hangingPunct="1"/>
            <a:r>
              <a:rPr lang="en-US" dirty="0">
                <a:latin typeface="Tahoma" charset="0"/>
                <a:ea typeface="ＭＳ Ｐゴシック" charset="0"/>
              </a:rPr>
              <a:t>Can read them outside of the program by many different editors or programs</a:t>
            </a:r>
          </a:p>
          <a:p>
            <a:pPr lvl="2" eaLnBrk="1" hangingPunct="1"/>
            <a:r>
              <a:rPr lang="en-US" dirty="0">
                <a:latin typeface="Tahoma" charset="0"/>
                <a:ea typeface="ＭＳ Ｐゴシック" charset="0"/>
              </a:rPr>
              <a:t>Easy to create</a:t>
            </a:r>
          </a:p>
          <a:p>
            <a:pPr lvl="1" eaLnBrk="1" hangingPunct="1"/>
            <a:r>
              <a:rPr lang="en-US" dirty="0">
                <a:solidFill>
                  <a:srgbClr val="FF6600"/>
                </a:solidFill>
                <a:latin typeface="Tahoma" charset="0"/>
                <a:ea typeface="ＭＳ Ｐゴシック" charset="0"/>
              </a:rPr>
              <a:t>Disadvantage of text files:</a:t>
            </a:r>
          </a:p>
          <a:p>
            <a:pPr lvl="2" eaLnBrk="1" hangingPunct="1"/>
            <a:r>
              <a:rPr lang="en-US" dirty="0">
                <a:latin typeface="Tahoma" charset="0"/>
                <a:ea typeface="ＭＳ Ｐゴシック" charset="0"/>
              </a:rPr>
              <a:t>Must be converted into the desired types as they are read in (as demonstrated with </a:t>
            </a:r>
            <a:r>
              <a:rPr lang="en-US" dirty="0" err="1">
                <a:latin typeface="Tahoma" charset="0"/>
                <a:ea typeface="ＭＳ Ｐゴシック" charset="0"/>
              </a:rPr>
              <a:t>parseInt</a:t>
            </a:r>
            <a:r>
              <a:rPr lang="en-US" dirty="0">
                <a:latin typeface="Tahoma" charset="0"/>
                <a:ea typeface="ＭＳ Ｐゴシック" charset="0"/>
              </a:rPr>
              <a:t>)</a:t>
            </a:r>
          </a:p>
          <a:p>
            <a:pPr lvl="3" eaLnBrk="1" hangingPunct="1"/>
            <a:r>
              <a:rPr lang="en-US" dirty="0">
                <a:latin typeface="Tahoma" charset="0"/>
                <a:ea typeface="ＭＳ Ｐゴシック" charset="0"/>
              </a:rPr>
              <a:t>This takes time to do and slows I/O</a:t>
            </a:r>
          </a:p>
          <a:p>
            <a:pPr lvl="2" eaLnBrk="1" hangingPunct="1"/>
            <a:r>
              <a:rPr lang="en-US" dirty="0">
                <a:latin typeface="Tahoma" charset="0"/>
                <a:ea typeface="ＭＳ Ｐゴシック" charset="0"/>
              </a:rPr>
              <a:t>Not the most efficient way to store non-String data</a:t>
            </a:r>
          </a:p>
          <a:p>
            <a:pPr lvl="3" eaLnBrk="1" hangingPunct="1"/>
            <a:r>
              <a:rPr lang="en-US" dirty="0">
                <a:latin typeface="Tahoma" charset="0"/>
                <a:ea typeface="ＭＳ Ｐゴシック" charset="0"/>
              </a:rPr>
              <a:t>Ex: </a:t>
            </a:r>
            <a:r>
              <a:rPr lang="en-US" dirty="0" err="1">
                <a:latin typeface="Tahoma" charset="0"/>
                <a:ea typeface="ＭＳ Ｐゴシック" charset="0"/>
              </a:rPr>
              <a:t>int</a:t>
            </a:r>
            <a:r>
              <a:rPr lang="en-US" dirty="0">
                <a:latin typeface="Tahoma" charset="0"/>
                <a:ea typeface="ＭＳ Ｐゴシック" charset="0"/>
              </a:rPr>
              <a:t> 12345678 requires 8 bytes in a text file, but only needs 4 bytes in the computer as an </a:t>
            </a:r>
            <a:r>
              <a:rPr lang="en-US" dirty="0" err="1">
                <a:latin typeface="Tahoma" charset="0"/>
                <a:ea typeface="ＭＳ Ｐゴシック" charset="0"/>
              </a:rPr>
              <a:t>int</a:t>
            </a:r>
            <a:r>
              <a:rPr lang="en-US" dirty="0">
                <a:latin typeface="Tahoma" charset="0"/>
                <a:ea typeface="ＭＳ Ｐゴシック" charset="0"/>
              </a:rPr>
              <a:t> or in a binary file</a:t>
            </a:r>
          </a:p>
        </p:txBody>
      </p:sp>
    </p:spTree>
    <p:extLst>
      <p:ext uri="{BB962C8B-B14F-4D97-AF65-F5344CB8AC3E}">
        <p14:creationId xmlns:p14="http://schemas.microsoft.com/office/powerpoint/2010/main" val="993044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91971">
                                            <p:txEl>
                                              <p:pRg st="4" end="4"/>
                                            </p:txEl>
                                          </p:spTgt>
                                        </p:tgtEl>
                                        <p:attrNameLst>
                                          <p:attrName>style.visibility</p:attrName>
                                        </p:attrNameLst>
                                      </p:cBhvr>
                                      <p:to>
                                        <p:strVal val="visible"/>
                                      </p:to>
                                    </p:set>
                                    <p:animEffect transition="in" filter="fade">
                                      <p:cBhvr>
                                        <p:cTn id="7" dur="770" decel="100000"/>
                                        <p:tgtEl>
                                          <p:spTgt spid="1491971">
                                            <p:txEl>
                                              <p:pRg st="4" end="4"/>
                                            </p:txEl>
                                          </p:spTgt>
                                        </p:tgtEl>
                                      </p:cBhvr>
                                    </p:animEffect>
                                    <p:animScale>
                                      <p:cBhvr>
                                        <p:cTn id="8" dur="770" decel="100000"/>
                                        <p:tgtEl>
                                          <p:spTgt spid="1491971">
                                            <p:txEl>
                                              <p:pRg st="4" end="4"/>
                                            </p:txEl>
                                          </p:spTgt>
                                        </p:tgtEl>
                                      </p:cBhvr>
                                      <p:from x="10000" y="10000"/>
                                      <p:to x="200000" y="450000"/>
                                    </p:animScale>
                                    <p:animScale>
                                      <p:cBhvr>
                                        <p:cTn id="9" dur="1230" accel="100000" fill="hold">
                                          <p:stCondLst>
                                            <p:cond delay="770"/>
                                          </p:stCondLst>
                                        </p:cTn>
                                        <p:tgtEl>
                                          <p:spTgt spid="1491971">
                                            <p:txEl>
                                              <p:pRg st="4" end="4"/>
                                            </p:txEl>
                                          </p:spTgt>
                                        </p:tgtEl>
                                      </p:cBhvr>
                                      <p:from x="200000" y="450000"/>
                                      <p:to x="100000" y="100000"/>
                                    </p:animScale>
                                    <p:set>
                                      <p:cBhvr>
                                        <p:cTn id="10" dur="770" fill="hold"/>
                                        <p:tgtEl>
                                          <p:spTgt spid="1491971">
                                            <p:txEl>
                                              <p:pRg st="4" end="4"/>
                                            </p:txEl>
                                          </p:spTgt>
                                        </p:tgtEl>
                                        <p:attrNameLst>
                                          <p:attrName>ppt_x</p:attrName>
                                        </p:attrNameLst>
                                      </p:cBhvr>
                                      <p:to>
                                        <p:strVal val="(0.5)"/>
                                      </p:to>
                                    </p:set>
                                    <p:anim from="(0.5)" to="(#ppt_x)" calcmode="lin" valueType="num">
                                      <p:cBhvr>
                                        <p:cTn id="11" dur="1230" accel="100000" fill="hold">
                                          <p:stCondLst>
                                            <p:cond delay="770"/>
                                          </p:stCondLst>
                                        </p:cTn>
                                        <p:tgtEl>
                                          <p:spTgt spid="1491971">
                                            <p:txEl>
                                              <p:pRg st="4" end="4"/>
                                            </p:txEl>
                                          </p:spTgt>
                                        </p:tgtEl>
                                        <p:attrNameLst>
                                          <p:attrName>ppt_x</p:attrName>
                                        </p:attrNameLst>
                                      </p:cBhvr>
                                    </p:anim>
                                    <p:set>
                                      <p:cBhvr>
                                        <p:cTn id="12" dur="770" fill="hold"/>
                                        <p:tgtEl>
                                          <p:spTgt spid="1491971">
                                            <p:txEl>
                                              <p:pRg st="4" end="4"/>
                                            </p:txEl>
                                          </p:spTgt>
                                        </p:tgtEl>
                                        <p:attrNameLst>
                                          <p:attrName>ppt_y</p:attrName>
                                        </p:attrNameLst>
                                      </p:cBhvr>
                                      <p:to>
                                        <p:strVal val="(#ppt_y+0.4)"/>
                                      </p:to>
                                    </p:set>
                                    <p:anim from="(#ppt_y+0.4)" to="(#ppt_y)" calcmode="lin" valueType="num">
                                      <p:cBhvr>
                                        <p:cTn id="13" dur="1230" accel="100000" fill="hold">
                                          <p:stCondLst>
                                            <p:cond delay="770"/>
                                          </p:stCondLst>
                                        </p:cTn>
                                        <p:tgtEl>
                                          <p:spTgt spid="1491971">
                                            <p:txEl>
                                              <p:pRg st="4" end="4"/>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491971">
                                            <p:txEl>
                                              <p:pRg st="5" end="5"/>
                                            </p:txEl>
                                          </p:spTgt>
                                        </p:tgtEl>
                                        <p:attrNameLst>
                                          <p:attrName>style.visibility</p:attrName>
                                        </p:attrNameLst>
                                      </p:cBhvr>
                                      <p:to>
                                        <p:strVal val="visible"/>
                                      </p:to>
                                    </p:set>
                                    <p:animEffect transition="in" filter="fade">
                                      <p:cBhvr>
                                        <p:cTn id="18" dur="770" decel="100000"/>
                                        <p:tgtEl>
                                          <p:spTgt spid="1491971">
                                            <p:txEl>
                                              <p:pRg st="5" end="5"/>
                                            </p:txEl>
                                          </p:spTgt>
                                        </p:tgtEl>
                                      </p:cBhvr>
                                    </p:animEffect>
                                    <p:animScale>
                                      <p:cBhvr>
                                        <p:cTn id="19" dur="770" decel="100000"/>
                                        <p:tgtEl>
                                          <p:spTgt spid="1491971">
                                            <p:txEl>
                                              <p:pRg st="5" end="5"/>
                                            </p:txEl>
                                          </p:spTgt>
                                        </p:tgtEl>
                                      </p:cBhvr>
                                      <p:from x="10000" y="10000"/>
                                      <p:to x="200000" y="450000"/>
                                    </p:animScale>
                                    <p:animScale>
                                      <p:cBhvr>
                                        <p:cTn id="20" dur="1230" accel="100000" fill="hold">
                                          <p:stCondLst>
                                            <p:cond delay="770"/>
                                          </p:stCondLst>
                                        </p:cTn>
                                        <p:tgtEl>
                                          <p:spTgt spid="1491971">
                                            <p:txEl>
                                              <p:pRg st="5" end="5"/>
                                            </p:txEl>
                                          </p:spTgt>
                                        </p:tgtEl>
                                      </p:cBhvr>
                                      <p:from x="200000" y="450000"/>
                                      <p:to x="100000" y="100000"/>
                                    </p:animScale>
                                    <p:set>
                                      <p:cBhvr>
                                        <p:cTn id="21" dur="770" fill="hold"/>
                                        <p:tgtEl>
                                          <p:spTgt spid="1491971">
                                            <p:txEl>
                                              <p:pRg st="5" end="5"/>
                                            </p:txEl>
                                          </p:spTgt>
                                        </p:tgtEl>
                                        <p:attrNameLst>
                                          <p:attrName>ppt_x</p:attrName>
                                        </p:attrNameLst>
                                      </p:cBhvr>
                                      <p:to>
                                        <p:strVal val="(0.5)"/>
                                      </p:to>
                                    </p:set>
                                    <p:anim from="(0.5)" to="(#ppt_x)" calcmode="lin" valueType="num">
                                      <p:cBhvr>
                                        <p:cTn id="22" dur="1230" accel="100000" fill="hold">
                                          <p:stCondLst>
                                            <p:cond delay="770"/>
                                          </p:stCondLst>
                                        </p:cTn>
                                        <p:tgtEl>
                                          <p:spTgt spid="1491971">
                                            <p:txEl>
                                              <p:pRg st="5" end="5"/>
                                            </p:txEl>
                                          </p:spTgt>
                                        </p:tgtEl>
                                        <p:attrNameLst>
                                          <p:attrName>ppt_x</p:attrName>
                                        </p:attrNameLst>
                                      </p:cBhvr>
                                    </p:anim>
                                    <p:set>
                                      <p:cBhvr>
                                        <p:cTn id="23" dur="770" fill="hold"/>
                                        <p:tgtEl>
                                          <p:spTgt spid="1491971">
                                            <p:txEl>
                                              <p:pRg st="5" end="5"/>
                                            </p:txEl>
                                          </p:spTgt>
                                        </p:tgtEl>
                                        <p:attrNameLst>
                                          <p:attrName>ppt_y</p:attrName>
                                        </p:attrNameLst>
                                      </p:cBhvr>
                                      <p:to>
                                        <p:strVal val="(#ppt_y+0.4)"/>
                                      </p:to>
                                    </p:set>
                                    <p:anim from="(#ppt_y+0.4)" to="(#ppt_y)" calcmode="lin" valueType="num">
                                      <p:cBhvr>
                                        <p:cTn id="24" dur="1230" accel="100000" fill="hold">
                                          <p:stCondLst>
                                            <p:cond delay="770"/>
                                          </p:stCondLst>
                                        </p:cTn>
                                        <p:tgtEl>
                                          <p:spTgt spid="1491971">
                                            <p:txEl>
                                              <p:pRg st="5" end="5"/>
                                            </p:txEl>
                                          </p:spTgt>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nodeType="clickEffect">
                                  <p:stCondLst>
                                    <p:cond delay="0"/>
                                  </p:stCondLst>
                                  <p:childTnLst>
                                    <p:set>
                                      <p:cBhvr>
                                        <p:cTn id="28" dur="1" fill="hold">
                                          <p:stCondLst>
                                            <p:cond delay="0"/>
                                          </p:stCondLst>
                                        </p:cTn>
                                        <p:tgtEl>
                                          <p:spTgt spid="1491971">
                                            <p:txEl>
                                              <p:pRg st="6" end="6"/>
                                            </p:txEl>
                                          </p:spTgt>
                                        </p:tgtEl>
                                        <p:attrNameLst>
                                          <p:attrName>style.visibility</p:attrName>
                                        </p:attrNameLst>
                                      </p:cBhvr>
                                      <p:to>
                                        <p:strVal val="visible"/>
                                      </p:to>
                                    </p:set>
                                    <p:animEffect transition="in" filter="fade">
                                      <p:cBhvr>
                                        <p:cTn id="29" dur="770" decel="100000"/>
                                        <p:tgtEl>
                                          <p:spTgt spid="1491971">
                                            <p:txEl>
                                              <p:pRg st="6" end="6"/>
                                            </p:txEl>
                                          </p:spTgt>
                                        </p:tgtEl>
                                      </p:cBhvr>
                                    </p:animEffect>
                                    <p:animScale>
                                      <p:cBhvr>
                                        <p:cTn id="30" dur="770" decel="100000"/>
                                        <p:tgtEl>
                                          <p:spTgt spid="1491971">
                                            <p:txEl>
                                              <p:pRg st="6" end="6"/>
                                            </p:txEl>
                                          </p:spTgt>
                                        </p:tgtEl>
                                      </p:cBhvr>
                                      <p:from x="10000" y="10000"/>
                                      <p:to x="200000" y="450000"/>
                                    </p:animScale>
                                    <p:animScale>
                                      <p:cBhvr>
                                        <p:cTn id="31" dur="1230" accel="100000" fill="hold">
                                          <p:stCondLst>
                                            <p:cond delay="770"/>
                                          </p:stCondLst>
                                        </p:cTn>
                                        <p:tgtEl>
                                          <p:spTgt spid="1491971">
                                            <p:txEl>
                                              <p:pRg st="6" end="6"/>
                                            </p:txEl>
                                          </p:spTgt>
                                        </p:tgtEl>
                                      </p:cBhvr>
                                      <p:from x="200000" y="450000"/>
                                      <p:to x="100000" y="100000"/>
                                    </p:animScale>
                                    <p:set>
                                      <p:cBhvr>
                                        <p:cTn id="32" dur="770" fill="hold"/>
                                        <p:tgtEl>
                                          <p:spTgt spid="1491971">
                                            <p:txEl>
                                              <p:pRg st="6" end="6"/>
                                            </p:txEl>
                                          </p:spTgt>
                                        </p:tgtEl>
                                        <p:attrNameLst>
                                          <p:attrName>ppt_x</p:attrName>
                                        </p:attrNameLst>
                                      </p:cBhvr>
                                      <p:to>
                                        <p:strVal val="(0.5)"/>
                                      </p:to>
                                    </p:set>
                                    <p:anim from="(0.5)" to="(#ppt_x)" calcmode="lin" valueType="num">
                                      <p:cBhvr>
                                        <p:cTn id="33" dur="1230" accel="100000" fill="hold">
                                          <p:stCondLst>
                                            <p:cond delay="770"/>
                                          </p:stCondLst>
                                        </p:cTn>
                                        <p:tgtEl>
                                          <p:spTgt spid="1491971">
                                            <p:txEl>
                                              <p:pRg st="6" end="6"/>
                                            </p:txEl>
                                          </p:spTgt>
                                        </p:tgtEl>
                                        <p:attrNameLst>
                                          <p:attrName>ppt_x</p:attrName>
                                        </p:attrNameLst>
                                      </p:cBhvr>
                                    </p:anim>
                                    <p:set>
                                      <p:cBhvr>
                                        <p:cTn id="34" dur="770" fill="hold"/>
                                        <p:tgtEl>
                                          <p:spTgt spid="1491971">
                                            <p:txEl>
                                              <p:pRg st="6" end="6"/>
                                            </p:txEl>
                                          </p:spTgt>
                                        </p:tgtEl>
                                        <p:attrNameLst>
                                          <p:attrName>ppt_y</p:attrName>
                                        </p:attrNameLst>
                                      </p:cBhvr>
                                      <p:to>
                                        <p:strVal val="(#ppt_y+0.4)"/>
                                      </p:to>
                                    </p:set>
                                    <p:anim from="(#ppt_y+0.4)" to="(#ppt_y)" calcmode="lin" valueType="num">
                                      <p:cBhvr>
                                        <p:cTn id="35" dur="1230" accel="100000" fill="hold">
                                          <p:stCondLst>
                                            <p:cond delay="770"/>
                                          </p:stCondLst>
                                        </p:cTn>
                                        <p:tgtEl>
                                          <p:spTgt spid="1491971">
                                            <p:txEl>
                                              <p:pRg st="6" end="6"/>
                                            </p:txEl>
                                          </p:spTgt>
                                        </p:tgtEl>
                                        <p:attrNameLst>
                                          <p:attrName>ppt_y</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nodeType="clickEffect">
                                  <p:stCondLst>
                                    <p:cond delay="0"/>
                                  </p:stCondLst>
                                  <p:childTnLst>
                                    <p:set>
                                      <p:cBhvr>
                                        <p:cTn id="39" dur="1" fill="hold">
                                          <p:stCondLst>
                                            <p:cond delay="0"/>
                                          </p:stCondLst>
                                        </p:cTn>
                                        <p:tgtEl>
                                          <p:spTgt spid="1491971">
                                            <p:txEl>
                                              <p:pRg st="7" end="7"/>
                                            </p:txEl>
                                          </p:spTgt>
                                        </p:tgtEl>
                                        <p:attrNameLst>
                                          <p:attrName>style.visibility</p:attrName>
                                        </p:attrNameLst>
                                      </p:cBhvr>
                                      <p:to>
                                        <p:strVal val="visible"/>
                                      </p:to>
                                    </p:set>
                                    <p:animEffect transition="in" filter="fade">
                                      <p:cBhvr>
                                        <p:cTn id="40" dur="770" decel="100000"/>
                                        <p:tgtEl>
                                          <p:spTgt spid="1491971">
                                            <p:txEl>
                                              <p:pRg st="7" end="7"/>
                                            </p:txEl>
                                          </p:spTgt>
                                        </p:tgtEl>
                                      </p:cBhvr>
                                    </p:animEffect>
                                    <p:animScale>
                                      <p:cBhvr>
                                        <p:cTn id="41" dur="770" decel="100000"/>
                                        <p:tgtEl>
                                          <p:spTgt spid="1491971">
                                            <p:txEl>
                                              <p:pRg st="7" end="7"/>
                                            </p:txEl>
                                          </p:spTgt>
                                        </p:tgtEl>
                                      </p:cBhvr>
                                      <p:from x="10000" y="10000"/>
                                      <p:to x="200000" y="450000"/>
                                    </p:animScale>
                                    <p:animScale>
                                      <p:cBhvr>
                                        <p:cTn id="42" dur="1230" accel="100000" fill="hold">
                                          <p:stCondLst>
                                            <p:cond delay="770"/>
                                          </p:stCondLst>
                                        </p:cTn>
                                        <p:tgtEl>
                                          <p:spTgt spid="1491971">
                                            <p:txEl>
                                              <p:pRg st="7" end="7"/>
                                            </p:txEl>
                                          </p:spTgt>
                                        </p:tgtEl>
                                      </p:cBhvr>
                                      <p:from x="200000" y="450000"/>
                                      <p:to x="100000" y="100000"/>
                                    </p:animScale>
                                    <p:set>
                                      <p:cBhvr>
                                        <p:cTn id="43" dur="770" fill="hold"/>
                                        <p:tgtEl>
                                          <p:spTgt spid="1491971">
                                            <p:txEl>
                                              <p:pRg st="7" end="7"/>
                                            </p:txEl>
                                          </p:spTgt>
                                        </p:tgtEl>
                                        <p:attrNameLst>
                                          <p:attrName>ppt_x</p:attrName>
                                        </p:attrNameLst>
                                      </p:cBhvr>
                                      <p:to>
                                        <p:strVal val="(0.5)"/>
                                      </p:to>
                                    </p:set>
                                    <p:anim from="(0.5)" to="(#ppt_x)" calcmode="lin" valueType="num">
                                      <p:cBhvr>
                                        <p:cTn id="44" dur="1230" accel="100000" fill="hold">
                                          <p:stCondLst>
                                            <p:cond delay="770"/>
                                          </p:stCondLst>
                                        </p:cTn>
                                        <p:tgtEl>
                                          <p:spTgt spid="1491971">
                                            <p:txEl>
                                              <p:pRg st="7" end="7"/>
                                            </p:txEl>
                                          </p:spTgt>
                                        </p:tgtEl>
                                        <p:attrNameLst>
                                          <p:attrName>ppt_x</p:attrName>
                                        </p:attrNameLst>
                                      </p:cBhvr>
                                    </p:anim>
                                    <p:set>
                                      <p:cBhvr>
                                        <p:cTn id="45" dur="770" fill="hold"/>
                                        <p:tgtEl>
                                          <p:spTgt spid="1491971">
                                            <p:txEl>
                                              <p:pRg st="7" end="7"/>
                                            </p:txEl>
                                          </p:spTgt>
                                        </p:tgtEl>
                                        <p:attrNameLst>
                                          <p:attrName>ppt_y</p:attrName>
                                        </p:attrNameLst>
                                      </p:cBhvr>
                                      <p:to>
                                        <p:strVal val="(#ppt_y+0.4)"/>
                                      </p:to>
                                    </p:set>
                                    <p:anim from="(#ppt_y+0.4)" to="(#ppt_y)" calcmode="lin" valueType="num">
                                      <p:cBhvr>
                                        <p:cTn id="46" dur="1230" accel="100000" fill="hold">
                                          <p:stCondLst>
                                            <p:cond delay="770"/>
                                          </p:stCondLst>
                                        </p:cTn>
                                        <p:tgtEl>
                                          <p:spTgt spid="1491971">
                                            <p:txEl>
                                              <p:pRg st="7" end="7"/>
                                            </p:txEl>
                                          </p:spTgt>
                                        </p:tgtEl>
                                        <p:attrNameLst>
                                          <p:attrName>ppt_y</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nodeType="clickEffect">
                                  <p:stCondLst>
                                    <p:cond delay="0"/>
                                  </p:stCondLst>
                                  <p:childTnLst>
                                    <p:set>
                                      <p:cBhvr>
                                        <p:cTn id="50" dur="1" fill="hold">
                                          <p:stCondLst>
                                            <p:cond delay="0"/>
                                          </p:stCondLst>
                                        </p:cTn>
                                        <p:tgtEl>
                                          <p:spTgt spid="1491971">
                                            <p:txEl>
                                              <p:pRg st="8" end="8"/>
                                            </p:txEl>
                                          </p:spTgt>
                                        </p:tgtEl>
                                        <p:attrNameLst>
                                          <p:attrName>style.visibility</p:attrName>
                                        </p:attrNameLst>
                                      </p:cBhvr>
                                      <p:to>
                                        <p:strVal val="visible"/>
                                      </p:to>
                                    </p:set>
                                    <p:animEffect transition="in" filter="fade">
                                      <p:cBhvr>
                                        <p:cTn id="51" dur="770" decel="100000"/>
                                        <p:tgtEl>
                                          <p:spTgt spid="1491971">
                                            <p:txEl>
                                              <p:pRg st="8" end="8"/>
                                            </p:txEl>
                                          </p:spTgt>
                                        </p:tgtEl>
                                      </p:cBhvr>
                                    </p:animEffect>
                                    <p:animScale>
                                      <p:cBhvr>
                                        <p:cTn id="52" dur="770" decel="100000"/>
                                        <p:tgtEl>
                                          <p:spTgt spid="1491971">
                                            <p:txEl>
                                              <p:pRg st="8" end="8"/>
                                            </p:txEl>
                                          </p:spTgt>
                                        </p:tgtEl>
                                      </p:cBhvr>
                                      <p:from x="10000" y="10000"/>
                                      <p:to x="200000" y="450000"/>
                                    </p:animScale>
                                    <p:animScale>
                                      <p:cBhvr>
                                        <p:cTn id="53" dur="1230" accel="100000" fill="hold">
                                          <p:stCondLst>
                                            <p:cond delay="770"/>
                                          </p:stCondLst>
                                        </p:cTn>
                                        <p:tgtEl>
                                          <p:spTgt spid="1491971">
                                            <p:txEl>
                                              <p:pRg st="8" end="8"/>
                                            </p:txEl>
                                          </p:spTgt>
                                        </p:tgtEl>
                                      </p:cBhvr>
                                      <p:from x="200000" y="450000"/>
                                      <p:to x="100000" y="100000"/>
                                    </p:animScale>
                                    <p:set>
                                      <p:cBhvr>
                                        <p:cTn id="54" dur="770" fill="hold"/>
                                        <p:tgtEl>
                                          <p:spTgt spid="1491971">
                                            <p:txEl>
                                              <p:pRg st="8" end="8"/>
                                            </p:txEl>
                                          </p:spTgt>
                                        </p:tgtEl>
                                        <p:attrNameLst>
                                          <p:attrName>ppt_x</p:attrName>
                                        </p:attrNameLst>
                                      </p:cBhvr>
                                      <p:to>
                                        <p:strVal val="(0.5)"/>
                                      </p:to>
                                    </p:set>
                                    <p:anim from="(0.5)" to="(#ppt_x)" calcmode="lin" valueType="num">
                                      <p:cBhvr>
                                        <p:cTn id="55" dur="1230" accel="100000" fill="hold">
                                          <p:stCondLst>
                                            <p:cond delay="770"/>
                                          </p:stCondLst>
                                        </p:cTn>
                                        <p:tgtEl>
                                          <p:spTgt spid="1491971">
                                            <p:txEl>
                                              <p:pRg st="8" end="8"/>
                                            </p:txEl>
                                          </p:spTgt>
                                        </p:tgtEl>
                                        <p:attrNameLst>
                                          <p:attrName>ppt_x</p:attrName>
                                        </p:attrNameLst>
                                      </p:cBhvr>
                                    </p:anim>
                                    <p:set>
                                      <p:cBhvr>
                                        <p:cTn id="56" dur="770" fill="hold"/>
                                        <p:tgtEl>
                                          <p:spTgt spid="1491971">
                                            <p:txEl>
                                              <p:pRg st="8" end="8"/>
                                            </p:txEl>
                                          </p:spTgt>
                                        </p:tgtEl>
                                        <p:attrNameLst>
                                          <p:attrName>ppt_y</p:attrName>
                                        </p:attrNameLst>
                                      </p:cBhvr>
                                      <p:to>
                                        <p:strVal val="(#ppt_y+0.4)"/>
                                      </p:to>
                                    </p:set>
                                    <p:anim from="(#ppt_y+0.4)" to="(#ppt_y)" calcmode="lin" valueType="num">
                                      <p:cBhvr>
                                        <p:cTn id="57" dur="1230" accel="100000" fill="hold">
                                          <p:stCondLst>
                                            <p:cond delay="770"/>
                                          </p:stCondLst>
                                        </p:cTn>
                                        <p:tgtEl>
                                          <p:spTgt spid="1491971">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6B917E8-E1B1-3843-B958-2B9899DEF36F}" type="slidenum">
              <a:rPr lang="en-US" sz="1400">
                <a:latin typeface="Arial" charset="0"/>
              </a:rPr>
              <a:pPr eaLnBrk="1" hangingPunct="1"/>
              <a:t>288</a:t>
            </a:fld>
            <a:endParaRPr lang="en-US" sz="1400">
              <a:latin typeface="Arial" charset="0"/>
            </a:endParaRPr>
          </a:p>
        </p:txBody>
      </p:sp>
      <p:sp>
        <p:nvSpPr>
          <p:cNvPr id="2918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Bonus Material: Binary Files</a:t>
            </a:r>
          </a:p>
        </p:txBody>
      </p:sp>
      <p:sp>
        <p:nvSpPr>
          <p:cNvPr id="281604" name="Rectangle 3"/>
          <p:cNvSpPr>
            <a:spLocks noGrp="1" noChangeArrowheads="1"/>
          </p:cNvSpPr>
          <p:nvPr>
            <p:ph type="body" idx="1"/>
          </p:nvPr>
        </p:nvSpPr>
        <p:spPr/>
        <p:txBody>
          <a:bodyPr/>
          <a:lstStyle/>
          <a:p>
            <a:pPr marL="533400" indent="-419100" eaLnBrk="1" hangingPunct="1">
              <a:buFont typeface="Arial" charset="0"/>
              <a:buAutoNum type="arabicParenR" startAt="2"/>
            </a:pPr>
            <a:r>
              <a:rPr lang="en-US">
                <a:solidFill>
                  <a:srgbClr val="FF0000"/>
                </a:solidFill>
                <a:latin typeface="Tahoma" charset="0"/>
                <a:ea typeface="ＭＳ Ｐゴシック" charset="0"/>
                <a:cs typeface="ＭＳ Ｐゴシック" charset="0"/>
              </a:rPr>
              <a:t> Binary Files</a:t>
            </a:r>
          </a:p>
          <a:p>
            <a:pPr marL="933450" lvl="1" indent="-419100" eaLnBrk="1" hangingPunct="1"/>
            <a:r>
              <a:rPr lang="en-US">
                <a:latin typeface="Tahoma" charset="0"/>
                <a:ea typeface="ＭＳ Ｐゴシック" charset="0"/>
              </a:rPr>
              <a:t>Data in the file is stored in the same way (or in a </a:t>
            </a:r>
            <a:r>
              <a:rPr lang="ja-JP" altLang="en-US">
                <a:latin typeface="Tahoma" charset="0"/>
                <a:ea typeface="ＭＳ Ｐゴシック" charset="0"/>
              </a:rPr>
              <a:t>“</a:t>
            </a:r>
            <a:r>
              <a:rPr lang="en-US" altLang="ja-JP">
                <a:latin typeface="Tahoma" charset="0"/>
                <a:ea typeface="ＭＳ Ｐゴシック" charset="0"/>
              </a:rPr>
              <a:t>serialized</a:t>
            </a:r>
            <a:r>
              <a:rPr lang="ja-JP" altLang="en-US">
                <a:latin typeface="Tahoma" charset="0"/>
                <a:ea typeface="ＭＳ Ｐゴシック" charset="0"/>
              </a:rPr>
              <a:t>”</a:t>
            </a:r>
            <a:r>
              <a:rPr lang="en-US" altLang="ja-JP">
                <a:latin typeface="Tahoma" charset="0"/>
                <a:ea typeface="ＭＳ Ｐゴシック" charset="0"/>
              </a:rPr>
              <a:t> version) that it is stored in the program</a:t>
            </a:r>
          </a:p>
          <a:p>
            <a:pPr marL="1333500" lvl="2" indent="-419100" eaLnBrk="1" hangingPunct="1"/>
            <a:r>
              <a:rPr lang="en-US">
                <a:latin typeface="Tahoma" charset="0"/>
                <a:ea typeface="ＭＳ Ｐゴシック" charset="0"/>
              </a:rPr>
              <a:t>We can store arbitrary bytes or we can store </a:t>
            </a:r>
            <a:r>
              <a:rPr lang="ja-JP" altLang="en-US">
                <a:latin typeface="Tahoma" charset="0"/>
                <a:ea typeface="ＭＳ Ｐゴシック" charset="0"/>
              </a:rPr>
              <a:t>“</a:t>
            </a:r>
            <a:r>
              <a:rPr lang="en-US" altLang="ja-JP">
                <a:latin typeface="Tahoma" charset="0"/>
                <a:ea typeface="ＭＳ Ｐゴシック" charset="0"/>
              </a:rPr>
              <a:t>whole</a:t>
            </a:r>
            <a:r>
              <a:rPr lang="ja-JP" altLang="en-US">
                <a:latin typeface="Tahoma" charset="0"/>
                <a:ea typeface="ＭＳ Ｐゴシック" charset="0"/>
              </a:rPr>
              <a:t>”</a:t>
            </a:r>
            <a:r>
              <a:rPr lang="en-US" altLang="ja-JP">
                <a:latin typeface="Tahoma" charset="0"/>
                <a:ea typeface="ＭＳ Ｐゴシック" charset="0"/>
              </a:rPr>
              <a:t> data types, including primitive types (int, double, etc.) and objects (String, any other </a:t>
            </a:r>
            <a:r>
              <a:rPr lang="en-US" altLang="ja-JP">
                <a:solidFill>
                  <a:srgbClr val="FF0000"/>
                </a:solidFill>
                <a:latin typeface="Tahoma" charset="0"/>
                <a:ea typeface="ＭＳ Ｐゴシック" charset="0"/>
              </a:rPr>
              <a:t>Serializable</a:t>
            </a:r>
            <a:r>
              <a:rPr lang="en-US" altLang="ja-JP">
                <a:latin typeface="Tahoma" charset="0"/>
                <a:ea typeface="ＭＳ Ｐゴシック" charset="0"/>
              </a:rPr>
              <a:t> object type)</a:t>
            </a:r>
          </a:p>
          <a:p>
            <a:pPr marL="1752600" lvl="3" indent="-381000" eaLnBrk="1" hangingPunct="1"/>
            <a:r>
              <a:rPr lang="en-US">
                <a:latin typeface="Tahoma" charset="0"/>
                <a:ea typeface="ＭＳ Ｐゴシック" charset="0"/>
              </a:rPr>
              <a:t>We will discuss Serializable more shortly</a:t>
            </a:r>
          </a:p>
        </p:txBody>
      </p:sp>
    </p:spTree>
    <p:extLst>
      <p:ext uri="{BB962C8B-B14F-4D97-AF65-F5344CB8AC3E}">
        <p14:creationId xmlns:p14="http://schemas.microsoft.com/office/powerpoint/2010/main" val="445188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1604">
                                            <p:txEl>
                                              <p:pRg st="1" end="1"/>
                                            </p:txEl>
                                          </p:spTgt>
                                        </p:tgtEl>
                                        <p:attrNameLst>
                                          <p:attrName>style.visibility</p:attrName>
                                        </p:attrNameLst>
                                      </p:cBhvr>
                                      <p:to>
                                        <p:strVal val="visible"/>
                                      </p:to>
                                    </p:set>
                                    <p:animEffect transition="in" filter="slide(fromBottom)">
                                      <p:cBhvr>
                                        <p:cTn id="7" dur="500"/>
                                        <p:tgtEl>
                                          <p:spTgt spid="28160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81604">
                                            <p:txEl>
                                              <p:pRg st="2" end="2"/>
                                            </p:txEl>
                                          </p:spTgt>
                                        </p:tgtEl>
                                        <p:attrNameLst>
                                          <p:attrName>style.visibility</p:attrName>
                                        </p:attrNameLst>
                                      </p:cBhvr>
                                      <p:to>
                                        <p:strVal val="visible"/>
                                      </p:to>
                                    </p:set>
                                    <p:animEffect transition="in" filter="slide(fromBottom)">
                                      <p:cBhvr>
                                        <p:cTn id="12" dur="500"/>
                                        <p:tgtEl>
                                          <p:spTgt spid="28160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81604">
                                            <p:txEl>
                                              <p:pRg st="3" end="3"/>
                                            </p:txEl>
                                          </p:spTgt>
                                        </p:tgtEl>
                                        <p:attrNameLst>
                                          <p:attrName>style.visibility</p:attrName>
                                        </p:attrNameLst>
                                      </p:cBhvr>
                                      <p:to>
                                        <p:strVal val="visible"/>
                                      </p:to>
                                    </p:set>
                                    <p:animEffect transition="in" filter="slide(fromBottom)">
                                      <p:cBhvr>
                                        <p:cTn id="17" dur="500"/>
                                        <p:tgtEl>
                                          <p:spTgt spid="281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bldLvl="3"/>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Title 1"/>
          <p:cNvSpPr>
            <a:spLocks noGrp="1"/>
          </p:cNvSpPr>
          <p:nvPr>
            <p:ph type="title"/>
          </p:nvPr>
        </p:nvSpPr>
        <p:spPr/>
        <p:txBody>
          <a:bodyPr/>
          <a:lstStyle/>
          <a:p>
            <a:r>
              <a:rPr lang="en-US" dirty="0">
                <a:latin typeface="Arial" charset="0"/>
                <a:ea typeface="ＭＳ Ｐゴシック" charset="0"/>
                <a:cs typeface="ＭＳ Ｐゴシック" charset="0"/>
              </a:rPr>
              <a:t>Bonus Material: File Types</a:t>
            </a:r>
          </a:p>
        </p:txBody>
      </p:sp>
      <p:sp>
        <p:nvSpPr>
          <p:cNvPr id="3" name="Content Placeholder 2"/>
          <p:cNvSpPr>
            <a:spLocks noGrp="1"/>
          </p:cNvSpPr>
          <p:nvPr>
            <p:ph idx="1"/>
          </p:nvPr>
        </p:nvSpPr>
        <p:spPr/>
        <p:txBody>
          <a:bodyPr/>
          <a:lstStyle/>
          <a:p>
            <a:pPr marL="933450" lvl="1" indent="-419100" eaLnBrk="1" hangingPunct="1"/>
            <a:r>
              <a:rPr lang="en-US" dirty="0">
                <a:solidFill>
                  <a:srgbClr val="339933"/>
                </a:solidFill>
                <a:latin typeface="Tahoma" charset="0"/>
                <a:ea typeface="ＭＳ Ｐゴシック" charset="0"/>
              </a:rPr>
              <a:t>Advantages:</a:t>
            </a:r>
          </a:p>
          <a:p>
            <a:pPr marL="1295400" lvl="2" indent="-381000" eaLnBrk="1" hangingPunct="1"/>
            <a:r>
              <a:rPr lang="en-US" dirty="0">
                <a:latin typeface="Tahoma" charset="0"/>
                <a:ea typeface="ＭＳ Ｐゴシック" charset="0"/>
              </a:rPr>
              <a:t>Since data is already in its binary form, reading and writing require little if any conversion and is faster than for text files</a:t>
            </a:r>
          </a:p>
          <a:p>
            <a:pPr marL="1295400" lvl="2" indent="-381000" eaLnBrk="1" hangingPunct="1"/>
            <a:r>
              <a:rPr lang="en-US" dirty="0">
                <a:latin typeface="Tahoma" charset="0"/>
                <a:ea typeface="ＭＳ Ｐゴシック" charset="0"/>
              </a:rPr>
              <a:t>Non-string data can often be stored more efficiently in its binary form than in ASCII form </a:t>
            </a:r>
          </a:p>
          <a:p>
            <a:pPr marL="933450" lvl="1" indent="-419100" eaLnBrk="1" hangingPunct="1"/>
            <a:r>
              <a:rPr lang="en-US" dirty="0">
                <a:solidFill>
                  <a:srgbClr val="FF6600"/>
                </a:solidFill>
                <a:latin typeface="Tahoma" charset="0"/>
                <a:ea typeface="ＭＳ Ｐゴシック" charset="0"/>
              </a:rPr>
              <a:t>Disadvantage:</a:t>
            </a:r>
          </a:p>
          <a:p>
            <a:pPr marL="1295400" lvl="2" indent="-381000" eaLnBrk="1" hangingPunct="1"/>
            <a:r>
              <a:rPr lang="en-US" dirty="0">
                <a:latin typeface="Tahoma" charset="0"/>
                <a:ea typeface="ＭＳ Ｐゴシック" charset="0"/>
              </a:rPr>
              <a:t>Data in the files is not readable except via a specific computer program</a:t>
            </a:r>
          </a:p>
          <a:p>
            <a:pPr lvl="3" eaLnBrk="1" hangingPunct="1"/>
            <a:r>
              <a:rPr lang="en-US" dirty="0">
                <a:latin typeface="Tahoma" charset="0"/>
                <a:ea typeface="ＭＳ Ｐゴシック" charset="0"/>
              </a:rPr>
              <a:t>Ex: A Java object in a file can only be read in by a Java program</a:t>
            </a:r>
          </a:p>
          <a:p>
            <a:pPr marL="933450" lvl="1" indent="-419100" eaLnBrk="1" hangingPunct="1"/>
            <a:r>
              <a:rPr lang="en-US" dirty="0">
                <a:latin typeface="Tahoma" charset="0"/>
                <a:ea typeface="ＭＳ Ｐゴシック" charset="0"/>
              </a:rPr>
              <a:t>There are reasons to use both of these types of files in various applications</a:t>
            </a:r>
          </a:p>
          <a:p>
            <a:pPr marL="1295400" lvl="2" indent="-381000" eaLnBrk="1" hangingPunct="1"/>
            <a:endParaRPr lang="en-US" dirty="0">
              <a:latin typeface="Tahoma" charset="0"/>
              <a:ea typeface="ＭＳ Ｐゴシック" charset="0"/>
            </a:endParaRPr>
          </a:p>
          <a:p>
            <a:pPr marL="933450" lvl="1" indent="-419100"/>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p:txBody>
      </p:sp>
      <p:sp>
        <p:nvSpPr>
          <p:cNvPr id="29286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A257DF3-9AA3-3A4E-A107-095FE7D772AB}" type="slidenum">
              <a:rPr lang="en-US" sz="1400">
                <a:latin typeface="Arial" charset="0"/>
              </a:rPr>
              <a:pPr eaLnBrk="1" hangingPunct="1"/>
              <a:t>289</a:t>
            </a:fld>
            <a:endParaRPr lang="en-US" sz="1400">
              <a:latin typeface="Arial" charset="0"/>
            </a:endParaRPr>
          </a:p>
        </p:txBody>
      </p:sp>
    </p:spTree>
    <p:extLst>
      <p:ext uri="{BB962C8B-B14F-4D97-AF65-F5344CB8AC3E}">
        <p14:creationId xmlns:p14="http://schemas.microsoft.com/office/powerpoint/2010/main" val="1767349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to="" calcmode="lin" valueType="num">
                                      <p:cBhvr>
                                        <p:cTn id="7" dur="1" fill="hold"/>
                                        <p:tgtEl>
                                          <p:spTgt spid="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to="" calcmode="lin" valueType="num">
                                      <p:cBhvr>
                                        <p:cTn id="25" dur="1" fill="hold"/>
                                        <p:tgtEl>
                                          <p:spTgt spid="3">
                                            <p:txEl>
                                              <p:pRg st="5" end="5"/>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to="" calcmode="lin" valueType="num">
                                      <p:cBhvr>
                                        <p:cTn id="30"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7B7F47D-DB14-444C-ACF0-C084FDE5812C}" type="slidenum">
              <a:rPr lang="en-US" sz="1400">
                <a:latin typeface="Arial" charset="0"/>
              </a:rPr>
              <a:pPr eaLnBrk="1" hangingPunct="1"/>
              <a:t>29</a:t>
            </a:fld>
            <a:endParaRPr lang="en-US" sz="1400">
              <a:latin typeface="Arial" charset="0"/>
            </a:endParaRPr>
          </a:p>
        </p:txBody>
      </p:sp>
      <p:sp>
        <p:nvSpPr>
          <p:cNvPr id="512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 Data and Expressions</a:t>
            </a:r>
          </a:p>
        </p:txBody>
      </p:sp>
      <p:sp>
        <p:nvSpPr>
          <p:cNvPr id="1026051" name="Rectangle 3"/>
          <p:cNvSpPr>
            <a:spLocks noGrp="1" noChangeArrowheads="1"/>
          </p:cNvSpPr>
          <p:nvPr>
            <p:ph type="body" idx="1"/>
          </p:nvPr>
        </p:nvSpPr>
        <p:spPr/>
        <p:txBody>
          <a:bodyPr/>
          <a:lstStyle/>
          <a:p>
            <a:pPr lvl="1" eaLnBrk="1" hangingPunct="1"/>
            <a:r>
              <a:rPr lang="en-US">
                <a:latin typeface="Tahoma" charset="0"/>
                <a:ea typeface="ＭＳ Ｐゴシック" charset="0"/>
              </a:rPr>
              <a:t>In Java, variables fall into two categories:</a:t>
            </a:r>
          </a:p>
          <a:p>
            <a:pPr lvl="1" eaLnBrk="1" hangingPunct="1"/>
            <a:r>
              <a:rPr lang="en-US" b="1">
                <a:latin typeface="Tahoma" charset="0"/>
                <a:ea typeface="ＭＳ Ｐゴシック" charset="0"/>
              </a:rPr>
              <a:t>Primitive Types</a:t>
            </a:r>
          </a:p>
          <a:p>
            <a:pPr lvl="3" eaLnBrk="1" hangingPunct="1"/>
            <a:r>
              <a:rPr lang="en-US">
                <a:latin typeface="Tahoma" charset="0"/>
                <a:ea typeface="ＭＳ Ｐゴシック" charset="0"/>
              </a:rPr>
              <a:t>Simple types whose values are stored directly in the memory location associated with a variable</a:t>
            </a:r>
          </a:p>
          <a:p>
            <a:pPr lvl="3" eaLnBrk="1" hangingPunct="1"/>
            <a:r>
              <a:rPr lang="en-US">
                <a:latin typeface="Tahoma" charset="0"/>
                <a:ea typeface="ＭＳ Ｐゴシック" charset="0"/>
              </a:rPr>
              <a:t>Ex: int var1 = 100;</a:t>
            </a:r>
          </a:p>
          <a:p>
            <a:pPr lvl="4" eaLnBrk="1" hangingPunct="1"/>
            <a:endParaRPr lang="en-US">
              <a:latin typeface="Tahoma" charset="0"/>
              <a:ea typeface="ＭＳ Ｐゴシック" charset="0"/>
            </a:endParaRPr>
          </a:p>
          <a:p>
            <a:pPr lvl="4" eaLnBrk="1" hangingPunct="1"/>
            <a:endParaRPr lang="en-US">
              <a:latin typeface="Tahoma" charset="0"/>
              <a:ea typeface="ＭＳ Ｐゴシック" charset="0"/>
            </a:endParaRPr>
          </a:p>
          <a:p>
            <a:pPr lvl="3" eaLnBrk="1" hangingPunct="1"/>
            <a:endParaRPr lang="en-US">
              <a:latin typeface="Tahoma" charset="0"/>
              <a:ea typeface="ＭＳ Ｐゴシック" charset="0"/>
            </a:endParaRPr>
          </a:p>
          <a:p>
            <a:pPr lvl="3" eaLnBrk="1" hangingPunct="1"/>
            <a:r>
              <a:rPr lang="en-US">
                <a:latin typeface="Tahoma" charset="0"/>
                <a:ea typeface="ＭＳ Ｐゴシック" charset="0"/>
              </a:rPr>
              <a:t>There are 8 primitive types in Java:</a:t>
            </a:r>
          </a:p>
          <a:p>
            <a:pPr lvl="4" eaLnBrk="1" hangingPunct="1">
              <a:buFont typeface="Arial" charset="0"/>
              <a:buNone/>
            </a:pPr>
            <a:r>
              <a:rPr lang="en-US">
                <a:latin typeface="Tahoma" charset="0"/>
                <a:ea typeface="ＭＳ Ｐゴシック" charset="0"/>
              </a:rPr>
              <a:t>	byte, short, int, long, float, double, char, boolean </a:t>
            </a:r>
          </a:p>
          <a:p>
            <a:pPr lvl="3" eaLnBrk="1" hangingPunct="1"/>
            <a:r>
              <a:rPr lang="en-US">
                <a:latin typeface="Tahoma" charset="0"/>
                <a:ea typeface="ＭＳ Ｐゴシック" charset="0"/>
              </a:rPr>
              <a:t>See Section 2.4 and ex3.java for more details on the primitive numeric types</a:t>
            </a:r>
          </a:p>
        </p:txBody>
      </p:sp>
      <p:sp>
        <p:nvSpPr>
          <p:cNvPr id="1026052" name="Rectangle 4"/>
          <p:cNvSpPr>
            <a:spLocks noChangeArrowheads="1"/>
          </p:cNvSpPr>
          <p:nvPr/>
        </p:nvSpPr>
        <p:spPr bwMode="auto">
          <a:xfrm>
            <a:off x="2286000" y="3276600"/>
            <a:ext cx="838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latin typeface="Times New Roman" charset="0"/>
              </a:rPr>
              <a:t>var1</a:t>
            </a:r>
          </a:p>
        </p:txBody>
      </p:sp>
      <p:sp>
        <p:nvSpPr>
          <p:cNvPr id="1026053" name="Rectangle 5"/>
          <p:cNvSpPr>
            <a:spLocks noChangeArrowheads="1"/>
          </p:cNvSpPr>
          <p:nvPr/>
        </p:nvSpPr>
        <p:spPr bwMode="auto">
          <a:xfrm>
            <a:off x="3124200" y="3276600"/>
            <a:ext cx="1447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6051">
                                            <p:txEl>
                                              <p:pRg st="1" end="1"/>
                                            </p:txEl>
                                          </p:spTgt>
                                        </p:tgtEl>
                                        <p:attrNameLst>
                                          <p:attrName>style.visibility</p:attrName>
                                        </p:attrNameLst>
                                      </p:cBhvr>
                                      <p:to>
                                        <p:strVal val="visible"/>
                                      </p:to>
                                    </p:set>
                                    <p:animEffect transition="in" filter="dissolve">
                                      <p:cBhvr>
                                        <p:cTn id="7" dur="500"/>
                                        <p:tgtEl>
                                          <p:spTgt spid="1026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6051">
                                            <p:txEl>
                                              <p:pRg st="2" end="2"/>
                                            </p:txEl>
                                          </p:spTgt>
                                        </p:tgtEl>
                                        <p:attrNameLst>
                                          <p:attrName>style.visibility</p:attrName>
                                        </p:attrNameLst>
                                      </p:cBhvr>
                                      <p:to>
                                        <p:strVal val="visible"/>
                                      </p:to>
                                    </p:set>
                                    <p:animEffect transition="in" filter="dissolve">
                                      <p:cBhvr>
                                        <p:cTn id="12" dur="500"/>
                                        <p:tgtEl>
                                          <p:spTgt spid="10260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26051">
                                            <p:txEl>
                                              <p:pRg st="3" end="3"/>
                                            </p:txEl>
                                          </p:spTgt>
                                        </p:tgtEl>
                                        <p:attrNameLst>
                                          <p:attrName>style.visibility</p:attrName>
                                        </p:attrNameLst>
                                      </p:cBhvr>
                                      <p:to>
                                        <p:strVal val="visible"/>
                                      </p:to>
                                    </p:set>
                                    <p:animEffect transition="in" filter="dissolve">
                                      <p:cBhvr>
                                        <p:cTn id="17" dur="500"/>
                                        <p:tgtEl>
                                          <p:spTgt spid="10260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026052"/>
                                        </p:tgtEl>
                                        <p:attrNameLst>
                                          <p:attrName>style.visibility</p:attrName>
                                        </p:attrNameLst>
                                      </p:cBhvr>
                                      <p:to>
                                        <p:strVal val="visible"/>
                                      </p:to>
                                    </p:set>
                                    <p:anim calcmode="lin" valueType="num">
                                      <p:cBhvr additive="base">
                                        <p:cTn id="22" dur="500" fill="hold"/>
                                        <p:tgtEl>
                                          <p:spTgt spid="1026052"/>
                                        </p:tgtEl>
                                        <p:attrNameLst>
                                          <p:attrName>ppt_x</p:attrName>
                                        </p:attrNameLst>
                                      </p:cBhvr>
                                      <p:tavLst>
                                        <p:tav tm="0">
                                          <p:val>
                                            <p:strVal val="0-#ppt_w/2"/>
                                          </p:val>
                                        </p:tav>
                                        <p:tav tm="100000">
                                          <p:val>
                                            <p:strVal val="#ppt_x"/>
                                          </p:val>
                                        </p:tav>
                                      </p:tavLst>
                                    </p:anim>
                                    <p:anim calcmode="lin" valueType="num">
                                      <p:cBhvr additive="base">
                                        <p:cTn id="23" dur="500" fill="hold"/>
                                        <p:tgtEl>
                                          <p:spTgt spid="102605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iterate type="wd">
                                    <p:tmPct val="20000"/>
                                  </p:iterate>
                                  <p:childTnLst>
                                    <p:set>
                                      <p:cBhvr>
                                        <p:cTn id="27" dur="1" fill="hold">
                                          <p:stCondLst>
                                            <p:cond delay="0"/>
                                          </p:stCondLst>
                                        </p:cTn>
                                        <p:tgtEl>
                                          <p:spTgt spid="1026053">
                                            <p:bg/>
                                          </p:spTgt>
                                        </p:tgtEl>
                                        <p:attrNameLst>
                                          <p:attrName>style.visibility</p:attrName>
                                        </p:attrNameLst>
                                      </p:cBhvr>
                                      <p:to>
                                        <p:strVal val="visible"/>
                                      </p:to>
                                    </p:set>
                                    <p:anim calcmode="lin" valueType="num">
                                      <p:cBhvr additive="base">
                                        <p:cTn id="28" dur="500" fill="hold"/>
                                        <p:tgtEl>
                                          <p:spTgt spid="1026053">
                                            <p:bg/>
                                          </p:spTgt>
                                        </p:tgtEl>
                                        <p:attrNameLst>
                                          <p:attrName>ppt_x</p:attrName>
                                        </p:attrNameLst>
                                      </p:cBhvr>
                                      <p:tavLst>
                                        <p:tav tm="0">
                                          <p:val>
                                            <p:strVal val="1+#ppt_w/2"/>
                                          </p:val>
                                        </p:tav>
                                        <p:tav tm="100000">
                                          <p:val>
                                            <p:strVal val="#ppt_x"/>
                                          </p:val>
                                        </p:tav>
                                      </p:tavLst>
                                    </p:anim>
                                    <p:anim calcmode="lin" valueType="num">
                                      <p:cBhvr additive="base">
                                        <p:cTn id="29" dur="500" fill="hold"/>
                                        <p:tgtEl>
                                          <p:spTgt spid="1026053">
                                            <p:bg/>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3" fill="hold" nodeType="clickEffect">
                                  <p:stCondLst>
                                    <p:cond delay="0"/>
                                  </p:stCondLst>
                                  <p:iterate type="wd">
                                    <p:tmPct val="20000"/>
                                  </p:iterate>
                                  <p:childTnLst>
                                    <p:set>
                                      <p:cBhvr>
                                        <p:cTn id="33" dur="1" fill="hold">
                                          <p:stCondLst>
                                            <p:cond delay="0"/>
                                          </p:stCondLst>
                                        </p:cTn>
                                        <p:tgtEl>
                                          <p:spTgt spid="1026053">
                                            <p:txEl>
                                              <p:pRg st="0" end="0"/>
                                            </p:txEl>
                                          </p:spTgt>
                                        </p:tgtEl>
                                        <p:attrNameLst>
                                          <p:attrName>style.visibility</p:attrName>
                                        </p:attrNameLst>
                                      </p:cBhvr>
                                      <p:to>
                                        <p:strVal val="visible"/>
                                      </p:to>
                                    </p:set>
                                    <p:anim calcmode="lin" valueType="num">
                                      <p:cBhvr additive="base">
                                        <p:cTn id="34" dur="500" fill="hold"/>
                                        <p:tgtEl>
                                          <p:spTgt spid="1026053">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02605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pu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026051">
                                            <p:txEl>
                                              <p:pRg st="7" end="7"/>
                                            </p:txEl>
                                          </p:spTgt>
                                        </p:tgtEl>
                                        <p:attrNameLst>
                                          <p:attrName>style.visibility</p:attrName>
                                        </p:attrNameLst>
                                      </p:cBhvr>
                                      <p:to>
                                        <p:strVal val="visible"/>
                                      </p:to>
                                    </p:set>
                                    <p:animEffect transition="in" filter="dissolve">
                                      <p:cBhvr>
                                        <p:cTn id="40" dur="500"/>
                                        <p:tgtEl>
                                          <p:spTgt spid="102605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026051">
                                            <p:txEl>
                                              <p:pRg st="8" end="8"/>
                                            </p:txEl>
                                          </p:spTgt>
                                        </p:tgtEl>
                                        <p:attrNameLst>
                                          <p:attrName>style.visibility</p:attrName>
                                        </p:attrNameLst>
                                      </p:cBhvr>
                                      <p:to>
                                        <p:strVal val="visible"/>
                                      </p:to>
                                    </p:set>
                                    <p:animEffect transition="in" filter="dissolve">
                                      <p:cBhvr>
                                        <p:cTn id="45" dur="500"/>
                                        <p:tgtEl>
                                          <p:spTgt spid="102605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026051">
                                            <p:txEl>
                                              <p:pRg st="9" end="9"/>
                                            </p:txEl>
                                          </p:spTgt>
                                        </p:tgtEl>
                                        <p:attrNameLst>
                                          <p:attrName>style.visibility</p:attrName>
                                        </p:attrNameLst>
                                      </p:cBhvr>
                                      <p:to>
                                        <p:strVal val="visible"/>
                                      </p:to>
                                    </p:set>
                                    <p:animEffect transition="in" filter="dissolve">
                                      <p:cBhvr>
                                        <p:cTn id="50" dur="500"/>
                                        <p:tgtEl>
                                          <p:spTgt spid="1026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2" grpId="0"/>
      <p:bldP spid="1026053" grpId="0" build="allAtOnce" animBg="1"/>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611E70B-2A9F-AF44-B353-ABD705467A7C}" type="slidenum">
              <a:rPr lang="en-US" sz="1400">
                <a:latin typeface="Arial" charset="0"/>
              </a:rPr>
              <a:pPr eaLnBrk="1" hangingPunct="1"/>
              <a:t>290</a:t>
            </a:fld>
            <a:endParaRPr lang="en-US" sz="1400">
              <a:latin typeface="Arial" charset="0"/>
            </a:endParaRPr>
          </a:p>
        </p:txBody>
      </p:sp>
      <p:sp>
        <p:nvSpPr>
          <p:cNvPr id="2938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Bonus Material: IO Streams</a:t>
            </a:r>
          </a:p>
        </p:txBody>
      </p:sp>
      <p:sp>
        <p:nvSpPr>
          <p:cNvPr id="1495043" name="Rectangle 3"/>
          <p:cNvSpPr>
            <a:spLocks noGrp="1" noChangeArrowheads="1"/>
          </p:cNvSpPr>
          <p:nvPr>
            <p:ph type="body" idx="1"/>
          </p:nvPr>
        </p:nvSpPr>
        <p:spPr>
          <a:xfrm>
            <a:off x="457200" y="914400"/>
            <a:ext cx="8153400" cy="5334000"/>
          </a:xfrm>
        </p:spPr>
        <p:txBody>
          <a:bodyPr/>
          <a:lstStyle/>
          <a:p>
            <a:pPr eaLnBrk="1" hangingPunct="1"/>
            <a:r>
              <a:rPr lang="en-US">
                <a:latin typeface="Tahoma" charset="0"/>
                <a:ea typeface="ＭＳ Ｐゴシック" charset="0"/>
                <a:cs typeface="ＭＳ Ｐゴシック" charset="0"/>
              </a:rPr>
              <a:t>In Java, file access is provided through a hierarchy of </a:t>
            </a:r>
            <a:r>
              <a:rPr lang="en-US">
                <a:solidFill>
                  <a:srgbClr val="FF0000"/>
                </a:solidFill>
                <a:latin typeface="Tahoma" charset="0"/>
                <a:ea typeface="ＭＳ Ｐゴシック" charset="0"/>
                <a:cs typeface="ＭＳ Ｐゴシック" charset="0"/>
              </a:rPr>
              <a:t>file</a:t>
            </a:r>
            <a:r>
              <a:rPr lang="en-US">
                <a:latin typeface="Tahoma" charset="0"/>
                <a:ea typeface="ＭＳ Ｐゴシック" charset="0"/>
                <a:cs typeface="ＭＳ Ｐゴシック" charset="0"/>
              </a:rPr>
              <a:t> and </a:t>
            </a:r>
            <a:r>
              <a:rPr lang="en-US">
                <a:solidFill>
                  <a:srgbClr val="FF0000"/>
                </a:solidFill>
                <a:latin typeface="Tahoma" charset="0"/>
                <a:ea typeface="ＭＳ Ｐゴシック" charset="0"/>
                <a:cs typeface="ＭＳ Ｐゴシック" charset="0"/>
              </a:rPr>
              <a:t>stream classes</a:t>
            </a:r>
          </a:p>
          <a:p>
            <a:pPr lvl="1" eaLnBrk="1" hangingPunct="1"/>
            <a:r>
              <a:rPr lang="en-US">
                <a:latin typeface="Tahoma" charset="0"/>
                <a:ea typeface="ＭＳ Ｐゴシック" charset="0"/>
              </a:rPr>
              <a:t>These allow various different access functionalities implemented in a systematic, consistent way</a:t>
            </a:r>
          </a:p>
          <a:p>
            <a:pPr lvl="1" eaLnBrk="1" hangingPunct="1"/>
            <a:r>
              <a:rPr lang="en-US">
                <a:latin typeface="Tahoma" charset="0"/>
                <a:ea typeface="ＭＳ Ｐゴシック" charset="0"/>
              </a:rPr>
              <a:t>Often we </a:t>
            </a:r>
            <a:r>
              <a:rPr lang="ja-JP" altLang="en-US">
                <a:latin typeface="Tahoma" charset="0"/>
                <a:ea typeface="ＭＳ Ｐゴシック" charset="0"/>
              </a:rPr>
              <a:t>“</a:t>
            </a:r>
            <a:r>
              <a:rPr lang="en-US" altLang="ja-JP">
                <a:latin typeface="Tahoma" charset="0"/>
                <a:ea typeface="ＭＳ Ｐゴシック" charset="0"/>
              </a:rPr>
              <a:t>wrap</a:t>
            </a:r>
            <a:r>
              <a:rPr lang="ja-JP" altLang="en-US">
                <a:latin typeface="Tahoma" charset="0"/>
                <a:ea typeface="ＭＳ Ｐゴシック" charset="0"/>
              </a:rPr>
              <a:t>”</a:t>
            </a:r>
            <a:r>
              <a:rPr lang="en-US" altLang="ja-JP">
                <a:latin typeface="Tahoma" charset="0"/>
                <a:ea typeface="ＭＳ Ｐゴシック" charset="0"/>
              </a:rPr>
              <a:t> streams around others to provide more specific access</a:t>
            </a:r>
          </a:p>
          <a:p>
            <a:pPr lvl="2" eaLnBrk="1" hangingPunct="1"/>
            <a:r>
              <a:rPr lang="en-US">
                <a:solidFill>
                  <a:srgbClr val="FF0000"/>
                </a:solidFill>
                <a:latin typeface="Tahoma" charset="0"/>
                <a:ea typeface="ＭＳ Ｐゴシック" charset="0"/>
              </a:rPr>
              <a:t>Stream wrappers</a:t>
            </a:r>
            <a:r>
              <a:rPr lang="en-US">
                <a:latin typeface="Tahoma" charset="0"/>
                <a:ea typeface="ＭＳ Ｐゴシック" charset="0"/>
              </a:rPr>
              <a:t> are a similar notion to our primitive type wrappers – in both cases we are wrapping an object around other data to increase the functionality of the data</a:t>
            </a:r>
          </a:p>
          <a:p>
            <a:pPr lvl="3" eaLnBrk="1" hangingPunct="1"/>
            <a:r>
              <a:rPr lang="en-US">
                <a:latin typeface="Tahoma" charset="0"/>
                <a:ea typeface="ＭＳ Ｐゴシック" charset="0"/>
              </a:rPr>
              <a:t>However, in this case the data being </a:t>
            </a:r>
            <a:r>
              <a:rPr lang="ja-JP" altLang="en-US">
                <a:latin typeface="Tahoma" charset="0"/>
                <a:ea typeface="ＭＳ Ｐゴシック" charset="0"/>
              </a:rPr>
              <a:t>“</a:t>
            </a:r>
            <a:r>
              <a:rPr lang="en-US" altLang="ja-JP">
                <a:latin typeface="Tahoma" charset="0"/>
                <a:ea typeface="ＭＳ Ｐゴシック" charset="0"/>
              </a:rPr>
              <a:t>wrapped</a:t>
            </a:r>
            <a:r>
              <a:rPr lang="ja-JP" altLang="en-US">
                <a:latin typeface="Tahoma" charset="0"/>
                <a:ea typeface="ＭＳ Ｐゴシック" charset="0"/>
              </a:rPr>
              <a:t>”</a:t>
            </a:r>
            <a:r>
              <a:rPr lang="en-US" altLang="ja-JP">
                <a:latin typeface="Tahoma" charset="0"/>
                <a:ea typeface="ＭＳ Ｐゴシック" charset="0"/>
              </a:rPr>
              <a:t> is already an object</a:t>
            </a:r>
            <a:endParaRPr lang="en-US">
              <a:latin typeface="Tahoma" charset="0"/>
              <a:ea typeface="ＭＳ Ｐゴシック" charset="0"/>
            </a:endParaRPr>
          </a:p>
        </p:txBody>
      </p:sp>
    </p:spTree>
    <p:extLst>
      <p:ext uri="{BB962C8B-B14F-4D97-AF65-F5344CB8AC3E}">
        <p14:creationId xmlns:p14="http://schemas.microsoft.com/office/powerpoint/2010/main" val="2342328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95043">
                                            <p:txEl>
                                              <p:pRg st="2" end="2"/>
                                            </p:txEl>
                                          </p:spTgt>
                                        </p:tgtEl>
                                        <p:attrNameLst>
                                          <p:attrName>style.visibility</p:attrName>
                                        </p:attrNameLst>
                                      </p:cBhvr>
                                      <p:to>
                                        <p:strVal val="visible"/>
                                      </p:to>
                                    </p:set>
                                    <p:anim to="" calcmode="lin" valueType="num">
                                      <p:cBhvr>
                                        <p:cTn id="7" dur="1" fill="hold"/>
                                        <p:tgtEl>
                                          <p:spTgt spid="149504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95043">
                                            <p:txEl>
                                              <p:pRg st="3" end="3"/>
                                            </p:txEl>
                                          </p:spTgt>
                                        </p:tgtEl>
                                        <p:attrNameLst>
                                          <p:attrName>style.visibility</p:attrName>
                                        </p:attrNameLst>
                                      </p:cBhvr>
                                      <p:to>
                                        <p:strVal val="visible"/>
                                      </p:to>
                                    </p:set>
                                    <p:anim to="" calcmode="lin" valueType="num">
                                      <p:cBhvr>
                                        <p:cTn id="12" dur="1" fill="hold"/>
                                        <p:tgtEl>
                                          <p:spTgt spid="1495043">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95043">
                                            <p:txEl>
                                              <p:pRg st="4" end="4"/>
                                            </p:txEl>
                                          </p:spTgt>
                                        </p:tgtEl>
                                        <p:attrNameLst>
                                          <p:attrName>style.visibility</p:attrName>
                                        </p:attrNameLst>
                                      </p:cBhvr>
                                      <p:to>
                                        <p:strVal val="visible"/>
                                      </p:to>
                                    </p:set>
                                    <p:anim to="" calcmode="lin" valueType="num">
                                      <p:cBhvr>
                                        <p:cTn id="17" dur="1" fill="hold"/>
                                        <p:tgtEl>
                                          <p:spTgt spid="149504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D3D090C-9761-304E-A903-4619B606C4E1}" type="slidenum">
              <a:rPr lang="en-US" sz="1400">
                <a:latin typeface="Arial" charset="0"/>
              </a:rPr>
              <a:pPr eaLnBrk="1" hangingPunct="1"/>
              <a:t>291</a:t>
            </a:fld>
            <a:endParaRPr lang="en-US" sz="1400">
              <a:latin typeface="Arial" charset="0"/>
            </a:endParaRPr>
          </a:p>
        </p:txBody>
      </p:sp>
      <p:sp>
        <p:nvSpPr>
          <p:cNvPr id="2949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Bonus Material: IO Streams</a:t>
            </a:r>
          </a:p>
        </p:txBody>
      </p:sp>
      <p:sp>
        <p:nvSpPr>
          <p:cNvPr id="284676"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have already seen a couple of these:</a:t>
            </a:r>
          </a:p>
          <a:p>
            <a:pPr lvl="1" eaLnBrk="1" hangingPunct="1"/>
            <a:r>
              <a:rPr lang="en-US">
                <a:latin typeface="Tahoma" charset="0"/>
                <a:ea typeface="ＭＳ Ｐゴシック" charset="0"/>
              </a:rPr>
              <a:t>Scanner (input), PrintWriter (output)</a:t>
            </a:r>
          </a:p>
          <a:p>
            <a:pPr eaLnBrk="1" hangingPunct="1"/>
            <a:r>
              <a:rPr lang="en-US">
                <a:latin typeface="Tahoma" charset="0"/>
                <a:ea typeface="ＭＳ Ｐゴシック" charset="0"/>
                <a:cs typeface="ＭＳ Ｐゴシック" charset="0"/>
              </a:rPr>
              <a:t>There are many other IO Streams that we can use in our programs</a:t>
            </a:r>
          </a:p>
          <a:p>
            <a:pPr lvl="1" eaLnBrk="1" hangingPunct="1"/>
            <a:r>
              <a:rPr lang="en-US">
                <a:latin typeface="Tahoma" charset="0"/>
                <a:ea typeface="ＭＳ Ｐゴシック" charset="0"/>
              </a:rPr>
              <a:t>The choice depends on the functionality that we want to wrap around the underlying file</a:t>
            </a:r>
          </a:p>
          <a:p>
            <a:pPr lvl="2" eaLnBrk="1" hangingPunct="1"/>
            <a:r>
              <a:rPr lang="en-US">
                <a:latin typeface="Tahoma" charset="0"/>
                <a:ea typeface="ＭＳ Ｐゴシック" charset="0"/>
              </a:rPr>
              <a:t>Ex: </a:t>
            </a:r>
            <a:r>
              <a:rPr lang="en-US">
                <a:solidFill>
                  <a:srgbClr val="FF0000"/>
                </a:solidFill>
                <a:latin typeface="Tahoma" charset="0"/>
                <a:ea typeface="ＭＳ Ｐゴシック" charset="0"/>
              </a:rPr>
              <a:t>For text files</a:t>
            </a:r>
            <a:r>
              <a:rPr lang="en-US">
                <a:latin typeface="Tahoma" charset="0"/>
                <a:ea typeface="ＭＳ Ｐゴシック" charset="0"/>
              </a:rPr>
              <a:t>, PrintWriter is nice since it allows us to write out strings</a:t>
            </a:r>
          </a:p>
          <a:p>
            <a:pPr lvl="2" eaLnBrk="1" hangingPunct="1"/>
            <a:r>
              <a:rPr lang="en-US">
                <a:latin typeface="Tahoma" charset="0"/>
                <a:ea typeface="ＭＳ Ｐゴシック" charset="0"/>
              </a:rPr>
              <a:t>Ex: </a:t>
            </a:r>
            <a:r>
              <a:rPr lang="en-US">
                <a:solidFill>
                  <a:srgbClr val="FF0000"/>
                </a:solidFill>
                <a:latin typeface="Tahoma" charset="0"/>
                <a:ea typeface="ＭＳ Ｐゴシック" charset="0"/>
              </a:rPr>
              <a:t>For binary files of primitive types</a:t>
            </a:r>
            <a:r>
              <a:rPr lang="en-US">
                <a:latin typeface="Tahoma" charset="0"/>
                <a:ea typeface="ＭＳ Ｐゴシック" charset="0"/>
              </a:rPr>
              <a:t>, DataOutputStream is good since it allows us to write each of the primitive types </a:t>
            </a:r>
          </a:p>
          <a:p>
            <a:pPr eaLnBrk="1" hangingPunct="1"/>
            <a:endParaRPr lang="en-US">
              <a:latin typeface="Tahoma" charset="0"/>
              <a:ea typeface="ＭＳ Ｐゴシック" charset="0"/>
              <a:cs typeface="ＭＳ Ｐゴシック" charset="0"/>
            </a:endParaRPr>
          </a:p>
        </p:txBody>
      </p:sp>
    </p:spTree>
    <p:extLst>
      <p:ext uri="{BB962C8B-B14F-4D97-AF65-F5344CB8AC3E}">
        <p14:creationId xmlns:p14="http://schemas.microsoft.com/office/powerpoint/2010/main" val="41365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84676">
                                            <p:txEl>
                                              <p:pRg st="1" end="1"/>
                                            </p:txEl>
                                          </p:spTgt>
                                        </p:tgtEl>
                                        <p:attrNameLst>
                                          <p:attrName>style.visibility</p:attrName>
                                        </p:attrNameLst>
                                      </p:cBhvr>
                                      <p:to>
                                        <p:strVal val="visible"/>
                                      </p:to>
                                    </p:set>
                                    <p:anim to="" calcmode="lin" valueType="num">
                                      <p:cBhvr>
                                        <p:cTn id="7" dur="1" fill="hold"/>
                                        <p:tgtEl>
                                          <p:spTgt spid="284676">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84676">
                                            <p:txEl>
                                              <p:pRg st="2" end="2"/>
                                            </p:txEl>
                                          </p:spTgt>
                                        </p:tgtEl>
                                        <p:attrNameLst>
                                          <p:attrName>style.visibility</p:attrName>
                                        </p:attrNameLst>
                                      </p:cBhvr>
                                      <p:to>
                                        <p:strVal val="visible"/>
                                      </p:to>
                                    </p:set>
                                    <p:anim to="" calcmode="lin" valueType="num">
                                      <p:cBhvr>
                                        <p:cTn id="12" dur="1" fill="hold"/>
                                        <p:tgtEl>
                                          <p:spTgt spid="284676">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84676">
                                            <p:txEl>
                                              <p:pRg st="3" end="3"/>
                                            </p:txEl>
                                          </p:spTgt>
                                        </p:tgtEl>
                                        <p:attrNameLst>
                                          <p:attrName>style.visibility</p:attrName>
                                        </p:attrNameLst>
                                      </p:cBhvr>
                                      <p:to>
                                        <p:strVal val="visible"/>
                                      </p:to>
                                    </p:set>
                                    <p:anim to="" calcmode="lin" valueType="num">
                                      <p:cBhvr>
                                        <p:cTn id="17" dur="1" fill="hold"/>
                                        <p:tgtEl>
                                          <p:spTgt spid="284676">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84676">
                                            <p:txEl>
                                              <p:pRg st="4" end="4"/>
                                            </p:txEl>
                                          </p:spTgt>
                                        </p:tgtEl>
                                        <p:attrNameLst>
                                          <p:attrName>style.visibility</p:attrName>
                                        </p:attrNameLst>
                                      </p:cBhvr>
                                      <p:to>
                                        <p:strVal val="visible"/>
                                      </p:to>
                                    </p:set>
                                    <p:anim to="" calcmode="lin" valueType="num">
                                      <p:cBhvr>
                                        <p:cTn id="22" dur="1" fill="hold"/>
                                        <p:tgtEl>
                                          <p:spTgt spid="284676">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84676">
                                            <p:txEl>
                                              <p:pRg st="5" end="5"/>
                                            </p:txEl>
                                          </p:spTgt>
                                        </p:tgtEl>
                                        <p:attrNameLst>
                                          <p:attrName>style.visibility</p:attrName>
                                        </p:attrNameLst>
                                      </p:cBhvr>
                                      <p:to>
                                        <p:strVal val="visible"/>
                                      </p:to>
                                    </p:set>
                                    <p:anim to="" calcmode="lin" valueType="num">
                                      <p:cBhvr>
                                        <p:cTn id="27" dur="1" fill="hold"/>
                                        <p:tgtEl>
                                          <p:spTgt spid="284676">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build="p" bldLvl="3"/>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23C4DD1-DF15-4048-9CF3-648E7FAD2525}" type="slidenum">
              <a:rPr lang="en-US" sz="1400">
                <a:latin typeface="Arial" charset="0"/>
              </a:rPr>
              <a:pPr eaLnBrk="1" hangingPunct="1"/>
              <a:t>292</a:t>
            </a:fld>
            <a:endParaRPr lang="en-US" sz="1400">
              <a:latin typeface="Arial" charset="0"/>
            </a:endParaRPr>
          </a:p>
        </p:txBody>
      </p:sp>
      <p:sp>
        <p:nvSpPr>
          <p:cNvPr id="2959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Bonus Material: Text vs. Binary Files</a:t>
            </a:r>
          </a:p>
        </p:txBody>
      </p:sp>
      <p:sp>
        <p:nvSpPr>
          <p:cNvPr id="1499139" name="Rectangle 3"/>
          <p:cNvSpPr>
            <a:spLocks noGrp="1" noChangeArrowheads="1"/>
          </p:cNvSpPr>
          <p:nvPr>
            <p:ph type="body" idx="1"/>
          </p:nvPr>
        </p:nvSpPr>
        <p:spPr>
          <a:xfrm>
            <a:off x="381000" y="914400"/>
            <a:ext cx="8382000" cy="5334000"/>
          </a:xfrm>
        </p:spPr>
        <p:txBody>
          <a:bodyPr/>
          <a:lstStyle/>
          <a:p>
            <a:pPr eaLnBrk="1" hangingPunct="1"/>
            <a:r>
              <a:rPr lang="en-US">
                <a:latin typeface="Tahoma" charset="0"/>
                <a:ea typeface="ＭＳ Ｐゴシック" charset="0"/>
                <a:cs typeface="ＭＳ Ｐゴシック" charset="0"/>
              </a:rPr>
              <a:t>We discussed previously that numeric data can often be stored more efficiently in binary form than in text form</a:t>
            </a:r>
          </a:p>
          <a:p>
            <a:pPr lvl="1" eaLnBrk="1" hangingPunct="1"/>
            <a:r>
              <a:rPr lang="en-US">
                <a:latin typeface="Tahoma" charset="0"/>
                <a:ea typeface="ＭＳ Ｐゴシック" charset="0"/>
                <a:cs typeface="ＭＳ Ｐゴシック" charset="0"/>
              </a:rPr>
              <a:t>Let's compare the two by writing the same data (numbers) to a text file and a binary file</a:t>
            </a:r>
          </a:p>
          <a:p>
            <a:pPr lvl="1" eaLnBrk="1" hangingPunct="1"/>
            <a:r>
              <a:rPr lang="en-US">
                <a:latin typeface="Tahoma" charset="0"/>
                <a:ea typeface="ＭＳ Ｐゴシック" charset="0"/>
                <a:cs typeface="ＭＳ Ｐゴシック" charset="0"/>
              </a:rPr>
              <a:t>Since the data is just numbers we can use a DataOutputStream for our output </a:t>
            </a:r>
          </a:p>
          <a:p>
            <a:pPr lvl="1" eaLnBrk="1" hangingPunct="1"/>
            <a:r>
              <a:rPr lang="en-US">
                <a:latin typeface="Tahoma" charset="0"/>
                <a:ea typeface="ＭＳ Ｐゴシック" charset="0"/>
              </a:rPr>
              <a:t>Allows only simple methods such as writeInt(), writeDouble(), etc</a:t>
            </a:r>
          </a:p>
        </p:txBody>
      </p:sp>
    </p:spTree>
    <p:extLst>
      <p:ext uri="{BB962C8B-B14F-4D97-AF65-F5344CB8AC3E}">
        <p14:creationId xmlns:p14="http://schemas.microsoft.com/office/powerpoint/2010/main" val="2098293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99139">
                                            <p:txEl>
                                              <p:pRg st="1" end="1"/>
                                            </p:txEl>
                                          </p:spTgt>
                                        </p:tgtEl>
                                        <p:attrNameLst>
                                          <p:attrName>style.visibility</p:attrName>
                                        </p:attrNameLst>
                                      </p:cBhvr>
                                      <p:to>
                                        <p:strVal val="visible"/>
                                      </p:to>
                                    </p:set>
                                    <p:anim to="" calcmode="lin" valueType="num">
                                      <p:cBhvr>
                                        <p:cTn id="7" dur="1" fill="hold"/>
                                        <p:tgtEl>
                                          <p:spTgt spid="1499139">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99139">
                                            <p:txEl>
                                              <p:pRg st="2" end="2"/>
                                            </p:txEl>
                                          </p:spTgt>
                                        </p:tgtEl>
                                        <p:attrNameLst>
                                          <p:attrName>style.visibility</p:attrName>
                                        </p:attrNameLst>
                                      </p:cBhvr>
                                      <p:to>
                                        <p:strVal val="visible"/>
                                      </p:to>
                                    </p:set>
                                    <p:anim to="" calcmode="lin" valueType="num">
                                      <p:cBhvr>
                                        <p:cTn id="12" dur="1" fill="hold"/>
                                        <p:tgtEl>
                                          <p:spTgt spid="149913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99139">
                                            <p:txEl>
                                              <p:pRg st="3" end="3"/>
                                            </p:txEl>
                                          </p:spTgt>
                                        </p:tgtEl>
                                        <p:attrNameLst>
                                          <p:attrName>style.visibility</p:attrName>
                                        </p:attrNameLst>
                                      </p:cBhvr>
                                      <p:to>
                                        <p:strVal val="visible"/>
                                      </p:to>
                                    </p:set>
                                    <p:anim to="" calcmode="lin" valueType="num">
                                      <p:cBhvr>
                                        <p:cTn id="17" dur="1" fill="hold"/>
                                        <p:tgtEl>
                                          <p:spTgt spid="1499139">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EAA4822-4DCA-774C-929B-F166136E3FEB}" type="slidenum">
              <a:rPr lang="en-US" sz="1400">
                <a:latin typeface="Arial" charset="0"/>
              </a:rPr>
              <a:pPr eaLnBrk="1" hangingPunct="1"/>
              <a:t>293</a:t>
            </a:fld>
            <a:endParaRPr lang="en-US" sz="1400">
              <a:latin typeface="Arial" charset="0"/>
            </a:endParaRPr>
          </a:p>
        </p:txBody>
      </p:sp>
      <p:sp>
        <p:nvSpPr>
          <p:cNvPr id="2969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Bonus Material: Text vs. Binary Files</a:t>
            </a:r>
          </a:p>
        </p:txBody>
      </p:sp>
      <p:sp>
        <p:nvSpPr>
          <p:cNvPr id="150016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Let</a:t>
            </a:r>
            <a:r>
              <a:rPr lang="ja-JP" altLang="en-US" dirty="0">
                <a:latin typeface="Tahoma" charset="0"/>
                <a:ea typeface="ＭＳ Ｐゴシック" charset="0"/>
                <a:cs typeface="ＭＳ Ｐゴシック" charset="0"/>
              </a:rPr>
              <a:t>’</a:t>
            </a:r>
            <a:r>
              <a:rPr lang="en-US" altLang="ja-JP" dirty="0">
                <a:latin typeface="Tahoma" charset="0"/>
                <a:ea typeface="ＭＳ Ｐゴシック" charset="0"/>
                <a:cs typeface="ＭＳ Ｐゴシック" charset="0"/>
              </a:rPr>
              <a:t>s try this and then compare the sizes of the binary and text files</a:t>
            </a:r>
          </a:p>
          <a:p>
            <a:pPr lvl="1" eaLnBrk="1" hangingPunct="1"/>
            <a:r>
              <a:rPr lang="en-US" dirty="0">
                <a:latin typeface="Tahoma" charset="0"/>
                <a:ea typeface="ＭＳ Ｐゴシック" charset="0"/>
              </a:rPr>
              <a:t>We will generate a number of random </a:t>
            </a:r>
            <a:r>
              <a:rPr lang="en-US" dirty="0" err="1">
                <a:latin typeface="Tahoma" charset="0"/>
                <a:ea typeface="ＭＳ Ｐゴシック" charset="0"/>
              </a:rPr>
              <a:t>ints</a:t>
            </a:r>
            <a:r>
              <a:rPr lang="en-US" dirty="0">
                <a:latin typeface="Tahoma" charset="0"/>
                <a:ea typeface="ＭＳ Ｐゴシック" charset="0"/>
              </a:rPr>
              <a:t> and random doubles</a:t>
            </a:r>
          </a:p>
          <a:p>
            <a:pPr lvl="1" eaLnBrk="1" hangingPunct="1"/>
            <a:r>
              <a:rPr lang="en-US" dirty="0">
                <a:latin typeface="Tahoma" charset="0"/>
                <a:ea typeface="ＭＳ Ｐゴシック" charset="0"/>
              </a:rPr>
              <a:t>Store each in a text file and in a binary file and compare sizes at the end</a:t>
            </a:r>
          </a:p>
          <a:p>
            <a:pPr lvl="2" eaLnBrk="1" hangingPunct="1"/>
            <a:r>
              <a:rPr lang="en-US" dirty="0">
                <a:latin typeface="Tahoma" charset="0"/>
                <a:ea typeface="ＭＳ Ｐゴシック" charset="0"/>
              </a:rPr>
              <a:t>Note that the size of the integer text file depends greatly on the values of the integers, while the size of the integer binary file is independent of the values</a:t>
            </a:r>
          </a:p>
          <a:p>
            <a:pPr lvl="3" eaLnBrk="1" hangingPunct="1"/>
            <a:r>
              <a:rPr lang="en-US" dirty="0">
                <a:latin typeface="Tahoma" charset="0"/>
                <a:ea typeface="ＭＳ Ｐゴシック" charset="0"/>
              </a:rPr>
              <a:t>If we are storing very small integers, using a text file will actually save us space, but for large integers it will cost us space</a:t>
            </a:r>
          </a:p>
          <a:p>
            <a:pPr lvl="2" eaLnBrk="1" hangingPunct="1"/>
            <a:r>
              <a:rPr lang="en-US" dirty="0">
                <a:latin typeface="Tahoma" charset="0"/>
                <a:ea typeface="ＭＳ Ｐゴシック" charset="0"/>
              </a:rPr>
              <a:t>See ex24.java</a:t>
            </a:r>
          </a:p>
        </p:txBody>
      </p:sp>
    </p:spTree>
    <p:extLst>
      <p:ext uri="{BB962C8B-B14F-4D97-AF65-F5344CB8AC3E}">
        <p14:creationId xmlns:p14="http://schemas.microsoft.com/office/powerpoint/2010/main" val="332804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0163">
                                            <p:txEl>
                                              <p:pRg st="2" end="2"/>
                                            </p:txEl>
                                          </p:spTgt>
                                        </p:tgtEl>
                                        <p:attrNameLst>
                                          <p:attrName>style.visibility</p:attrName>
                                        </p:attrNameLst>
                                      </p:cBhvr>
                                      <p:to>
                                        <p:strVal val="visible"/>
                                      </p:to>
                                    </p:set>
                                    <p:anim to="" calcmode="lin" valueType="num">
                                      <p:cBhvr>
                                        <p:cTn id="7" dur="1" fill="hold"/>
                                        <p:tgtEl>
                                          <p:spTgt spid="150016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00163">
                                            <p:txEl>
                                              <p:pRg st="3" end="3"/>
                                            </p:txEl>
                                          </p:spTgt>
                                        </p:tgtEl>
                                        <p:attrNameLst>
                                          <p:attrName>style.visibility</p:attrName>
                                        </p:attrNameLst>
                                      </p:cBhvr>
                                      <p:to>
                                        <p:strVal val="visible"/>
                                      </p:to>
                                    </p:set>
                                    <p:anim to="" calcmode="lin" valueType="num">
                                      <p:cBhvr>
                                        <p:cTn id="12" dur="1" fill="hold"/>
                                        <p:tgtEl>
                                          <p:spTgt spid="1500163">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500163">
                                            <p:txEl>
                                              <p:pRg st="4" end="4"/>
                                            </p:txEl>
                                          </p:spTgt>
                                        </p:tgtEl>
                                        <p:attrNameLst>
                                          <p:attrName>style.visibility</p:attrName>
                                        </p:attrNameLst>
                                      </p:cBhvr>
                                      <p:to>
                                        <p:strVal val="visible"/>
                                      </p:to>
                                    </p:set>
                                    <p:anim to="" calcmode="lin" valueType="num">
                                      <p:cBhvr>
                                        <p:cTn id="17" dur="1" fill="hold"/>
                                        <p:tgtEl>
                                          <p:spTgt spid="1500163">
                                            <p:txEl>
                                              <p:pRg st="4" end="4"/>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500163">
                                            <p:txEl>
                                              <p:pRg st="5" end="5"/>
                                            </p:txEl>
                                          </p:spTgt>
                                        </p:tgtEl>
                                        <p:attrNameLst>
                                          <p:attrName>style.visibility</p:attrName>
                                        </p:attrNameLst>
                                      </p:cBhvr>
                                      <p:to>
                                        <p:strVal val="visible"/>
                                      </p:to>
                                    </p:set>
                                    <p:anim to="" calcmode="lin" valueType="num">
                                      <p:cBhvr>
                                        <p:cTn id="20" dur="1" fill="hold"/>
                                        <p:tgtEl>
                                          <p:spTgt spid="150016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Title 1"/>
          <p:cNvSpPr>
            <a:spLocks noGrp="1"/>
          </p:cNvSpPr>
          <p:nvPr>
            <p:ph type="title"/>
          </p:nvPr>
        </p:nvSpPr>
        <p:spPr/>
        <p:txBody>
          <a:bodyPr/>
          <a:lstStyle/>
          <a:p>
            <a:r>
              <a:rPr lang="en-US" dirty="0">
                <a:latin typeface="Arial" charset="0"/>
                <a:ea typeface="ＭＳ Ｐゴシック" charset="0"/>
                <a:cs typeface="ＭＳ Ｐゴシック" charset="0"/>
              </a:rPr>
              <a:t>Bonus Material: Object Streams</a:t>
            </a:r>
          </a:p>
        </p:txBody>
      </p:sp>
      <p:sp>
        <p:nvSpPr>
          <p:cNvPr id="297986" name="Content Placeholder 2"/>
          <p:cNvSpPr>
            <a:spLocks noGrp="1"/>
          </p:cNvSpPr>
          <p:nvPr>
            <p:ph idx="1"/>
          </p:nvPr>
        </p:nvSpPr>
        <p:spPr/>
        <p:txBody>
          <a:bodyPr/>
          <a:lstStyle/>
          <a:p>
            <a:r>
              <a:rPr lang="en-US" dirty="0">
                <a:latin typeface="Tahoma" charset="0"/>
                <a:ea typeface="ＭＳ Ｐゴシック" charset="0"/>
                <a:cs typeface="ＭＳ Ｐゴシック" charset="0"/>
              </a:rPr>
              <a:t>Java has the ability to write entire objects to files in a </a:t>
            </a:r>
            <a:r>
              <a:rPr lang="en-US" dirty="0">
                <a:solidFill>
                  <a:srgbClr val="FF0000"/>
                </a:solidFill>
                <a:latin typeface="Tahoma" charset="0"/>
                <a:ea typeface="ＭＳ Ｐゴシック" charset="0"/>
                <a:cs typeface="ＭＳ Ｐゴシック" charset="0"/>
              </a:rPr>
              <a:t>serialized</a:t>
            </a:r>
            <a:r>
              <a:rPr lang="en-US" dirty="0">
                <a:latin typeface="Tahoma" charset="0"/>
                <a:ea typeface="ＭＳ Ｐゴシック" charset="0"/>
                <a:cs typeface="ＭＳ Ｐゴシック" charset="0"/>
              </a:rPr>
              <a:t> form</a:t>
            </a:r>
          </a:p>
          <a:p>
            <a:pPr lvl="1"/>
            <a:r>
              <a:rPr lang="en-US" dirty="0">
                <a:latin typeface="Tahoma" charset="0"/>
                <a:ea typeface="ＭＳ Ｐゴシック" charset="0"/>
              </a:rPr>
              <a:t>The class type as well as the instance variables are written in a way that allows the object to be restored easily upon reading</a:t>
            </a:r>
          </a:p>
          <a:p>
            <a:pPr lvl="1"/>
            <a:r>
              <a:rPr lang="en-US" dirty="0">
                <a:latin typeface="Tahoma" charset="0"/>
                <a:ea typeface="ＭＳ Ｐゴシック" charset="0"/>
              </a:rPr>
              <a:t>This is done utilizing the </a:t>
            </a:r>
            <a:r>
              <a:rPr lang="en-US" dirty="0" err="1">
                <a:latin typeface="Tahoma" charset="0"/>
                <a:ea typeface="ＭＳ Ｐゴシック" charset="0"/>
              </a:rPr>
              <a:t>ObjectOutputStream</a:t>
            </a:r>
            <a:r>
              <a:rPr lang="en-US" dirty="0">
                <a:latin typeface="Tahoma" charset="0"/>
                <a:ea typeface="ＭＳ Ｐゴシック" charset="0"/>
              </a:rPr>
              <a:t> and </a:t>
            </a:r>
            <a:r>
              <a:rPr lang="en-US" dirty="0" err="1">
                <a:latin typeface="Tahoma" charset="0"/>
                <a:ea typeface="ＭＳ Ｐゴシック" charset="0"/>
              </a:rPr>
              <a:t>ObjectInputStream</a:t>
            </a:r>
            <a:r>
              <a:rPr lang="en-US" dirty="0">
                <a:latin typeface="Tahoma" charset="0"/>
                <a:ea typeface="ＭＳ Ｐゴシック" charset="0"/>
              </a:rPr>
              <a:t> classes</a:t>
            </a:r>
          </a:p>
          <a:p>
            <a:pPr lvl="1"/>
            <a:r>
              <a:rPr lang="en-US" dirty="0">
                <a:latin typeface="Tahoma" charset="0"/>
                <a:ea typeface="ＭＳ Ｐゴシック" charset="0"/>
              </a:rPr>
              <a:t>It will only work if the class implements the </a:t>
            </a:r>
            <a:r>
              <a:rPr lang="en-US" dirty="0">
                <a:solidFill>
                  <a:srgbClr val="FF0000"/>
                </a:solidFill>
                <a:latin typeface="Tahoma" charset="0"/>
                <a:ea typeface="ＭＳ Ｐゴシック" charset="0"/>
              </a:rPr>
              <a:t>Serializable</a:t>
            </a:r>
            <a:r>
              <a:rPr lang="en-US" dirty="0">
                <a:latin typeface="Tahoma" charset="0"/>
                <a:ea typeface="ＭＳ Ｐゴシック" charset="0"/>
              </a:rPr>
              <a:t> interface</a:t>
            </a:r>
          </a:p>
          <a:p>
            <a:pPr lvl="2"/>
            <a:r>
              <a:rPr lang="en-US" dirty="0">
                <a:latin typeface="Tahoma" charset="0"/>
                <a:ea typeface="ＭＳ Ｐゴシック" charset="0"/>
              </a:rPr>
              <a:t>Note that if the class uses composition, all data within it must also implement Serializable</a:t>
            </a:r>
          </a:p>
          <a:p>
            <a:pPr lvl="2"/>
            <a:r>
              <a:rPr lang="en-US" dirty="0">
                <a:latin typeface="Tahoma" charset="0"/>
                <a:ea typeface="ＭＳ Ｐゴシック" charset="0"/>
              </a:rPr>
              <a:t>See ex25a.java, ex25b.java</a:t>
            </a:r>
          </a:p>
        </p:txBody>
      </p:sp>
      <p:sp>
        <p:nvSpPr>
          <p:cNvPr id="29798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61E6C3B-426D-B642-8EFF-F7FBC97CD0CB}" type="slidenum">
              <a:rPr lang="en-US" sz="1400">
                <a:latin typeface="Arial" charset="0"/>
              </a:rPr>
              <a:pPr eaLnBrk="1" hangingPunct="1"/>
              <a:t>294</a:t>
            </a:fld>
            <a:endParaRPr lang="en-US" sz="1400">
              <a:latin typeface="Arial" charset="0"/>
            </a:endParaRPr>
          </a:p>
        </p:txBody>
      </p:sp>
    </p:spTree>
    <p:extLst>
      <p:ext uri="{BB962C8B-B14F-4D97-AF65-F5344CB8AC3E}">
        <p14:creationId xmlns:p14="http://schemas.microsoft.com/office/powerpoint/2010/main" val="16935886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8DC894F-9AEC-254B-A1FA-D74164142875}" type="slidenum">
              <a:rPr lang="en-US" sz="1400">
                <a:latin typeface="Arial" charset="0"/>
              </a:rPr>
              <a:pPr eaLnBrk="1" hangingPunct="1"/>
              <a:t>295</a:t>
            </a:fld>
            <a:endParaRPr lang="en-US" sz="1400">
              <a:latin typeface="Arial" charset="0"/>
            </a:endParaRPr>
          </a:p>
        </p:txBody>
      </p:sp>
      <p:sp>
        <p:nvSpPr>
          <p:cNvPr id="30925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597443"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In Data Structures, we want to learn, understand and be able to utilize many of the data structures that are fundamental to computer science</a:t>
            </a:r>
          </a:p>
          <a:p>
            <a:pPr lvl="1" eaLnBrk="1" hangingPunct="1"/>
            <a:r>
              <a:rPr lang="en-US" dirty="0">
                <a:latin typeface="Tahoma" charset="0"/>
                <a:ea typeface="ＭＳ Ｐゴシック" charset="0"/>
              </a:rPr>
              <a:t>Data structures such as vectors, stacks, queues, linked-lists and trees are used throughout computer science</a:t>
            </a:r>
          </a:p>
          <a:p>
            <a:pPr lvl="1" eaLnBrk="1" hangingPunct="1"/>
            <a:r>
              <a:rPr lang="en-US" dirty="0">
                <a:latin typeface="Tahoma" charset="0"/>
                <a:ea typeface="ＭＳ Ｐゴシック" charset="0"/>
              </a:rPr>
              <a:t>We should understand these from a user's point of view:</a:t>
            </a:r>
          </a:p>
          <a:p>
            <a:pPr lvl="2" eaLnBrk="1" hangingPunct="1"/>
            <a:r>
              <a:rPr lang="en-US" dirty="0">
                <a:solidFill>
                  <a:srgbClr val="FF0000"/>
                </a:solidFill>
                <a:latin typeface="Tahoma" charset="0"/>
                <a:ea typeface="ＭＳ Ｐゴシック" charset="0"/>
              </a:rPr>
              <a:t>What are these data structures and how do I use them in my programs?</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97443">
                                            <p:txEl>
                                              <p:pRg st="1" end="1"/>
                                            </p:txEl>
                                          </p:spTgt>
                                        </p:tgtEl>
                                        <p:attrNameLst>
                                          <p:attrName>style.visibility</p:attrName>
                                        </p:attrNameLst>
                                      </p:cBhvr>
                                      <p:to>
                                        <p:strVal val="visible"/>
                                      </p:to>
                                    </p:set>
                                    <p:anim to="" calcmode="lin" valueType="num">
                                      <p:cBhvr>
                                        <p:cTn id="7" dur="1" fill="hold"/>
                                        <p:tgtEl>
                                          <p:spTgt spid="159744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97443">
                                            <p:txEl>
                                              <p:pRg st="2" end="2"/>
                                            </p:txEl>
                                          </p:spTgt>
                                        </p:tgtEl>
                                        <p:attrNameLst>
                                          <p:attrName>style.visibility</p:attrName>
                                        </p:attrNameLst>
                                      </p:cBhvr>
                                      <p:to>
                                        <p:strVal val="visible"/>
                                      </p:to>
                                    </p:set>
                                    <p:anim to="" calcmode="lin" valueType="num">
                                      <p:cBhvr>
                                        <p:cTn id="12" dur="1" fill="hold"/>
                                        <p:tgtEl>
                                          <p:spTgt spid="1597443">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97443">
                                            <p:txEl>
                                              <p:pRg st="3" end="3"/>
                                            </p:txEl>
                                          </p:spTgt>
                                        </p:tgtEl>
                                        <p:attrNameLst>
                                          <p:attrName>style.visibility</p:attrName>
                                        </p:attrNameLst>
                                      </p:cBhvr>
                                      <p:to>
                                        <p:strVal val="visible"/>
                                      </p:to>
                                    </p:set>
                                    <p:anim to="" calcmode="lin" valueType="num">
                                      <p:cBhvr>
                                        <p:cTn id="17" dur="1" fill="hold"/>
                                        <p:tgtEl>
                                          <p:spTgt spid="159744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8297BDE-3F8D-BC4C-933E-0EFAB4E12A11}" type="slidenum">
              <a:rPr lang="en-US" sz="1400">
                <a:latin typeface="Arial" charset="0"/>
              </a:rPr>
              <a:pPr eaLnBrk="1" hangingPunct="1"/>
              <a:t>296</a:t>
            </a:fld>
            <a:endParaRPr lang="en-US" sz="1400">
              <a:latin typeface="Arial" charset="0"/>
            </a:endParaRPr>
          </a:p>
        </p:txBody>
      </p:sp>
      <p:sp>
        <p:nvSpPr>
          <p:cNvPr id="31027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598467" name="Rectangle 3"/>
          <p:cNvSpPr>
            <a:spLocks noGrp="1" noChangeArrowheads="1"/>
          </p:cNvSpPr>
          <p:nvPr>
            <p:ph type="body" idx="1"/>
          </p:nvPr>
        </p:nvSpPr>
        <p:spPr>
          <a:xfrm>
            <a:off x="685800" y="1066800"/>
            <a:ext cx="8153400" cy="5029200"/>
          </a:xfrm>
        </p:spPr>
        <p:txBody>
          <a:bodyPr/>
          <a:lstStyle/>
          <a:p>
            <a:pPr eaLnBrk="1" hangingPunct="1"/>
            <a:r>
              <a:rPr lang="en-US">
                <a:latin typeface="Tahoma" charset="0"/>
                <a:ea typeface="ＭＳ Ｐゴシック" charset="0"/>
                <a:cs typeface="ＭＳ Ｐゴシック" charset="0"/>
              </a:rPr>
              <a:t>We also want to understand implementation issues related to these data structures, and to see how they can be implemented in the Java programming language</a:t>
            </a:r>
          </a:p>
          <a:p>
            <a:pPr lvl="1" eaLnBrk="1" hangingPunct="1"/>
            <a:r>
              <a:rPr lang="en-US">
                <a:latin typeface="Tahoma" charset="0"/>
                <a:ea typeface="ＭＳ Ｐゴシック" charset="0"/>
              </a:rPr>
              <a:t>Data structures can be implemented in various ways, each of which has implications (ex: run-time differences, code complexity, modifiability)</a:t>
            </a:r>
          </a:p>
          <a:p>
            <a:pPr lvl="1" eaLnBrk="1" hangingPunct="1"/>
            <a:r>
              <a:rPr lang="en-US">
                <a:latin typeface="Tahoma" charset="0"/>
                <a:ea typeface="ＭＳ Ｐゴシック" charset="0"/>
              </a:rPr>
              <a:t>We should understand these data structures from an implementer's point of view:</a:t>
            </a:r>
          </a:p>
          <a:p>
            <a:pPr lvl="2" eaLnBrk="1" hangingPunct="1"/>
            <a:r>
              <a:rPr lang="en-US">
                <a:solidFill>
                  <a:srgbClr val="FF0000"/>
                </a:solidFill>
                <a:latin typeface="Tahoma" charset="0"/>
                <a:ea typeface="ＭＳ Ｐゴシック" charset="0"/>
              </a:rPr>
              <a:t>How can these data structures be effectively implemented?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98467">
                                            <p:txEl>
                                              <p:pRg st="1" end="1"/>
                                            </p:txEl>
                                          </p:spTgt>
                                        </p:tgtEl>
                                        <p:attrNameLst>
                                          <p:attrName>style.visibility</p:attrName>
                                        </p:attrNameLst>
                                      </p:cBhvr>
                                      <p:to>
                                        <p:strVal val="visible"/>
                                      </p:to>
                                    </p:set>
                                    <p:anim to="" calcmode="lin" valueType="num">
                                      <p:cBhvr>
                                        <p:cTn id="7" dur="1" fill="hold"/>
                                        <p:tgtEl>
                                          <p:spTgt spid="1598467">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598467">
                                            <p:txEl>
                                              <p:pRg st="2" end="2"/>
                                            </p:txEl>
                                          </p:spTgt>
                                        </p:tgtEl>
                                        <p:attrNameLst>
                                          <p:attrName>style.visibility</p:attrName>
                                        </p:attrNameLst>
                                      </p:cBhvr>
                                      <p:to>
                                        <p:strVal val="visible"/>
                                      </p:to>
                                    </p:set>
                                    <p:anim to="" calcmode="lin" valueType="num">
                                      <p:cBhvr>
                                        <p:cTn id="12" dur="1" fill="hold"/>
                                        <p:tgtEl>
                                          <p:spTgt spid="1598467">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98467">
                                            <p:txEl>
                                              <p:pRg st="3" end="3"/>
                                            </p:txEl>
                                          </p:spTgt>
                                        </p:tgtEl>
                                        <p:attrNameLst>
                                          <p:attrName>style.visibility</p:attrName>
                                        </p:attrNameLst>
                                      </p:cBhvr>
                                      <p:to>
                                        <p:strVal val="visible"/>
                                      </p:to>
                                    </p:set>
                                    <p:anim to="" calcmode="lin" valueType="num">
                                      <p:cBhvr>
                                        <p:cTn id="17" dur="1" fill="hold"/>
                                        <p:tgtEl>
                                          <p:spTgt spid="1598467">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96B236C-A233-6341-9669-653FF5B2DCD1}" type="slidenum">
              <a:rPr lang="en-US" sz="1400">
                <a:latin typeface="Arial" charset="0"/>
              </a:rPr>
              <a:pPr eaLnBrk="1" hangingPunct="1"/>
              <a:t>297</a:t>
            </a:fld>
            <a:endParaRPr lang="en-US" sz="1400">
              <a:latin typeface="Arial" charset="0"/>
            </a:endParaRPr>
          </a:p>
        </p:txBody>
      </p:sp>
      <p:sp>
        <p:nvSpPr>
          <p:cNvPr id="31129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59949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also want to understand and utilize programming ideas and techniques utilized in data structure implementation</a:t>
            </a:r>
          </a:p>
          <a:p>
            <a:pPr lvl="1" eaLnBrk="1" hangingPunct="1"/>
            <a:r>
              <a:rPr lang="en-US">
                <a:latin typeface="Tahoma" charset="0"/>
                <a:ea typeface="ＭＳ Ｐゴシック" charset="0"/>
              </a:rPr>
              <a:t>Object-oriented programming, dynamic memory utilization, recursion and other principles must be understood in order to effectively implement data structures</a:t>
            </a:r>
          </a:p>
          <a:p>
            <a:pPr lvl="2" eaLnBrk="1" hangingPunct="1"/>
            <a:r>
              <a:rPr lang="en-US">
                <a:solidFill>
                  <a:srgbClr val="FF0000"/>
                </a:solidFill>
                <a:latin typeface="Tahoma" charset="0"/>
                <a:ea typeface="ＭＳ Ｐゴシック" charset="0"/>
              </a:rPr>
              <a:t>What tools must I know and be able to use in order to implement data structures?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99491">
                                            <p:txEl>
                                              <p:pRg st="1" end="1"/>
                                            </p:txEl>
                                          </p:spTgt>
                                        </p:tgtEl>
                                        <p:attrNameLst>
                                          <p:attrName>style.visibility</p:attrName>
                                        </p:attrNameLst>
                                      </p:cBhvr>
                                      <p:to>
                                        <p:strVal val="visible"/>
                                      </p:to>
                                    </p:set>
                                    <p:anim to="" calcmode="lin" valueType="num">
                                      <p:cBhvr>
                                        <p:cTn id="7" dur="1" fill="hold"/>
                                        <p:tgtEl>
                                          <p:spTgt spid="1599491">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99491">
                                            <p:txEl>
                                              <p:pRg st="2" end="2"/>
                                            </p:txEl>
                                          </p:spTgt>
                                        </p:tgtEl>
                                        <p:attrNameLst>
                                          <p:attrName>style.visibility</p:attrName>
                                        </p:attrNameLst>
                                      </p:cBhvr>
                                      <p:to>
                                        <p:strVal val="visible"/>
                                      </p:to>
                                    </p:set>
                                    <p:anim to="" calcmode="lin" valueType="num">
                                      <p:cBhvr>
                                        <p:cTn id="12" dur="1" fill="hold"/>
                                        <p:tgtEl>
                                          <p:spTgt spid="159949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07573C6-5021-0043-BC34-E85D8E6C02C4}" type="slidenum">
              <a:rPr lang="en-US" sz="1400">
                <a:latin typeface="Arial" charset="0"/>
              </a:rPr>
              <a:pPr eaLnBrk="1" hangingPunct="1"/>
              <a:t>298</a:t>
            </a:fld>
            <a:endParaRPr lang="en-US" sz="1400">
              <a:latin typeface="Arial" charset="0"/>
            </a:endParaRPr>
          </a:p>
        </p:txBody>
      </p:sp>
      <p:sp>
        <p:nvSpPr>
          <p:cNvPr id="31334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Extra Material: Preview of Data Structures</a:t>
            </a:r>
          </a:p>
        </p:txBody>
      </p:sp>
      <p:sp>
        <p:nvSpPr>
          <p:cNvPr id="160153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also want to learn more of the Java programming language and its features, and to become more proficient at programming with it</a:t>
            </a:r>
          </a:p>
          <a:p>
            <a:pPr lvl="1" eaLnBrk="1" hangingPunct="1"/>
            <a:r>
              <a:rPr lang="en-US">
                <a:latin typeface="Tahoma" charset="0"/>
                <a:ea typeface="ＭＳ Ｐゴシック" charset="0"/>
              </a:rPr>
              <a:t>Java is a very large language with extensive capabilities</a:t>
            </a:r>
          </a:p>
          <a:p>
            <a:pPr lvl="1" eaLnBrk="1" hangingPunct="1"/>
            <a:r>
              <a:rPr lang="en-US">
                <a:latin typeface="Tahoma" charset="0"/>
                <a:ea typeface="ＭＳ Ｐゴシック" charset="0"/>
              </a:rPr>
              <a:t>As your programming skills improve, you can utilize more of these capabilities effectively</a:t>
            </a:r>
          </a:p>
          <a:p>
            <a:pPr lvl="2" eaLnBrk="1" hangingPunct="1"/>
            <a:r>
              <a:rPr lang="en-US">
                <a:solidFill>
                  <a:srgbClr val="FF0000"/>
                </a:solidFill>
                <a:latin typeface="Tahoma" charset="0"/>
                <a:ea typeface="ＭＳ Ｐゴシック" charset="0"/>
              </a:rPr>
              <a:t>Since I am working with Java, how well can I learn and use the language and its features?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01539">
                                            <p:txEl>
                                              <p:pRg st="1" end="1"/>
                                            </p:txEl>
                                          </p:spTgt>
                                        </p:tgtEl>
                                        <p:attrNameLst>
                                          <p:attrName>style.visibility</p:attrName>
                                        </p:attrNameLst>
                                      </p:cBhvr>
                                      <p:to>
                                        <p:strVal val="visible"/>
                                      </p:to>
                                    </p:set>
                                    <p:anim to="" calcmode="lin" valueType="num">
                                      <p:cBhvr>
                                        <p:cTn id="7" dur="1" fill="hold"/>
                                        <p:tgtEl>
                                          <p:spTgt spid="1601539">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601539">
                                            <p:txEl>
                                              <p:pRg st="2" end="2"/>
                                            </p:txEl>
                                          </p:spTgt>
                                        </p:tgtEl>
                                        <p:attrNameLst>
                                          <p:attrName>style.visibility</p:attrName>
                                        </p:attrNameLst>
                                      </p:cBhvr>
                                      <p:to>
                                        <p:strVal val="visible"/>
                                      </p:to>
                                    </p:set>
                                    <p:anim to="" calcmode="lin" valueType="num">
                                      <p:cBhvr>
                                        <p:cTn id="12" dur="1" fill="hold"/>
                                        <p:tgtEl>
                                          <p:spTgt spid="1601539">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601539">
                                            <p:txEl>
                                              <p:pRg st="3" end="3"/>
                                            </p:txEl>
                                          </p:spTgt>
                                        </p:tgtEl>
                                        <p:attrNameLst>
                                          <p:attrName>style.visibility</p:attrName>
                                        </p:attrNameLst>
                                      </p:cBhvr>
                                      <p:to>
                                        <p:strVal val="visible"/>
                                      </p:to>
                                    </p:set>
                                    <p:anim to="" calcmode="lin" valueType="num">
                                      <p:cBhvr>
                                        <p:cTn id="17" dur="1" fill="hold"/>
                                        <p:tgtEl>
                                          <p:spTgt spid="1601539">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EB228C4-4F6A-1A43-B200-D20B76EB7CB1}" type="slidenum">
              <a:rPr lang="en-US" sz="1400">
                <a:latin typeface="Arial" charset="0"/>
              </a:rPr>
              <a:pPr eaLnBrk="1" hangingPunct="1"/>
              <a:t>3</a:t>
            </a:fld>
            <a:endParaRPr lang="en-US" sz="1400">
              <a:latin typeface="Arial" charset="0"/>
            </a:endParaRPr>
          </a:p>
        </p:txBody>
      </p:sp>
      <p:sp>
        <p:nvSpPr>
          <p:cNvPr id="1843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Prerequisites</a:t>
            </a:r>
          </a:p>
        </p:txBody>
      </p:sp>
      <p:sp>
        <p:nvSpPr>
          <p:cNvPr id="21507" name="Rectangle 3"/>
          <p:cNvSpPr>
            <a:spLocks noGrp="1" noChangeArrowheads="1"/>
          </p:cNvSpPr>
          <p:nvPr>
            <p:ph type="body" idx="1"/>
          </p:nvPr>
        </p:nvSpPr>
        <p:spPr>
          <a:xfrm>
            <a:off x="914400" y="1066800"/>
            <a:ext cx="7696200" cy="5181600"/>
          </a:xfrm>
        </p:spPr>
        <p:txBody>
          <a:bodyPr/>
          <a:lstStyle/>
          <a:p>
            <a:pPr eaLnBrk="1" hangingPunct="1"/>
            <a:r>
              <a:rPr lang="en-US" dirty="0">
                <a:latin typeface="Tahoma" charset="0"/>
                <a:ea typeface="ＭＳ Ｐゴシック" charset="0"/>
                <a:cs typeface="ＭＳ Ｐゴシック" charset="0"/>
              </a:rPr>
              <a:t>Students taking CS401 should already have some programming background:</a:t>
            </a:r>
          </a:p>
          <a:p>
            <a:pPr lvl="1" eaLnBrk="1" hangingPunct="1"/>
            <a:r>
              <a:rPr lang="en-US" dirty="0">
                <a:latin typeface="Tahoma" charset="0"/>
                <a:ea typeface="ＭＳ Ｐゴシック" charset="0"/>
              </a:rPr>
              <a:t>Previous experience with Java (ex: CS 0007) is recommended, but Python, C, C++ and VB are also acceptable</a:t>
            </a:r>
          </a:p>
          <a:p>
            <a:pPr lvl="1" eaLnBrk="1" hangingPunct="1"/>
            <a:r>
              <a:rPr lang="en-US" dirty="0">
                <a:latin typeface="Tahoma" charset="0"/>
                <a:ea typeface="ＭＳ Ｐゴシック" charset="0"/>
              </a:rPr>
              <a:t>Concepts that you are expected to be familiar with and have used in programs include: </a:t>
            </a:r>
          </a:p>
          <a:p>
            <a:pPr lvl="2" eaLnBrk="1" hangingPunct="1"/>
            <a:r>
              <a:rPr lang="en-US" dirty="0">
                <a:solidFill>
                  <a:srgbClr val="FF0000"/>
                </a:solidFill>
                <a:latin typeface="Tahoma" charset="0"/>
                <a:ea typeface="ＭＳ Ｐゴシック" charset="0"/>
              </a:rPr>
              <a:t>Basic program structure and syntax</a:t>
            </a:r>
          </a:p>
          <a:p>
            <a:pPr lvl="3" eaLnBrk="1" hangingPunct="1"/>
            <a:r>
              <a:rPr lang="en-US" dirty="0">
                <a:latin typeface="Tahoma" charset="0"/>
                <a:ea typeface="ＭＳ Ｐゴシック" charset="0"/>
              </a:rPr>
              <a:t>How do we build programs and how do we get them to run</a:t>
            </a:r>
          </a:p>
          <a:p>
            <a:pPr lvl="2" eaLnBrk="1" hangingPunct="1"/>
            <a:r>
              <a:rPr lang="en-US" dirty="0">
                <a:solidFill>
                  <a:srgbClr val="FF0000"/>
                </a:solidFill>
                <a:latin typeface="Tahoma" charset="0"/>
                <a:ea typeface="ＭＳ Ｐゴシック" charset="0"/>
              </a:rPr>
              <a:t>Primitive types and expressions</a:t>
            </a:r>
          </a:p>
          <a:p>
            <a:pPr lvl="3" eaLnBrk="1" hangingPunct="1"/>
            <a:r>
              <a:rPr lang="en-US" dirty="0">
                <a:latin typeface="Tahoma" charset="0"/>
                <a:ea typeface="ＭＳ Ｐゴシック" charset="0"/>
              </a:rPr>
              <a:t>Numbers, characters, operators, precedence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dissolve">
                                      <p:cBhvr>
                                        <p:cTn id="7" dur="500"/>
                                        <p:tgtEl>
                                          <p:spTgt spid="215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1507">
                                            <p:txEl>
                                              <p:pRg st="3" end="3"/>
                                            </p:txEl>
                                          </p:spTgt>
                                        </p:tgtEl>
                                        <p:attrNameLst>
                                          <p:attrName>style.visibility</p:attrName>
                                        </p:attrNameLst>
                                      </p:cBhvr>
                                      <p:to>
                                        <p:strVal val="visible"/>
                                      </p:to>
                                    </p:set>
                                    <p:animEffect transition="in" filter="barn(inHorizontal)">
                                      <p:cBhvr>
                                        <p:cTn id="12" dur="500"/>
                                        <p:tgtEl>
                                          <p:spTgt spid="21507">
                                            <p:txEl>
                                              <p:pRg st="3" end="3"/>
                                            </p:txEl>
                                          </p:spTgt>
                                        </p:tgtEl>
                                      </p:cBhvr>
                                    </p:animEffect>
                                  </p:childTnLst>
                                </p:cTn>
                              </p:par>
                              <p:par>
                                <p:cTn id="13" presetID="16" presetClass="entr" presetSubtype="26" fill="hold" nodeType="with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animEffect transition="in" filter="barn(inHorizontal)">
                                      <p:cBhvr>
                                        <p:cTn id="15" dur="500"/>
                                        <p:tgtEl>
                                          <p:spTgt spid="2150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nodeType="clickEffect">
                                  <p:stCondLst>
                                    <p:cond delay="0"/>
                                  </p:stCondLst>
                                  <p:childTnLst>
                                    <p:set>
                                      <p:cBhvr>
                                        <p:cTn id="19" dur="1" fill="hold">
                                          <p:stCondLst>
                                            <p:cond delay="0"/>
                                          </p:stCondLst>
                                        </p:cTn>
                                        <p:tgtEl>
                                          <p:spTgt spid="21507">
                                            <p:txEl>
                                              <p:pRg st="5" end="5"/>
                                            </p:txEl>
                                          </p:spTgt>
                                        </p:tgtEl>
                                        <p:attrNameLst>
                                          <p:attrName>style.visibility</p:attrName>
                                        </p:attrNameLst>
                                      </p:cBhvr>
                                      <p:to>
                                        <p:strVal val="visible"/>
                                      </p:to>
                                    </p:set>
                                    <p:animEffect transition="in" filter="barn(inHorizontal)">
                                      <p:cBhvr>
                                        <p:cTn id="20" dur="500"/>
                                        <p:tgtEl>
                                          <p:spTgt spid="21507">
                                            <p:txEl>
                                              <p:pRg st="5" end="5"/>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21507">
                                            <p:txEl>
                                              <p:pRg st="6" end="6"/>
                                            </p:txEl>
                                          </p:spTgt>
                                        </p:tgtEl>
                                        <p:attrNameLst>
                                          <p:attrName>style.visibility</p:attrName>
                                        </p:attrNameLst>
                                      </p:cBhvr>
                                      <p:to>
                                        <p:strVal val="visible"/>
                                      </p:to>
                                    </p:set>
                                    <p:animEffect transition="in" filter="barn(inHorizontal)">
                                      <p:cBhvr>
                                        <p:cTn id="23"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C62C46B-DB53-6347-840C-DE2E108062DF}" type="slidenum">
              <a:rPr lang="en-US" sz="1400">
                <a:latin typeface="Arial" charset="0"/>
              </a:rPr>
              <a:pPr eaLnBrk="1" hangingPunct="1"/>
              <a:t>30</a:t>
            </a:fld>
            <a:endParaRPr lang="en-US" sz="1400">
              <a:latin typeface="Arial" charset="0"/>
            </a:endParaRPr>
          </a:p>
        </p:txBody>
      </p:sp>
      <p:sp>
        <p:nvSpPr>
          <p:cNvPr id="522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 Data and Expressions</a:t>
            </a:r>
          </a:p>
        </p:txBody>
      </p:sp>
      <p:sp>
        <p:nvSpPr>
          <p:cNvPr id="1027075" name="Rectangle 3"/>
          <p:cNvSpPr>
            <a:spLocks noGrp="1" noChangeArrowheads="1"/>
          </p:cNvSpPr>
          <p:nvPr>
            <p:ph type="body" idx="1"/>
          </p:nvPr>
        </p:nvSpPr>
        <p:spPr/>
        <p:txBody>
          <a:bodyPr/>
          <a:lstStyle/>
          <a:p>
            <a:pPr lvl="1" eaLnBrk="1" hangingPunct="1"/>
            <a:r>
              <a:rPr lang="en-US" b="1">
                <a:latin typeface="Tahoma" charset="0"/>
                <a:ea typeface="ＭＳ Ｐゴシック" charset="0"/>
              </a:rPr>
              <a:t>Reference Types</a:t>
            </a:r>
            <a:r>
              <a:rPr lang="en-US">
                <a:latin typeface="Tahoma" charset="0"/>
                <a:ea typeface="ＭＳ Ｐゴシック" charset="0"/>
              </a:rPr>
              <a:t> (or class types)</a:t>
            </a:r>
          </a:p>
          <a:p>
            <a:pPr lvl="3" eaLnBrk="1" hangingPunct="1"/>
            <a:r>
              <a:rPr lang="en-US">
                <a:latin typeface="Tahoma" charset="0"/>
                <a:ea typeface="ＭＳ Ｐゴシック" charset="0"/>
              </a:rPr>
              <a:t>Types whose values are </a:t>
            </a:r>
            <a:r>
              <a:rPr lang="en-US">
                <a:solidFill>
                  <a:srgbClr val="FF0000"/>
                </a:solidFill>
                <a:latin typeface="Tahoma" charset="0"/>
                <a:ea typeface="ＭＳ Ｐゴシック" charset="0"/>
              </a:rPr>
              <a:t>references</a:t>
            </a:r>
            <a:r>
              <a:rPr lang="en-US">
                <a:latin typeface="Tahoma" charset="0"/>
                <a:ea typeface="ＭＳ Ｐゴシック" charset="0"/>
              </a:rPr>
              <a:t> to objects that are stored elsewhere in memory</a:t>
            </a:r>
          </a:p>
          <a:p>
            <a:pPr lvl="3" eaLnBrk="1" hangingPunct="1"/>
            <a:r>
              <a:rPr lang="en-US">
                <a:latin typeface="Tahoma" charset="0"/>
                <a:ea typeface="ＭＳ Ｐゴシック" charset="0"/>
              </a:rPr>
              <a:t>Ex: String s = new String(</a:t>
            </a:r>
            <a:r>
              <a:rPr lang="ja-JP" altLang="en-US">
                <a:latin typeface="Tahoma" charset="0"/>
                <a:ea typeface="ＭＳ Ｐゴシック" charset="0"/>
              </a:rPr>
              <a:t>“</a:t>
            </a:r>
            <a:r>
              <a:rPr lang="en-US" altLang="ja-JP">
                <a:latin typeface="Tahoma" charset="0"/>
                <a:ea typeface="ＭＳ Ｐゴシック" charset="0"/>
              </a:rPr>
              <a:t>Hello There</a:t>
            </a:r>
            <a:r>
              <a:rPr lang="ja-JP" altLang="en-US">
                <a:latin typeface="Tahoma" charset="0"/>
                <a:ea typeface="ＭＳ Ｐゴシック" charset="0"/>
              </a:rPr>
              <a:t>”</a:t>
            </a:r>
            <a:r>
              <a:rPr lang="en-US" altLang="ja-JP">
                <a:latin typeface="Tahoma" charset="0"/>
                <a:ea typeface="ＭＳ Ｐゴシック" charset="0"/>
              </a:rPr>
              <a:t>);</a:t>
            </a:r>
          </a:p>
          <a:p>
            <a:pPr lvl="3" eaLnBrk="1" hangingPunct="1"/>
            <a:endParaRPr lang="en-US">
              <a:latin typeface="Tahoma" charset="0"/>
              <a:ea typeface="ＭＳ Ｐゴシック" charset="0"/>
            </a:endParaRPr>
          </a:p>
          <a:p>
            <a:pPr lvl="3" eaLnBrk="1" hangingPunct="1"/>
            <a:endParaRPr lang="en-US">
              <a:latin typeface="Tahoma" charset="0"/>
              <a:ea typeface="ＭＳ Ｐゴシック" charset="0"/>
            </a:endParaRPr>
          </a:p>
          <a:p>
            <a:pPr lvl="3" eaLnBrk="1" hangingPunct="1"/>
            <a:endParaRPr lang="en-US">
              <a:latin typeface="Tahoma" charset="0"/>
              <a:ea typeface="ＭＳ Ｐゴシック" charset="0"/>
            </a:endParaRPr>
          </a:p>
          <a:p>
            <a:pPr lvl="3" eaLnBrk="1" hangingPunct="1"/>
            <a:r>
              <a:rPr lang="en-US">
                <a:latin typeface="Tahoma" charset="0"/>
                <a:ea typeface="ＭＳ Ｐゴシック" charset="0"/>
              </a:rPr>
              <a:t>There are many implications to using reference types, and we must use them with care </a:t>
            </a:r>
          </a:p>
          <a:p>
            <a:pPr lvl="3" eaLnBrk="1" hangingPunct="1"/>
            <a:r>
              <a:rPr lang="en-US">
                <a:latin typeface="Tahoma" charset="0"/>
                <a:ea typeface="ＭＳ Ｐゴシック" charset="0"/>
              </a:rPr>
              <a:t>Different objects have different capabilities, based on their classes</a:t>
            </a:r>
          </a:p>
          <a:p>
            <a:pPr lvl="3" eaLnBrk="1" hangingPunct="1"/>
            <a:r>
              <a:rPr lang="en-US">
                <a:solidFill>
                  <a:srgbClr val="FF0000"/>
                </a:solidFill>
                <a:latin typeface="Tahoma" charset="0"/>
                <a:ea typeface="ＭＳ Ｐゴシック" charset="0"/>
              </a:rPr>
              <a:t>We will discuss reference types in more detail later when we start looking at Objects</a:t>
            </a:r>
          </a:p>
        </p:txBody>
      </p:sp>
      <p:sp>
        <p:nvSpPr>
          <p:cNvPr id="1027076" name="Rectangle 4"/>
          <p:cNvSpPr>
            <a:spLocks noChangeArrowheads="1"/>
          </p:cNvSpPr>
          <p:nvPr/>
        </p:nvSpPr>
        <p:spPr bwMode="auto">
          <a:xfrm>
            <a:off x="2362200" y="2819400"/>
            <a:ext cx="8001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latin typeface="Times New Roman" charset="0"/>
              </a:rPr>
              <a:t>s</a:t>
            </a:r>
          </a:p>
        </p:txBody>
      </p:sp>
      <p:sp>
        <p:nvSpPr>
          <p:cNvPr id="1027077" name="Rectangle 5"/>
          <p:cNvSpPr>
            <a:spLocks noChangeArrowheads="1"/>
          </p:cNvSpPr>
          <p:nvPr/>
        </p:nvSpPr>
        <p:spPr bwMode="auto">
          <a:xfrm>
            <a:off x="2971800" y="28194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Times New Roman" charset="0"/>
            </a:endParaRPr>
          </a:p>
        </p:txBody>
      </p:sp>
      <p:sp>
        <p:nvSpPr>
          <p:cNvPr id="1027078" name="Oval 6"/>
          <p:cNvSpPr>
            <a:spLocks noChangeArrowheads="1"/>
          </p:cNvSpPr>
          <p:nvPr/>
        </p:nvSpPr>
        <p:spPr bwMode="auto">
          <a:xfrm>
            <a:off x="5181600" y="2895600"/>
            <a:ext cx="2667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Hello There</a:t>
            </a:r>
          </a:p>
        </p:txBody>
      </p:sp>
      <p:sp>
        <p:nvSpPr>
          <p:cNvPr id="1027079" name="Line 7"/>
          <p:cNvSpPr>
            <a:spLocks noChangeShapeType="1"/>
          </p:cNvSpPr>
          <p:nvPr/>
        </p:nvSpPr>
        <p:spPr bwMode="auto">
          <a:xfrm>
            <a:off x="3200400" y="2971800"/>
            <a:ext cx="1905000" cy="1524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7075">
                                            <p:txEl>
                                              <p:pRg st="1" end="1"/>
                                            </p:txEl>
                                          </p:spTgt>
                                        </p:tgtEl>
                                        <p:attrNameLst>
                                          <p:attrName>style.visibility</p:attrName>
                                        </p:attrNameLst>
                                      </p:cBhvr>
                                      <p:to>
                                        <p:strVal val="visible"/>
                                      </p:to>
                                    </p:set>
                                    <p:animEffect transition="in" filter="dissolve">
                                      <p:cBhvr>
                                        <p:cTn id="7" dur="500"/>
                                        <p:tgtEl>
                                          <p:spTgt spid="1027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7075">
                                            <p:txEl>
                                              <p:pRg st="2" end="2"/>
                                            </p:txEl>
                                          </p:spTgt>
                                        </p:tgtEl>
                                        <p:attrNameLst>
                                          <p:attrName>style.visibility</p:attrName>
                                        </p:attrNameLst>
                                      </p:cBhvr>
                                      <p:to>
                                        <p:strVal val="visible"/>
                                      </p:to>
                                    </p:set>
                                    <p:animEffect transition="in" filter="dissolve">
                                      <p:cBhvr>
                                        <p:cTn id="12" dur="500"/>
                                        <p:tgtEl>
                                          <p:spTgt spid="1027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027079"/>
                                        </p:tgtEl>
                                        <p:attrNameLst>
                                          <p:attrName>style.visibility</p:attrName>
                                        </p:attrNameLst>
                                      </p:cBhvr>
                                      <p:to>
                                        <p:strVal val="visible"/>
                                      </p:to>
                                    </p:set>
                                    <p:anim calcmode="lin" valueType="num">
                                      <p:cBhvr>
                                        <p:cTn id="17" dur="2000" fill="hold"/>
                                        <p:tgtEl>
                                          <p:spTgt spid="1027079"/>
                                        </p:tgtEl>
                                        <p:attrNameLst>
                                          <p:attrName>ppt_w</p:attrName>
                                        </p:attrNameLst>
                                      </p:cBhvr>
                                      <p:tavLst>
                                        <p:tav tm="0">
                                          <p:val>
                                            <p:strVal val="#ppt_w*0.70"/>
                                          </p:val>
                                        </p:tav>
                                        <p:tav tm="100000">
                                          <p:val>
                                            <p:strVal val="#ppt_w"/>
                                          </p:val>
                                        </p:tav>
                                      </p:tavLst>
                                    </p:anim>
                                    <p:anim calcmode="lin" valueType="num">
                                      <p:cBhvr>
                                        <p:cTn id="18" dur="2000" fill="hold"/>
                                        <p:tgtEl>
                                          <p:spTgt spid="1027079"/>
                                        </p:tgtEl>
                                        <p:attrNameLst>
                                          <p:attrName>ppt_h</p:attrName>
                                        </p:attrNameLst>
                                      </p:cBhvr>
                                      <p:tavLst>
                                        <p:tav tm="0">
                                          <p:val>
                                            <p:strVal val="#ppt_h"/>
                                          </p:val>
                                        </p:tav>
                                        <p:tav tm="100000">
                                          <p:val>
                                            <p:strVal val="#ppt_h"/>
                                          </p:val>
                                        </p:tav>
                                      </p:tavLst>
                                    </p:anim>
                                    <p:animEffect transition="in" filter="fade">
                                      <p:cBhvr>
                                        <p:cTn id="19" dur="2000"/>
                                        <p:tgtEl>
                                          <p:spTgt spid="1027079"/>
                                        </p:tgtEl>
                                      </p:cBhvr>
                                    </p:animEffect>
                                  </p:childTnLst>
                                  <p:subTnLst>
                                    <p:audio>
                                      <p:cMediaNode>
                                        <p:cTn display="0" masterRel="sameClick">
                                          <p:stCondLst>
                                            <p:cond evt="begin" delay="0">
                                              <p:tn val="15"/>
                                            </p:cond>
                                          </p:stCondLst>
                                          <p:endCondLst>
                                            <p:cond evt="onStopAudio" delay="0">
                                              <p:tgtEl>
                                                <p:sldTgt/>
                                              </p:tgtEl>
                                            </p:cond>
                                          </p:endCondLst>
                                        </p:cTn>
                                        <p:tgtEl>
                                          <p:sndTgt r:embed="rId2" name="suction.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27076"/>
                                        </p:tgtEl>
                                        <p:attrNameLst>
                                          <p:attrName>style.visibility</p:attrName>
                                        </p:attrNameLst>
                                      </p:cBhvr>
                                      <p:to>
                                        <p:strVal val="visible"/>
                                      </p:to>
                                    </p:set>
                                    <p:anim calcmode="lin" valueType="num">
                                      <p:cBhvr additive="base">
                                        <p:cTn id="24" dur="500" fill="hold"/>
                                        <p:tgtEl>
                                          <p:spTgt spid="1027076"/>
                                        </p:tgtEl>
                                        <p:attrNameLst>
                                          <p:attrName>ppt_x</p:attrName>
                                        </p:attrNameLst>
                                      </p:cBhvr>
                                      <p:tavLst>
                                        <p:tav tm="0">
                                          <p:val>
                                            <p:strVal val="0-#ppt_w/2"/>
                                          </p:val>
                                        </p:tav>
                                        <p:tav tm="100000">
                                          <p:val>
                                            <p:strVal val="#ppt_x"/>
                                          </p:val>
                                        </p:tav>
                                      </p:tavLst>
                                    </p:anim>
                                    <p:anim calcmode="lin" valueType="num">
                                      <p:cBhvr additive="base">
                                        <p:cTn id="25" dur="500" fill="hold"/>
                                        <p:tgtEl>
                                          <p:spTgt spid="102707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27077"/>
                                        </p:tgtEl>
                                        <p:attrNameLst>
                                          <p:attrName>style.visibility</p:attrName>
                                        </p:attrNameLst>
                                      </p:cBhvr>
                                      <p:to>
                                        <p:strVal val="visible"/>
                                      </p:to>
                                    </p:set>
                                    <p:anim calcmode="lin" valueType="num">
                                      <p:cBhvr additive="base">
                                        <p:cTn id="30" dur="500" fill="hold"/>
                                        <p:tgtEl>
                                          <p:spTgt spid="1027077"/>
                                        </p:tgtEl>
                                        <p:attrNameLst>
                                          <p:attrName>ppt_x</p:attrName>
                                        </p:attrNameLst>
                                      </p:cBhvr>
                                      <p:tavLst>
                                        <p:tav tm="0">
                                          <p:val>
                                            <p:strVal val="1+#ppt_w/2"/>
                                          </p:val>
                                        </p:tav>
                                        <p:tav tm="100000">
                                          <p:val>
                                            <p:strVal val="#ppt_x"/>
                                          </p:val>
                                        </p:tav>
                                      </p:tavLst>
                                    </p:anim>
                                    <p:anim calcmode="lin" valueType="num">
                                      <p:cBhvr additive="base">
                                        <p:cTn id="31" dur="500" fill="hold"/>
                                        <p:tgtEl>
                                          <p:spTgt spid="1027077"/>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027078"/>
                                        </p:tgtEl>
                                        <p:attrNameLst>
                                          <p:attrName>style.visibility</p:attrName>
                                        </p:attrNameLst>
                                      </p:cBhvr>
                                      <p:to>
                                        <p:strVal val="visible"/>
                                      </p:to>
                                    </p:set>
                                    <p:animEffect transition="in" filter="dissolve">
                                      <p:cBhvr>
                                        <p:cTn id="36" dur="2000"/>
                                        <p:tgtEl>
                                          <p:spTgt spid="1027078"/>
                                        </p:tgtEl>
                                      </p:cBhvr>
                                    </p:animEffect>
                                  </p:childTnLst>
                                  <p:subTnLst>
                                    <p:audio>
                                      <p:cMediaNode>
                                        <p:cTn display="0" masterRel="sameClick">
                                          <p:stCondLst>
                                            <p:cond evt="begin" delay="0">
                                              <p:tn val="34"/>
                                            </p:cond>
                                          </p:stCondLst>
                                          <p:endCondLst>
                                            <p:cond evt="onStopAudio" delay="0">
                                              <p:tgtEl>
                                                <p:sldTgt/>
                                              </p:tgtEl>
                                            </p:cond>
                                          </p:endCondLst>
                                        </p:cTn>
                                        <p:tgtEl>
                                          <p:sndTgt r:embed="rId3" name="voltag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27075">
                                            <p:txEl>
                                              <p:pRg st="6" end="6"/>
                                            </p:txEl>
                                          </p:spTgt>
                                        </p:tgtEl>
                                        <p:attrNameLst>
                                          <p:attrName>style.visibility</p:attrName>
                                        </p:attrNameLst>
                                      </p:cBhvr>
                                      <p:to>
                                        <p:strVal val="visible"/>
                                      </p:to>
                                    </p:set>
                                    <p:animEffect transition="in" filter="dissolve">
                                      <p:cBhvr>
                                        <p:cTn id="41" dur="500"/>
                                        <p:tgtEl>
                                          <p:spTgt spid="102707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027075">
                                            <p:txEl>
                                              <p:pRg st="7" end="7"/>
                                            </p:txEl>
                                          </p:spTgt>
                                        </p:tgtEl>
                                        <p:attrNameLst>
                                          <p:attrName>style.visibility</p:attrName>
                                        </p:attrNameLst>
                                      </p:cBhvr>
                                      <p:to>
                                        <p:strVal val="visible"/>
                                      </p:to>
                                    </p:set>
                                    <p:animEffect transition="in" filter="dissolve">
                                      <p:cBhvr>
                                        <p:cTn id="46" dur="500"/>
                                        <p:tgtEl>
                                          <p:spTgt spid="1027075">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1027075">
                                            <p:txEl>
                                              <p:pRg st="8" end="8"/>
                                            </p:txEl>
                                          </p:spTgt>
                                        </p:tgtEl>
                                        <p:attrNameLst>
                                          <p:attrName>style.visibility</p:attrName>
                                        </p:attrNameLst>
                                      </p:cBhvr>
                                      <p:to>
                                        <p:strVal val="visible"/>
                                      </p:to>
                                    </p:set>
                                    <p:animEffect transition="in" filter="dissolve">
                                      <p:cBhvr>
                                        <p:cTn id="51" dur="500"/>
                                        <p:tgtEl>
                                          <p:spTgt spid="10270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6" grpId="0"/>
      <p:bldP spid="1027077" grpId="0" animBg="1"/>
      <p:bldP spid="1027078" grpId="0" animBg="1"/>
      <p:bldP spid="102707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1D9DC3C-81DE-8144-94CA-6DC32A896D7B}" type="slidenum">
              <a:rPr lang="en-US" sz="1400">
                <a:latin typeface="Arial" charset="0"/>
              </a:rPr>
              <a:pPr eaLnBrk="1" hangingPunct="1"/>
              <a:t>31</a:t>
            </a:fld>
            <a:endParaRPr lang="en-US" sz="1400">
              <a:latin typeface="Arial" charset="0"/>
            </a:endParaRPr>
          </a:p>
        </p:txBody>
      </p:sp>
      <p:sp>
        <p:nvSpPr>
          <p:cNvPr id="532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 Data and Expressions</a:t>
            </a:r>
          </a:p>
        </p:txBody>
      </p:sp>
      <p:sp>
        <p:nvSpPr>
          <p:cNvPr id="1028099" name="Rectangle 3"/>
          <p:cNvSpPr>
            <a:spLocks noGrp="1" noChangeArrowheads="1"/>
          </p:cNvSpPr>
          <p:nvPr>
            <p:ph type="body" idx="1"/>
          </p:nvPr>
        </p:nvSpPr>
        <p:spPr>
          <a:xfrm>
            <a:off x="533400" y="1066800"/>
            <a:ext cx="8077200" cy="5257800"/>
          </a:xfrm>
        </p:spPr>
        <p:txBody>
          <a:bodyPr/>
          <a:lstStyle/>
          <a:p>
            <a:pPr lvl="1" eaLnBrk="1" hangingPunct="1"/>
            <a:r>
              <a:rPr lang="en-US" b="1" dirty="0">
                <a:latin typeface="Tahoma" charset="0"/>
                <a:ea typeface="ＭＳ Ｐゴシック" charset="0"/>
              </a:rPr>
              <a:t>Rules for declaration and use</a:t>
            </a:r>
          </a:p>
          <a:p>
            <a:pPr lvl="2" eaLnBrk="1" hangingPunct="1"/>
            <a:r>
              <a:rPr lang="en-US" dirty="0">
                <a:latin typeface="Tahoma" charset="0"/>
                <a:ea typeface="ＭＳ Ｐゴシック" charset="0"/>
              </a:rPr>
              <a:t>In Java, all variables must be declared before they can be used   Ex:  x = 5.0;</a:t>
            </a:r>
          </a:p>
          <a:p>
            <a:pPr lvl="4" eaLnBrk="1" hangingPunct="1"/>
            <a:r>
              <a:rPr lang="en-US" dirty="0">
                <a:latin typeface="Tahoma" charset="0"/>
                <a:ea typeface="ＭＳ Ｐゴシック" charset="0"/>
              </a:rPr>
              <a:t>This will cause an error unless x has previously been declared as a double variable </a:t>
            </a: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r>
              <a:rPr lang="en-US" dirty="0">
                <a:latin typeface="Tahoma" charset="0"/>
                <a:ea typeface="ＭＳ Ｐゴシック" charset="0"/>
              </a:rPr>
              <a:t>Java variables can be initialized in the same statement in which they are declared</a:t>
            </a:r>
          </a:p>
          <a:p>
            <a:pPr lvl="3" eaLnBrk="1" hangingPunct="1"/>
            <a:r>
              <a:rPr lang="en-US" dirty="0">
                <a:latin typeface="Tahoma" charset="0"/>
                <a:ea typeface="ＭＳ Ｐゴシック" charset="0"/>
              </a:rPr>
              <a:t>Ex: double x = 5.0;</a:t>
            </a:r>
          </a:p>
          <a:p>
            <a:pPr lvl="3" eaLnBrk="1" hangingPunct="1"/>
            <a:r>
              <a:rPr lang="en-US" dirty="0">
                <a:latin typeface="Tahoma" charset="0"/>
                <a:ea typeface="ＭＳ Ｐゴシック" charset="0"/>
              </a:rPr>
              <a:t>However, keep in mind that two things are being done here – declaration AND initialization</a:t>
            </a:r>
          </a:p>
        </p:txBody>
      </p:sp>
      <p:sp>
        <p:nvSpPr>
          <p:cNvPr id="53252" name="Text Box 4"/>
          <p:cNvSpPr txBox="1">
            <a:spLocks noChangeArrowheads="1"/>
          </p:cNvSpPr>
          <p:nvPr/>
        </p:nvSpPr>
        <p:spPr bwMode="auto">
          <a:xfrm>
            <a:off x="1219200" y="2971800"/>
            <a:ext cx="6781800" cy="1323439"/>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algn="l" eaLnBrk="1" hangingPunct="1"/>
            <a:r>
              <a:rPr lang="en-US" sz="1600" b="1" dirty="0">
                <a:solidFill>
                  <a:schemeClr val="bg2"/>
                </a:solidFill>
              </a:rPr>
              <a:t>error: cannot find symbol</a:t>
            </a:r>
          </a:p>
          <a:p>
            <a:pPr algn="l" eaLnBrk="1" hangingPunct="1"/>
            <a:r>
              <a:rPr lang="en-US" sz="1600" b="1" dirty="0">
                <a:solidFill>
                  <a:schemeClr val="bg2"/>
                </a:solidFill>
              </a:rPr>
              <a:t>                  x = 5.0;</a:t>
            </a:r>
          </a:p>
          <a:p>
            <a:pPr algn="l" eaLnBrk="1" hangingPunct="1"/>
            <a:r>
              <a:rPr lang="en-US" sz="1600" b="1" dirty="0">
                <a:solidFill>
                  <a:schemeClr val="bg2"/>
                </a:solidFill>
              </a:rPr>
              <a:t>                  ^  </a:t>
            </a:r>
          </a:p>
          <a:p>
            <a:pPr algn="l" eaLnBrk="1" hangingPunct="1"/>
            <a:r>
              <a:rPr lang="en-US" sz="1600" b="1" dirty="0">
                <a:solidFill>
                  <a:schemeClr val="bg2"/>
                </a:solidFill>
              </a:rPr>
              <a:t>       symbol  : variable x</a:t>
            </a:r>
          </a:p>
          <a:p>
            <a:pPr algn="l" eaLnBrk="1" hangingPunct="1"/>
            <a:r>
              <a:rPr lang="en-US" sz="1600" b="1" dirty="0">
                <a:solidFill>
                  <a:schemeClr val="bg2"/>
                </a:solidFill>
              </a:rPr>
              <a:t>       location: class </a:t>
            </a:r>
            <a:r>
              <a:rPr lang="en-US" sz="1600" b="1" dirty="0" err="1">
                <a:solidFill>
                  <a:schemeClr val="bg2"/>
                </a:solidFill>
              </a:rPr>
              <a:t>classname</a:t>
            </a:r>
            <a:r>
              <a:rPr lang="en-US" sz="1600" b="1" dirty="0">
                <a:solidFill>
                  <a:schemeClr val="bg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099">
                                            <p:txEl>
                                              <p:pRg st="2" end="2"/>
                                            </p:txEl>
                                          </p:spTgt>
                                        </p:tgtEl>
                                        <p:attrNameLst>
                                          <p:attrName>style.visibility</p:attrName>
                                        </p:attrNameLst>
                                      </p:cBhvr>
                                      <p:to>
                                        <p:strVal val="visible"/>
                                      </p:to>
                                    </p:set>
                                    <p:animEffect transition="in" filter="blinds(horizontal)">
                                      <p:cBhvr>
                                        <p:cTn id="7" dur="500"/>
                                        <p:tgtEl>
                                          <p:spTgt spid="10280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8099">
                                            <p:txEl>
                                              <p:pRg st="7" end="7"/>
                                            </p:txEl>
                                          </p:spTgt>
                                        </p:tgtEl>
                                        <p:attrNameLst>
                                          <p:attrName>style.visibility</p:attrName>
                                        </p:attrNameLst>
                                      </p:cBhvr>
                                      <p:to>
                                        <p:strVal val="visible"/>
                                      </p:to>
                                    </p:set>
                                    <p:animEffect transition="in" filter="blinds(horizontal)">
                                      <p:cBhvr>
                                        <p:cTn id="12" dur="500"/>
                                        <p:tgtEl>
                                          <p:spTgt spid="1028099">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8099">
                                            <p:txEl>
                                              <p:pRg st="8" end="8"/>
                                            </p:txEl>
                                          </p:spTgt>
                                        </p:tgtEl>
                                        <p:attrNameLst>
                                          <p:attrName>style.visibility</p:attrName>
                                        </p:attrNameLst>
                                      </p:cBhvr>
                                      <p:to>
                                        <p:strVal val="visible"/>
                                      </p:to>
                                    </p:set>
                                    <p:animEffect transition="in" filter="blinds(horizontal)">
                                      <p:cBhvr>
                                        <p:cTn id="17" dur="500"/>
                                        <p:tgtEl>
                                          <p:spTgt spid="1028099">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8099">
                                            <p:txEl>
                                              <p:pRg st="9" end="9"/>
                                            </p:txEl>
                                          </p:spTgt>
                                        </p:tgtEl>
                                        <p:attrNameLst>
                                          <p:attrName>style.visibility</p:attrName>
                                        </p:attrNameLst>
                                      </p:cBhvr>
                                      <p:to>
                                        <p:strVal val="visible"/>
                                      </p:to>
                                    </p:set>
                                    <p:animEffect transition="in" filter="blinds(horizontal)">
                                      <p:cBhvr>
                                        <p:cTn id="22" dur="500"/>
                                        <p:tgtEl>
                                          <p:spTgt spid="10280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dirty="0">
                <a:latin typeface="Arial" charset="0"/>
                <a:ea typeface="ＭＳ Ｐゴシック" charset="0"/>
                <a:cs typeface="ＭＳ Ｐゴシック" charset="0"/>
              </a:rPr>
              <a:t>Lecture 3: Data and Expressions</a:t>
            </a:r>
          </a:p>
        </p:txBody>
      </p:sp>
      <p:sp>
        <p:nvSpPr>
          <p:cNvPr id="54274" name="Content Placeholder 2"/>
          <p:cNvSpPr>
            <a:spLocks noGrp="1"/>
          </p:cNvSpPr>
          <p:nvPr>
            <p:ph idx="1"/>
          </p:nvPr>
        </p:nvSpPr>
        <p:spPr/>
        <p:txBody>
          <a:bodyPr/>
          <a:lstStyle/>
          <a:p>
            <a:pPr lvl="2" eaLnBrk="1" hangingPunct="1"/>
            <a:r>
              <a:rPr lang="en-US">
                <a:latin typeface="Tahoma" charset="0"/>
                <a:ea typeface="ＭＳ Ｐゴシック" charset="0"/>
              </a:rPr>
              <a:t>Multiple variables of the same type can be declared and initialized in a single statement, as long as they are separated by commas</a:t>
            </a:r>
          </a:p>
          <a:p>
            <a:pPr lvl="3" eaLnBrk="1" hangingPunct="1"/>
            <a:r>
              <a:rPr lang="en-US">
                <a:latin typeface="Tahoma" charset="0"/>
                <a:ea typeface="ＭＳ Ｐゴシック" charset="0"/>
              </a:rPr>
              <a:t>Ex: int i = 10, j = 20, k = 45;</a:t>
            </a:r>
          </a:p>
          <a:p>
            <a:pPr lvl="2" eaLnBrk="1" hangingPunct="1"/>
            <a:r>
              <a:rPr lang="en-US">
                <a:latin typeface="Tahoma" charset="0"/>
                <a:ea typeface="ＭＳ Ｐゴシック" charset="0"/>
              </a:rPr>
              <a:t>Multiple variables of different types cannot be declared within a single declaration statement</a:t>
            </a:r>
          </a:p>
          <a:p>
            <a:pPr lvl="2" eaLnBrk="1" hangingPunct="1"/>
            <a:r>
              <a:rPr lang="en-US">
                <a:latin typeface="Tahoma" charset="0"/>
                <a:ea typeface="ＭＳ Ｐゴシック" charset="0"/>
              </a:rPr>
              <a:t>See ex2.java</a:t>
            </a:r>
          </a:p>
          <a:p>
            <a:endParaRPr lang="en-US">
              <a:latin typeface="Tahoma" charset="0"/>
              <a:ea typeface="ＭＳ Ｐゴシック" charset="0"/>
              <a:cs typeface="ＭＳ Ｐゴシック" charset="0"/>
            </a:endParaRP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E496CD0-4D9B-C145-97F2-610A3E2145A4}" type="slidenum">
              <a:rPr lang="en-US" sz="1400">
                <a:latin typeface="Arial" charset="0"/>
              </a:rPr>
              <a:pPr eaLnBrk="1" hangingPunct="1"/>
              <a:t>32</a:t>
            </a:fld>
            <a:endParaRPr lang="en-US" sz="1400">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12E1B3F-7AF7-B942-B092-4472E65E0921}" type="slidenum">
              <a:rPr lang="en-US" sz="1400">
                <a:latin typeface="Arial" charset="0"/>
              </a:rPr>
              <a:pPr eaLnBrk="1" hangingPunct="1"/>
              <a:t>33</a:t>
            </a:fld>
            <a:endParaRPr lang="en-US" sz="1400">
              <a:latin typeface="Arial" charset="0"/>
            </a:endParaRPr>
          </a:p>
        </p:txBody>
      </p:sp>
      <p:sp>
        <p:nvSpPr>
          <p:cNvPr id="5529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 Data and Expressions</a:t>
            </a:r>
          </a:p>
        </p:txBody>
      </p:sp>
      <p:sp>
        <p:nvSpPr>
          <p:cNvPr id="1029123" name="Rectangle 3"/>
          <p:cNvSpPr>
            <a:spLocks noGrp="1" noChangeArrowheads="1"/>
          </p:cNvSpPr>
          <p:nvPr>
            <p:ph type="body" idx="1"/>
          </p:nvPr>
        </p:nvSpPr>
        <p:spPr/>
        <p:txBody>
          <a:bodyPr/>
          <a:lstStyle/>
          <a:p>
            <a:pPr eaLnBrk="1" hangingPunct="1"/>
            <a:r>
              <a:rPr lang="en-US" b="1" dirty="0">
                <a:solidFill>
                  <a:srgbClr val="FF0000"/>
                </a:solidFill>
                <a:latin typeface="Tahoma" charset="0"/>
                <a:ea typeface="ＭＳ Ｐゴシック" charset="0"/>
                <a:cs typeface="ＭＳ Ｐゴシック" charset="0"/>
              </a:rPr>
              <a:t>Operators and Expressions</a:t>
            </a:r>
          </a:p>
          <a:p>
            <a:pPr lvl="2" eaLnBrk="1" hangingPunct="1"/>
            <a:r>
              <a:rPr lang="en-US" dirty="0">
                <a:latin typeface="Tahoma" charset="0"/>
                <a:ea typeface="ＭＳ Ｐゴシック" charset="0"/>
              </a:rPr>
              <a:t>Numeric operators in Java include</a:t>
            </a:r>
          </a:p>
          <a:p>
            <a:pPr lvl="3" eaLnBrk="1" hangingPunct="1">
              <a:buFontTx/>
              <a:buNone/>
            </a:pPr>
            <a:r>
              <a:rPr lang="en-US" dirty="0">
                <a:latin typeface="Tahoma" charset="0"/>
                <a:ea typeface="ＭＳ Ｐゴシック" charset="0"/>
              </a:rPr>
              <a:t>+, –, *, /, % </a:t>
            </a:r>
          </a:p>
          <a:p>
            <a:pPr lvl="3" eaLnBrk="1" hangingPunct="1"/>
            <a:r>
              <a:rPr lang="en-US" dirty="0">
                <a:latin typeface="Tahoma" charset="0"/>
                <a:ea typeface="ＭＳ Ｐゴシック" charset="0"/>
              </a:rPr>
              <a:t>These are typical across most languages</a:t>
            </a:r>
          </a:p>
          <a:p>
            <a:pPr lvl="3" eaLnBrk="1" hangingPunct="1"/>
            <a:r>
              <a:rPr lang="en-US" dirty="0">
                <a:latin typeface="Tahoma" charset="0"/>
                <a:ea typeface="ＭＳ Ｐゴシック" charset="0"/>
              </a:rPr>
              <a:t>A couple points, however:</a:t>
            </a:r>
          </a:p>
          <a:p>
            <a:pPr lvl="4" eaLnBrk="1" hangingPunct="1"/>
            <a:r>
              <a:rPr lang="en-US" dirty="0">
                <a:latin typeface="Tahoma" charset="0"/>
                <a:ea typeface="ＭＳ Ｐゴシック" charset="0"/>
              </a:rPr>
              <a:t>If </a:t>
            </a:r>
            <a:r>
              <a:rPr lang="en-US" dirty="0">
                <a:solidFill>
                  <a:srgbClr val="339933"/>
                </a:solidFill>
                <a:latin typeface="Tahoma" charset="0"/>
                <a:ea typeface="ＭＳ Ｐゴシック" charset="0"/>
              </a:rPr>
              <a:t>both operands are integer</a:t>
            </a:r>
            <a:r>
              <a:rPr lang="en-US" dirty="0">
                <a:latin typeface="Tahoma" charset="0"/>
                <a:ea typeface="ＭＳ Ｐゴシック" charset="0"/>
              </a:rPr>
              <a:t>, / will give </a:t>
            </a:r>
            <a:r>
              <a:rPr lang="en-US" dirty="0">
                <a:solidFill>
                  <a:srgbClr val="339933"/>
                </a:solidFill>
                <a:latin typeface="Tahoma" charset="0"/>
                <a:ea typeface="ＭＳ Ｐゴシック" charset="0"/>
              </a:rPr>
              <a:t>integer division</a:t>
            </a:r>
            <a:r>
              <a:rPr lang="en-US" dirty="0">
                <a:latin typeface="Tahoma" charset="0"/>
                <a:ea typeface="ＭＳ Ｐゴシック" charset="0"/>
              </a:rPr>
              <a:t>, always producing an integer result – discuss implications</a:t>
            </a:r>
          </a:p>
          <a:p>
            <a:pPr lvl="4" eaLnBrk="1" hangingPunct="1"/>
            <a:r>
              <a:rPr lang="en-US" dirty="0">
                <a:latin typeface="Tahoma" charset="0"/>
                <a:ea typeface="ＭＳ Ｐゴシック" charset="0"/>
              </a:rPr>
              <a:t>The </a:t>
            </a:r>
            <a:r>
              <a:rPr lang="en-US" dirty="0">
                <a:solidFill>
                  <a:srgbClr val="FF6600"/>
                </a:solidFill>
                <a:latin typeface="Tahoma" charset="0"/>
                <a:ea typeface="ＭＳ Ｐゴシック" charset="0"/>
              </a:rPr>
              <a:t>% operator</a:t>
            </a:r>
            <a:r>
              <a:rPr lang="en-US" dirty="0">
                <a:latin typeface="Tahoma" charset="0"/>
                <a:ea typeface="ＭＳ Ｐゴシック" charset="0"/>
              </a:rPr>
              <a:t> was designed integer operands and gives the </a:t>
            </a:r>
            <a:r>
              <a:rPr lang="en-US" dirty="0">
                <a:solidFill>
                  <a:srgbClr val="FF6600"/>
                </a:solidFill>
                <a:latin typeface="Tahoma" charset="0"/>
                <a:ea typeface="ＭＳ Ｐゴシック" charset="0"/>
              </a:rPr>
              <a:t>remainder of integer division</a:t>
            </a:r>
          </a:p>
          <a:p>
            <a:pPr lvl="4" eaLnBrk="1" hangingPunct="1"/>
            <a:r>
              <a:rPr lang="en-US" dirty="0">
                <a:latin typeface="Tahoma" charset="0"/>
                <a:ea typeface="ＭＳ Ｐゴシック" charset="0"/>
              </a:rPr>
              <a:t>However, % can be used with floating point as well</a:t>
            </a:r>
          </a:p>
          <a:p>
            <a:pPr lvl="4" eaLnBrk="1" hangingPunct="1">
              <a:buFont typeface="Arial" charset="0"/>
              <a:buNone/>
            </a:pP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i</a:t>
            </a:r>
            <a:r>
              <a:rPr lang="en-US" dirty="0">
                <a:latin typeface="Tahoma" charset="0"/>
                <a:ea typeface="ＭＳ Ｐゴシック" charset="0"/>
              </a:rPr>
              <a:t>, j, k, m;</a:t>
            </a:r>
          </a:p>
          <a:p>
            <a:pPr lvl="4" eaLnBrk="1" hangingPunct="1">
              <a:buFont typeface="Arial" charset="0"/>
              <a:buNone/>
            </a:pPr>
            <a:r>
              <a:rPr lang="en-US" dirty="0" err="1">
                <a:latin typeface="Tahoma" charset="0"/>
                <a:ea typeface="ＭＳ Ｐゴシック" charset="0"/>
              </a:rPr>
              <a:t>i</a:t>
            </a:r>
            <a:r>
              <a:rPr lang="en-US" dirty="0">
                <a:latin typeface="Tahoma" charset="0"/>
                <a:ea typeface="ＭＳ Ｐゴシック" charset="0"/>
              </a:rPr>
              <a:t> = 19;  j = 7;</a:t>
            </a:r>
          </a:p>
          <a:p>
            <a:pPr lvl="4" eaLnBrk="1" hangingPunct="1">
              <a:buFont typeface="Arial" charset="0"/>
              <a:buNone/>
            </a:pPr>
            <a:r>
              <a:rPr lang="en-US" dirty="0">
                <a:latin typeface="Tahoma" charset="0"/>
                <a:ea typeface="ＭＳ Ｐゴシック" charset="0"/>
              </a:rPr>
              <a:t>k = </a:t>
            </a:r>
            <a:r>
              <a:rPr lang="en-US" dirty="0" err="1">
                <a:latin typeface="Tahoma" charset="0"/>
                <a:ea typeface="ＭＳ Ｐゴシック" charset="0"/>
              </a:rPr>
              <a:t>i</a:t>
            </a:r>
            <a:r>
              <a:rPr lang="en-US" dirty="0">
                <a:latin typeface="Tahoma" charset="0"/>
                <a:ea typeface="ＭＳ Ｐゴシック" charset="0"/>
              </a:rPr>
              <a:t> / j;  	// answer?</a:t>
            </a:r>
          </a:p>
          <a:p>
            <a:pPr lvl="4" eaLnBrk="1" hangingPunct="1">
              <a:buFont typeface="Arial" charset="0"/>
              <a:buNone/>
            </a:pPr>
            <a:r>
              <a:rPr lang="en-US" dirty="0">
                <a:latin typeface="Tahoma" charset="0"/>
                <a:ea typeface="ＭＳ Ｐゴシック" charset="0"/>
              </a:rPr>
              <a:t>m = </a:t>
            </a:r>
            <a:r>
              <a:rPr lang="en-US" dirty="0" err="1">
                <a:latin typeface="Tahoma" charset="0"/>
                <a:ea typeface="ＭＳ Ｐゴシック" charset="0"/>
              </a:rPr>
              <a:t>i</a:t>
            </a:r>
            <a:r>
              <a:rPr lang="en-US" dirty="0">
                <a:latin typeface="Tahoma" charset="0"/>
                <a:ea typeface="ＭＳ Ｐゴシック" charset="0"/>
              </a:rPr>
              <a:t> % j;	// answer?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9123">
                                            <p:txEl>
                                              <p:pRg st="1" end="1"/>
                                            </p:txEl>
                                          </p:spTgt>
                                        </p:tgtEl>
                                        <p:attrNameLst>
                                          <p:attrName>style.visibility</p:attrName>
                                        </p:attrNameLst>
                                      </p:cBhvr>
                                      <p:to>
                                        <p:strVal val="visible"/>
                                      </p:to>
                                    </p:set>
                                    <p:animEffect transition="in" filter="dissolve">
                                      <p:cBhvr>
                                        <p:cTn id="7" dur="500"/>
                                        <p:tgtEl>
                                          <p:spTgt spid="10291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9123">
                                            <p:txEl>
                                              <p:pRg st="2" end="2"/>
                                            </p:txEl>
                                          </p:spTgt>
                                        </p:tgtEl>
                                        <p:attrNameLst>
                                          <p:attrName>style.visibility</p:attrName>
                                        </p:attrNameLst>
                                      </p:cBhvr>
                                      <p:to>
                                        <p:strVal val="visible"/>
                                      </p:to>
                                    </p:set>
                                    <p:animEffect transition="in" filter="dissolve">
                                      <p:cBhvr>
                                        <p:cTn id="10" dur="500"/>
                                        <p:tgtEl>
                                          <p:spTgt spid="10291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29123">
                                            <p:txEl>
                                              <p:pRg st="3" end="3"/>
                                            </p:txEl>
                                          </p:spTgt>
                                        </p:tgtEl>
                                        <p:attrNameLst>
                                          <p:attrName>style.visibility</p:attrName>
                                        </p:attrNameLst>
                                      </p:cBhvr>
                                      <p:to>
                                        <p:strVal val="visible"/>
                                      </p:to>
                                    </p:set>
                                    <p:animEffect transition="in" filter="dissolve">
                                      <p:cBhvr>
                                        <p:cTn id="15" dur="500"/>
                                        <p:tgtEl>
                                          <p:spTgt spid="102912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029123">
                                            <p:txEl>
                                              <p:pRg st="4" end="4"/>
                                            </p:txEl>
                                          </p:spTgt>
                                        </p:tgtEl>
                                        <p:attrNameLst>
                                          <p:attrName>style.visibility</p:attrName>
                                        </p:attrNameLst>
                                      </p:cBhvr>
                                      <p:to>
                                        <p:strVal val="visible"/>
                                      </p:to>
                                    </p:set>
                                    <p:animEffect transition="in" filter="dissolve">
                                      <p:cBhvr>
                                        <p:cTn id="20" dur="500"/>
                                        <p:tgtEl>
                                          <p:spTgt spid="1029123">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029123">
                                            <p:txEl>
                                              <p:pRg st="5" end="5"/>
                                            </p:txEl>
                                          </p:spTgt>
                                        </p:tgtEl>
                                        <p:attrNameLst>
                                          <p:attrName>style.visibility</p:attrName>
                                        </p:attrNameLst>
                                      </p:cBhvr>
                                      <p:to>
                                        <p:strVal val="visible"/>
                                      </p:to>
                                    </p:set>
                                    <p:animEffect transition="in" filter="dissolve">
                                      <p:cBhvr>
                                        <p:cTn id="23" dur="500"/>
                                        <p:tgtEl>
                                          <p:spTgt spid="102912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029123">
                                            <p:txEl>
                                              <p:pRg st="6" end="6"/>
                                            </p:txEl>
                                          </p:spTgt>
                                        </p:tgtEl>
                                        <p:attrNameLst>
                                          <p:attrName>style.visibility</p:attrName>
                                        </p:attrNameLst>
                                      </p:cBhvr>
                                      <p:to>
                                        <p:strVal val="visible"/>
                                      </p:to>
                                    </p:set>
                                    <p:animEffect transition="in" filter="dissolve">
                                      <p:cBhvr>
                                        <p:cTn id="28" dur="500"/>
                                        <p:tgtEl>
                                          <p:spTgt spid="102912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029123">
                                            <p:txEl>
                                              <p:pRg st="7" end="7"/>
                                            </p:txEl>
                                          </p:spTgt>
                                        </p:tgtEl>
                                        <p:attrNameLst>
                                          <p:attrName>style.visibility</p:attrName>
                                        </p:attrNameLst>
                                      </p:cBhvr>
                                      <p:to>
                                        <p:strVal val="visible"/>
                                      </p:to>
                                    </p:set>
                                    <p:animEffect transition="in" filter="dissolve">
                                      <p:cBhvr>
                                        <p:cTn id="33" dur="500"/>
                                        <p:tgtEl>
                                          <p:spTgt spid="1029123">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1029123">
                                            <p:txEl>
                                              <p:pRg st="8" end="8"/>
                                            </p:txEl>
                                          </p:spTgt>
                                        </p:tgtEl>
                                        <p:attrNameLst>
                                          <p:attrName>style.visibility</p:attrName>
                                        </p:attrNameLst>
                                      </p:cBhvr>
                                      <p:to>
                                        <p:strVal val="visible"/>
                                      </p:to>
                                    </p:set>
                                    <p:animEffect transition="in" filter="dissolve">
                                      <p:cBhvr>
                                        <p:cTn id="38" dur="500"/>
                                        <p:tgtEl>
                                          <p:spTgt spid="1029123">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029123">
                                            <p:txEl>
                                              <p:pRg st="9" end="9"/>
                                            </p:txEl>
                                          </p:spTgt>
                                        </p:tgtEl>
                                        <p:attrNameLst>
                                          <p:attrName>style.visibility</p:attrName>
                                        </p:attrNameLst>
                                      </p:cBhvr>
                                      <p:to>
                                        <p:strVal val="visible"/>
                                      </p:to>
                                    </p:set>
                                    <p:animEffect transition="in" filter="dissolve">
                                      <p:cBhvr>
                                        <p:cTn id="43" dur="500"/>
                                        <p:tgtEl>
                                          <p:spTgt spid="1029123">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029123">
                                            <p:txEl>
                                              <p:pRg st="10" end="10"/>
                                            </p:txEl>
                                          </p:spTgt>
                                        </p:tgtEl>
                                        <p:attrNameLst>
                                          <p:attrName>style.visibility</p:attrName>
                                        </p:attrNameLst>
                                      </p:cBhvr>
                                      <p:to>
                                        <p:strVal val="visible"/>
                                      </p:to>
                                    </p:set>
                                    <p:animEffect transition="in" filter="dissolve">
                                      <p:cBhvr>
                                        <p:cTn id="48" dur="500"/>
                                        <p:tgtEl>
                                          <p:spTgt spid="1029123">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1029123">
                                            <p:txEl>
                                              <p:pRg st="11" end="11"/>
                                            </p:txEl>
                                          </p:spTgt>
                                        </p:tgtEl>
                                        <p:attrNameLst>
                                          <p:attrName>style.visibility</p:attrName>
                                        </p:attrNameLst>
                                      </p:cBhvr>
                                      <p:to>
                                        <p:strVal val="visible"/>
                                      </p:to>
                                    </p:set>
                                    <p:animEffect transition="in" filter="dissolve">
                                      <p:cBhvr>
                                        <p:cTn id="53" dur="500"/>
                                        <p:tgtEl>
                                          <p:spTgt spid="10291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283B2D4-6B87-BD4F-AD2D-5C84B69EF875}" type="slidenum">
              <a:rPr lang="en-US" sz="1400">
                <a:latin typeface="Arial" charset="0"/>
              </a:rPr>
              <a:pPr eaLnBrk="1" hangingPunct="1"/>
              <a:t>34</a:t>
            </a:fld>
            <a:endParaRPr lang="en-US" sz="1400">
              <a:latin typeface="Arial" charset="0"/>
            </a:endParaRPr>
          </a:p>
        </p:txBody>
      </p:sp>
      <p:sp>
        <p:nvSpPr>
          <p:cNvPr id="563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 Data and Expressions</a:t>
            </a:r>
          </a:p>
        </p:txBody>
      </p:sp>
      <p:sp>
        <p:nvSpPr>
          <p:cNvPr id="1030147" name="Rectangle 3"/>
          <p:cNvSpPr>
            <a:spLocks noGrp="1" noChangeArrowheads="1"/>
          </p:cNvSpPr>
          <p:nvPr>
            <p:ph type="body" idx="1"/>
          </p:nvPr>
        </p:nvSpPr>
        <p:spPr>
          <a:xfrm>
            <a:off x="533400" y="1066800"/>
            <a:ext cx="8077200" cy="5181600"/>
          </a:xfrm>
        </p:spPr>
        <p:txBody>
          <a:bodyPr/>
          <a:lstStyle/>
          <a:p>
            <a:pPr lvl="1" eaLnBrk="1" hangingPunct="1"/>
            <a:r>
              <a:rPr lang="en-US" b="1">
                <a:latin typeface="Tahoma" charset="0"/>
                <a:ea typeface="ＭＳ Ｐゴシック" charset="0"/>
              </a:rPr>
              <a:t>Precedence and Associativity</a:t>
            </a:r>
          </a:p>
          <a:p>
            <a:pPr lvl="2" eaLnBrk="1" hangingPunct="1"/>
            <a:r>
              <a:rPr lang="en-US" b="1">
                <a:latin typeface="Tahoma" charset="0"/>
                <a:ea typeface="ＭＳ Ｐゴシック" charset="0"/>
              </a:rPr>
              <a:t>What do these mean?</a:t>
            </a:r>
          </a:p>
          <a:p>
            <a:pPr lvl="2" eaLnBrk="1" hangingPunct="1"/>
            <a:r>
              <a:rPr lang="en-US">
                <a:latin typeface="Tahoma" charset="0"/>
                <a:ea typeface="ＭＳ Ｐゴシック" charset="0"/>
              </a:rPr>
              <a:t>Recall that the </a:t>
            </a:r>
            <a:r>
              <a:rPr lang="en-US" b="1">
                <a:latin typeface="Tahoma" charset="0"/>
                <a:ea typeface="ＭＳ Ｐゴシック" charset="0"/>
              </a:rPr>
              <a:t>precedence</a:t>
            </a:r>
            <a:r>
              <a:rPr lang="en-US">
                <a:latin typeface="Tahoma" charset="0"/>
                <a:ea typeface="ＭＳ Ｐゴシック" charset="0"/>
              </a:rPr>
              <a:t> indicates the order in which operators are applied in an expression</a:t>
            </a:r>
          </a:p>
          <a:p>
            <a:pPr lvl="3" eaLnBrk="1" hangingPunct="1"/>
            <a:r>
              <a:rPr lang="en-US">
                <a:latin typeface="Tahoma" charset="0"/>
                <a:ea typeface="ＭＳ Ｐゴシック" charset="0"/>
              </a:rPr>
              <a:t>See Table 2-8</a:t>
            </a:r>
          </a:p>
          <a:p>
            <a:pPr lvl="2" eaLnBrk="1" hangingPunct="1"/>
            <a:r>
              <a:rPr lang="en-US">
                <a:latin typeface="Tahoma" charset="0"/>
                <a:ea typeface="ＭＳ Ｐゴシック" charset="0"/>
              </a:rPr>
              <a:t>Recall that the </a:t>
            </a:r>
            <a:r>
              <a:rPr lang="en-US" b="1">
                <a:latin typeface="Tahoma" charset="0"/>
                <a:ea typeface="ＭＳ Ｐゴシック" charset="0"/>
              </a:rPr>
              <a:t>associativity</a:t>
            </a:r>
            <a:r>
              <a:rPr lang="en-US">
                <a:latin typeface="Tahoma" charset="0"/>
                <a:ea typeface="ＭＳ Ｐゴシック" charset="0"/>
              </a:rPr>
              <a:t> indicates the order in which operands are accessed given operators of </a:t>
            </a:r>
            <a:r>
              <a:rPr lang="en-US">
                <a:solidFill>
                  <a:srgbClr val="FF0000"/>
                </a:solidFill>
                <a:latin typeface="Tahoma" charset="0"/>
                <a:ea typeface="ＭＳ Ｐゴシック" charset="0"/>
              </a:rPr>
              <a:t>the same precedence</a:t>
            </a:r>
          </a:p>
          <a:p>
            <a:pPr lvl="2" eaLnBrk="1" hangingPunct="1"/>
            <a:r>
              <a:rPr lang="en-US">
                <a:latin typeface="Tahoma" charset="0"/>
                <a:ea typeface="ＭＳ Ｐゴシック" charset="0"/>
              </a:rPr>
              <a:t>General guidelines to remember for arithmetic operators:</a:t>
            </a:r>
          </a:p>
          <a:p>
            <a:pPr lvl="3" eaLnBrk="1" hangingPunct="1">
              <a:buFontTx/>
              <a:buNone/>
            </a:pPr>
            <a:r>
              <a:rPr lang="en-US">
                <a:latin typeface="Tahoma" charset="0"/>
                <a:ea typeface="ＭＳ Ｐゴシック" charset="0"/>
              </a:rPr>
              <a:t>*, /, % 	same precedence, left to right associativity</a:t>
            </a:r>
          </a:p>
          <a:p>
            <a:pPr lvl="3" eaLnBrk="1" hangingPunct="1">
              <a:buFontTx/>
              <a:buNone/>
            </a:pPr>
            <a:r>
              <a:rPr lang="en-US">
                <a:latin typeface="Tahoma" charset="0"/>
                <a:ea typeface="ＭＳ Ｐゴシック" charset="0"/>
              </a:rPr>
              <a:t>+, –  	same (lower) precedence, also L to R</a:t>
            </a:r>
          </a:p>
          <a:p>
            <a:pPr lvl="3" eaLnBrk="1" hangingPunct="1">
              <a:buFont typeface="Lucida Grande" charset="0"/>
              <a:buChar char="­"/>
            </a:pPr>
            <a:r>
              <a:rPr lang="en-US">
                <a:latin typeface="Tahoma" charset="0"/>
                <a:ea typeface="ＭＳ Ｐゴシック" charset="0"/>
              </a:rPr>
              <a:t>See Table 2-9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0147">
                                            <p:txEl>
                                              <p:pRg st="2" end="2"/>
                                            </p:txEl>
                                          </p:spTgt>
                                        </p:tgtEl>
                                        <p:attrNameLst>
                                          <p:attrName>style.visibility</p:attrName>
                                        </p:attrNameLst>
                                      </p:cBhvr>
                                      <p:to>
                                        <p:strVal val="visible"/>
                                      </p:to>
                                    </p:set>
                                    <p:animEffect transition="in" filter="dissolve">
                                      <p:cBhvr>
                                        <p:cTn id="7" dur="500"/>
                                        <p:tgtEl>
                                          <p:spTgt spid="10301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30147">
                                            <p:txEl>
                                              <p:pRg st="3" end="3"/>
                                            </p:txEl>
                                          </p:spTgt>
                                        </p:tgtEl>
                                        <p:attrNameLst>
                                          <p:attrName>style.visibility</p:attrName>
                                        </p:attrNameLst>
                                      </p:cBhvr>
                                      <p:to>
                                        <p:strVal val="visible"/>
                                      </p:to>
                                    </p:set>
                                    <p:animEffect transition="in" filter="dissolve">
                                      <p:cBhvr>
                                        <p:cTn id="12" dur="500"/>
                                        <p:tgtEl>
                                          <p:spTgt spid="10301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30147">
                                            <p:txEl>
                                              <p:pRg st="4" end="4"/>
                                            </p:txEl>
                                          </p:spTgt>
                                        </p:tgtEl>
                                        <p:attrNameLst>
                                          <p:attrName>style.visibility</p:attrName>
                                        </p:attrNameLst>
                                      </p:cBhvr>
                                      <p:to>
                                        <p:strVal val="visible"/>
                                      </p:to>
                                    </p:set>
                                    <p:animEffect transition="in" filter="dissolve">
                                      <p:cBhvr>
                                        <p:cTn id="17" dur="500"/>
                                        <p:tgtEl>
                                          <p:spTgt spid="10301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0147">
                                            <p:txEl>
                                              <p:pRg st="5" end="5"/>
                                            </p:txEl>
                                          </p:spTgt>
                                        </p:tgtEl>
                                        <p:attrNameLst>
                                          <p:attrName>style.visibility</p:attrName>
                                        </p:attrNameLst>
                                      </p:cBhvr>
                                      <p:to>
                                        <p:strVal val="visible"/>
                                      </p:to>
                                    </p:set>
                                    <p:animEffect transition="in" filter="dissolve">
                                      <p:cBhvr>
                                        <p:cTn id="22" dur="500"/>
                                        <p:tgtEl>
                                          <p:spTgt spid="10301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30147">
                                            <p:txEl>
                                              <p:pRg st="6" end="6"/>
                                            </p:txEl>
                                          </p:spTgt>
                                        </p:tgtEl>
                                        <p:attrNameLst>
                                          <p:attrName>style.visibility</p:attrName>
                                        </p:attrNameLst>
                                      </p:cBhvr>
                                      <p:to>
                                        <p:strVal val="visible"/>
                                      </p:to>
                                    </p:set>
                                    <p:animEffect transition="in" filter="dissolve">
                                      <p:cBhvr>
                                        <p:cTn id="27" dur="500"/>
                                        <p:tgtEl>
                                          <p:spTgt spid="10301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30147">
                                            <p:txEl>
                                              <p:pRg st="7" end="7"/>
                                            </p:txEl>
                                          </p:spTgt>
                                        </p:tgtEl>
                                        <p:attrNameLst>
                                          <p:attrName>style.visibility</p:attrName>
                                        </p:attrNameLst>
                                      </p:cBhvr>
                                      <p:to>
                                        <p:strVal val="visible"/>
                                      </p:to>
                                    </p:set>
                                    <p:animEffect transition="in" filter="dissolve">
                                      <p:cBhvr>
                                        <p:cTn id="32" dur="500"/>
                                        <p:tgtEl>
                                          <p:spTgt spid="103014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30147">
                                            <p:txEl>
                                              <p:pRg st="8" end="8"/>
                                            </p:txEl>
                                          </p:spTgt>
                                        </p:tgtEl>
                                        <p:attrNameLst>
                                          <p:attrName>style.visibility</p:attrName>
                                        </p:attrNameLst>
                                      </p:cBhvr>
                                      <p:to>
                                        <p:strVal val="visible"/>
                                      </p:to>
                                    </p:set>
                                    <p:animEffect transition="in" filter="dissolve">
                                      <p:cBhvr>
                                        <p:cTn id="37" dur="500"/>
                                        <p:tgtEl>
                                          <p:spTgt spid="1030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E5B25DF-898C-BC40-BA3A-D9527BE76C21}" type="slidenum">
              <a:rPr lang="en-US" sz="1400">
                <a:latin typeface="Arial" charset="0"/>
              </a:rPr>
              <a:pPr eaLnBrk="1" hangingPunct="1"/>
              <a:t>35</a:t>
            </a:fld>
            <a:endParaRPr lang="en-US" sz="1400">
              <a:latin typeface="Arial" charset="0"/>
            </a:endParaRPr>
          </a:p>
        </p:txBody>
      </p:sp>
      <p:sp>
        <p:nvSpPr>
          <p:cNvPr id="573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 More Operators</a:t>
            </a:r>
          </a:p>
        </p:txBody>
      </p:sp>
      <p:sp>
        <p:nvSpPr>
          <p:cNvPr id="1031171" name="Rectangle 3"/>
          <p:cNvSpPr>
            <a:spLocks noGrp="1" noChangeArrowheads="1"/>
          </p:cNvSpPr>
          <p:nvPr>
            <p:ph type="body" idx="1"/>
          </p:nvPr>
        </p:nvSpPr>
        <p:spPr>
          <a:xfrm>
            <a:off x="533400" y="990600"/>
            <a:ext cx="8077200" cy="5257800"/>
          </a:xfrm>
        </p:spPr>
        <p:txBody>
          <a:bodyPr/>
          <a:lstStyle/>
          <a:p>
            <a:pPr eaLnBrk="1" hangingPunct="1"/>
            <a:r>
              <a:rPr lang="en-US">
                <a:latin typeface="Tahoma" charset="0"/>
                <a:ea typeface="ＭＳ Ｐゴシック" charset="0"/>
                <a:cs typeface="ＭＳ Ｐゴシック" charset="0"/>
              </a:rPr>
              <a:t>Java has a number of convenience operators</a:t>
            </a:r>
          </a:p>
          <a:p>
            <a:pPr lvl="1" eaLnBrk="1" hangingPunct="1"/>
            <a:r>
              <a:rPr lang="en-US">
                <a:latin typeface="Tahoma" charset="0"/>
                <a:ea typeface="ＭＳ Ｐゴシック" charset="0"/>
              </a:rPr>
              <a:t>Allow us to do operations with less typing</a:t>
            </a:r>
          </a:p>
          <a:p>
            <a:pPr lvl="1" eaLnBrk="1" hangingPunct="1"/>
            <a:r>
              <a:rPr lang="en-US">
                <a:latin typeface="Tahoma" charset="0"/>
                <a:ea typeface="ＭＳ Ｐゴシック" charset="0"/>
              </a:rPr>
              <a:t>Ex:</a:t>
            </a:r>
          </a:p>
          <a:p>
            <a:pPr lvl="2" eaLnBrk="1" hangingPunct="1">
              <a:buFont typeface="Arial" charset="0"/>
              <a:buNone/>
            </a:pPr>
            <a:r>
              <a:rPr lang="en-US" sz="2000">
                <a:latin typeface="Tahoma" charset="0"/>
                <a:ea typeface="ＭＳ Ｐゴシック" charset="0"/>
              </a:rPr>
              <a:t>X = X + 1;		X++;</a:t>
            </a:r>
          </a:p>
          <a:p>
            <a:pPr lvl="2" eaLnBrk="1" hangingPunct="1">
              <a:buFont typeface="Arial" charset="0"/>
              <a:buNone/>
            </a:pPr>
            <a:r>
              <a:rPr lang="en-US" sz="2000">
                <a:latin typeface="Tahoma" charset="0"/>
                <a:ea typeface="ＭＳ Ｐゴシック" charset="0"/>
              </a:rPr>
              <a:t>Y = Y – 5; 		Y –= 5;</a:t>
            </a:r>
          </a:p>
          <a:p>
            <a:pPr lvl="1" eaLnBrk="1" hangingPunct="1"/>
            <a:r>
              <a:rPr lang="en-US">
                <a:latin typeface="Tahoma" charset="0"/>
                <a:ea typeface="ＭＳ Ｐゴシック" charset="0"/>
              </a:rPr>
              <a:t>See Section 2.6 for more details</a:t>
            </a:r>
          </a:p>
          <a:p>
            <a:pPr lvl="1" eaLnBrk="1" hangingPunct="1"/>
            <a:r>
              <a:rPr lang="en-US">
                <a:latin typeface="Tahoma" charset="0"/>
                <a:ea typeface="ＭＳ Ｐゴシック" charset="0"/>
              </a:rPr>
              <a:t>One point that should be emphasized is the difference between the </a:t>
            </a:r>
            <a:r>
              <a:rPr lang="en-US">
                <a:solidFill>
                  <a:srgbClr val="FF0000"/>
                </a:solidFill>
                <a:latin typeface="Tahoma" charset="0"/>
                <a:ea typeface="ＭＳ Ｐゴシック" charset="0"/>
              </a:rPr>
              <a:t>prefix</a:t>
            </a:r>
            <a:r>
              <a:rPr lang="en-US">
                <a:latin typeface="Tahoma" charset="0"/>
                <a:ea typeface="ＭＳ Ｐゴシック" charset="0"/>
              </a:rPr>
              <a:t> and </a:t>
            </a:r>
            <a:r>
              <a:rPr lang="en-US">
                <a:solidFill>
                  <a:srgbClr val="FF0000"/>
                </a:solidFill>
                <a:latin typeface="Tahoma" charset="0"/>
                <a:ea typeface="ＭＳ Ｐゴシック" charset="0"/>
              </a:rPr>
              <a:t>postfix</a:t>
            </a:r>
            <a:r>
              <a:rPr lang="en-US">
                <a:latin typeface="Tahoma" charset="0"/>
                <a:ea typeface="ＭＳ Ｐゴシック" charset="0"/>
              </a:rPr>
              <a:t> versions of the unary operators</a:t>
            </a:r>
          </a:p>
          <a:p>
            <a:pPr lvl="2" eaLnBrk="1" hangingPunct="1"/>
            <a:r>
              <a:rPr lang="en-US">
                <a:latin typeface="Tahoma" charset="0"/>
                <a:ea typeface="ＭＳ Ｐゴシック" charset="0"/>
              </a:rPr>
              <a:t>What is the difference between the statements:</a:t>
            </a:r>
          </a:p>
          <a:p>
            <a:pPr lvl="3" eaLnBrk="1" hangingPunct="1">
              <a:buFontTx/>
              <a:buNone/>
            </a:pPr>
            <a:r>
              <a:rPr lang="en-US">
                <a:latin typeface="Tahoma" charset="0"/>
                <a:ea typeface="ＭＳ Ｐゴシック" charset="0"/>
              </a:rPr>
              <a:t>X++;	++X;</a:t>
            </a:r>
          </a:p>
          <a:p>
            <a:pPr lvl="3" eaLnBrk="1" hangingPunct="1"/>
            <a:r>
              <a:rPr lang="en-US">
                <a:latin typeface="Tahoma" charset="0"/>
                <a:ea typeface="ＭＳ Ｐゴシック" charset="0"/>
              </a:rPr>
              <a:t>Discuss</a:t>
            </a:r>
          </a:p>
          <a:p>
            <a:pPr lvl="3" eaLnBrk="1" hangingPunct="1"/>
            <a:r>
              <a:rPr lang="en-US">
                <a:latin typeface="Tahoma" charset="0"/>
                <a:ea typeface="ＭＳ Ｐゴシック" charset="0"/>
              </a:rPr>
              <a:t>See ex3.java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1171">
                                            <p:txEl>
                                              <p:pRg st="1" end="1"/>
                                            </p:txEl>
                                          </p:spTgt>
                                        </p:tgtEl>
                                        <p:attrNameLst>
                                          <p:attrName>style.visibility</p:attrName>
                                        </p:attrNameLst>
                                      </p:cBhvr>
                                      <p:to>
                                        <p:strVal val="visible"/>
                                      </p:to>
                                    </p:set>
                                    <p:animEffect transition="in" filter="dissolve">
                                      <p:cBhvr>
                                        <p:cTn id="7" dur="500"/>
                                        <p:tgtEl>
                                          <p:spTgt spid="1031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31171">
                                            <p:txEl>
                                              <p:pRg st="2" end="2"/>
                                            </p:txEl>
                                          </p:spTgt>
                                        </p:tgtEl>
                                        <p:attrNameLst>
                                          <p:attrName>style.visibility</p:attrName>
                                        </p:attrNameLst>
                                      </p:cBhvr>
                                      <p:to>
                                        <p:strVal val="visible"/>
                                      </p:to>
                                    </p:set>
                                    <p:animEffect transition="in" filter="dissolve">
                                      <p:cBhvr>
                                        <p:cTn id="12" dur="500"/>
                                        <p:tgtEl>
                                          <p:spTgt spid="1031171">
                                            <p:txEl>
                                              <p:pRg st="2" end="2"/>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031171">
                                            <p:txEl>
                                              <p:pRg st="3" end="3"/>
                                            </p:txEl>
                                          </p:spTgt>
                                        </p:tgtEl>
                                        <p:attrNameLst>
                                          <p:attrName>style.visibility</p:attrName>
                                        </p:attrNameLst>
                                      </p:cBhvr>
                                      <p:to>
                                        <p:strVal val="visible"/>
                                      </p:to>
                                    </p:set>
                                    <p:animEffect transition="in" filter="dissolve">
                                      <p:cBhvr>
                                        <p:cTn id="16" dur="500"/>
                                        <p:tgtEl>
                                          <p:spTgt spid="1031171">
                                            <p:txEl>
                                              <p:pRg st="3" end="3"/>
                                            </p:txEl>
                                          </p:spTgt>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1031171">
                                            <p:txEl>
                                              <p:pRg st="4" end="4"/>
                                            </p:txEl>
                                          </p:spTgt>
                                        </p:tgtEl>
                                        <p:attrNameLst>
                                          <p:attrName>style.visibility</p:attrName>
                                        </p:attrNameLst>
                                      </p:cBhvr>
                                      <p:to>
                                        <p:strVal val="visible"/>
                                      </p:to>
                                    </p:set>
                                    <p:animEffect transition="in" filter="dissolve">
                                      <p:cBhvr>
                                        <p:cTn id="20" dur="500"/>
                                        <p:tgtEl>
                                          <p:spTgt spid="10311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031171">
                                            <p:txEl>
                                              <p:pRg st="5" end="5"/>
                                            </p:txEl>
                                          </p:spTgt>
                                        </p:tgtEl>
                                        <p:attrNameLst>
                                          <p:attrName>style.visibility</p:attrName>
                                        </p:attrNameLst>
                                      </p:cBhvr>
                                      <p:to>
                                        <p:strVal val="visible"/>
                                      </p:to>
                                    </p:set>
                                    <p:animEffect transition="in" filter="dissolve">
                                      <p:cBhvr>
                                        <p:cTn id="25" dur="500"/>
                                        <p:tgtEl>
                                          <p:spTgt spid="103117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31171">
                                            <p:txEl>
                                              <p:pRg st="6" end="6"/>
                                            </p:txEl>
                                          </p:spTgt>
                                        </p:tgtEl>
                                        <p:attrNameLst>
                                          <p:attrName>style.visibility</p:attrName>
                                        </p:attrNameLst>
                                      </p:cBhvr>
                                      <p:to>
                                        <p:strVal val="visible"/>
                                      </p:to>
                                    </p:set>
                                    <p:animEffect transition="in" filter="dissolve">
                                      <p:cBhvr>
                                        <p:cTn id="30" dur="500"/>
                                        <p:tgtEl>
                                          <p:spTgt spid="103117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031171">
                                            <p:txEl>
                                              <p:pRg st="7" end="7"/>
                                            </p:txEl>
                                          </p:spTgt>
                                        </p:tgtEl>
                                        <p:attrNameLst>
                                          <p:attrName>style.visibility</p:attrName>
                                        </p:attrNameLst>
                                      </p:cBhvr>
                                      <p:to>
                                        <p:strVal val="visible"/>
                                      </p:to>
                                    </p:set>
                                    <p:animEffect transition="in" filter="dissolve">
                                      <p:cBhvr>
                                        <p:cTn id="35" dur="500"/>
                                        <p:tgtEl>
                                          <p:spTgt spid="1031171">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031171">
                                            <p:txEl>
                                              <p:pRg st="8" end="8"/>
                                            </p:txEl>
                                          </p:spTgt>
                                        </p:tgtEl>
                                        <p:attrNameLst>
                                          <p:attrName>style.visibility</p:attrName>
                                        </p:attrNameLst>
                                      </p:cBhvr>
                                      <p:to>
                                        <p:strVal val="visible"/>
                                      </p:to>
                                    </p:set>
                                    <p:animEffect transition="in" filter="dissolve">
                                      <p:cBhvr>
                                        <p:cTn id="38" dur="500"/>
                                        <p:tgtEl>
                                          <p:spTgt spid="1031171">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031171">
                                            <p:txEl>
                                              <p:pRg st="9" end="9"/>
                                            </p:txEl>
                                          </p:spTgt>
                                        </p:tgtEl>
                                        <p:attrNameLst>
                                          <p:attrName>style.visibility</p:attrName>
                                        </p:attrNameLst>
                                      </p:cBhvr>
                                      <p:to>
                                        <p:strVal val="visible"/>
                                      </p:to>
                                    </p:set>
                                    <p:animEffect transition="in" filter="dissolve">
                                      <p:cBhvr>
                                        <p:cTn id="43" dur="500"/>
                                        <p:tgtEl>
                                          <p:spTgt spid="1031171">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031171">
                                            <p:txEl>
                                              <p:pRg st="10" end="10"/>
                                            </p:txEl>
                                          </p:spTgt>
                                        </p:tgtEl>
                                        <p:attrNameLst>
                                          <p:attrName>style.visibility</p:attrName>
                                        </p:attrNameLst>
                                      </p:cBhvr>
                                      <p:to>
                                        <p:strVal val="visible"/>
                                      </p:to>
                                    </p:set>
                                    <p:animEffect transition="in" filter="dissolve">
                                      <p:cBhvr>
                                        <p:cTn id="48" dur="500"/>
                                        <p:tgtEl>
                                          <p:spTgt spid="1031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dirty="0">
                <a:latin typeface="Arial" charset="0"/>
                <a:ea typeface="ＭＳ Ｐゴシック" charset="0"/>
                <a:cs typeface="ＭＳ Ｐゴシック" charset="0"/>
              </a:rPr>
              <a:t>Lecture 3: Input and the Scanner Class</a:t>
            </a:r>
          </a:p>
        </p:txBody>
      </p:sp>
      <p:sp>
        <p:nvSpPr>
          <p:cNvPr id="3" name="Content Placeholder 2"/>
          <p:cNvSpPr>
            <a:spLocks noGrp="1"/>
          </p:cNvSpPr>
          <p:nvPr>
            <p:ph idx="1"/>
          </p:nvPr>
        </p:nvSpPr>
        <p:spPr/>
        <p:txBody>
          <a:bodyPr/>
          <a:lstStyle/>
          <a:p>
            <a:r>
              <a:rPr lang="en-US" dirty="0">
                <a:solidFill>
                  <a:srgbClr val="FF0000"/>
                </a:solidFill>
                <a:latin typeface="Tahoma" charset="0"/>
                <a:ea typeface="ＭＳ Ｐゴシック" charset="0"/>
                <a:cs typeface="ＭＳ Ｐゴシック" charset="0"/>
              </a:rPr>
              <a:t>Input</a:t>
            </a:r>
          </a:p>
          <a:p>
            <a:pPr lvl="1"/>
            <a:r>
              <a:rPr lang="en-US" dirty="0">
                <a:latin typeface="Tahoma" charset="0"/>
                <a:ea typeface="ＭＳ Ｐゴシック" charset="0"/>
              </a:rPr>
              <a:t>Java has a predefined object called </a:t>
            </a:r>
            <a:r>
              <a:rPr lang="en-US" dirty="0" err="1">
                <a:solidFill>
                  <a:srgbClr val="FF0000"/>
                </a:solidFill>
                <a:latin typeface="Tahoma" charset="0"/>
                <a:ea typeface="ＭＳ Ｐゴシック" charset="0"/>
              </a:rPr>
              <a:t>System.in</a:t>
            </a:r>
            <a:endParaRPr lang="en-US" dirty="0">
              <a:solidFill>
                <a:srgbClr val="FF0000"/>
              </a:solidFill>
              <a:latin typeface="Tahoma" charset="0"/>
              <a:ea typeface="ＭＳ Ｐゴシック" charset="0"/>
            </a:endParaRPr>
          </a:p>
          <a:p>
            <a:pPr lvl="2"/>
            <a:r>
              <a:rPr lang="en-US" dirty="0">
                <a:latin typeface="Tahoma" charset="0"/>
                <a:ea typeface="ＭＳ Ｐゴシック" charset="0"/>
              </a:rPr>
              <a:t>Analogous to </a:t>
            </a:r>
            <a:r>
              <a:rPr lang="en-US" dirty="0" err="1">
                <a:latin typeface="Tahoma" charset="0"/>
                <a:ea typeface="ＭＳ Ｐゴシック" charset="0"/>
              </a:rPr>
              <a:t>System.out</a:t>
            </a:r>
            <a:r>
              <a:rPr lang="en-US" dirty="0">
                <a:latin typeface="Tahoma" charset="0"/>
                <a:ea typeface="ＭＳ Ｐゴシック" charset="0"/>
              </a:rPr>
              <a:t> discussed previously</a:t>
            </a:r>
          </a:p>
          <a:p>
            <a:pPr lvl="2"/>
            <a:r>
              <a:rPr lang="en-US" dirty="0">
                <a:latin typeface="Tahoma" charset="0"/>
                <a:ea typeface="ＭＳ Ｐゴシック" charset="0"/>
              </a:rPr>
              <a:t>Allows data to be input from the </a:t>
            </a:r>
            <a:r>
              <a:rPr lang="en-US" dirty="0">
                <a:solidFill>
                  <a:srgbClr val="0000FF"/>
                </a:solidFill>
                <a:latin typeface="Tahoma" charset="0"/>
                <a:ea typeface="ＭＳ Ｐゴシック" charset="0"/>
              </a:rPr>
              <a:t>standard input stream</a:t>
            </a:r>
          </a:p>
          <a:p>
            <a:pPr lvl="3"/>
            <a:r>
              <a:rPr lang="en-US" dirty="0">
                <a:latin typeface="Tahoma" charset="0"/>
                <a:ea typeface="ＭＳ Ｐゴシック" charset="0"/>
              </a:rPr>
              <a:t>Recall that </a:t>
            </a:r>
            <a:r>
              <a:rPr lang="en-US" dirty="0" err="1">
                <a:latin typeface="Tahoma" charset="0"/>
                <a:ea typeface="ＭＳ Ｐゴシック" charset="0"/>
              </a:rPr>
              <a:t>System.out</a:t>
            </a:r>
            <a:r>
              <a:rPr lang="en-US" dirty="0">
                <a:latin typeface="Tahoma" charset="0"/>
                <a:ea typeface="ＭＳ Ｐゴシック" charset="0"/>
              </a:rPr>
              <a:t> accessed the standard output stream</a:t>
            </a:r>
          </a:p>
          <a:p>
            <a:pPr lvl="1"/>
            <a:r>
              <a:rPr lang="en-US" dirty="0">
                <a:latin typeface="Tahoma" charset="0"/>
                <a:ea typeface="ＭＳ Ｐゴシック" charset="0"/>
              </a:rPr>
              <a:t>By default this object allows us to read data from the console / keyboard</a:t>
            </a:r>
          </a:p>
          <a:p>
            <a:endParaRPr lang="en-US" dirty="0">
              <a:latin typeface="Tahoma" charset="0"/>
              <a:ea typeface="ＭＳ Ｐゴシック" charset="0"/>
              <a:cs typeface="ＭＳ Ｐゴシック" charset="0"/>
            </a:endParaRPr>
          </a:p>
        </p:txBody>
      </p:sp>
      <p:sp>
        <p:nvSpPr>
          <p:cNvPr id="5939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267763D-1539-9942-BD31-DE03F74F4BED}" type="slidenum">
              <a:rPr lang="en-US" sz="1400">
                <a:latin typeface="Arial" charset="0"/>
              </a:rPr>
              <a:pPr eaLnBrk="1" hangingPunct="1"/>
              <a:t>36</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6F7586B-9522-B94C-AD22-3D493AE2C5B1}" type="slidenum">
              <a:rPr lang="en-US" sz="1400">
                <a:latin typeface="Arial" charset="0"/>
              </a:rPr>
              <a:pPr eaLnBrk="1" hangingPunct="1"/>
              <a:t>37</a:t>
            </a:fld>
            <a:endParaRPr lang="en-US" sz="1400">
              <a:latin typeface="Arial" charset="0"/>
            </a:endParaRPr>
          </a:p>
        </p:txBody>
      </p:sp>
      <p:sp>
        <p:nvSpPr>
          <p:cNvPr id="614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 Input and the Scanner Class</a:t>
            </a:r>
          </a:p>
        </p:txBody>
      </p:sp>
      <p:sp>
        <p:nvSpPr>
          <p:cNvPr id="1355779"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Scanner is a class that reads data from the standard input stream and parses it into tokens based on a </a:t>
            </a:r>
            <a:r>
              <a:rPr lang="en-US" dirty="0">
                <a:solidFill>
                  <a:srgbClr val="FF0000"/>
                </a:solidFill>
                <a:latin typeface="Tahoma" charset="0"/>
                <a:ea typeface="ＭＳ Ｐゴシック" charset="0"/>
              </a:rPr>
              <a:t>delimiter</a:t>
            </a:r>
          </a:p>
          <a:p>
            <a:pPr lvl="2" eaLnBrk="1" hangingPunct="1"/>
            <a:r>
              <a:rPr lang="en-US" dirty="0">
                <a:latin typeface="Tahoma" charset="0"/>
                <a:ea typeface="ＭＳ Ｐゴシック" charset="0"/>
              </a:rPr>
              <a:t>A delimiter is a character or set of characters that distinguish one token from another</a:t>
            </a:r>
          </a:p>
          <a:p>
            <a:pPr lvl="2" eaLnBrk="1" hangingPunct="1"/>
            <a:r>
              <a:rPr lang="en-US" dirty="0">
                <a:latin typeface="Tahoma" charset="0"/>
                <a:ea typeface="ＭＳ Ｐゴシック" charset="0"/>
              </a:rPr>
              <a:t>A token is all of the characters between delimiters</a:t>
            </a:r>
          </a:p>
          <a:p>
            <a:pPr lvl="2" eaLnBrk="1" hangingPunct="1"/>
            <a:r>
              <a:rPr lang="en-US" dirty="0">
                <a:latin typeface="Tahoma" charset="0"/>
                <a:ea typeface="ＭＳ Ｐゴシック" charset="0"/>
              </a:rPr>
              <a:t>By default the Scanner class uses white space as the delimiter</a:t>
            </a:r>
          </a:p>
          <a:p>
            <a:pPr lvl="1" eaLnBrk="1" hangingPunct="1"/>
            <a:r>
              <a:rPr lang="en-US" dirty="0">
                <a:latin typeface="Tahoma" charset="0"/>
                <a:ea typeface="ＭＳ Ｐゴシック" charset="0"/>
              </a:rPr>
              <a:t>The tokens can be read in either as Strings</a:t>
            </a:r>
          </a:p>
          <a:p>
            <a:pPr lvl="2" eaLnBrk="1" hangingPunct="1"/>
            <a:r>
              <a:rPr lang="en-US" dirty="0">
                <a:solidFill>
                  <a:srgbClr val="FF0000"/>
                </a:solidFill>
                <a:latin typeface="Tahoma" charset="0"/>
                <a:ea typeface="ＭＳ Ｐゴシック" charset="0"/>
              </a:rPr>
              <a:t>next()</a:t>
            </a:r>
          </a:p>
          <a:p>
            <a:pPr lvl="1" eaLnBrk="1" hangingPunct="1"/>
            <a:r>
              <a:rPr lang="en-US" dirty="0">
                <a:latin typeface="Tahoma" charset="0"/>
                <a:ea typeface="ＭＳ Ｐゴシック" charset="0"/>
              </a:rPr>
              <a:t>Or they can be read as primitive types</a:t>
            </a:r>
          </a:p>
          <a:p>
            <a:pPr lvl="2" eaLnBrk="1" hangingPunct="1"/>
            <a:r>
              <a:rPr lang="en-US" dirty="0">
                <a:latin typeface="Tahoma" charset="0"/>
                <a:ea typeface="ＭＳ Ｐゴシック" charset="0"/>
              </a:rPr>
              <a:t>Ex: </a:t>
            </a:r>
            <a:r>
              <a:rPr lang="en-US" dirty="0" err="1">
                <a:solidFill>
                  <a:srgbClr val="FF0000"/>
                </a:solidFill>
                <a:latin typeface="Tahoma" charset="0"/>
                <a:ea typeface="ＭＳ Ｐゴシック" charset="0"/>
              </a:rPr>
              <a:t>nextInt</a:t>
            </a:r>
            <a:r>
              <a:rPr lang="en-US" dirty="0">
                <a:solidFill>
                  <a:srgbClr val="FF0000"/>
                </a:solidFill>
                <a:latin typeface="Tahoma" charset="0"/>
                <a:ea typeface="ＭＳ Ｐゴシック" charset="0"/>
              </a:rPr>
              <a:t>(), </a:t>
            </a:r>
            <a:r>
              <a:rPr lang="en-US" dirty="0" err="1">
                <a:solidFill>
                  <a:srgbClr val="FF0000"/>
                </a:solidFill>
                <a:latin typeface="Tahoma" charset="0"/>
                <a:ea typeface="ＭＳ Ｐゴシック" charset="0"/>
              </a:rPr>
              <a:t>nextFloat</a:t>
            </a:r>
            <a:r>
              <a:rPr lang="en-US" dirty="0">
                <a:solidFill>
                  <a:srgbClr val="FF0000"/>
                </a:solidFill>
                <a:latin typeface="Tahoma" charset="0"/>
                <a:ea typeface="ＭＳ Ｐゴシック" charset="0"/>
              </a:rPr>
              <a:t>(), </a:t>
            </a:r>
            <a:r>
              <a:rPr lang="en-US" dirty="0" err="1">
                <a:solidFill>
                  <a:srgbClr val="FF0000"/>
                </a:solidFill>
                <a:latin typeface="Tahoma" charset="0"/>
                <a:ea typeface="ＭＳ Ｐゴシック" charset="0"/>
              </a:rPr>
              <a:t>nextDouble</a:t>
            </a:r>
            <a:r>
              <a:rPr lang="en-US" dirty="0">
                <a:solidFill>
                  <a:srgbClr val="FF0000"/>
                </a:solidFill>
                <a:latin typeface="Tahoma" charset="0"/>
                <a:ea typeface="ＭＳ Ｐゴシック"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1355779">
                                            <p:txEl>
                                              <p:pRg st="1" end="1"/>
                                            </p:txEl>
                                          </p:spTgt>
                                        </p:tgtEl>
                                        <p:attrNameLst>
                                          <p:attrName>style.visibility</p:attrName>
                                        </p:attrNameLst>
                                      </p:cBhvr>
                                      <p:to>
                                        <p:strVal val="visible"/>
                                      </p:to>
                                    </p:set>
                                    <p:animScale>
                                      <p:cBhvr>
                                        <p:cTn id="7" dur="1000" decel="50000" fill="hold">
                                          <p:stCondLst>
                                            <p:cond delay="0"/>
                                          </p:stCondLst>
                                        </p:cTn>
                                        <p:tgtEl>
                                          <p:spTgt spid="135577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55779">
                                            <p:txEl>
                                              <p:pRg st="1" end="1"/>
                                            </p:txEl>
                                          </p:spTgt>
                                        </p:tgtEl>
                                        <p:attrNameLst>
                                          <p:attrName>ppt_x</p:attrName>
                                          <p:attrName>ppt_y</p:attrName>
                                        </p:attrNameLst>
                                      </p:cBhvr>
                                    </p:animMotion>
                                    <p:animEffect transition="in" filter="fade">
                                      <p:cBhvr>
                                        <p:cTn id="9" dur="1000"/>
                                        <p:tgtEl>
                                          <p:spTgt spid="135577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1355779">
                                            <p:txEl>
                                              <p:pRg st="2" end="2"/>
                                            </p:txEl>
                                          </p:spTgt>
                                        </p:tgtEl>
                                        <p:attrNameLst>
                                          <p:attrName>style.visibility</p:attrName>
                                        </p:attrNameLst>
                                      </p:cBhvr>
                                      <p:to>
                                        <p:strVal val="visible"/>
                                      </p:to>
                                    </p:set>
                                    <p:animScale>
                                      <p:cBhvr>
                                        <p:cTn id="14" dur="1000" decel="50000" fill="hold">
                                          <p:stCondLst>
                                            <p:cond delay="0"/>
                                          </p:stCondLst>
                                        </p:cTn>
                                        <p:tgtEl>
                                          <p:spTgt spid="135577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355779">
                                            <p:txEl>
                                              <p:pRg st="2" end="2"/>
                                            </p:txEl>
                                          </p:spTgt>
                                        </p:tgtEl>
                                        <p:attrNameLst>
                                          <p:attrName>ppt_x</p:attrName>
                                          <p:attrName>ppt_y</p:attrName>
                                        </p:attrNameLst>
                                      </p:cBhvr>
                                    </p:animMotion>
                                    <p:animEffect transition="in" filter="fade">
                                      <p:cBhvr>
                                        <p:cTn id="16" dur="1000"/>
                                        <p:tgtEl>
                                          <p:spTgt spid="135577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1" presetClass="entr" presetSubtype="0" fill="hold" nodeType="clickEffect">
                                  <p:stCondLst>
                                    <p:cond delay="0"/>
                                  </p:stCondLst>
                                  <p:childTnLst>
                                    <p:set>
                                      <p:cBhvr>
                                        <p:cTn id="20" dur="1" fill="hold">
                                          <p:stCondLst>
                                            <p:cond delay="0"/>
                                          </p:stCondLst>
                                        </p:cTn>
                                        <p:tgtEl>
                                          <p:spTgt spid="1355779">
                                            <p:txEl>
                                              <p:pRg st="3" end="3"/>
                                            </p:txEl>
                                          </p:spTgt>
                                        </p:tgtEl>
                                        <p:attrNameLst>
                                          <p:attrName>style.visibility</p:attrName>
                                        </p:attrNameLst>
                                      </p:cBhvr>
                                      <p:to>
                                        <p:strVal val="visible"/>
                                      </p:to>
                                    </p:set>
                                    <p:animEffect transition="in" filter="fade">
                                      <p:cBhvr>
                                        <p:cTn id="21" dur="770" decel="100000"/>
                                        <p:tgtEl>
                                          <p:spTgt spid="1355779">
                                            <p:txEl>
                                              <p:pRg st="3" end="3"/>
                                            </p:txEl>
                                          </p:spTgt>
                                        </p:tgtEl>
                                      </p:cBhvr>
                                    </p:animEffect>
                                    <p:animScale>
                                      <p:cBhvr>
                                        <p:cTn id="22" dur="770" decel="100000"/>
                                        <p:tgtEl>
                                          <p:spTgt spid="1355779">
                                            <p:txEl>
                                              <p:pRg st="3" end="3"/>
                                            </p:txEl>
                                          </p:spTgt>
                                        </p:tgtEl>
                                      </p:cBhvr>
                                      <p:from x="10000" y="10000"/>
                                      <p:to x="200000" y="450000"/>
                                    </p:animScale>
                                    <p:animScale>
                                      <p:cBhvr>
                                        <p:cTn id="23" dur="1230" accel="100000" fill="hold">
                                          <p:stCondLst>
                                            <p:cond delay="770"/>
                                          </p:stCondLst>
                                        </p:cTn>
                                        <p:tgtEl>
                                          <p:spTgt spid="1355779">
                                            <p:txEl>
                                              <p:pRg st="3" end="3"/>
                                            </p:txEl>
                                          </p:spTgt>
                                        </p:tgtEl>
                                      </p:cBhvr>
                                      <p:from x="200000" y="450000"/>
                                      <p:to x="100000" y="100000"/>
                                    </p:animScale>
                                    <p:set>
                                      <p:cBhvr>
                                        <p:cTn id="24" dur="770" fill="hold"/>
                                        <p:tgtEl>
                                          <p:spTgt spid="1355779">
                                            <p:txEl>
                                              <p:pRg st="3" end="3"/>
                                            </p:txEl>
                                          </p:spTgt>
                                        </p:tgtEl>
                                        <p:attrNameLst>
                                          <p:attrName>ppt_x</p:attrName>
                                        </p:attrNameLst>
                                      </p:cBhvr>
                                      <p:to>
                                        <p:strVal val="(0.5)"/>
                                      </p:to>
                                    </p:set>
                                    <p:anim from="(0.5)" to="(#ppt_x)" calcmode="lin" valueType="num">
                                      <p:cBhvr>
                                        <p:cTn id="25" dur="1230" accel="100000" fill="hold">
                                          <p:stCondLst>
                                            <p:cond delay="770"/>
                                          </p:stCondLst>
                                        </p:cTn>
                                        <p:tgtEl>
                                          <p:spTgt spid="1355779">
                                            <p:txEl>
                                              <p:pRg st="3" end="3"/>
                                            </p:txEl>
                                          </p:spTgt>
                                        </p:tgtEl>
                                        <p:attrNameLst>
                                          <p:attrName>ppt_x</p:attrName>
                                        </p:attrNameLst>
                                      </p:cBhvr>
                                    </p:anim>
                                    <p:set>
                                      <p:cBhvr>
                                        <p:cTn id="26" dur="770" fill="hold"/>
                                        <p:tgtEl>
                                          <p:spTgt spid="1355779">
                                            <p:txEl>
                                              <p:pRg st="3" end="3"/>
                                            </p:txEl>
                                          </p:spTgt>
                                        </p:tgtEl>
                                        <p:attrNameLst>
                                          <p:attrName>ppt_y</p:attrName>
                                        </p:attrNameLst>
                                      </p:cBhvr>
                                      <p:to>
                                        <p:strVal val="(#ppt_y+0.4)"/>
                                      </p:to>
                                    </p:set>
                                    <p:anim from="(#ppt_y+0.4)" to="(#ppt_y)" calcmode="lin" valueType="num">
                                      <p:cBhvr>
                                        <p:cTn id="27" dur="1230" accel="100000" fill="hold">
                                          <p:stCondLst>
                                            <p:cond delay="770"/>
                                          </p:stCondLst>
                                        </p:cTn>
                                        <p:tgtEl>
                                          <p:spTgt spid="1355779">
                                            <p:txEl>
                                              <p:pRg st="3" end="3"/>
                                            </p:txEl>
                                          </p:spTgt>
                                        </p:tgtEl>
                                        <p:attrNameLst>
                                          <p:attrName>ppt_y</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1" presetClass="entr" presetSubtype="0" fill="hold" nodeType="clickEffect">
                                  <p:stCondLst>
                                    <p:cond delay="0"/>
                                  </p:stCondLst>
                                  <p:childTnLst>
                                    <p:set>
                                      <p:cBhvr>
                                        <p:cTn id="31" dur="1" fill="hold">
                                          <p:stCondLst>
                                            <p:cond delay="0"/>
                                          </p:stCondLst>
                                        </p:cTn>
                                        <p:tgtEl>
                                          <p:spTgt spid="1355779">
                                            <p:txEl>
                                              <p:pRg st="4" end="4"/>
                                            </p:txEl>
                                          </p:spTgt>
                                        </p:tgtEl>
                                        <p:attrNameLst>
                                          <p:attrName>style.visibility</p:attrName>
                                        </p:attrNameLst>
                                      </p:cBhvr>
                                      <p:to>
                                        <p:strVal val="visible"/>
                                      </p:to>
                                    </p:set>
                                    <p:animEffect transition="in" filter="fade">
                                      <p:cBhvr>
                                        <p:cTn id="32" dur="770" decel="100000"/>
                                        <p:tgtEl>
                                          <p:spTgt spid="1355779">
                                            <p:txEl>
                                              <p:pRg st="4" end="4"/>
                                            </p:txEl>
                                          </p:spTgt>
                                        </p:tgtEl>
                                      </p:cBhvr>
                                    </p:animEffect>
                                    <p:animScale>
                                      <p:cBhvr>
                                        <p:cTn id="33" dur="770" decel="100000"/>
                                        <p:tgtEl>
                                          <p:spTgt spid="1355779">
                                            <p:txEl>
                                              <p:pRg st="4" end="4"/>
                                            </p:txEl>
                                          </p:spTgt>
                                        </p:tgtEl>
                                      </p:cBhvr>
                                      <p:from x="10000" y="10000"/>
                                      <p:to x="200000" y="450000"/>
                                    </p:animScale>
                                    <p:animScale>
                                      <p:cBhvr>
                                        <p:cTn id="34" dur="1230" accel="100000" fill="hold">
                                          <p:stCondLst>
                                            <p:cond delay="770"/>
                                          </p:stCondLst>
                                        </p:cTn>
                                        <p:tgtEl>
                                          <p:spTgt spid="1355779">
                                            <p:txEl>
                                              <p:pRg st="4" end="4"/>
                                            </p:txEl>
                                          </p:spTgt>
                                        </p:tgtEl>
                                      </p:cBhvr>
                                      <p:from x="200000" y="450000"/>
                                      <p:to x="100000" y="100000"/>
                                    </p:animScale>
                                    <p:set>
                                      <p:cBhvr>
                                        <p:cTn id="35" dur="770" fill="hold"/>
                                        <p:tgtEl>
                                          <p:spTgt spid="1355779">
                                            <p:txEl>
                                              <p:pRg st="4" end="4"/>
                                            </p:txEl>
                                          </p:spTgt>
                                        </p:tgtEl>
                                        <p:attrNameLst>
                                          <p:attrName>ppt_x</p:attrName>
                                        </p:attrNameLst>
                                      </p:cBhvr>
                                      <p:to>
                                        <p:strVal val="(0.5)"/>
                                      </p:to>
                                    </p:set>
                                    <p:anim from="(0.5)" to="(#ppt_x)" calcmode="lin" valueType="num">
                                      <p:cBhvr>
                                        <p:cTn id="36" dur="1230" accel="100000" fill="hold">
                                          <p:stCondLst>
                                            <p:cond delay="770"/>
                                          </p:stCondLst>
                                        </p:cTn>
                                        <p:tgtEl>
                                          <p:spTgt spid="1355779">
                                            <p:txEl>
                                              <p:pRg st="4" end="4"/>
                                            </p:txEl>
                                          </p:spTgt>
                                        </p:tgtEl>
                                        <p:attrNameLst>
                                          <p:attrName>ppt_x</p:attrName>
                                        </p:attrNameLst>
                                      </p:cBhvr>
                                    </p:anim>
                                    <p:set>
                                      <p:cBhvr>
                                        <p:cTn id="37" dur="770" fill="hold"/>
                                        <p:tgtEl>
                                          <p:spTgt spid="1355779">
                                            <p:txEl>
                                              <p:pRg st="4" end="4"/>
                                            </p:txEl>
                                          </p:spTgt>
                                        </p:tgtEl>
                                        <p:attrNameLst>
                                          <p:attrName>ppt_y</p:attrName>
                                        </p:attrNameLst>
                                      </p:cBhvr>
                                      <p:to>
                                        <p:strVal val="(#ppt_y+0.4)"/>
                                      </p:to>
                                    </p:set>
                                    <p:anim from="(#ppt_y+0.4)" to="(#ppt_y)" calcmode="lin" valueType="num">
                                      <p:cBhvr>
                                        <p:cTn id="38" dur="1230" accel="100000" fill="hold">
                                          <p:stCondLst>
                                            <p:cond delay="770"/>
                                          </p:stCondLst>
                                        </p:cTn>
                                        <p:tgtEl>
                                          <p:spTgt spid="1355779">
                                            <p:txEl>
                                              <p:pRg st="4" end="4"/>
                                            </p:txEl>
                                          </p:spTgt>
                                        </p:tgtEl>
                                        <p:attrNameLst>
                                          <p:attrName>ppt_y</p:attrName>
                                        </p:attrNameLst>
                                      </p:cBhvr>
                                    </p:anim>
                                  </p:childTnLst>
                                </p:cTn>
                              </p:par>
                              <p:par>
                                <p:cTn id="39" presetID="51" presetClass="entr" presetSubtype="0" fill="hold" nodeType="withEffect">
                                  <p:stCondLst>
                                    <p:cond delay="0"/>
                                  </p:stCondLst>
                                  <p:childTnLst>
                                    <p:set>
                                      <p:cBhvr>
                                        <p:cTn id="40" dur="1" fill="hold">
                                          <p:stCondLst>
                                            <p:cond delay="0"/>
                                          </p:stCondLst>
                                        </p:cTn>
                                        <p:tgtEl>
                                          <p:spTgt spid="1355779">
                                            <p:txEl>
                                              <p:pRg st="5" end="5"/>
                                            </p:txEl>
                                          </p:spTgt>
                                        </p:tgtEl>
                                        <p:attrNameLst>
                                          <p:attrName>style.visibility</p:attrName>
                                        </p:attrNameLst>
                                      </p:cBhvr>
                                      <p:to>
                                        <p:strVal val="visible"/>
                                      </p:to>
                                    </p:set>
                                    <p:animEffect transition="in" filter="fade">
                                      <p:cBhvr>
                                        <p:cTn id="41" dur="770" decel="100000"/>
                                        <p:tgtEl>
                                          <p:spTgt spid="1355779">
                                            <p:txEl>
                                              <p:pRg st="5" end="5"/>
                                            </p:txEl>
                                          </p:spTgt>
                                        </p:tgtEl>
                                      </p:cBhvr>
                                    </p:animEffect>
                                    <p:animScale>
                                      <p:cBhvr>
                                        <p:cTn id="42" dur="770" decel="100000"/>
                                        <p:tgtEl>
                                          <p:spTgt spid="1355779">
                                            <p:txEl>
                                              <p:pRg st="5" end="5"/>
                                            </p:txEl>
                                          </p:spTgt>
                                        </p:tgtEl>
                                      </p:cBhvr>
                                      <p:from x="10000" y="10000"/>
                                      <p:to x="200000" y="450000"/>
                                    </p:animScale>
                                    <p:animScale>
                                      <p:cBhvr>
                                        <p:cTn id="43" dur="1230" accel="100000" fill="hold">
                                          <p:stCondLst>
                                            <p:cond delay="770"/>
                                          </p:stCondLst>
                                        </p:cTn>
                                        <p:tgtEl>
                                          <p:spTgt spid="1355779">
                                            <p:txEl>
                                              <p:pRg st="5" end="5"/>
                                            </p:txEl>
                                          </p:spTgt>
                                        </p:tgtEl>
                                      </p:cBhvr>
                                      <p:from x="200000" y="450000"/>
                                      <p:to x="100000" y="100000"/>
                                    </p:animScale>
                                    <p:set>
                                      <p:cBhvr>
                                        <p:cTn id="44" dur="770" fill="hold"/>
                                        <p:tgtEl>
                                          <p:spTgt spid="1355779">
                                            <p:txEl>
                                              <p:pRg st="5" end="5"/>
                                            </p:txEl>
                                          </p:spTgt>
                                        </p:tgtEl>
                                        <p:attrNameLst>
                                          <p:attrName>ppt_x</p:attrName>
                                        </p:attrNameLst>
                                      </p:cBhvr>
                                      <p:to>
                                        <p:strVal val="(0.5)"/>
                                      </p:to>
                                    </p:set>
                                    <p:anim from="(0.5)" to="(#ppt_x)" calcmode="lin" valueType="num">
                                      <p:cBhvr>
                                        <p:cTn id="45" dur="1230" accel="100000" fill="hold">
                                          <p:stCondLst>
                                            <p:cond delay="770"/>
                                          </p:stCondLst>
                                        </p:cTn>
                                        <p:tgtEl>
                                          <p:spTgt spid="1355779">
                                            <p:txEl>
                                              <p:pRg st="5" end="5"/>
                                            </p:txEl>
                                          </p:spTgt>
                                        </p:tgtEl>
                                        <p:attrNameLst>
                                          <p:attrName>ppt_x</p:attrName>
                                        </p:attrNameLst>
                                      </p:cBhvr>
                                    </p:anim>
                                    <p:set>
                                      <p:cBhvr>
                                        <p:cTn id="46" dur="770" fill="hold"/>
                                        <p:tgtEl>
                                          <p:spTgt spid="1355779">
                                            <p:txEl>
                                              <p:pRg st="5" end="5"/>
                                            </p:txEl>
                                          </p:spTgt>
                                        </p:tgtEl>
                                        <p:attrNameLst>
                                          <p:attrName>ppt_y</p:attrName>
                                        </p:attrNameLst>
                                      </p:cBhvr>
                                      <p:to>
                                        <p:strVal val="(#ppt_y+0.4)"/>
                                      </p:to>
                                    </p:set>
                                    <p:anim from="(#ppt_y+0.4)" to="(#ppt_y)" calcmode="lin" valueType="num">
                                      <p:cBhvr>
                                        <p:cTn id="47" dur="1230" accel="100000" fill="hold">
                                          <p:stCondLst>
                                            <p:cond delay="770"/>
                                          </p:stCondLst>
                                        </p:cTn>
                                        <p:tgtEl>
                                          <p:spTgt spid="1355779">
                                            <p:txEl>
                                              <p:pRg st="5" end="5"/>
                                            </p:txEl>
                                          </p:spTgt>
                                        </p:tgtEl>
                                        <p:attrNameLst>
                                          <p:attrName>ppt_y</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nodeType="clickEffect">
                                  <p:stCondLst>
                                    <p:cond delay="0"/>
                                  </p:stCondLst>
                                  <p:childTnLst>
                                    <p:set>
                                      <p:cBhvr>
                                        <p:cTn id="51" dur="1" fill="hold">
                                          <p:stCondLst>
                                            <p:cond delay="0"/>
                                          </p:stCondLst>
                                        </p:cTn>
                                        <p:tgtEl>
                                          <p:spTgt spid="1355779">
                                            <p:txEl>
                                              <p:pRg st="6" end="6"/>
                                            </p:txEl>
                                          </p:spTgt>
                                        </p:tgtEl>
                                        <p:attrNameLst>
                                          <p:attrName>style.visibility</p:attrName>
                                        </p:attrNameLst>
                                      </p:cBhvr>
                                      <p:to>
                                        <p:strVal val="visible"/>
                                      </p:to>
                                    </p:set>
                                    <p:anim calcmode="lin" valueType="num">
                                      <p:cBhvr>
                                        <p:cTn id="52" dur="500" fill="hold"/>
                                        <p:tgtEl>
                                          <p:spTgt spid="1355779">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1355779">
                                            <p:txEl>
                                              <p:pRg st="6" end="6"/>
                                            </p:txEl>
                                          </p:spTgt>
                                        </p:tgtEl>
                                        <p:attrNameLst>
                                          <p:attrName>ppt_h</p:attrName>
                                        </p:attrNameLst>
                                      </p:cBhvr>
                                      <p:tavLst>
                                        <p:tav tm="0">
                                          <p:val>
                                            <p:strVal val="#ppt_h"/>
                                          </p:val>
                                        </p:tav>
                                        <p:tav tm="100000">
                                          <p:val>
                                            <p:strVal val="#ppt_h"/>
                                          </p:val>
                                        </p:tav>
                                      </p:tavLst>
                                    </p:anim>
                                  </p:childTnLst>
                                </p:cTn>
                              </p:par>
                              <p:par>
                                <p:cTn id="54" presetID="17" presetClass="entr" presetSubtype="10" fill="hold" nodeType="withEffect">
                                  <p:stCondLst>
                                    <p:cond delay="0"/>
                                  </p:stCondLst>
                                  <p:childTnLst>
                                    <p:set>
                                      <p:cBhvr>
                                        <p:cTn id="55" dur="1" fill="hold">
                                          <p:stCondLst>
                                            <p:cond delay="0"/>
                                          </p:stCondLst>
                                        </p:cTn>
                                        <p:tgtEl>
                                          <p:spTgt spid="1355779">
                                            <p:txEl>
                                              <p:pRg st="7" end="7"/>
                                            </p:txEl>
                                          </p:spTgt>
                                        </p:tgtEl>
                                        <p:attrNameLst>
                                          <p:attrName>style.visibility</p:attrName>
                                        </p:attrNameLst>
                                      </p:cBhvr>
                                      <p:to>
                                        <p:strVal val="visible"/>
                                      </p:to>
                                    </p:set>
                                    <p:anim calcmode="lin" valueType="num">
                                      <p:cBhvr>
                                        <p:cTn id="56" dur="500" fill="hold"/>
                                        <p:tgtEl>
                                          <p:spTgt spid="1355779">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355779">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D83A3FA-5266-A54B-9BF7-E424C58B29E5}" type="slidenum">
              <a:rPr lang="en-US" sz="1400">
                <a:latin typeface="Arial" charset="0"/>
              </a:rPr>
              <a:pPr eaLnBrk="1" hangingPunct="1"/>
              <a:t>38</a:t>
            </a:fld>
            <a:endParaRPr lang="en-US" sz="1400">
              <a:latin typeface="Arial" charset="0"/>
            </a:endParaRPr>
          </a:p>
        </p:txBody>
      </p:sp>
      <p:sp>
        <p:nvSpPr>
          <p:cNvPr id="624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3: Input and the Scanner Class</a:t>
            </a:r>
          </a:p>
        </p:txBody>
      </p:sp>
      <p:sp>
        <p:nvSpPr>
          <p:cNvPr id="1356803" name="Rectangle 3"/>
          <p:cNvSpPr>
            <a:spLocks noGrp="1" noChangeArrowheads="1"/>
          </p:cNvSpPr>
          <p:nvPr>
            <p:ph type="body" idx="1"/>
          </p:nvPr>
        </p:nvSpPr>
        <p:spPr>
          <a:xfrm>
            <a:off x="304800" y="1066800"/>
            <a:ext cx="8534400" cy="5029200"/>
          </a:xfrm>
        </p:spPr>
        <p:txBody>
          <a:bodyPr/>
          <a:lstStyle/>
          <a:p>
            <a:pPr lvl="1" eaLnBrk="1" hangingPunct="1">
              <a:lnSpc>
                <a:spcPct val="90000"/>
              </a:lnSpc>
            </a:pPr>
            <a:r>
              <a:rPr lang="en-US" dirty="0">
                <a:latin typeface="Tahoma" charset="0"/>
                <a:ea typeface="ＭＳ Ｐゴシック" charset="0"/>
              </a:rPr>
              <a:t>If read as primitive types, an error will occur if the actual token does not match what you are trying to read</a:t>
            </a:r>
          </a:p>
          <a:p>
            <a:pPr lvl="2" eaLnBrk="1" hangingPunct="1">
              <a:lnSpc>
                <a:spcPct val="90000"/>
              </a:lnSpc>
            </a:pPr>
            <a:r>
              <a:rPr lang="en-US" dirty="0">
                <a:latin typeface="Tahoma" charset="0"/>
                <a:ea typeface="ＭＳ Ｐゴシック" charset="0"/>
              </a:rPr>
              <a:t>Ex:</a:t>
            </a:r>
          </a:p>
          <a:p>
            <a:pPr lvl="1" eaLnBrk="1" hangingPunct="1">
              <a:lnSpc>
                <a:spcPct val="90000"/>
              </a:lnSpc>
              <a:buFont typeface="Marlett" charset="0"/>
              <a:buNone/>
            </a:pPr>
            <a:r>
              <a:rPr lang="en-US" sz="1600" b="1" dirty="0">
                <a:latin typeface="Courier New" charset="0"/>
                <a:ea typeface="ＭＳ Ｐゴシック" charset="0"/>
              </a:rPr>
              <a:t>Please enter an </a:t>
            </a:r>
            <a:r>
              <a:rPr lang="en-US" sz="1600" b="1" dirty="0" err="1">
                <a:latin typeface="Courier New" charset="0"/>
                <a:ea typeface="ＭＳ Ｐゴシック" charset="0"/>
              </a:rPr>
              <a:t>int</a:t>
            </a:r>
            <a:r>
              <a:rPr lang="en-US" sz="1600" b="1" dirty="0">
                <a:latin typeface="Courier New" charset="0"/>
                <a:ea typeface="ＭＳ Ｐゴシック" charset="0"/>
              </a:rPr>
              <a:t>: hello</a:t>
            </a:r>
          </a:p>
          <a:p>
            <a:pPr lvl="1" eaLnBrk="1" hangingPunct="1">
              <a:lnSpc>
                <a:spcPct val="90000"/>
              </a:lnSpc>
              <a:buFont typeface="Marlett" charset="0"/>
              <a:buNone/>
            </a:pPr>
            <a:r>
              <a:rPr lang="en-US" sz="1600" b="1" dirty="0">
                <a:latin typeface="Courier New" charset="0"/>
                <a:ea typeface="ＭＳ Ｐゴシック" charset="0"/>
              </a:rPr>
              <a:t>Exception in thread "main" </a:t>
            </a:r>
            <a:r>
              <a:rPr lang="en-US" sz="1600" b="1" dirty="0" err="1">
                <a:latin typeface="Courier New" charset="0"/>
                <a:ea typeface="ＭＳ Ｐゴシック" charset="0"/>
              </a:rPr>
              <a:t>java.util.InputMismatchException</a:t>
            </a:r>
            <a:endParaRPr lang="en-US" sz="1600" b="1" dirty="0">
              <a:latin typeface="Courier New" charset="0"/>
              <a:ea typeface="ＭＳ Ｐゴシック" charset="0"/>
            </a:endParaRPr>
          </a:p>
          <a:p>
            <a:pPr lvl="1" eaLnBrk="1" hangingPunct="1">
              <a:lnSpc>
                <a:spcPct val="90000"/>
              </a:lnSpc>
              <a:buFont typeface="Marlett" charset="0"/>
              <a:buNone/>
            </a:pPr>
            <a:r>
              <a:rPr lang="en-US" sz="1600" b="1" dirty="0">
                <a:latin typeface="Courier New" charset="0"/>
                <a:ea typeface="ＭＳ Ｐゴシック" charset="0"/>
              </a:rPr>
              <a:t>        at </a:t>
            </a:r>
            <a:r>
              <a:rPr lang="en-US" sz="1600" b="1" dirty="0" err="1">
                <a:latin typeface="Courier New" charset="0"/>
                <a:ea typeface="ＭＳ Ｐゴシック" charset="0"/>
              </a:rPr>
              <a:t>java.util.Scanner.throwFor</a:t>
            </a:r>
            <a:r>
              <a:rPr lang="en-US" sz="1600" b="1" dirty="0">
                <a:latin typeface="Courier New" charset="0"/>
                <a:ea typeface="ＭＳ Ｐゴシック" charset="0"/>
              </a:rPr>
              <a:t>(Scanner.java:864)</a:t>
            </a:r>
          </a:p>
          <a:p>
            <a:pPr lvl="1" eaLnBrk="1" hangingPunct="1">
              <a:lnSpc>
                <a:spcPct val="90000"/>
              </a:lnSpc>
              <a:buFont typeface="Marlett" charset="0"/>
              <a:buNone/>
            </a:pPr>
            <a:r>
              <a:rPr lang="en-US" sz="1600" b="1" dirty="0">
                <a:latin typeface="Courier New" charset="0"/>
                <a:ea typeface="ＭＳ Ｐゴシック" charset="0"/>
              </a:rPr>
              <a:t>        at </a:t>
            </a:r>
            <a:r>
              <a:rPr lang="en-US" sz="1600" b="1" dirty="0" err="1">
                <a:latin typeface="Courier New" charset="0"/>
                <a:ea typeface="ＭＳ Ｐゴシック" charset="0"/>
              </a:rPr>
              <a:t>java.util.Scanner.next</a:t>
            </a:r>
            <a:r>
              <a:rPr lang="en-US" sz="1600" b="1" dirty="0">
                <a:latin typeface="Courier New" charset="0"/>
                <a:ea typeface="ＭＳ Ｐゴシック" charset="0"/>
              </a:rPr>
              <a:t>(Scanner.java:1485)</a:t>
            </a:r>
          </a:p>
          <a:p>
            <a:pPr lvl="1" eaLnBrk="1" hangingPunct="1">
              <a:lnSpc>
                <a:spcPct val="90000"/>
              </a:lnSpc>
              <a:buFont typeface="Marlett" charset="0"/>
              <a:buNone/>
            </a:pPr>
            <a:r>
              <a:rPr lang="en-US" sz="1600" b="1" dirty="0">
                <a:latin typeface="Courier New" charset="0"/>
                <a:ea typeface="ＭＳ Ｐゴシック" charset="0"/>
              </a:rPr>
              <a:t>        at </a:t>
            </a:r>
            <a:r>
              <a:rPr lang="en-US" sz="1600" b="1" dirty="0" err="1">
                <a:latin typeface="Courier New" charset="0"/>
                <a:ea typeface="ＭＳ Ｐゴシック" charset="0"/>
              </a:rPr>
              <a:t>java.util.Scanner.nextInt</a:t>
            </a:r>
            <a:r>
              <a:rPr lang="en-US" sz="1600" b="1" dirty="0">
                <a:latin typeface="Courier New" charset="0"/>
                <a:ea typeface="ＭＳ Ｐゴシック" charset="0"/>
              </a:rPr>
              <a:t>(Scanner.java:2117)</a:t>
            </a:r>
          </a:p>
          <a:p>
            <a:pPr lvl="1" eaLnBrk="1" hangingPunct="1">
              <a:lnSpc>
                <a:spcPct val="90000"/>
              </a:lnSpc>
              <a:buFont typeface="Marlett" charset="0"/>
              <a:buNone/>
            </a:pPr>
            <a:r>
              <a:rPr lang="en-US" sz="1600" b="1" dirty="0">
                <a:latin typeface="Courier New" charset="0"/>
                <a:ea typeface="ＭＳ Ｐゴシック" charset="0"/>
              </a:rPr>
              <a:t>        at </a:t>
            </a:r>
            <a:r>
              <a:rPr lang="en-US" sz="1600" b="1" dirty="0" err="1">
                <a:latin typeface="Courier New" charset="0"/>
                <a:ea typeface="ＭＳ Ｐゴシック" charset="0"/>
              </a:rPr>
              <a:t>java.util.Scanner.nextInt</a:t>
            </a:r>
            <a:r>
              <a:rPr lang="en-US" sz="1600" b="1" dirty="0">
                <a:latin typeface="Courier New" charset="0"/>
                <a:ea typeface="ＭＳ Ｐゴシック" charset="0"/>
              </a:rPr>
              <a:t>(Scanner.java:2076)</a:t>
            </a:r>
          </a:p>
          <a:p>
            <a:pPr lvl="1" eaLnBrk="1" hangingPunct="1">
              <a:lnSpc>
                <a:spcPct val="90000"/>
              </a:lnSpc>
              <a:buFont typeface="Marlett" charset="0"/>
              <a:buNone/>
            </a:pPr>
            <a:r>
              <a:rPr lang="en-US" sz="1600" b="1" dirty="0">
                <a:latin typeface="Courier New" charset="0"/>
                <a:ea typeface="ＭＳ Ｐゴシック" charset="0"/>
              </a:rPr>
              <a:t>        at ex4.main(ex4.java:48)</a:t>
            </a:r>
          </a:p>
          <a:p>
            <a:pPr lvl="2" eaLnBrk="1" hangingPunct="1">
              <a:lnSpc>
                <a:spcPct val="90000"/>
              </a:lnSpc>
            </a:pPr>
            <a:r>
              <a:rPr lang="en-US" dirty="0">
                <a:latin typeface="Tahoma" charset="0"/>
                <a:ea typeface="ＭＳ Ｐゴシック" charset="0"/>
              </a:rPr>
              <a:t>These types of errors are </a:t>
            </a:r>
            <a:r>
              <a:rPr lang="en-US" dirty="0">
                <a:solidFill>
                  <a:srgbClr val="FF0000"/>
                </a:solidFill>
                <a:latin typeface="Tahoma" charset="0"/>
                <a:ea typeface="ＭＳ Ｐゴシック" charset="0"/>
              </a:rPr>
              <a:t>run-time errors </a:t>
            </a:r>
            <a:r>
              <a:rPr lang="en-US" dirty="0">
                <a:latin typeface="Tahoma" charset="0"/>
                <a:ea typeface="ＭＳ Ｐゴシック" charset="0"/>
              </a:rPr>
              <a:t>and in Java are called </a:t>
            </a:r>
            <a:r>
              <a:rPr lang="en-US" dirty="0">
                <a:solidFill>
                  <a:srgbClr val="FF0000"/>
                </a:solidFill>
                <a:latin typeface="Tahoma" charset="0"/>
                <a:ea typeface="ＭＳ Ｐゴシック" charset="0"/>
              </a:rPr>
              <a:t>exceptions</a:t>
            </a:r>
          </a:p>
          <a:p>
            <a:pPr lvl="2" eaLnBrk="1" hangingPunct="1">
              <a:lnSpc>
                <a:spcPct val="90000"/>
              </a:lnSpc>
            </a:pPr>
            <a:r>
              <a:rPr lang="en-US" dirty="0">
                <a:latin typeface="Tahoma" charset="0"/>
                <a:ea typeface="ＭＳ Ｐゴシック" charset="0"/>
              </a:rPr>
              <a:t>Java has many different exceptions</a:t>
            </a:r>
          </a:p>
          <a:p>
            <a:pPr lvl="2" eaLnBrk="1" hangingPunct="1">
              <a:lnSpc>
                <a:spcPct val="90000"/>
              </a:lnSpc>
            </a:pPr>
            <a:r>
              <a:rPr lang="en-US" dirty="0">
                <a:latin typeface="Tahoma" charset="0"/>
                <a:ea typeface="ＭＳ Ｐゴシック" charset="0"/>
              </a:rPr>
              <a:t>We'll look at exceptions in more detail later</a:t>
            </a:r>
          </a:p>
          <a:p>
            <a:pPr lvl="1" eaLnBrk="1" hangingPunct="1">
              <a:lnSpc>
                <a:spcPct val="90000"/>
              </a:lnSpc>
            </a:pPr>
            <a:r>
              <a:rPr lang="en-US" dirty="0">
                <a:latin typeface="Tahoma" charset="0"/>
                <a:ea typeface="ＭＳ Ｐゴシック" charset="0"/>
              </a:rPr>
              <a:t>Let's look at ex4.java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56803">
                                            <p:txEl>
                                              <p:pRg st="1" end="1"/>
                                            </p:txEl>
                                          </p:spTgt>
                                        </p:tgtEl>
                                        <p:attrNameLst>
                                          <p:attrName>style.visibility</p:attrName>
                                        </p:attrNameLst>
                                      </p:cBhvr>
                                      <p:to>
                                        <p:strVal val="visible"/>
                                      </p:to>
                                    </p:set>
                                    <p:anim to="" calcmode="lin" valueType="num">
                                      <p:cBhvr>
                                        <p:cTn id="7" dur="1" fill="hold"/>
                                        <p:tgtEl>
                                          <p:spTgt spid="1356803">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56803">
                                            <p:txEl>
                                              <p:pRg st="2" end="2"/>
                                            </p:txEl>
                                          </p:spTgt>
                                        </p:tgtEl>
                                        <p:attrNameLst>
                                          <p:attrName>style.visibility</p:attrName>
                                        </p:attrNameLst>
                                      </p:cBhvr>
                                      <p:to>
                                        <p:strVal val="visible"/>
                                      </p:to>
                                    </p:set>
                                    <p:anim to="" calcmode="lin" valueType="num">
                                      <p:cBhvr>
                                        <p:cTn id="10" dur="1" fill="hold"/>
                                        <p:tgtEl>
                                          <p:spTgt spid="1356803">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356803">
                                            <p:txEl>
                                              <p:pRg st="3" end="3"/>
                                            </p:txEl>
                                          </p:spTgt>
                                        </p:tgtEl>
                                        <p:attrNameLst>
                                          <p:attrName>style.visibility</p:attrName>
                                        </p:attrNameLst>
                                      </p:cBhvr>
                                      <p:to>
                                        <p:strVal val="visible"/>
                                      </p:to>
                                    </p:set>
                                    <p:anim to="" calcmode="lin" valueType="num">
                                      <p:cBhvr>
                                        <p:cTn id="13" dur="1" fill="hold"/>
                                        <p:tgtEl>
                                          <p:spTgt spid="1356803">
                                            <p:txEl>
                                              <p:pRg st="3" end="3"/>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356803">
                                            <p:txEl>
                                              <p:pRg st="4" end="4"/>
                                            </p:txEl>
                                          </p:spTgt>
                                        </p:tgtEl>
                                        <p:attrNameLst>
                                          <p:attrName>style.visibility</p:attrName>
                                        </p:attrNameLst>
                                      </p:cBhvr>
                                      <p:to>
                                        <p:strVal val="visible"/>
                                      </p:to>
                                    </p:set>
                                    <p:anim to="" calcmode="lin" valueType="num">
                                      <p:cBhvr>
                                        <p:cTn id="16" dur="1" fill="hold"/>
                                        <p:tgtEl>
                                          <p:spTgt spid="1356803">
                                            <p:txEl>
                                              <p:pRg st="4" end="4"/>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356803">
                                            <p:txEl>
                                              <p:pRg st="5" end="5"/>
                                            </p:txEl>
                                          </p:spTgt>
                                        </p:tgtEl>
                                        <p:attrNameLst>
                                          <p:attrName>style.visibility</p:attrName>
                                        </p:attrNameLst>
                                      </p:cBhvr>
                                      <p:to>
                                        <p:strVal val="visible"/>
                                      </p:to>
                                    </p:set>
                                    <p:anim to="" calcmode="lin" valueType="num">
                                      <p:cBhvr>
                                        <p:cTn id="19" dur="1" fill="hold"/>
                                        <p:tgtEl>
                                          <p:spTgt spid="1356803">
                                            <p:txEl>
                                              <p:pRg st="5" end="5"/>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1356803">
                                            <p:txEl>
                                              <p:pRg st="6" end="6"/>
                                            </p:txEl>
                                          </p:spTgt>
                                        </p:tgtEl>
                                        <p:attrNameLst>
                                          <p:attrName>style.visibility</p:attrName>
                                        </p:attrNameLst>
                                      </p:cBhvr>
                                      <p:to>
                                        <p:strVal val="visible"/>
                                      </p:to>
                                    </p:set>
                                    <p:anim to="" calcmode="lin" valueType="num">
                                      <p:cBhvr>
                                        <p:cTn id="22" dur="1" fill="hold"/>
                                        <p:tgtEl>
                                          <p:spTgt spid="1356803">
                                            <p:txEl>
                                              <p:pRg st="6" end="6"/>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356803">
                                            <p:txEl>
                                              <p:pRg st="7" end="7"/>
                                            </p:txEl>
                                          </p:spTgt>
                                        </p:tgtEl>
                                        <p:attrNameLst>
                                          <p:attrName>style.visibility</p:attrName>
                                        </p:attrNameLst>
                                      </p:cBhvr>
                                      <p:to>
                                        <p:strVal val="visible"/>
                                      </p:to>
                                    </p:set>
                                    <p:anim to="" calcmode="lin" valueType="num">
                                      <p:cBhvr>
                                        <p:cTn id="25" dur="1" fill="hold"/>
                                        <p:tgtEl>
                                          <p:spTgt spid="1356803">
                                            <p:txEl>
                                              <p:pRg st="7" end="7"/>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356803">
                                            <p:txEl>
                                              <p:pRg st="8" end="8"/>
                                            </p:txEl>
                                          </p:spTgt>
                                        </p:tgtEl>
                                        <p:attrNameLst>
                                          <p:attrName>style.visibility</p:attrName>
                                        </p:attrNameLst>
                                      </p:cBhvr>
                                      <p:to>
                                        <p:strVal val="visible"/>
                                      </p:to>
                                    </p:set>
                                    <p:anim to="" calcmode="lin" valueType="num">
                                      <p:cBhvr>
                                        <p:cTn id="28" dur="1" fill="hold"/>
                                        <p:tgtEl>
                                          <p:spTgt spid="1356803">
                                            <p:txEl>
                                              <p:pRg st="8" end="8"/>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2" presetClass="entr" presetSubtype="0" fill="hold" nodeType="clickEffect">
                                  <p:stCondLst>
                                    <p:cond delay="0"/>
                                  </p:stCondLst>
                                  <p:childTnLst>
                                    <p:set>
                                      <p:cBhvr>
                                        <p:cTn id="32" dur="1" fill="hold">
                                          <p:stCondLst>
                                            <p:cond delay="0"/>
                                          </p:stCondLst>
                                        </p:cTn>
                                        <p:tgtEl>
                                          <p:spTgt spid="1356803">
                                            <p:txEl>
                                              <p:pRg st="9" end="9"/>
                                            </p:txEl>
                                          </p:spTgt>
                                        </p:tgtEl>
                                        <p:attrNameLst>
                                          <p:attrName>style.visibility</p:attrName>
                                        </p:attrNameLst>
                                      </p:cBhvr>
                                      <p:to>
                                        <p:strVal val="visible"/>
                                      </p:to>
                                    </p:set>
                                    <p:animScale>
                                      <p:cBhvr>
                                        <p:cTn id="33" dur="1000" decel="50000" fill="hold">
                                          <p:stCondLst>
                                            <p:cond delay="0"/>
                                          </p:stCondLst>
                                        </p:cTn>
                                        <p:tgtEl>
                                          <p:spTgt spid="135680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356803">
                                            <p:txEl>
                                              <p:pRg st="9" end="9"/>
                                            </p:txEl>
                                          </p:spTgt>
                                        </p:tgtEl>
                                        <p:attrNameLst>
                                          <p:attrName>ppt_x</p:attrName>
                                          <p:attrName>ppt_y</p:attrName>
                                        </p:attrNameLst>
                                      </p:cBhvr>
                                    </p:animMotion>
                                    <p:animEffect transition="in" filter="fade">
                                      <p:cBhvr>
                                        <p:cTn id="35" dur="1000"/>
                                        <p:tgtEl>
                                          <p:spTgt spid="1356803">
                                            <p:txEl>
                                              <p:pRg st="9" end="9"/>
                                            </p:txEl>
                                          </p:spTgt>
                                        </p:tgtEl>
                                      </p:cBhvr>
                                    </p:animEffect>
                                  </p:childTnLst>
                                </p:cTn>
                              </p:par>
                              <p:par>
                                <p:cTn id="36" presetID="26" presetClass="entr" presetSubtype="0" fill="hold" nodeType="withEffect">
                                  <p:stCondLst>
                                    <p:cond delay="0"/>
                                  </p:stCondLst>
                                  <p:childTnLst>
                                    <p:set>
                                      <p:cBhvr>
                                        <p:cTn id="37" dur="1" fill="hold">
                                          <p:stCondLst>
                                            <p:cond delay="0"/>
                                          </p:stCondLst>
                                        </p:cTn>
                                        <p:tgtEl>
                                          <p:spTgt spid="1356803">
                                            <p:txEl>
                                              <p:pRg st="10" end="10"/>
                                            </p:txEl>
                                          </p:spTgt>
                                        </p:tgtEl>
                                        <p:attrNameLst>
                                          <p:attrName>style.visibility</p:attrName>
                                        </p:attrNameLst>
                                      </p:cBhvr>
                                      <p:to>
                                        <p:strVal val="visible"/>
                                      </p:to>
                                    </p:set>
                                    <p:animEffect transition="in" filter="wipe(down)">
                                      <p:cBhvr>
                                        <p:cTn id="38" dur="580">
                                          <p:stCondLst>
                                            <p:cond delay="0"/>
                                          </p:stCondLst>
                                        </p:cTn>
                                        <p:tgtEl>
                                          <p:spTgt spid="1356803">
                                            <p:txEl>
                                              <p:pRg st="10" end="10"/>
                                            </p:txEl>
                                          </p:spTgt>
                                        </p:tgtEl>
                                      </p:cBhvr>
                                    </p:animEffect>
                                    <p:anim calcmode="lin" valueType="num">
                                      <p:cBhvr>
                                        <p:cTn id="39" dur="1822" tmFilter="0,0; 0.14,0.36; 0.43,0.73; 0.71,0.91; 1.0,1.0">
                                          <p:stCondLst>
                                            <p:cond delay="0"/>
                                          </p:stCondLst>
                                        </p:cTn>
                                        <p:tgtEl>
                                          <p:spTgt spid="1356803">
                                            <p:txEl>
                                              <p:pRg st="10" end="10"/>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356803">
                                            <p:txEl>
                                              <p:pRg st="10" end="10"/>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356803">
                                            <p:txEl>
                                              <p:pRg st="10" end="10"/>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356803">
                                            <p:txEl>
                                              <p:pRg st="10" end="10"/>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356803">
                                            <p:txEl>
                                              <p:pRg st="10" end="10"/>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1356803">
                                            <p:txEl>
                                              <p:pRg st="10" end="10"/>
                                            </p:txEl>
                                          </p:spTgt>
                                        </p:tgtEl>
                                      </p:cBhvr>
                                      <p:to x="100000" y="60000"/>
                                    </p:animScale>
                                    <p:animScale>
                                      <p:cBhvr>
                                        <p:cTn id="45" dur="166" decel="50000">
                                          <p:stCondLst>
                                            <p:cond delay="676"/>
                                          </p:stCondLst>
                                        </p:cTn>
                                        <p:tgtEl>
                                          <p:spTgt spid="1356803">
                                            <p:txEl>
                                              <p:pRg st="10" end="10"/>
                                            </p:txEl>
                                          </p:spTgt>
                                        </p:tgtEl>
                                      </p:cBhvr>
                                      <p:to x="100000" y="100000"/>
                                    </p:animScale>
                                    <p:animScale>
                                      <p:cBhvr>
                                        <p:cTn id="46" dur="26">
                                          <p:stCondLst>
                                            <p:cond delay="1312"/>
                                          </p:stCondLst>
                                        </p:cTn>
                                        <p:tgtEl>
                                          <p:spTgt spid="1356803">
                                            <p:txEl>
                                              <p:pRg st="10" end="10"/>
                                            </p:txEl>
                                          </p:spTgt>
                                        </p:tgtEl>
                                      </p:cBhvr>
                                      <p:to x="100000" y="80000"/>
                                    </p:animScale>
                                    <p:animScale>
                                      <p:cBhvr>
                                        <p:cTn id="47" dur="166" decel="50000">
                                          <p:stCondLst>
                                            <p:cond delay="1338"/>
                                          </p:stCondLst>
                                        </p:cTn>
                                        <p:tgtEl>
                                          <p:spTgt spid="1356803">
                                            <p:txEl>
                                              <p:pRg st="10" end="10"/>
                                            </p:txEl>
                                          </p:spTgt>
                                        </p:tgtEl>
                                      </p:cBhvr>
                                      <p:to x="100000" y="100000"/>
                                    </p:animScale>
                                    <p:animScale>
                                      <p:cBhvr>
                                        <p:cTn id="48" dur="26">
                                          <p:stCondLst>
                                            <p:cond delay="1642"/>
                                          </p:stCondLst>
                                        </p:cTn>
                                        <p:tgtEl>
                                          <p:spTgt spid="1356803">
                                            <p:txEl>
                                              <p:pRg st="10" end="10"/>
                                            </p:txEl>
                                          </p:spTgt>
                                        </p:tgtEl>
                                      </p:cBhvr>
                                      <p:to x="100000" y="90000"/>
                                    </p:animScale>
                                    <p:animScale>
                                      <p:cBhvr>
                                        <p:cTn id="49" dur="166" decel="50000">
                                          <p:stCondLst>
                                            <p:cond delay="1668"/>
                                          </p:stCondLst>
                                        </p:cTn>
                                        <p:tgtEl>
                                          <p:spTgt spid="1356803">
                                            <p:txEl>
                                              <p:pRg st="10" end="10"/>
                                            </p:txEl>
                                          </p:spTgt>
                                        </p:tgtEl>
                                      </p:cBhvr>
                                      <p:to x="100000" y="100000"/>
                                    </p:animScale>
                                    <p:animScale>
                                      <p:cBhvr>
                                        <p:cTn id="50" dur="26">
                                          <p:stCondLst>
                                            <p:cond delay="1808"/>
                                          </p:stCondLst>
                                        </p:cTn>
                                        <p:tgtEl>
                                          <p:spTgt spid="1356803">
                                            <p:txEl>
                                              <p:pRg st="10" end="10"/>
                                            </p:txEl>
                                          </p:spTgt>
                                        </p:tgtEl>
                                      </p:cBhvr>
                                      <p:to x="100000" y="95000"/>
                                    </p:animScale>
                                    <p:animScale>
                                      <p:cBhvr>
                                        <p:cTn id="51" dur="166" decel="50000">
                                          <p:stCondLst>
                                            <p:cond delay="1834"/>
                                          </p:stCondLst>
                                        </p:cTn>
                                        <p:tgtEl>
                                          <p:spTgt spid="1356803">
                                            <p:txEl>
                                              <p:pRg st="10" end="10"/>
                                            </p:txEl>
                                          </p:spTgt>
                                        </p:tgtEl>
                                      </p:cBhvr>
                                      <p:to x="100000" y="100000"/>
                                    </p:animScale>
                                  </p:childTnLst>
                                </p:cTn>
                              </p:par>
                              <p:par>
                                <p:cTn id="52" presetID="26" presetClass="entr" presetSubtype="0" fill="hold" nodeType="withEffect">
                                  <p:stCondLst>
                                    <p:cond delay="0"/>
                                  </p:stCondLst>
                                  <p:childTnLst>
                                    <p:set>
                                      <p:cBhvr>
                                        <p:cTn id="53" dur="1" fill="hold">
                                          <p:stCondLst>
                                            <p:cond delay="0"/>
                                          </p:stCondLst>
                                        </p:cTn>
                                        <p:tgtEl>
                                          <p:spTgt spid="1356803">
                                            <p:txEl>
                                              <p:pRg st="11" end="11"/>
                                            </p:txEl>
                                          </p:spTgt>
                                        </p:tgtEl>
                                        <p:attrNameLst>
                                          <p:attrName>style.visibility</p:attrName>
                                        </p:attrNameLst>
                                      </p:cBhvr>
                                      <p:to>
                                        <p:strVal val="visible"/>
                                      </p:to>
                                    </p:set>
                                    <p:animEffect transition="in" filter="wipe(down)">
                                      <p:cBhvr>
                                        <p:cTn id="54" dur="580">
                                          <p:stCondLst>
                                            <p:cond delay="0"/>
                                          </p:stCondLst>
                                        </p:cTn>
                                        <p:tgtEl>
                                          <p:spTgt spid="1356803">
                                            <p:txEl>
                                              <p:pRg st="11" end="11"/>
                                            </p:txEl>
                                          </p:spTgt>
                                        </p:tgtEl>
                                      </p:cBhvr>
                                    </p:animEffect>
                                    <p:anim calcmode="lin" valueType="num">
                                      <p:cBhvr>
                                        <p:cTn id="55" dur="1822" tmFilter="0,0; 0.14,0.36; 0.43,0.73; 0.71,0.91; 1.0,1.0">
                                          <p:stCondLst>
                                            <p:cond delay="0"/>
                                          </p:stCondLst>
                                        </p:cTn>
                                        <p:tgtEl>
                                          <p:spTgt spid="1356803">
                                            <p:txEl>
                                              <p:pRg st="11" end="11"/>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1356803">
                                            <p:txEl>
                                              <p:pRg st="11" end="11"/>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1356803">
                                            <p:txEl>
                                              <p:pRg st="11" end="11"/>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1356803">
                                            <p:txEl>
                                              <p:pRg st="11" end="11"/>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1356803">
                                            <p:txEl>
                                              <p:pRg st="11" end="11"/>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1356803">
                                            <p:txEl>
                                              <p:pRg st="11" end="11"/>
                                            </p:txEl>
                                          </p:spTgt>
                                        </p:tgtEl>
                                      </p:cBhvr>
                                      <p:to x="100000" y="60000"/>
                                    </p:animScale>
                                    <p:animScale>
                                      <p:cBhvr>
                                        <p:cTn id="61" dur="166" decel="50000">
                                          <p:stCondLst>
                                            <p:cond delay="676"/>
                                          </p:stCondLst>
                                        </p:cTn>
                                        <p:tgtEl>
                                          <p:spTgt spid="1356803">
                                            <p:txEl>
                                              <p:pRg st="11" end="11"/>
                                            </p:txEl>
                                          </p:spTgt>
                                        </p:tgtEl>
                                      </p:cBhvr>
                                      <p:to x="100000" y="100000"/>
                                    </p:animScale>
                                    <p:animScale>
                                      <p:cBhvr>
                                        <p:cTn id="62" dur="26">
                                          <p:stCondLst>
                                            <p:cond delay="1312"/>
                                          </p:stCondLst>
                                        </p:cTn>
                                        <p:tgtEl>
                                          <p:spTgt spid="1356803">
                                            <p:txEl>
                                              <p:pRg st="11" end="11"/>
                                            </p:txEl>
                                          </p:spTgt>
                                        </p:tgtEl>
                                      </p:cBhvr>
                                      <p:to x="100000" y="80000"/>
                                    </p:animScale>
                                    <p:animScale>
                                      <p:cBhvr>
                                        <p:cTn id="63" dur="166" decel="50000">
                                          <p:stCondLst>
                                            <p:cond delay="1338"/>
                                          </p:stCondLst>
                                        </p:cTn>
                                        <p:tgtEl>
                                          <p:spTgt spid="1356803">
                                            <p:txEl>
                                              <p:pRg st="11" end="11"/>
                                            </p:txEl>
                                          </p:spTgt>
                                        </p:tgtEl>
                                      </p:cBhvr>
                                      <p:to x="100000" y="100000"/>
                                    </p:animScale>
                                    <p:animScale>
                                      <p:cBhvr>
                                        <p:cTn id="64" dur="26">
                                          <p:stCondLst>
                                            <p:cond delay="1642"/>
                                          </p:stCondLst>
                                        </p:cTn>
                                        <p:tgtEl>
                                          <p:spTgt spid="1356803">
                                            <p:txEl>
                                              <p:pRg st="11" end="11"/>
                                            </p:txEl>
                                          </p:spTgt>
                                        </p:tgtEl>
                                      </p:cBhvr>
                                      <p:to x="100000" y="90000"/>
                                    </p:animScale>
                                    <p:animScale>
                                      <p:cBhvr>
                                        <p:cTn id="65" dur="166" decel="50000">
                                          <p:stCondLst>
                                            <p:cond delay="1668"/>
                                          </p:stCondLst>
                                        </p:cTn>
                                        <p:tgtEl>
                                          <p:spTgt spid="1356803">
                                            <p:txEl>
                                              <p:pRg st="11" end="11"/>
                                            </p:txEl>
                                          </p:spTgt>
                                        </p:tgtEl>
                                      </p:cBhvr>
                                      <p:to x="100000" y="100000"/>
                                    </p:animScale>
                                    <p:animScale>
                                      <p:cBhvr>
                                        <p:cTn id="66" dur="26">
                                          <p:stCondLst>
                                            <p:cond delay="1808"/>
                                          </p:stCondLst>
                                        </p:cTn>
                                        <p:tgtEl>
                                          <p:spTgt spid="1356803">
                                            <p:txEl>
                                              <p:pRg st="11" end="11"/>
                                            </p:txEl>
                                          </p:spTgt>
                                        </p:tgtEl>
                                      </p:cBhvr>
                                      <p:to x="100000" y="95000"/>
                                    </p:animScale>
                                    <p:animScale>
                                      <p:cBhvr>
                                        <p:cTn id="67" dur="166" decel="50000">
                                          <p:stCondLst>
                                            <p:cond delay="1834"/>
                                          </p:stCondLst>
                                        </p:cTn>
                                        <p:tgtEl>
                                          <p:spTgt spid="1356803">
                                            <p:txEl>
                                              <p:pRg st="11" end="11"/>
                                            </p:txEl>
                                          </p:spTgt>
                                        </p:tgtEl>
                                      </p:cBhvr>
                                      <p:to x="100000" y="100000"/>
                                    </p:animScale>
                                  </p:childTnLst>
                                </p:cTn>
                              </p:par>
                            </p:childTnLst>
                          </p:cTn>
                        </p:par>
                      </p:childTnLst>
                    </p:cTn>
                  </p:par>
                  <p:par>
                    <p:cTn id="68" fill="hold" nodeType="clickPar">
                      <p:stCondLst>
                        <p:cond delay="indefinite"/>
                      </p:stCondLst>
                      <p:childTnLst>
                        <p:par>
                          <p:cTn id="69" fill="hold" nodeType="withGroup">
                            <p:stCondLst>
                              <p:cond delay="0"/>
                            </p:stCondLst>
                            <p:childTnLst>
                              <p:par>
                                <p:cTn id="70" presetID="26" presetClass="entr" presetSubtype="0" fill="hold" nodeType="clickEffect">
                                  <p:stCondLst>
                                    <p:cond delay="0"/>
                                  </p:stCondLst>
                                  <p:childTnLst>
                                    <p:set>
                                      <p:cBhvr>
                                        <p:cTn id="71" dur="1" fill="hold">
                                          <p:stCondLst>
                                            <p:cond delay="0"/>
                                          </p:stCondLst>
                                        </p:cTn>
                                        <p:tgtEl>
                                          <p:spTgt spid="1356803">
                                            <p:txEl>
                                              <p:pRg st="12" end="12"/>
                                            </p:txEl>
                                          </p:spTgt>
                                        </p:tgtEl>
                                        <p:attrNameLst>
                                          <p:attrName>style.visibility</p:attrName>
                                        </p:attrNameLst>
                                      </p:cBhvr>
                                      <p:to>
                                        <p:strVal val="visible"/>
                                      </p:to>
                                    </p:set>
                                    <p:animEffect transition="in" filter="wipe(down)">
                                      <p:cBhvr>
                                        <p:cTn id="72" dur="580">
                                          <p:stCondLst>
                                            <p:cond delay="0"/>
                                          </p:stCondLst>
                                        </p:cTn>
                                        <p:tgtEl>
                                          <p:spTgt spid="1356803">
                                            <p:txEl>
                                              <p:pRg st="12" end="12"/>
                                            </p:txEl>
                                          </p:spTgt>
                                        </p:tgtEl>
                                      </p:cBhvr>
                                    </p:animEffect>
                                    <p:anim calcmode="lin" valueType="num">
                                      <p:cBhvr>
                                        <p:cTn id="73" dur="1822" tmFilter="0,0; 0.14,0.36; 0.43,0.73; 0.71,0.91; 1.0,1.0">
                                          <p:stCondLst>
                                            <p:cond delay="0"/>
                                          </p:stCondLst>
                                        </p:cTn>
                                        <p:tgtEl>
                                          <p:spTgt spid="1356803">
                                            <p:txEl>
                                              <p:pRg st="12" end="12"/>
                                            </p:txEl>
                                          </p:spTgt>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56803">
                                            <p:txEl>
                                              <p:pRg st="12" end="12"/>
                                            </p:txEl>
                                          </p:spTgt>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56803">
                                            <p:txEl>
                                              <p:pRg st="12" end="12"/>
                                            </p:txEl>
                                          </p:spTgt>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56803">
                                            <p:txEl>
                                              <p:pRg st="12" end="12"/>
                                            </p:txEl>
                                          </p:spTgt>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56803">
                                            <p:txEl>
                                              <p:pRg st="12" end="12"/>
                                            </p:txEl>
                                          </p:spTgt>
                                        </p:tgtEl>
                                        <p:attrNameLst>
                                          <p:attrName>ppt_y</p:attrName>
                                        </p:attrNameLst>
                                      </p:cBhvr>
                                      <p:tavLst>
                                        <p:tav tm="0" fmla="#ppt_y-sin(pi*$)/81">
                                          <p:val>
                                            <p:fltVal val="0"/>
                                          </p:val>
                                        </p:tav>
                                        <p:tav tm="100000">
                                          <p:val>
                                            <p:fltVal val="1"/>
                                          </p:val>
                                        </p:tav>
                                      </p:tavLst>
                                    </p:anim>
                                    <p:animScale>
                                      <p:cBhvr>
                                        <p:cTn id="78" dur="26">
                                          <p:stCondLst>
                                            <p:cond delay="650"/>
                                          </p:stCondLst>
                                        </p:cTn>
                                        <p:tgtEl>
                                          <p:spTgt spid="1356803">
                                            <p:txEl>
                                              <p:pRg st="12" end="12"/>
                                            </p:txEl>
                                          </p:spTgt>
                                        </p:tgtEl>
                                      </p:cBhvr>
                                      <p:to x="100000" y="60000"/>
                                    </p:animScale>
                                    <p:animScale>
                                      <p:cBhvr>
                                        <p:cTn id="79" dur="166" decel="50000">
                                          <p:stCondLst>
                                            <p:cond delay="676"/>
                                          </p:stCondLst>
                                        </p:cTn>
                                        <p:tgtEl>
                                          <p:spTgt spid="1356803">
                                            <p:txEl>
                                              <p:pRg st="12" end="12"/>
                                            </p:txEl>
                                          </p:spTgt>
                                        </p:tgtEl>
                                      </p:cBhvr>
                                      <p:to x="100000" y="100000"/>
                                    </p:animScale>
                                    <p:animScale>
                                      <p:cBhvr>
                                        <p:cTn id="80" dur="26">
                                          <p:stCondLst>
                                            <p:cond delay="1312"/>
                                          </p:stCondLst>
                                        </p:cTn>
                                        <p:tgtEl>
                                          <p:spTgt spid="1356803">
                                            <p:txEl>
                                              <p:pRg st="12" end="12"/>
                                            </p:txEl>
                                          </p:spTgt>
                                        </p:tgtEl>
                                      </p:cBhvr>
                                      <p:to x="100000" y="80000"/>
                                    </p:animScale>
                                    <p:animScale>
                                      <p:cBhvr>
                                        <p:cTn id="81" dur="166" decel="50000">
                                          <p:stCondLst>
                                            <p:cond delay="1338"/>
                                          </p:stCondLst>
                                        </p:cTn>
                                        <p:tgtEl>
                                          <p:spTgt spid="1356803">
                                            <p:txEl>
                                              <p:pRg st="12" end="12"/>
                                            </p:txEl>
                                          </p:spTgt>
                                        </p:tgtEl>
                                      </p:cBhvr>
                                      <p:to x="100000" y="100000"/>
                                    </p:animScale>
                                    <p:animScale>
                                      <p:cBhvr>
                                        <p:cTn id="82" dur="26">
                                          <p:stCondLst>
                                            <p:cond delay="1642"/>
                                          </p:stCondLst>
                                        </p:cTn>
                                        <p:tgtEl>
                                          <p:spTgt spid="1356803">
                                            <p:txEl>
                                              <p:pRg st="12" end="12"/>
                                            </p:txEl>
                                          </p:spTgt>
                                        </p:tgtEl>
                                      </p:cBhvr>
                                      <p:to x="100000" y="90000"/>
                                    </p:animScale>
                                    <p:animScale>
                                      <p:cBhvr>
                                        <p:cTn id="83" dur="166" decel="50000">
                                          <p:stCondLst>
                                            <p:cond delay="1668"/>
                                          </p:stCondLst>
                                        </p:cTn>
                                        <p:tgtEl>
                                          <p:spTgt spid="1356803">
                                            <p:txEl>
                                              <p:pRg st="12" end="12"/>
                                            </p:txEl>
                                          </p:spTgt>
                                        </p:tgtEl>
                                      </p:cBhvr>
                                      <p:to x="100000" y="100000"/>
                                    </p:animScale>
                                    <p:animScale>
                                      <p:cBhvr>
                                        <p:cTn id="84" dur="26">
                                          <p:stCondLst>
                                            <p:cond delay="1808"/>
                                          </p:stCondLst>
                                        </p:cTn>
                                        <p:tgtEl>
                                          <p:spTgt spid="1356803">
                                            <p:txEl>
                                              <p:pRg st="12" end="12"/>
                                            </p:txEl>
                                          </p:spTgt>
                                        </p:tgtEl>
                                      </p:cBhvr>
                                      <p:to x="100000" y="95000"/>
                                    </p:animScale>
                                    <p:animScale>
                                      <p:cBhvr>
                                        <p:cTn id="85" dur="166" decel="50000">
                                          <p:stCondLst>
                                            <p:cond delay="1834"/>
                                          </p:stCondLst>
                                        </p:cTn>
                                        <p:tgtEl>
                                          <p:spTgt spid="1356803">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875EB62-3DB2-ED4A-9C61-2E38B47FFC98}" type="slidenum">
              <a:rPr lang="en-US" sz="1400">
                <a:latin typeface="Arial" charset="0"/>
              </a:rPr>
              <a:pPr eaLnBrk="1" hangingPunct="1"/>
              <a:t>39</a:t>
            </a:fld>
            <a:endParaRPr lang="en-US" sz="1400">
              <a:latin typeface="Arial" charset="0"/>
            </a:endParaRPr>
          </a:p>
        </p:txBody>
      </p:sp>
      <p:sp>
        <p:nvSpPr>
          <p:cNvPr id="634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4: Control Statements</a:t>
            </a:r>
          </a:p>
        </p:txBody>
      </p:sp>
      <p:sp>
        <p:nvSpPr>
          <p:cNvPr id="135782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Java Statements</a:t>
            </a:r>
          </a:p>
          <a:p>
            <a:pPr lvl="1" eaLnBrk="1" hangingPunct="1"/>
            <a:r>
              <a:rPr lang="en-US">
                <a:latin typeface="Tahoma" charset="0"/>
                <a:ea typeface="ＭＳ Ｐゴシック" charset="0"/>
              </a:rPr>
              <a:t>We already discussed some Java statements</a:t>
            </a:r>
          </a:p>
          <a:p>
            <a:pPr lvl="2" eaLnBrk="1" hangingPunct="1"/>
            <a:r>
              <a:rPr lang="en-US">
                <a:latin typeface="Tahoma" charset="0"/>
                <a:ea typeface="ＭＳ Ｐゴシック" charset="0"/>
              </a:rPr>
              <a:t>Declaration statement</a:t>
            </a:r>
          </a:p>
          <a:p>
            <a:pPr lvl="2" eaLnBrk="1" hangingPunct="1"/>
            <a:r>
              <a:rPr lang="en-US">
                <a:latin typeface="Tahoma" charset="0"/>
                <a:ea typeface="ＭＳ Ｐゴシック" charset="0"/>
              </a:rPr>
              <a:t>Assignment statement</a:t>
            </a:r>
          </a:p>
          <a:p>
            <a:pPr lvl="2" eaLnBrk="1" hangingPunct="1"/>
            <a:r>
              <a:rPr lang="en-US">
                <a:latin typeface="Tahoma" charset="0"/>
                <a:ea typeface="ＭＳ Ｐゴシック" charset="0"/>
              </a:rPr>
              <a:t>Method call</a:t>
            </a:r>
          </a:p>
          <a:p>
            <a:pPr lvl="1" eaLnBrk="1" hangingPunct="1"/>
            <a:r>
              <a:rPr lang="en-US">
                <a:latin typeface="Tahoma" charset="0"/>
                <a:ea typeface="ＭＳ Ｐゴシック" charset="0"/>
              </a:rPr>
              <a:t>One of the most important types of statements in programming is the </a:t>
            </a:r>
            <a:r>
              <a:rPr lang="en-US" b="1">
                <a:latin typeface="Tahoma" charset="0"/>
                <a:ea typeface="ＭＳ Ｐゴシック" charset="0"/>
              </a:rPr>
              <a:t>control statement</a:t>
            </a:r>
          </a:p>
          <a:p>
            <a:pPr lvl="2" eaLnBrk="1" hangingPunct="1"/>
            <a:r>
              <a:rPr lang="en-US">
                <a:latin typeface="Tahoma" charset="0"/>
                <a:ea typeface="ＭＳ Ｐゴシック" charset="0"/>
              </a:rPr>
              <a:t>Allows 2 very important types of execution</a:t>
            </a:r>
          </a:p>
          <a:p>
            <a:pPr lvl="3" eaLnBrk="1" hangingPunct="1"/>
            <a:r>
              <a:rPr lang="en-US" b="1">
                <a:latin typeface="Tahoma" charset="0"/>
                <a:ea typeface="ＭＳ Ｐゴシック" charset="0"/>
              </a:rPr>
              <a:t>Conditional execution</a:t>
            </a:r>
          </a:p>
          <a:p>
            <a:pPr lvl="4" eaLnBrk="1" hangingPunct="1"/>
            <a:r>
              <a:rPr lang="en-US">
                <a:latin typeface="Tahoma" charset="0"/>
                <a:ea typeface="ＭＳ Ｐゴシック" charset="0"/>
              </a:rPr>
              <a:t>Statements may or may not execute</a:t>
            </a:r>
          </a:p>
          <a:p>
            <a:pPr lvl="3" eaLnBrk="1" hangingPunct="1"/>
            <a:r>
              <a:rPr lang="en-US" b="1">
                <a:latin typeface="Tahoma" charset="0"/>
                <a:ea typeface="ＭＳ Ｐゴシック" charset="0"/>
              </a:rPr>
              <a:t>Iterative execution</a:t>
            </a:r>
          </a:p>
          <a:p>
            <a:pPr lvl="4" eaLnBrk="1" hangingPunct="1"/>
            <a:r>
              <a:rPr lang="en-US">
                <a:latin typeface="Tahoma" charset="0"/>
                <a:ea typeface="ＭＳ Ｐゴシック" charset="0"/>
              </a:rPr>
              <a:t>Statements may execute more than one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357827">
                                            <p:txEl>
                                              <p:pRg st="5" end="5"/>
                                            </p:txEl>
                                          </p:spTgt>
                                        </p:tgtEl>
                                        <p:attrNameLst>
                                          <p:attrName>style.visibility</p:attrName>
                                        </p:attrNameLst>
                                      </p:cBhvr>
                                      <p:to>
                                        <p:strVal val="visible"/>
                                      </p:to>
                                    </p:set>
                                    <p:animEffect transition="in" filter="fade">
                                      <p:cBhvr>
                                        <p:cTn id="7" dur="770" decel="100000"/>
                                        <p:tgtEl>
                                          <p:spTgt spid="1357827">
                                            <p:txEl>
                                              <p:pRg st="5" end="5"/>
                                            </p:txEl>
                                          </p:spTgt>
                                        </p:tgtEl>
                                      </p:cBhvr>
                                    </p:animEffect>
                                    <p:animScale>
                                      <p:cBhvr>
                                        <p:cTn id="8" dur="770" decel="100000"/>
                                        <p:tgtEl>
                                          <p:spTgt spid="1357827">
                                            <p:txEl>
                                              <p:pRg st="5" end="5"/>
                                            </p:txEl>
                                          </p:spTgt>
                                        </p:tgtEl>
                                      </p:cBhvr>
                                      <p:from x="10000" y="10000"/>
                                      <p:to x="200000" y="450000"/>
                                    </p:animScale>
                                    <p:animScale>
                                      <p:cBhvr>
                                        <p:cTn id="9" dur="1230" accel="100000" fill="hold">
                                          <p:stCondLst>
                                            <p:cond delay="770"/>
                                          </p:stCondLst>
                                        </p:cTn>
                                        <p:tgtEl>
                                          <p:spTgt spid="1357827">
                                            <p:txEl>
                                              <p:pRg st="5" end="5"/>
                                            </p:txEl>
                                          </p:spTgt>
                                        </p:tgtEl>
                                      </p:cBhvr>
                                      <p:from x="200000" y="450000"/>
                                      <p:to x="100000" y="100000"/>
                                    </p:animScale>
                                    <p:set>
                                      <p:cBhvr>
                                        <p:cTn id="10" dur="770" fill="hold"/>
                                        <p:tgtEl>
                                          <p:spTgt spid="1357827">
                                            <p:txEl>
                                              <p:pRg st="5" end="5"/>
                                            </p:txEl>
                                          </p:spTgt>
                                        </p:tgtEl>
                                        <p:attrNameLst>
                                          <p:attrName>ppt_x</p:attrName>
                                        </p:attrNameLst>
                                      </p:cBhvr>
                                      <p:to>
                                        <p:strVal val="(0.5)"/>
                                      </p:to>
                                    </p:set>
                                    <p:anim from="(0.5)" to="(#ppt_x)" calcmode="lin" valueType="num">
                                      <p:cBhvr>
                                        <p:cTn id="11" dur="1230" accel="100000" fill="hold">
                                          <p:stCondLst>
                                            <p:cond delay="770"/>
                                          </p:stCondLst>
                                        </p:cTn>
                                        <p:tgtEl>
                                          <p:spTgt spid="1357827">
                                            <p:txEl>
                                              <p:pRg st="5" end="5"/>
                                            </p:txEl>
                                          </p:spTgt>
                                        </p:tgtEl>
                                        <p:attrNameLst>
                                          <p:attrName>ppt_x</p:attrName>
                                        </p:attrNameLst>
                                      </p:cBhvr>
                                    </p:anim>
                                    <p:set>
                                      <p:cBhvr>
                                        <p:cTn id="12" dur="770" fill="hold"/>
                                        <p:tgtEl>
                                          <p:spTgt spid="1357827">
                                            <p:txEl>
                                              <p:pRg st="5" end="5"/>
                                            </p:txEl>
                                          </p:spTgt>
                                        </p:tgtEl>
                                        <p:attrNameLst>
                                          <p:attrName>ppt_y</p:attrName>
                                        </p:attrNameLst>
                                      </p:cBhvr>
                                      <p:to>
                                        <p:strVal val="(#ppt_y+0.4)"/>
                                      </p:to>
                                    </p:set>
                                    <p:anim from="(#ppt_y+0.4)" to="(#ppt_y)" calcmode="lin" valueType="num">
                                      <p:cBhvr>
                                        <p:cTn id="13" dur="1230" accel="100000" fill="hold">
                                          <p:stCondLst>
                                            <p:cond delay="770"/>
                                          </p:stCondLst>
                                        </p:cTn>
                                        <p:tgtEl>
                                          <p:spTgt spid="1357827">
                                            <p:txEl>
                                              <p:pRg st="5" end="5"/>
                                            </p:txEl>
                                          </p:spTgt>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357827">
                                            <p:txEl>
                                              <p:pRg st="6" end="6"/>
                                            </p:txEl>
                                          </p:spTgt>
                                        </p:tgtEl>
                                        <p:attrNameLst>
                                          <p:attrName>style.visibility</p:attrName>
                                        </p:attrNameLst>
                                      </p:cBhvr>
                                      <p:to>
                                        <p:strVal val="visible"/>
                                      </p:to>
                                    </p:set>
                                    <p:anim to="" calcmode="lin" valueType="num">
                                      <p:cBhvr>
                                        <p:cTn id="18" dur="1" fill="hold"/>
                                        <p:tgtEl>
                                          <p:spTgt spid="1357827">
                                            <p:txEl>
                                              <p:pRg st="6" end="6"/>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357827">
                                            <p:txEl>
                                              <p:pRg st="7" end="7"/>
                                            </p:txEl>
                                          </p:spTgt>
                                        </p:tgtEl>
                                        <p:attrNameLst>
                                          <p:attrName>style.visibility</p:attrName>
                                        </p:attrNameLst>
                                      </p:cBhvr>
                                      <p:to>
                                        <p:strVal val="visible"/>
                                      </p:to>
                                    </p:set>
                                    <p:anim to="" calcmode="lin" valueType="num">
                                      <p:cBhvr>
                                        <p:cTn id="21" dur="1" fill="hold"/>
                                        <p:tgtEl>
                                          <p:spTgt spid="1357827">
                                            <p:txEl>
                                              <p:pRg st="7" end="7"/>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357827">
                                            <p:txEl>
                                              <p:pRg st="8" end="8"/>
                                            </p:txEl>
                                          </p:spTgt>
                                        </p:tgtEl>
                                        <p:attrNameLst>
                                          <p:attrName>style.visibility</p:attrName>
                                        </p:attrNameLst>
                                      </p:cBhvr>
                                      <p:to>
                                        <p:strVal val="visible"/>
                                      </p:to>
                                    </p:set>
                                    <p:anim to="" calcmode="lin" valueType="num">
                                      <p:cBhvr>
                                        <p:cTn id="24" dur="1" fill="hold"/>
                                        <p:tgtEl>
                                          <p:spTgt spid="1357827">
                                            <p:txEl>
                                              <p:pRg st="8" end="8"/>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nodeType="clickEffect">
                                  <p:stCondLst>
                                    <p:cond delay="0"/>
                                  </p:stCondLst>
                                  <p:childTnLst>
                                    <p:set>
                                      <p:cBhvr>
                                        <p:cTn id="28" dur="1" fill="hold">
                                          <p:stCondLst>
                                            <p:cond delay="0"/>
                                          </p:stCondLst>
                                        </p:cTn>
                                        <p:tgtEl>
                                          <p:spTgt spid="1357827">
                                            <p:txEl>
                                              <p:pRg st="9" end="9"/>
                                            </p:txEl>
                                          </p:spTgt>
                                        </p:tgtEl>
                                        <p:attrNameLst>
                                          <p:attrName>style.visibility</p:attrName>
                                        </p:attrNameLst>
                                      </p:cBhvr>
                                      <p:to>
                                        <p:strVal val="visible"/>
                                      </p:to>
                                    </p:set>
                                    <p:anim to="" calcmode="lin" valueType="num">
                                      <p:cBhvr>
                                        <p:cTn id="29" dur="1" fill="hold"/>
                                        <p:tgtEl>
                                          <p:spTgt spid="1357827">
                                            <p:txEl>
                                              <p:pRg st="9" end="9"/>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357827">
                                            <p:txEl>
                                              <p:pRg st="10" end="10"/>
                                            </p:txEl>
                                          </p:spTgt>
                                        </p:tgtEl>
                                        <p:attrNameLst>
                                          <p:attrName>style.visibility</p:attrName>
                                        </p:attrNameLst>
                                      </p:cBhvr>
                                      <p:to>
                                        <p:strVal val="visible"/>
                                      </p:to>
                                    </p:set>
                                    <p:anim to="" calcmode="lin" valueType="num">
                                      <p:cBhvr>
                                        <p:cTn id="32" dur="1" fill="hold"/>
                                        <p:tgtEl>
                                          <p:spTgt spid="1357827">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AC0B880-8A29-4748-BC65-56A981E353B0}" type="slidenum">
              <a:rPr lang="en-US" sz="1400">
                <a:latin typeface="Arial" charset="0"/>
              </a:rPr>
              <a:pPr eaLnBrk="1" hangingPunct="1"/>
              <a:t>4</a:t>
            </a:fld>
            <a:endParaRPr lang="en-US" sz="1400">
              <a:latin typeface="Arial" charset="0"/>
            </a:endParaRPr>
          </a:p>
        </p:txBody>
      </p:sp>
      <p:sp>
        <p:nvSpPr>
          <p:cNvPr id="20482"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Prerequisites</a:t>
            </a:r>
          </a:p>
        </p:txBody>
      </p:sp>
      <p:sp>
        <p:nvSpPr>
          <p:cNvPr id="750595" name="Rectangle 3"/>
          <p:cNvSpPr>
            <a:spLocks noGrp="1" noChangeArrowheads="1"/>
          </p:cNvSpPr>
          <p:nvPr>
            <p:ph type="body" idx="1"/>
          </p:nvPr>
        </p:nvSpPr>
        <p:spPr/>
        <p:txBody>
          <a:bodyPr/>
          <a:lstStyle/>
          <a:p>
            <a:pPr lvl="2" eaLnBrk="1" hangingPunct="1"/>
            <a:r>
              <a:rPr lang="en-US" dirty="0">
                <a:solidFill>
                  <a:srgbClr val="FF0000"/>
                </a:solidFill>
                <a:latin typeface="Tahoma" charset="0"/>
                <a:ea typeface="ＭＳ Ｐゴシック" charset="0"/>
              </a:rPr>
              <a:t>Control Statements and Decisions</a:t>
            </a:r>
          </a:p>
          <a:p>
            <a:pPr lvl="3" eaLnBrk="1" hangingPunct="1"/>
            <a:r>
              <a:rPr lang="en-US" dirty="0">
                <a:latin typeface="Tahoma" charset="0"/>
                <a:ea typeface="ＭＳ Ｐゴシック" charset="0"/>
              </a:rPr>
              <a:t>Boolean expressions</a:t>
            </a:r>
          </a:p>
          <a:p>
            <a:pPr lvl="3" eaLnBrk="1" hangingPunct="1"/>
            <a:r>
              <a:rPr lang="en-US" dirty="0">
                <a:latin typeface="Tahoma" charset="0"/>
                <a:ea typeface="ＭＳ Ｐゴシック" charset="0"/>
              </a:rPr>
              <a:t>if and switch (or case) statements</a:t>
            </a:r>
          </a:p>
          <a:p>
            <a:pPr lvl="3" eaLnBrk="1" hangingPunct="1"/>
            <a:r>
              <a:rPr lang="en-US" dirty="0">
                <a:latin typeface="Tahoma" charset="0"/>
                <a:ea typeface="ＭＳ Ｐゴシック" charset="0"/>
              </a:rPr>
              <a:t>Loops (for and while)</a:t>
            </a:r>
          </a:p>
          <a:p>
            <a:pPr lvl="2" eaLnBrk="1" hangingPunct="1"/>
            <a:r>
              <a:rPr lang="en-US" dirty="0">
                <a:solidFill>
                  <a:srgbClr val="FF0000"/>
                </a:solidFill>
                <a:latin typeface="Tahoma" charset="0"/>
                <a:ea typeface="ＭＳ Ｐゴシック" charset="0"/>
              </a:rPr>
              <a:t>Methods (or functions) and parameters</a:t>
            </a:r>
          </a:p>
          <a:p>
            <a:pPr lvl="3" eaLnBrk="1" hangingPunct="1"/>
            <a:r>
              <a:rPr lang="en-US" dirty="0">
                <a:latin typeface="Tahoma" charset="0"/>
                <a:ea typeface="ＭＳ Ｐゴシック" charset="0"/>
              </a:rPr>
              <a:t>Calling methods and flow of execution</a:t>
            </a:r>
          </a:p>
          <a:p>
            <a:pPr lvl="3" eaLnBrk="1" hangingPunct="1"/>
            <a:r>
              <a:rPr lang="en-US" dirty="0">
                <a:latin typeface="Tahoma" charset="0"/>
                <a:ea typeface="ＭＳ Ｐゴシック" charset="0"/>
              </a:rPr>
              <a:t>Arguments and parameters</a:t>
            </a:r>
          </a:p>
          <a:p>
            <a:pPr lvl="2" eaLnBrk="1" hangingPunct="1"/>
            <a:r>
              <a:rPr lang="en-US" dirty="0">
                <a:solidFill>
                  <a:srgbClr val="FF0000"/>
                </a:solidFill>
                <a:latin typeface="Tahoma" charset="0"/>
                <a:ea typeface="ＭＳ Ｐゴシック" charset="0"/>
              </a:rPr>
              <a:t>Arrays and their uses</a:t>
            </a:r>
          </a:p>
          <a:p>
            <a:pPr lvl="3" eaLnBrk="1" hangingPunct="1"/>
            <a:r>
              <a:rPr lang="en-US" dirty="0">
                <a:latin typeface="Tahoma" charset="0"/>
                <a:ea typeface="ＭＳ Ｐゴシック" charset="0"/>
              </a:rPr>
              <a:t>One-dimensional only</a:t>
            </a:r>
          </a:p>
          <a:p>
            <a:pPr lvl="1" eaLnBrk="1" hangingPunct="1"/>
            <a:r>
              <a:rPr lang="en-US" dirty="0">
                <a:solidFill>
                  <a:schemeClr val="hlink"/>
                </a:solidFill>
                <a:latin typeface="Tahoma" charset="0"/>
                <a:ea typeface="ＭＳ Ｐゴシック" charset="0"/>
              </a:rPr>
              <a:t>If you do not have this background, you should consider taking CS 0007 before taking CS0401</a:t>
            </a:r>
          </a:p>
          <a:p>
            <a:pPr lvl="2" eaLnBrk="1" hangingPunct="1"/>
            <a:r>
              <a:rPr lang="en-US" dirty="0">
                <a:solidFill>
                  <a:schemeClr val="hlink"/>
                </a:solidFill>
                <a:latin typeface="Tahoma" charset="0"/>
                <a:ea typeface="ＭＳ Ｐゴシック" charset="0"/>
              </a:rPr>
              <a:t>Really!</a:t>
            </a:r>
          </a:p>
          <a:p>
            <a:pPr lvl="2" eaLnBrk="1" hangingPunct="1"/>
            <a:r>
              <a:rPr lang="en-US" dirty="0">
                <a:solidFill>
                  <a:schemeClr val="hlink"/>
                </a:solidFill>
                <a:latin typeface="Tahoma" charset="0"/>
                <a:ea typeface="ＭＳ Ｐゴシック" charset="0"/>
              </a:rPr>
              <a:t>I am not kidding!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50595">
                                            <p:txEl>
                                              <p:pRg st="1" end="1"/>
                                            </p:txEl>
                                          </p:spTgt>
                                        </p:tgtEl>
                                        <p:attrNameLst>
                                          <p:attrName>style.visibility</p:attrName>
                                        </p:attrNameLst>
                                      </p:cBhvr>
                                      <p:to>
                                        <p:strVal val="visible"/>
                                      </p:to>
                                    </p:set>
                                    <p:animEffect transition="in" filter="barn(inHorizontal)">
                                      <p:cBhvr>
                                        <p:cTn id="7" dur="500"/>
                                        <p:tgtEl>
                                          <p:spTgt spid="75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750595">
                                            <p:txEl>
                                              <p:pRg st="2" end="2"/>
                                            </p:txEl>
                                          </p:spTgt>
                                        </p:tgtEl>
                                        <p:attrNameLst>
                                          <p:attrName>style.visibility</p:attrName>
                                        </p:attrNameLst>
                                      </p:cBhvr>
                                      <p:to>
                                        <p:strVal val="visible"/>
                                      </p:to>
                                    </p:set>
                                    <p:animEffect transition="in" filter="barn(inHorizontal)">
                                      <p:cBhvr>
                                        <p:cTn id="12" dur="500"/>
                                        <p:tgtEl>
                                          <p:spTgt spid="75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750595">
                                            <p:txEl>
                                              <p:pRg st="3" end="3"/>
                                            </p:txEl>
                                          </p:spTgt>
                                        </p:tgtEl>
                                        <p:attrNameLst>
                                          <p:attrName>style.visibility</p:attrName>
                                        </p:attrNameLst>
                                      </p:cBhvr>
                                      <p:to>
                                        <p:strVal val="visible"/>
                                      </p:to>
                                    </p:set>
                                    <p:animEffect transition="in" filter="barn(inHorizontal)">
                                      <p:cBhvr>
                                        <p:cTn id="17" dur="500"/>
                                        <p:tgtEl>
                                          <p:spTgt spid="750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750595">
                                            <p:txEl>
                                              <p:pRg st="4" end="4"/>
                                            </p:txEl>
                                          </p:spTgt>
                                        </p:tgtEl>
                                        <p:attrNameLst>
                                          <p:attrName>style.visibility</p:attrName>
                                        </p:attrNameLst>
                                      </p:cBhvr>
                                      <p:to>
                                        <p:strVal val="visible"/>
                                      </p:to>
                                    </p:set>
                                    <p:anim calcmode="lin" valueType="num">
                                      <p:cBhvr>
                                        <p:cTn id="22" dur="500" fill="hold"/>
                                        <p:tgtEl>
                                          <p:spTgt spid="75059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75059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750595">
                                            <p:txEl>
                                              <p:pRg st="5" end="5"/>
                                            </p:txEl>
                                          </p:spTgt>
                                        </p:tgtEl>
                                        <p:attrNameLst>
                                          <p:attrName>style.visibility</p:attrName>
                                        </p:attrNameLst>
                                      </p:cBhvr>
                                      <p:to>
                                        <p:strVal val="visible"/>
                                      </p:to>
                                    </p:set>
                                    <p:anim calcmode="lin" valueType="num">
                                      <p:cBhvr>
                                        <p:cTn id="28" dur="500" fill="hold"/>
                                        <p:tgtEl>
                                          <p:spTgt spid="750595">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75059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nodeType="clickEffect">
                                  <p:stCondLst>
                                    <p:cond delay="0"/>
                                  </p:stCondLst>
                                  <p:childTnLst>
                                    <p:set>
                                      <p:cBhvr>
                                        <p:cTn id="33" dur="1" fill="hold">
                                          <p:stCondLst>
                                            <p:cond delay="0"/>
                                          </p:stCondLst>
                                        </p:cTn>
                                        <p:tgtEl>
                                          <p:spTgt spid="750595">
                                            <p:txEl>
                                              <p:pRg st="6" end="6"/>
                                            </p:txEl>
                                          </p:spTgt>
                                        </p:tgtEl>
                                        <p:attrNameLst>
                                          <p:attrName>style.visibility</p:attrName>
                                        </p:attrNameLst>
                                      </p:cBhvr>
                                      <p:to>
                                        <p:strVal val="visible"/>
                                      </p:to>
                                    </p:set>
                                    <p:anim calcmode="lin" valueType="num">
                                      <p:cBhvr>
                                        <p:cTn id="34" dur="500" fill="hold"/>
                                        <p:tgtEl>
                                          <p:spTgt spid="750595">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75059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nodeType="clickEffect">
                                  <p:stCondLst>
                                    <p:cond delay="0"/>
                                  </p:stCondLst>
                                  <p:childTnLst>
                                    <p:set>
                                      <p:cBhvr>
                                        <p:cTn id="39" dur="1" fill="hold">
                                          <p:stCondLst>
                                            <p:cond delay="0"/>
                                          </p:stCondLst>
                                        </p:cTn>
                                        <p:tgtEl>
                                          <p:spTgt spid="750595">
                                            <p:txEl>
                                              <p:pRg st="7" end="7"/>
                                            </p:txEl>
                                          </p:spTgt>
                                        </p:tgtEl>
                                        <p:attrNameLst>
                                          <p:attrName>style.visibility</p:attrName>
                                        </p:attrNameLst>
                                      </p:cBhvr>
                                      <p:to>
                                        <p:strVal val="visible"/>
                                      </p:to>
                                    </p:set>
                                    <p:anim calcmode="lin" valueType="num">
                                      <p:cBhvr>
                                        <p:cTn id="40" dur="500" fill="hold"/>
                                        <p:tgtEl>
                                          <p:spTgt spid="750595">
                                            <p:txEl>
                                              <p:pRg st="7" end="7"/>
                                            </p:txEl>
                                          </p:spTgt>
                                        </p:tgtEl>
                                        <p:attrNameLst>
                                          <p:attrName>ppt_w</p:attrName>
                                        </p:attrNameLst>
                                      </p:cBhvr>
                                      <p:tavLst>
                                        <p:tav tm="0">
                                          <p:val>
                                            <p:fltVal val="0"/>
                                          </p:val>
                                        </p:tav>
                                        <p:tav tm="100000">
                                          <p:val>
                                            <p:strVal val="#ppt_w"/>
                                          </p:val>
                                        </p:tav>
                                      </p:tavLst>
                                    </p:anim>
                                    <p:anim calcmode="lin" valueType="num">
                                      <p:cBhvr>
                                        <p:cTn id="41" dur="500" fill="hold"/>
                                        <p:tgtEl>
                                          <p:spTgt spid="750595">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0" fill="hold" nodeType="clickEffect">
                                  <p:stCondLst>
                                    <p:cond delay="0"/>
                                  </p:stCondLst>
                                  <p:childTnLst>
                                    <p:set>
                                      <p:cBhvr>
                                        <p:cTn id="45" dur="1" fill="hold">
                                          <p:stCondLst>
                                            <p:cond delay="0"/>
                                          </p:stCondLst>
                                        </p:cTn>
                                        <p:tgtEl>
                                          <p:spTgt spid="750595">
                                            <p:txEl>
                                              <p:pRg st="8" end="8"/>
                                            </p:txEl>
                                          </p:spTgt>
                                        </p:tgtEl>
                                        <p:attrNameLst>
                                          <p:attrName>style.visibility</p:attrName>
                                        </p:attrNameLst>
                                      </p:cBhvr>
                                      <p:to>
                                        <p:strVal val="visible"/>
                                      </p:to>
                                    </p:set>
                                    <p:anim calcmode="lin" valueType="num">
                                      <p:cBhvr>
                                        <p:cTn id="46" dur="500" fill="hold"/>
                                        <p:tgtEl>
                                          <p:spTgt spid="750595">
                                            <p:txEl>
                                              <p:pRg st="8" end="8"/>
                                            </p:txEl>
                                          </p:spTgt>
                                        </p:tgtEl>
                                        <p:attrNameLst>
                                          <p:attrName>ppt_w</p:attrName>
                                        </p:attrNameLst>
                                      </p:cBhvr>
                                      <p:tavLst>
                                        <p:tav tm="0">
                                          <p:val>
                                            <p:fltVal val="0"/>
                                          </p:val>
                                        </p:tav>
                                        <p:tav tm="100000">
                                          <p:val>
                                            <p:strVal val="#ppt_w"/>
                                          </p:val>
                                        </p:tav>
                                      </p:tavLst>
                                    </p:anim>
                                    <p:anim calcmode="lin" valueType="num">
                                      <p:cBhvr>
                                        <p:cTn id="47" dur="500" fill="hold"/>
                                        <p:tgtEl>
                                          <p:spTgt spid="750595">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52" presetClass="entr" presetSubtype="0" fill="hold" nodeType="clickEffect">
                                  <p:stCondLst>
                                    <p:cond delay="0"/>
                                  </p:stCondLst>
                                  <p:childTnLst>
                                    <p:set>
                                      <p:cBhvr>
                                        <p:cTn id="51" dur="1" fill="hold">
                                          <p:stCondLst>
                                            <p:cond delay="0"/>
                                          </p:stCondLst>
                                        </p:cTn>
                                        <p:tgtEl>
                                          <p:spTgt spid="750595">
                                            <p:txEl>
                                              <p:pRg st="9" end="9"/>
                                            </p:txEl>
                                          </p:spTgt>
                                        </p:tgtEl>
                                        <p:attrNameLst>
                                          <p:attrName>style.visibility</p:attrName>
                                        </p:attrNameLst>
                                      </p:cBhvr>
                                      <p:to>
                                        <p:strVal val="visible"/>
                                      </p:to>
                                    </p:set>
                                    <p:animScale>
                                      <p:cBhvr>
                                        <p:cTn id="52" dur="1000" decel="50000" fill="hold">
                                          <p:stCondLst>
                                            <p:cond delay="0"/>
                                          </p:stCondLst>
                                        </p:cTn>
                                        <p:tgtEl>
                                          <p:spTgt spid="750595">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750595">
                                            <p:txEl>
                                              <p:pRg st="9" end="9"/>
                                            </p:txEl>
                                          </p:spTgt>
                                        </p:tgtEl>
                                        <p:attrNameLst>
                                          <p:attrName>ppt_x</p:attrName>
                                          <p:attrName>ppt_y</p:attrName>
                                        </p:attrNameLst>
                                      </p:cBhvr>
                                    </p:animMotion>
                                    <p:animEffect transition="in" filter="fade">
                                      <p:cBhvr>
                                        <p:cTn id="54" dur="1000"/>
                                        <p:tgtEl>
                                          <p:spTgt spid="750595">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2" presetClass="entr" presetSubtype="0" fill="hold" nodeType="clickEffect">
                                  <p:stCondLst>
                                    <p:cond delay="0"/>
                                  </p:stCondLst>
                                  <p:childTnLst>
                                    <p:set>
                                      <p:cBhvr>
                                        <p:cTn id="58" dur="1" fill="hold">
                                          <p:stCondLst>
                                            <p:cond delay="0"/>
                                          </p:stCondLst>
                                        </p:cTn>
                                        <p:tgtEl>
                                          <p:spTgt spid="750595">
                                            <p:txEl>
                                              <p:pRg st="10" end="10"/>
                                            </p:txEl>
                                          </p:spTgt>
                                        </p:tgtEl>
                                        <p:attrNameLst>
                                          <p:attrName>style.visibility</p:attrName>
                                        </p:attrNameLst>
                                      </p:cBhvr>
                                      <p:to>
                                        <p:strVal val="visible"/>
                                      </p:to>
                                    </p:set>
                                    <p:animScale>
                                      <p:cBhvr>
                                        <p:cTn id="59" dur="1000" decel="50000" fill="hold">
                                          <p:stCondLst>
                                            <p:cond delay="0"/>
                                          </p:stCondLst>
                                        </p:cTn>
                                        <p:tgtEl>
                                          <p:spTgt spid="750595">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750595">
                                            <p:txEl>
                                              <p:pRg st="10" end="10"/>
                                            </p:txEl>
                                          </p:spTgt>
                                        </p:tgtEl>
                                        <p:attrNameLst>
                                          <p:attrName>ppt_x</p:attrName>
                                          <p:attrName>ppt_y</p:attrName>
                                        </p:attrNameLst>
                                      </p:cBhvr>
                                    </p:animMotion>
                                    <p:animEffect transition="in" filter="fade">
                                      <p:cBhvr>
                                        <p:cTn id="61" dur="1000"/>
                                        <p:tgtEl>
                                          <p:spTgt spid="750595">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2" presetClass="entr" presetSubtype="0" fill="hold" nodeType="clickEffect">
                                  <p:stCondLst>
                                    <p:cond delay="0"/>
                                  </p:stCondLst>
                                  <p:childTnLst>
                                    <p:set>
                                      <p:cBhvr>
                                        <p:cTn id="65" dur="1" fill="hold">
                                          <p:stCondLst>
                                            <p:cond delay="0"/>
                                          </p:stCondLst>
                                        </p:cTn>
                                        <p:tgtEl>
                                          <p:spTgt spid="750595">
                                            <p:txEl>
                                              <p:pRg st="11" end="11"/>
                                            </p:txEl>
                                          </p:spTgt>
                                        </p:tgtEl>
                                        <p:attrNameLst>
                                          <p:attrName>style.visibility</p:attrName>
                                        </p:attrNameLst>
                                      </p:cBhvr>
                                      <p:to>
                                        <p:strVal val="visible"/>
                                      </p:to>
                                    </p:set>
                                    <p:animScale>
                                      <p:cBhvr>
                                        <p:cTn id="66" dur="1000" decel="50000" fill="hold">
                                          <p:stCondLst>
                                            <p:cond delay="0"/>
                                          </p:stCondLst>
                                        </p:cTn>
                                        <p:tgtEl>
                                          <p:spTgt spid="750595">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7" dur="1000" decel="50000" fill="hold">
                                          <p:stCondLst>
                                            <p:cond delay="0"/>
                                          </p:stCondLst>
                                        </p:cTn>
                                        <p:tgtEl>
                                          <p:spTgt spid="750595">
                                            <p:txEl>
                                              <p:pRg st="11" end="11"/>
                                            </p:txEl>
                                          </p:spTgt>
                                        </p:tgtEl>
                                        <p:attrNameLst>
                                          <p:attrName>ppt_x</p:attrName>
                                          <p:attrName>ppt_y</p:attrName>
                                        </p:attrNameLst>
                                      </p:cBhvr>
                                    </p:animMotion>
                                    <p:animEffect transition="in" filter="fade">
                                      <p:cBhvr>
                                        <p:cTn id="68" dur="1000"/>
                                        <p:tgtEl>
                                          <p:spTgt spid="7505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BF032C2-3FFA-1A42-A751-77E2BAA04930}" type="slidenum">
              <a:rPr lang="en-US" sz="1400">
                <a:latin typeface="Arial" charset="0"/>
              </a:rPr>
              <a:pPr eaLnBrk="1" hangingPunct="1"/>
              <a:t>40</a:t>
            </a:fld>
            <a:endParaRPr lang="en-US" sz="1400">
              <a:latin typeface="Arial" charset="0"/>
            </a:endParaRPr>
          </a:p>
        </p:txBody>
      </p:sp>
      <p:sp>
        <p:nvSpPr>
          <p:cNvPr id="655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4: Control Statements</a:t>
            </a:r>
          </a:p>
        </p:txBody>
      </p:sp>
      <p:sp>
        <p:nvSpPr>
          <p:cNvPr id="1359875" name="Line 3"/>
          <p:cNvSpPr>
            <a:spLocks noChangeShapeType="1"/>
          </p:cNvSpPr>
          <p:nvPr/>
        </p:nvSpPr>
        <p:spPr bwMode="auto">
          <a:xfrm>
            <a:off x="1447800" y="1981200"/>
            <a:ext cx="0" cy="4038600"/>
          </a:xfrm>
          <a:prstGeom prst="line">
            <a:avLst/>
          </a:prstGeom>
          <a:noFill/>
          <a:ln w="50800">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76" name="Line 4"/>
          <p:cNvSpPr>
            <a:spLocks noChangeShapeType="1"/>
          </p:cNvSpPr>
          <p:nvPr/>
        </p:nvSpPr>
        <p:spPr bwMode="auto">
          <a:xfrm>
            <a:off x="4648200" y="1981200"/>
            <a:ext cx="0" cy="1219200"/>
          </a:xfrm>
          <a:prstGeom prst="line">
            <a:avLst/>
          </a:prstGeom>
          <a:noFill/>
          <a:ln w="50800">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77" name="Line 5"/>
          <p:cNvSpPr>
            <a:spLocks noChangeShapeType="1"/>
          </p:cNvSpPr>
          <p:nvPr/>
        </p:nvSpPr>
        <p:spPr bwMode="auto">
          <a:xfrm flipH="1">
            <a:off x="3962400" y="3200400"/>
            <a:ext cx="685800" cy="914400"/>
          </a:xfrm>
          <a:prstGeom prst="line">
            <a:avLst/>
          </a:prstGeom>
          <a:noFill/>
          <a:ln w="50800">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78" name="Line 6"/>
          <p:cNvSpPr>
            <a:spLocks noChangeShapeType="1"/>
          </p:cNvSpPr>
          <p:nvPr/>
        </p:nvSpPr>
        <p:spPr bwMode="auto">
          <a:xfrm>
            <a:off x="4648200" y="3200400"/>
            <a:ext cx="533400" cy="914400"/>
          </a:xfrm>
          <a:prstGeom prst="line">
            <a:avLst/>
          </a:prstGeom>
          <a:noFill/>
          <a:ln w="25400">
            <a:solidFill>
              <a:schemeClr val="bg1"/>
            </a:solidFill>
            <a:prstDash val="dash"/>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79" name="Line 7"/>
          <p:cNvSpPr>
            <a:spLocks noChangeShapeType="1"/>
          </p:cNvSpPr>
          <p:nvPr/>
        </p:nvSpPr>
        <p:spPr bwMode="auto">
          <a:xfrm>
            <a:off x="3962400" y="4114800"/>
            <a:ext cx="0" cy="1219200"/>
          </a:xfrm>
          <a:prstGeom prst="line">
            <a:avLst/>
          </a:prstGeom>
          <a:noFill/>
          <a:ln w="50800">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80" name="Line 8"/>
          <p:cNvSpPr>
            <a:spLocks noChangeShapeType="1"/>
          </p:cNvSpPr>
          <p:nvPr/>
        </p:nvSpPr>
        <p:spPr bwMode="auto">
          <a:xfrm>
            <a:off x="3962400" y="5334000"/>
            <a:ext cx="533400" cy="838200"/>
          </a:xfrm>
          <a:prstGeom prst="line">
            <a:avLst/>
          </a:prstGeom>
          <a:noFill/>
          <a:ln w="50800">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81" name="Line 9"/>
          <p:cNvSpPr>
            <a:spLocks noChangeShapeType="1"/>
          </p:cNvSpPr>
          <p:nvPr/>
        </p:nvSpPr>
        <p:spPr bwMode="auto">
          <a:xfrm flipH="1">
            <a:off x="3352800" y="5334000"/>
            <a:ext cx="609600" cy="838200"/>
          </a:xfrm>
          <a:prstGeom prst="line">
            <a:avLst/>
          </a:prstGeom>
          <a:noFill/>
          <a:ln w="25400">
            <a:solidFill>
              <a:schemeClr val="bg1"/>
            </a:solidFill>
            <a:prstDash val="dash"/>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82" name="Line 10"/>
          <p:cNvSpPr>
            <a:spLocks noChangeShapeType="1"/>
          </p:cNvSpPr>
          <p:nvPr/>
        </p:nvSpPr>
        <p:spPr bwMode="auto">
          <a:xfrm>
            <a:off x="7391400" y="1905000"/>
            <a:ext cx="0" cy="1219200"/>
          </a:xfrm>
          <a:prstGeom prst="line">
            <a:avLst/>
          </a:prstGeom>
          <a:noFill/>
          <a:ln w="50800">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83" name="Freeform 11"/>
          <p:cNvSpPr>
            <a:spLocks/>
          </p:cNvSpPr>
          <p:nvPr/>
        </p:nvSpPr>
        <p:spPr bwMode="auto">
          <a:xfrm>
            <a:off x="6553200" y="3124200"/>
            <a:ext cx="1685925" cy="2101850"/>
          </a:xfrm>
          <a:custGeom>
            <a:avLst/>
            <a:gdLst>
              <a:gd name="T0" fmla="*/ 2147483647 w 1062"/>
              <a:gd name="T1" fmla="*/ 0 h 1324"/>
              <a:gd name="T2" fmla="*/ 2147483647 w 1062"/>
              <a:gd name="T3" fmla="*/ 2147483647 h 1324"/>
              <a:gd name="T4" fmla="*/ 2147483647 w 1062"/>
              <a:gd name="T5" fmla="*/ 2147483647 h 1324"/>
              <a:gd name="T6" fmla="*/ 2147483647 w 1062"/>
              <a:gd name="T7" fmla="*/ 2147483647 h 1324"/>
              <a:gd name="T8" fmla="*/ 2147483647 w 1062"/>
              <a:gd name="T9" fmla="*/ 2147483647 h 1324"/>
              <a:gd name="T10" fmla="*/ 2147483647 w 1062"/>
              <a:gd name="T11" fmla="*/ 2147483647 h 1324"/>
              <a:gd name="T12" fmla="*/ 2147483647 w 1062"/>
              <a:gd name="T13" fmla="*/ 2147483647 h 1324"/>
              <a:gd name="T14" fmla="*/ 0 60000 65536"/>
              <a:gd name="T15" fmla="*/ 0 60000 65536"/>
              <a:gd name="T16" fmla="*/ 0 60000 65536"/>
              <a:gd name="T17" fmla="*/ 0 60000 65536"/>
              <a:gd name="T18" fmla="*/ 0 60000 65536"/>
              <a:gd name="T19" fmla="*/ 0 60000 65536"/>
              <a:gd name="T20" fmla="*/ 0 60000 65536"/>
              <a:gd name="T21" fmla="*/ 0 w 1062"/>
              <a:gd name="T22" fmla="*/ 0 h 1324"/>
              <a:gd name="T23" fmla="*/ 1062 w 1062"/>
              <a:gd name="T24" fmla="*/ 1324 h 13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2" h="1324">
                <a:moveTo>
                  <a:pt x="506" y="0"/>
                </a:moveTo>
                <a:cubicBezTo>
                  <a:pt x="354" y="72"/>
                  <a:pt x="195" y="136"/>
                  <a:pt x="122" y="288"/>
                </a:cubicBezTo>
                <a:cubicBezTo>
                  <a:pt x="49" y="440"/>
                  <a:pt x="0" y="739"/>
                  <a:pt x="67" y="912"/>
                </a:cubicBezTo>
                <a:cubicBezTo>
                  <a:pt x="134" y="1085"/>
                  <a:pt x="369" y="1324"/>
                  <a:pt x="522" y="1324"/>
                </a:cubicBezTo>
                <a:cubicBezTo>
                  <a:pt x="675" y="1324"/>
                  <a:pt x="910" y="1084"/>
                  <a:pt x="986" y="912"/>
                </a:cubicBezTo>
                <a:cubicBezTo>
                  <a:pt x="1062" y="740"/>
                  <a:pt x="1044" y="445"/>
                  <a:pt x="977" y="293"/>
                </a:cubicBezTo>
                <a:cubicBezTo>
                  <a:pt x="910" y="141"/>
                  <a:pt x="667" y="63"/>
                  <a:pt x="586" y="2"/>
                </a:cubicBezTo>
              </a:path>
            </a:pathLst>
          </a:custGeom>
          <a:noFill/>
          <a:ln w="50800">
            <a:solidFill>
              <a:schemeClr val="bg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59884" name="Line 12"/>
          <p:cNvSpPr>
            <a:spLocks noChangeShapeType="1"/>
          </p:cNvSpPr>
          <p:nvPr/>
        </p:nvSpPr>
        <p:spPr bwMode="auto">
          <a:xfrm>
            <a:off x="7391400" y="5257800"/>
            <a:ext cx="0" cy="838200"/>
          </a:xfrm>
          <a:prstGeom prst="line">
            <a:avLst/>
          </a:prstGeom>
          <a:noFill/>
          <a:ln w="50800">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59885" name="Rectangle 13"/>
          <p:cNvSpPr>
            <a:spLocks noChangeArrowheads="1"/>
          </p:cNvSpPr>
          <p:nvPr/>
        </p:nvSpPr>
        <p:spPr bwMode="auto">
          <a:xfrm>
            <a:off x="457200" y="1295400"/>
            <a:ext cx="2057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Linear Execution</a:t>
            </a:r>
          </a:p>
        </p:txBody>
      </p:sp>
      <p:sp>
        <p:nvSpPr>
          <p:cNvPr id="1359886" name="Rectangle 14"/>
          <p:cNvSpPr>
            <a:spLocks noChangeArrowheads="1"/>
          </p:cNvSpPr>
          <p:nvPr/>
        </p:nvSpPr>
        <p:spPr bwMode="auto">
          <a:xfrm>
            <a:off x="3352800" y="1295400"/>
            <a:ext cx="25146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Conditional Execution</a:t>
            </a:r>
          </a:p>
        </p:txBody>
      </p:sp>
      <p:sp>
        <p:nvSpPr>
          <p:cNvPr id="1359887" name="Rectangle 15"/>
          <p:cNvSpPr>
            <a:spLocks noChangeArrowheads="1"/>
          </p:cNvSpPr>
          <p:nvPr/>
        </p:nvSpPr>
        <p:spPr bwMode="auto">
          <a:xfrm>
            <a:off x="6400800" y="1295400"/>
            <a:ext cx="2057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Iterative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9885"/>
                                        </p:tgtEl>
                                        <p:attrNameLst>
                                          <p:attrName>style.visibility</p:attrName>
                                        </p:attrNameLst>
                                      </p:cBhvr>
                                      <p:to>
                                        <p:strVal val="visible"/>
                                      </p:to>
                                    </p:set>
                                    <p:animEffect transition="in" filter="checkerboard(across)">
                                      <p:cBhvr>
                                        <p:cTn id="7" dur="500"/>
                                        <p:tgtEl>
                                          <p:spTgt spid="1359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59875"/>
                                        </p:tgtEl>
                                        <p:attrNameLst>
                                          <p:attrName>style.visibility</p:attrName>
                                        </p:attrNameLst>
                                      </p:cBhvr>
                                      <p:to>
                                        <p:strVal val="visible"/>
                                      </p:to>
                                    </p:set>
                                    <p:anim calcmode="lin" valueType="num">
                                      <p:cBhvr>
                                        <p:cTn id="12" dur="1000" fill="hold"/>
                                        <p:tgtEl>
                                          <p:spTgt spid="1359875"/>
                                        </p:tgtEl>
                                        <p:attrNameLst>
                                          <p:attrName>ppt_w</p:attrName>
                                        </p:attrNameLst>
                                      </p:cBhvr>
                                      <p:tavLst>
                                        <p:tav tm="0">
                                          <p:val>
                                            <p:strVal val="#ppt_w*0.70"/>
                                          </p:val>
                                        </p:tav>
                                        <p:tav tm="100000">
                                          <p:val>
                                            <p:strVal val="#ppt_w"/>
                                          </p:val>
                                        </p:tav>
                                      </p:tavLst>
                                    </p:anim>
                                    <p:anim calcmode="lin" valueType="num">
                                      <p:cBhvr>
                                        <p:cTn id="13" dur="1000" fill="hold"/>
                                        <p:tgtEl>
                                          <p:spTgt spid="1359875"/>
                                        </p:tgtEl>
                                        <p:attrNameLst>
                                          <p:attrName>ppt_h</p:attrName>
                                        </p:attrNameLst>
                                      </p:cBhvr>
                                      <p:tavLst>
                                        <p:tav tm="0">
                                          <p:val>
                                            <p:strVal val="#ppt_h"/>
                                          </p:val>
                                        </p:tav>
                                        <p:tav tm="100000">
                                          <p:val>
                                            <p:strVal val="#ppt_h"/>
                                          </p:val>
                                        </p:tav>
                                      </p:tavLst>
                                    </p:anim>
                                    <p:animEffect transition="in" filter="fade">
                                      <p:cBhvr>
                                        <p:cTn id="14" dur="1000"/>
                                        <p:tgtEl>
                                          <p:spTgt spid="1359875"/>
                                        </p:tgtEl>
                                      </p:cBhvr>
                                    </p:animEffect>
                                  </p:childTnLst>
                                  <p:subTnLst>
                                    <p:audio>
                                      <p:cMediaNode>
                                        <p:cTn display="0" masterRel="sameClick">
                                          <p:stCondLst>
                                            <p:cond evt="begin" delay="0">
                                              <p:tn val="10"/>
                                            </p:cond>
                                          </p:stCondLst>
                                          <p:endCondLst>
                                            <p:cond evt="onStopAudio" delay="0">
                                              <p:tgtEl>
                                                <p:sldTgt/>
                                              </p:tgtEl>
                                            </p:cond>
                                          </p:endCondLst>
                                        </p:cTn>
                                        <p:tgtEl>
                                          <p:sndTgt r:embed="rId2" name="breez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1359875"/>
                                        </p:tgtEl>
                                      </p:cBhvr>
                                    </p:animEffect>
                                    <p:set>
                                      <p:cBhvr>
                                        <p:cTn id="19" dur="1" fill="hold">
                                          <p:stCondLst>
                                            <p:cond delay="499"/>
                                          </p:stCondLst>
                                        </p:cTn>
                                        <p:tgtEl>
                                          <p:spTgt spid="1359875"/>
                                        </p:tgtEl>
                                        <p:attrNameLst>
                                          <p:attrName>style.visibility</p:attrName>
                                        </p:attrNameLst>
                                      </p:cBhvr>
                                      <p:to>
                                        <p:strVal val="hidden"/>
                                      </p:to>
                                    </p:set>
                                  </p:childTnLst>
                                </p:cTn>
                              </p:par>
                              <p:par>
                                <p:cTn id="20" presetID="5" presetClass="exit" presetSubtype="10" fill="hold" grpId="1" nodeType="withEffect">
                                  <p:stCondLst>
                                    <p:cond delay="0"/>
                                  </p:stCondLst>
                                  <p:childTnLst>
                                    <p:animEffect transition="out" filter="checkerboard(across)">
                                      <p:cBhvr>
                                        <p:cTn id="21" dur="500"/>
                                        <p:tgtEl>
                                          <p:spTgt spid="1359885"/>
                                        </p:tgtEl>
                                      </p:cBhvr>
                                    </p:animEffect>
                                    <p:set>
                                      <p:cBhvr>
                                        <p:cTn id="22" dur="1" fill="hold">
                                          <p:stCondLst>
                                            <p:cond delay="499"/>
                                          </p:stCondLst>
                                        </p:cTn>
                                        <p:tgtEl>
                                          <p:spTgt spid="135988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59886"/>
                                        </p:tgtEl>
                                        <p:attrNameLst>
                                          <p:attrName>style.visibility</p:attrName>
                                        </p:attrNameLst>
                                      </p:cBhvr>
                                      <p:to>
                                        <p:strVal val="visible"/>
                                      </p:to>
                                    </p:set>
                                    <p:animEffect transition="in" filter="checkerboard(across)">
                                      <p:cBhvr>
                                        <p:cTn id="27" dur="500"/>
                                        <p:tgtEl>
                                          <p:spTgt spid="13598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359876"/>
                                        </p:tgtEl>
                                        <p:attrNameLst>
                                          <p:attrName>style.visibility</p:attrName>
                                        </p:attrNameLst>
                                      </p:cBhvr>
                                      <p:to>
                                        <p:strVal val="visible"/>
                                      </p:to>
                                    </p:set>
                                    <p:anim calcmode="lin" valueType="num">
                                      <p:cBhvr>
                                        <p:cTn id="32" dur="1000" fill="hold"/>
                                        <p:tgtEl>
                                          <p:spTgt spid="1359876"/>
                                        </p:tgtEl>
                                        <p:attrNameLst>
                                          <p:attrName>ppt_w</p:attrName>
                                        </p:attrNameLst>
                                      </p:cBhvr>
                                      <p:tavLst>
                                        <p:tav tm="0">
                                          <p:val>
                                            <p:strVal val="#ppt_w*0.70"/>
                                          </p:val>
                                        </p:tav>
                                        <p:tav tm="100000">
                                          <p:val>
                                            <p:strVal val="#ppt_w"/>
                                          </p:val>
                                        </p:tav>
                                      </p:tavLst>
                                    </p:anim>
                                    <p:anim calcmode="lin" valueType="num">
                                      <p:cBhvr>
                                        <p:cTn id="33" dur="1000" fill="hold"/>
                                        <p:tgtEl>
                                          <p:spTgt spid="1359876"/>
                                        </p:tgtEl>
                                        <p:attrNameLst>
                                          <p:attrName>ppt_h</p:attrName>
                                        </p:attrNameLst>
                                      </p:cBhvr>
                                      <p:tavLst>
                                        <p:tav tm="0">
                                          <p:val>
                                            <p:strVal val="#ppt_h"/>
                                          </p:val>
                                        </p:tav>
                                        <p:tav tm="100000">
                                          <p:val>
                                            <p:strVal val="#ppt_h"/>
                                          </p:val>
                                        </p:tav>
                                      </p:tavLst>
                                    </p:anim>
                                    <p:animEffect transition="in" filter="fade">
                                      <p:cBhvr>
                                        <p:cTn id="34" dur="1000"/>
                                        <p:tgtEl>
                                          <p:spTgt spid="1359876"/>
                                        </p:tgtEl>
                                      </p:cBhvr>
                                    </p:animEffect>
                                  </p:childTnLst>
                                  <p:subTnLst>
                                    <p:audio>
                                      <p:cMediaNode>
                                        <p:cTn display="0" masterRel="sameClick">
                                          <p:stCondLst>
                                            <p:cond evt="begin" delay="0">
                                              <p:tn val="30"/>
                                            </p:cond>
                                          </p:stCondLst>
                                          <p:endCondLst>
                                            <p:cond evt="onStopAudio" delay="0">
                                              <p:tgtEl>
                                                <p:sldTgt/>
                                              </p:tgtEl>
                                            </p:cond>
                                          </p:endCondLst>
                                        </p:cTn>
                                        <p:tgtEl>
                                          <p:sndTgt r:embed="rId2" name="breez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1359877"/>
                                        </p:tgtEl>
                                        <p:attrNameLst>
                                          <p:attrName>style.visibility</p:attrName>
                                        </p:attrNameLst>
                                      </p:cBhvr>
                                      <p:to>
                                        <p:strVal val="visible"/>
                                      </p:to>
                                    </p:set>
                                    <p:anim calcmode="lin" valueType="num">
                                      <p:cBhvr>
                                        <p:cTn id="39" dur="1000" fill="hold"/>
                                        <p:tgtEl>
                                          <p:spTgt spid="1359877"/>
                                        </p:tgtEl>
                                        <p:attrNameLst>
                                          <p:attrName>ppt_w</p:attrName>
                                        </p:attrNameLst>
                                      </p:cBhvr>
                                      <p:tavLst>
                                        <p:tav tm="0">
                                          <p:val>
                                            <p:strVal val="#ppt_w*0.70"/>
                                          </p:val>
                                        </p:tav>
                                        <p:tav tm="100000">
                                          <p:val>
                                            <p:strVal val="#ppt_w"/>
                                          </p:val>
                                        </p:tav>
                                      </p:tavLst>
                                    </p:anim>
                                    <p:anim calcmode="lin" valueType="num">
                                      <p:cBhvr>
                                        <p:cTn id="40" dur="1000" fill="hold"/>
                                        <p:tgtEl>
                                          <p:spTgt spid="1359877"/>
                                        </p:tgtEl>
                                        <p:attrNameLst>
                                          <p:attrName>ppt_h</p:attrName>
                                        </p:attrNameLst>
                                      </p:cBhvr>
                                      <p:tavLst>
                                        <p:tav tm="0">
                                          <p:val>
                                            <p:strVal val="#ppt_h"/>
                                          </p:val>
                                        </p:tav>
                                        <p:tav tm="100000">
                                          <p:val>
                                            <p:strVal val="#ppt_h"/>
                                          </p:val>
                                        </p:tav>
                                      </p:tavLst>
                                    </p:anim>
                                    <p:animEffect transition="in" filter="fade">
                                      <p:cBhvr>
                                        <p:cTn id="41" dur="1000"/>
                                        <p:tgtEl>
                                          <p:spTgt spid="1359877"/>
                                        </p:tgtEl>
                                      </p:cBhvr>
                                    </p:animEffect>
                                  </p:childTnLst>
                                  <p:subTnLst>
                                    <p:audio>
                                      <p:cMediaNode>
                                        <p:cTn display="0" masterRel="sameClick">
                                          <p:stCondLst>
                                            <p:cond evt="begin" delay="0">
                                              <p:tn val="37"/>
                                            </p:cond>
                                          </p:stCondLst>
                                          <p:endCondLst>
                                            <p:cond evt="onStopAudio" delay="0">
                                              <p:tgtEl>
                                                <p:sldTgt/>
                                              </p:tgtEl>
                                            </p:cond>
                                          </p:endCondLst>
                                        </p:cTn>
                                        <p:tgtEl>
                                          <p:sndTgt r:embed="rId2" name="breeze.wav"/>
                                        </p:tgtEl>
                                      </p:cMediaNode>
                                    </p:audio>
                                  </p:subTnLst>
                                </p:cTn>
                              </p:par>
                              <p:par>
                                <p:cTn id="42" presetID="55" presetClass="entr" presetSubtype="0" fill="hold" grpId="0" nodeType="withEffect">
                                  <p:stCondLst>
                                    <p:cond delay="0"/>
                                  </p:stCondLst>
                                  <p:childTnLst>
                                    <p:set>
                                      <p:cBhvr>
                                        <p:cTn id="43" dur="1" fill="hold">
                                          <p:stCondLst>
                                            <p:cond delay="0"/>
                                          </p:stCondLst>
                                        </p:cTn>
                                        <p:tgtEl>
                                          <p:spTgt spid="1359878"/>
                                        </p:tgtEl>
                                        <p:attrNameLst>
                                          <p:attrName>style.visibility</p:attrName>
                                        </p:attrNameLst>
                                      </p:cBhvr>
                                      <p:to>
                                        <p:strVal val="visible"/>
                                      </p:to>
                                    </p:set>
                                    <p:anim calcmode="lin" valueType="num">
                                      <p:cBhvr>
                                        <p:cTn id="44" dur="1000" fill="hold"/>
                                        <p:tgtEl>
                                          <p:spTgt spid="1359878"/>
                                        </p:tgtEl>
                                        <p:attrNameLst>
                                          <p:attrName>ppt_w</p:attrName>
                                        </p:attrNameLst>
                                      </p:cBhvr>
                                      <p:tavLst>
                                        <p:tav tm="0">
                                          <p:val>
                                            <p:strVal val="#ppt_w*0.70"/>
                                          </p:val>
                                        </p:tav>
                                        <p:tav tm="100000">
                                          <p:val>
                                            <p:strVal val="#ppt_w"/>
                                          </p:val>
                                        </p:tav>
                                      </p:tavLst>
                                    </p:anim>
                                    <p:anim calcmode="lin" valueType="num">
                                      <p:cBhvr>
                                        <p:cTn id="45" dur="1000" fill="hold"/>
                                        <p:tgtEl>
                                          <p:spTgt spid="1359878"/>
                                        </p:tgtEl>
                                        <p:attrNameLst>
                                          <p:attrName>ppt_h</p:attrName>
                                        </p:attrNameLst>
                                      </p:cBhvr>
                                      <p:tavLst>
                                        <p:tav tm="0">
                                          <p:val>
                                            <p:strVal val="#ppt_h"/>
                                          </p:val>
                                        </p:tav>
                                        <p:tav tm="100000">
                                          <p:val>
                                            <p:strVal val="#ppt_h"/>
                                          </p:val>
                                        </p:tav>
                                      </p:tavLst>
                                    </p:anim>
                                    <p:animEffect transition="in" filter="fade">
                                      <p:cBhvr>
                                        <p:cTn id="46" dur="1000"/>
                                        <p:tgtEl>
                                          <p:spTgt spid="13598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359879"/>
                                        </p:tgtEl>
                                        <p:attrNameLst>
                                          <p:attrName>style.visibility</p:attrName>
                                        </p:attrNameLst>
                                      </p:cBhvr>
                                      <p:to>
                                        <p:strVal val="visible"/>
                                      </p:to>
                                    </p:set>
                                    <p:anim calcmode="lin" valueType="num">
                                      <p:cBhvr>
                                        <p:cTn id="51" dur="1000" fill="hold"/>
                                        <p:tgtEl>
                                          <p:spTgt spid="1359879"/>
                                        </p:tgtEl>
                                        <p:attrNameLst>
                                          <p:attrName>ppt_w</p:attrName>
                                        </p:attrNameLst>
                                      </p:cBhvr>
                                      <p:tavLst>
                                        <p:tav tm="0">
                                          <p:val>
                                            <p:strVal val="#ppt_w*0.70"/>
                                          </p:val>
                                        </p:tav>
                                        <p:tav tm="100000">
                                          <p:val>
                                            <p:strVal val="#ppt_w"/>
                                          </p:val>
                                        </p:tav>
                                      </p:tavLst>
                                    </p:anim>
                                    <p:anim calcmode="lin" valueType="num">
                                      <p:cBhvr>
                                        <p:cTn id="52" dur="1000" fill="hold"/>
                                        <p:tgtEl>
                                          <p:spTgt spid="1359879"/>
                                        </p:tgtEl>
                                        <p:attrNameLst>
                                          <p:attrName>ppt_h</p:attrName>
                                        </p:attrNameLst>
                                      </p:cBhvr>
                                      <p:tavLst>
                                        <p:tav tm="0">
                                          <p:val>
                                            <p:strVal val="#ppt_h"/>
                                          </p:val>
                                        </p:tav>
                                        <p:tav tm="100000">
                                          <p:val>
                                            <p:strVal val="#ppt_h"/>
                                          </p:val>
                                        </p:tav>
                                      </p:tavLst>
                                    </p:anim>
                                    <p:animEffect transition="in" filter="fade">
                                      <p:cBhvr>
                                        <p:cTn id="53" dur="1000"/>
                                        <p:tgtEl>
                                          <p:spTgt spid="1359879"/>
                                        </p:tgtEl>
                                      </p:cBhvr>
                                    </p:animEffect>
                                  </p:childTnLst>
                                  <p:subTnLst>
                                    <p:audio>
                                      <p:cMediaNode>
                                        <p:cTn display="0" masterRel="sameClick">
                                          <p:stCondLst>
                                            <p:cond evt="begin" delay="0">
                                              <p:tn val="49"/>
                                            </p:cond>
                                          </p:stCondLst>
                                          <p:endCondLst>
                                            <p:cond evt="onStopAudio" delay="0">
                                              <p:tgtEl>
                                                <p:sldTgt/>
                                              </p:tgtEl>
                                            </p:cond>
                                          </p:endCondLst>
                                        </p:cTn>
                                        <p:tgtEl>
                                          <p:sndTgt r:embed="rId2" name="breeze.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359880"/>
                                        </p:tgtEl>
                                        <p:attrNameLst>
                                          <p:attrName>style.visibility</p:attrName>
                                        </p:attrNameLst>
                                      </p:cBhvr>
                                      <p:to>
                                        <p:strVal val="visible"/>
                                      </p:to>
                                    </p:set>
                                    <p:anim calcmode="lin" valueType="num">
                                      <p:cBhvr>
                                        <p:cTn id="58" dur="1000" fill="hold"/>
                                        <p:tgtEl>
                                          <p:spTgt spid="1359880"/>
                                        </p:tgtEl>
                                        <p:attrNameLst>
                                          <p:attrName>ppt_w</p:attrName>
                                        </p:attrNameLst>
                                      </p:cBhvr>
                                      <p:tavLst>
                                        <p:tav tm="0">
                                          <p:val>
                                            <p:strVal val="#ppt_w*0.70"/>
                                          </p:val>
                                        </p:tav>
                                        <p:tav tm="100000">
                                          <p:val>
                                            <p:strVal val="#ppt_w"/>
                                          </p:val>
                                        </p:tav>
                                      </p:tavLst>
                                    </p:anim>
                                    <p:anim calcmode="lin" valueType="num">
                                      <p:cBhvr>
                                        <p:cTn id="59" dur="1000" fill="hold"/>
                                        <p:tgtEl>
                                          <p:spTgt spid="1359880"/>
                                        </p:tgtEl>
                                        <p:attrNameLst>
                                          <p:attrName>ppt_h</p:attrName>
                                        </p:attrNameLst>
                                      </p:cBhvr>
                                      <p:tavLst>
                                        <p:tav tm="0">
                                          <p:val>
                                            <p:strVal val="#ppt_h"/>
                                          </p:val>
                                        </p:tav>
                                        <p:tav tm="100000">
                                          <p:val>
                                            <p:strVal val="#ppt_h"/>
                                          </p:val>
                                        </p:tav>
                                      </p:tavLst>
                                    </p:anim>
                                    <p:animEffect transition="in" filter="fade">
                                      <p:cBhvr>
                                        <p:cTn id="60" dur="1000"/>
                                        <p:tgtEl>
                                          <p:spTgt spid="1359880"/>
                                        </p:tgtEl>
                                      </p:cBhvr>
                                    </p:animEffect>
                                  </p:childTnLst>
                                  <p:subTnLst>
                                    <p:audio>
                                      <p:cMediaNode>
                                        <p:cTn display="0" masterRel="sameClick">
                                          <p:stCondLst>
                                            <p:cond evt="begin" delay="0">
                                              <p:tn val="56"/>
                                            </p:cond>
                                          </p:stCondLst>
                                          <p:endCondLst>
                                            <p:cond evt="onStopAudio" delay="0">
                                              <p:tgtEl>
                                                <p:sldTgt/>
                                              </p:tgtEl>
                                            </p:cond>
                                          </p:endCondLst>
                                        </p:cTn>
                                        <p:tgtEl>
                                          <p:sndTgt r:embed="rId2" name="breeze.wav"/>
                                        </p:tgtEl>
                                      </p:cMediaNode>
                                    </p:audio>
                                  </p:subTnLst>
                                </p:cTn>
                              </p:par>
                              <p:par>
                                <p:cTn id="61" presetID="55" presetClass="entr" presetSubtype="0" fill="hold" grpId="0" nodeType="withEffect">
                                  <p:stCondLst>
                                    <p:cond delay="0"/>
                                  </p:stCondLst>
                                  <p:childTnLst>
                                    <p:set>
                                      <p:cBhvr>
                                        <p:cTn id="62" dur="1" fill="hold">
                                          <p:stCondLst>
                                            <p:cond delay="0"/>
                                          </p:stCondLst>
                                        </p:cTn>
                                        <p:tgtEl>
                                          <p:spTgt spid="1359881"/>
                                        </p:tgtEl>
                                        <p:attrNameLst>
                                          <p:attrName>style.visibility</p:attrName>
                                        </p:attrNameLst>
                                      </p:cBhvr>
                                      <p:to>
                                        <p:strVal val="visible"/>
                                      </p:to>
                                    </p:set>
                                    <p:anim calcmode="lin" valueType="num">
                                      <p:cBhvr>
                                        <p:cTn id="63" dur="1000" fill="hold"/>
                                        <p:tgtEl>
                                          <p:spTgt spid="1359881"/>
                                        </p:tgtEl>
                                        <p:attrNameLst>
                                          <p:attrName>ppt_w</p:attrName>
                                        </p:attrNameLst>
                                      </p:cBhvr>
                                      <p:tavLst>
                                        <p:tav tm="0">
                                          <p:val>
                                            <p:strVal val="#ppt_w*0.70"/>
                                          </p:val>
                                        </p:tav>
                                        <p:tav tm="100000">
                                          <p:val>
                                            <p:strVal val="#ppt_w"/>
                                          </p:val>
                                        </p:tav>
                                      </p:tavLst>
                                    </p:anim>
                                    <p:anim calcmode="lin" valueType="num">
                                      <p:cBhvr>
                                        <p:cTn id="64" dur="1000" fill="hold"/>
                                        <p:tgtEl>
                                          <p:spTgt spid="1359881"/>
                                        </p:tgtEl>
                                        <p:attrNameLst>
                                          <p:attrName>ppt_h</p:attrName>
                                        </p:attrNameLst>
                                      </p:cBhvr>
                                      <p:tavLst>
                                        <p:tav tm="0">
                                          <p:val>
                                            <p:strVal val="#ppt_h"/>
                                          </p:val>
                                        </p:tav>
                                        <p:tav tm="100000">
                                          <p:val>
                                            <p:strVal val="#ppt_h"/>
                                          </p:val>
                                        </p:tav>
                                      </p:tavLst>
                                    </p:anim>
                                    <p:animEffect transition="in" filter="fade">
                                      <p:cBhvr>
                                        <p:cTn id="65" dur="1000"/>
                                        <p:tgtEl>
                                          <p:spTgt spid="135988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xit" presetSubtype="10" fill="hold" grpId="1" nodeType="clickEffect">
                                  <p:stCondLst>
                                    <p:cond delay="0"/>
                                  </p:stCondLst>
                                  <p:childTnLst>
                                    <p:animEffect transition="out" filter="checkerboard(across)">
                                      <p:cBhvr>
                                        <p:cTn id="69" dur="500"/>
                                        <p:tgtEl>
                                          <p:spTgt spid="1359886"/>
                                        </p:tgtEl>
                                      </p:cBhvr>
                                    </p:animEffect>
                                    <p:set>
                                      <p:cBhvr>
                                        <p:cTn id="70" dur="1" fill="hold">
                                          <p:stCondLst>
                                            <p:cond delay="499"/>
                                          </p:stCondLst>
                                        </p:cTn>
                                        <p:tgtEl>
                                          <p:spTgt spid="1359886"/>
                                        </p:tgtEl>
                                        <p:attrNameLst>
                                          <p:attrName>style.visibility</p:attrName>
                                        </p:attrNameLst>
                                      </p:cBhvr>
                                      <p:to>
                                        <p:strVal val="hidden"/>
                                      </p:to>
                                    </p:set>
                                  </p:childTnLst>
                                </p:cTn>
                              </p:par>
                              <p:par>
                                <p:cTn id="71" presetID="5" presetClass="exit" presetSubtype="10" fill="hold" grpId="1" nodeType="withEffect">
                                  <p:stCondLst>
                                    <p:cond delay="0"/>
                                  </p:stCondLst>
                                  <p:childTnLst>
                                    <p:animEffect transition="out" filter="checkerboard(across)">
                                      <p:cBhvr>
                                        <p:cTn id="72" dur="500"/>
                                        <p:tgtEl>
                                          <p:spTgt spid="1359876"/>
                                        </p:tgtEl>
                                      </p:cBhvr>
                                    </p:animEffect>
                                    <p:set>
                                      <p:cBhvr>
                                        <p:cTn id="73" dur="1" fill="hold">
                                          <p:stCondLst>
                                            <p:cond delay="499"/>
                                          </p:stCondLst>
                                        </p:cTn>
                                        <p:tgtEl>
                                          <p:spTgt spid="1359876"/>
                                        </p:tgtEl>
                                        <p:attrNameLst>
                                          <p:attrName>style.visibility</p:attrName>
                                        </p:attrNameLst>
                                      </p:cBhvr>
                                      <p:to>
                                        <p:strVal val="hidden"/>
                                      </p:to>
                                    </p:set>
                                  </p:childTnLst>
                                </p:cTn>
                              </p:par>
                              <p:par>
                                <p:cTn id="74" presetID="5" presetClass="exit" presetSubtype="10" fill="hold" grpId="1" nodeType="withEffect">
                                  <p:stCondLst>
                                    <p:cond delay="0"/>
                                  </p:stCondLst>
                                  <p:childTnLst>
                                    <p:animEffect transition="out" filter="checkerboard(across)">
                                      <p:cBhvr>
                                        <p:cTn id="75" dur="500"/>
                                        <p:tgtEl>
                                          <p:spTgt spid="1359877"/>
                                        </p:tgtEl>
                                      </p:cBhvr>
                                    </p:animEffect>
                                    <p:set>
                                      <p:cBhvr>
                                        <p:cTn id="76" dur="1" fill="hold">
                                          <p:stCondLst>
                                            <p:cond delay="499"/>
                                          </p:stCondLst>
                                        </p:cTn>
                                        <p:tgtEl>
                                          <p:spTgt spid="1359877"/>
                                        </p:tgtEl>
                                        <p:attrNameLst>
                                          <p:attrName>style.visibility</p:attrName>
                                        </p:attrNameLst>
                                      </p:cBhvr>
                                      <p:to>
                                        <p:strVal val="hidden"/>
                                      </p:to>
                                    </p:set>
                                  </p:childTnLst>
                                </p:cTn>
                              </p:par>
                              <p:par>
                                <p:cTn id="77" presetID="5" presetClass="exit" presetSubtype="10" fill="hold" grpId="1" nodeType="withEffect">
                                  <p:stCondLst>
                                    <p:cond delay="0"/>
                                  </p:stCondLst>
                                  <p:childTnLst>
                                    <p:animEffect transition="out" filter="checkerboard(across)">
                                      <p:cBhvr>
                                        <p:cTn id="78" dur="500"/>
                                        <p:tgtEl>
                                          <p:spTgt spid="1359879"/>
                                        </p:tgtEl>
                                      </p:cBhvr>
                                    </p:animEffect>
                                    <p:set>
                                      <p:cBhvr>
                                        <p:cTn id="79" dur="1" fill="hold">
                                          <p:stCondLst>
                                            <p:cond delay="499"/>
                                          </p:stCondLst>
                                        </p:cTn>
                                        <p:tgtEl>
                                          <p:spTgt spid="1359879"/>
                                        </p:tgtEl>
                                        <p:attrNameLst>
                                          <p:attrName>style.visibility</p:attrName>
                                        </p:attrNameLst>
                                      </p:cBhvr>
                                      <p:to>
                                        <p:strVal val="hidden"/>
                                      </p:to>
                                    </p:set>
                                  </p:childTnLst>
                                </p:cTn>
                              </p:par>
                              <p:par>
                                <p:cTn id="80" presetID="5" presetClass="exit" presetSubtype="10" fill="hold" grpId="1" nodeType="withEffect">
                                  <p:stCondLst>
                                    <p:cond delay="0"/>
                                  </p:stCondLst>
                                  <p:childTnLst>
                                    <p:animEffect transition="out" filter="checkerboard(across)">
                                      <p:cBhvr>
                                        <p:cTn id="81" dur="500"/>
                                        <p:tgtEl>
                                          <p:spTgt spid="1359880"/>
                                        </p:tgtEl>
                                      </p:cBhvr>
                                    </p:animEffect>
                                    <p:set>
                                      <p:cBhvr>
                                        <p:cTn id="82" dur="1" fill="hold">
                                          <p:stCondLst>
                                            <p:cond delay="499"/>
                                          </p:stCondLst>
                                        </p:cTn>
                                        <p:tgtEl>
                                          <p:spTgt spid="1359880"/>
                                        </p:tgtEl>
                                        <p:attrNameLst>
                                          <p:attrName>style.visibility</p:attrName>
                                        </p:attrNameLst>
                                      </p:cBhvr>
                                      <p:to>
                                        <p:strVal val="hidden"/>
                                      </p:to>
                                    </p:set>
                                  </p:childTnLst>
                                </p:cTn>
                              </p:par>
                              <p:par>
                                <p:cTn id="83" presetID="5" presetClass="exit" presetSubtype="10" fill="hold" grpId="1" nodeType="withEffect">
                                  <p:stCondLst>
                                    <p:cond delay="0"/>
                                  </p:stCondLst>
                                  <p:childTnLst>
                                    <p:animEffect transition="out" filter="checkerboard(across)">
                                      <p:cBhvr>
                                        <p:cTn id="84" dur="500"/>
                                        <p:tgtEl>
                                          <p:spTgt spid="1359881"/>
                                        </p:tgtEl>
                                      </p:cBhvr>
                                    </p:animEffect>
                                    <p:set>
                                      <p:cBhvr>
                                        <p:cTn id="85" dur="1" fill="hold">
                                          <p:stCondLst>
                                            <p:cond delay="499"/>
                                          </p:stCondLst>
                                        </p:cTn>
                                        <p:tgtEl>
                                          <p:spTgt spid="1359881"/>
                                        </p:tgtEl>
                                        <p:attrNameLst>
                                          <p:attrName>style.visibility</p:attrName>
                                        </p:attrNameLst>
                                      </p:cBhvr>
                                      <p:to>
                                        <p:strVal val="hidden"/>
                                      </p:to>
                                    </p:set>
                                  </p:childTnLst>
                                </p:cTn>
                              </p:par>
                              <p:par>
                                <p:cTn id="86" presetID="5" presetClass="exit" presetSubtype="10" fill="hold" grpId="1" nodeType="withEffect">
                                  <p:stCondLst>
                                    <p:cond delay="0"/>
                                  </p:stCondLst>
                                  <p:childTnLst>
                                    <p:animEffect transition="out" filter="checkerboard(across)">
                                      <p:cBhvr>
                                        <p:cTn id="87" dur="500"/>
                                        <p:tgtEl>
                                          <p:spTgt spid="1359878"/>
                                        </p:tgtEl>
                                      </p:cBhvr>
                                    </p:animEffect>
                                    <p:set>
                                      <p:cBhvr>
                                        <p:cTn id="88" dur="1" fill="hold">
                                          <p:stCondLst>
                                            <p:cond delay="499"/>
                                          </p:stCondLst>
                                        </p:cTn>
                                        <p:tgtEl>
                                          <p:spTgt spid="1359878"/>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5" presetClass="entr" presetSubtype="10" fill="hold" grpId="0" nodeType="clickEffect">
                                  <p:stCondLst>
                                    <p:cond delay="0"/>
                                  </p:stCondLst>
                                  <p:childTnLst>
                                    <p:set>
                                      <p:cBhvr>
                                        <p:cTn id="92" dur="1" fill="hold">
                                          <p:stCondLst>
                                            <p:cond delay="0"/>
                                          </p:stCondLst>
                                        </p:cTn>
                                        <p:tgtEl>
                                          <p:spTgt spid="1359887"/>
                                        </p:tgtEl>
                                        <p:attrNameLst>
                                          <p:attrName>style.visibility</p:attrName>
                                        </p:attrNameLst>
                                      </p:cBhvr>
                                      <p:to>
                                        <p:strVal val="visible"/>
                                      </p:to>
                                    </p:set>
                                    <p:animEffect transition="in" filter="checkerboard(across)">
                                      <p:cBhvr>
                                        <p:cTn id="93" dur="500"/>
                                        <p:tgtEl>
                                          <p:spTgt spid="135988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1359882"/>
                                        </p:tgtEl>
                                        <p:attrNameLst>
                                          <p:attrName>style.visibility</p:attrName>
                                        </p:attrNameLst>
                                      </p:cBhvr>
                                      <p:to>
                                        <p:strVal val="visible"/>
                                      </p:to>
                                    </p:set>
                                    <p:anim calcmode="lin" valueType="num">
                                      <p:cBhvr>
                                        <p:cTn id="98" dur="1000" fill="hold"/>
                                        <p:tgtEl>
                                          <p:spTgt spid="1359882"/>
                                        </p:tgtEl>
                                        <p:attrNameLst>
                                          <p:attrName>ppt_w</p:attrName>
                                        </p:attrNameLst>
                                      </p:cBhvr>
                                      <p:tavLst>
                                        <p:tav tm="0">
                                          <p:val>
                                            <p:strVal val="#ppt_w*0.70"/>
                                          </p:val>
                                        </p:tav>
                                        <p:tav tm="100000">
                                          <p:val>
                                            <p:strVal val="#ppt_w"/>
                                          </p:val>
                                        </p:tav>
                                      </p:tavLst>
                                    </p:anim>
                                    <p:anim calcmode="lin" valueType="num">
                                      <p:cBhvr>
                                        <p:cTn id="99" dur="1000" fill="hold"/>
                                        <p:tgtEl>
                                          <p:spTgt spid="1359882"/>
                                        </p:tgtEl>
                                        <p:attrNameLst>
                                          <p:attrName>ppt_h</p:attrName>
                                        </p:attrNameLst>
                                      </p:cBhvr>
                                      <p:tavLst>
                                        <p:tav tm="0">
                                          <p:val>
                                            <p:strVal val="#ppt_h"/>
                                          </p:val>
                                        </p:tav>
                                        <p:tav tm="100000">
                                          <p:val>
                                            <p:strVal val="#ppt_h"/>
                                          </p:val>
                                        </p:tav>
                                      </p:tavLst>
                                    </p:anim>
                                    <p:animEffect transition="in" filter="fade">
                                      <p:cBhvr>
                                        <p:cTn id="100" dur="1000"/>
                                        <p:tgtEl>
                                          <p:spTgt spid="1359882"/>
                                        </p:tgtEl>
                                      </p:cBhvr>
                                    </p:animEffect>
                                  </p:childTnLst>
                                  <p:subTnLst>
                                    <p:audio>
                                      <p:cMediaNode>
                                        <p:cTn display="0" masterRel="sameClick">
                                          <p:stCondLst>
                                            <p:cond evt="begin" delay="0">
                                              <p:tn val="96"/>
                                            </p:cond>
                                          </p:stCondLst>
                                          <p:endCondLst>
                                            <p:cond evt="onStopAudio" delay="0">
                                              <p:tgtEl>
                                                <p:sldTgt/>
                                              </p:tgtEl>
                                            </p:cond>
                                          </p:endCondLst>
                                        </p:cTn>
                                        <p:tgtEl>
                                          <p:sndTgt r:embed="rId2" name="breeze.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31" presetClass="entr" presetSubtype="0" fill="hold" grpId="0" nodeType="clickEffect">
                                  <p:stCondLst>
                                    <p:cond delay="0"/>
                                  </p:stCondLst>
                                  <p:iterate type="lt">
                                    <p:tmPct val="5000"/>
                                  </p:iterate>
                                  <p:childTnLst>
                                    <p:set>
                                      <p:cBhvr>
                                        <p:cTn id="104" dur="1" fill="hold">
                                          <p:stCondLst>
                                            <p:cond delay="0"/>
                                          </p:stCondLst>
                                        </p:cTn>
                                        <p:tgtEl>
                                          <p:spTgt spid="1359883"/>
                                        </p:tgtEl>
                                        <p:attrNameLst>
                                          <p:attrName>style.visibility</p:attrName>
                                        </p:attrNameLst>
                                      </p:cBhvr>
                                      <p:to>
                                        <p:strVal val="visible"/>
                                      </p:to>
                                    </p:set>
                                    <p:anim calcmode="lin" valueType="num">
                                      <p:cBhvr>
                                        <p:cTn id="105" dur="1000" fill="hold"/>
                                        <p:tgtEl>
                                          <p:spTgt spid="1359883"/>
                                        </p:tgtEl>
                                        <p:attrNameLst>
                                          <p:attrName>ppt_w</p:attrName>
                                        </p:attrNameLst>
                                      </p:cBhvr>
                                      <p:tavLst>
                                        <p:tav tm="0">
                                          <p:val>
                                            <p:fltVal val="0"/>
                                          </p:val>
                                        </p:tav>
                                        <p:tav tm="100000">
                                          <p:val>
                                            <p:strVal val="#ppt_w"/>
                                          </p:val>
                                        </p:tav>
                                      </p:tavLst>
                                    </p:anim>
                                    <p:anim calcmode="lin" valueType="num">
                                      <p:cBhvr>
                                        <p:cTn id="106" dur="1000" fill="hold"/>
                                        <p:tgtEl>
                                          <p:spTgt spid="1359883"/>
                                        </p:tgtEl>
                                        <p:attrNameLst>
                                          <p:attrName>ppt_h</p:attrName>
                                        </p:attrNameLst>
                                      </p:cBhvr>
                                      <p:tavLst>
                                        <p:tav tm="0">
                                          <p:val>
                                            <p:fltVal val="0"/>
                                          </p:val>
                                        </p:tav>
                                        <p:tav tm="100000">
                                          <p:val>
                                            <p:strVal val="#ppt_h"/>
                                          </p:val>
                                        </p:tav>
                                      </p:tavLst>
                                    </p:anim>
                                    <p:anim calcmode="lin" valueType="num">
                                      <p:cBhvr>
                                        <p:cTn id="107" dur="1000" fill="hold"/>
                                        <p:tgtEl>
                                          <p:spTgt spid="1359883"/>
                                        </p:tgtEl>
                                        <p:attrNameLst>
                                          <p:attrName>style.rotation</p:attrName>
                                        </p:attrNameLst>
                                      </p:cBhvr>
                                      <p:tavLst>
                                        <p:tav tm="0">
                                          <p:val>
                                            <p:fltVal val="90"/>
                                          </p:val>
                                        </p:tav>
                                        <p:tav tm="100000">
                                          <p:val>
                                            <p:fltVal val="0"/>
                                          </p:val>
                                        </p:tav>
                                      </p:tavLst>
                                    </p:anim>
                                    <p:animEffect transition="in" filter="fade">
                                      <p:cBhvr>
                                        <p:cTn id="108" dur="1000"/>
                                        <p:tgtEl>
                                          <p:spTgt spid="1359883"/>
                                        </p:tgtEl>
                                      </p:cBhvr>
                                    </p:animEffect>
                                  </p:childTnLst>
                                  <p:subTnLst>
                                    <p:audio>
                                      <p:cMediaNode>
                                        <p:cTn display="0" masterRel="sameClick">
                                          <p:stCondLst>
                                            <p:cond evt="begin" delay="0">
                                              <p:tn val="103"/>
                                            </p:cond>
                                          </p:stCondLst>
                                          <p:endCondLst>
                                            <p:cond evt="onStopAudio" delay="0">
                                              <p:tgtEl>
                                                <p:sldTgt/>
                                              </p:tgtEl>
                                            </p:cond>
                                          </p:endCondLst>
                                        </p:cTn>
                                        <p:tgtEl>
                                          <p:sndTgt r:embed="rId2" name="breeze.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iterate type="lt">
                                    <p:tmAbs val="0"/>
                                  </p:iterate>
                                  <p:childTnLst>
                                    <p:set>
                                      <p:cBhvr>
                                        <p:cTn id="112" dur="1" fill="hold">
                                          <p:stCondLst>
                                            <p:cond delay="0"/>
                                          </p:stCondLst>
                                        </p:cTn>
                                        <p:tgtEl>
                                          <p:spTgt spid="1359883"/>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2" name="breeze.wav"/>
                                        </p:tgtEl>
                                      </p:cMediaNode>
                                    </p:audio>
                                  </p:subTnLst>
                                </p:cTn>
                              </p:par>
                            </p:childTnLst>
                          </p:cTn>
                        </p:par>
                        <p:par>
                          <p:cTn id="113" fill="hold" nodeType="afterGroup">
                            <p:stCondLst>
                              <p:cond delay="0"/>
                            </p:stCondLst>
                            <p:childTnLst>
                              <p:par>
                                <p:cTn id="114" presetID="31" presetClass="entr" presetSubtype="0" fill="hold" grpId="2" nodeType="afterEffect">
                                  <p:stCondLst>
                                    <p:cond delay="0"/>
                                  </p:stCondLst>
                                  <p:iterate type="lt">
                                    <p:tmPct val="5000"/>
                                  </p:iterate>
                                  <p:childTnLst>
                                    <p:set>
                                      <p:cBhvr>
                                        <p:cTn id="115" dur="1" fill="hold">
                                          <p:stCondLst>
                                            <p:cond delay="0"/>
                                          </p:stCondLst>
                                        </p:cTn>
                                        <p:tgtEl>
                                          <p:spTgt spid="1359883"/>
                                        </p:tgtEl>
                                        <p:attrNameLst>
                                          <p:attrName>style.visibility</p:attrName>
                                        </p:attrNameLst>
                                      </p:cBhvr>
                                      <p:to>
                                        <p:strVal val="visible"/>
                                      </p:to>
                                    </p:set>
                                    <p:anim calcmode="lin" valueType="num">
                                      <p:cBhvr>
                                        <p:cTn id="116" dur="1000" fill="hold"/>
                                        <p:tgtEl>
                                          <p:spTgt spid="1359883"/>
                                        </p:tgtEl>
                                        <p:attrNameLst>
                                          <p:attrName>ppt_w</p:attrName>
                                        </p:attrNameLst>
                                      </p:cBhvr>
                                      <p:tavLst>
                                        <p:tav tm="0">
                                          <p:val>
                                            <p:fltVal val="0"/>
                                          </p:val>
                                        </p:tav>
                                        <p:tav tm="100000">
                                          <p:val>
                                            <p:strVal val="#ppt_w"/>
                                          </p:val>
                                        </p:tav>
                                      </p:tavLst>
                                    </p:anim>
                                    <p:anim calcmode="lin" valueType="num">
                                      <p:cBhvr>
                                        <p:cTn id="117" dur="1000" fill="hold"/>
                                        <p:tgtEl>
                                          <p:spTgt spid="1359883"/>
                                        </p:tgtEl>
                                        <p:attrNameLst>
                                          <p:attrName>ppt_h</p:attrName>
                                        </p:attrNameLst>
                                      </p:cBhvr>
                                      <p:tavLst>
                                        <p:tav tm="0">
                                          <p:val>
                                            <p:fltVal val="0"/>
                                          </p:val>
                                        </p:tav>
                                        <p:tav tm="100000">
                                          <p:val>
                                            <p:strVal val="#ppt_h"/>
                                          </p:val>
                                        </p:tav>
                                      </p:tavLst>
                                    </p:anim>
                                    <p:anim calcmode="lin" valueType="num">
                                      <p:cBhvr>
                                        <p:cTn id="118" dur="1000" fill="hold"/>
                                        <p:tgtEl>
                                          <p:spTgt spid="1359883"/>
                                        </p:tgtEl>
                                        <p:attrNameLst>
                                          <p:attrName>style.rotation</p:attrName>
                                        </p:attrNameLst>
                                      </p:cBhvr>
                                      <p:tavLst>
                                        <p:tav tm="0">
                                          <p:val>
                                            <p:fltVal val="90"/>
                                          </p:val>
                                        </p:tav>
                                        <p:tav tm="100000">
                                          <p:val>
                                            <p:fltVal val="0"/>
                                          </p:val>
                                        </p:tav>
                                      </p:tavLst>
                                    </p:anim>
                                    <p:animEffect transition="in" filter="fade">
                                      <p:cBhvr>
                                        <p:cTn id="119" dur="1000"/>
                                        <p:tgtEl>
                                          <p:spTgt spid="1359883"/>
                                        </p:tgtEl>
                                      </p:cBhvr>
                                    </p:animEffect>
                                  </p:childTnLst>
                                  <p:subTnLst>
                                    <p:audio>
                                      <p:cMediaNode>
                                        <p:cTn display="0" masterRel="sameClick">
                                          <p:stCondLst>
                                            <p:cond evt="begin" delay="0">
                                              <p:tn val="114"/>
                                            </p:cond>
                                          </p:stCondLst>
                                          <p:endCondLst>
                                            <p:cond evt="onStopAudio" delay="0">
                                              <p:tgtEl>
                                                <p:sldTgt/>
                                              </p:tgtEl>
                                            </p:cond>
                                          </p:endCondLst>
                                        </p:cTn>
                                        <p:tgtEl>
                                          <p:sndTgt r:embed="rId2" name="breeze.wav"/>
                                        </p:tgtEl>
                                      </p:cMediaNode>
                                    </p:audio>
                                  </p:sub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3" nodeType="clickEffect">
                                  <p:stCondLst>
                                    <p:cond delay="0"/>
                                  </p:stCondLst>
                                  <p:iterate type="lt">
                                    <p:tmAbs val="0"/>
                                  </p:iterate>
                                  <p:childTnLst>
                                    <p:set>
                                      <p:cBhvr>
                                        <p:cTn id="123" dur="1" fill="hold">
                                          <p:stCondLst>
                                            <p:cond delay="0"/>
                                          </p:stCondLst>
                                        </p:cTn>
                                        <p:tgtEl>
                                          <p:spTgt spid="1359883"/>
                                        </p:tgtEl>
                                        <p:attrNameLst>
                                          <p:attrName>style.visibility</p:attrName>
                                        </p:attrNameLst>
                                      </p:cBhvr>
                                      <p:to>
                                        <p:strVal val="hidden"/>
                                      </p:to>
                                    </p:set>
                                  </p:childTnLst>
                                </p:cTn>
                              </p:par>
                            </p:childTnLst>
                          </p:cTn>
                        </p:par>
                        <p:par>
                          <p:cTn id="124" fill="hold" nodeType="afterGroup">
                            <p:stCondLst>
                              <p:cond delay="0"/>
                            </p:stCondLst>
                            <p:childTnLst>
                              <p:par>
                                <p:cTn id="125" presetID="31" presetClass="entr" presetSubtype="0" fill="hold" grpId="4" nodeType="afterEffect">
                                  <p:stCondLst>
                                    <p:cond delay="0"/>
                                  </p:stCondLst>
                                  <p:iterate type="lt">
                                    <p:tmPct val="5000"/>
                                  </p:iterate>
                                  <p:childTnLst>
                                    <p:set>
                                      <p:cBhvr>
                                        <p:cTn id="126" dur="1" fill="hold">
                                          <p:stCondLst>
                                            <p:cond delay="0"/>
                                          </p:stCondLst>
                                        </p:cTn>
                                        <p:tgtEl>
                                          <p:spTgt spid="1359883"/>
                                        </p:tgtEl>
                                        <p:attrNameLst>
                                          <p:attrName>style.visibility</p:attrName>
                                        </p:attrNameLst>
                                      </p:cBhvr>
                                      <p:to>
                                        <p:strVal val="visible"/>
                                      </p:to>
                                    </p:set>
                                    <p:anim calcmode="lin" valueType="num">
                                      <p:cBhvr>
                                        <p:cTn id="127" dur="1000" fill="hold"/>
                                        <p:tgtEl>
                                          <p:spTgt spid="1359883"/>
                                        </p:tgtEl>
                                        <p:attrNameLst>
                                          <p:attrName>ppt_w</p:attrName>
                                        </p:attrNameLst>
                                      </p:cBhvr>
                                      <p:tavLst>
                                        <p:tav tm="0">
                                          <p:val>
                                            <p:fltVal val="0"/>
                                          </p:val>
                                        </p:tav>
                                        <p:tav tm="100000">
                                          <p:val>
                                            <p:strVal val="#ppt_w"/>
                                          </p:val>
                                        </p:tav>
                                      </p:tavLst>
                                    </p:anim>
                                    <p:anim calcmode="lin" valueType="num">
                                      <p:cBhvr>
                                        <p:cTn id="128" dur="1000" fill="hold"/>
                                        <p:tgtEl>
                                          <p:spTgt spid="1359883"/>
                                        </p:tgtEl>
                                        <p:attrNameLst>
                                          <p:attrName>ppt_h</p:attrName>
                                        </p:attrNameLst>
                                      </p:cBhvr>
                                      <p:tavLst>
                                        <p:tav tm="0">
                                          <p:val>
                                            <p:fltVal val="0"/>
                                          </p:val>
                                        </p:tav>
                                        <p:tav tm="100000">
                                          <p:val>
                                            <p:strVal val="#ppt_h"/>
                                          </p:val>
                                        </p:tav>
                                      </p:tavLst>
                                    </p:anim>
                                    <p:anim calcmode="lin" valueType="num">
                                      <p:cBhvr>
                                        <p:cTn id="129" dur="1000" fill="hold"/>
                                        <p:tgtEl>
                                          <p:spTgt spid="1359883"/>
                                        </p:tgtEl>
                                        <p:attrNameLst>
                                          <p:attrName>style.rotation</p:attrName>
                                        </p:attrNameLst>
                                      </p:cBhvr>
                                      <p:tavLst>
                                        <p:tav tm="0">
                                          <p:val>
                                            <p:fltVal val="90"/>
                                          </p:val>
                                        </p:tav>
                                        <p:tav tm="100000">
                                          <p:val>
                                            <p:fltVal val="0"/>
                                          </p:val>
                                        </p:tav>
                                      </p:tavLst>
                                    </p:anim>
                                    <p:animEffect transition="in" filter="fade">
                                      <p:cBhvr>
                                        <p:cTn id="130" dur="1000"/>
                                        <p:tgtEl>
                                          <p:spTgt spid="1359883"/>
                                        </p:tgtEl>
                                      </p:cBhvr>
                                    </p:animEffect>
                                  </p:childTnLst>
                                  <p:subTnLst>
                                    <p:audio>
                                      <p:cMediaNode>
                                        <p:cTn display="0" masterRel="sameClick">
                                          <p:stCondLst>
                                            <p:cond evt="begin" delay="0">
                                              <p:tn val="125"/>
                                            </p:cond>
                                          </p:stCondLst>
                                          <p:endCondLst>
                                            <p:cond evt="onStopAudio" delay="0">
                                              <p:tgtEl>
                                                <p:sldTgt/>
                                              </p:tgtEl>
                                            </p:cond>
                                          </p:endCondLst>
                                        </p:cTn>
                                        <p:tgtEl>
                                          <p:sndTgt r:embed="rId2" name="breeze.wav"/>
                                        </p:tgtEl>
                                      </p:cMediaNode>
                                    </p:audio>
                                  </p:subTnLst>
                                </p:cTn>
                              </p:par>
                            </p:childTnLst>
                          </p:cTn>
                        </p:par>
                      </p:childTnLst>
                    </p:cTn>
                  </p:par>
                  <p:par>
                    <p:cTn id="131" fill="hold" nodeType="clickPar">
                      <p:stCondLst>
                        <p:cond delay="indefinite"/>
                      </p:stCondLst>
                      <p:childTnLst>
                        <p:par>
                          <p:cTn id="132" fill="hold" nodeType="withGroup">
                            <p:stCondLst>
                              <p:cond delay="0"/>
                            </p:stCondLst>
                            <p:childTnLst>
                              <p:par>
                                <p:cTn id="133" presetID="55" presetClass="entr" presetSubtype="0" fill="hold" grpId="0" nodeType="clickEffect">
                                  <p:stCondLst>
                                    <p:cond delay="0"/>
                                  </p:stCondLst>
                                  <p:childTnLst>
                                    <p:set>
                                      <p:cBhvr>
                                        <p:cTn id="134" dur="1" fill="hold">
                                          <p:stCondLst>
                                            <p:cond delay="0"/>
                                          </p:stCondLst>
                                        </p:cTn>
                                        <p:tgtEl>
                                          <p:spTgt spid="1359884"/>
                                        </p:tgtEl>
                                        <p:attrNameLst>
                                          <p:attrName>style.visibility</p:attrName>
                                        </p:attrNameLst>
                                      </p:cBhvr>
                                      <p:to>
                                        <p:strVal val="visible"/>
                                      </p:to>
                                    </p:set>
                                    <p:anim calcmode="lin" valueType="num">
                                      <p:cBhvr>
                                        <p:cTn id="135" dur="1000" fill="hold"/>
                                        <p:tgtEl>
                                          <p:spTgt spid="1359884"/>
                                        </p:tgtEl>
                                        <p:attrNameLst>
                                          <p:attrName>ppt_w</p:attrName>
                                        </p:attrNameLst>
                                      </p:cBhvr>
                                      <p:tavLst>
                                        <p:tav tm="0">
                                          <p:val>
                                            <p:strVal val="#ppt_w*0.70"/>
                                          </p:val>
                                        </p:tav>
                                        <p:tav tm="100000">
                                          <p:val>
                                            <p:strVal val="#ppt_w"/>
                                          </p:val>
                                        </p:tav>
                                      </p:tavLst>
                                    </p:anim>
                                    <p:anim calcmode="lin" valueType="num">
                                      <p:cBhvr>
                                        <p:cTn id="136" dur="1000" fill="hold"/>
                                        <p:tgtEl>
                                          <p:spTgt spid="1359884"/>
                                        </p:tgtEl>
                                        <p:attrNameLst>
                                          <p:attrName>ppt_h</p:attrName>
                                        </p:attrNameLst>
                                      </p:cBhvr>
                                      <p:tavLst>
                                        <p:tav tm="0">
                                          <p:val>
                                            <p:strVal val="#ppt_h"/>
                                          </p:val>
                                        </p:tav>
                                        <p:tav tm="100000">
                                          <p:val>
                                            <p:strVal val="#ppt_h"/>
                                          </p:val>
                                        </p:tav>
                                      </p:tavLst>
                                    </p:anim>
                                    <p:animEffect transition="in" filter="fade">
                                      <p:cBhvr>
                                        <p:cTn id="137" dur="1000"/>
                                        <p:tgtEl>
                                          <p:spTgt spid="1359884"/>
                                        </p:tgtEl>
                                      </p:cBhvr>
                                    </p:animEffect>
                                  </p:childTnLst>
                                  <p:subTnLst>
                                    <p:audio>
                                      <p:cMediaNode>
                                        <p:cTn display="0" masterRel="sameClick">
                                          <p:stCondLst>
                                            <p:cond evt="begin" delay="0">
                                              <p:tn val="133"/>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9875" grpId="0" animBg="1"/>
      <p:bldP spid="1359875" grpId="1" animBg="1"/>
      <p:bldP spid="1359876" grpId="0" animBg="1"/>
      <p:bldP spid="1359876" grpId="1" animBg="1"/>
      <p:bldP spid="1359877" grpId="0" animBg="1"/>
      <p:bldP spid="1359877" grpId="1" animBg="1"/>
      <p:bldP spid="1359878" grpId="0" animBg="1"/>
      <p:bldP spid="1359878" grpId="1" animBg="1"/>
      <p:bldP spid="1359879" grpId="0" animBg="1"/>
      <p:bldP spid="1359879" grpId="1" animBg="1"/>
      <p:bldP spid="1359880" grpId="0" animBg="1"/>
      <p:bldP spid="1359880" grpId="1" animBg="1"/>
      <p:bldP spid="1359881" grpId="0" animBg="1"/>
      <p:bldP spid="1359881" grpId="1" animBg="1"/>
      <p:bldP spid="1359882" grpId="0" animBg="1"/>
      <p:bldP spid="1359883" grpId="0" animBg="1"/>
      <p:bldP spid="1359883" grpId="1" animBg="1"/>
      <p:bldP spid="1359883" grpId="2" animBg="1"/>
      <p:bldP spid="1359883" grpId="3" animBg="1"/>
      <p:bldP spid="1359883" grpId="4" animBg="1"/>
      <p:bldP spid="1359884" grpId="0" animBg="1"/>
      <p:bldP spid="1359885" grpId="0" animBg="1"/>
      <p:bldP spid="1359885" grpId="1" animBg="1"/>
      <p:bldP spid="1359886" grpId="0" animBg="1"/>
      <p:bldP spid="1359886" grpId="1" animBg="1"/>
      <p:bldP spid="13598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02A2BFD-9F11-E74A-B019-E05C830B8A09}" type="slidenum">
              <a:rPr lang="en-US" sz="1400">
                <a:latin typeface="Arial" charset="0"/>
              </a:rPr>
              <a:pPr eaLnBrk="1" hangingPunct="1"/>
              <a:t>41</a:t>
            </a:fld>
            <a:endParaRPr lang="en-US" sz="1400">
              <a:latin typeface="Arial" charset="0"/>
            </a:endParaRPr>
          </a:p>
        </p:txBody>
      </p:sp>
      <p:sp>
        <p:nvSpPr>
          <p:cNvPr id="665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4: Boolean Expressions</a:t>
            </a:r>
          </a:p>
        </p:txBody>
      </p:sp>
      <p:sp>
        <p:nvSpPr>
          <p:cNvPr id="1360899"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Key to many control statements in Java are </a:t>
            </a:r>
            <a:r>
              <a:rPr lang="en-US" b="1">
                <a:latin typeface="Tahoma" charset="0"/>
                <a:ea typeface="ＭＳ Ｐゴシック" charset="0"/>
                <a:cs typeface="ＭＳ Ｐゴシック" charset="0"/>
              </a:rPr>
              <a:t>boolean expressions</a:t>
            </a:r>
          </a:p>
          <a:p>
            <a:pPr lvl="1" eaLnBrk="1" hangingPunct="1"/>
            <a:r>
              <a:rPr lang="en-US">
                <a:latin typeface="Tahoma" charset="0"/>
                <a:ea typeface="ＭＳ Ｐゴシック" charset="0"/>
              </a:rPr>
              <a:t>Expressions whose result is </a:t>
            </a:r>
            <a:r>
              <a:rPr lang="en-US">
                <a:solidFill>
                  <a:srgbClr val="FF0000"/>
                </a:solidFill>
                <a:latin typeface="Tahoma" charset="0"/>
                <a:ea typeface="ＭＳ Ｐゴシック" charset="0"/>
              </a:rPr>
              <a:t>true</a:t>
            </a:r>
            <a:r>
              <a:rPr lang="en-US">
                <a:latin typeface="Tahoma" charset="0"/>
                <a:ea typeface="ＭＳ Ｐゴシック" charset="0"/>
              </a:rPr>
              <a:t> or </a:t>
            </a:r>
            <a:r>
              <a:rPr lang="en-US">
                <a:solidFill>
                  <a:srgbClr val="FF0000"/>
                </a:solidFill>
                <a:latin typeface="Tahoma" charset="0"/>
                <a:ea typeface="ＭＳ Ｐゴシック" charset="0"/>
              </a:rPr>
              <a:t>false</a:t>
            </a:r>
          </a:p>
          <a:p>
            <a:pPr lvl="2" eaLnBrk="1" hangingPunct="1"/>
            <a:r>
              <a:rPr lang="en-US">
                <a:latin typeface="Tahoma" charset="0"/>
                <a:ea typeface="ＭＳ Ｐゴシック" charset="0"/>
              </a:rPr>
              <a:t>true and false are predefined literals in Java</a:t>
            </a:r>
          </a:p>
          <a:p>
            <a:pPr lvl="1" eaLnBrk="1" hangingPunct="1"/>
            <a:r>
              <a:rPr lang="en-US">
                <a:latin typeface="Tahoma" charset="0"/>
                <a:ea typeface="ＭＳ Ｐゴシック" charset="0"/>
              </a:rPr>
              <a:t>Can be created using one or more </a:t>
            </a:r>
            <a:r>
              <a:rPr lang="en-US" b="1">
                <a:latin typeface="Tahoma" charset="0"/>
                <a:ea typeface="ＭＳ Ｐゴシック" charset="0"/>
              </a:rPr>
              <a:t>relational operators</a:t>
            </a:r>
            <a:r>
              <a:rPr lang="en-US">
                <a:latin typeface="Tahoma" charset="0"/>
                <a:ea typeface="ＭＳ Ｐゴシック" charset="0"/>
              </a:rPr>
              <a:t> and </a:t>
            </a:r>
            <a:r>
              <a:rPr lang="en-US" b="1">
                <a:latin typeface="Tahoma" charset="0"/>
                <a:ea typeface="ＭＳ Ｐゴシック" charset="0"/>
              </a:rPr>
              <a:t>logical operators</a:t>
            </a:r>
          </a:p>
          <a:p>
            <a:pPr lvl="2" eaLnBrk="1" hangingPunct="1"/>
            <a:r>
              <a:rPr lang="en-US">
                <a:solidFill>
                  <a:srgbClr val="FF0000"/>
                </a:solidFill>
                <a:latin typeface="Tahoma" charset="0"/>
                <a:ea typeface="ＭＳ Ｐゴシック" charset="0"/>
              </a:rPr>
              <a:t>Relational operators</a:t>
            </a:r>
          </a:p>
          <a:p>
            <a:pPr lvl="3" eaLnBrk="1" hangingPunct="1"/>
            <a:r>
              <a:rPr lang="en-US">
                <a:latin typeface="Tahoma" charset="0"/>
                <a:ea typeface="ＭＳ Ｐゴシック" charset="0"/>
              </a:rPr>
              <a:t>Used to compare (i.e. relate) two primitive values</a:t>
            </a:r>
          </a:p>
          <a:p>
            <a:pPr lvl="3" eaLnBrk="1" hangingPunct="1"/>
            <a:r>
              <a:rPr lang="en-US">
                <a:latin typeface="Tahoma" charset="0"/>
                <a:ea typeface="ＭＳ Ｐゴシック" charset="0"/>
              </a:rPr>
              <a:t>Result is true or false based on values and the comparison that is asserted</a:t>
            </a:r>
          </a:p>
          <a:p>
            <a:pPr lvl="4" eaLnBrk="1" hangingPunct="1">
              <a:buFont typeface="Arial" charset="0"/>
              <a:buNone/>
            </a:pPr>
            <a:r>
              <a:rPr lang="en-US">
                <a:latin typeface="Tahoma" charset="0"/>
                <a:ea typeface="ＭＳ Ｐゴシック" charset="0"/>
              </a:rPr>
              <a:t>Ex:    6 &lt; 10   -- true because 6 IS less than 10</a:t>
            </a:r>
          </a:p>
          <a:p>
            <a:pPr lvl="4" eaLnBrk="1" hangingPunct="1">
              <a:buFont typeface="Arial" charset="0"/>
              <a:buNone/>
            </a:pPr>
            <a:r>
              <a:rPr lang="en-US">
                <a:latin typeface="Tahoma" charset="0"/>
                <a:ea typeface="ＭＳ Ｐゴシック" charset="0"/>
              </a:rPr>
              <a:t>         7 != 7   -- false because 7 IS NOT not equal to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60899">
                                            <p:txEl>
                                              <p:pRg st="1" end="1"/>
                                            </p:txEl>
                                          </p:spTgt>
                                        </p:tgtEl>
                                        <p:attrNameLst>
                                          <p:attrName>style.visibility</p:attrName>
                                        </p:attrNameLst>
                                      </p:cBhvr>
                                      <p:to>
                                        <p:strVal val="visible"/>
                                      </p:to>
                                    </p:set>
                                    <p:anim to="" calcmode="lin" valueType="num">
                                      <p:cBhvr>
                                        <p:cTn id="7" dur="1" fill="hold"/>
                                        <p:tgtEl>
                                          <p:spTgt spid="1360899">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60899">
                                            <p:txEl>
                                              <p:pRg st="2" end="2"/>
                                            </p:txEl>
                                          </p:spTgt>
                                        </p:tgtEl>
                                        <p:attrNameLst>
                                          <p:attrName>style.visibility</p:attrName>
                                        </p:attrNameLst>
                                      </p:cBhvr>
                                      <p:to>
                                        <p:strVal val="visible"/>
                                      </p:to>
                                    </p:set>
                                    <p:anim to="" calcmode="lin" valueType="num">
                                      <p:cBhvr>
                                        <p:cTn id="10" dur="1" fill="hold"/>
                                        <p:tgtEl>
                                          <p:spTgt spid="1360899">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60899">
                                            <p:txEl>
                                              <p:pRg st="3" end="3"/>
                                            </p:txEl>
                                          </p:spTgt>
                                        </p:tgtEl>
                                        <p:attrNameLst>
                                          <p:attrName>style.visibility</p:attrName>
                                        </p:attrNameLst>
                                      </p:cBhvr>
                                      <p:to>
                                        <p:strVal val="visible"/>
                                      </p:to>
                                    </p:set>
                                    <p:anim to="" calcmode="lin" valueType="num">
                                      <p:cBhvr>
                                        <p:cTn id="15" dur="1" fill="hold"/>
                                        <p:tgtEl>
                                          <p:spTgt spid="1360899">
                                            <p:txEl>
                                              <p:pRg st="3" end="3"/>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60899">
                                            <p:txEl>
                                              <p:pRg st="4" end="4"/>
                                            </p:txEl>
                                          </p:spTgt>
                                        </p:tgtEl>
                                        <p:attrNameLst>
                                          <p:attrName>style.visibility</p:attrName>
                                        </p:attrNameLst>
                                      </p:cBhvr>
                                      <p:to>
                                        <p:strVal val="visible"/>
                                      </p:to>
                                    </p:set>
                                    <p:anim to="" calcmode="lin" valueType="num">
                                      <p:cBhvr>
                                        <p:cTn id="20" dur="1" fill="hold"/>
                                        <p:tgtEl>
                                          <p:spTgt spid="1360899">
                                            <p:txEl>
                                              <p:pRg st="4" end="4"/>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360899">
                                            <p:txEl>
                                              <p:pRg st="5" end="5"/>
                                            </p:txEl>
                                          </p:spTgt>
                                        </p:tgtEl>
                                        <p:attrNameLst>
                                          <p:attrName>style.visibility</p:attrName>
                                        </p:attrNameLst>
                                      </p:cBhvr>
                                      <p:to>
                                        <p:strVal val="visible"/>
                                      </p:to>
                                    </p:set>
                                    <p:anim to="" calcmode="lin" valueType="num">
                                      <p:cBhvr>
                                        <p:cTn id="23" dur="1" fill="hold"/>
                                        <p:tgtEl>
                                          <p:spTgt spid="1360899">
                                            <p:txEl>
                                              <p:pRg st="5" end="5"/>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360899">
                                            <p:txEl>
                                              <p:pRg st="6" end="6"/>
                                            </p:txEl>
                                          </p:spTgt>
                                        </p:tgtEl>
                                        <p:attrNameLst>
                                          <p:attrName>style.visibility</p:attrName>
                                        </p:attrNameLst>
                                      </p:cBhvr>
                                      <p:to>
                                        <p:strVal val="visible"/>
                                      </p:to>
                                    </p:set>
                                    <p:anim to="" calcmode="lin" valueType="num">
                                      <p:cBhvr>
                                        <p:cTn id="26" dur="1" fill="hold"/>
                                        <p:tgtEl>
                                          <p:spTgt spid="1360899">
                                            <p:txEl>
                                              <p:pRg st="6" end="6"/>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360899">
                                            <p:txEl>
                                              <p:pRg st="7" end="7"/>
                                            </p:txEl>
                                          </p:spTgt>
                                        </p:tgtEl>
                                        <p:attrNameLst>
                                          <p:attrName>style.visibility</p:attrName>
                                        </p:attrNameLst>
                                      </p:cBhvr>
                                      <p:to>
                                        <p:strVal val="visible"/>
                                      </p:to>
                                    </p:set>
                                    <p:anim to="" calcmode="lin" valueType="num">
                                      <p:cBhvr>
                                        <p:cTn id="29" dur="1" fill="hold"/>
                                        <p:tgtEl>
                                          <p:spTgt spid="1360899">
                                            <p:txEl>
                                              <p:pRg st="7" end="7"/>
                                            </p:txEl>
                                          </p:spTgt>
                                        </p:tgtEl>
                                        <p:attrNameLst>
                                          <p:attrName/>
                                        </p:attrNameLst>
                                      </p:cBhvr>
                                    </p:anim>
                                  </p:childTnLst>
                                </p:cTn>
                              </p:par>
                              <p:par>
                                <p:cTn id="30" presetID="24" presetClass="entr" presetSubtype="0" fill="hold" nodeType="withEffect">
                                  <p:stCondLst>
                                    <p:cond delay="0"/>
                                  </p:stCondLst>
                                  <p:childTnLst>
                                    <p:set>
                                      <p:cBhvr>
                                        <p:cTn id="31" dur="1" fill="hold">
                                          <p:stCondLst>
                                            <p:cond delay="0"/>
                                          </p:stCondLst>
                                        </p:cTn>
                                        <p:tgtEl>
                                          <p:spTgt spid="1360899">
                                            <p:txEl>
                                              <p:pRg st="8" end="8"/>
                                            </p:txEl>
                                          </p:spTgt>
                                        </p:tgtEl>
                                        <p:attrNameLst>
                                          <p:attrName>style.visibility</p:attrName>
                                        </p:attrNameLst>
                                      </p:cBhvr>
                                      <p:to>
                                        <p:strVal val="visible"/>
                                      </p:to>
                                    </p:set>
                                    <p:anim to="" calcmode="lin" valueType="num">
                                      <p:cBhvr>
                                        <p:cTn id="32" dur="1" fill="hold"/>
                                        <p:tgtEl>
                                          <p:spTgt spid="136089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CE30D83-F83B-B546-AD8B-FA8D63CAAF45}" type="slidenum">
              <a:rPr lang="en-US" sz="1400">
                <a:latin typeface="Arial" charset="0"/>
              </a:rPr>
              <a:pPr eaLnBrk="1" hangingPunct="1"/>
              <a:t>42</a:t>
            </a:fld>
            <a:endParaRPr lang="en-US" sz="1400">
              <a:latin typeface="Arial" charset="0"/>
            </a:endParaRPr>
          </a:p>
        </p:txBody>
      </p:sp>
      <p:sp>
        <p:nvSpPr>
          <p:cNvPr id="675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4: Boolean Expressions</a:t>
            </a:r>
          </a:p>
        </p:txBody>
      </p:sp>
      <p:sp>
        <p:nvSpPr>
          <p:cNvPr id="1361923" name="Rectangle 3"/>
          <p:cNvSpPr>
            <a:spLocks noGrp="1" noChangeArrowheads="1"/>
          </p:cNvSpPr>
          <p:nvPr>
            <p:ph type="body" sz="half" idx="1"/>
          </p:nvPr>
        </p:nvSpPr>
        <p:spPr>
          <a:xfrm>
            <a:off x="304800" y="1066800"/>
            <a:ext cx="3733800" cy="5029200"/>
          </a:xfrm>
        </p:spPr>
        <p:txBody>
          <a:bodyPr/>
          <a:lstStyle/>
          <a:p>
            <a:pPr lvl="2" eaLnBrk="1" hangingPunct="1">
              <a:lnSpc>
                <a:spcPct val="90000"/>
              </a:lnSpc>
            </a:pPr>
            <a:r>
              <a:rPr lang="en-US" sz="1800">
                <a:latin typeface="Tahoma" charset="0"/>
                <a:ea typeface="ＭＳ Ｐゴシック" charset="0"/>
              </a:rPr>
              <a:t>Java has 6 relational operators</a:t>
            </a:r>
            <a:br>
              <a:rPr lang="en-US" sz="1800">
                <a:latin typeface="Tahoma" charset="0"/>
                <a:ea typeface="ＭＳ Ｐゴシック" charset="0"/>
              </a:rPr>
            </a:br>
            <a:r>
              <a:rPr lang="en-US" sz="1800">
                <a:solidFill>
                  <a:srgbClr val="FF0000"/>
                </a:solidFill>
                <a:latin typeface="Tahoma" charset="0"/>
                <a:ea typeface="ＭＳ Ｐゴシック" charset="0"/>
              </a:rPr>
              <a:t>&lt;  &lt;=  &gt;  &gt;=  ==  !=</a:t>
            </a:r>
          </a:p>
          <a:p>
            <a:pPr lvl="1" eaLnBrk="1" hangingPunct="1">
              <a:lnSpc>
                <a:spcPct val="90000"/>
              </a:lnSpc>
            </a:pPr>
            <a:r>
              <a:rPr lang="en-US" sz="2200">
                <a:latin typeface="Tahoma" charset="0"/>
                <a:ea typeface="ＭＳ Ｐゴシック" charset="0"/>
              </a:rPr>
              <a:t>Some boolean expressions are more complicated than just a simple relational operation</a:t>
            </a:r>
          </a:p>
          <a:p>
            <a:pPr lvl="2" eaLnBrk="1" hangingPunct="1">
              <a:lnSpc>
                <a:spcPct val="90000"/>
              </a:lnSpc>
            </a:pPr>
            <a:r>
              <a:rPr lang="en-US" sz="1800">
                <a:latin typeface="Tahoma" charset="0"/>
                <a:ea typeface="ＭＳ Ｐゴシック" charset="0"/>
              </a:rPr>
              <a:t>These expressions require </a:t>
            </a:r>
            <a:r>
              <a:rPr lang="en-US" sz="1800">
                <a:solidFill>
                  <a:srgbClr val="FF0000"/>
                </a:solidFill>
                <a:latin typeface="Tahoma" charset="0"/>
                <a:ea typeface="ＭＳ Ｐゴシック" charset="0"/>
              </a:rPr>
              <a:t>logical operators</a:t>
            </a:r>
          </a:p>
          <a:p>
            <a:pPr lvl="3" eaLnBrk="1" hangingPunct="1">
              <a:lnSpc>
                <a:spcPct val="90000"/>
              </a:lnSpc>
            </a:pPr>
            <a:r>
              <a:rPr lang="en-US" sz="1600">
                <a:latin typeface="Tahoma" charset="0"/>
                <a:ea typeface="ＭＳ Ｐゴシック" charset="0"/>
              </a:rPr>
              <a:t>Operate on boolean values, generating a new boolean value as a result</a:t>
            </a:r>
          </a:p>
          <a:p>
            <a:pPr lvl="3" eaLnBrk="1" hangingPunct="1">
              <a:lnSpc>
                <a:spcPct val="90000"/>
              </a:lnSpc>
              <a:buFontTx/>
              <a:buNone/>
            </a:pPr>
            <a:r>
              <a:rPr lang="en-US" sz="1600">
                <a:solidFill>
                  <a:srgbClr val="FF0000"/>
                </a:solidFill>
                <a:latin typeface="Tahoma" charset="0"/>
                <a:ea typeface="ＭＳ Ｐゴシック" charset="0"/>
              </a:rPr>
              <a:t>!  &amp;&amp;  ||</a:t>
            </a:r>
          </a:p>
          <a:p>
            <a:pPr lvl="3" eaLnBrk="1" hangingPunct="1">
              <a:lnSpc>
                <a:spcPct val="90000"/>
              </a:lnSpc>
            </a:pPr>
            <a:r>
              <a:rPr lang="en-US" sz="1600">
                <a:latin typeface="Tahoma" charset="0"/>
                <a:ea typeface="ＭＳ Ｐゴシック" charset="0"/>
              </a:rPr>
              <a:t>Recall their values from a truth table</a:t>
            </a:r>
          </a:p>
        </p:txBody>
      </p:sp>
      <p:graphicFrame>
        <p:nvGraphicFramePr>
          <p:cNvPr id="1362064" name="Group 144"/>
          <p:cNvGraphicFramePr>
            <a:graphicFrameLocks noGrp="1"/>
          </p:cNvGraphicFramePr>
          <p:nvPr>
            <p:ph sz="half" idx="2"/>
          </p:nvPr>
        </p:nvGraphicFramePr>
        <p:xfrm>
          <a:off x="4191000" y="1905000"/>
          <a:ext cx="1524000" cy="30480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1"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1"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B</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62114" name="Group 194"/>
          <p:cNvGraphicFramePr>
            <a:graphicFrameLocks noGrp="1"/>
          </p:cNvGraphicFramePr>
          <p:nvPr/>
        </p:nvGraphicFramePr>
        <p:xfrm>
          <a:off x="5867400" y="1905000"/>
          <a:ext cx="838200" cy="3048000"/>
        </p:xfrm>
        <a:graphic>
          <a:graphicData uri="http://schemas.openxmlformats.org/drawingml/2006/table">
            <a:tbl>
              <a:tblPr/>
              <a:tblGrid>
                <a:gridCol w="838200">
                  <a:extLst>
                    <a:ext uri="{9D8B030D-6E8A-4147-A177-3AD203B41FA5}">
                      <a16:colId xmlns:a16="http://schemas.microsoft.com/office/drawing/2014/main" val="20000"/>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1"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!A</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62123" name="Group 203"/>
          <p:cNvGraphicFramePr>
            <a:graphicFrameLocks noGrp="1"/>
          </p:cNvGraphicFramePr>
          <p:nvPr/>
        </p:nvGraphicFramePr>
        <p:xfrm>
          <a:off x="6858000" y="1905000"/>
          <a:ext cx="830263" cy="3048000"/>
        </p:xfrm>
        <a:graphic>
          <a:graphicData uri="http://schemas.openxmlformats.org/drawingml/2006/table">
            <a:tbl>
              <a:tblPr/>
              <a:tblGrid>
                <a:gridCol w="830263">
                  <a:extLst>
                    <a:ext uri="{9D8B030D-6E8A-4147-A177-3AD203B41FA5}">
                      <a16:colId xmlns:a16="http://schemas.microsoft.com/office/drawing/2014/main" val="20000"/>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600" b="1"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A&amp;&amp;B</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62132" name="Group 212"/>
          <p:cNvGraphicFramePr>
            <a:graphicFrameLocks noGrp="1"/>
          </p:cNvGraphicFramePr>
          <p:nvPr/>
        </p:nvGraphicFramePr>
        <p:xfrm>
          <a:off x="7848600" y="1911350"/>
          <a:ext cx="817563" cy="3048000"/>
        </p:xfrm>
        <a:graphic>
          <a:graphicData uri="http://schemas.openxmlformats.org/drawingml/2006/table">
            <a:tbl>
              <a:tblPr/>
              <a:tblGrid>
                <a:gridCol w="817563">
                  <a:extLst>
                    <a:ext uri="{9D8B030D-6E8A-4147-A177-3AD203B41FA5}">
                      <a16:colId xmlns:a16="http://schemas.microsoft.com/office/drawing/2014/main" val="20000"/>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600" b="1" i="0" u="none" strike="noStrike" cap="none" normalizeH="0" baseline="0">
                          <a:ln>
                            <a:noFill/>
                          </a:ln>
                          <a:solidFill>
                            <a:schemeClr val="bg1"/>
                          </a:solidFill>
                          <a:effectLst/>
                          <a:latin typeface="Tahoma" pitchFamily="-106" charset="0"/>
                          <a:ea typeface="ＭＳ Ｐゴシック" pitchFamily="-106" charset="-128"/>
                          <a:cs typeface="ＭＳ Ｐゴシック" pitchFamily="-106" charset="-128"/>
                        </a:rPr>
                        <a:t>A||B</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true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Arial" pitchFamily="-106" charset="0"/>
                        <a:buNone/>
                        <a:tabLst/>
                      </a:pPr>
                      <a:r>
                        <a:rPr kumimoji="0" lang="en-US" sz="1800" b="0" i="0" u="none" strike="noStrike" cap="none" normalizeH="0" baseline="0" dirty="0">
                          <a:ln>
                            <a:noFill/>
                          </a:ln>
                          <a:solidFill>
                            <a:schemeClr val="bg1"/>
                          </a:solidFill>
                          <a:effectLst/>
                          <a:latin typeface="Tahoma" pitchFamily="-106" charset="0"/>
                          <a:ea typeface="ＭＳ Ｐゴシック" pitchFamily="-106" charset="-128"/>
                          <a:cs typeface="ＭＳ Ｐゴシック" pitchFamily="-106" charset="-128"/>
                        </a:rPr>
                        <a:t>false</a:t>
                      </a:r>
                    </a:p>
                  </a:txBody>
                  <a:tcPr anchor="ctr" horzOverflow="overflow">
                    <a:lnL w="12700" cap="flat" cmpd="sng" algn="ctr">
                      <a:solidFill>
                        <a:schemeClr val="bg1"/>
                      </a:solidFill>
                      <a:prstDash val="solid"/>
                      <a:round/>
                      <a:headEnd type="none" w="med" len="med"/>
                      <a:tailEnd type="none" w="lg" len="lg"/>
                    </a:lnL>
                    <a:lnR w="12700" cap="flat" cmpd="sng" algn="ctr">
                      <a:solidFill>
                        <a:schemeClr val="bg1"/>
                      </a:solidFill>
                      <a:prstDash val="solid"/>
                      <a:round/>
                      <a:headEnd type="none" w="med" len="med"/>
                      <a:tailEnd type="none" w="lg" len="lg"/>
                    </a:lnR>
                    <a:lnT w="12700" cap="flat" cmpd="sng" algn="ctr">
                      <a:solidFill>
                        <a:schemeClr val="bg1"/>
                      </a:solidFill>
                      <a:prstDash val="solid"/>
                      <a:round/>
                      <a:headEnd type="none" w="med" len="med"/>
                      <a:tailEnd type="none" w="lg" len="lg"/>
                    </a:lnT>
                    <a:lnB w="12700" cap="flat" cmpd="sng" algn="ctr">
                      <a:solidFill>
                        <a:schemeClr val="bg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61923">
                                            <p:txEl>
                                              <p:pRg st="1" end="1"/>
                                            </p:txEl>
                                          </p:spTgt>
                                        </p:tgtEl>
                                        <p:attrNameLst>
                                          <p:attrName>style.visibility</p:attrName>
                                        </p:attrNameLst>
                                      </p:cBhvr>
                                      <p:to>
                                        <p:strVal val="visible"/>
                                      </p:to>
                                    </p:set>
                                    <p:anim to="" calcmode="lin" valueType="num">
                                      <p:cBhvr>
                                        <p:cTn id="7" dur="1" fill="hold"/>
                                        <p:tgtEl>
                                          <p:spTgt spid="1361923">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61923">
                                            <p:txEl>
                                              <p:pRg st="2" end="2"/>
                                            </p:txEl>
                                          </p:spTgt>
                                        </p:tgtEl>
                                        <p:attrNameLst>
                                          <p:attrName>style.visibility</p:attrName>
                                        </p:attrNameLst>
                                      </p:cBhvr>
                                      <p:to>
                                        <p:strVal val="visible"/>
                                      </p:to>
                                    </p:set>
                                    <p:anim to="" calcmode="lin" valueType="num">
                                      <p:cBhvr>
                                        <p:cTn id="10" dur="1" fill="hold"/>
                                        <p:tgtEl>
                                          <p:spTgt spid="1361923">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361923">
                                            <p:txEl>
                                              <p:pRg st="3" end="3"/>
                                            </p:txEl>
                                          </p:spTgt>
                                        </p:tgtEl>
                                        <p:attrNameLst>
                                          <p:attrName>style.visibility</p:attrName>
                                        </p:attrNameLst>
                                      </p:cBhvr>
                                      <p:to>
                                        <p:strVal val="visible"/>
                                      </p:to>
                                    </p:set>
                                    <p:anim to="" calcmode="lin" valueType="num">
                                      <p:cBhvr>
                                        <p:cTn id="13" dur="1" fill="hold"/>
                                        <p:tgtEl>
                                          <p:spTgt spid="1361923">
                                            <p:txEl>
                                              <p:pRg st="3" end="3"/>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361923">
                                            <p:txEl>
                                              <p:pRg st="4" end="4"/>
                                            </p:txEl>
                                          </p:spTgt>
                                        </p:tgtEl>
                                        <p:attrNameLst>
                                          <p:attrName>style.visibility</p:attrName>
                                        </p:attrNameLst>
                                      </p:cBhvr>
                                      <p:to>
                                        <p:strVal val="visible"/>
                                      </p:to>
                                    </p:set>
                                    <p:anim to="" calcmode="lin" valueType="num">
                                      <p:cBhvr>
                                        <p:cTn id="16" dur="1" fill="hold"/>
                                        <p:tgtEl>
                                          <p:spTgt spid="1361923">
                                            <p:txEl>
                                              <p:pRg st="4" end="4"/>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1361923">
                                            <p:txEl>
                                              <p:pRg st="5" end="5"/>
                                            </p:txEl>
                                          </p:spTgt>
                                        </p:tgtEl>
                                        <p:attrNameLst>
                                          <p:attrName>style.visibility</p:attrName>
                                        </p:attrNameLst>
                                      </p:cBhvr>
                                      <p:to>
                                        <p:strVal val="visible"/>
                                      </p:to>
                                    </p:set>
                                    <p:anim to="" calcmode="lin" valueType="num">
                                      <p:cBhvr>
                                        <p:cTn id="19" dur="1" fill="hold"/>
                                        <p:tgtEl>
                                          <p:spTgt spid="1361923">
                                            <p:txEl>
                                              <p:pRg st="5" end="5"/>
                                            </p:txEl>
                                          </p:spTgt>
                                        </p:tgtEl>
                                        <p:attrNameLst>
                                          <p:attrName/>
                                        </p:attrNameLst>
                                      </p:cBhvr>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362064"/>
                                        </p:tgtEl>
                                        <p:attrNameLst>
                                          <p:attrName>style.visibility</p:attrName>
                                        </p:attrNameLst>
                                      </p:cBhvr>
                                      <p:to>
                                        <p:strVal val="visible"/>
                                      </p:to>
                                    </p:set>
                                    <p:animEffect transition="in" filter="blinds(horizontal)">
                                      <p:cBhvr>
                                        <p:cTn id="24" dur="500"/>
                                        <p:tgtEl>
                                          <p:spTgt spid="136206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4" presetClass="entr" presetSubtype="0" fill="hold" nodeType="clickEffect">
                                  <p:stCondLst>
                                    <p:cond delay="0"/>
                                  </p:stCondLst>
                                  <p:childTnLst>
                                    <p:set>
                                      <p:cBhvr>
                                        <p:cTn id="28" dur="1" fill="hold">
                                          <p:stCondLst>
                                            <p:cond delay="0"/>
                                          </p:stCondLst>
                                        </p:cTn>
                                        <p:tgtEl>
                                          <p:spTgt spid="1362114"/>
                                        </p:tgtEl>
                                        <p:attrNameLst>
                                          <p:attrName>style.visibility</p:attrName>
                                        </p:attrNameLst>
                                      </p:cBhvr>
                                      <p:to>
                                        <p:strVal val="visible"/>
                                      </p:to>
                                    </p:set>
                                    <p:anim from="(-#ppt_w/2)" to="(#ppt_x)" calcmode="lin" valueType="num">
                                      <p:cBhvr>
                                        <p:cTn id="29" dur="600" fill="hold">
                                          <p:stCondLst>
                                            <p:cond delay="0"/>
                                          </p:stCondLst>
                                        </p:cTn>
                                        <p:tgtEl>
                                          <p:spTgt spid="1362114"/>
                                        </p:tgtEl>
                                        <p:attrNameLst>
                                          <p:attrName>ppt_x</p:attrName>
                                        </p:attrNameLst>
                                      </p:cBhvr>
                                    </p:anim>
                                    <p:anim from="0" to="-1.0" calcmode="lin" valueType="num">
                                      <p:cBhvr>
                                        <p:cTn id="30" dur="200" decel="50000" autoRev="1" fill="hold">
                                          <p:stCondLst>
                                            <p:cond delay="600"/>
                                          </p:stCondLst>
                                        </p:cTn>
                                        <p:tgtEl>
                                          <p:spTgt spid="1362114"/>
                                        </p:tgtEl>
                                        <p:attrNameLst>
                                          <p:attrName>xshear</p:attrName>
                                        </p:attrNameLst>
                                      </p:cBhvr>
                                    </p:anim>
                                    <p:animScale>
                                      <p:cBhvr>
                                        <p:cTn id="31" dur="200" decel="100000" autoRev="1" fill="hold">
                                          <p:stCondLst>
                                            <p:cond delay="600"/>
                                          </p:stCondLst>
                                        </p:cTn>
                                        <p:tgtEl>
                                          <p:spTgt spid="1362114"/>
                                        </p:tgtEl>
                                      </p:cBhvr>
                                      <p:from x="100000" y="100000"/>
                                      <p:to x="80000" y="100000"/>
                                    </p:animScale>
                                    <p:anim by="(#ppt_h/3+#ppt_w*0.1)" calcmode="lin" valueType="num">
                                      <p:cBhvr additive="sum">
                                        <p:cTn id="32" dur="200" decel="100000" autoRev="1" fill="hold">
                                          <p:stCondLst>
                                            <p:cond delay="600"/>
                                          </p:stCondLst>
                                        </p:cTn>
                                        <p:tgtEl>
                                          <p:spTgt spid="1362114"/>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1" presetClass="entr" presetSubtype="0" fill="hold" nodeType="clickEffect">
                                  <p:stCondLst>
                                    <p:cond delay="0"/>
                                  </p:stCondLst>
                                  <p:childTnLst>
                                    <p:set>
                                      <p:cBhvr>
                                        <p:cTn id="36" dur="1" fill="hold">
                                          <p:stCondLst>
                                            <p:cond delay="0"/>
                                          </p:stCondLst>
                                        </p:cTn>
                                        <p:tgtEl>
                                          <p:spTgt spid="1362123"/>
                                        </p:tgtEl>
                                        <p:attrNameLst>
                                          <p:attrName>style.visibility</p:attrName>
                                        </p:attrNameLst>
                                      </p:cBhvr>
                                      <p:to>
                                        <p:strVal val="visible"/>
                                      </p:to>
                                    </p:set>
                                    <p:animEffect transition="in" filter="fade">
                                      <p:cBhvr>
                                        <p:cTn id="37" dur="770" decel="100000"/>
                                        <p:tgtEl>
                                          <p:spTgt spid="1362123"/>
                                        </p:tgtEl>
                                      </p:cBhvr>
                                    </p:animEffect>
                                    <p:animScale>
                                      <p:cBhvr>
                                        <p:cTn id="38" dur="770" decel="100000"/>
                                        <p:tgtEl>
                                          <p:spTgt spid="1362123"/>
                                        </p:tgtEl>
                                      </p:cBhvr>
                                      <p:from x="10000" y="10000"/>
                                      <p:to x="200000" y="450000"/>
                                    </p:animScale>
                                    <p:animScale>
                                      <p:cBhvr>
                                        <p:cTn id="39" dur="1230" accel="100000" fill="hold">
                                          <p:stCondLst>
                                            <p:cond delay="770"/>
                                          </p:stCondLst>
                                        </p:cTn>
                                        <p:tgtEl>
                                          <p:spTgt spid="1362123"/>
                                        </p:tgtEl>
                                      </p:cBhvr>
                                      <p:from x="200000" y="450000"/>
                                      <p:to x="100000" y="100000"/>
                                    </p:animScale>
                                    <p:set>
                                      <p:cBhvr>
                                        <p:cTn id="40" dur="770" fill="hold"/>
                                        <p:tgtEl>
                                          <p:spTgt spid="1362123"/>
                                        </p:tgtEl>
                                        <p:attrNameLst>
                                          <p:attrName>ppt_x</p:attrName>
                                        </p:attrNameLst>
                                      </p:cBhvr>
                                      <p:to>
                                        <p:strVal val="(0.5)"/>
                                      </p:to>
                                    </p:set>
                                    <p:anim from="(0.5)" to="(#ppt_x)" calcmode="lin" valueType="num">
                                      <p:cBhvr>
                                        <p:cTn id="41" dur="1230" accel="100000" fill="hold">
                                          <p:stCondLst>
                                            <p:cond delay="770"/>
                                          </p:stCondLst>
                                        </p:cTn>
                                        <p:tgtEl>
                                          <p:spTgt spid="1362123"/>
                                        </p:tgtEl>
                                        <p:attrNameLst>
                                          <p:attrName>ppt_x</p:attrName>
                                        </p:attrNameLst>
                                      </p:cBhvr>
                                    </p:anim>
                                    <p:set>
                                      <p:cBhvr>
                                        <p:cTn id="42" dur="770" fill="hold"/>
                                        <p:tgtEl>
                                          <p:spTgt spid="1362123"/>
                                        </p:tgtEl>
                                        <p:attrNameLst>
                                          <p:attrName>ppt_y</p:attrName>
                                        </p:attrNameLst>
                                      </p:cBhvr>
                                      <p:to>
                                        <p:strVal val="(#ppt_y+0.4)"/>
                                      </p:to>
                                    </p:set>
                                    <p:anim from="(#ppt_y+0.4)" to="(#ppt_y)" calcmode="lin" valueType="num">
                                      <p:cBhvr>
                                        <p:cTn id="43" dur="1230" accel="100000" fill="hold">
                                          <p:stCondLst>
                                            <p:cond delay="770"/>
                                          </p:stCondLst>
                                        </p:cTn>
                                        <p:tgtEl>
                                          <p:spTgt spid="1362123"/>
                                        </p:tgtEl>
                                        <p:attrNameLst>
                                          <p:attrName>ppt_y</p:attrName>
                                        </p:attrNameLst>
                                      </p:cBhvr>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6" presetClass="entr" presetSubtype="0" fill="hold" nodeType="clickEffect">
                                  <p:stCondLst>
                                    <p:cond delay="0"/>
                                  </p:stCondLst>
                                  <p:childTnLst>
                                    <p:set>
                                      <p:cBhvr>
                                        <p:cTn id="47" dur="1" fill="hold">
                                          <p:stCondLst>
                                            <p:cond delay="0"/>
                                          </p:stCondLst>
                                        </p:cTn>
                                        <p:tgtEl>
                                          <p:spTgt spid="1362132"/>
                                        </p:tgtEl>
                                        <p:attrNameLst>
                                          <p:attrName>style.visibility</p:attrName>
                                        </p:attrNameLst>
                                      </p:cBhvr>
                                      <p:to>
                                        <p:strVal val="visible"/>
                                      </p:to>
                                    </p:set>
                                    <p:animEffect transition="in" filter="wipe(down)">
                                      <p:cBhvr>
                                        <p:cTn id="48" dur="580">
                                          <p:stCondLst>
                                            <p:cond delay="0"/>
                                          </p:stCondLst>
                                        </p:cTn>
                                        <p:tgtEl>
                                          <p:spTgt spid="1362132"/>
                                        </p:tgtEl>
                                      </p:cBhvr>
                                    </p:animEffect>
                                    <p:anim calcmode="lin" valueType="num">
                                      <p:cBhvr>
                                        <p:cTn id="49" dur="1822" tmFilter="0,0; 0.14,0.36; 0.43,0.73; 0.71,0.91; 1.0,1.0">
                                          <p:stCondLst>
                                            <p:cond delay="0"/>
                                          </p:stCondLst>
                                        </p:cTn>
                                        <p:tgtEl>
                                          <p:spTgt spid="1362132"/>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362132"/>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362132"/>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362132"/>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362132"/>
                                        </p:tgtEl>
                                        <p:attrNameLst>
                                          <p:attrName>ppt_y</p:attrName>
                                        </p:attrNameLst>
                                      </p:cBhvr>
                                      <p:tavLst>
                                        <p:tav tm="0" fmla="#ppt_y-sin(pi*$)/81">
                                          <p:val>
                                            <p:fltVal val="0"/>
                                          </p:val>
                                        </p:tav>
                                        <p:tav tm="100000">
                                          <p:val>
                                            <p:fltVal val="1"/>
                                          </p:val>
                                        </p:tav>
                                      </p:tavLst>
                                    </p:anim>
                                    <p:animScale>
                                      <p:cBhvr>
                                        <p:cTn id="54" dur="26">
                                          <p:stCondLst>
                                            <p:cond delay="650"/>
                                          </p:stCondLst>
                                        </p:cTn>
                                        <p:tgtEl>
                                          <p:spTgt spid="1362132"/>
                                        </p:tgtEl>
                                      </p:cBhvr>
                                      <p:to x="100000" y="60000"/>
                                    </p:animScale>
                                    <p:animScale>
                                      <p:cBhvr>
                                        <p:cTn id="55" dur="166" decel="50000">
                                          <p:stCondLst>
                                            <p:cond delay="676"/>
                                          </p:stCondLst>
                                        </p:cTn>
                                        <p:tgtEl>
                                          <p:spTgt spid="1362132"/>
                                        </p:tgtEl>
                                      </p:cBhvr>
                                      <p:to x="100000" y="100000"/>
                                    </p:animScale>
                                    <p:animScale>
                                      <p:cBhvr>
                                        <p:cTn id="56" dur="26">
                                          <p:stCondLst>
                                            <p:cond delay="1312"/>
                                          </p:stCondLst>
                                        </p:cTn>
                                        <p:tgtEl>
                                          <p:spTgt spid="1362132"/>
                                        </p:tgtEl>
                                      </p:cBhvr>
                                      <p:to x="100000" y="80000"/>
                                    </p:animScale>
                                    <p:animScale>
                                      <p:cBhvr>
                                        <p:cTn id="57" dur="166" decel="50000">
                                          <p:stCondLst>
                                            <p:cond delay="1338"/>
                                          </p:stCondLst>
                                        </p:cTn>
                                        <p:tgtEl>
                                          <p:spTgt spid="1362132"/>
                                        </p:tgtEl>
                                      </p:cBhvr>
                                      <p:to x="100000" y="100000"/>
                                    </p:animScale>
                                    <p:animScale>
                                      <p:cBhvr>
                                        <p:cTn id="58" dur="26">
                                          <p:stCondLst>
                                            <p:cond delay="1642"/>
                                          </p:stCondLst>
                                        </p:cTn>
                                        <p:tgtEl>
                                          <p:spTgt spid="1362132"/>
                                        </p:tgtEl>
                                      </p:cBhvr>
                                      <p:to x="100000" y="90000"/>
                                    </p:animScale>
                                    <p:animScale>
                                      <p:cBhvr>
                                        <p:cTn id="59" dur="166" decel="50000">
                                          <p:stCondLst>
                                            <p:cond delay="1668"/>
                                          </p:stCondLst>
                                        </p:cTn>
                                        <p:tgtEl>
                                          <p:spTgt spid="1362132"/>
                                        </p:tgtEl>
                                      </p:cBhvr>
                                      <p:to x="100000" y="100000"/>
                                    </p:animScale>
                                    <p:animScale>
                                      <p:cBhvr>
                                        <p:cTn id="60" dur="26">
                                          <p:stCondLst>
                                            <p:cond delay="1808"/>
                                          </p:stCondLst>
                                        </p:cTn>
                                        <p:tgtEl>
                                          <p:spTgt spid="1362132"/>
                                        </p:tgtEl>
                                      </p:cBhvr>
                                      <p:to x="100000" y="95000"/>
                                    </p:animScale>
                                    <p:animScale>
                                      <p:cBhvr>
                                        <p:cTn id="61" dur="166" decel="50000">
                                          <p:stCondLst>
                                            <p:cond delay="1834"/>
                                          </p:stCondLst>
                                        </p:cTn>
                                        <p:tgtEl>
                                          <p:spTgt spid="13621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E242DC2-7805-3C4B-A0EB-96CBB9088505}" type="slidenum">
              <a:rPr lang="en-US" sz="1400">
                <a:latin typeface="Arial" charset="0"/>
              </a:rPr>
              <a:pPr eaLnBrk="1" hangingPunct="1"/>
              <a:t>43</a:t>
            </a:fld>
            <a:endParaRPr lang="en-US" sz="1400">
              <a:latin typeface="Arial" charset="0"/>
            </a:endParaRPr>
          </a:p>
        </p:txBody>
      </p:sp>
      <p:sp>
        <p:nvSpPr>
          <p:cNvPr id="686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4: Boolean Expressions</a:t>
            </a:r>
          </a:p>
        </p:txBody>
      </p:sp>
      <p:sp>
        <p:nvSpPr>
          <p:cNvPr id="6861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Let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look at some examples</a:t>
            </a:r>
          </a:p>
          <a:p>
            <a:pPr lvl="1" eaLnBrk="1" hangingPunct="1">
              <a:buFont typeface="Marlett" charset="0"/>
              <a:buNone/>
            </a:pPr>
            <a:r>
              <a:rPr lang="en-US" sz="2000" b="1">
                <a:latin typeface="Courier New" charset="0"/>
                <a:ea typeface="ＭＳ Ｐゴシック" charset="0"/>
              </a:rPr>
              <a:t>int i = 10, j = 15, k = 20;</a:t>
            </a:r>
          </a:p>
          <a:p>
            <a:pPr lvl="1" eaLnBrk="1" hangingPunct="1">
              <a:buFont typeface="Marlett" charset="0"/>
              <a:buNone/>
            </a:pPr>
            <a:r>
              <a:rPr lang="en-US" sz="2000" b="1">
                <a:latin typeface="Courier New" charset="0"/>
                <a:ea typeface="ＭＳ Ｐゴシック" charset="0"/>
              </a:rPr>
              <a:t>double x = 10.0, y = 3.333333, z = 100.0;</a:t>
            </a:r>
          </a:p>
          <a:p>
            <a:pPr lvl="1" eaLnBrk="1" hangingPunct="1">
              <a:buFont typeface="Marlett" charset="0"/>
              <a:buNone/>
            </a:pPr>
            <a:endParaRPr lang="en-US" sz="2000" b="1">
              <a:latin typeface="Courier New" charset="0"/>
              <a:ea typeface="ＭＳ Ｐゴシック" charset="0"/>
            </a:endParaRPr>
          </a:p>
          <a:p>
            <a:pPr lvl="1" eaLnBrk="1" hangingPunct="1">
              <a:buFont typeface="Marlett" charset="0"/>
              <a:buNone/>
            </a:pPr>
            <a:r>
              <a:rPr lang="en-US" sz="2000" b="1">
                <a:latin typeface="Courier New" charset="0"/>
                <a:ea typeface="ＭＳ Ｐゴシック" charset="0"/>
              </a:rPr>
              <a:t>i &lt; j || j &lt; k &amp;&amp; x &lt;= y</a:t>
            </a:r>
          </a:p>
          <a:p>
            <a:pPr lvl="1" eaLnBrk="1" hangingPunct="1">
              <a:buFont typeface="Marlett" charset="0"/>
              <a:buNone/>
            </a:pPr>
            <a:endParaRPr lang="en-US" sz="2000" b="1">
              <a:latin typeface="Courier New" charset="0"/>
              <a:ea typeface="ＭＳ Ｐゴシック" charset="0"/>
            </a:endParaRPr>
          </a:p>
          <a:p>
            <a:pPr lvl="1" eaLnBrk="1" hangingPunct="1">
              <a:buFont typeface="Marlett" charset="0"/>
              <a:buNone/>
            </a:pPr>
            <a:r>
              <a:rPr lang="en-US" sz="2000" b="1">
                <a:latin typeface="Courier New" charset="0"/>
                <a:ea typeface="ＭＳ Ｐゴシック" charset="0"/>
              </a:rPr>
              <a:t>(i / 3) == y</a:t>
            </a:r>
          </a:p>
          <a:p>
            <a:pPr lvl="1" eaLnBrk="1" hangingPunct="1">
              <a:buFont typeface="Marlett" charset="0"/>
              <a:buNone/>
            </a:pPr>
            <a:endParaRPr lang="en-US" sz="2000" b="1">
              <a:latin typeface="Courier New" charset="0"/>
              <a:ea typeface="ＭＳ Ｐゴシック" charset="0"/>
            </a:endParaRPr>
          </a:p>
          <a:p>
            <a:pPr lvl="1" eaLnBrk="1" hangingPunct="1">
              <a:buFont typeface="Marlett" charset="0"/>
              <a:buNone/>
            </a:pPr>
            <a:r>
              <a:rPr lang="en-US" sz="2000" b="1">
                <a:latin typeface="Courier New" charset="0"/>
                <a:ea typeface="ＭＳ Ｐゴシック" charset="0"/>
              </a:rPr>
              <a:t>(x / 3) == y</a:t>
            </a:r>
          </a:p>
          <a:p>
            <a:pPr lvl="1" eaLnBrk="1" hangingPunct="1">
              <a:buFont typeface="Marlett" charset="0"/>
              <a:buNone/>
            </a:pPr>
            <a:endParaRPr lang="en-US" sz="2000" b="1">
              <a:latin typeface="Courier New" charset="0"/>
              <a:ea typeface="ＭＳ Ｐゴシック" charset="0"/>
            </a:endParaRPr>
          </a:p>
          <a:p>
            <a:pPr lvl="1" eaLnBrk="1" hangingPunct="1">
              <a:buFont typeface="Marlett" charset="0"/>
              <a:buNone/>
            </a:pPr>
            <a:r>
              <a:rPr lang="en-US" sz="2000" b="1">
                <a:latin typeface="Courier New" charset="0"/>
                <a:ea typeface="ＭＳ Ｐゴシック" charset="0"/>
              </a:rPr>
              <a:t>!(x != 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96EA558-89D9-A449-91B1-AF2A27720C23}" type="slidenum">
              <a:rPr lang="en-US" sz="1400">
                <a:latin typeface="Arial" charset="0"/>
              </a:rPr>
              <a:pPr eaLnBrk="1" hangingPunct="1"/>
              <a:t>44</a:t>
            </a:fld>
            <a:endParaRPr lang="en-US" sz="1400">
              <a:latin typeface="Arial" charset="0"/>
            </a:endParaRPr>
          </a:p>
        </p:txBody>
      </p:sp>
      <p:sp>
        <p:nvSpPr>
          <p:cNvPr id="706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5: if statement</a:t>
            </a:r>
          </a:p>
        </p:txBody>
      </p:sp>
      <p:sp>
        <p:nvSpPr>
          <p:cNvPr id="137011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The if statement is very intuitive:</a:t>
            </a:r>
          </a:p>
          <a:p>
            <a:pPr lvl="1" eaLnBrk="1" hangingPunct="1">
              <a:buFont typeface="Marlett" charset="0"/>
              <a:buNone/>
            </a:pPr>
            <a:r>
              <a:rPr lang="en-US" sz="2000" b="1">
                <a:latin typeface="Courier New" charset="0"/>
                <a:ea typeface="ＭＳ Ｐゴシック" charset="0"/>
              </a:rPr>
              <a:t>if </a:t>
            </a:r>
            <a:r>
              <a:rPr lang="en-US" sz="2000">
                <a:latin typeface="Courier New" charset="0"/>
                <a:ea typeface="ＭＳ Ｐゴシック" charset="0"/>
              </a:rPr>
              <a:t>(booleanexpression)</a:t>
            </a:r>
          </a:p>
          <a:p>
            <a:pPr lvl="2" eaLnBrk="1" hangingPunct="1">
              <a:buFont typeface="Arial" charset="0"/>
              <a:buNone/>
            </a:pPr>
            <a:r>
              <a:rPr lang="en-US" sz="2000">
                <a:latin typeface="Courier New" charset="0"/>
                <a:ea typeface="ＭＳ Ｐゴシック" charset="0"/>
              </a:rPr>
              <a:t>&lt;true option&gt;;</a:t>
            </a:r>
          </a:p>
          <a:p>
            <a:pPr lvl="1" eaLnBrk="1" hangingPunct="1">
              <a:buFont typeface="Marlett" charset="0"/>
              <a:buNone/>
            </a:pPr>
            <a:r>
              <a:rPr lang="en-US" sz="2000" b="1">
                <a:latin typeface="Courier New" charset="0"/>
                <a:ea typeface="ＭＳ Ｐゴシック" charset="0"/>
              </a:rPr>
              <a:t>else</a:t>
            </a:r>
          </a:p>
          <a:p>
            <a:pPr lvl="2" eaLnBrk="1" hangingPunct="1">
              <a:buFont typeface="Arial" charset="0"/>
              <a:buNone/>
            </a:pPr>
            <a:r>
              <a:rPr lang="en-US" sz="2000">
                <a:latin typeface="Courier New" charset="0"/>
                <a:ea typeface="ＭＳ Ｐゴシック" charset="0"/>
              </a:rPr>
              <a:t>&lt;false option&gt;;</a:t>
            </a:r>
          </a:p>
          <a:p>
            <a:pPr lvl="1" eaLnBrk="1" hangingPunct="1"/>
            <a:r>
              <a:rPr lang="en-US">
                <a:latin typeface="Tahoma" charset="0"/>
                <a:ea typeface="ＭＳ Ｐゴシック" charset="0"/>
              </a:rPr>
              <a:t>Each of &lt;true option&gt; and &lt;false option&gt; can be any Java statement, including a </a:t>
            </a:r>
            <a:r>
              <a:rPr lang="en-US">
                <a:solidFill>
                  <a:srgbClr val="FF0000"/>
                </a:solidFill>
                <a:latin typeface="Tahoma" charset="0"/>
                <a:ea typeface="ＭＳ Ｐゴシック" charset="0"/>
              </a:rPr>
              <a:t>block</a:t>
            </a:r>
          </a:p>
          <a:p>
            <a:pPr lvl="2" eaLnBrk="1" hangingPunct="1"/>
            <a:r>
              <a:rPr lang="en-US">
                <a:latin typeface="Tahoma" charset="0"/>
                <a:ea typeface="ＭＳ Ｐゴシック" charset="0"/>
              </a:rPr>
              <a:t>Java blocks are delimited by {  } and can contain any number of statements</a:t>
            </a:r>
          </a:p>
          <a:p>
            <a:pPr lvl="1" eaLnBrk="1" hangingPunct="1"/>
            <a:r>
              <a:rPr lang="en-US">
                <a:latin typeface="Tahoma" charset="0"/>
                <a:ea typeface="ＭＳ Ｐゴシック" charset="0"/>
              </a:rPr>
              <a:t>else + &lt;false option&gt; is optional</a:t>
            </a:r>
          </a:p>
          <a:p>
            <a:pPr lvl="1" eaLnBrk="1" hangingPunct="1"/>
            <a:r>
              <a:rPr lang="en-US">
                <a:latin typeface="Tahoma" charset="0"/>
                <a:ea typeface="ＭＳ Ｐゴシック" charset="0"/>
              </a:rPr>
              <a:t>Note parens around booleanexpression - required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0115">
                                            <p:txEl>
                                              <p:pRg st="5" end="5"/>
                                            </p:txEl>
                                          </p:spTgt>
                                        </p:tgtEl>
                                        <p:attrNameLst>
                                          <p:attrName>style.visibility</p:attrName>
                                        </p:attrNameLst>
                                      </p:cBhvr>
                                      <p:to>
                                        <p:strVal val="visible"/>
                                      </p:to>
                                    </p:set>
                                    <p:anim to="" calcmode="lin" valueType="num">
                                      <p:cBhvr>
                                        <p:cTn id="7" dur="1" fill="hold"/>
                                        <p:tgtEl>
                                          <p:spTgt spid="1370115">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70115">
                                            <p:txEl>
                                              <p:pRg st="6" end="6"/>
                                            </p:txEl>
                                          </p:spTgt>
                                        </p:tgtEl>
                                        <p:attrNameLst>
                                          <p:attrName>style.visibility</p:attrName>
                                        </p:attrNameLst>
                                      </p:cBhvr>
                                      <p:to>
                                        <p:strVal val="visible"/>
                                      </p:to>
                                    </p:set>
                                    <p:anim to="" calcmode="lin" valueType="num">
                                      <p:cBhvr>
                                        <p:cTn id="10" dur="1" fill="hold"/>
                                        <p:tgtEl>
                                          <p:spTgt spid="1370115">
                                            <p:txEl>
                                              <p:pRg st="6" end="6"/>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70115">
                                            <p:txEl>
                                              <p:pRg st="7" end="7"/>
                                            </p:txEl>
                                          </p:spTgt>
                                        </p:tgtEl>
                                        <p:attrNameLst>
                                          <p:attrName>style.visibility</p:attrName>
                                        </p:attrNameLst>
                                      </p:cBhvr>
                                      <p:to>
                                        <p:strVal val="visible"/>
                                      </p:to>
                                    </p:set>
                                    <p:anim to="" calcmode="lin" valueType="num">
                                      <p:cBhvr>
                                        <p:cTn id="15" dur="1" fill="hold"/>
                                        <p:tgtEl>
                                          <p:spTgt spid="1370115">
                                            <p:txEl>
                                              <p:pRg st="7" end="7"/>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370115">
                                            <p:txEl>
                                              <p:pRg st="8" end="8"/>
                                            </p:txEl>
                                          </p:spTgt>
                                        </p:tgtEl>
                                        <p:attrNameLst>
                                          <p:attrName>style.visibility</p:attrName>
                                        </p:attrNameLst>
                                      </p:cBhvr>
                                      <p:to>
                                        <p:strVal val="visible"/>
                                      </p:to>
                                    </p:set>
                                    <p:anim to="" calcmode="lin" valueType="num">
                                      <p:cBhvr>
                                        <p:cTn id="18" dur="1" fill="hold"/>
                                        <p:tgtEl>
                                          <p:spTgt spid="137011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09F2953-7119-054D-A23F-3FACD7B77040}" type="slidenum">
              <a:rPr lang="en-US" sz="1400">
                <a:latin typeface="Arial" charset="0"/>
              </a:rPr>
              <a:pPr eaLnBrk="1" hangingPunct="1"/>
              <a:t>45</a:t>
            </a:fld>
            <a:endParaRPr lang="en-US" sz="1400">
              <a:latin typeface="Arial" charset="0"/>
            </a:endParaRPr>
          </a:p>
        </p:txBody>
      </p:sp>
      <p:sp>
        <p:nvSpPr>
          <p:cNvPr id="716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5: if statement</a:t>
            </a:r>
          </a:p>
        </p:txBody>
      </p:sp>
      <p:sp>
        <p:nvSpPr>
          <p:cNvPr id="1371139"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Nested ifs</a:t>
            </a:r>
          </a:p>
          <a:p>
            <a:pPr lvl="1" eaLnBrk="1" hangingPunct="1"/>
            <a:r>
              <a:rPr lang="en-US">
                <a:latin typeface="Tahoma" charset="0"/>
                <a:ea typeface="ＭＳ Ｐゴシック" charset="0"/>
              </a:rPr>
              <a:t>Since both &lt;true option&gt; and &lt;false option&gt; can be any Java statement, they can certainly be if statements</a:t>
            </a:r>
          </a:p>
          <a:p>
            <a:pPr lvl="1" eaLnBrk="1" hangingPunct="1"/>
            <a:r>
              <a:rPr lang="en-US">
                <a:latin typeface="Tahoma" charset="0"/>
                <a:ea typeface="ＭＳ Ｐゴシック" charset="0"/>
              </a:rPr>
              <a:t>This allows us to create </a:t>
            </a:r>
            <a:r>
              <a:rPr lang="en-US" b="1">
                <a:latin typeface="Tahoma" charset="0"/>
                <a:ea typeface="ＭＳ Ｐゴシック" charset="0"/>
              </a:rPr>
              <a:t>nested if statements</a:t>
            </a:r>
          </a:p>
          <a:p>
            <a:pPr lvl="2" eaLnBrk="1" hangingPunct="1"/>
            <a:r>
              <a:rPr lang="en-US">
                <a:latin typeface="Tahoma" charset="0"/>
                <a:ea typeface="ＭＳ Ｐゴシック" charset="0"/>
              </a:rPr>
              <a:t>We can nest on &lt;true option&gt;, on &lt;false option&gt; or both</a:t>
            </a:r>
          </a:p>
          <a:p>
            <a:pPr lvl="3" eaLnBrk="1" hangingPunct="1"/>
            <a:r>
              <a:rPr lang="en-US">
                <a:latin typeface="Tahoma" charset="0"/>
                <a:ea typeface="ＭＳ Ｐゴシック" charset="0"/>
              </a:rPr>
              <a:t>Show on board</a:t>
            </a:r>
          </a:p>
          <a:p>
            <a:pPr lvl="2" eaLnBrk="1" hangingPunct="1"/>
            <a:r>
              <a:rPr lang="en-US">
                <a:latin typeface="Tahoma" charset="0"/>
                <a:ea typeface="ＭＳ Ｐゴシック" charset="0"/>
              </a:rPr>
              <a:t>Enables us to test multiple conditions and to have a different result for each possibility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1139">
                                            <p:txEl>
                                              <p:pRg st="2" end="2"/>
                                            </p:txEl>
                                          </p:spTgt>
                                        </p:tgtEl>
                                        <p:attrNameLst>
                                          <p:attrName>style.visibility</p:attrName>
                                        </p:attrNameLst>
                                      </p:cBhvr>
                                      <p:to>
                                        <p:strVal val="visible"/>
                                      </p:to>
                                    </p:set>
                                    <p:anim to="" calcmode="lin" valueType="num">
                                      <p:cBhvr>
                                        <p:cTn id="7" dur="1" fill="hold"/>
                                        <p:tgtEl>
                                          <p:spTgt spid="1371139">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371139">
                                            <p:txEl>
                                              <p:pRg st="3" end="3"/>
                                            </p:txEl>
                                          </p:spTgt>
                                        </p:tgtEl>
                                        <p:attrNameLst>
                                          <p:attrName>style.visibility</p:attrName>
                                        </p:attrNameLst>
                                      </p:cBhvr>
                                      <p:to>
                                        <p:strVal val="visible"/>
                                      </p:to>
                                    </p:set>
                                    <p:anim to="" calcmode="lin" valueType="num">
                                      <p:cBhvr>
                                        <p:cTn id="12" dur="1" fill="hold"/>
                                        <p:tgtEl>
                                          <p:spTgt spid="1371139">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371139">
                                            <p:txEl>
                                              <p:pRg st="4" end="4"/>
                                            </p:txEl>
                                          </p:spTgt>
                                        </p:tgtEl>
                                        <p:attrNameLst>
                                          <p:attrName>style.visibility</p:attrName>
                                        </p:attrNameLst>
                                      </p:cBhvr>
                                      <p:to>
                                        <p:strVal val="visible"/>
                                      </p:to>
                                    </p:set>
                                    <p:anim to="" calcmode="lin" valueType="num">
                                      <p:cBhvr>
                                        <p:cTn id="15" dur="1" fill="hold"/>
                                        <p:tgtEl>
                                          <p:spTgt spid="1371139">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71139">
                                            <p:txEl>
                                              <p:pRg st="5" end="5"/>
                                            </p:txEl>
                                          </p:spTgt>
                                        </p:tgtEl>
                                        <p:attrNameLst>
                                          <p:attrName>style.visibility</p:attrName>
                                        </p:attrNameLst>
                                      </p:cBhvr>
                                      <p:to>
                                        <p:strVal val="visible"/>
                                      </p:to>
                                    </p:set>
                                    <p:anim to="" calcmode="lin" valueType="num">
                                      <p:cBhvr>
                                        <p:cTn id="20" dur="1" fill="hold"/>
                                        <p:tgtEl>
                                          <p:spTgt spid="1371139">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5B1B97C-E031-F14E-9C14-D4F5DBD5CB03}" type="slidenum">
              <a:rPr lang="en-US" sz="1400">
                <a:latin typeface="Arial" charset="0"/>
              </a:rPr>
              <a:pPr eaLnBrk="1" hangingPunct="1"/>
              <a:t>46</a:t>
            </a:fld>
            <a:endParaRPr lang="en-US" sz="1400">
              <a:latin typeface="Arial" charset="0"/>
            </a:endParaRPr>
          </a:p>
        </p:txBody>
      </p:sp>
      <p:sp>
        <p:nvSpPr>
          <p:cNvPr id="737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5: if statement</a:t>
            </a:r>
          </a:p>
        </p:txBody>
      </p:sp>
      <p:sp>
        <p:nvSpPr>
          <p:cNvPr id="1373187" name="Rectangle 3"/>
          <p:cNvSpPr>
            <a:spLocks noGrp="1" noChangeArrowheads="1"/>
          </p:cNvSpPr>
          <p:nvPr>
            <p:ph type="body" idx="1"/>
          </p:nvPr>
        </p:nvSpPr>
        <p:spPr/>
        <p:txBody>
          <a:bodyPr/>
          <a:lstStyle/>
          <a:p>
            <a:pPr lvl="1" eaLnBrk="1" hangingPunct="1"/>
            <a:r>
              <a:rPr lang="en-US" dirty="0">
                <a:solidFill>
                  <a:srgbClr val="FF0000"/>
                </a:solidFill>
                <a:latin typeface="Tahoma" charset="0"/>
                <a:ea typeface="ＭＳ Ｐゴシック" charset="0"/>
              </a:rPr>
              <a:t>Dangling else</a:t>
            </a:r>
          </a:p>
          <a:p>
            <a:pPr lvl="2" eaLnBrk="1" hangingPunct="1"/>
            <a:r>
              <a:rPr lang="en-US" dirty="0">
                <a:latin typeface="Tahoma" charset="0"/>
                <a:ea typeface="ＭＳ Ｐゴシック" charset="0"/>
              </a:rPr>
              <a:t>The structure of a Java if statement allows for an interesting special case:</a:t>
            </a:r>
          </a:p>
          <a:p>
            <a:pPr lvl="3" eaLnBrk="1" hangingPunct="1">
              <a:buFontTx/>
              <a:buNone/>
            </a:pPr>
            <a:r>
              <a:rPr lang="en-US" b="1" dirty="0">
                <a:latin typeface="Courier New" charset="0"/>
                <a:ea typeface="ＭＳ Ｐゴシック" charset="0"/>
              </a:rPr>
              <a:t>if </a:t>
            </a:r>
            <a:r>
              <a:rPr lang="en-US" dirty="0">
                <a:latin typeface="Courier New" charset="0"/>
                <a:ea typeface="ＭＳ Ｐゴシック" charset="0"/>
              </a:rPr>
              <a:t>(grade &gt;= 95)	// condition1</a:t>
            </a:r>
          </a:p>
          <a:p>
            <a:pPr lvl="3" eaLnBrk="1" hangingPunct="1">
              <a:buFontTx/>
              <a:buNone/>
            </a:pPr>
            <a:r>
              <a:rPr lang="en-US" b="1" dirty="0">
                <a:latin typeface="Courier New" charset="0"/>
                <a:ea typeface="ＭＳ Ｐゴシック" charset="0"/>
              </a:rPr>
              <a:t>		if </a:t>
            </a:r>
            <a:r>
              <a:rPr lang="en-US" dirty="0">
                <a:latin typeface="Courier New" charset="0"/>
                <a:ea typeface="ＭＳ Ｐゴシック" charset="0"/>
              </a:rPr>
              <a:t>(</a:t>
            </a:r>
            <a:r>
              <a:rPr lang="en-US" dirty="0" err="1">
                <a:latin typeface="Courier New" charset="0"/>
                <a:ea typeface="ＭＳ Ｐゴシック" charset="0"/>
              </a:rPr>
              <a:t>extraCredit</a:t>
            </a:r>
            <a:r>
              <a:rPr lang="en-US" dirty="0">
                <a:latin typeface="Courier New" charset="0"/>
                <a:ea typeface="ＭＳ Ｐゴシック" charset="0"/>
              </a:rPr>
              <a:t>)	// condition2</a:t>
            </a:r>
          </a:p>
          <a:p>
            <a:pPr lvl="3" eaLnBrk="1" hangingPunct="1">
              <a:buFontTx/>
              <a:buNone/>
            </a:pPr>
            <a:r>
              <a:rPr lang="en-US" dirty="0">
                <a:latin typeface="Courier New" charset="0"/>
                <a:ea typeface="ＭＳ Ｐゴシック" charset="0"/>
              </a:rPr>
              <a:t>			</a:t>
            </a:r>
            <a:r>
              <a:rPr lang="en-US" dirty="0" err="1">
                <a:latin typeface="Courier New" charset="0"/>
                <a:ea typeface="ＭＳ Ｐゴシック" charset="0"/>
              </a:rPr>
              <a:t>System.out.println</a:t>
            </a:r>
            <a:r>
              <a:rPr lang="en-US" dirty="0">
                <a:latin typeface="Courier New" charset="0"/>
                <a:ea typeface="ＭＳ Ｐゴシック" charset="0"/>
              </a:rPr>
              <a:t>(</a:t>
            </a:r>
            <a:r>
              <a:rPr lang="ja-JP" altLang="en-US" dirty="0">
                <a:latin typeface="Courier New" charset="0"/>
                <a:ea typeface="ＭＳ Ｐゴシック" charset="0"/>
              </a:rPr>
              <a:t>“</a:t>
            </a:r>
            <a:r>
              <a:rPr lang="en-US" altLang="ja-JP" dirty="0">
                <a:latin typeface="Courier New" charset="0"/>
                <a:ea typeface="ＭＳ Ｐゴシック" charset="0"/>
              </a:rPr>
              <a:t>A+</a:t>
            </a:r>
            <a:r>
              <a:rPr lang="ja-JP" altLang="en-US" dirty="0">
                <a:latin typeface="Courier New" charset="0"/>
                <a:ea typeface="ＭＳ Ｐゴシック" charset="0"/>
              </a:rPr>
              <a:t>”</a:t>
            </a:r>
            <a:r>
              <a:rPr lang="en-US" altLang="ja-JP" dirty="0">
                <a:latin typeface="Courier New" charset="0"/>
                <a:ea typeface="ＭＳ Ｐゴシック" charset="0"/>
              </a:rPr>
              <a:t>);</a:t>
            </a:r>
          </a:p>
          <a:p>
            <a:pPr lvl="3" eaLnBrk="1" hangingPunct="1">
              <a:buFontTx/>
              <a:buNone/>
            </a:pPr>
            <a:r>
              <a:rPr lang="en-US" b="1">
                <a:latin typeface="Courier New" charset="0"/>
                <a:ea typeface="ＭＳ Ｐゴシック" charset="0"/>
              </a:rPr>
              <a:t> else</a:t>
            </a:r>
            <a:endParaRPr lang="en-US" b="1" dirty="0">
              <a:latin typeface="Courier New" charset="0"/>
              <a:ea typeface="ＭＳ Ｐゴシック" charset="0"/>
            </a:endParaRPr>
          </a:p>
          <a:p>
            <a:pPr lvl="3" eaLnBrk="1" hangingPunct="1">
              <a:buFontTx/>
              <a:buNone/>
            </a:pPr>
            <a:r>
              <a:rPr lang="en-US" b="1" dirty="0">
                <a:latin typeface="Courier New" charset="0"/>
                <a:ea typeface="ＭＳ Ｐゴシック" charset="0"/>
              </a:rPr>
              <a:t>		  </a:t>
            </a:r>
            <a:r>
              <a:rPr lang="en-US" dirty="0" err="1">
                <a:latin typeface="Courier New" charset="0"/>
                <a:ea typeface="ＭＳ Ｐゴシック" charset="0"/>
              </a:rPr>
              <a:t>System.out.println</a:t>
            </a:r>
            <a:r>
              <a:rPr lang="en-US" dirty="0">
                <a:latin typeface="Courier New" charset="0"/>
                <a:ea typeface="ＭＳ Ｐゴシック" charset="0"/>
              </a:rPr>
              <a:t>(</a:t>
            </a:r>
            <a:r>
              <a:rPr lang="ja-JP" altLang="en-US" dirty="0">
                <a:latin typeface="Courier New" charset="0"/>
                <a:ea typeface="ＭＳ Ｐゴシック" charset="0"/>
              </a:rPr>
              <a:t>“</a:t>
            </a:r>
            <a:r>
              <a:rPr lang="en-US" altLang="ja-JP" dirty="0">
                <a:latin typeface="Courier New" charset="0"/>
                <a:ea typeface="ＭＳ Ｐゴシック" charset="0"/>
              </a:rPr>
              <a:t>?</a:t>
            </a:r>
            <a:r>
              <a:rPr lang="ja-JP" altLang="en-US" dirty="0">
                <a:latin typeface="Courier New" charset="0"/>
                <a:ea typeface="ＭＳ Ｐゴシック" charset="0"/>
              </a:rPr>
              <a:t>”</a:t>
            </a:r>
            <a:r>
              <a:rPr lang="en-US" altLang="ja-JP" dirty="0">
                <a:latin typeface="Courier New" charset="0"/>
                <a:ea typeface="ＭＳ Ｐゴシック" charset="0"/>
              </a:rPr>
              <a:t>);</a:t>
            </a:r>
          </a:p>
          <a:p>
            <a:pPr lvl="2" eaLnBrk="1" hangingPunct="1"/>
            <a:r>
              <a:rPr lang="en-US" dirty="0">
                <a:latin typeface="Tahoma" charset="0"/>
                <a:ea typeface="ＭＳ Ｐゴシック" charset="0"/>
              </a:rPr>
              <a:t>Question: is the &lt;false option&gt; for condition1 or condition2?</a:t>
            </a:r>
          </a:p>
          <a:p>
            <a:pPr lvl="3" eaLnBrk="1" hangingPunct="1"/>
            <a:r>
              <a:rPr lang="en-US" dirty="0">
                <a:latin typeface="Tahoma" charset="0"/>
                <a:ea typeface="ＭＳ Ｐゴシック" charset="0"/>
              </a:rPr>
              <a:t>As shown above it will ALWAYS be for condition2</a:t>
            </a:r>
          </a:p>
          <a:p>
            <a:pPr lvl="3" eaLnBrk="1" hangingPunct="1"/>
            <a:r>
              <a:rPr lang="en-US" dirty="0">
                <a:latin typeface="Tahoma" charset="0"/>
                <a:ea typeface="ＭＳ Ｐゴシック" charset="0"/>
              </a:rPr>
              <a:t>Rule is that an else will always be associated with the </a:t>
            </a:r>
            <a:r>
              <a:rPr lang="ja-JP" altLang="en-US" b="1" dirty="0">
                <a:latin typeface="Tahoma" charset="0"/>
                <a:ea typeface="ＭＳ Ｐゴシック" charset="0"/>
              </a:rPr>
              <a:t>“</a:t>
            </a:r>
            <a:r>
              <a:rPr lang="en-US" altLang="ja-JP" b="1" dirty="0">
                <a:latin typeface="Tahoma" charset="0"/>
                <a:ea typeface="ＭＳ Ｐゴシック" charset="0"/>
              </a:rPr>
              <a:t>closest</a:t>
            </a:r>
            <a:r>
              <a:rPr lang="ja-JP" altLang="en-US" b="1" dirty="0">
                <a:latin typeface="Tahoma" charset="0"/>
                <a:ea typeface="ＭＳ Ｐゴシック" charset="0"/>
              </a:rPr>
              <a:t>”</a:t>
            </a:r>
            <a:r>
              <a:rPr lang="en-US" altLang="ja-JP" b="1" dirty="0">
                <a:latin typeface="Tahoma" charset="0"/>
                <a:ea typeface="ＭＳ Ｐゴシック" charset="0"/>
              </a:rPr>
              <a:t> unassociated, non-terminated if  </a:t>
            </a:r>
            <a:endParaRPr lang="en-US" b="1"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73187">
                                            <p:txEl>
                                              <p:pRg st="7" end="7"/>
                                            </p:txEl>
                                          </p:spTgt>
                                        </p:tgtEl>
                                        <p:attrNameLst>
                                          <p:attrName>style.visibility</p:attrName>
                                        </p:attrNameLst>
                                      </p:cBhvr>
                                      <p:to>
                                        <p:strVal val="visible"/>
                                      </p:to>
                                    </p:set>
                                    <p:animEffect transition="in" filter="blinds(horizontal)">
                                      <p:cBhvr>
                                        <p:cTn id="7" dur="500"/>
                                        <p:tgtEl>
                                          <p:spTgt spid="1373187">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1373187">
                                            <p:txEl>
                                              <p:pRg st="8" end="8"/>
                                            </p:txEl>
                                          </p:spTgt>
                                        </p:tgtEl>
                                        <p:attrNameLst>
                                          <p:attrName>style.visibility</p:attrName>
                                        </p:attrNameLst>
                                      </p:cBhvr>
                                      <p:to>
                                        <p:strVal val="visible"/>
                                      </p:to>
                                    </p:set>
                                    <p:animEffect transition="in" filter="wipe(down)">
                                      <p:cBhvr>
                                        <p:cTn id="12" dur="580">
                                          <p:stCondLst>
                                            <p:cond delay="0"/>
                                          </p:stCondLst>
                                        </p:cTn>
                                        <p:tgtEl>
                                          <p:spTgt spid="1373187">
                                            <p:txEl>
                                              <p:pRg st="8" end="8"/>
                                            </p:txEl>
                                          </p:spTgt>
                                        </p:tgtEl>
                                      </p:cBhvr>
                                    </p:animEffect>
                                    <p:anim calcmode="lin" valueType="num">
                                      <p:cBhvr>
                                        <p:cTn id="13" dur="1822" tmFilter="0,0; 0.14,0.36; 0.43,0.73; 0.71,0.91; 1.0,1.0">
                                          <p:stCondLst>
                                            <p:cond delay="0"/>
                                          </p:stCondLst>
                                        </p:cTn>
                                        <p:tgtEl>
                                          <p:spTgt spid="1373187">
                                            <p:txEl>
                                              <p:pRg st="8" end="8"/>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373187">
                                            <p:txEl>
                                              <p:pRg st="8" end="8"/>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373187">
                                            <p:txEl>
                                              <p:pRg st="8" end="8"/>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373187">
                                            <p:txEl>
                                              <p:pRg st="8" end="8"/>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373187">
                                            <p:txEl>
                                              <p:pRg st="8" end="8"/>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373187">
                                            <p:txEl>
                                              <p:pRg st="8" end="8"/>
                                            </p:txEl>
                                          </p:spTgt>
                                        </p:tgtEl>
                                      </p:cBhvr>
                                      <p:to x="100000" y="60000"/>
                                    </p:animScale>
                                    <p:animScale>
                                      <p:cBhvr>
                                        <p:cTn id="19" dur="166" decel="50000">
                                          <p:stCondLst>
                                            <p:cond delay="676"/>
                                          </p:stCondLst>
                                        </p:cTn>
                                        <p:tgtEl>
                                          <p:spTgt spid="1373187">
                                            <p:txEl>
                                              <p:pRg st="8" end="8"/>
                                            </p:txEl>
                                          </p:spTgt>
                                        </p:tgtEl>
                                      </p:cBhvr>
                                      <p:to x="100000" y="100000"/>
                                    </p:animScale>
                                    <p:animScale>
                                      <p:cBhvr>
                                        <p:cTn id="20" dur="26">
                                          <p:stCondLst>
                                            <p:cond delay="1312"/>
                                          </p:stCondLst>
                                        </p:cTn>
                                        <p:tgtEl>
                                          <p:spTgt spid="1373187">
                                            <p:txEl>
                                              <p:pRg st="8" end="8"/>
                                            </p:txEl>
                                          </p:spTgt>
                                        </p:tgtEl>
                                      </p:cBhvr>
                                      <p:to x="100000" y="80000"/>
                                    </p:animScale>
                                    <p:animScale>
                                      <p:cBhvr>
                                        <p:cTn id="21" dur="166" decel="50000">
                                          <p:stCondLst>
                                            <p:cond delay="1338"/>
                                          </p:stCondLst>
                                        </p:cTn>
                                        <p:tgtEl>
                                          <p:spTgt spid="1373187">
                                            <p:txEl>
                                              <p:pRg st="8" end="8"/>
                                            </p:txEl>
                                          </p:spTgt>
                                        </p:tgtEl>
                                      </p:cBhvr>
                                      <p:to x="100000" y="100000"/>
                                    </p:animScale>
                                    <p:animScale>
                                      <p:cBhvr>
                                        <p:cTn id="22" dur="26">
                                          <p:stCondLst>
                                            <p:cond delay="1642"/>
                                          </p:stCondLst>
                                        </p:cTn>
                                        <p:tgtEl>
                                          <p:spTgt spid="1373187">
                                            <p:txEl>
                                              <p:pRg st="8" end="8"/>
                                            </p:txEl>
                                          </p:spTgt>
                                        </p:tgtEl>
                                      </p:cBhvr>
                                      <p:to x="100000" y="90000"/>
                                    </p:animScale>
                                    <p:animScale>
                                      <p:cBhvr>
                                        <p:cTn id="23" dur="166" decel="50000">
                                          <p:stCondLst>
                                            <p:cond delay="1668"/>
                                          </p:stCondLst>
                                        </p:cTn>
                                        <p:tgtEl>
                                          <p:spTgt spid="1373187">
                                            <p:txEl>
                                              <p:pRg st="8" end="8"/>
                                            </p:txEl>
                                          </p:spTgt>
                                        </p:tgtEl>
                                      </p:cBhvr>
                                      <p:to x="100000" y="100000"/>
                                    </p:animScale>
                                    <p:animScale>
                                      <p:cBhvr>
                                        <p:cTn id="24" dur="26">
                                          <p:stCondLst>
                                            <p:cond delay="1808"/>
                                          </p:stCondLst>
                                        </p:cTn>
                                        <p:tgtEl>
                                          <p:spTgt spid="1373187">
                                            <p:txEl>
                                              <p:pRg st="8" end="8"/>
                                            </p:txEl>
                                          </p:spTgt>
                                        </p:tgtEl>
                                      </p:cBhvr>
                                      <p:to x="100000" y="95000"/>
                                    </p:animScale>
                                    <p:animScale>
                                      <p:cBhvr>
                                        <p:cTn id="25" dur="166" decel="50000">
                                          <p:stCondLst>
                                            <p:cond delay="1834"/>
                                          </p:stCondLst>
                                        </p:cTn>
                                        <p:tgtEl>
                                          <p:spTgt spid="1373187">
                                            <p:txEl>
                                              <p:pRg st="8" end="8"/>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373187">
                                            <p:txEl>
                                              <p:pRg st="9" end="9"/>
                                            </p:txEl>
                                          </p:spTgt>
                                        </p:tgtEl>
                                        <p:attrNameLst>
                                          <p:attrName>style.visibility</p:attrName>
                                        </p:attrNameLst>
                                      </p:cBhvr>
                                      <p:to>
                                        <p:strVal val="visible"/>
                                      </p:to>
                                    </p:set>
                                    <p:animEffect transition="in" filter="wipe(down)">
                                      <p:cBhvr>
                                        <p:cTn id="28" dur="580">
                                          <p:stCondLst>
                                            <p:cond delay="0"/>
                                          </p:stCondLst>
                                        </p:cTn>
                                        <p:tgtEl>
                                          <p:spTgt spid="1373187">
                                            <p:txEl>
                                              <p:pRg st="9" end="9"/>
                                            </p:txEl>
                                          </p:spTgt>
                                        </p:tgtEl>
                                      </p:cBhvr>
                                    </p:animEffect>
                                    <p:anim calcmode="lin" valueType="num">
                                      <p:cBhvr>
                                        <p:cTn id="29" dur="1822" tmFilter="0,0; 0.14,0.36; 0.43,0.73; 0.71,0.91; 1.0,1.0">
                                          <p:stCondLst>
                                            <p:cond delay="0"/>
                                          </p:stCondLst>
                                        </p:cTn>
                                        <p:tgtEl>
                                          <p:spTgt spid="1373187">
                                            <p:txEl>
                                              <p:pRg st="9" end="9"/>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373187">
                                            <p:txEl>
                                              <p:pRg st="9" end="9"/>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373187">
                                            <p:txEl>
                                              <p:pRg st="9" end="9"/>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373187">
                                            <p:txEl>
                                              <p:pRg st="9" end="9"/>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373187">
                                            <p:txEl>
                                              <p:pRg st="9" end="9"/>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373187">
                                            <p:txEl>
                                              <p:pRg st="9" end="9"/>
                                            </p:txEl>
                                          </p:spTgt>
                                        </p:tgtEl>
                                      </p:cBhvr>
                                      <p:to x="100000" y="60000"/>
                                    </p:animScale>
                                    <p:animScale>
                                      <p:cBhvr>
                                        <p:cTn id="35" dur="166" decel="50000">
                                          <p:stCondLst>
                                            <p:cond delay="676"/>
                                          </p:stCondLst>
                                        </p:cTn>
                                        <p:tgtEl>
                                          <p:spTgt spid="1373187">
                                            <p:txEl>
                                              <p:pRg st="9" end="9"/>
                                            </p:txEl>
                                          </p:spTgt>
                                        </p:tgtEl>
                                      </p:cBhvr>
                                      <p:to x="100000" y="100000"/>
                                    </p:animScale>
                                    <p:animScale>
                                      <p:cBhvr>
                                        <p:cTn id="36" dur="26">
                                          <p:stCondLst>
                                            <p:cond delay="1312"/>
                                          </p:stCondLst>
                                        </p:cTn>
                                        <p:tgtEl>
                                          <p:spTgt spid="1373187">
                                            <p:txEl>
                                              <p:pRg st="9" end="9"/>
                                            </p:txEl>
                                          </p:spTgt>
                                        </p:tgtEl>
                                      </p:cBhvr>
                                      <p:to x="100000" y="80000"/>
                                    </p:animScale>
                                    <p:animScale>
                                      <p:cBhvr>
                                        <p:cTn id="37" dur="166" decel="50000">
                                          <p:stCondLst>
                                            <p:cond delay="1338"/>
                                          </p:stCondLst>
                                        </p:cTn>
                                        <p:tgtEl>
                                          <p:spTgt spid="1373187">
                                            <p:txEl>
                                              <p:pRg st="9" end="9"/>
                                            </p:txEl>
                                          </p:spTgt>
                                        </p:tgtEl>
                                      </p:cBhvr>
                                      <p:to x="100000" y="100000"/>
                                    </p:animScale>
                                    <p:animScale>
                                      <p:cBhvr>
                                        <p:cTn id="38" dur="26">
                                          <p:stCondLst>
                                            <p:cond delay="1642"/>
                                          </p:stCondLst>
                                        </p:cTn>
                                        <p:tgtEl>
                                          <p:spTgt spid="1373187">
                                            <p:txEl>
                                              <p:pRg st="9" end="9"/>
                                            </p:txEl>
                                          </p:spTgt>
                                        </p:tgtEl>
                                      </p:cBhvr>
                                      <p:to x="100000" y="90000"/>
                                    </p:animScale>
                                    <p:animScale>
                                      <p:cBhvr>
                                        <p:cTn id="39" dur="166" decel="50000">
                                          <p:stCondLst>
                                            <p:cond delay="1668"/>
                                          </p:stCondLst>
                                        </p:cTn>
                                        <p:tgtEl>
                                          <p:spTgt spid="1373187">
                                            <p:txEl>
                                              <p:pRg st="9" end="9"/>
                                            </p:txEl>
                                          </p:spTgt>
                                        </p:tgtEl>
                                      </p:cBhvr>
                                      <p:to x="100000" y="100000"/>
                                    </p:animScale>
                                    <p:animScale>
                                      <p:cBhvr>
                                        <p:cTn id="40" dur="26">
                                          <p:stCondLst>
                                            <p:cond delay="1808"/>
                                          </p:stCondLst>
                                        </p:cTn>
                                        <p:tgtEl>
                                          <p:spTgt spid="1373187">
                                            <p:txEl>
                                              <p:pRg st="9" end="9"/>
                                            </p:txEl>
                                          </p:spTgt>
                                        </p:tgtEl>
                                      </p:cBhvr>
                                      <p:to x="100000" y="95000"/>
                                    </p:animScale>
                                    <p:animScale>
                                      <p:cBhvr>
                                        <p:cTn id="41" dur="166" decel="50000">
                                          <p:stCondLst>
                                            <p:cond delay="1834"/>
                                          </p:stCondLst>
                                        </p:cTn>
                                        <p:tgtEl>
                                          <p:spTgt spid="1373187">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6BFD8E7-E3C2-D340-B9C0-53EB9D2B3B5D}" type="slidenum">
              <a:rPr lang="en-US" sz="1400">
                <a:latin typeface="Arial" charset="0"/>
              </a:rPr>
              <a:pPr eaLnBrk="1" hangingPunct="1"/>
              <a:t>47</a:t>
            </a:fld>
            <a:endParaRPr lang="en-US" sz="1400">
              <a:latin typeface="Arial" charset="0"/>
            </a:endParaRPr>
          </a:p>
        </p:txBody>
      </p:sp>
      <p:sp>
        <p:nvSpPr>
          <p:cNvPr id="747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5: if statement</a:t>
            </a:r>
          </a:p>
        </p:txBody>
      </p:sp>
      <p:sp>
        <p:nvSpPr>
          <p:cNvPr id="1374211" name="Rectangle 3"/>
          <p:cNvSpPr>
            <a:spLocks noGrp="1" noChangeArrowheads="1"/>
          </p:cNvSpPr>
          <p:nvPr>
            <p:ph type="body" idx="1"/>
          </p:nvPr>
        </p:nvSpPr>
        <p:spPr/>
        <p:txBody>
          <a:bodyPr/>
          <a:lstStyle/>
          <a:p>
            <a:pPr lvl="2" eaLnBrk="1" hangingPunct="1"/>
            <a:r>
              <a:rPr lang="en-US" dirty="0">
                <a:latin typeface="Tahoma" charset="0"/>
                <a:ea typeface="ＭＳ Ｐゴシック" charset="0"/>
              </a:rPr>
              <a:t>Thus, there is no problem for the computer</a:t>
            </a:r>
          </a:p>
          <a:p>
            <a:pPr lvl="3" eaLnBrk="1" hangingPunct="1"/>
            <a:r>
              <a:rPr lang="en-US" dirty="0">
                <a:latin typeface="Tahoma" charset="0"/>
                <a:ea typeface="ＭＳ Ｐゴシック" charset="0"/>
              </a:rPr>
              <a:t>Problem is if the programmer does not understand the rule</a:t>
            </a:r>
          </a:p>
          <a:p>
            <a:pPr lvl="3" eaLnBrk="1" hangingPunct="1"/>
            <a:r>
              <a:rPr lang="en-US" dirty="0">
                <a:latin typeface="Tahoma" charset="0"/>
                <a:ea typeface="ＭＳ Ｐゴシック" charset="0"/>
              </a:rPr>
              <a:t>Result is a </a:t>
            </a:r>
            <a:r>
              <a:rPr lang="en-US" dirty="0">
                <a:solidFill>
                  <a:srgbClr val="FF0000"/>
                </a:solidFill>
                <a:latin typeface="Tahoma" charset="0"/>
                <a:ea typeface="ＭＳ Ｐゴシック" charset="0"/>
              </a:rPr>
              <a:t>LOGIC ERROR</a:t>
            </a:r>
          </a:p>
          <a:p>
            <a:pPr lvl="4" eaLnBrk="1" hangingPunct="1"/>
            <a:r>
              <a:rPr lang="en-US" dirty="0">
                <a:latin typeface="Tahoma" charset="0"/>
                <a:ea typeface="ＭＳ Ｐゴシック" charset="0"/>
              </a:rPr>
              <a:t>Logic errors can be very problematic and difficult to correct</a:t>
            </a:r>
          </a:p>
          <a:p>
            <a:pPr lvl="4" eaLnBrk="1" hangingPunct="1"/>
            <a:r>
              <a:rPr lang="en-US" dirty="0">
                <a:latin typeface="Tahoma" charset="0"/>
                <a:ea typeface="ＭＳ Ｐゴシック" charset="0"/>
              </a:rPr>
              <a:t>Unlike a syntax error, which prevents the program from being compiled, with a logic error the program may run and may seem fine</a:t>
            </a:r>
          </a:p>
          <a:p>
            <a:pPr lvl="4" eaLnBrk="1" hangingPunct="1"/>
            <a:r>
              <a:rPr lang="en-US" dirty="0">
                <a:latin typeface="Tahoma" charset="0"/>
                <a:ea typeface="ＭＳ Ｐゴシック" charset="0"/>
              </a:rPr>
              <a:t>However, one or more errors in the programmer</a:t>
            </a:r>
            <a:r>
              <a:rPr lang="ja-JP" altLang="en-US" dirty="0">
                <a:latin typeface="Tahoma" charset="0"/>
                <a:ea typeface="ＭＳ Ｐゴシック" charset="0"/>
              </a:rPr>
              <a:t>’</a:t>
            </a:r>
            <a:r>
              <a:rPr lang="en-US" altLang="ja-JP" dirty="0">
                <a:latin typeface="Tahoma" charset="0"/>
                <a:ea typeface="ＭＳ Ｐゴシック" charset="0"/>
              </a:rPr>
              <a:t>s logic cause the result will be incorrect!</a:t>
            </a:r>
          </a:p>
          <a:p>
            <a:pPr lvl="3" eaLnBrk="1" hangingPunct="1"/>
            <a:r>
              <a:rPr lang="en-US" dirty="0">
                <a:latin typeface="Tahoma" charset="0"/>
                <a:ea typeface="ＭＳ Ｐゴシック" charset="0"/>
              </a:rPr>
              <a:t>Compare on board: </a:t>
            </a:r>
            <a:r>
              <a:rPr lang="en-US" dirty="0">
                <a:solidFill>
                  <a:schemeClr val="accent2"/>
                </a:solidFill>
                <a:latin typeface="Tahoma" charset="0"/>
                <a:ea typeface="ＭＳ Ｐゴシック" charset="0"/>
              </a:rPr>
              <a:t>COMPILATION ERROR</a:t>
            </a:r>
            <a:r>
              <a:rPr lang="en-US" dirty="0">
                <a:latin typeface="Tahoma" charset="0"/>
                <a:ea typeface="ＭＳ Ｐゴシック" charset="0"/>
              </a:rPr>
              <a:t>, </a:t>
            </a:r>
            <a:r>
              <a:rPr lang="en-US" dirty="0">
                <a:solidFill>
                  <a:srgbClr val="008000"/>
                </a:solidFill>
                <a:latin typeface="Tahoma" charset="0"/>
                <a:ea typeface="ＭＳ Ｐゴシック" charset="0"/>
              </a:rPr>
              <a:t>RUN-TIME ERROR</a:t>
            </a:r>
            <a:r>
              <a:rPr lang="en-US" dirty="0">
                <a:latin typeface="Tahoma" charset="0"/>
                <a:ea typeface="ＭＳ Ｐゴシック" charset="0"/>
              </a:rPr>
              <a:t>, </a:t>
            </a:r>
            <a:r>
              <a:rPr lang="en-US" dirty="0">
                <a:solidFill>
                  <a:srgbClr val="660033"/>
                </a:solidFill>
                <a:latin typeface="Tahoma" charset="0"/>
                <a:ea typeface="ＭＳ Ｐゴシック" charset="0"/>
              </a:rPr>
              <a:t>LOGIC ERROR</a:t>
            </a:r>
          </a:p>
          <a:p>
            <a:pPr lvl="2" eaLnBrk="1" hangingPunct="1"/>
            <a:r>
              <a:rPr lang="en-US" dirty="0">
                <a:latin typeface="Tahoma" charset="0"/>
                <a:ea typeface="ＭＳ Ｐゴシック" charset="0"/>
              </a:rPr>
              <a:t>Luckily, in this case the problem is easy to correct</a:t>
            </a:r>
          </a:p>
          <a:p>
            <a:pPr lvl="3" eaLnBrk="1" hangingPunct="1"/>
            <a:r>
              <a:rPr lang="en-US" dirty="0">
                <a:latin typeface="Tahoma" charset="0"/>
                <a:ea typeface="ＭＳ Ｐゴシック" charset="0"/>
              </a:rPr>
              <a:t>How?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4211">
                                            <p:txEl>
                                              <p:pRg st="2" end="2"/>
                                            </p:txEl>
                                          </p:spTgt>
                                        </p:tgtEl>
                                        <p:attrNameLst>
                                          <p:attrName>style.visibility</p:attrName>
                                        </p:attrNameLst>
                                      </p:cBhvr>
                                      <p:to>
                                        <p:strVal val="visible"/>
                                      </p:to>
                                    </p:set>
                                    <p:anim to="" calcmode="lin" valueType="num">
                                      <p:cBhvr>
                                        <p:cTn id="7" dur="1" fill="hold"/>
                                        <p:tgtEl>
                                          <p:spTgt spid="1374211">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74211">
                                            <p:txEl>
                                              <p:pRg st="3" end="3"/>
                                            </p:txEl>
                                          </p:spTgt>
                                        </p:tgtEl>
                                        <p:attrNameLst>
                                          <p:attrName>style.visibility</p:attrName>
                                        </p:attrNameLst>
                                      </p:cBhvr>
                                      <p:to>
                                        <p:strVal val="visible"/>
                                      </p:to>
                                    </p:set>
                                    <p:anim to="" calcmode="lin" valueType="num">
                                      <p:cBhvr>
                                        <p:cTn id="10" dur="1" fill="hold"/>
                                        <p:tgtEl>
                                          <p:spTgt spid="1374211">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74211">
                                            <p:txEl>
                                              <p:pRg st="4" end="4"/>
                                            </p:txEl>
                                          </p:spTgt>
                                        </p:tgtEl>
                                        <p:attrNameLst>
                                          <p:attrName>style.visibility</p:attrName>
                                        </p:attrNameLst>
                                      </p:cBhvr>
                                      <p:to>
                                        <p:strVal val="visible"/>
                                      </p:to>
                                    </p:set>
                                    <p:anim to="" calcmode="lin" valueType="num">
                                      <p:cBhvr>
                                        <p:cTn id="15" dur="1" fill="hold"/>
                                        <p:tgtEl>
                                          <p:spTgt spid="1374211">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374211">
                                            <p:txEl>
                                              <p:pRg st="5" end="5"/>
                                            </p:txEl>
                                          </p:spTgt>
                                        </p:tgtEl>
                                        <p:attrNameLst>
                                          <p:attrName>style.visibility</p:attrName>
                                        </p:attrNameLst>
                                      </p:cBhvr>
                                      <p:to>
                                        <p:strVal val="visible"/>
                                      </p:to>
                                    </p:set>
                                    <p:anim to="" calcmode="lin" valueType="num">
                                      <p:cBhvr>
                                        <p:cTn id="18" dur="1" fill="hold"/>
                                        <p:tgtEl>
                                          <p:spTgt spid="1374211">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374211">
                                            <p:txEl>
                                              <p:pRg st="6" end="6"/>
                                            </p:txEl>
                                          </p:spTgt>
                                        </p:tgtEl>
                                        <p:attrNameLst>
                                          <p:attrName>style.visibility</p:attrName>
                                        </p:attrNameLst>
                                      </p:cBhvr>
                                      <p:to>
                                        <p:strVal val="visible"/>
                                      </p:to>
                                    </p:set>
                                    <p:anim to="" calcmode="lin" valueType="num">
                                      <p:cBhvr>
                                        <p:cTn id="23" dur="1" fill="hold"/>
                                        <p:tgtEl>
                                          <p:spTgt spid="1374211">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1" presetClass="entr" presetSubtype="0" fill="hold" nodeType="clickEffect">
                                  <p:stCondLst>
                                    <p:cond delay="0"/>
                                  </p:stCondLst>
                                  <p:childTnLst>
                                    <p:set>
                                      <p:cBhvr>
                                        <p:cTn id="27" dur="1" fill="hold">
                                          <p:stCondLst>
                                            <p:cond delay="0"/>
                                          </p:stCondLst>
                                        </p:cTn>
                                        <p:tgtEl>
                                          <p:spTgt spid="1374211">
                                            <p:txEl>
                                              <p:pRg st="7" end="7"/>
                                            </p:txEl>
                                          </p:spTgt>
                                        </p:tgtEl>
                                        <p:attrNameLst>
                                          <p:attrName>style.visibility</p:attrName>
                                        </p:attrNameLst>
                                      </p:cBhvr>
                                      <p:to>
                                        <p:strVal val="visible"/>
                                      </p:to>
                                    </p:set>
                                    <p:animEffect transition="in" filter="fade">
                                      <p:cBhvr>
                                        <p:cTn id="28" dur="770" decel="100000"/>
                                        <p:tgtEl>
                                          <p:spTgt spid="1374211">
                                            <p:txEl>
                                              <p:pRg st="7" end="7"/>
                                            </p:txEl>
                                          </p:spTgt>
                                        </p:tgtEl>
                                      </p:cBhvr>
                                    </p:animEffect>
                                    <p:animScale>
                                      <p:cBhvr>
                                        <p:cTn id="29" dur="770" decel="100000"/>
                                        <p:tgtEl>
                                          <p:spTgt spid="1374211">
                                            <p:txEl>
                                              <p:pRg st="7" end="7"/>
                                            </p:txEl>
                                          </p:spTgt>
                                        </p:tgtEl>
                                      </p:cBhvr>
                                      <p:from x="10000" y="10000"/>
                                      <p:to x="200000" y="450000"/>
                                    </p:animScale>
                                    <p:animScale>
                                      <p:cBhvr>
                                        <p:cTn id="30" dur="1230" accel="100000" fill="hold">
                                          <p:stCondLst>
                                            <p:cond delay="770"/>
                                          </p:stCondLst>
                                        </p:cTn>
                                        <p:tgtEl>
                                          <p:spTgt spid="1374211">
                                            <p:txEl>
                                              <p:pRg st="7" end="7"/>
                                            </p:txEl>
                                          </p:spTgt>
                                        </p:tgtEl>
                                      </p:cBhvr>
                                      <p:from x="200000" y="450000"/>
                                      <p:to x="100000" y="100000"/>
                                    </p:animScale>
                                    <p:set>
                                      <p:cBhvr>
                                        <p:cTn id="31" dur="770" fill="hold"/>
                                        <p:tgtEl>
                                          <p:spTgt spid="1374211">
                                            <p:txEl>
                                              <p:pRg st="7" end="7"/>
                                            </p:txEl>
                                          </p:spTgt>
                                        </p:tgtEl>
                                        <p:attrNameLst>
                                          <p:attrName>ppt_x</p:attrName>
                                        </p:attrNameLst>
                                      </p:cBhvr>
                                      <p:to>
                                        <p:strVal val="(0.5)"/>
                                      </p:to>
                                    </p:set>
                                    <p:anim from="(0.5)" to="(#ppt_x)" calcmode="lin" valueType="num">
                                      <p:cBhvr>
                                        <p:cTn id="32" dur="1230" accel="100000" fill="hold">
                                          <p:stCondLst>
                                            <p:cond delay="770"/>
                                          </p:stCondLst>
                                        </p:cTn>
                                        <p:tgtEl>
                                          <p:spTgt spid="1374211">
                                            <p:txEl>
                                              <p:pRg st="7" end="7"/>
                                            </p:txEl>
                                          </p:spTgt>
                                        </p:tgtEl>
                                        <p:attrNameLst>
                                          <p:attrName>ppt_x</p:attrName>
                                        </p:attrNameLst>
                                      </p:cBhvr>
                                    </p:anim>
                                    <p:set>
                                      <p:cBhvr>
                                        <p:cTn id="33" dur="770" fill="hold"/>
                                        <p:tgtEl>
                                          <p:spTgt spid="1374211">
                                            <p:txEl>
                                              <p:pRg st="7" end="7"/>
                                            </p:txEl>
                                          </p:spTgt>
                                        </p:tgtEl>
                                        <p:attrNameLst>
                                          <p:attrName>ppt_y</p:attrName>
                                        </p:attrNameLst>
                                      </p:cBhvr>
                                      <p:to>
                                        <p:strVal val="(#ppt_y+0.4)"/>
                                      </p:to>
                                    </p:set>
                                    <p:anim from="(#ppt_y+0.4)" to="(#ppt_y)" calcmode="lin" valueType="num">
                                      <p:cBhvr>
                                        <p:cTn id="34" dur="1230" accel="100000" fill="hold">
                                          <p:stCondLst>
                                            <p:cond delay="770"/>
                                          </p:stCondLst>
                                        </p:cTn>
                                        <p:tgtEl>
                                          <p:spTgt spid="1374211">
                                            <p:txEl>
                                              <p:pRg st="7" end="7"/>
                                            </p:txEl>
                                          </p:spTgt>
                                        </p:tgtEl>
                                        <p:attrNameLst>
                                          <p:attrName>ppt_y</p:attrName>
                                        </p:attrNameLst>
                                      </p:cBhvr>
                                    </p:anim>
                                  </p:childTnLst>
                                </p:cTn>
                              </p:par>
                              <p:par>
                                <p:cTn id="35" presetID="51" presetClass="entr" presetSubtype="0" fill="hold" nodeType="withEffect">
                                  <p:stCondLst>
                                    <p:cond delay="0"/>
                                  </p:stCondLst>
                                  <p:childTnLst>
                                    <p:set>
                                      <p:cBhvr>
                                        <p:cTn id="36" dur="1" fill="hold">
                                          <p:stCondLst>
                                            <p:cond delay="0"/>
                                          </p:stCondLst>
                                        </p:cTn>
                                        <p:tgtEl>
                                          <p:spTgt spid="1374211">
                                            <p:txEl>
                                              <p:pRg st="8" end="8"/>
                                            </p:txEl>
                                          </p:spTgt>
                                        </p:tgtEl>
                                        <p:attrNameLst>
                                          <p:attrName>style.visibility</p:attrName>
                                        </p:attrNameLst>
                                      </p:cBhvr>
                                      <p:to>
                                        <p:strVal val="visible"/>
                                      </p:to>
                                    </p:set>
                                    <p:animEffect transition="in" filter="fade">
                                      <p:cBhvr>
                                        <p:cTn id="37" dur="770" decel="100000"/>
                                        <p:tgtEl>
                                          <p:spTgt spid="1374211">
                                            <p:txEl>
                                              <p:pRg st="8" end="8"/>
                                            </p:txEl>
                                          </p:spTgt>
                                        </p:tgtEl>
                                      </p:cBhvr>
                                    </p:animEffect>
                                    <p:animScale>
                                      <p:cBhvr>
                                        <p:cTn id="38" dur="770" decel="100000"/>
                                        <p:tgtEl>
                                          <p:spTgt spid="1374211">
                                            <p:txEl>
                                              <p:pRg st="8" end="8"/>
                                            </p:txEl>
                                          </p:spTgt>
                                        </p:tgtEl>
                                      </p:cBhvr>
                                      <p:from x="10000" y="10000"/>
                                      <p:to x="200000" y="450000"/>
                                    </p:animScale>
                                    <p:animScale>
                                      <p:cBhvr>
                                        <p:cTn id="39" dur="1230" accel="100000" fill="hold">
                                          <p:stCondLst>
                                            <p:cond delay="770"/>
                                          </p:stCondLst>
                                        </p:cTn>
                                        <p:tgtEl>
                                          <p:spTgt spid="1374211">
                                            <p:txEl>
                                              <p:pRg st="8" end="8"/>
                                            </p:txEl>
                                          </p:spTgt>
                                        </p:tgtEl>
                                      </p:cBhvr>
                                      <p:from x="200000" y="450000"/>
                                      <p:to x="100000" y="100000"/>
                                    </p:animScale>
                                    <p:set>
                                      <p:cBhvr>
                                        <p:cTn id="40" dur="770" fill="hold"/>
                                        <p:tgtEl>
                                          <p:spTgt spid="1374211">
                                            <p:txEl>
                                              <p:pRg st="8" end="8"/>
                                            </p:txEl>
                                          </p:spTgt>
                                        </p:tgtEl>
                                        <p:attrNameLst>
                                          <p:attrName>ppt_x</p:attrName>
                                        </p:attrNameLst>
                                      </p:cBhvr>
                                      <p:to>
                                        <p:strVal val="(0.5)"/>
                                      </p:to>
                                    </p:set>
                                    <p:anim from="(0.5)" to="(#ppt_x)" calcmode="lin" valueType="num">
                                      <p:cBhvr>
                                        <p:cTn id="41" dur="1230" accel="100000" fill="hold">
                                          <p:stCondLst>
                                            <p:cond delay="770"/>
                                          </p:stCondLst>
                                        </p:cTn>
                                        <p:tgtEl>
                                          <p:spTgt spid="1374211">
                                            <p:txEl>
                                              <p:pRg st="8" end="8"/>
                                            </p:txEl>
                                          </p:spTgt>
                                        </p:tgtEl>
                                        <p:attrNameLst>
                                          <p:attrName>ppt_x</p:attrName>
                                        </p:attrNameLst>
                                      </p:cBhvr>
                                    </p:anim>
                                    <p:set>
                                      <p:cBhvr>
                                        <p:cTn id="42" dur="770" fill="hold"/>
                                        <p:tgtEl>
                                          <p:spTgt spid="1374211">
                                            <p:txEl>
                                              <p:pRg st="8" end="8"/>
                                            </p:txEl>
                                          </p:spTgt>
                                        </p:tgtEl>
                                        <p:attrNameLst>
                                          <p:attrName>ppt_y</p:attrName>
                                        </p:attrNameLst>
                                      </p:cBhvr>
                                      <p:to>
                                        <p:strVal val="(#ppt_y+0.4)"/>
                                      </p:to>
                                    </p:set>
                                    <p:anim from="(#ppt_y+0.4)" to="(#ppt_y)" calcmode="lin" valueType="num">
                                      <p:cBhvr>
                                        <p:cTn id="43" dur="1230" accel="100000" fill="hold">
                                          <p:stCondLst>
                                            <p:cond delay="770"/>
                                          </p:stCondLst>
                                        </p:cTn>
                                        <p:tgtEl>
                                          <p:spTgt spid="1374211">
                                            <p:txEl>
                                              <p:pRg st="8" end="8"/>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2B4C61C-D1C1-F049-8F3F-2C7B9E85CEED}" type="slidenum">
              <a:rPr lang="en-US" sz="1400">
                <a:latin typeface="Arial" charset="0"/>
              </a:rPr>
              <a:pPr eaLnBrk="1" hangingPunct="1"/>
              <a:t>48</a:t>
            </a:fld>
            <a:endParaRPr lang="en-US" sz="1400">
              <a:latin typeface="Arial" charset="0"/>
            </a:endParaRPr>
          </a:p>
        </p:txBody>
      </p:sp>
      <p:sp>
        <p:nvSpPr>
          <p:cNvPr id="757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5: while loop</a:t>
            </a:r>
          </a:p>
        </p:txBody>
      </p:sp>
      <p:sp>
        <p:nvSpPr>
          <p:cNvPr id="1375235" name="Rectangle 3"/>
          <p:cNvSpPr>
            <a:spLocks noGrp="1" noChangeArrowheads="1"/>
          </p:cNvSpPr>
          <p:nvPr>
            <p:ph type="body" idx="1"/>
          </p:nvPr>
        </p:nvSpPr>
        <p:spPr>
          <a:xfrm>
            <a:off x="381000" y="1066800"/>
            <a:ext cx="8382000" cy="5181600"/>
          </a:xfrm>
        </p:spPr>
        <p:txBody>
          <a:bodyPr/>
          <a:lstStyle/>
          <a:p>
            <a:pPr eaLnBrk="1" hangingPunct="1"/>
            <a:r>
              <a:rPr lang="en-US" dirty="0">
                <a:latin typeface="Tahoma" charset="0"/>
                <a:ea typeface="ＭＳ Ｐゴシック" charset="0"/>
                <a:cs typeface="ＭＳ Ｐゴシック" charset="0"/>
              </a:rPr>
              <a:t>The while loop is also intuitive</a:t>
            </a:r>
          </a:p>
          <a:p>
            <a:pPr lvl="1" eaLnBrk="1" hangingPunct="1">
              <a:buFont typeface="Marlett" charset="0"/>
              <a:buNone/>
            </a:pPr>
            <a:r>
              <a:rPr lang="en-US" sz="2000" b="1" dirty="0">
                <a:latin typeface="Courier New" charset="0"/>
                <a:ea typeface="ＭＳ Ｐゴシック" charset="0"/>
              </a:rPr>
              <a:t>while </a:t>
            </a:r>
            <a:r>
              <a:rPr lang="en-US" sz="2000" dirty="0">
                <a:latin typeface="Courier New" charset="0"/>
                <a:ea typeface="ＭＳ Ｐゴシック" charset="0"/>
              </a:rPr>
              <a:t>(</a:t>
            </a:r>
            <a:r>
              <a:rPr lang="en-US" sz="2000" dirty="0" err="1">
                <a:latin typeface="Courier New" charset="0"/>
                <a:ea typeface="ＭＳ Ｐゴシック" charset="0"/>
              </a:rPr>
              <a:t>booleanexpression</a:t>
            </a:r>
            <a:r>
              <a:rPr lang="en-US" sz="2000" dirty="0">
                <a:latin typeface="Courier New" charset="0"/>
                <a:ea typeface="ＭＳ Ｐゴシック" charset="0"/>
              </a:rPr>
              <a:t>)</a:t>
            </a:r>
          </a:p>
          <a:p>
            <a:pPr lvl="1" eaLnBrk="1" hangingPunct="1">
              <a:buFont typeface="Marlett" charset="0"/>
              <a:buNone/>
            </a:pPr>
            <a:r>
              <a:rPr lang="en-US" sz="2000" b="1">
                <a:latin typeface="Courier New" charset="0"/>
                <a:ea typeface="ＭＳ Ｐゴシック" charset="0"/>
              </a:rPr>
              <a:t>		</a:t>
            </a:r>
            <a:r>
              <a:rPr lang="en-US" sz="2000">
                <a:latin typeface="Courier New" charset="0"/>
                <a:ea typeface="ＭＳ Ｐゴシック" charset="0"/>
              </a:rPr>
              <a:t>&lt;loop body&gt;;</a:t>
            </a:r>
          </a:p>
          <a:p>
            <a:pPr lvl="1" eaLnBrk="1" hangingPunct="1"/>
            <a:r>
              <a:rPr lang="en-US" dirty="0">
                <a:latin typeface="Tahoma" charset="0"/>
                <a:ea typeface="ＭＳ Ｐゴシック" charset="0"/>
              </a:rPr>
              <a:t>where &lt;loop body&gt; can be any Java statement</a:t>
            </a:r>
          </a:p>
          <a:p>
            <a:pPr lvl="1" eaLnBrk="1" hangingPunct="1"/>
            <a:r>
              <a:rPr lang="en-US" dirty="0">
                <a:latin typeface="Tahoma" charset="0"/>
                <a:ea typeface="ＭＳ Ｐゴシック" charset="0"/>
              </a:rPr>
              <a:t>Logic of while loop:</a:t>
            </a:r>
          </a:p>
          <a:p>
            <a:pPr lvl="2" eaLnBrk="1" hangingPunct="1"/>
            <a:r>
              <a:rPr lang="en-US" dirty="0">
                <a:latin typeface="Tahoma" charset="0"/>
                <a:ea typeface="ＭＳ Ｐゴシック" charset="0"/>
              </a:rPr>
              <a:t>Evaluate (</a:t>
            </a:r>
            <a:r>
              <a:rPr lang="en-US" dirty="0" err="1">
                <a:latin typeface="Tahoma" charset="0"/>
                <a:ea typeface="ＭＳ Ｐゴシック" charset="0"/>
              </a:rPr>
              <a:t>booleanexpression</a:t>
            </a:r>
            <a:r>
              <a:rPr lang="en-US" dirty="0">
                <a:latin typeface="Tahoma" charset="0"/>
                <a:ea typeface="ＭＳ Ｐゴシック" charset="0"/>
              </a:rPr>
              <a:t>)</a:t>
            </a:r>
          </a:p>
          <a:p>
            <a:pPr lvl="2" eaLnBrk="1" hangingPunct="1"/>
            <a:r>
              <a:rPr lang="en-US" dirty="0">
                <a:latin typeface="Tahoma" charset="0"/>
                <a:ea typeface="ＭＳ Ｐゴシック" charset="0"/>
              </a:rPr>
              <a:t>If result is true, execute &lt;loop body&gt;, otherwise skip to next statement after loop</a:t>
            </a:r>
          </a:p>
          <a:p>
            <a:pPr lvl="2" eaLnBrk="1" hangingPunct="1"/>
            <a:r>
              <a:rPr lang="en-US" dirty="0">
                <a:latin typeface="Tahoma" charset="0"/>
                <a:ea typeface="ＭＳ Ｐゴシック" charset="0"/>
              </a:rPr>
              <a:t>Repeat</a:t>
            </a:r>
          </a:p>
          <a:p>
            <a:pPr lvl="1" eaLnBrk="1" hangingPunct="1"/>
            <a:r>
              <a:rPr lang="en-US" dirty="0">
                <a:latin typeface="Tahoma" charset="0"/>
                <a:ea typeface="ＭＳ Ｐゴシック" charset="0"/>
              </a:rPr>
              <a:t>while loop is called an </a:t>
            </a:r>
            <a:r>
              <a:rPr lang="en-US" dirty="0">
                <a:solidFill>
                  <a:srgbClr val="FF0000"/>
                </a:solidFill>
                <a:latin typeface="Tahoma" charset="0"/>
                <a:ea typeface="ＭＳ Ｐゴシック" charset="0"/>
              </a:rPr>
              <a:t>entry loop</a:t>
            </a:r>
            <a:r>
              <a:rPr lang="en-US" dirty="0">
                <a:latin typeface="Tahoma" charset="0"/>
                <a:ea typeface="ＭＳ Ｐゴシック" charset="0"/>
              </a:rPr>
              <a:t>, because a condition must be met to get IN to the loop body</a:t>
            </a:r>
          </a:p>
          <a:p>
            <a:pPr lvl="2" eaLnBrk="1" hangingPunct="1"/>
            <a:r>
              <a:rPr lang="en-US" dirty="0">
                <a:latin typeface="Tahoma" charset="0"/>
                <a:ea typeface="ＭＳ Ｐゴシック" charset="0"/>
              </a:rPr>
              <a:t>Implications of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5235">
                                            <p:txEl>
                                              <p:pRg st="4" end="4"/>
                                            </p:txEl>
                                          </p:spTgt>
                                        </p:tgtEl>
                                        <p:attrNameLst>
                                          <p:attrName>style.visibility</p:attrName>
                                        </p:attrNameLst>
                                      </p:cBhvr>
                                      <p:to>
                                        <p:strVal val="visible"/>
                                      </p:to>
                                    </p:set>
                                    <p:anim to="" calcmode="lin" valueType="num">
                                      <p:cBhvr>
                                        <p:cTn id="7" dur="1" fill="hold"/>
                                        <p:tgtEl>
                                          <p:spTgt spid="1375235">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75235">
                                            <p:txEl>
                                              <p:pRg st="5" end="5"/>
                                            </p:txEl>
                                          </p:spTgt>
                                        </p:tgtEl>
                                        <p:attrNameLst>
                                          <p:attrName>style.visibility</p:attrName>
                                        </p:attrNameLst>
                                      </p:cBhvr>
                                      <p:to>
                                        <p:strVal val="visible"/>
                                      </p:to>
                                    </p:set>
                                    <p:anim to="" calcmode="lin" valueType="num">
                                      <p:cBhvr>
                                        <p:cTn id="10" dur="1" fill="hold"/>
                                        <p:tgtEl>
                                          <p:spTgt spid="1375235">
                                            <p:txEl>
                                              <p:pRg st="5" end="5"/>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75235">
                                            <p:txEl>
                                              <p:pRg st="6" end="6"/>
                                            </p:txEl>
                                          </p:spTgt>
                                        </p:tgtEl>
                                        <p:attrNameLst>
                                          <p:attrName>style.visibility</p:attrName>
                                        </p:attrNameLst>
                                      </p:cBhvr>
                                      <p:to>
                                        <p:strVal val="visible"/>
                                      </p:to>
                                    </p:set>
                                    <p:anim to="" calcmode="lin" valueType="num">
                                      <p:cBhvr>
                                        <p:cTn id="15" dur="1" fill="hold"/>
                                        <p:tgtEl>
                                          <p:spTgt spid="1375235">
                                            <p:txEl>
                                              <p:pRg st="6" end="6"/>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75235">
                                            <p:txEl>
                                              <p:pRg st="7" end="7"/>
                                            </p:txEl>
                                          </p:spTgt>
                                        </p:tgtEl>
                                        <p:attrNameLst>
                                          <p:attrName>style.visibility</p:attrName>
                                        </p:attrNameLst>
                                      </p:cBhvr>
                                      <p:to>
                                        <p:strVal val="visible"/>
                                      </p:to>
                                    </p:set>
                                    <p:anim to="" calcmode="lin" valueType="num">
                                      <p:cBhvr>
                                        <p:cTn id="20" dur="1" fill="hold"/>
                                        <p:tgtEl>
                                          <p:spTgt spid="1375235">
                                            <p:txEl>
                                              <p:pRg st="7" end="7"/>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375235">
                                            <p:txEl>
                                              <p:pRg st="8" end="8"/>
                                            </p:txEl>
                                          </p:spTgt>
                                        </p:tgtEl>
                                        <p:attrNameLst>
                                          <p:attrName>style.visibility</p:attrName>
                                        </p:attrNameLst>
                                      </p:cBhvr>
                                      <p:to>
                                        <p:strVal val="visible"/>
                                      </p:to>
                                    </p:set>
                                    <p:anim to="" calcmode="lin" valueType="num">
                                      <p:cBhvr>
                                        <p:cTn id="25" dur="1" fill="hold"/>
                                        <p:tgtEl>
                                          <p:spTgt spid="1375235">
                                            <p:txEl>
                                              <p:pRg st="8" end="8"/>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375235">
                                            <p:txEl>
                                              <p:pRg st="9" end="9"/>
                                            </p:txEl>
                                          </p:spTgt>
                                        </p:tgtEl>
                                        <p:attrNameLst>
                                          <p:attrName>style.visibility</p:attrName>
                                        </p:attrNameLst>
                                      </p:cBhvr>
                                      <p:to>
                                        <p:strVal val="visible"/>
                                      </p:to>
                                    </p:set>
                                    <p:anim to="" calcmode="lin" valueType="num">
                                      <p:cBhvr>
                                        <p:cTn id="28" dur="1" fill="hold"/>
                                        <p:tgtEl>
                                          <p:spTgt spid="1375235">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5508E82-A71F-C44B-83B6-C9A8B497CB5B}" type="slidenum">
              <a:rPr lang="en-US" sz="1400">
                <a:latin typeface="Arial" charset="0"/>
              </a:rPr>
              <a:pPr eaLnBrk="1" hangingPunct="1"/>
              <a:t>49</a:t>
            </a:fld>
            <a:endParaRPr lang="en-US" sz="1400">
              <a:latin typeface="Arial" charset="0"/>
            </a:endParaRPr>
          </a:p>
        </p:txBody>
      </p:sp>
      <p:sp>
        <p:nvSpPr>
          <p:cNvPr id="7782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5: </a:t>
            </a:r>
            <a:r>
              <a:rPr lang="en-US" dirty="0">
                <a:latin typeface="Arial" charset="0"/>
                <a:ea typeface="ＭＳ Ｐゴシック" charset="0"/>
                <a:cs typeface="ＭＳ Ｐゴシック" charset="0"/>
              </a:rPr>
              <a:t>Example</a:t>
            </a:r>
          </a:p>
        </p:txBody>
      </p:sp>
      <p:sp>
        <p:nvSpPr>
          <p:cNvPr id="1377283" name="Rectangle 3"/>
          <p:cNvSpPr>
            <a:spLocks noGrp="1" noChangeArrowheads="1"/>
          </p:cNvSpPr>
          <p:nvPr>
            <p:ph type="body" idx="1"/>
          </p:nvPr>
        </p:nvSpPr>
        <p:spPr>
          <a:xfrm>
            <a:off x="533400" y="1066800"/>
            <a:ext cx="8077200" cy="5181600"/>
          </a:xfrm>
        </p:spPr>
        <p:txBody>
          <a:bodyPr/>
          <a:lstStyle/>
          <a:p>
            <a:pPr eaLnBrk="1" hangingPunct="1"/>
            <a:r>
              <a:rPr lang="en-US">
                <a:latin typeface="Tahoma" charset="0"/>
                <a:ea typeface="ＭＳ Ｐゴシック" charset="0"/>
                <a:cs typeface="ＭＳ Ｐゴシック" charset="0"/>
              </a:rPr>
              <a:t>Let</a:t>
            </a:r>
            <a:r>
              <a:rPr lang="ja-JP" altLang="en-US">
                <a:latin typeface="Tahoma" charset="0"/>
                <a:ea typeface="ＭＳ Ｐゴシック" charset="0"/>
                <a:cs typeface="ＭＳ Ｐゴシック" charset="0"/>
              </a:rPr>
              <a:t>’</a:t>
            </a:r>
            <a:r>
              <a:rPr lang="en-US" altLang="ja-JP">
                <a:latin typeface="Tahoma" charset="0"/>
                <a:ea typeface="ＭＳ Ｐゴシック" charset="0"/>
                <a:cs typeface="ＭＳ Ｐゴシック" charset="0"/>
              </a:rPr>
              <a:t>s now use if and while in a simple program:</a:t>
            </a:r>
          </a:p>
          <a:p>
            <a:pPr lvl="1" eaLnBrk="1" hangingPunct="1"/>
            <a:r>
              <a:rPr lang="en-US">
                <a:latin typeface="Tahoma" charset="0"/>
                <a:ea typeface="ＭＳ Ｐゴシック" charset="0"/>
              </a:rPr>
              <a:t>User will enter some scores and the program will calculate the average</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do this together, trying to come up with a good solution</a:t>
            </a:r>
          </a:p>
          <a:p>
            <a:pPr lvl="1" eaLnBrk="1" hangingPunct="1"/>
            <a:r>
              <a:rPr lang="en-US">
                <a:latin typeface="Tahoma" charset="0"/>
                <a:ea typeface="ＭＳ Ｐゴシック" charset="0"/>
              </a:rPr>
              <a:t>Consider some questions / issues:</a:t>
            </a:r>
          </a:p>
          <a:p>
            <a:pPr lvl="2" eaLnBrk="1" hangingPunct="1"/>
            <a:r>
              <a:rPr lang="en-US">
                <a:latin typeface="Tahoma" charset="0"/>
                <a:ea typeface="ＭＳ Ｐゴシック" charset="0"/>
              </a:rPr>
              <a:t>What is the acceptable range for the scores?</a:t>
            </a:r>
          </a:p>
          <a:p>
            <a:pPr lvl="3" eaLnBrk="1" hangingPunct="1"/>
            <a:r>
              <a:rPr lang="en-US">
                <a:latin typeface="Tahoma" charset="0"/>
                <a:ea typeface="ＭＳ Ｐゴシック" charset="0"/>
              </a:rPr>
              <a:t>What do we do if a score is unacceptable?</a:t>
            </a:r>
          </a:p>
          <a:p>
            <a:pPr lvl="2" eaLnBrk="1" hangingPunct="1"/>
            <a:r>
              <a:rPr lang="en-US">
                <a:latin typeface="Tahoma" charset="0"/>
                <a:ea typeface="ＭＳ Ｐゴシック" charset="0"/>
              </a:rPr>
              <a:t>How many scores are there?</a:t>
            </a:r>
          </a:p>
          <a:p>
            <a:pPr lvl="3" eaLnBrk="1" hangingPunct="1"/>
            <a:r>
              <a:rPr lang="en-US">
                <a:latin typeface="Tahoma" charset="0"/>
                <a:ea typeface="ＭＳ Ｐゴシック" charset="0"/>
              </a:rPr>
              <a:t>Do we even know this in advance?</a:t>
            </a:r>
          </a:p>
          <a:p>
            <a:pPr lvl="3" eaLnBrk="1" hangingPunct="1"/>
            <a:r>
              <a:rPr lang="en-US">
                <a:latin typeface="Tahoma" charset="0"/>
                <a:ea typeface="ＭＳ Ｐゴシック" charset="0"/>
              </a:rPr>
              <a:t>What to do if we do not know this in advance?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77283">
                                            <p:txEl>
                                              <p:pRg st="2" end="2"/>
                                            </p:txEl>
                                          </p:spTgt>
                                        </p:tgtEl>
                                        <p:attrNameLst>
                                          <p:attrName>style.visibility</p:attrName>
                                        </p:attrNameLst>
                                      </p:cBhvr>
                                      <p:to>
                                        <p:strVal val="visible"/>
                                      </p:to>
                                    </p:set>
                                    <p:anim to="" calcmode="lin" valueType="num">
                                      <p:cBhvr>
                                        <p:cTn id="7" dur="1" fill="hold"/>
                                        <p:tgtEl>
                                          <p:spTgt spid="1377283">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77283">
                                            <p:txEl>
                                              <p:pRg st="3" end="3"/>
                                            </p:txEl>
                                          </p:spTgt>
                                        </p:tgtEl>
                                        <p:attrNameLst>
                                          <p:attrName>style.visibility</p:attrName>
                                        </p:attrNameLst>
                                      </p:cBhvr>
                                      <p:to>
                                        <p:strVal val="visible"/>
                                      </p:to>
                                    </p:set>
                                    <p:anim to="" calcmode="lin" valueType="num">
                                      <p:cBhvr>
                                        <p:cTn id="10" dur="1" fill="hold"/>
                                        <p:tgtEl>
                                          <p:spTgt spid="1377283">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1377283">
                                            <p:txEl>
                                              <p:pRg st="4" end="4"/>
                                            </p:txEl>
                                          </p:spTgt>
                                        </p:tgtEl>
                                        <p:attrNameLst>
                                          <p:attrName>style.visibility</p:attrName>
                                        </p:attrNameLst>
                                      </p:cBhvr>
                                      <p:to>
                                        <p:strVal val="visible"/>
                                      </p:to>
                                    </p:set>
                                    <p:animEffect transition="in" filter="wipe(down)">
                                      <p:cBhvr>
                                        <p:cTn id="15" dur="580">
                                          <p:stCondLst>
                                            <p:cond delay="0"/>
                                          </p:stCondLst>
                                        </p:cTn>
                                        <p:tgtEl>
                                          <p:spTgt spid="1377283">
                                            <p:txEl>
                                              <p:pRg st="4" end="4"/>
                                            </p:txEl>
                                          </p:spTgt>
                                        </p:tgtEl>
                                      </p:cBhvr>
                                    </p:animEffect>
                                    <p:anim calcmode="lin" valueType="num">
                                      <p:cBhvr>
                                        <p:cTn id="16" dur="1822" tmFilter="0,0; 0.14,0.36; 0.43,0.73; 0.71,0.91; 1.0,1.0">
                                          <p:stCondLst>
                                            <p:cond delay="0"/>
                                          </p:stCondLst>
                                        </p:cTn>
                                        <p:tgtEl>
                                          <p:spTgt spid="1377283">
                                            <p:txEl>
                                              <p:pRg st="4" end="4"/>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377283">
                                            <p:txEl>
                                              <p:pRg st="4" end="4"/>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377283">
                                            <p:txEl>
                                              <p:pRg st="4" end="4"/>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377283">
                                            <p:txEl>
                                              <p:pRg st="4" end="4"/>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377283">
                                            <p:txEl>
                                              <p:pRg st="4" end="4"/>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1377283">
                                            <p:txEl>
                                              <p:pRg st="4" end="4"/>
                                            </p:txEl>
                                          </p:spTgt>
                                        </p:tgtEl>
                                      </p:cBhvr>
                                      <p:to x="100000" y="60000"/>
                                    </p:animScale>
                                    <p:animScale>
                                      <p:cBhvr>
                                        <p:cTn id="22" dur="166" decel="50000">
                                          <p:stCondLst>
                                            <p:cond delay="676"/>
                                          </p:stCondLst>
                                        </p:cTn>
                                        <p:tgtEl>
                                          <p:spTgt spid="1377283">
                                            <p:txEl>
                                              <p:pRg st="4" end="4"/>
                                            </p:txEl>
                                          </p:spTgt>
                                        </p:tgtEl>
                                      </p:cBhvr>
                                      <p:to x="100000" y="100000"/>
                                    </p:animScale>
                                    <p:animScale>
                                      <p:cBhvr>
                                        <p:cTn id="23" dur="26">
                                          <p:stCondLst>
                                            <p:cond delay="1312"/>
                                          </p:stCondLst>
                                        </p:cTn>
                                        <p:tgtEl>
                                          <p:spTgt spid="1377283">
                                            <p:txEl>
                                              <p:pRg st="4" end="4"/>
                                            </p:txEl>
                                          </p:spTgt>
                                        </p:tgtEl>
                                      </p:cBhvr>
                                      <p:to x="100000" y="80000"/>
                                    </p:animScale>
                                    <p:animScale>
                                      <p:cBhvr>
                                        <p:cTn id="24" dur="166" decel="50000">
                                          <p:stCondLst>
                                            <p:cond delay="1338"/>
                                          </p:stCondLst>
                                        </p:cTn>
                                        <p:tgtEl>
                                          <p:spTgt spid="1377283">
                                            <p:txEl>
                                              <p:pRg st="4" end="4"/>
                                            </p:txEl>
                                          </p:spTgt>
                                        </p:tgtEl>
                                      </p:cBhvr>
                                      <p:to x="100000" y="100000"/>
                                    </p:animScale>
                                    <p:animScale>
                                      <p:cBhvr>
                                        <p:cTn id="25" dur="26">
                                          <p:stCondLst>
                                            <p:cond delay="1642"/>
                                          </p:stCondLst>
                                        </p:cTn>
                                        <p:tgtEl>
                                          <p:spTgt spid="1377283">
                                            <p:txEl>
                                              <p:pRg st="4" end="4"/>
                                            </p:txEl>
                                          </p:spTgt>
                                        </p:tgtEl>
                                      </p:cBhvr>
                                      <p:to x="100000" y="90000"/>
                                    </p:animScale>
                                    <p:animScale>
                                      <p:cBhvr>
                                        <p:cTn id="26" dur="166" decel="50000">
                                          <p:stCondLst>
                                            <p:cond delay="1668"/>
                                          </p:stCondLst>
                                        </p:cTn>
                                        <p:tgtEl>
                                          <p:spTgt spid="1377283">
                                            <p:txEl>
                                              <p:pRg st="4" end="4"/>
                                            </p:txEl>
                                          </p:spTgt>
                                        </p:tgtEl>
                                      </p:cBhvr>
                                      <p:to x="100000" y="100000"/>
                                    </p:animScale>
                                    <p:animScale>
                                      <p:cBhvr>
                                        <p:cTn id="27" dur="26">
                                          <p:stCondLst>
                                            <p:cond delay="1808"/>
                                          </p:stCondLst>
                                        </p:cTn>
                                        <p:tgtEl>
                                          <p:spTgt spid="1377283">
                                            <p:txEl>
                                              <p:pRg st="4" end="4"/>
                                            </p:txEl>
                                          </p:spTgt>
                                        </p:tgtEl>
                                      </p:cBhvr>
                                      <p:to x="100000" y="95000"/>
                                    </p:animScale>
                                    <p:animScale>
                                      <p:cBhvr>
                                        <p:cTn id="28" dur="166" decel="50000">
                                          <p:stCondLst>
                                            <p:cond delay="1834"/>
                                          </p:stCondLst>
                                        </p:cTn>
                                        <p:tgtEl>
                                          <p:spTgt spid="1377283">
                                            <p:txEl>
                                              <p:pRg st="4" end="4"/>
                                            </p:txEl>
                                          </p:spTgt>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nodeType="clickEffect">
                                  <p:stCondLst>
                                    <p:cond delay="0"/>
                                  </p:stCondLst>
                                  <p:childTnLst>
                                    <p:set>
                                      <p:cBhvr>
                                        <p:cTn id="32" dur="1" fill="hold">
                                          <p:stCondLst>
                                            <p:cond delay="0"/>
                                          </p:stCondLst>
                                        </p:cTn>
                                        <p:tgtEl>
                                          <p:spTgt spid="1377283">
                                            <p:txEl>
                                              <p:pRg st="5" end="5"/>
                                            </p:txEl>
                                          </p:spTgt>
                                        </p:tgtEl>
                                        <p:attrNameLst>
                                          <p:attrName>style.visibility</p:attrName>
                                        </p:attrNameLst>
                                      </p:cBhvr>
                                      <p:to>
                                        <p:strVal val="visible"/>
                                      </p:to>
                                    </p:set>
                                    <p:animEffect transition="in" filter="wipe(down)">
                                      <p:cBhvr>
                                        <p:cTn id="33" dur="580">
                                          <p:stCondLst>
                                            <p:cond delay="0"/>
                                          </p:stCondLst>
                                        </p:cTn>
                                        <p:tgtEl>
                                          <p:spTgt spid="1377283">
                                            <p:txEl>
                                              <p:pRg st="5" end="5"/>
                                            </p:txEl>
                                          </p:spTgt>
                                        </p:tgtEl>
                                      </p:cBhvr>
                                    </p:animEffect>
                                    <p:anim calcmode="lin" valueType="num">
                                      <p:cBhvr>
                                        <p:cTn id="34" dur="1822" tmFilter="0,0; 0.14,0.36; 0.43,0.73; 0.71,0.91; 1.0,1.0">
                                          <p:stCondLst>
                                            <p:cond delay="0"/>
                                          </p:stCondLst>
                                        </p:cTn>
                                        <p:tgtEl>
                                          <p:spTgt spid="1377283">
                                            <p:txEl>
                                              <p:pRg st="5" end="5"/>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377283">
                                            <p:txEl>
                                              <p:pRg st="5" end="5"/>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377283">
                                            <p:txEl>
                                              <p:pRg st="5" end="5"/>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377283">
                                            <p:txEl>
                                              <p:pRg st="5" end="5"/>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377283">
                                            <p:txEl>
                                              <p:pRg st="5" end="5"/>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1377283">
                                            <p:txEl>
                                              <p:pRg st="5" end="5"/>
                                            </p:txEl>
                                          </p:spTgt>
                                        </p:tgtEl>
                                      </p:cBhvr>
                                      <p:to x="100000" y="60000"/>
                                    </p:animScale>
                                    <p:animScale>
                                      <p:cBhvr>
                                        <p:cTn id="40" dur="166" decel="50000">
                                          <p:stCondLst>
                                            <p:cond delay="676"/>
                                          </p:stCondLst>
                                        </p:cTn>
                                        <p:tgtEl>
                                          <p:spTgt spid="1377283">
                                            <p:txEl>
                                              <p:pRg st="5" end="5"/>
                                            </p:txEl>
                                          </p:spTgt>
                                        </p:tgtEl>
                                      </p:cBhvr>
                                      <p:to x="100000" y="100000"/>
                                    </p:animScale>
                                    <p:animScale>
                                      <p:cBhvr>
                                        <p:cTn id="41" dur="26">
                                          <p:stCondLst>
                                            <p:cond delay="1312"/>
                                          </p:stCondLst>
                                        </p:cTn>
                                        <p:tgtEl>
                                          <p:spTgt spid="1377283">
                                            <p:txEl>
                                              <p:pRg st="5" end="5"/>
                                            </p:txEl>
                                          </p:spTgt>
                                        </p:tgtEl>
                                      </p:cBhvr>
                                      <p:to x="100000" y="80000"/>
                                    </p:animScale>
                                    <p:animScale>
                                      <p:cBhvr>
                                        <p:cTn id="42" dur="166" decel="50000">
                                          <p:stCondLst>
                                            <p:cond delay="1338"/>
                                          </p:stCondLst>
                                        </p:cTn>
                                        <p:tgtEl>
                                          <p:spTgt spid="1377283">
                                            <p:txEl>
                                              <p:pRg st="5" end="5"/>
                                            </p:txEl>
                                          </p:spTgt>
                                        </p:tgtEl>
                                      </p:cBhvr>
                                      <p:to x="100000" y="100000"/>
                                    </p:animScale>
                                    <p:animScale>
                                      <p:cBhvr>
                                        <p:cTn id="43" dur="26">
                                          <p:stCondLst>
                                            <p:cond delay="1642"/>
                                          </p:stCondLst>
                                        </p:cTn>
                                        <p:tgtEl>
                                          <p:spTgt spid="1377283">
                                            <p:txEl>
                                              <p:pRg st="5" end="5"/>
                                            </p:txEl>
                                          </p:spTgt>
                                        </p:tgtEl>
                                      </p:cBhvr>
                                      <p:to x="100000" y="90000"/>
                                    </p:animScale>
                                    <p:animScale>
                                      <p:cBhvr>
                                        <p:cTn id="44" dur="166" decel="50000">
                                          <p:stCondLst>
                                            <p:cond delay="1668"/>
                                          </p:stCondLst>
                                        </p:cTn>
                                        <p:tgtEl>
                                          <p:spTgt spid="1377283">
                                            <p:txEl>
                                              <p:pRg st="5" end="5"/>
                                            </p:txEl>
                                          </p:spTgt>
                                        </p:tgtEl>
                                      </p:cBhvr>
                                      <p:to x="100000" y="100000"/>
                                    </p:animScale>
                                    <p:animScale>
                                      <p:cBhvr>
                                        <p:cTn id="45" dur="26">
                                          <p:stCondLst>
                                            <p:cond delay="1808"/>
                                          </p:stCondLst>
                                        </p:cTn>
                                        <p:tgtEl>
                                          <p:spTgt spid="1377283">
                                            <p:txEl>
                                              <p:pRg st="5" end="5"/>
                                            </p:txEl>
                                          </p:spTgt>
                                        </p:tgtEl>
                                      </p:cBhvr>
                                      <p:to x="100000" y="95000"/>
                                    </p:animScale>
                                    <p:animScale>
                                      <p:cBhvr>
                                        <p:cTn id="46" dur="166" decel="50000">
                                          <p:stCondLst>
                                            <p:cond delay="1834"/>
                                          </p:stCondLst>
                                        </p:cTn>
                                        <p:tgtEl>
                                          <p:spTgt spid="1377283">
                                            <p:txEl>
                                              <p:pRg st="5" end="5"/>
                                            </p:txEl>
                                          </p:spTgt>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1377283">
                                            <p:txEl>
                                              <p:pRg st="6" end="6"/>
                                            </p:txEl>
                                          </p:spTgt>
                                        </p:tgtEl>
                                        <p:attrNameLst>
                                          <p:attrName>style.visibility</p:attrName>
                                        </p:attrNameLst>
                                      </p:cBhvr>
                                      <p:to>
                                        <p:strVal val="visible"/>
                                      </p:to>
                                    </p:set>
                                    <p:anim calcmode="lin" valueType="num">
                                      <p:cBhvr>
                                        <p:cTn id="51" dur="500" fill="hold"/>
                                        <p:tgtEl>
                                          <p:spTgt spid="1377283">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137728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nodeType="clickEffect">
                                  <p:stCondLst>
                                    <p:cond delay="0"/>
                                  </p:stCondLst>
                                  <p:childTnLst>
                                    <p:set>
                                      <p:cBhvr>
                                        <p:cTn id="56" dur="1" fill="hold">
                                          <p:stCondLst>
                                            <p:cond delay="0"/>
                                          </p:stCondLst>
                                        </p:cTn>
                                        <p:tgtEl>
                                          <p:spTgt spid="1377283">
                                            <p:txEl>
                                              <p:pRg st="7" end="7"/>
                                            </p:txEl>
                                          </p:spTgt>
                                        </p:tgtEl>
                                        <p:attrNameLst>
                                          <p:attrName>style.visibility</p:attrName>
                                        </p:attrNameLst>
                                      </p:cBhvr>
                                      <p:to>
                                        <p:strVal val="visible"/>
                                      </p:to>
                                    </p:set>
                                    <p:anim calcmode="lin" valueType="num">
                                      <p:cBhvr>
                                        <p:cTn id="57" dur="500" fill="hold"/>
                                        <p:tgtEl>
                                          <p:spTgt spid="1377283">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137728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0" fill="hold" nodeType="clickEffect">
                                  <p:stCondLst>
                                    <p:cond delay="0"/>
                                  </p:stCondLst>
                                  <p:childTnLst>
                                    <p:set>
                                      <p:cBhvr>
                                        <p:cTn id="62" dur="1" fill="hold">
                                          <p:stCondLst>
                                            <p:cond delay="0"/>
                                          </p:stCondLst>
                                        </p:cTn>
                                        <p:tgtEl>
                                          <p:spTgt spid="1377283">
                                            <p:txEl>
                                              <p:pRg st="8" end="8"/>
                                            </p:txEl>
                                          </p:spTgt>
                                        </p:tgtEl>
                                        <p:attrNameLst>
                                          <p:attrName>style.visibility</p:attrName>
                                        </p:attrNameLst>
                                      </p:cBhvr>
                                      <p:to>
                                        <p:strVal val="visible"/>
                                      </p:to>
                                    </p:set>
                                    <p:anim calcmode="lin" valueType="num">
                                      <p:cBhvr>
                                        <p:cTn id="63" dur="500" fill="hold"/>
                                        <p:tgtEl>
                                          <p:spTgt spid="137728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37728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8D4DAB1-9CE4-BA4E-AA63-6F548175000D}" type="slidenum">
              <a:rPr lang="en-US" sz="1400">
                <a:latin typeface="Arial" charset="0"/>
              </a:rPr>
              <a:pPr eaLnBrk="1" hangingPunct="1"/>
              <a:t>5</a:t>
            </a:fld>
            <a:endParaRPr lang="en-US" sz="1400">
              <a:latin typeface="Arial" charset="0"/>
            </a:endParaRPr>
          </a:p>
        </p:txBody>
      </p:sp>
      <p:sp>
        <p:nvSpPr>
          <p:cNvPr id="21506"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Goals of the Course</a:t>
            </a:r>
          </a:p>
        </p:txBody>
      </p:sp>
      <p:sp>
        <p:nvSpPr>
          <p:cNvPr id="751619" name="Rectangle 3"/>
          <p:cNvSpPr>
            <a:spLocks noGrp="1" noChangeArrowheads="1"/>
          </p:cNvSpPr>
          <p:nvPr>
            <p:ph type="body" idx="1"/>
          </p:nvPr>
        </p:nvSpPr>
        <p:spPr>
          <a:xfrm>
            <a:off x="381000" y="990600"/>
            <a:ext cx="8305800" cy="5334000"/>
          </a:xfrm>
        </p:spPr>
        <p:txBody>
          <a:bodyPr/>
          <a:lstStyle/>
          <a:p>
            <a:pPr eaLnBrk="1" hangingPunct="1"/>
            <a:r>
              <a:rPr lang="en-US">
                <a:latin typeface="Tahoma" charset="0"/>
                <a:ea typeface="ＭＳ Ｐゴシック" charset="0"/>
                <a:cs typeface="ＭＳ Ｐゴシック" charset="0"/>
              </a:rPr>
              <a:t>Goals for CS 0401 Course:</a:t>
            </a:r>
          </a:p>
          <a:p>
            <a:pPr lvl="1" eaLnBrk="1" hangingPunct="1"/>
            <a:r>
              <a:rPr lang="en-US">
                <a:solidFill>
                  <a:srgbClr val="FF0000"/>
                </a:solidFill>
                <a:latin typeface="Tahoma" charset="0"/>
                <a:ea typeface="ＭＳ Ｐゴシック" charset="0"/>
              </a:rPr>
              <a:t>To (quickly) cover the basics of the Java language (including items mentioned in the previous slide)</a:t>
            </a:r>
          </a:p>
          <a:p>
            <a:pPr lvl="2" eaLnBrk="1" hangingPunct="1"/>
            <a:r>
              <a:rPr lang="en-US">
                <a:latin typeface="Tahoma" charset="0"/>
                <a:ea typeface="ＭＳ Ｐゴシック" charset="0"/>
              </a:rPr>
              <a:t>These will be covered more from a Java implementa-tion point of view than from a conceptual point of view</a:t>
            </a:r>
          </a:p>
          <a:p>
            <a:pPr lvl="2" eaLnBrk="1" hangingPunct="1"/>
            <a:r>
              <a:rPr lang="en-US">
                <a:latin typeface="Tahoma" charset="0"/>
                <a:ea typeface="ＭＳ Ｐゴシック" charset="0"/>
              </a:rPr>
              <a:t>You should already be familiar with (most of) the concepts, so learning the Java implementations should be fairly straightforward</a:t>
            </a:r>
          </a:p>
          <a:p>
            <a:pPr lvl="3" eaLnBrk="1" hangingPunct="1"/>
            <a:r>
              <a:rPr lang="en-US">
                <a:latin typeface="Tahoma" charset="0"/>
                <a:ea typeface="ＭＳ Ｐゴシック" charset="0"/>
              </a:rPr>
              <a:t>Also will touch on the foundations of object-oriented programming</a:t>
            </a:r>
          </a:p>
          <a:p>
            <a:pPr lvl="2" eaLnBrk="1" hangingPunct="1"/>
            <a:r>
              <a:rPr lang="en-US">
                <a:latin typeface="Tahoma" charset="0"/>
                <a:ea typeface="ＭＳ Ｐゴシック" charset="0"/>
              </a:rPr>
              <a:t>This includes </a:t>
            </a:r>
            <a:r>
              <a:rPr lang="en-US">
                <a:solidFill>
                  <a:schemeClr val="accent2"/>
                </a:solidFill>
                <a:latin typeface="Tahoma" charset="0"/>
                <a:ea typeface="ＭＳ Ｐゴシック" charset="0"/>
              </a:rPr>
              <a:t>Chapters 1-5 of the Gaddis text</a:t>
            </a:r>
          </a:p>
          <a:p>
            <a:pPr lvl="2" eaLnBrk="1" hangingPunct="1"/>
            <a:r>
              <a:rPr lang="en-US">
                <a:latin typeface="Tahoma" charset="0"/>
                <a:ea typeface="ＭＳ Ｐゴシック" charset="0"/>
              </a:rPr>
              <a:t>Those who have had CS 0007 should consider this to be an extended review!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1619">
                                            <p:txEl>
                                              <p:pRg st="1" end="1"/>
                                            </p:txEl>
                                          </p:spTgt>
                                        </p:tgtEl>
                                        <p:attrNameLst>
                                          <p:attrName>style.visibility</p:attrName>
                                        </p:attrNameLst>
                                      </p:cBhvr>
                                      <p:to>
                                        <p:strVal val="visible"/>
                                      </p:to>
                                    </p:set>
                                    <p:animEffect transition="in" filter="dissolve">
                                      <p:cBhvr>
                                        <p:cTn id="7" dur="500"/>
                                        <p:tgtEl>
                                          <p:spTgt spid="751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1619">
                                            <p:txEl>
                                              <p:pRg st="2" end="2"/>
                                            </p:txEl>
                                          </p:spTgt>
                                        </p:tgtEl>
                                        <p:attrNameLst>
                                          <p:attrName>style.visibility</p:attrName>
                                        </p:attrNameLst>
                                      </p:cBhvr>
                                      <p:to>
                                        <p:strVal val="visible"/>
                                      </p:to>
                                    </p:set>
                                    <p:animEffect transition="in" filter="dissolve">
                                      <p:cBhvr>
                                        <p:cTn id="12" dur="500"/>
                                        <p:tgtEl>
                                          <p:spTgt spid="751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51619">
                                            <p:txEl>
                                              <p:pRg st="3" end="3"/>
                                            </p:txEl>
                                          </p:spTgt>
                                        </p:tgtEl>
                                        <p:attrNameLst>
                                          <p:attrName>style.visibility</p:attrName>
                                        </p:attrNameLst>
                                      </p:cBhvr>
                                      <p:to>
                                        <p:strVal val="visible"/>
                                      </p:to>
                                    </p:set>
                                    <p:animEffect transition="in" filter="dissolve">
                                      <p:cBhvr>
                                        <p:cTn id="17" dur="500"/>
                                        <p:tgtEl>
                                          <p:spTgt spid="751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51619">
                                            <p:txEl>
                                              <p:pRg st="4" end="4"/>
                                            </p:txEl>
                                          </p:spTgt>
                                        </p:tgtEl>
                                        <p:attrNameLst>
                                          <p:attrName>style.visibility</p:attrName>
                                        </p:attrNameLst>
                                      </p:cBhvr>
                                      <p:to>
                                        <p:strVal val="visible"/>
                                      </p:to>
                                    </p:set>
                                    <p:animEffect transition="in" filter="dissolve">
                                      <p:cBhvr>
                                        <p:cTn id="22" dur="500"/>
                                        <p:tgtEl>
                                          <p:spTgt spid="7516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51619">
                                            <p:txEl>
                                              <p:pRg st="5" end="5"/>
                                            </p:txEl>
                                          </p:spTgt>
                                        </p:tgtEl>
                                        <p:attrNameLst>
                                          <p:attrName>style.visibility</p:attrName>
                                        </p:attrNameLst>
                                      </p:cBhvr>
                                      <p:to>
                                        <p:strVal val="visible"/>
                                      </p:to>
                                    </p:set>
                                    <p:animEffect transition="in" filter="dissolve">
                                      <p:cBhvr>
                                        <p:cTn id="27" dur="500"/>
                                        <p:tgtEl>
                                          <p:spTgt spid="7516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51619">
                                            <p:txEl>
                                              <p:pRg st="6" end="6"/>
                                            </p:txEl>
                                          </p:spTgt>
                                        </p:tgtEl>
                                        <p:attrNameLst>
                                          <p:attrName>style.visibility</p:attrName>
                                        </p:attrNameLst>
                                      </p:cBhvr>
                                      <p:to>
                                        <p:strVal val="visible"/>
                                      </p:to>
                                    </p:set>
                                    <p:animEffect transition="in" filter="dissolve">
                                      <p:cBhvr>
                                        <p:cTn id="32" dur="500"/>
                                        <p:tgtEl>
                                          <p:spTgt spid="751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3818FC2-DA48-FE46-87D8-45D1FBBBE1DD}" type="slidenum">
              <a:rPr lang="en-US" sz="1400">
                <a:latin typeface="Arial" charset="0"/>
              </a:rPr>
              <a:pPr eaLnBrk="1" hangingPunct="1"/>
              <a:t>50</a:t>
            </a:fld>
            <a:endParaRPr lang="en-US" sz="1400">
              <a:latin typeface="Arial" charset="0"/>
            </a:endParaRPr>
          </a:p>
        </p:txBody>
      </p:sp>
      <p:sp>
        <p:nvSpPr>
          <p:cNvPr id="798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5: Example</a:t>
            </a:r>
          </a:p>
        </p:txBody>
      </p:sp>
      <p:sp>
        <p:nvSpPr>
          <p:cNvPr id="1379331" name="Rectangle 3"/>
          <p:cNvSpPr>
            <a:spLocks noGrp="1" noChangeArrowheads="1"/>
          </p:cNvSpPr>
          <p:nvPr>
            <p:ph type="body" idx="1"/>
          </p:nvPr>
        </p:nvSpPr>
        <p:spPr/>
        <p:txBody>
          <a:bodyPr/>
          <a:lstStyle/>
          <a:p>
            <a:pPr lvl="2" eaLnBrk="1" hangingPunct="1"/>
            <a:r>
              <a:rPr lang="en-US">
                <a:latin typeface="Tahoma" charset="0"/>
                <a:ea typeface="ＭＳ Ｐゴシック" charset="0"/>
              </a:rPr>
              <a:t>Are there any special cases that we need to consider?</a:t>
            </a:r>
          </a:p>
          <a:p>
            <a:pPr lvl="2" eaLnBrk="1" hangingPunct="1"/>
            <a:r>
              <a:rPr lang="en-US">
                <a:latin typeface="Tahoma" charset="0"/>
                <a:ea typeface="ＭＳ Ｐゴシック" charset="0"/>
              </a:rPr>
              <a:t>What variables will we need to use?</a:t>
            </a:r>
          </a:p>
          <a:p>
            <a:pPr lvl="3" eaLnBrk="1" hangingPunct="1"/>
            <a:r>
              <a:rPr lang="en-US">
                <a:latin typeface="Tahoma" charset="0"/>
                <a:ea typeface="ＭＳ Ｐゴシック" charset="0"/>
              </a:rPr>
              <a:t>And what will be their types?</a:t>
            </a:r>
          </a:p>
          <a:p>
            <a:pPr lvl="1" eaLnBrk="1" hangingPunct="1"/>
            <a:r>
              <a:rPr lang="en-US">
                <a:latin typeface="Tahoma" charset="0"/>
                <a:ea typeface="ＭＳ Ｐゴシック" charset="0"/>
              </a:rPr>
              <a:t>Once we have a solution, let</a:t>
            </a:r>
            <a:r>
              <a:rPr lang="ja-JP" altLang="en-US">
                <a:latin typeface="Tahoma" charset="0"/>
                <a:ea typeface="ＭＳ Ｐゴシック" charset="0"/>
              </a:rPr>
              <a:t>’</a:t>
            </a:r>
            <a:r>
              <a:rPr lang="en-US" altLang="ja-JP">
                <a:latin typeface="Tahoma" charset="0"/>
                <a:ea typeface="ＭＳ Ｐゴシック" charset="0"/>
              </a:rPr>
              <a:t>s look at two possible solutions</a:t>
            </a:r>
          </a:p>
          <a:p>
            <a:pPr lvl="2" eaLnBrk="1" hangingPunct="1"/>
            <a:r>
              <a:rPr lang="en-US">
                <a:latin typeface="Tahoma" charset="0"/>
                <a:ea typeface="ＭＳ Ｐゴシック" charset="0"/>
              </a:rPr>
              <a:t>ex5a.java and ex5b.java</a:t>
            </a:r>
          </a:p>
          <a:p>
            <a:pPr lvl="2" eaLnBrk="1" hangingPunct="1"/>
            <a:r>
              <a:rPr lang="en-US">
                <a:latin typeface="Tahoma" charset="0"/>
                <a:ea typeface="ＭＳ Ｐゴシック" charset="0"/>
              </a:rPr>
              <a:t>Note that for many programming problems, there are MANY possible solutions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379331">
                                            <p:txEl>
                                              <p:pRg st="1" end="1"/>
                                            </p:txEl>
                                          </p:spTgt>
                                        </p:tgtEl>
                                        <p:attrNameLst>
                                          <p:attrName>style.visibility</p:attrName>
                                        </p:attrNameLst>
                                      </p:cBhvr>
                                      <p:to>
                                        <p:strVal val="visible"/>
                                      </p:to>
                                    </p:set>
                                    <p:animEffect transition="in" filter="fade">
                                      <p:cBhvr>
                                        <p:cTn id="7" dur="770" decel="100000"/>
                                        <p:tgtEl>
                                          <p:spTgt spid="1379331">
                                            <p:txEl>
                                              <p:pRg st="1" end="1"/>
                                            </p:txEl>
                                          </p:spTgt>
                                        </p:tgtEl>
                                      </p:cBhvr>
                                    </p:animEffect>
                                    <p:animScale>
                                      <p:cBhvr>
                                        <p:cTn id="8" dur="770" decel="100000"/>
                                        <p:tgtEl>
                                          <p:spTgt spid="1379331">
                                            <p:txEl>
                                              <p:pRg st="1" end="1"/>
                                            </p:txEl>
                                          </p:spTgt>
                                        </p:tgtEl>
                                      </p:cBhvr>
                                      <p:from x="10000" y="10000"/>
                                      <p:to x="200000" y="450000"/>
                                    </p:animScale>
                                    <p:animScale>
                                      <p:cBhvr>
                                        <p:cTn id="9" dur="1230" accel="100000" fill="hold">
                                          <p:stCondLst>
                                            <p:cond delay="770"/>
                                          </p:stCondLst>
                                        </p:cTn>
                                        <p:tgtEl>
                                          <p:spTgt spid="1379331">
                                            <p:txEl>
                                              <p:pRg st="1" end="1"/>
                                            </p:txEl>
                                          </p:spTgt>
                                        </p:tgtEl>
                                      </p:cBhvr>
                                      <p:from x="200000" y="450000"/>
                                      <p:to x="100000" y="100000"/>
                                    </p:animScale>
                                    <p:set>
                                      <p:cBhvr>
                                        <p:cTn id="10" dur="770" fill="hold"/>
                                        <p:tgtEl>
                                          <p:spTgt spid="1379331">
                                            <p:txEl>
                                              <p:pRg st="1" end="1"/>
                                            </p:txEl>
                                          </p:spTgt>
                                        </p:tgtEl>
                                        <p:attrNameLst>
                                          <p:attrName>ppt_x</p:attrName>
                                        </p:attrNameLst>
                                      </p:cBhvr>
                                      <p:to>
                                        <p:strVal val="(0.5)"/>
                                      </p:to>
                                    </p:set>
                                    <p:anim from="(0.5)" to="(#ppt_x)" calcmode="lin" valueType="num">
                                      <p:cBhvr>
                                        <p:cTn id="11" dur="1230" accel="100000" fill="hold">
                                          <p:stCondLst>
                                            <p:cond delay="770"/>
                                          </p:stCondLst>
                                        </p:cTn>
                                        <p:tgtEl>
                                          <p:spTgt spid="1379331">
                                            <p:txEl>
                                              <p:pRg st="1" end="1"/>
                                            </p:txEl>
                                          </p:spTgt>
                                        </p:tgtEl>
                                        <p:attrNameLst>
                                          <p:attrName>ppt_x</p:attrName>
                                        </p:attrNameLst>
                                      </p:cBhvr>
                                    </p:anim>
                                    <p:set>
                                      <p:cBhvr>
                                        <p:cTn id="12" dur="770" fill="hold"/>
                                        <p:tgtEl>
                                          <p:spTgt spid="1379331">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379331">
                                            <p:txEl>
                                              <p:pRg st="1" end="1"/>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379331">
                                            <p:txEl>
                                              <p:pRg st="2" end="2"/>
                                            </p:txEl>
                                          </p:spTgt>
                                        </p:tgtEl>
                                        <p:attrNameLst>
                                          <p:attrName>style.visibility</p:attrName>
                                        </p:attrNameLst>
                                      </p:cBhvr>
                                      <p:to>
                                        <p:strVal val="visible"/>
                                      </p:to>
                                    </p:set>
                                    <p:animEffect transition="in" filter="fade">
                                      <p:cBhvr>
                                        <p:cTn id="16" dur="770" decel="100000"/>
                                        <p:tgtEl>
                                          <p:spTgt spid="1379331">
                                            <p:txEl>
                                              <p:pRg st="2" end="2"/>
                                            </p:txEl>
                                          </p:spTgt>
                                        </p:tgtEl>
                                      </p:cBhvr>
                                    </p:animEffect>
                                    <p:animScale>
                                      <p:cBhvr>
                                        <p:cTn id="17" dur="770" decel="100000"/>
                                        <p:tgtEl>
                                          <p:spTgt spid="1379331">
                                            <p:txEl>
                                              <p:pRg st="2" end="2"/>
                                            </p:txEl>
                                          </p:spTgt>
                                        </p:tgtEl>
                                      </p:cBhvr>
                                      <p:from x="10000" y="10000"/>
                                      <p:to x="200000" y="450000"/>
                                    </p:animScale>
                                    <p:animScale>
                                      <p:cBhvr>
                                        <p:cTn id="18" dur="1230" accel="100000" fill="hold">
                                          <p:stCondLst>
                                            <p:cond delay="770"/>
                                          </p:stCondLst>
                                        </p:cTn>
                                        <p:tgtEl>
                                          <p:spTgt spid="1379331">
                                            <p:txEl>
                                              <p:pRg st="2" end="2"/>
                                            </p:txEl>
                                          </p:spTgt>
                                        </p:tgtEl>
                                      </p:cBhvr>
                                      <p:from x="200000" y="450000"/>
                                      <p:to x="100000" y="100000"/>
                                    </p:animScale>
                                    <p:set>
                                      <p:cBhvr>
                                        <p:cTn id="19" dur="770" fill="hold"/>
                                        <p:tgtEl>
                                          <p:spTgt spid="1379331">
                                            <p:txEl>
                                              <p:pRg st="2" end="2"/>
                                            </p:txEl>
                                          </p:spTgt>
                                        </p:tgtEl>
                                        <p:attrNameLst>
                                          <p:attrName>ppt_x</p:attrName>
                                        </p:attrNameLst>
                                      </p:cBhvr>
                                      <p:to>
                                        <p:strVal val="(0.5)"/>
                                      </p:to>
                                    </p:set>
                                    <p:anim from="(0.5)" to="(#ppt_x)" calcmode="lin" valueType="num">
                                      <p:cBhvr>
                                        <p:cTn id="20" dur="1230" accel="100000" fill="hold">
                                          <p:stCondLst>
                                            <p:cond delay="770"/>
                                          </p:stCondLst>
                                        </p:cTn>
                                        <p:tgtEl>
                                          <p:spTgt spid="1379331">
                                            <p:txEl>
                                              <p:pRg st="2" end="2"/>
                                            </p:txEl>
                                          </p:spTgt>
                                        </p:tgtEl>
                                        <p:attrNameLst>
                                          <p:attrName>ppt_x</p:attrName>
                                        </p:attrNameLst>
                                      </p:cBhvr>
                                    </p:anim>
                                    <p:set>
                                      <p:cBhvr>
                                        <p:cTn id="21" dur="770" fill="hold"/>
                                        <p:tgtEl>
                                          <p:spTgt spid="1379331">
                                            <p:txEl>
                                              <p:pRg st="2" end="2"/>
                                            </p:txEl>
                                          </p:spTgt>
                                        </p:tgtEl>
                                        <p:attrNameLst>
                                          <p:attrName>ppt_y</p:attrName>
                                        </p:attrNameLst>
                                      </p:cBhvr>
                                      <p:to>
                                        <p:strVal val="(#ppt_y+0.4)"/>
                                      </p:to>
                                    </p:set>
                                    <p:anim from="(#ppt_y+0.4)" to="(#ppt_y)" calcmode="lin" valueType="num">
                                      <p:cBhvr>
                                        <p:cTn id="22" dur="1230" accel="100000" fill="hold">
                                          <p:stCondLst>
                                            <p:cond delay="770"/>
                                          </p:stCondLst>
                                        </p:cTn>
                                        <p:tgtEl>
                                          <p:spTgt spid="1379331">
                                            <p:txEl>
                                              <p:pRg st="2" end="2"/>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379331">
                                            <p:txEl>
                                              <p:pRg st="3" end="3"/>
                                            </p:txEl>
                                          </p:spTgt>
                                        </p:tgtEl>
                                        <p:attrNameLst>
                                          <p:attrName>style.visibility</p:attrName>
                                        </p:attrNameLst>
                                      </p:cBhvr>
                                      <p:to>
                                        <p:strVal val="visible"/>
                                      </p:to>
                                    </p:set>
                                    <p:anim to="" calcmode="lin" valueType="num">
                                      <p:cBhvr>
                                        <p:cTn id="27" dur="1" fill="hold"/>
                                        <p:tgtEl>
                                          <p:spTgt spid="1379331">
                                            <p:txEl>
                                              <p:pRg st="3" end="3"/>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379331">
                                            <p:txEl>
                                              <p:pRg st="4" end="4"/>
                                            </p:txEl>
                                          </p:spTgt>
                                        </p:tgtEl>
                                        <p:attrNameLst>
                                          <p:attrName>style.visibility</p:attrName>
                                        </p:attrNameLst>
                                      </p:cBhvr>
                                      <p:to>
                                        <p:strVal val="visible"/>
                                      </p:to>
                                    </p:set>
                                    <p:anim to="" calcmode="lin" valueType="num">
                                      <p:cBhvr>
                                        <p:cTn id="30" dur="1" fill="hold"/>
                                        <p:tgtEl>
                                          <p:spTgt spid="1379331">
                                            <p:txEl>
                                              <p:pRg st="4" end="4"/>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379331">
                                            <p:txEl>
                                              <p:pRg st="5" end="5"/>
                                            </p:txEl>
                                          </p:spTgt>
                                        </p:tgtEl>
                                        <p:attrNameLst>
                                          <p:attrName>style.visibility</p:attrName>
                                        </p:attrNameLst>
                                      </p:cBhvr>
                                      <p:to>
                                        <p:strVal val="visible"/>
                                      </p:to>
                                    </p:set>
                                    <p:anim to="" calcmode="lin" valueType="num">
                                      <p:cBhvr>
                                        <p:cTn id="35" dur="1" fill="hold"/>
                                        <p:tgtEl>
                                          <p:spTgt spid="137933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9756F3A-5B39-C84D-8728-2BF68440CF05}" type="slidenum">
              <a:rPr lang="en-US" sz="1400">
                <a:latin typeface="Arial" charset="0"/>
              </a:rPr>
              <a:pPr eaLnBrk="1" hangingPunct="1"/>
              <a:t>51</a:t>
            </a:fld>
            <a:endParaRPr lang="en-US" sz="1400">
              <a:latin typeface="Arial" charset="0"/>
            </a:endParaRPr>
          </a:p>
        </p:txBody>
      </p:sp>
      <p:sp>
        <p:nvSpPr>
          <p:cNvPr id="819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for loop</a:t>
            </a:r>
          </a:p>
        </p:txBody>
      </p:sp>
      <p:sp>
        <p:nvSpPr>
          <p:cNvPr id="138137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The for loop is more complicated</a:t>
            </a:r>
          </a:p>
          <a:p>
            <a:pPr lvl="1" eaLnBrk="1" hangingPunct="1"/>
            <a:r>
              <a:rPr lang="en-US" dirty="0">
                <a:latin typeface="Tahoma" charset="0"/>
                <a:ea typeface="ＭＳ Ｐゴシック" charset="0"/>
              </a:rPr>
              <a:t>Its obvious use is as a counting loop</a:t>
            </a:r>
          </a:p>
          <a:p>
            <a:pPr lvl="2" eaLnBrk="1" hangingPunct="1"/>
            <a:r>
              <a:rPr lang="en-US" dirty="0">
                <a:latin typeface="Tahoma" charset="0"/>
                <a:ea typeface="ＭＳ Ｐゴシック" charset="0"/>
              </a:rPr>
              <a:t>Goes through a specified number of iterations</a:t>
            </a:r>
          </a:p>
          <a:p>
            <a:pPr lvl="2" eaLnBrk="1" hangingPunct="1">
              <a:buFont typeface="Arial" charset="0"/>
              <a:buNone/>
            </a:pPr>
            <a:r>
              <a:rPr lang="en-US" dirty="0">
                <a:latin typeface="Tahoma" charset="0"/>
                <a:ea typeface="ＭＳ Ｐゴシック" charset="0"/>
              </a:rPr>
              <a:t>	</a:t>
            </a:r>
            <a:r>
              <a:rPr lang="en-US" dirty="0">
                <a:latin typeface="Courier New" charset="0"/>
                <a:ea typeface="ＭＳ Ｐゴシック" charset="0"/>
              </a:rPr>
              <a:t>for (</a:t>
            </a:r>
            <a:r>
              <a:rPr lang="en-US" dirty="0" err="1">
                <a:latin typeface="Courier New" charset="0"/>
                <a:ea typeface="ＭＳ Ｐゴシック" charset="0"/>
              </a:rPr>
              <a:t>int</a:t>
            </a:r>
            <a:r>
              <a:rPr lang="en-US" dirty="0">
                <a:latin typeface="Courier New" charset="0"/>
                <a:ea typeface="ＭＳ Ｐゴシック" charset="0"/>
              </a:rPr>
              <a:t> </a:t>
            </a:r>
            <a:r>
              <a:rPr lang="en-US" dirty="0" err="1">
                <a:latin typeface="Courier New" charset="0"/>
                <a:ea typeface="ＭＳ Ｐゴシック" charset="0"/>
              </a:rPr>
              <a:t>i</a:t>
            </a:r>
            <a:r>
              <a:rPr lang="en-US" dirty="0">
                <a:latin typeface="Courier New" charset="0"/>
                <a:ea typeface="ＭＳ Ｐゴシック" charset="0"/>
              </a:rPr>
              <a:t> = 0; </a:t>
            </a:r>
            <a:r>
              <a:rPr lang="en-US" dirty="0" err="1">
                <a:latin typeface="Courier New" charset="0"/>
                <a:ea typeface="ＭＳ Ｐゴシック" charset="0"/>
              </a:rPr>
              <a:t>i</a:t>
            </a:r>
            <a:r>
              <a:rPr lang="en-US" dirty="0">
                <a:latin typeface="Courier New" charset="0"/>
                <a:ea typeface="ＭＳ Ｐゴシック" charset="0"/>
              </a:rPr>
              <a:t> &lt; max; </a:t>
            </a:r>
            <a:r>
              <a:rPr lang="en-US" dirty="0" err="1">
                <a:latin typeface="Courier New" charset="0"/>
                <a:ea typeface="ＭＳ Ｐゴシック" charset="0"/>
              </a:rPr>
              <a:t>i</a:t>
            </a:r>
            <a:r>
              <a:rPr lang="en-US" dirty="0">
                <a:latin typeface="Courier New" charset="0"/>
                <a:ea typeface="ＭＳ Ｐゴシック" charset="0"/>
              </a:rPr>
              <a:t>++)</a:t>
            </a:r>
          </a:p>
          <a:p>
            <a:pPr lvl="2" eaLnBrk="1" hangingPunct="1">
              <a:buFont typeface="Arial" charset="0"/>
              <a:buNone/>
            </a:pPr>
            <a:r>
              <a:rPr lang="en-US" dirty="0">
                <a:latin typeface="Courier New" charset="0"/>
                <a:ea typeface="ＭＳ Ｐゴシック" charset="0"/>
              </a:rPr>
              <a:t>	{  // will iterate max times  }</a:t>
            </a:r>
          </a:p>
          <a:p>
            <a:pPr lvl="1" eaLnBrk="1" hangingPunct="1"/>
            <a:r>
              <a:rPr lang="en-US" dirty="0">
                <a:latin typeface="Tahoma" charset="0"/>
                <a:ea typeface="ＭＳ Ｐゴシック" charset="0"/>
              </a:rPr>
              <a:t>However it is much more general than that</a:t>
            </a:r>
          </a:p>
          <a:p>
            <a:pPr lvl="2" eaLnBrk="1" hangingPunct="1">
              <a:buFont typeface="Arial" charset="0"/>
              <a:buNone/>
            </a:pPr>
            <a:r>
              <a:rPr lang="en-US" b="1" dirty="0">
                <a:latin typeface="Courier New" charset="0"/>
                <a:ea typeface="ＭＳ Ｐゴシック" charset="0"/>
              </a:rPr>
              <a:t>for (</a:t>
            </a:r>
            <a:r>
              <a:rPr lang="en-US" b="1" dirty="0" err="1">
                <a:solidFill>
                  <a:srgbClr val="FF0000"/>
                </a:solidFill>
                <a:latin typeface="Courier New" charset="0"/>
                <a:ea typeface="ＭＳ Ｐゴシック" charset="0"/>
              </a:rPr>
              <a:t>init_expr</a:t>
            </a:r>
            <a:r>
              <a:rPr lang="en-US" b="1" dirty="0">
                <a:latin typeface="Courier New" charset="0"/>
                <a:ea typeface="ＭＳ Ｐゴシック" charset="0"/>
              </a:rPr>
              <a:t>; </a:t>
            </a:r>
            <a:r>
              <a:rPr lang="en-US" b="1" dirty="0" err="1">
                <a:solidFill>
                  <a:srgbClr val="008000"/>
                </a:solidFill>
                <a:latin typeface="Courier New" charset="0"/>
                <a:ea typeface="ＭＳ Ｐゴシック" charset="0"/>
              </a:rPr>
              <a:t>go_expr</a:t>
            </a:r>
            <a:r>
              <a:rPr lang="en-US" b="1" dirty="0">
                <a:latin typeface="Courier New" charset="0"/>
                <a:ea typeface="ＭＳ Ｐゴシック" charset="0"/>
              </a:rPr>
              <a:t>; </a:t>
            </a:r>
            <a:r>
              <a:rPr lang="en-US" b="1" dirty="0" err="1">
                <a:solidFill>
                  <a:srgbClr val="FF6600"/>
                </a:solidFill>
                <a:latin typeface="Courier New" charset="0"/>
                <a:ea typeface="ＭＳ Ｐゴシック" charset="0"/>
              </a:rPr>
              <a:t>inc_expr</a:t>
            </a:r>
            <a:r>
              <a:rPr lang="en-US" b="1" dirty="0">
                <a:latin typeface="Courier New" charset="0"/>
                <a:ea typeface="ＭＳ Ｐゴシック" charset="0"/>
              </a:rPr>
              <a:t>)</a:t>
            </a:r>
          </a:p>
          <a:p>
            <a:pPr lvl="2" eaLnBrk="1" hangingPunct="1">
              <a:buFont typeface="Arial" charset="0"/>
              <a:buNone/>
            </a:pPr>
            <a:r>
              <a:rPr lang="en-US" b="1" dirty="0">
                <a:latin typeface="Courier New" charset="0"/>
                <a:ea typeface="ＭＳ Ｐゴシック" charset="0"/>
              </a:rPr>
              <a:t>{</a:t>
            </a:r>
          </a:p>
          <a:p>
            <a:pPr lvl="2" eaLnBrk="1" hangingPunct="1">
              <a:buFont typeface="Arial" charset="0"/>
              <a:buNone/>
            </a:pPr>
            <a:r>
              <a:rPr lang="en-US" b="1" dirty="0">
                <a:latin typeface="Courier New" charset="0"/>
                <a:ea typeface="ＭＳ Ｐゴシック" charset="0"/>
              </a:rPr>
              <a:t>		// loop body</a:t>
            </a:r>
          </a:p>
          <a:p>
            <a:pPr lvl="2" eaLnBrk="1" hangingPunct="1">
              <a:buFont typeface="Arial" charset="0"/>
              <a:buNone/>
            </a:pPr>
            <a:r>
              <a:rPr lang="en-US" b="1" dirty="0">
                <a:latin typeface="Courier New" charset="0"/>
                <a:ea typeface="ＭＳ Ｐゴシック" charset="0"/>
              </a:rPr>
              <a:t>}</a:t>
            </a:r>
          </a:p>
          <a:p>
            <a:pPr lvl="2" eaLnBrk="1" hangingPunct="1"/>
            <a:r>
              <a:rPr lang="en-US" dirty="0">
                <a:latin typeface="Tahoma" charset="0"/>
                <a:ea typeface="ＭＳ Ｐゴシック" charset="0"/>
              </a:rPr>
              <a:t>Let</a:t>
            </a:r>
            <a:r>
              <a:rPr lang="ja-JP" altLang="en-US" dirty="0">
                <a:latin typeface="Tahoma" charset="0"/>
                <a:ea typeface="ＭＳ Ｐゴシック" charset="0"/>
              </a:rPr>
              <a:t>’</a:t>
            </a:r>
            <a:r>
              <a:rPr lang="en-US" altLang="ja-JP" dirty="0">
                <a:latin typeface="Tahoma" charset="0"/>
                <a:ea typeface="ＭＳ Ｐゴシック" charset="0"/>
              </a:rPr>
              <a:t>s talk about this a bit</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81379">
                                            <p:txEl>
                                              <p:pRg st="1" end="1"/>
                                            </p:txEl>
                                          </p:spTgt>
                                        </p:tgtEl>
                                        <p:attrNameLst>
                                          <p:attrName>style.visibility</p:attrName>
                                        </p:attrNameLst>
                                      </p:cBhvr>
                                      <p:to>
                                        <p:strVal val="visible"/>
                                      </p:to>
                                    </p:set>
                                    <p:anim to="" calcmode="lin" valueType="num">
                                      <p:cBhvr>
                                        <p:cTn id="7" dur="1" fill="hold"/>
                                        <p:tgtEl>
                                          <p:spTgt spid="1381379">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81379">
                                            <p:txEl>
                                              <p:pRg st="2" end="2"/>
                                            </p:txEl>
                                          </p:spTgt>
                                        </p:tgtEl>
                                        <p:attrNameLst>
                                          <p:attrName>style.visibility</p:attrName>
                                        </p:attrNameLst>
                                      </p:cBhvr>
                                      <p:to>
                                        <p:strVal val="visible"/>
                                      </p:to>
                                    </p:set>
                                    <p:anim to="" calcmode="lin" valueType="num">
                                      <p:cBhvr>
                                        <p:cTn id="10" dur="1" fill="hold"/>
                                        <p:tgtEl>
                                          <p:spTgt spid="1381379">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81379">
                                            <p:txEl>
                                              <p:pRg st="3" end="3"/>
                                            </p:txEl>
                                          </p:spTgt>
                                        </p:tgtEl>
                                        <p:attrNameLst>
                                          <p:attrName>style.visibility</p:attrName>
                                        </p:attrNameLst>
                                      </p:cBhvr>
                                      <p:to>
                                        <p:strVal val="visible"/>
                                      </p:to>
                                    </p:set>
                                    <p:anim to="" calcmode="lin" valueType="num">
                                      <p:cBhvr>
                                        <p:cTn id="15" dur="1" fill="hold"/>
                                        <p:tgtEl>
                                          <p:spTgt spid="1381379">
                                            <p:txEl>
                                              <p:pRg st="3" end="3"/>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381379">
                                            <p:txEl>
                                              <p:pRg st="4" end="4"/>
                                            </p:txEl>
                                          </p:spTgt>
                                        </p:tgtEl>
                                        <p:attrNameLst>
                                          <p:attrName>style.visibility</p:attrName>
                                        </p:attrNameLst>
                                      </p:cBhvr>
                                      <p:to>
                                        <p:strVal val="visible"/>
                                      </p:to>
                                    </p:set>
                                    <p:anim to="" calcmode="lin" valueType="num">
                                      <p:cBhvr>
                                        <p:cTn id="18" dur="1" fill="hold"/>
                                        <p:tgtEl>
                                          <p:spTgt spid="1381379">
                                            <p:txEl>
                                              <p:pRg st="4" end="4"/>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381379">
                                            <p:txEl>
                                              <p:pRg st="5" end="5"/>
                                            </p:txEl>
                                          </p:spTgt>
                                        </p:tgtEl>
                                        <p:attrNameLst>
                                          <p:attrName>style.visibility</p:attrName>
                                        </p:attrNameLst>
                                      </p:cBhvr>
                                      <p:to>
                                        <p:strVal val="visible"/>
                                      </p:to>
                                    </p:set>
                                    <p:anim to="" calcmode="lin" valueType="num">
                                      <p:cBhvr>
                                        <p:cTn id="23" dur="1" fill="hold"/>
                                        <p:tgtEl>
                                          <p:spTgt spid="1381379">
                                            <p:txEl>
                                              <p:pRg st="5" end="5"/>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381379">
                                            <p:txEl>
                                              <p:pRg st="6" end="6"/>
                                            </p:txEl>
                                          </p:spTgt>
                                        </p:tgtEl>
                                        <p:attrNameLst>
                                          <p:attrName>style.visibility</p:attrName>
                                        </p:attrNameLst>
                                      </p:cBhvr>
                                      <p:to>
                                        <p:strVal val="visible"/>
                                      </p:to>
                                    </p:set>
                                    <p:anim to="" calcmode="lin" valueType="num">
                                      <p:cBhvr>
                                        <p:cTn id="28" dur="1" fill="hold"/>
                                        <p:tgtEl>
                                          <p:spTgt spid="1381379">
                                            <p:txEl>
                                              <p:pRg st="6" end="6"/>
                                            </p:txEl>
                                          </p:spTgt>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381379">
                                            <p:txEl>
                                              <p:pRg st="7" end="7"/>
                                            </p:txEl>
                                          </p:spTgt>
                                        </p:tgtEl>
                                        <p:attrNameLst>
                                          <p:attrName>style.visibility</p:attrName>
                                        </p:attrNameLst>
                                      </p:cBhvr>
                                      <p:to>
                                        <p:strVal val="visible"/>
                                      </p:to>
                                    </p:set>
                                    <p:anim to="" calcmode="lin" valueType="num">
                                      <p:cBhvr>
                                        <p:cTn id="31" dur="1" fill="hold"/>
                                        <p:tgtEl>
                                          <p:spTgt spid="1381379">
                                            <p:txEl>
                                              <p:pRg st="7" end="7"/>
                                            </p:txEl>
                                          </p:spTgt>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381379">
                                            <p:txEl>
                                              <p:pRg st="8" end="8"/>
                                            </p:txEl>
                                          </p:spTgt>
                                        </p:tgtEl>
                                        <p:attrNameLst>
                                          <p:attrName>style.visibility</p:attrName>
                                        </p:attrNameLst>
                                      </p:cBhvr>
                                      <p:to>
                                        <p:strVal val="visible"/>
                                      </p:to>
                                    </p:set>
                                    <p:anim to="" calcmode="lin" valueType="num">
                                      <p:cBhvr>
                                        <p:cTn id="34" dur="1" fill="hold"/>
                                        <p:tgtEl>
                                          <p:spTgt spid="1381379">
                                            <p:txEl>
                                              <p:pRg st="8" end="8"/>
                                            </p:txEl>
                                          </p:spTgt>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1381379">
                                            <p:txEl>
                                              <p:pRg st="9" end="9"/>
                                            </p:txEl>
                                          </p:spTgt>
                                        </p:tgtEl>
                                        <p:attrNameLst>
                                          <p:attrName>style.visibility</p:attrName>
                                        </p:attrNameLst>
                                      </p:cBhvr>
                                      <p:to>
                                        <p:strVal val="visible"/>
                                      </p:to>
                                    </p:set>
                                    <p:anim to="" calcmode="lin" valueType="num">
                                      <p:cBhvr>
                                        <p:cTn id="37" dur="1" fill="hold"/>
                                        <p:tgtEl>
                                          <p:spTgt spid="1381379">
                                            <p:txEl>
                                              <p:pRg st="9" end="9"/>
                                            </p:txEl>
                                          </p:spTgt>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1381379">
                                            <p:txEl>
                                              <p:pRg st="10" end="10"/>
                                            </p:txEl>
                                          </p:spTgt>
                                        </p:tgtEl>
                                        <p:attrNameLst>
                                          <p:attrName>style.visibility</p:attrName>
                                        </p:attrNameLst>
                                      </p:cBhvr>
                                      <p:to>
                                        <p:strVal val="visible"/>
                                      </p:to>
                                    </p:set>
                                    <p:anim to="" calcmode="lin" valueType="num">
                                      <p:cBhvr>
                                        <p:cTn id="40" dur="1" fill="hold"/>
                                        <p:tgtEl>
                                          <p:spTgt spid="1381379">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E0EE565-5272-6C45-81C6-F0E624BF4F2F}" type="slidenum">
              <a:rPr lang="en-US" sz="1400">
                <a:latin typeface="Arial" charset="0"/>
              </a:rPr>
              <a:pPr eaLnBrk="1" hangingPunct="1"/>
              <a:t>52</a:t>
            </a:fld>
            <a:endParaRPr lang="en-US" sz="1400">
              <a:latin typeface="Arial" charset="0"/>
            </a:endParaRPr>
          </a:p>
        </p:txBody>
      </p:sp>
      <p:sp>
        <p:nvSpPr>
          <p:cNvPr id="829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for loop</a:t>
            </a:r>
          </a:p>
        </p:txBody>
      </p:sp>
      <p:sp>
        <p:nvSpPr>
          <p:cNvPr id="1382403" name="Rectangle 3"/>
          <p:cNvSpPr>
            <a:spLocks noGrp="1" noChangeArrowheads="1"/>
          </p:cNvSpPr>
          <p:nvPr>
            <p:ph type="body" idx="1"/>
          </p:nvPr>
        </p:nvSpPr>
        <p:spPr/>
        <p:txBody>
          <a:bodyPr/>
          <a:lstStyle/>
          <a:p>
            <a:pPr lvl="2" eaLnBrk="1" hangingPunct="1"/>
            <a:r>
              <a:rPr lang="en-US" b="1" dirty="0" err="1">
                <a:solidFill>
                  <a:srgbClr val="FF0000"/>
                </a:solidFill>
                <a:latin typeface="Courier New" charset="0"/>
                <a:ea typeface="ＭＳ Ｐゴシック" charset="0"/>
              </a:rPr>
              <a:t>init_expr</a:t>
            </a:r>
            <a:endParaRPr lang="en-US" b="1" dirty="0">
              <a:solidFill>
                <a:srgbClr val="FF0000"/>
              </a:solidFill>
              <a:latin typeface="Courier New" charset="0"/>
              <a:ea typeface="ＭＳ Ｐゴシック" charset="0"/>
            </a:endParaRPr>
          </a:p>
          <a:p>
            <a:pPr lvl="3" eaLnBrk="1" hangingPunct="1"/>
            <a:r>
              <a:rPr lang="en-US" dirty="0">
                <a:latin typeface="Tahoma" charset="0"/>
                <a:ea typeface="ＭＳ Ｐゴシック" charset="0"/>
              </a:rPr>
              <a:t>Any legal Java statement expression</a:t>
            </a:r>
          </a:p>
          <a:p>
            <a:pPr lvl="3" eaLnBrk="1" hangingPunct="1"/>
            <a:r>
              <a:rPr lang="en-US" dirty="0">
                <a:latin typeface="Tahoma" charset="0"/>
                <a:ea typeface="ＭＳ Ｐゴシック" charset="0"/>
              </a:rPr>
              <a:t>Evaluated one time, when the loop is FIRST executed</a:t>
            </a:r>
          </a:p>
          <a:p>
            <a:pPr lvl="2" eaLnBrk="1" hangingPunct="1"/>
            <a:r>
              <a:rPr lang="en-US" b="1" dirty="0" err="1">
                <a:solidFill>
                  <a:srgbClr val="008000"/>
                </a:solidFill>
                <a:latin typeface="Courier New" charset="0"/>
                <a:ea typeface="ＭＳ Ｐゴシック" charset="0"/>
              </a:rPr>
              <a:t>go_expr</a:t>
            </a:r>
            <a:endParaRPr lang="en-US" b="1" dirty="0">
              <a:solidFill>
                <a:srgbClr val="008000"/>
              </a:solidFill>
              <a:latin typeface="Courier New" charset="0"/>
              <a:ea typeface="ＭＳ Ｐゴシック" charset="0"/>
            </a:endParaRPr>
          </a:p>
          <a:p>
            <a:pPr lvl="3" eaLnBrk="1" hangingPunct="1"/>
            <a:r>
              <a:rPr lang="en-US" dirty="0">
                <a:latin typeface="Tahoma" charset="0"/>
                <a:ea typeface="ＭＳ Ｐゴシック" charset="0"/>
              </a:rPr>
              <a:t>Java Boolean expression</a:t>
            </a:r>
          </a:p>
          <a:p>
            <a:pPr lvl="3" eaLnBrk="1" hangingPunct="1"/>
            <a:r>
              <a:rPr lang="en-US" dirty="0">
                <a:latin typeface="Tahoma" charset="0"/>
                <a:ea typeface="ＭＳ Ｐゴシック" charset="0"/>
              </a:rPr>
              <a:t>Evaluated PRIOR to each execution of the for loop body</a:t>
            </a:r>
          </a:p>
          <a:p>
            <a:pPr lvl="4" eaLnBrk="1" hangingPunct="1"/>
            <a:r>
              <a:rPr lang="en-US" dirty="0">
                <a:latin typeface="Tahoma" charset="0"/>
                <a:ea typeface="ＭＳ Ｐゴシック" charset="0"/>
              </a:rPr>
              <a:t>If true, body is executed</a:t>
            </a:r>
          </a:p>
          <a:p>
            <a:pPr lvl="4" eaLnBrk="1" hangingPunct="1"/>
            <a:r>
              <a:rPr lang="en-US" dirty="0">
                <a:latin typeface="Tahoma" charset="0"/>
                <a:ea typeface="ＭＳ Ｐゴシック" charset="0"/>
              </a:rPr>
              <a:t>If false, loop terminates</a:t>
            </a:r>
          </a:p>
          <a:p>
            <a:pPr lvl="2" eaLnBrk="1" hangingPunct="1"/>
            <a:r>
              <a:rPr lang="en-US" b="1" dirty="0" err="1">
                <a:solidFill>
                  <a:srgbClr val="FF6600"/>
                </a:solidFill>
                <a:latin typeface="Courier New" charset="0"/>
                <a:ea typeface="ＭＳ Ｐゴシック" charset="0"/>
              </a:rPr>
              <a:t>inc_expr</a:t>
            </a:r>
            <a:endParaRPr lang="en-US" b="1" dirty="0">
              <a:solidFill>
                <a:srgbClr val="FF6600"/>
              </a:solidFill>
              <a:latin typeface="Courier New" charset="0"/>
              <a:ea typeface="ＭＳ Ｐゴシック" charset="0"/>
            </a:endParaRPr>
          </a:p>
          <a:p>
            <a:pPr lvl="3" eaLnBrk="1" hangingPunct="1"/>
            <a:r>
              <a:rPr lang="en-US" dirty="0">
                <a:latin typeface="Tahoma" charset="0"/>
                <a:ea typeface="ＭＳ Ｐゴシック" charset="0"/>
              </a:rPr>
              <a:t>Any legal Java statement expression</a:t>
            </a:r>
          </a:p>
          <a:p>
            <a:pPr lvl="3" eaLnBrk="1" hangingPunct="1"/>
            <a:r>
              <a:rPr lang="en-US" dirty="0">
                <a:latin typeface="Tahoma" charset="0"/>
                <a:ea typeface="ＭＳ Ｐゴシック" charset="0"/>
              </a:rPr>
              <a:t>Evaluated AFTER each execution of the for loop body</a:t>
            </a:r>
          </a:p>
          <a:p>
            <a:pPr lvl="1" eaLnBrk="1" hangingPunct="1"/>
            <a:r>
              <a:rPr lang="en-US" dirty="0">
                <a:latin typeface="Tahoma" charset="0"/>
                <a:ea typeface="ＭＳ Ｐゴシック" charset="0"/>
              </a:rPr>
              <a:t>These expressions make the for loop extremely flexible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82403">
                                            <p:txEl>
                                              <p:pRg st="3" end="3"/>
                                            </p:txEl>
                                          </p:spTgt>
                                        </p:tgtEl>
                                        <p:attrNameLst>
                                          <p:attrName>style.visibility</p:attrName>
                                        </p:attrNameLst>
                                      </p:cBhvr>
                                      <p:to>
                                        <p:strVal val="visible"/>
                                      </p:to>
                                    </p:set>
                                    <p:anim to="" calcmode="lin" valueType="num">
                                      <p:cBhvr>
                                        <p:cTn id="7" dur="1" fill="hold"/>
                                        <p:tgtEl>
                                          <p:spTgt spid="1382403">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82403">
                                            <p:txEl>
                                              <p:pRg st="4" end="4"/>
                                            </p:txEl>
                                          </p:spTgt>
                                        </p:tgtEl>
                                        <p:attrNameLst>
                                          <p:attrName>style.visibility</p:attrName>
                                        </p:attrNameLst>
                                      </p:cBhvr>
                                      <p:to>
                                        <p:strVal val="visible"/>
                                      </p:to>
                                    </p:set>
                                    <p:anim to="" calcmode="lin" valueType="num">
                                      <p:cBhvr>
                                        <p:cTn id="10" dur="1" fill="hold"/>
                                        <p:tgtEl>
                                          <p:spTgt spid="1382403">
                                            <p:txEl>
                                              <p:pRg st="4" end="4"/>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82403">
                                            <p:txEl>
                                              <p:pRg st="5" end="5"/>
                                            </p:txEl>
                                          </p:spTgt>
                                        </p:tgtEl>
                                        <p:attrNameLst>
                                          <p:attrName>style.visibility</p:attrName>
                                        </p:attrNameLst>
                                      </p:cBhvr>
                                      <p:to>
                                        <p:strVal val="visible"/>
                                      </p:to>
                                    </p:set>
                                    <p:anim to="" calcmode="lin" valueType="num">
                                      <p:cBhvr>
                                        <p:cTn id="15" dur="1" fill="hold"/>
                                        <p:tgtEl>
                                          <p:spTgt spid="1382403">
                                            <p:txEl>
                                              <p:pRg st="5" end="5"/>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82403">
                                            <p:txEl>
                                              <p:pRg st="6" end="6"/>
                                            </p:txEl>
                                          </p:spTgt>
                                        </p:tgtEl>
                                        <p:attrNameLst>
                                          <p:attrName>style.visibility</p:attrName>
                                        </p:attrNameLst>
                                      </p:cBhvr>
                                      <p:to>
                                        <p:strVal val="visible"/>
                                      </p:to>
                                    </p:set>
                                    <p:anim to="" calcmode="lin" valueType="num">
                                      <p:cBhvr>
                                        <p:cTn id="20" dur="1" fill="hold"/>
                                        <p:tgtEl>
                                          <p:spTgt spid="1382403">
                                            <p:txEl>
                                              <p:pRg st="6" end="6"/>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382403">
                                            <p:txEl>
                                              <p:pRg st="7" end="7"/>
                                            </p:txEl>
                                          </p:spTgt>
                                        </p:tgtEl>
                                        <p:attrNameLst>
                                          <p:attrName>style.visibility</p:attrName>
                                        </p:attrNameLst>
                                      </p:cBhvr>
                                      <p:to>
                                        <p:strVal val="visible"/>
                                      </p:to>
                                    </p:set>
                                    <p:anim to="" calcmode="lin" valueType="num">
                                      <p:cBhvr>
                                        <p:cTn id="25" dur="1" fill="hold"/>
                                        <p:tgtEl>
                                          <p:spTgt spid="1382403">
                                            <p:txEl>
                                              <p:pRg st="7" end="7"/>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382403">
                                            <p:txEl>
                                              <p:pRg st="8" end="8"/>
                                            </p:txEl>
                                          </p:spTgt>
                                        </p:tgtEl>
                                        <p:attrNameLst>
                                          <p:attrName>style.visibility</p:attrName>
                                        </p:attrNameLst>
                                      </p:cBhvr>
                                      <p:to>
                                        <p:strVal val="visible"/>
                                      </p:to>
                                    </p:set>
                                    <p:anim to="" calcmode="lin" valueType="num">
                                      <p:cBhvr>
                                        <p:cTn id="30" dur="1" fill="hold"/>
                                        <p:tgtEl>
                                          <p:spTgt spid="1382403">
                                            <p:txEl>
                                              <p:pRg st="8" end="8"/>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382403">
                                            <p:txEl>
                                              <p:pRg st="9" end="9"/>
                                            </p:txEl>
                                          </p:spTgt>
                                        </p:tgtEl>
                                        <p:attrNameLst>
                                          <p:attrName>style.visibility</p:attrName>
                                        </p:attrNameLst>
                                      </p:cBhvr>
                                      <p:to>
                                        <p:strVal val="visible"/>
                                      </p:to>
                                    </p:set>
                                    <p:anim to="" calcmode="lin" valueType="num">
                                      <p:cBhvr>
                                        <p:cTn id="35" dur="1" fill="hold"/>
                                        <p:tgtEl>
                                          <p:spTgt spid="1382403">
                                            <p:txEl>
                                              <p:pRg st="9" end="9"/>
                                            </p:txEl>
                                          </p:spTgt>
                                        </p:tgtEl>
                                        <p:attrNameLst>
                                          <p:attrName/>
                                        </p:attrNameLst>
                                      </p:cBhvr>
                                    </p:anim>
                                  </p:childTnLst>
                                </p:cTn>
                              </p:par>
                              <p:par>
                                <p:cTn id="36" presetID="24" presetClass="entr" presetSubtype="0" fill="hold" nodeType="withEffect">
                                  <p:stCondLst>
                                    <p:cond delay="0"/>
                                  </p:stCondLst>
                                  <p:childTnLst>
                                    <p:set>
                                      <p:cBhvr>
                                        <p:cTn id="37" dur="1" fill="hold">
                                          <p:stCondLst>
                                            <p:cond delay="0"/>
                                          </p:stCondLst>
                                        </p:cTn>
                                        <p:tgtEl>
                                          <p:spTgt spid="1382403">
                                            <p:txEl>
                                              <p:pRg st="10" end="10"/>
                                            </p:txEl>
                                          </p:spTgt>
                                        </p:tgtEl>
                                        <p:attrNameLst>
                                          <p:attrName>style.visibility</p:attrName>
                                        </p:attrNameLst>
                                      </p:cBhvr>
                                      <p:to>
                                        <p:strVal val="visible"/>
                                      </p:to>
                                    </p:set>
                                    <p:anim to="" calcmode="lin" valueType="num">
                                      <p:cBhvr>
                                        <p:cTn id="38" dur="1" fill="hold"/>
                                        <p:tgtEl>
                                          <p:spTgt spid="1382403">
                                            <p:txEl>
                                              <p:pRg st="10" end="10"/>
                                            </p:txEl>
                                          </p:spTgt>
                                        </p:tgtEl>
                                        <p:attrNameLst>
                                          <p:attrName/>
                                        </p:attrNameLst>
                                      </p:cBhvr>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1" presetClass="entr" presetSubtype="0" fill="hold" nodeType="clickEffect">
                                  <p:stCondLst>
                                    <p:cond delay="0"/>
                                  </p:stCondLst>
                                  <p:childTnLst>
                                    <p:set>
                                      <p:cBhvr>
                                        <p:cTn id="42" dur="1" fill="hold">
                                          <p:stCondLst>
                                            <p:cond delay="0"/>
                                          </p:stCondLst>
                                        </p:cTn>
                                        <p:tgtEl>
                                          <p:spTgt spid="1382403">
                                            <p:txEl>
                                              <p:pRg st="11" end="11"/>
                                            </p:txEl>
                                          </p:spTgt>
                                        </p:tgtEl>
                                        <p:attrNameLst>
                                          <p:attrName>style.visibility</p:attrName>
                                        </p:attrNameLst>
                                      </p:cBhvr>
                                      <p:to>
                                        <p:strVal val="visible"/>
                                      </p:to>
                                    </p:set>
                                    <p:animEffect transition="in" filter="fade">
                                      <p:cBhvr>
                                        <p:cTn id="43" dur="770" decel="100000"/>
                                        <p:tgtEl>
                                          <p:spTgt spid="1382403">
                                            <p:txEl>
                                              <p:pRg st="11" end="11"/>
                                            </p:txEl>
                                          </p:spTgt>
                                        </p:tgtEl>
                                      </p:cBhvr>
                                    </p:animEffect>
                                    <p:animScale>
                                      <p:cBhvr>
                                        <p:cTn id="44" dur="770" decel="100000"/>
                                        <p:tgtEl>
                                          <p:spTgt spid="1382403">
                                            <p:txEl>
                                              <p:pRg st="11" end="11"/>
                                            </p:txEl>
                                          </p:spTgt>
                                        </p:tgtEl>
                                      </p:cBhvr>
                                      <p:from x="10000" y="10000"/>
                                      <p:to x="200000" y="450000"/>
                                    </p:animScale>
                                    <p:animScale>
                                      <p:cBhvr>
                                        <p:cTn id="45" dur="1230" accel="100000" fill="hold">
                                          <p:stCondLst>
                                            <p:cond delay="770"/>
                                          </p:stCondLst>
                                        </p:cTn>
                                        <p:tgtEl>
                                          <p:spTgt spid="1382403">
                                            <p:txEl>
                                              <p:pRg st="11" end="11"/>
                                            </p:txEl>
                                          </p:spTgt>
                                        </p:tgtEl>
                                      </p:cBhvr>
                                      <p:from x="200000" y="450000"/>
                                      <p:to x="100000" y="100000"/>
                                    </p:animScale>
                                    <p:set>
                                      <p:cBhvr>
                                        <p:cTn id="46" dur="770" fill="hold"/>
                                        <p:tgtEl>
                                          <p:spTgt spid="1382403">
                                            <p:txEl>
                                              <p:pRg st="11" end="11"/>
                                            </p:txEl>
                                          </p:spTgt>
                                        </p:tgtEl>
                                        <p:attrNameLst>
                                          <p:attrName>ppt_x</p:attrName>
                                        </p:attrNameLst>
                                      </p:cBhvr>
                                      <p:to>
                                        <p:strVal val="(0.5)"/>
                                      </p:to>
                                    </p:set>
                                    <p:anim from="(0.5)" to="(#ppt_x)" calcmode="lin" valueType="num">
                                      <p:cBhvr>
                                        <p:cTn id="47" dur="1230" accel="100000" fill="hold">
                                          <p:stCondLst>
                                            <p:cond delay="770"/>
                                          </p:stCondLst>
                                        </p:cTn>
                                        <p:tgtEl>
                                          <p:spTgt spid="1382403">
                                            <p:txEl>
                                              <p:pRg st="11" end="11"/>
                                            </p:txEl>
                                          </p:spTgt>
                                        </p:tgtEl>
                                        <p:attrNameLst>
                                          <p:attrName>ppt_x</p:attrName>
                                        </p:attrNameLst>
                                      </p:cBhvr>
                                    </p:anim>
                                    <p:set>
                                      <p:cBhvr>
                                        <p:cTn id="48" dur="770" fill="hold"/>
                                        <p:tgtEl>
                                          <p:spTgt spid="1382403">
                                            <p:txEl>
                                              <p:pRg st="11" end="11"/>
                                            </p:txEl>
                                          </p:spTgt>
                                        </p:tgtEl>
                                        <p:attrNameLst>
                                          <p:attrName>ppt_y</p:attrName>
                                        </p:attrNameLst>
                                      </p:cBhvr>
                                      <p:to>
                                        <p:strVal val="(#ppt_y+0.4)"/>
                                      </p:to>
                                    </p:set>
                                    <p:anim from="(#ppt_y+0.4)" to="(#ppt_y)" calcmode="lin" valueType="num">
                                      <p:cBhvr>
                                        <p:cTn id="49" dur="1230" accel="100000" fill="hold">
                                          <p:stCondLst>
                                            <p:cond delay="770"/>
                                          </p:stCondLst>
                                        </p:cTn>
                                        <p:tgtEl>
                                          <p:spTgt spid="1382403">
                                            <p:txEl>
                                              <p:pRg st="11" end="11"/>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E7BAB01-8CFC-1F4D-BF43-40212A809456}" type="slidenum">
              <a:rPr lang="en-US" sz="1400">
                <a:latin typeface="Arial" charset="0"/>
              </a:rPr>
              <a:pPr eaLnBrk="1" hangingPunct="1"/>
              <a:t>53</a:t>
            </a:fld>
            <a:endParaRPr lang="en-US" sz="1400">
              <a:latin typeface="Arial" charset="0"/>
            </a:endParaRPr>
          </a:p>
        </p:txBody>
      </p:sp>
      <p:sp>
        <p:nvSpPr>
          <p:cNvPr id="8397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for loop</a:t>
            </a:r>
          </a:p>
        </p:txBody>
      </p:sp>
      <p:sp>
        <p:nvSpPr>
          <p:cNvPr id="1383427" name="Rectangle 3"/>
          <p:cNvSpPr>
            <a:spLocks noGrp="1" noChangeArrowheads="1"/>
          </p:cNvSpPr>
          <p:nvPr>
            <p:ph type="body" idx="1"/>
          </p:nvPr>
        </p:nvSpPr>
        <p:spPr/>
        <p:txBody>
          <a:bodyPr/>
          <a:lstStyle/>
          <a:p>
            <a:pPr lvl="1" eaLnBrk="1" hangingPunct="1"/>
            <a:r>
              <a:rPr lang="en-US">
                <a:latin typeface="Tahoma" charset="0"/>
                <a:ea typeface="ＭＳ Ｐゴシック" charset="0"/>
              </a:rPr>
              <a:t>Try some examples:</a:t>
            </a:r>
          </a:p>
          <a:p>
            <a:pPr lvl="2" eaLnBrk="1" hangingPunct="1"/>
            <a:r>
              <a:rPr lang="en-US">
                <a:latin typeface="Tahoma" charset="0"/>
                <a:ea typeface="ＭＳ Ｐゴシック" charset="0"/>
              </a:rPr>
              <a:t>For loop to sum the numbers from N to M</a:t>
            </a:r>
          </a:p>
          <a:p>
            <a:pPr lvl="3" eaLnBrk="1" hangingPunct="1">
              <a:buFontTx/>
              <a:buNone/>
            </a:pPr>
            <a:r>
              <a:rPr lang="en-US">
                <a:latin typeface="Tahoma" charset="0"/>
                <a:ea typeface="ＭＳ Ｐゴシック" charset="0"/>
              </a:rPr>
              <a:t>N + (N+1) + … + (M-1) + M</a:t>
            </a:r>
          </a:p>
          <a:p>
            <a:pPr lvl="2" eaLnBrk="1" hangingPunct="1"/>
            <a:r>
              <a:rPr lang="en-US">
                <a:latin typeface="Tahoma" charset="0"/>
                <a:ea typeface="ＭＳ Ｐゴシック" charset="0"/>
              </a:rPr>
              <a:t>For loop to output powers of 2 less than or equal to K</a:t>
            </a:r>
          </a:p>
          <a:p>
            <a:pPr lvl="2" eaLnBrk="1" hangingPunct="1"/>
            <a:r>
              <a:rPr lang="en-US">
                <a:latin typeface="Tahoma" charset="0"/>
                <a:ea typeface="ＭＳ Ｐゴシック" charset="0"/>
              </a:rPr>
              <a:t>See forexamples.java</a:t>
            </a:r>
          </a:p>
          <a:p>
            <a:pPr lvl="1" eaLnBrk="1" hangingPunct="1"/>
            <a:r>
              <a:rPr lang="en-US">
                <a:latin typeface="Tahoma" charset="0"/>
                <a:ea typeface="ＭＳ Ｐゴシック" charset="0"/>
              </a:rPr>
              <a:t>In effect we can use a for loop as if it were a while loop if we</a:t>
            </a:r>
            <a:r>
              <a:rPr lang="ja-JP" altLang="en-US">
                <a:latin typeface="Tahoma" charset="0"/>
                <a:ea typeface="ＭＳ Ｐゴシック" charset="0"/>
              </a:rPr>
              <a:t>’</a:t>
            </a:r>
            <a:r>
              <a:rPr lang="en-US" altLang="ja-JP">
                <a:latin typeface="Tahoma" charset="0"/>
                <a:ea typeface="ＭＳ Ｐゴシック" charset="0"/>
              </a:rPr>
              <a:t>d like</a:t>
            </a:r>
          </a:p>
          <a:p>
            <a:pPr lvl="1" eaLnBrk="1" hangingPunct="1"/>
            <a:r>
              <a:rPr lang="en-US">
                <a:latin typeface="Tahoma" charset="0"/>
                <a:ea typeface="ＭＳ Ｐゴシック" charset="0"/>
              </a:rPr>
              <a:t>However, it is more readable and less prone to logic errors if you use it as a counting loop</a:t>
            </a:r>
          </a:p>
          <a:p>
            <a:pPr lvl="1"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the programs from Example 5, but now with a for loop: ex5c.java and ex5d.java</a:t>
            </a:r>
            <a:endParaRPr lang="en-US">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383427">
                                            <p:txEl>
                                              <p:pRg st="3" end="3"/>
                                            </p:txEl>
                                          </p:spTgt>
                                        </p:tgtEl>
                                        <p:attrNameLst>
                                          <p:attrName>style.visibility</p:attrName>
                                        </p:attrNameLst>
                                      </p:cBhvr>
                                      <p:to>
                                        <p:strVal val="visible"/>
                                      </p:to>
                                    </p:set>
                                    <p:anim calcmode="lin" valueType="num">
                                      <p:cBhvr>
                                        <p:cTn id="7" dur="500" fill="hold"/>
                                        <p:tgtEl>
                                          <p:spTgt spid="1383427">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38342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1383427">
                                            <p:txEl>
                                              <p:pRg st="4" end="4"/>
                                            </p:txEl>
                                          </p:spTgt>
                                        </p:tgtEl>
                                        <p:attrNameLst>
                                          <p:attrName>style.visibility</p:attrName>
                                        </p:attrNameLst>
                                      </p:cBhvr>
                                      <p:to>
                                        <p:strVal val="visible"/>
                                      </p:to>
                                    </p:set>
                                    <p:anim calcmode="lin" valueType="num">
                                      <p:cBhvr>
                                        <p:cTn id="13" dur="500" fill="hold"/>
                                        <p:tgtEl>
                                          <p:spTgt spid="1383427">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138342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1383427">
                                            <p:txEl>
                                              <p:pRg st="5" end="5"/>
                                            </p:txEl>
                                          </p:spTgt>
                                        </p:tgtEl>
                                        <p:attrNameLst>
                                          <p:attrName>style.visibility</p:attrName>
                                        </p:attrNameLst>
                                      </p:cBhvr>
                                      <p:to>
                                        <p:strVal val="visible"/>
                                      </p:to>
                                    </p:set>
                                    <p:anim calcmode="lin" valueType="num">
                                      <p:cBhvr>
                                        <p:cTn id="19" dur="500" fill="hold"/>
                                        <p:tgtEl>
                                          <p:spTgt spid="1383427">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138342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1383427">
                                            <p:txEl>
                                              <p:pRg st="6" end="6"/>
                                            </p:txEl>
                                          </p:spTgt>
                                        </p:tgtEl>
                                        <p:attrNameLst>
                                          <p:attrName>style.visibility</p:attrName>
                                        </p:attrNameLst>
                                      </p:cBhvr>
                                      <p:to>
                                        <p:strVal val="visible"/>
                                      </p:to>
                                    </p:set>
                                    <p:anim calcmode="lin" valueType="num">
                                      <p:cBhvr>
                                        <p:cTn id="25" dur="500" fill="hold"/>
                                        <p:tgtEl>
                                          <p:spTgt spid="1383427">
                                            <p:txEl>
                                              <p:pRg st="6" end="6"/>
                                            </p:txEl>
                                          </p:spTgt>
                                        </p:tgtEl>
                                        <p:attrNameLst>
                                          <p:attrName>ppt_w</p:attrName>
                                        </p:attrNameLst>
                                      </p:cBhvr>
                                      <p:tavLst>
                                        <p:tav tm="0">
                                          <p:val>
                                            <p:fltVal val="0"/>
                                          </p:val>
                                        </p:tav>
                                        <p:tav tm="100000">
                                          <p:val>
                                            <p:strVal val="#ppt_w"/>
                                          </p:val>
                                        </p:tav>
                                      </p:tavLst>
                                    </p:anim>
                                    <p:anim calcmode="lin" valueType="num">
                                      <p:cBhvr>
                                        <p:cTn id="26" dur="500" fill="hold"/>
                                        <p:tgtEl>
                                          <p:spTgt spid="138342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1383427">
                                            <p:txEl>
                                              <p:pRg st="7" end="7"/>
                                            </p:txEl>
                                          </p:spTgt>
                                        </p:tgtEl>
                                        <p:attrNameLst>
                                          <p:attrName>style.visibility</p:attrName>
                                        </p:attrNameLst>
                                      </p:cBhvr>
                                      <p:to>
                                        <p:strVal val="visible"/>
                                      </p:to>
                                    </p:set>
                                    <p:anim calcmode="lin" valueType="num">
                                      <p:cBhvr>
                                        <p:cTn id="31" dur="500" fill="hold"/>
                                        <p:tgtEl>
                                          <p:spTgt spid="1383427">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1383427">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B1294DA-93F9-7B46-BE28-D0E69C0623F1}" type="slidenum">
              <a:rPr lang="en-US" sz="1400">
                <a:latin typeface="Arial" charset="0"/>
              </a:rPr>
              <a:pPr eaLnBrk="1" hangingPunct="1"/>
              <a:t>54</a:t>
            </a:fld>
            <a:endParaRPr lang="en-US" sz="1400">
              <a:latin typeface="Arial" charset="0"/>
            </a:endParaRPr>
          </a:p>
        </p:txBody>
      </p:sp>
      <p:sp>
        <p:nvSpPr>
          <p:cNvPr id="860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for loop</a:t>
            </a:r>
          </a:p>
        </p:txBody>
      </p:sp>
      <p:sp>
        <p:nvSpPr>
          <p:cNvPr id="1385475"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Since Java 1.5+, there is an additional version of the for loop:</a:t>
            </a:r>
          </a:p>
          <a:p>
            <a:pPr lvl="2" eaLnBrk="1" hangingPunct="1">
              <a:buFont typeface="Arial" charset="0"/>
              <a:buNone/>
            </a:pPr>
            <a:r>
              <a:rPr lang="en-US" dirty="0">
                <a:latin typeface="Courier New" charset="0"/>
                <a:ea typeface="ＭＳ Ｐゴシック" charset="0"/>
              </a:rPr>
              <a:t>for (type </a:t>
            </a:r>
            <a:r>
              <a:rPr lang="en-US" dirty="0" err="1">
                <a:latin typeface="Courier New" charset="0"/>
                <a:ea typeface="ＭＳ Ｐゴシック" charset="0"/>
              </a:rPr>
              <a:t>var</a:t>
            </a:r>
            <a:r>
              <a:rPr lang="en-US" dirty="0">
                <a:latin typeface="Courier New" charset="0"/>
                <a:ea typeface="ＭＳ Ｐゴシック" charset="0"/>
              </a:rPr>
              <a:t> : </a:t>
            </a:r>
            <a:r>
              <a:rPr lang="en-US" dirty="0" err="1">
                <a:latin typeface="Courier New" charset="0"/>
                <a:ea typeface="ＭＳ Ｐゴシック" charset="0"/>
              </a:rPr>
              <a:t>iterator_obj</a:t>
            </a:r>
            <a:r>
              <a:rPr lang="en-US" dirty="0">
                <a:latin typeface="Courier New" charset="0"/>
                <a:ea typeface="ＭＳ Ｐゴシック" charset="0"/>
              </a:rPr>
              <a:t>)</a:t>
            </a:r>
          </a:p>
          <a:p>
            <a:pPr lvl="2" eaLnBrk="1" hangingPunct="1">
              <a:buFont typeface="Arial" charset="0"/>
              <a:buNone/>
            </a:pPr>
            <a:r>
              <a:rPr lang="en-US" dirty="0">
                <a:latin typeface="Courier New" charset="0"/>
                <a:ea typeface="ＭＳ Ｐゴシック" charset="0"/>
              </a:rPr>
              <a:t>		&lt;loop body&gt;;</a:t>
            </a:r>
          </a:p>
          <a:p>
            <a:pPr lvl="1" eaLnBrk="1" hangingPunct="1"/>
            <a:r>
              <a:rPr lang="en-US" dirty="0">
                <a:latin typeface="Tahoma" charset="0"/>
                <a:ea typeface="ＭＳ Ｐゴシック" charset="0"/>
              </a:rPr>
              <a:t>This version is called the "</a:t>
            </a:r>
            <a:r>
              <a:rPr lang="en-US" dirty="0" err="1">
                <a:latin typeface="Tahoma" charset="0"/>
                <a:ea typeface="ＭＳ Ｐゴシック" charset="0"/>
              </a:rPr>
              <a:t>foreach</a:t>
            </a:r>
            <a:r>
              <a:rPr lang="en-US" dirty="0">
                <a:latin typeface="Tahoma" charset="0"/>
                <a:ea typeface="ＭＳ Ｐゴシック" charset="0"/>
              </a:rPr>
              <a:t>" loop</a:t>
            </a:r>
          </a:p>
          <a:p>
            <a:pPr lvl="2" eaLnBrk="1" hangingPunct="1"/>
            <a:r>
              <a:rPr lang="en-US" dirty="0">
                <a:latin typeface="Tahoma" charset="0"/>
                <a:ea typeface="ＭＳ Ｐゴシック" charset="0"/>
              </a:rPr>
              <a:t>In a lot of scripting languages such as Perl and PHP, so it was adopted into Java</a:t>
            </a:r>
          </a:p>
          <a:p>
            <a:pPr lvl="1" eaLnBrk="1" hangingPunct="1"/>
            <a:r>
              <a:rPr lang="en-US" dirty="0">
                <a:latin typeface="Tahoma" charset="0"/>
                <a:ea typeface="ＭＳ Ｐゴシック" charset="0"/>
              </a:rPr>
              <a:t>However, to use it we need to understand something about objects and iterators</a:t>
            </a:r>
          </a:p>
          <a:p>
            <a:pPr lvl="1" eaLnBrk="1" hangingPunct="1"/>
            <a:r>
              <a:rPr lang="en-US" dirty="0">
                <a:latin typeface="Tahoma" charset="0"/>
                <a:ea typeface="ＭＳ Ｐゴシック" charset="0"/>
              </a:rPr>
              <a:t>This version is really cool!</a:t>
            </a:r>
          </a:p>
          <a:p>
            <a:pPr lvl="1" eaLnBrk="1" hangingPunct="1"/>
            <a:r>
              <a:rPr lang="en-US" dirty="0">
                <a:latin typeface="Tahoma" charset="0"/>
                <a:ea typeface="ＭＳ Ｐゴシック" charset="0"/>
              </a:rPr>
              <a:t>We will come back and talk about this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85475">
                                            <p:txEl>
                                              <p:pRg st="3" end="3"/>
                                            </p:txEl>
                                          </p:spTgt>
                                        </p:tgtEl>
                                        <p:attrNameLst>
                                          <p:attrName>style.visibility</p:attrName>
                                        </p:attrNameLst>
                                      </p:cBhvr>
                                      <p:to>
                                        <p:strVal val="visible"/>
                                      </p:to>
                                    </p:set>
                                    <p:anim to="" calcmode="lin" valueType="num">
                                      <p:cBhvr>
                                        <p:cTn id="7" dur="1" fill="hold"/>
                                        <p:tgtEl>
                                          <p:spTgt spid="1385475">
                                            <p:txEl>
                                              <p:pRg st="3" end="3"/>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85475">
                                            <p:txEl>
                                              <p:pRg st="4" end="4"/>
                                            </p:txEl>
                                          </p:spTgt>
                                        </p:tgtEl>
                                        <p:attrNameLst>
                                          <p:attrName>style.visibility</p:attrName>
                                        </p:attrNameLst>
                                      </p:cBhvr>
                                      <p:to>
                                        <p:strVal val="visible"/>
                                      </p:to>
                                    </p:set>
                                    <p:anim to="" calcmode="lin" valueType="num">
                                      <p:cBhvr>
                                        <p:cTn id="10" dur="1" fill="hold"/>
                                        <p:tgtEl>
                                          <p:spTgt spid="1385475">
                                            <p:txEl>
                                              <p:pRg st="4" end="4"/>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85475">
                                            <p:txEl>
                                              <p:pRg st="5" end="5"/>
                                            </p:txEl>
                                          </p:spTgt>
                                        </p:tgtEl>
                                        <p:attrNameLst>
                                          <p:attrName>style.visibility</p:attrName>
                                        </p:attrNameLst>
                                      </p:cBhvr>
                                      <p:to>
                                        <p:strVal val="visible"/>
                                      </p:to>
                                    </p:set>
                                    <p:anim to="" calcmode="lin" valueType="num">
                                      <p:cBhvr>
                                        <p:cTn id="15" dur="1" fill="hold"/>
                                        <p:tgtEl>
                                          <p:spTgt spid="1385475">
                                            <p:txEl>
                                              <p:pRg st="5" end="5"/>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85475">
                                            <p:txEl>
                                              <p:pRg st="6" end="6"/>
                                            </p:txEl>
                                          </p:spTgt>
                                        </p:tgtEl>
                                        <p:attrNameLst>
                                          <p:attrName>style.visibility</p:attrName>
                                        </p:attrNameLst>
                                      </p:cBhvr>
                                      <p:to>
                                        <p:strVal val="visible"/>
                                      </p:to>
                                    </p:set>
                                    <p:anim to="" calcmode="lin" valueType="num">
                                      <p:cBhvr>
                                        <p:cTn id="20" dur="1" fill="hold"/>
                                        <p:tgtEl>
                                          <p:spTgt spid="1385475">
                                            <p:txEl>
                                              <p:pRg st="6" end="6"/>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385475">
                                            <p:txEl>
                                              <p:pRg st="7" end="7"/>
                                            </p:txEl>
                                          </p:spTgt>
                                        </p:tgtEl>
                                        <p:attrNameLst>
                                          <p:attrName>style.visibility</p:attrName>
                                        </p:attrNameLst>
                                      </p:cBhvr>
                                      <p:to>
                                        <p:strVal val="visible"/>
                                      </p:to>
                                    </p:set>
                                    <p:anim to="" calcmode="lin" valueType="num">
                                      <p:cBhvr>
                                        <p:cTn id="23" dur="1" fill="hold"/>
                                        <p:tgtEl>
                                          <p:spTgt spid="1385475">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0092E6D-8C28-0D40-9235-882B41C19FBD}" type="slidenum">
              <a:rPr lang="en-US" sz="1400">
                <a:latin typeface="Arial" charset="0"/>
              </a:rPr>
              <a:pPr eaLnBrk="1" hangingPunct="1"/>
              <a:t>55</a:t>
            </a:fld>
            <a:endParaRPr lang="en-US" sz="1400">
              <a:latin typeface="Arial" charset="0"/>
            </a:endParaRPr>
          </a:p>
        </p:txBody>
      </p:sp>
      <p:sp>
        <p:nvSpPr>
          <p:cNvPr id="870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switch statement</a:t>
            </a:r>
          </a:p>
        </p:txBody>
      </p:sp>
      <p:sp>
        <p:nvSpPr>
          <p:cNvPr id="52228"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We know that </a:t>
            </a:r>
            <a:r>
              <a:rPr lang="en-US" b="1">
                <a:latin typeface="Tahoma" charset="0"/>
                <a:ea typeface="ＭＳ Ｐゴシック" charset="0"/>
                <a:cs typeface="ＭＳ Ｐゴシック" charset="0"/>
              </a:rPr>
              <a:t>if</a:t>
            </a:r>
            <a:r>
              <a:rPr lang="en-US">
                <a:latin typeface="Tahoma" charset="0"/>
                <a:ea typeface="ＭＳ Ｐゴシック" charset="0"/>
                <a:cs typeface="ＭＳ Ｐゴシック" charset="0"/>
              </a:rPr>
              <a:t> can be used in a multiple alternative form</a:t>
            </a:r>
          </a:p>
          <a:p>
            <a:pPr lvl="1" eaLnBrk="1" hangingPunct="1"/>
            <a:r>
              <a:rPr lang="en-US">
                <a:latin typeface="Tahoma" charset="0"/>
                <a:ea typeface="ＭＳ Ｐゴシック" charset="0"/>
              </a:rPr>
              <a:t>If we nest statements</a:t>
            </a:r>
          </a:p>
          <a:p>
            <a:pPr eaLnBrk="1" hangingPunct="1"/>
            <a:r>
              <a:rPr lang="en-US">
                <a:latin typeface="Tahoma" charset="0"/>
                <a:ea typeface="ＭＳ Ｐゴシック" charset="0"/>
                <a:cs typeface="ＭＳ Ｐゴシック" charset="0"/>
              </a:rPr>
              <a:t>Sometimes choices are simple, integral values</a:t>
            </a:r>
          </a:p>
          <a:p>
            <a:pPr lvl="1" eaLnBrk="1" hangingPunct="1"/>
            <a:r>
              <a:rPr lang="en-US">
                <a:latin typeface="Tahoma" charset="0"/>
                <a:ea typeface="ＭＳ Ｐゴシック" charset="0"/>
              </a:rPr>
              <a:t>In these cases, it is easier and more efficient to use a more specialized statement to choose</a:t>
            </a:r>
          </a:p>
          <a:p>
            <a:pPr lvl="2" eaLnBrk="1" hangingPunct="1"/>
            <a:r>
              <a:rPr lang="en-US">
                <a:latin typeface="Tahoma" charset="0"/>
                <a:ea typeface="ＭＳ Ｐゴシック" charset="0"/>
              </a:rPr>
              <a:t>This is where </a:t>
            </a:r>
            <a:r>
              <a:rPr lang="en-US" b="1">
                <a:latin typeface="Courier New" charset="0"/>
                <a:ea typeface="ＭＳ Ｐゴシック" charset="0"/>
              </a:rPr>
              <a:t>switch</a:t>
            </a:r>
            <a:r>
              <a:rPr lang="en-US">
                <a:latin typeface="Tahoma" charset="0"/>
                <a:ea typeface="ＭＳ Ｐゴシック" charset="0"/>
              </a:rPr>
              <a:t> comes in handy</a:t>
            </a:r>
          </a:p>
          <a:p>
            <a:pPr lvl="2" eaLnBrk="1" hangingPunct="1"/>
            <a:r>
              <a:rPr lang="en-US">
                <a:latin typeface="Tahoma" charset="0"/>
                <a:ea typeface="ＭＳ Ｐゴシック" charset="0"/>
              </a:rPr>
              <a:t>However it is kind of wacky so be careful to use it correctly!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2228">
                                            <p:txEl>
                                              <p:pRg st="2" end="2"/>
                                            </p:txEl>
                                          </p:spTgt>
                                        </p:tgtEl>
                                        <p:attrNameLst>
                                          <p:attrName>style.visibility</p:attrName>
                                        </p:attrNameLst>
                                      </p:cBhvr>
                                      <p:to>
                                        <p:strVal val="visible"/>
                                      </p:to>
                                    </p:set>
                                    <p:anim to="" calcmode="lin" valueType="num">
                                      <p:cBhvr>
                                        <p:cTn id="7" dur="1" fill="hold"/>
                                        <p:tgtEl>
                                          <p:spTgt spid="52228">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2228">
                                            <p:txEl>
                                              <p:pRg st="3" end="3"/>
                                            </p:txEl>
                                          </p:spTgt>
                                        </p:tgtEl>
                                        <p:attrNameLst>
                                          <p:attrName>style.visibility</p:attrName>
                                        </p:attrNameLst>
                                      </p:cBhvr>
                                      <p:to>
                                        <p:strVal val="visible"/>
                                      </p:to>
                                    </p:set>
                                    <p:anim to="" calcmode="lin" valueType="num">
                                      <p:cBhvr>
                                        <p:cTn id="12" dur="1" fill="hold"/>
                                        <p:tgtEl>
                                          <p:spTgt spid="52228">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2228">
                                            <p:txEl>
                                              <p:pRg st="4" end="4"/>
                                            </p:txEl>
                                          </p:spTgt>
                                        </p:tgtEl>
                                        <p:attrNameLst>
                                          <p:attrName>style.visibility</p:attrName>
                                        </p:attrNameLst>
                                      </p:cBhvr>
                                      <p:to>
                                        <p:strVal val="visible"/>
                                      </p:to>
                                    </p:set>
                                    <p:anim to="" calcmode="lin" valueType="num">
                                      <p:cBhvr>
                                        <p:cTn id="17" dur="1" fill="hold"/>
                                        <p:tgtEl>
                                          <p:spTgt spid="52228">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52228">
                                            <p:txEl>
                                              <p:pRg st="5" end="5"/>
                                            </p:txEl>
                                          </p:spTgt>
                                        </p:tgtEl>
                                        <p:attrNameLst>
                                          <p:attrName>style.visibility</p:attrName>
                                        </p:attrNameLst>
                                      </p:cBhvr>
                                      <p:to>
                                        <p:strVal val="visible"/>
                                      </p:to>
                                    </p:set>
                                    <p:anim to="" calcmode="lin" valueType="num">
                                      <p:cBhvr>
                                        <p:cTn id="22" dur="1" fill="hold"/>
                                        <p:tgtEl>
                                          <p:spTgt spid="52228">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E7A9746-3358-F34D-A769-DC27F0BC84B5}" type="slidenum">
              <a:rPr lang="en-US" sz="1400">
                <a:latin typeface="Arial" charset="0"/>
              </a:rPr>
              <a:pPr eaLnBrk="1" hangingPunct="1"/>
              <a:t>56</a:t>
            </a:fld>
            <a:endParaRPr lang="en-US" sz="1400">
              <a:latin typeface="Arial" charset="0"/>
            </a:endParaRPr>
          </a:p>
        </p:txBody>
      </p:sp>
      <p:sp>
        <p:nvSpPr>
          <p:cNvPr id="880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switch statement</a:t>
            </a:r>
          </a:p>
        </p:txBody>
      </p:sp>
      <p:sp>
        <p:nvSpPr>
          <p:cNvPr id="53252" name="Rectangle 3"/>
          <p:cNvSpPr>
            <a:spLocks noGrp="1" noChangeArrowheads="1"/>
          </p:cNvSpPr>
          <p:nvPr>
            <p:ph type="body" idx="1"/>
          </p:nvPr>
        </p:nvSpPr>
        <p:spPr>
          <a:xfrm>
            <a:off x="533400" y="1066800"/>
            <a:ext cx="8077200" cy="5181600"/>
          </a:xfrm>
        </p:spPr>
        <p:txBody>
          <a:bodyPr/>
          <a:lstStyle/>
          <a:p>
            <a:pPr lvl="1" eaLnBrk="1" hangingPunct="1">
              <a:spcBef>
                <a:spcPct val="0"/>
              </a:spcBef>
              <a:buFont typeface="Marlett" charset="0"/>
              <a:buNone/>
            </a:pPr>
            <a:r>
              <a:rPr lang="en-US" sz="2000" b="1">
                <a:latin typeface="Courier New" charset="0"/>
                <a:ea typeface="ＭＳ Ｐゴシック" charset="0"/>
              </a:rPr>
              <a:t>switch </a:t>
            </a:r>
            <a:r>
              <a:rPr lang="en-US" sz="2000">
                <a:latin typeface="Courier New" charset="0"/>
                <a:ea typeface="ＭＳ Ｐゴシック" charset="0"/>
              </a:rPr>
              <a:t>(int_expr)</a:t>
            </a:r>
          </a:p>
          <a:p>
            <a:pPr lvl="1" eaLnBrk="1" hangingPunct="1">
              <a:spcBef>
                <a:spcPct val="0"/>
              </a:spcBef>
              <a:buFont typeface="Marlett" charset="0"/>
              <a:buNone/>
            </a:pPr>
            <a:r>
              <a:rPr lang="en-US" sz="2000" b="1">
                <a:latin typeface="Courier New" charset="0"/>
                <a:ea typeface="ＭＳ Ｐゴシック" charset="0"/>
              </a:rPr>
              <a:t>{</a:t>
            </a:r>
          </a:p>
          <a:p>
            <a:pPr lvl="1" eaLnBrk="1" hangingPunct="1">
              <a:spcBef>
                <a:spcPct val="0"/>
              </a:spcBef>
              <a:buFont typeface="Marlett" charset="0"/>
              <a:buNone/>
            </a:pPr>
            <a:r>
              <a:rPr lang="en-US" sz="2000" b="1">
                <a:latin typeface="Courier New" charset="0"/>
                <a:ea typeface="ＭＳ Ｐゴシック" charset="0"/>
              </a:rPr>
              <a:t>		 case </a:t>
            </a:r>
            <a:r>
              <a:rPr lang="en-US" sz="2000">
                <a:latin typeface="Courier New" charset="0"/>
                <a:ea typeface="ＭＳ Ｐゴシック" charset="0"/>
              </a:rPr>
              <a:t>constant_expr</a:t>
            </a:r>
            <a:r>
              <a:rPr lang="en-US" sz="2000" b="1">
                <a:latin typeface="Courier New" charset="0"/>
                <a:ea typeface="ＭＳ Ｐゴシック" charset="0"/>
              </a:rPr>
              <a:t>:</a:t>
            </a:r>
          </a:p>
          <a:p>
            <a:pPr lvl="1" eaLnBrk="1" hangingPunct="1">
              <a:spcBef>
                <a:spcPct val="0"/>
              </a:spcBef>
              <a:buFont typeface="Marlett" charset="0"/>
              <a:buNone/>
            </a:pPr>
            <a:r>
              <a:rPr lang="en-US" sz="2000" b="1">
                <a:latin typeface="Courier New" charset="0"/>
                <a:ea typeface="ＭＳ Ｐゴシック" charset="0"/>
              </a:rPr>
              <a:t>		 … </a:t>
            </a:r>
          </a:p>
          <a:p>
            <a:pPr lvl="1" eaLnBrk="1" hangingPunct="1">
              <a:spcBef>
                <a:spcPct val="0"/>
              </a:spcBef>
              <a:buFont typeface="Marlett" charset="0"/>
              <a:buNone/>
            </a:pPr>
            <a:r>
              <a:rPr lang="en-US" sz="2000" b="1">
                <a:latin typeface="Courier New" charset="0"/>
                <a:ea typeface="ＭＳ Ｐゴシック" charset="0"/>
              </a:rPr>
              <a:t>		 case </a:t>
            </a:r>
            <a:r>
              <a:rPr lang="en-US" sz="2000">
                <a:latin typeface="Courier New" charset="0"/>
                <a:ea typeface="ＭＳ Ｐゴシック" charset="0"/>
              </a:rPr>
              <a:t>constant_expr</a:t>
            </a:r>
            <a:r>
              <a:rPr lang="en-US" sz="2000" b="1">
                <a:latin typeface="Courier New" charset="0"/>
                <a:ea typeface="ＭＳ Ｐゴシック" charset="0"/>
              </a:rPr>
              <a:t>:</a:t>
            </a:r>
          </a:p>
          <a:p>
            <a:pPr lvl="1" eaLnBrk="1" hangingPunct="1">
              <a:spcBef>
                <a:spcPct val="0"/>
              </a:spcBef>
              <a:buFont typeface="Marlett" charset="0"/>
              <a:buNone/>
            </a:pPr>
            <a:r>
              <a:rPr lang="en-US" sz="2000" b="1">
                <a:latin typeface="Courier New" charset="0"/>
                <a:ea typeface="ＭＳ Ｐゴシック" charset="0"/>
              </a:rPr>
              <a:t>		 …</a:t>
            </a:r>
          </a:p>
          <a:p>
            <a:pPr lvl="1" eaLnBrk="1" hangingPunct="1">
              <a:spcBef>
                <a:spcPct val="0"/>
              </a:spcBef>
              <a:buFont typeface="Marlett" charset="0"/>
              <a:buNone/>
            </a:pPr>
            <a:r>
              <a:rPr lang="en-US" sz="2000" b="1">
                <a:latin typeface="Courier New" charset="0"/>
                <a:ea typeface="ＭＳ Ｐゴシック" charset="0"/>
              </a:rPr>
              <a:t>		 default: </a:t>
            </a:r>
            <a:r>
              <a:rPr lang="en-US" sz="2000">
                <a:latin typeface="Courier New" charset="0"/>
                <a:ea typeface="ＭＳ Ｐゴシック" charset="0"/>
              </a:rPr>
              <a:t>// this is optional</a:t>
            </a:r>
          </a:p>
          <a:p>
            <a:pPr lvl="1" eaLnBrk="1" hangingPunct="1">
              <a:spcBef>
                <a:spcPct val="0"/>
              </a:spcBef>
              <a:buFont typeface="Marlett" charset="0"/>
              <a:buNone/>
            </a:pPr>
            <a:r>
              <a:rPr lang="en-US" sz="2000" b="1">
                <a:latin typeface="Courier New" charset="0"/>
                <a:ea typeface="ＭＳ Ｐゴシック" charset="0"/>
              </a:rPr>
              <a:t>}</a:t>
            </a:r>
          </a:p>
          <a:p>
            <a:pPr lvl="1" eaLnBrk="1" hangingPunct="1"/>
            <a:r>
              <a:rPr lang="en-US" sz="2400">
                <a:latin typeface="Tahoma" charset="0"/>
                <a:ea typeface="ＭＳ Ｐゴシック" charset="0"/>
              </a:rPr>
              <a:t>int_expr is initially evaluated</a:t>
            </a:r>
          </a:p>
          <a:p>
            <a:pPr lvl="1" eaLnBrk="1" hangingPunct="1"/>
            <a:r>
              <a:rPr lang="en-US" sz="2400">
                <a:latin typeface="Tahoma" charset="0"/>
                <a:ea typeface="ＭＳ Ｐゴシック" charset="0"/>
              </a:rPr>
              <a:t>constant_expr are tested against int_expr from top to bottom</a:t>
            </a:r>
          </a:p>
          <a:p>
            <a:pPr lvl="2" eaLnBrk="1" hangingPunct="1"/>
            <a:r>
              <a:rPr lang="en-US">
                <a:latin typeface="Tahoma" charset="0"/>
                <a:ea typeface="ＭＳ Ｐゴシック" charset="0"/>
              </a:rPr>
              <a:t>First one to match determines where execution within the switch body BEGINS</a:t>
            </a:r>
          </a:p>
          <a:p>
            <a:pPr lvl="3" eaLnBrk="1" hangingPunct="1"/>
            <a:r>
              <a:rPr lang="en-US">
                <a:latin typeface="Tahoma" charset="0"/>
                <a:ea typeface="ＭＳ Ｐゴシック" charset="0"/>
              </a:rPr>
              <a:t>However, execution will proceed from there to the END of the block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2">
                                            <p:txEl>
                                              <p:pRg st="9" end="9"/>
                                            </p:txEl>
                                          </p:spTgt>
                                        </p:tgtEl>
                                        <p:attrNameLst>
                                          <p:attrName>style.visibility</p:attrName>
                                        </p:attrNameLst>
                                      </p:cBhvr>
                                      <p:to>
                                        <p:strVal val="visible"/>
                                      </p:to>
                                    </p:set>
                                    <p:animEffect transition="in" filter="blinds(horizontal)">
                                      <p:cBhvr>
                                        <p:cTn id="7" dur="500"/>
                                        <p:tgtEl>
                                          <p:spTgt spid="53252">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53252">
                                            <p:txEl>
                                              <p:pRg st="10" end="10"/>
                                            </p:txEl>
                                          </p:spTgt>
                                        </p:tgtEl>
                                        <p:attrNameLst>
                                          <p:attrName>style.visibility</p:attrName>
                                        </p:attrNameLst>
                                      </p:cBhvr>
                                      <p:to>
                                        <p:strVal val="visible"/>
                                      </p:to>
                                    </p:set>
                                    <p:animEffect transition="in" filter="wipe(down)">
                                      <p:cBhvr>
                                        <p:cTn id="12" dur="580">
                                          <p:stCondLst>
                                            <p:cond delay="0"/>
                                          </p:stCondLst>
                                        </p:cTn>
                                        <p:tgtEl>
                                          <p:spTgt spid="53252">
                                            <p:txEl>
                                              <p:pRg st="10" end="10"/>
                                            </p:txEl>
                                          </p:spTgt>
                                        </p:tgtEl>
                                      </p:cBhvr>
                                    </p:animEffect>
                                    <p:anim calcmode="lin" valueType="num">
                                      <p:cBhvr>
                                        <p:cTn id="13" dur="1822" tmFilter="0,0; 0.14,0.36; 0.43,0.73; 0.71,0.91; 1.0,1.0">
                                          <p:stCondLst>
                                            <p:cond delay="0"/>
                                          </p:stCondLst>
                                        </p:cTn>
                                        <p:tgtEl>
                                          <p:spTgt spid="53252">
                                            <p:txEl>
                                              <p:pRg st="10" end="1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3252">
                                            <p:txEl>
                                              <p:pRg st="10" end="1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3252">
                                            <p:txEl>
                                              <p:pRg st="10" end="1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3252">
                                            <p:txEl>
                                              <p:pRg st="10" end="1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3252">
                                            <p:txEl>
                                              <p:pRg st="10" end="1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53252">
                                            <p:txEl>
                                              <p:pRg st="10" end="10"/>
                                            </p:txEl>
                                          </p:spTgt>
                                        </p:tgtEl>
                                      </p:cBhvr>
                                      <p:to x="100000" y="60000"/>
                                    </p:animScale>
                                    <p:animScale>
                                      <p:cBhvr>
                                        <p:cTn id="19" dur="166" decel="50000">
                                          <p:stCondLst>
                                            <p:cond delay="676"/>
                                          </p:stCondLst>
                                        </p:cTn>
                                        <p:tgtEl>
                                          <p:spTgt spid="53252">
                                            <p:txEl>
                                              <p:pRg st="10" end="10"/>
                                            </p:txEl>
                                          </p:spTgt>
                                        </p:tgtEl>
                                      </p:cBhvr>
                                      <p:to x="100000" y="100000"/>
                                    </p:animScale>
                                    <p:animScale>
                                      <p:cBhvr>
                                        <p:cTn id="20" dur="26">
                                          <p:stCondLst>
                                            <p:cond delay="1312"/>
                                          </p:stCondLst>
                                        </p:cTn>
                                        <p:tgtEl>
                                          <p:spTgt spid="53252">
                                            <p:txEl>
                                              <p:pRg st="10" end="10"/>
                                            </p:txEl>
                                          </p:spTgt>
                                        </p:tgtEl>
                                      </p:cBhvr>
                                      <p:to x="100000" y="80000"/>
                                    </p:animScale>
                                    <p:animScale>
                                      <p:cBhvr>
                                        <p:cTn id="21" dur="166" decel="50000">
                                          <p:stCondLst>
                                            <p:cond delay="1338"/>
                                          </p:stCondLst>
                                        </p:cTn>
                                        <p:tgtEl>
                                          <p:spTgt spid="53252">
                                            <p:txEl>
                                              <p:pRg st="10" end="10"/>
                                            </p:txEl>
                                          </p:spTgt>
                                        </p:tgtEl>
                                      </p:cBhvr>
                                      <p:to x="100000" y="100000"/>
                                    </p:animScale>
                                    <p:animScale>
                                      <p:cBhvr>
                                        <p:cTn id="22" dur="26">
                                          <p:stCondLst>
                                            <p:cond delay="1642"/>
                                          </p:stCondLst>
                                        </p:cTn>
                                        <p:tgtEl>
                                          <p:spTgt spid="53252">
                                            <p:txEl>
                                              <p:pRg st="10" end="10"/>
                                            </p:txEl>
                                          </p:spTgt>
                                        </p:tgtEl>
                                      </p:cBhvr>
                                      <p:to x="100000" y="90000"/>
                                    </p:animScale>
                                    <p:animScale>
                                      <p:cBhvr>
                                        <p:cTn id="23" dur="166" decel="50000">
                                          <p:stCondLst>
                                            <p:cond delay="1668"/>
                                          </p:stCondLst>
                                        </p:cTn>
                                        <p:tgtEl>
                                          <p:spTgt spid="53252">
                                            <p:txEl>
                                              <p:pRg st="10" end="10"/>
                                            </p:txEl>
                                          </p:spTgt>
                                        </p:tgtEl>
                                      </p:cBhvr>
                                      <p:to x="100000" y="100000"/>
                                    </p:animScale>
                                    <p:animScale>
                                      <p:cBhvr>
                                        <p:cTn id="24" dur="26">
                                          <p:stCondLst>
                                            <p:cond delay="1808"/>
                                          </p:stCondLst>
                                        </p:cTn>
                                        <p:tgtEl>
                                          <p:spTgt spid="53252">
                                            <p:txEl>
                                              <p:pRg st="10" end="10"/>
                                            </p:txEl>
                                          </p:spTgt>
                                        </p:tgtEl>
                                      </p:cBhvr>
                                      <p:to x="100000" y="95000"/>
                                    </p:animScale>
                                    <p:animScale>
                                      <p:cBhvr>
                                        <p:cTn id="25" dur="166" decel="50000">
                                          <p:stCondLst>
                                            <p:cond delay="1834"/>
                                          </p:stCondLst>
                                        </p:cTn>
                                        <p:tgtEl>
                                          <p:spTgt spid="53252">
                                            <p:txEl>
                                              <p:pRg st="10" end="10"/>
                                            </p:txEl>
                                          </p:spTgt>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6" presetClass="entr" presetSubtype="0" fill="hold" nodeType="clickEffect">
                                  <p:stCondLst>
                                    <p:cond delay="0"/>
                                  </p:stCondLst>
                                  <p:childTnLst>
                                    <p:set>
                                      <p:cBhvr>
                                        <p:cTn id="29" dur="1" fill="hold">
                                          <p:stCondLst>
                                            <p:cond delay="0"/>
                                          </p:stCondLst>
                                        </p:cTn>
                                        <p:tgtEl>
                                          <p:spTgt spid="53252">
                                            <p:txEl>
                                              <p:pRg st="11" end="11"/>
                                            </p:txEl>
                                          </p:spTgt>
                                        </p:tgtEl>
                                        <p:attrNameLst>
                                          <p:attrName>style.visibility</p:attrName>
                                        </p:attrNameLst>
                                      </p:cBhvr>
                                      <p:to>
                                        <p:strVal val="visible"/>
                                      </p:to>
                                    </p:set>
                                    <p:animEffect transition="in" filter="wipe(down)">
                                      <p:cBhvr>
                                        <p:cTn id="30" dur="580">
                                          <p:stCondLst>
                                            <p:cond delay="0"/>
                                          </p:stCondLst>
                                        </p:cTn>
                                        <p:tgtEl>
                                          <p:spTgt spid="53252">
                                            <p:txEl>
                                              <p:pRg st="11" end="11"/>
                                            </p:txEl>
                                          </p:spTgt>
                                        </p:tgtEl>
                                      </p:cBhvr>
                                    </p:animEffect>
                                    <p:anim calcmode="lin" valueType="num">
                                      <p:cBhvr>
                                        <p:cTn id="31" dur="1822" tmFilter="0,0; 0.14,0.36; 0.43,0.73; 0.71,0.91; 1.0,1.0">
                                          <p:stCondLst>
                                            <p:cond delay="0"/>
                                          </p:stCondLst>
                                        </p:cTn>
                                        <p:tgtEl>
                                          <p:spTgt spid="53252">
                                            <p:txEl>
                                              <p:pRg st="11" end="1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3252">
                                            <p:txEl>
                                              <p:pRg st="11" end="1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3252">
                                            <p:txEl>
                                              <p:pRg st="11" end="1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3252">
                                            <p:txEl>
                                              <p:pRg st="11" end="1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3252">
                                            <p:txEl>
                                              <p:pRg st="11" end="1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53252">
                                            <p:txEl>
                                              <p:pRg st="11" end="11"/>
                                            </p:txEl>
                                          </p:spTgt>
                                        </p:tgtEl>
                                      </p:cBhvr>
                                      <p:to x="100000" y="60000"/>
                                    </p:animScale>
                                    <p:animScale>
                                      <p:cBhvr>
                                        <p:cTn id="37" dur="166" decel="50000">
                                          <p:stCondLst>
                                            <p:cond delay="676"/>
                                          </p:stCondLst>
                                        </p:cTn>
                                        <p:tgtEl>
                                          <p:spTgt spid="53252">
                                            <p:txEl>
                                              <p:pRg st="11" end="11"/>
                                            </p:txEl>
                                          </p:spTgt>
                                        </p:tgtEl>
                                      </p:cBhvr>
                                      <p:to x="100000" y="100000"/>
                                    </p:animScale>
                                    <p:animScale>
                                      <p:cBhvr>
                                        <p:cTn id="38" dur="26">
                                          <p:stCondLst>
                                            <p:cond delay="1312"/>
                                          </p:stCondLst>
                                        </p:cTn>
                                        <p:tgtEl>
                                          <p:spTgt spid="53252">
                                            <p:txEl>
                                              <p:pRg st="11" end="11"/>
                                            </p:txEl>
                                          </p:spTgt>
                                        </p:tgtEl>
                                      </p:cBhvr>
                                      <p:to x="100000" y="80000"/>
                                    </p:animScale>
                                    <p:animScale>
                                      <p:cBhvr>
                                        <p:cTn id="39" dur="166" decel="50000">
                                          <p:stCondLst>
                                            <p:cond delay="1338"/>
                                          </p:stCondLst>
                                        </p:cTn>
                                        <p:tgtEl>
                                          <p:spTgt spid="53252">
                                            <p:txEl>
                                              <p:pRg st="11" end="11"/>
                                            </p:txEl>
                                          </p:spTgt>
                                        </p:tgtEl>
                                      </p:cBhvr>
                                      <p:to x="100000" y="100000"/>
                                    </p:animScale>
                                    <p:animScale>
                                      <p:cBhvr>
                                        <p:cTn id="40" dur="26">
                                          <p:stCondLst>
                                            <p:cond delay="1642"/>
                                          </p:stCondLst>
                                        </p:cTn>
                                        <p:tgtEl>
                                          <p:spTgt spid="53252">
                                            <p:txEl>
                                              <p:pRg st="11" end="11"/>
                                            </p:txEl>
                                          </p:spTgt>
                                        </p:tgtEl>
                                      </p:cBhvr>
                                      <p:to x="100000" y="90000"/>
                                    </p:animScale>
                                    <p:animScale>
                                      <p:cBhvr>
                                        <p:cTn id="41" dur="166" decel="50000">
                                          <p:stCondLst>
                                            <p:cond delay="1668"/>
                                          </p:stCondLst>
                                        </p:cTn>
                                        <p:tgtEl>
                                          <p:spTgt spid="53252">
                                            <p:txEl>
                                              <p:pRg st="11" end="11"/>
                                            </p:txEl>
                                          </p:spTgt>
                                        </p:tgtEl>
                                      </p:cBhvr>
                                      <p:to x="100000" y="100000"/>
                                    </p:animScale>
                                    <p:animScale>
                                      <p:cBhvr>
                                        <p:cTn id="42" dur="26">
                                          <p:stCondLst>
                                            <p:cond delay="1808"/>
                                          </p:stCondLst>
                                        </p:cTn>
                                        <p:tgtEl>
                                          <p:spTgt spid="53252">
                                            <p:txEl>
                                              <p:pRg st="11" end="11"/>
                                            </p:txEl>
                                          </p:spTgt>
                                        </p:tgtEl>
                                      </p:cBhvr>
                                      <p:to x="100000" y="95000"/>
                                    </p:animScale>
                                    <p:animScale>
                                      <p:cBhvr>
                                        <p:cTn id="43" dur="166" decel="50000">
                                          <p:stCondLst>
                                            <p:cond delay="1834"/>
                                          </p:stCondLst>
                                        </p:cTn>
                                        <p:tgtEl>
                                          <p:spTgt spid="53252">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218E9AA1-ACA7-2B43-B23F-ED467C708D30}" type="slidenum">
              <a:rPr lang="en-US" sz="1400">
                <a:latin typeface="Arial" charset="0"/>
              </a:rPr>
              <a:pPr eaLnBrk="1" hangingPunct="1"/>
              <a:t>57</a:t>
            </a:fld>
            <a:endParaRPr lang="en-US" sz="1400">
              <a:latin typeface="Arial" charset="0"/>
            </a:endParaRPr>
          </a:p>
        </p:txBody>
      </p:sp>
      <p:sp>
        <p:nvSpPr>
          <p:cNvPr id="8909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6: switch statement</a:t>
            </a:r>
          </a:p>
        </p:txBody>
      </p:sp>
      <p:sp>
        <p:nvSpPr>
          <p:cNvPr id="54276" name="Rectangle 3"/>
          <p:cNvSpPr>
            <a:spLocks noGrp="1" noChangeArrowheads="1"/>
          </p:cNvSpPr>
          <p:nvPr>
            <p:ph type="body" idx="1"/>
          </p:nvPr>
        </p:nvSpPr>
        <p:spPr/>
        <p:txBody>
          <a:bodyPr/>
          <a:lstStyle/>
          <a:p>
            <a:pPr lvl="2" eaLnBrk="1" hangingPunct="1"/>
            <a:r>
              <a:rPr lang="en-US">
                <a:latin typeface="Tahoma" charset="0"/>
                <a:ea typeface="ＭＳ Ｐゴシック" charset="0"/>
              </a:rPr>
              <a:t>If we want the execution of the different cases to be exclusive of each other, we need to stop execution prior to the next case</a:t>
            </a:r>
          </a:p>
          <a:p>
            <a:pPr lvl="3" eaLnBrk="1" hangingPunct="1"/>
            <a:r>
              <a:rPr lang="en-US">
                <a:latin typeface="Tahoma" charset="0"/>
                <a:ea typeface="ＭＳ Ｐゴシック" charset="0"/>
              </a:rPr>
              <a:t>We can do this using the </a:t>
            </a:r>
            <a:r>
              <a:rPr lang="en-US" b="1">
                <a:latin typeface="Courier New" charset="0"/>
                <a:ea typeface="ＭＳ Ｐゴシック" charset="0"/>
              </a:rPr>
              <a:t>break</a:t>
            </a:r>
            <a:r>
              <a:rPr lang="en-US">
                <a:latin typeface="Tahoma" charset="0"/>
                <a:ea typeface="ＭＳ Ｐゴシック" charset="0"/>
              </a:rPr>
              <a:t> statement</a:t>
            </a:r>
          </a:p>
          <a:p>
            <a:pPr lvl="2" eaLnBrk="1" hangingPunct="1"/>
            <a:r>
              <a:rPr lang="en-US">
                <a:latin typeface="Tahoma" charset="0"/>
                <a:ea typeface="ＭＳ Ｐゴシック" charset="0"/>
              </a:rPr>
              <a:t>Switch is actually passed down to Java from C – it doesn</a:t>
            </a:r>
            <a:r>
              <a:rPr lang="ja-JP" altLang="en-US">
                <a:latin typeface="Tahoma" charset="0"/>
                <a:ea typeface="ＭＳ Ｐゴシック" charset="0"/>
              </a:rPr>
              <a:t>’</a:t>
            </a:r>
            <a:r>
              <a:rPr lang="en-US" altLang="ja-JP">
                <a:latin typeface="Tahoma" charset="0"/>
                <a:ea typeface="ＭＳ Ｐゴシック" charset="0"/>
              </a:rPr>
              <a:t>t really fit too well with the spirit of the Java language, but it is there and can be used</a:t>
            </a:r>
          </a:p>
          <a:p>
            <a:pPr lvl="2" eaLnBrk="1" hangingPunct="1"/>
            <a:r>
              <a:rPr lang="en-US">
                <a:latin typeface="Tahoma" charset="0"/>
                <a:ea typeface="ＭＳ Ｐゴシック" charset="0"/>
              </a:rPr>
              <a:t>Let</a:t>
            </a:r>
            <a:r>
              <a:rPr lang="ja-JP" altLang="en-US">
                <a:latin typeface="Tahoma" charset="0"/>
                <a:ea typeface="ＭＳ Ｐゴシック" charset="0"/>
              </a:rPr>
              <a:t>’</a:t>
            </a:r>
            <a:r>
              <a:rPr lang="en-US" altLang="ja-JP">
                <a:latin typeface="Tahoma" charset="0"/>
                <a:ea typeface="ＭＳ Ｐゴシック" charset="0"/>
              </a:rPr>
              <a:t>s look at an example using switch</a:t>
            </a:r>
          </a:p>
          <a:p>
            <a:pPr lvl="3" eaLnBrk="1" hangingPunct="1"/>
            <a:r>
              <a:rPr lang="en-US">
                <a:latin typeface="Tahoma" charset="0"/>
                <a:ea typeface="ＭＳ Ｐゴシック" charset="0"/>
              </a:rPr>
              <a:t>Program to rate movies</a:t>
            </a:r>
          </a:p>
          <a:p>
            <a:pPr lvl="3" eaLnBrk="1" hangingPunct="1"/>
            <a:r>
              <a:rPr lang="en-US">
                <a:latin typeface="Tahoma" charset="0"/>
                <a:ea typeface="ＭＳ Ｐゴシック" charset="0"/>
              </a:rPr>
              <a:t>User enters a </a:t>
            </a:r>
            <a:r>
              <a:rPr lang="ja-JP" altLang="en-US">
                <a:latin typeface="Tahoma" charset="0"/>
                <a:ea typeface="ＭＳ Ｐゴシック" charset="0"/>
              </a:rPr>
              <a:t>“</a:t>
            </a:r>
            <a:r>
              <a:rPr lang="en-US" altLang="ja-JP">
                <a:latin typeface="Tahoma" charset="0"/>
                <a:ea typeface="ＭＳ Ｐゴシック" charset="0"/>
              </a:rPr>
              <a:t>star</a:t>
            </a:r>
            <a:r>
              <a:rPr lang="ja-JP" altLang="en-US">
                <a:latin typeface="Tahoma" charset="0"/>
                <a:ea typeface="ＭＳ Ｐゴシック" charset="0"/>
              </a:rPr>
              <a:t>”</a:t>
            </a:r>
            <a:r>
              <a:rPr lang="en-US" altLang="ja-JP">
                <a:latin typeface="Tahoma" charset="0"/>
                <a:ea typeface="ＭＳ Ｐゴシック" charset="0"/>
              </a:rPr>
              <a:t> value from 1-4 and the program comments back on the movie quality</a:t>
            </a:r>
          </a:p>
          <a:p>
            <a:pPr lvl="3" eaLnBrk="1" hangingPunct="1"/>
            <a:r>
              <a:rPr lang="en-US">
                <a:latin typeface="Tahoma" charset="0"/>
                <a:ea typeface="ＭＳ Ｐゴシック" charset="0"/>
              </a:rPr>
              <a:t>See ex6.java</a:t>
            </a:r>
          </a:p>
          <a:p>
            <a:pPr lvl="4" eaLnBrk="1" hangingPunct="1"/>
            <a:r>
              <a:rPr lang="en-US">
                <a:latin typeface="Tahoma" charset="0"/>
                <a:ea typeface="ＭＳ Ｐゴシック" charset="0"/>
              </a:rPr>
              <a:t>Handout also shows some formatting</a:t>
            </a:r>
          </a:p>
          <a:p>
            <a:pPr lvl="4" eaLnBrk="1" hangingPunct="1"/>
            <a:r>
              <a:rPr lang="en-US">
                <a:latin typeface="Tahoma" charset="0"/>
                <a:ea typeface="ＭＳ Ｐゴシック" charset="0"/>
              </a:rPr>
              <a:t>See also ex6b.java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276">
                                            <p:txEl>
                                              <p:pRg st="2" end="2"/>
                                            </p:txEl>
                                          </p:spTgt>
                                        </p:tgtEl>
                                        <p:attrNameLst>
                                          <p:attrName>style.visibility</p:attrName>
                                        </p:attrNameLst>
                                      </p:cBhvr>
                                      <p:to>
                                        <p:strVal val="visible"/>
                                      </p:to>
                                    </p:set>
                                    <p:anim to="" calcmode="lin" valueType="num">
                                      <p:cBhvr>
                                        <p:cTn id="7" dur="1" fill="hold"/>
                                        <p:tgtEl>
                                          <p:spTgt spid="54276">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4276">
                                            <p:txEl>
                                              <p:pRg st="3" end="3"/>
                                            </p:txEl>
                                          </p:spTgt>
                                        </p:tgtEl>
                                        <p:attrNameLst>
                                          <p:attrName>style.visibility</p:attrName>
                                        </p:attrNameLst>
                                      </p:cBhvr>
                                      <p:to>
                                        <p:strVal val="visible"/>
                                      </p:to>
                                    </p:set>
                                    <p:anim to="" calcmode="lin" valueType="num">
                                      <p:cBhvr>
                                        <p:cTn id="12" dur="1" fill="hold"/>
                                        <p:tgtEl>
                                          <p:spTgt spid="54276">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54276">
                                            <p:txEl>
                                              <p:pRg st="4" end="4"/>
                                            </p:txEl>
                                          </p:spTgt>
                                        </p:tgtEl>
                                        <p:attrNameLst>
                                          <p:attrName>style.visibility</p:attrName>
                                        </p:attrNameLst>
                                      </p:cBhvr>
                                      <p:to>
                                        <p:strVal val="visible"/>
                                      </p:to>
                                    </p:set>
                                    <p:anim to="" calcmode="lin" valueType="num">
                                      <p:cBhvr>
                                        <p:cTn id="15" dur="1" fill="hold"/>
                                        <p:tgtEl>
                                          <p:spTgt spid="54276">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54276">
                                            <p:txEl>
                                              <p:pRg st="5" end="5"/>
                                            </p:txEl>
                                          </p:spTgt>
                                        </p:tgtEl>
                                        <p:attrNameLst>
                                          <p:attrName>style.visibility</p:attrName>
                                        </p:attrNameLst>
                                      </p:cBhvr>
                                      <p:to>
                                        <p:strVal val="visible"/>
                                      </p:to>
                                    </p:set>
                                    <p:anim to="" calcmode="lin" valueType="num">
                                      <p:cBhvr>
                                        <p:cTn id="20" dur="1" fill="hold"/>
                                        <p:tgtEl>
                                          <p:spTgt spid="54276">
                                            <p:txEl>
                                              <p:pRg st="5" end="5"/>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54276">
                                            <p:txEl>
                                              <p:pRg st="6" end="6"/>
                                            </p:txEl>
                                          </p:spTgt>
                                        </p:tgtEl>
                                        <p:attrNameLst>
                                          <p:attrName>style.visibility</p:attrName>
                                        </p:attrNameLst>
                                      </p:cBhvr>
                                      <p:to>
                                        <p:strVal val="visible"/>
                                      </p:to>
                                    </p:set>
                                    <p:anim to="" calcmode="lin" valueType="num">
                                      <p:cBhvr>
                                        <p:cTn id="25" dur="1" fill="hold"/>
                                        <p:tgtEl>
                                          <p:spTgt spid="54276">
                                            <p:txEl>
                                              <p:pRg st="6" end="6"/>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54276">
                                            <p:txEl>
                                              <p:pRg st="7" end="7"/>
                                            </p:txEl>
                                          </p:spTgt>
                                        </p:tgtEl>
                                        <p:attrNameLst>
                                          <p:attrName>style.visibility</p:attrName>
                                        </p:attrNameLst>
                                      </p:cBhvr>
                                      <p:to>
                                        <p:strVal val="visible"/>
                                      </p:to>
                                    </p:set>
                                    <p:anim to="" calcmode="lin" valueType="num">
                                      <p:cBhvr>
                                        <p:cTn id="30" dur="1" fill="hold"/>
                                        <p:tgtEl>
                                          <p:spTgt spid="54276">
                                            <p:txEl>
                                              <p:pRg st="7" end="7"/>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54276">
                                            <p:txEl>
                                              <p:pRg st="8" end="8"/>
                                            </p:txEl>
                                          </p:spTgt>
                                        </p:tgtEl>
                                        <p:attrNameLst>
                                          <p:attrName>style.visibility</p:attrName>
                                        </p:attrNameLst>
                                      </p:cBhvr>
                                      <p:to>
                                        <p:strVal val="visible"/>
                                      </p:to>
                                    </p:set>
                                    <p:anim to="" calcmode="lin" valueType="num">
                                      <p:cBhvr>
                                        <p:cTn id="33" dur="1" fill="hold"/>
                                        <p:tgtEl>
                                          <p:spTgt spid="5427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D563E64-907F-1A4F-AF66-6884390FC36C}" type="slidenum">
              <a:rPr lang="en-US" sz="1400">
                <a:latin typeface="Arial" charset="0"/>
              </a:rPr>
              <a:pPr eaLnBrk="1" hangingPunct="1"/>
              <a:t>58</a:t>
            </a:fld>
            <a:endParaRPr lang="en-US" sz="1400">
              <a:latin typeface="Arial" charset="0"/>
            </a:endParaRPr>
          </a:p>
        </p:txBody>
      </p:sp>
      <p:sp>
        <p:nvSpPr>
          <p:cNvPr id="901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Methods and Method Calls</a:t>
            </a:r>
          </a:p>
        </p:txBody>
      </p:sp>
      <p:sp>
        <p:nvSpPr>
          <p:cNvPr id="1399811"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If programs are </a:t>
            </a:r>
            <a:r>
              <a:rPr lang="en-US">
                <a:solidFill>
                  <a:srgbClr val="FF0000"/>
                </a:solidFill>
                <a:latin typeface="Tahoma" charset="0"/>
                <a:ea typeface="ＭＳ Ｐゴシック" charset="0"/>
                <a:cs typeface="ＭＳ Ｐゴシック" charset="0"/>
              </a:rPr>
              <a:t>short</a:t>
            </a:r>
          </a:p>
          <a:p>
            <a:pPr lvl="1" eaLnBrk="1" hangingPunct="1"/>
            <a:r>
              <a:rPr lang="en-US">
                <a:latin typeface="Tahoma" charset="0"/>
                <a:ea typeface="ＭＳ Ｐゴシック" charset="0"/>
              </a:rPr>
              <a:t>We can write the code as one contiguous segment</a:t>
            </a:r>
          </a:p>
          <a:p>
            <a:pPr lvl="2" eaLnBrk="1" hangingPunct="1"/>
            <a:r>
              <a:rPr lang="en-US">
                <a:latin typeface="Tahoma" charset="0"/>
                <a:ea typeface="ＭＳ Ｐゴシック" charset="0"/>
              </a:rPr>
              <a:t>The logic is probably simple</a:t>
            </a:r>
          </a:p>
          <a:p>
            <a:pPr lvl="2" eaLnBrk="1" hangingPunct="1"/>
            <a:r>
              <a:rPr lang="en-US">
                <a:latin typeface="Tahoma" charset="0"/>
                <a:ea typeface="ＭＳ Ｐゴシック" charset="0"/>
              </a:rPr>
              <a:t>There are not too many variables</a:t>
            </a:r>
          </a:p>
          <a:p>
            <a:pPr lvl="2" eaLnBrk="1" hangingPunct="1"/>
            <a:r>
              <a:rPr lang="en-US">
                <a:latin typeface="Tahoma" charset="0"/>
                <a:ea typeface="ＭＳ Ｐゴシック" charset="0"/>
              </a:rPr>
              <a:t>Not too likely to make a lot of errors</a:t>
            </a:r>
          </a:p>
          <a:p>
            <a:pPr eaLnBrk="1" hangingPunct="1"/>
            <a:r>
              <a:rPr lang="en-US">
                <a:latin typeface="Tahoma" charset="0"/>
                <a:ea typeface="ＭＳ Ｐゴシック" charset="0"/>
                <a:cs typeface="ＭＳ Ｐゴシック" charset="0"/>
              </a:rPr>
              <a:t>As programs get </a:t>
            </a:r>
            <a:r>
              <a:rPr lang="en-US">
                <a:solidFill>
                  <a:srgbClr val="FF0000"/>
                </a:solidFill>
                <a:latin typeface="Tahoma" charset="0"/>
                <a:ea typeface="ＭＳ Ｐゴシック" charset="0"/>
                <a:cs typeface="ＭＳ Ｐゴシック" charset="0"/>
              </a:rPr>
              <a:t>longer</a:t>
            </a:r>
          </a:p>
          <a:p>
            <a:pPr lvl="1" eaLnBrk="1" hangingPunct="1"/>
            <a:r>
              <a:rPr lang="en-US">
                <a:latin typeface="Tahoma" charset="0"/>
                <a:ea typeface="ＭＳ Ｐゴシック" charset="0"/>
              </a:rPr>
              <a:t>Programming in a single segment gets more and more difficult</a:t>
            </a:r>
          </a:p>
          <a:p>
            <a:pPr lvl="2" eaLnBrk="1" hangingPunct="1"/>
            <a:r>
              <a:rPr lang="en-US">
                <a:latin typeface="Tahoma" charset="0"/>
                <a:ea typeface="ＭＳ Ｐゴシック" charset="0"/>
              </a:rPr>
              <a:t>Logic is more complex</a:t>
            </a:r>
          </a:p>
          <a:p>
            <a:pPr lvl="2" eaLnBrk="1" hangingPunct="1"/>
            <a:r>
              <a:rPr lang="en-US">
                <a:latin typeface="Tahoma" charset="0"/>
                <a:ea typeface="ＭＳ Ｐゴシック" charset="0"/>
              </a:rPr>
              <a:t>Many variables / expressions / control statements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399811">
                                            <p:txEl>
                                              <p:pRg st="1" end="1"/>
                                            </p:txEl>
                                          </p:spTgt>
                                        </p:tgtEl>
                                        <p:attrNameLst>
                                          <p:attrName>style.visibility</p:attrName>
                                        </p:attrNameLst>
                                      </p:cBhvr>
                                      <p:to>
                                        <p:strVal val="visible"/>
                                      </p:to>
                                    </p:set>
                                    <p:anim to="" calcmode="lin" valueType="num">
                                      <p:cBhvr>
                                        <p:cTn id="7" dur="1" fill="hold"/>
                                        <p:tgtEl>
                                          <p:spTgt spid="1399811">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399811">
                                            <p:txEl>
                                              <p:pRg st="2" end="2"/>
                                            </p:txEl>
                                          </p:spTgt>
                                        </p:tgtEl>
                                        <p:attrNameLst>
                                          <p:attrName>style.visibility</p:attrName>
                                        </p:attrNameLst>
                                      </p:cBhvr>
                                      <p:to>
                                        <p:strVal val="visible"/>
                                      </p:to>
                                    </p:set>
                                    <p:anim to="" calcmode="lin" valueType="num">
                                      <p:cBhvr>
                                        <p:cTn id="10" dur="1" fill="hold"/>
                                        <p:tgtEl>
                                          <p:spTgt spid="1399811">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399811">
                                            <p:txEl>
                                              <p:pRg st="3" end="3"/>
                                            </p:txEl>
                                          </p:spTgt>
                                        </p:tgtEl>
                                        <p:attrNameLst>
                                          <p:attrName>style.visibility</p:attrName>
                                        </p:attrNameLst>
                                      </p:cBhvr>
                                      <p:to>
                                        <p:strVal val="visible"/>
                                      </p:to>
                                    </p:set>
                                    <p:anim to="" calcmode="lin" valueType="num">
                                      <p:cBhvr>
                                        <p:cTn id="15" dur="1" fill="hold"/>
                                        <p:tgtEl>
                                          <p:spTgt spid="1399811">
                                            <p:txEl>
                                              <p:pRg st="3" end="3"/>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399811">
                                            <p:txEl>
                                              <p:pRg st="4" end="4"/>
                                            </p:txEl>
                                          </p:spTgt>
                                        </p:tgtEl>
                                        <p:attrNameLst>
                                          <p:attrName>style.visibility</p:attrName>
                                        </p:attrNameLst>
                                      </p:cBhvr>
                                      <p:to>
                                        <p:strVal val="visible"/>
                                      </p:to>
                                    </p:set>
                                    <p:anim to="" calcmode="lin" valueType="num">
                                      <p:cBhvr>
                                        <p:cTn id="20" dur="1" fill="hold"/>
                                        <p:tgtEl>
                                          <p:spTgt spid="1399811">
                                            <p:txEl>
                                              <p:pRg st="4" end="4"/>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399811">
                                            <p:txEl>
                                              <p:pRg st="5" end="5"/>
                                            </p:txEl>
                                          </p:spTgt>
                                        </p:tgtEl>
                                        <p:attrNameLst>
                                          <p:attrName>style.visibility</p:attrName>
                                        </p:attrNameLst>
                                      </p:cBhvr>
                                      <p:to>
                                        <p:strVal val="visible"/>
                                      </p:to>
                                    </p:set>
                                    <p:anim to="" calcmode="lin" valueType="num">
                                      <p:cBhvr>
                                        <p:cTn id="25" dur="1" fill="hold"/>
                                        <p:tgtEl>
                                          <p:spTgt spid="1399811">
                                            <p:txEl>
                                              <p:pRg st="5" end="5"/>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399811">
                                            <p:txEl>
                                              <p:pRg st="6" end="6"/>
                                            </p:txEl>
                                          </p:spTgt>
                                        </p:tgtEl>
                                        <p:attrNameLst>
                                          <p:attrName>style.visibility</p:attrName>
                                        </p:attrNameLst>
                                      </p:cBhvr>
                                      <p:to>
                                        <p:strVal val="visible"/>
                                      </p:to>
                                    </p:set>
                                    <p:anim to="" calcmode="lin" valueType="num">
                                      <p:cBhvr>
                                        <p:cTn id="28" dur="1" fill="hold"/>
                                        <p:tgtEl>
                                          <p:spTgt spid="1399811">
                                            <p:txEl>
                                              <p:pRg st="6" end="6"/>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nodeType="clickEffect">
                                  <p:stCondLst>
                                    <p:cond delay="0"/>
                                  </p:stCondLst>
                                  <p:childTnLst>
                                    <p:set>
                                      <p:cBhvr>
                                        <p:cTn id="32" dur="1" fill="hold">
                                          <p:stCondLst>
                                            <p:cond delay="0"/>
                                          </p:stCondLst>
                                        </p:cTn>
                                        <p:tgtEl>
                                          <p:spTgt spid="1399811">
                                            <p:txEl>
                                              <p:pRg st="7" end="7"/>
                                            </p:txEl>
                                          </p:spTgt>
                                        </p:tgtEl>
                                        <p:attrNameLst>
                                          <p:attrName>style.visibility</p:attrName>
                                        </p:attrNameLst>
                                      </p:cBhvr>
                                      <p:to>
                                        <p:strVal val="visible"/>
                                      </p:to>
                                    </p:set>
                                    <p:anim to="" calcmode="lin" valueType="num">
                                      <p:cBhvr>
                                        <p:cTn id="33" dur="1" fill="hold"/>
                                        <p:tgtEl>
                                          <p:spTgt spid="1399811">
                                            <p:txEl>
                                              <p:pRg st="7" end="7"/>
                                            </p:txEl>
                                          </p:spTgt>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nodeType="clickEffect">
                                  <p:stCondLst>
                                    <p:cond delay="0"/>
                                  </p:stCondLst>
                                  <p:childTnLst>
                                    <p:set>
                                      <p:cBhvr>
                                        <p:cTn id="37" dur="1" fill="hold">
                                          <p:stCondLst>
                                            <p:cond delay="0"/>
                                          </p:stCondLst>
                                        </p:cTn>
                                        <p:tgtEl>
                                          <p:spTgt spid="1399811">
                                            <p:txEl>
                                              <p:pRg st="8" end="8"/>
                                            </p:txEl>
                                          </p:spTgt>
                                        </p:tgtEl>
                                        <p:attrNameLst>
                                          <p:attrName>style.visibility</p:attrName>
                                        </p:attrNameLst>
                                      </p:cBhvr>
                                      <p:to>
                                        <p:strVal val="visible"/>
                                      </p:to>
                                    </p:set>
                                    <p:anim to="" calcmode="lin" valueType="num">
                                      <p:cBhvr>
                                        <p:cTn id="38" dur="1" fill="hold"/>
                                        <p:tgtEl>
                                          <p:spTgt spid="1399811">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BC20EE5-FA47-0349-B7C8-CD485BE96A24}" type="slidenum">
              <a:rPr lang="en-US" sz="1400">
                <a:latin typeface="Arial" charset="0"/>
              </a:rPr>
              <a:pPr eaLnBrk="1" hangingPunct="1"/>
              <a:t>59</a:t>
            </a:fld>
            <a:endParaRPr lang="en-US" sz="1400">
              <a:latin typeface="Arial" charset="0"/>
            </a:endParaRPr>
          </a:p>
        </p:txBody>
      </p:sp>
      <p:sp>
        <p:nvSpPr>
          <p:cNvPr id="9113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Methods and Method Calls</a:t>
            </a:r>
          </a:p>
        </p:txBody>
      </p:sp>
      <p:sp>
        <p:nvSpPr>
          <p:cNvPr id="1400835" name="Rectangle 3"/>
          <p:cNvSpPr>
            <a:spLocks noGrp="1" noChangeArrowheads="1"/>
          </p:cNvSpPr>
          <p:nvPr>
            <p:ph type="body" idx="1"/>
          </p:nvPr>
        </p:nvSpPr>
        <p:spPr/>
        <p:txBody>
          <a:bodyPr/>
          <a:lstStyle/>
          <a:p>
            <a:pPr lvl="2" eaLnBrk="1" hangingPunct="1"/>
            <a:r>
              <a:rPr lang="en-US">
                <a:latin typeface="Tahoma" charset="0"/>
                <a:ea typeface="ＭＳ Ｐゴシック" charset="0"/>
              </a:rPr>
              <a:t>Chances of </a:t>
            </a:r>
            <a:r>
              <a:rPr lang="ja-JP" altLang="en-US">
                <a:latin typeface="Tahoma" charset="0"/>
                <a:ea typeface="ＭＳ Ｐゴシック" charset="0"/>
              </a:rPr>
              <a:t>“</a:t>
            </a:r>
            <a:r>
              <a:rPr lang="en-US" altLang="ja-JP">
                <a:latin typeface="Tahoma" charset="0"/>
                <a:ea typeface="ＭＳ Ｐゴシック" charset="0"/>
              </a:rPr>
              <a:t>bugs</a:t>
            </a:r>
            <a:r>
              <a:rPr lang="ja-JP" altLang="en-US">
                <a:latin typeface="Tahoma" charset="0"/>
                <a:ea typeface="ＭＳ Ｐゴシック" charset="0"/>
              </a:rPr>
              <a:t>”</a:t>
            </a:r>
            <a:r>
              <a:rPr lang="en-US" altLang="ja-JP">
                <a:latin typeface="Tahoma" charset="0"/>
                <a:ea typeface="ＭＳ Ｐゴシック" charset="0"/>
              </a:rPr>
              <a:t> entering code is higher</a:t>
            </a:r>
          </a:p>
          <a:p>
            <a:pPr lvl="3" eaLnBrk="1" hangingPunct="1"/>
            <a:r>
              <a:rPr lang="en-US">
                <a:latin typeface="Tahoma" charset="0"/>
                <a:ea typeface="ＭＳ Ｐゴシック" charset="0"/>
              </a:rPr>
              <a:t>Isolating and fixing is also harder</a:t>
            </a:r>
          </a:p>
          <a:p>
            <a:pPr lvl="2" eaLnBrk="1" hangingPunct="1"/>
            <a:r>
              <a:rPr lang="en-US">
                <a:latin typeface="Tahoma" charset="0"/>
                <a:ea typeface="ＭＳ Ｐゴシック" charset="0"/>
              </a:rPr>
              <a:t>If multiple people are working on the program, it is difficult to </a:t>
            </a:r>
            <a:r>
              <a:rPr lang="ja-JP" altLang="en-US">
                <a:latin typeface="Tahoma" charset="0"/>
                <a:ea typeface="ＭＳ Ｐゴシック" charset="0"/>
              </a:rPr>
              <a:t>“</a:t>
            </a:r>
            <a:r>
              <a:rPr lang="en-US" altLang="ja-JP">
                <a:latin typeface="Tahoma" charset="0"/>
                <a:ea typeface="ＭＳ Ｐゴシック" charset="0"/>
              </a:rPr>
              <a:t>break up</a:t>
            </a:r>
            <a:r>
              <a:rPr lang="ja-JP" altLang="en-US">
                <a:latin typeface="Tahoma" charset="0"/>
                <a:ea typeface="ＭＳ Ｐゴシック" charset="0"/>
              </a:rPr>
              <a:t>”</a:t>
            </a:r>
            <a:r>
              <a:rPr lang="en-US" altLang="ja-JP">
                <a:latin typeface="Tahoma" charset="0"/>
                <a:ea typeface="ＭＳ Ｐゴシック" charset="0"/>
              </a:rPr>
              <a:t> if written as one segment</a:t>
            </a:r>
          </a:p>
          <a:p>
            <a:pPr lvl="2" eaLnBrk="1" hangingPunct="1"/>
            <a:r>
              <a:rPr lang="en-US">
                <a:latin typeface="Tahoma" charset="0"/>
                <a:ea typeface="ＭＳ Ｐゴシック" charset="0"/>
              </a:rPr>
              <a:t>If parts need to be modified or added, it is difficult with one large segment</a:t>
            </a:r>
          </a:p>
          <a:p>
            <a:pPr lvl="2" eaLnBrk="1" hangingPunct="1"/>
            <a:r>
              <a:rPr lang="en-US">
                <a:latin typeface="Tahoma" charset="0"/>
                <a:ea typeface="ＭＳ Ｐゴシック" charset="0"/>
              </a:rPr>
              <a:t>If similar actions are taken in various parts of the program, it is inefficient to code them all separately</a:t>
            </a:r>
          </a:p>
          <a:p>
            <a:pPr lvl="3" eaLnBrk="1" hangingPunct="1"/>
            <a:r>
              <a:rPr lang="en-US">
                <a:latin typeface="Tahoma" charset="0"/>
                <a:ea typeface="ＭＳ Ｐゴシック" charset="0"/>
              </a:rPr>
              <a:t>And can also introduce errors</a:t>
            </a:r>
          </a:p>
          <a:p>
            <a:pPr lvl="3" eaLnBrk="1" hangingPunct="1"/>
            <a:r>
              <a:rPr lang="en-US">
                <a:latin typeface="Tahoma" charset="0"/>
                <a:ea typeface="ＭＳ Ｐゴシック" charset="0"/>
              </a:rPr>
              <a:t>Ex: Draw a rectangle somewhere in a window</a:t>
            </a:r>
          </a:p>
          <a:p>
            <a:pPr lvl="1" eaLnBrk="1" hangingPunct="1"/>
            <a:r>
              <a:rPr lang="en-US">
                <a:latin typeface="Tahoma" charset="0"/>
                <a:ea typeface="ＭＳ Ｐゴシック" charset="0"/>
              </a:rPr>
              <a:t>Most of these problems can be solved by breaking our program into smaller segments</a:t>
            </a:r>
          </a:p>
          <a:p>
            <a:pPr lvl="2" eaLnBrk="1" hangingPunct="1"/>
            <a:r>
              <a:rPr lang="en-US">
                <a:latin typeface="Tahoma" charset="0"/>
                <a:ea typeface="ＭＳ Ｐゴシック" charset="0"/>
              </a:rPr>
              <a:t>Ex: Break some sticks!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0835">
                                            <p:txEl>
                                              <p:pRg st="2" end="2"/>
                                            </p:txEl>
                                          </p:spTgt>
                                        </p:tgtEl>
                                        <p:attrNameLst>
                                          <p:attrName>style.visibility</p:attrName>
                                        </p:attrNameLst>
                                      </p:cBhvr>
                                      <p:to>
                                        <p:strVal val="visible"/>
                                      </p:to>
                                    </p:set>
                                    <p:anim to="" calcmode="lin" valueType="num">
                                      <p:cBhvr>
                                        <p:cTn id="7" dur="1" fill="hold"/>
                                        <p:tgtEl>
                                          <p:spTgt spid="1400835">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00835">
                                            <p:txEl>
                                              <p:pRg st="3" end="3"/>
                                            </p:txEl>
                                          </p:spTgt>
                                        </p:tgtEl>
                                        <p:attrNameLst>
                                          <p:attrName>style.visibility</p:attrName>
                                        </p:attrNameLst>
                                      </p:cBhvr>
                                      <p:to>
                                        <p:strVal val="visible"/>
                                      </p:to>
                                    </p:set>
                                    <p:anim to="" calcmode="lin" valueType="num">
                                      <p:cBhvr>
                                        <p:cTn id="12" dur="1" fill="hold"/>
                                        <p:tgtEl>
                                          <p:spTgt spid="1400835">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00835">
                                            <p:txEl>
                                              <p:pRg st="4" end="4"/>
                                            </p:txEl>
                                          </p:spTgt>
                                        </p:tgtEl>
                                        <p:attrNameLst>
                                          <p:attrName>style.visibility</p:attrName>
                                        </p:attrNameLst>
                                      </p:cBhvr>
                                      <p:to>
                                        <p:strVal val="visible"/>
                                      </p:to>
                                    </p:set>
                                    <p:anim to="" calcmode="lin" valueType="num">
                                      <p:cBhvr>
                                        <p:cTn id="17" dur="1" fill="hold"/>
                                        <p:tgtEl>
                                          <p:spTgt spid="1400835">
                                            <p:txEl>
                                              <p:pRg st="4" end="4"/>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400835">
                                            <p:txEl>
                                              <p:pRg st="5" end="5"/>
                                            </p:txEl>
                                          </p:spTgt>
                                        </p:tgtEl>
                                        <p:attrNameLst>
                                          <p:attrName>style.visibility</p:attrName>
                                        </p:attrNameLst>
                                      </p:cBhvr>
                                      <p:to>
                                        <p:strVal val="visible"/>
                                      </p:to>
                                    </p:set>
                                    <p:anim to="" calcmode="lin" valueType="num">
                                      <p:cBhvr>
                                        <p:cTn id="20" dur="1" fill="hold"/>
                                        <p:tgtEl>
                                          <p:spTgt spid="1400835">
                                            <p:txEl>
                                              <p:pRg st="5" end="5"/>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400835">
                                            <p:txEl>
                                              <p:pRg st="6" end="6"/>
                                            </p:txEl>
                                          </p:spTgt>
                                        </p:tgtEl>
                                        <p:attrNameLst>
                                          <p:attrName>style.visibility</p:attrName>
                                        </p:attrNameLst>
                                      </p:cBhvr>
                                      <p:to>
                                        <p:strVal val="visible"/>
                                      </p:to>
                                    </p:set>
                                    <p:anim to="" calcmode="lin" valueType="num">
                                      <p:cBhvr>
                                        <p:cTn id="23" dur="1" fill="hold"/>
                                        <p:tgtEl>
                                          <p:spTgt spid="1400835">
                                            <p:txEl>
                                              <p:pRg st="6" end="6"/>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400835">
                                            <p:txEl>
                                              <p:pRg st="7" end="7"/>
                                            </p:txEl>
                                          </p:spTgt>
                                        </p:tgtEl>
                                        <p:attrNameLst>
                                          <p:attrName>style.visibility</p:attrName>
                                        </p:attrNameLst>
                                      </p:cBhvr>
                                      <p:to>
                                        <p:strVal val="visible"/>
                                      </p:to>
                                    </p:set>
                                    <p:anim to="" calcmode="lin" valueType="num">
                                      <p:cBhvr>
                                        <p:cTn id="28" dur="1" fill="hold"/>
                                        <p:tgtEl>
                                          <p:spTgt spid="1400835">
                                            <p:txEl>
                                              <p:pRg st="7" end="7"/>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nodeType="clickEffect">
                                  <p:stCondLst>
                                    <p:cond delay="0"/>
                                  </p:stCondLst>
                                  <p:childTnLst>
                                    <p:set>
                                      <p:cBhvr>
                                        <p:cTn id="32" dur="1" fill="hold">
                                          <p:stCondLst>
                                            <p:cond delay="0"/>
                                          </p:stCondLst>
                                        </p:cTn>
                                        <p:tgtEl>
                                          <p:spTgt spid="1400835">
                                            <p:txEl>
                                              <p:pRg st="8" end="8"/>
                                            </p:txEl>
                                          </p:spTgt>
                                        </p:tgtEl>
                                        <p:attrNameLst>
                                          <p:attrName>style.visibility</p:attrName>
                                        </p:attrNameLst>
                                      </p:cBhvr>
                                      <p:to>
                                        <p:strVal val="visible"/>
                                      </p:to>
                                    </p:set>
                                    <p:anim to="" calcmode="lin" valueType="num">
                                      <p:cBhvr>
                                        <p:cTn id="33" dur="1" fill="hold"/>
                                        <p:tgtEl>
                                          <p:spTgt spid="140083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783D214-96DB-6D45-8BC5-DAF5004DADCB}" type="slidenum">
              <a:rPr lang="en-US" sz="1400">
                <a:latin typeface="Arial" charset="0"/>
              </a:rPr>
              <a:pPr eaLnBrk="1" hangingPunct="1"/>
              <a:t>6</a:t>
            </a:fld>
            <a:endParaRPr lang="en-US" sz="1400">
              <a:latin typeface="Arial" charset="0"/>
            </a:endParaRPr>
          </a:p>
        </p:txBody>
      </p:sp>
      <p:sp>
        <p:nvSpPr>
          <p:cNvPr id="22530"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Goals of Course</a:t>
            </a:r>
          </a:p>
        </p:txBody>
      </p:sp>
      <p:sp>
        <p:nvSpPr>
          <p:cNvPr id="749571" name="Rectangle 3"/>
          <p:cNvSpPr>
            <a:spLocks noGrp="1" noChangeArrowheads="1"/>
          </p:cNvSpPr>
          <p:nvPr>
            <p:ph type="body" idx="1"/>
          </p:nvPr>
        </p:nvSpPr>
        <p:spPr>
          <a:xfrm>
            <a:off x="533400" y="1066800"/>
            <a:ext cx="8077200" cy="5181600"/>
          </a:xfrm>
        </p:spPr>
        <p:txBody>
          <a:bodyPr/>
          <a:lstStyle/>
          <a:p>
            <a:pPr lvl="1" eaLnBrk="1" hangingPunct="1"/>
            <a:r>
              <a:rPr lang="en-US">
                <a:solidFill>
                  <a:srgbClr val="FF0000"/>
                </a:solidFill>
                <a:latin typeface="Tahoma" charset="0"/>
                <a:ea typeface="ＭＳ Ｐゴシック" charset="0"/>
              </a:rPr>
              <a:t>To learn the principles of object-oriented programming and to see Java from an object-oriented point of view</a:t>
            </a:r>
            <a:endParaRPr lang="en-US">
              <a:latin typeface="Tahoma" charset="0"/>
              <a:ea typeface="ＭＳ Ｐゴシック" charset="0"/>
            </a:endParaRPr>
          </a:p>
          <a:p>
            <a:pPr lvl="2" eaLnBrk="1" hangingPunct="1"/>
            <a:r>
              <a:rPr lang="en-US">
                <a:latin typeface="Tahoma" charset="0"/>
                <a:ea typeface="ＭＳ Ｐゴシック" charset="0"/>
              </a:rPr>
              <a:t>Objects, methods and instance variables</a:t>
            </a:r>
          </a:p>
          <a:p>
            <a:pPr lvl="3" eaLnBrk="1" hangingPunct="1"/>
            <a:r>
              <a:rPr lang="en-US">
                <a:latin typeface="Tahoma" charset="0"/>
                <a:ea typeface="ＭＳ Ｐゴシック" charset="0"/>
              </a:rPr>
              <a:t>References and their implications</a:t>
            </a:r>
          </a:p>
          <a:p>
            <a:pPr lvl="2" eaLnBrk="1" hangingPunct="1"/>
            <a:r>
              <a:rPr lang="en-US">
                <a:latin typeface="Tahoma" charset="0"/>
                <a:ea typeface="ＭＳ Ｐゴシック" charset="0"/>
              </a:rPr>
              <a:t>Creating new classes</a:t>
            </a:r>
          </a:p>
          <a:p>
            <a:pPr lvl="3" eaLnBrk="1" hangingPunct="1"/>
            <a:r>
              <a:rPr lang="en-US">
                <a:latin typeface="Tahoma" charset="0"/>
                <a:ea typeface="ＭＳ Ｐゴシック" charset="0"/>
              </a:rPr>
              <a:t>Syntax and logic required</a:t>
            </a:r>
          </a:p>
          <a:p>
            <a:pPr lvl="2" eaLnBrk="1" hangingPunct="1"/>
            <a:r>
              <a:rPr lang="en-US">
                <a:latin typeface="Tahoma" charset="0"/>
                <a:ea typeface="ＭＳ Ｐゴシック" charset="0"/>
              </a:rPr>
              <a:t>Inheritance and composition</a:t>
            </a:r>
          </a:p>
          <a:p>
            <a:pPr lvl="3" eaLnBrk="1" hangingPunct="1"/>
            <a:r>
              <a:rPr lang="en-US">
                <a:latin typeface="Tahoma" charset="0"/>
                <a:ea typeface="ＭＳ Ｐゴシック" charset="0"/>
              </a:rPr>
              <a:t>Building new classes from old classes</a:t>
            </a:r>
          </a:p>
          <a:p>
            <a:pPr lvl="2" eaLnBrk="1" hangingPunct="1"/>
            <a:r>
              <a:rPr lang="en-US">
                <a:latin typeface="Tahoma" charset="0"/>
                <a:ea typeface="ＭＳ Ｐゴシック" charset="0"/>
              </a:rPr>
              <a:t>Polymorphism and dynamic binding</a:t>
            </a:r>
          </a:p>
          <a:p>
            <a:pPr lvl="3" eaLnBrk="1" hangingPunct="1"/>
            <a:r>
              <a:rPr lang="en-US">
                <a:latin typeface="Tahoma" charset="0"/>
                <a:ea typeface="ＭＳ Ｐゴシック" charset="0"/>
              </a:rPr>
              <a:t>Accessing different objects in a uniform way</a:t>
            </a:r>
          </a:p>
          <a:p>
            <a:pPr lvl="2" eaLnBrk="1" hangingPunct="1"/>
            <a:r>
              <a:rPr lang="en-US">
                <a:solidFill>
                  <a:schemeClr val="accent2"/>
                </a:solidFill>
                <a:latin typeface="Tahoma" charset="0"/>
                <a:ea typeface="ＭＳ Ｐゴシック" charset="0"/>
              </a:rPr>
              <a:t>Chapters  6, 8-10 of Gaddis</a:t>
            </a:r>
          </a:p>
          <a:p>
            <a:pPr lvl="2" eaLnBrk="1" hangingPunct="1"/>
            <a:r>
              <a:rPr lang="en-US">
                <a:latin typeface="Tahoma" charset="0"/>
                <a:ea typeface="ＭＳ Ｐゴシック" charset="0"/>
              </a:rPr>
              <a:t>We will focus a lot of attention on these chapters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9571">
                                            <p:txEl>
                                              <p:pRg st="1" end="1"/>
                                            </p:txEl>
                                          </p:spTgt>
                                        </p:tgtEl>
                                        <p:attrNameLst>
                                          <p:attrName>style.visibility</p:attrName>
                                        </p:attrNameLst>
                                      </p:cBhvr>
                                      <p:to>
                                        <p:strVal val="visible"/>
                                      </p:to>
                                    </p:set>
                                    <p:animEffect transition="in" filter="dissolve">
                                      <p:cBhvr>
                                        <p:cTn id="7" dur="500"/>
                                        <p:tgtEl>
                                          <p:spTgt spid="74957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49571">
                                            <p:txEl>
                                              <p:pRg st="2" end="2"/>
                                            </p:txEl>
                                          </p:spTgt>
                                        </p:tgtEl>
                                        <p:attrNameLst>
                                          <p:attrName>style.visibility</p:attrName>
                                        </p:attrNameLst>
                                      </p:cBhvr>
                                      <p:to>
                                        <p:strVal val="visible"/>
                                      </p:to>
                                    </p:set>
                                    <p:animEffect transition="in" filter="dissolve">
                                      <p:cBhvr>
                                        <p:cTn id="10" dur="500"/>
                                        <p:tgtEl>
                                          <p:spTgt spid="7495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749571">
                                            <p:txEl>
                                              <p:pRg st="3" end="3"/>
                                            </p:txEl>
                                          </p:spTgt>
                                        </p:tgtEl>
                                        <p:attrNameLst>
                                          <p:attrName>style.visibility</p:attrName>
                                        </p:attrNameLst>
                                      </p:cBhvr>
                                      <p:to>
                                        <p:strVal val="visible"/>
                                      </p:to>
                                    </p:set>
                                    <p:anim calcmode="lin" valueType="num">
                                      <p:cBhvr>
                                        <p:cTn id="15" dur="500" fill="hold"/>
                                        <p:tgtEl>
                                          <p:spTgt spid="749571">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749571">
                                            <p:txEl>
                                              <p:pRg st="3" end="3"/>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49571">
                                            <p:txEl>
                                              <p:pRg st="4" end="4"/>
                                            </p:txEl>
                                          </p:spTgt>
                                        </p:tgtEl>
                                        <p:attrNameLst>
                                          <p:attrName>style.visibility</p:attrName>
                                        </p:attrNameLst>
                                      </p:cBhvr>
                                      <p:to>
                                        <p:strVal val="visible"/>
                                      </p:to>
                                    </p:set>
                                    <p:anim calcmode="lin" valueType="num">
                                      <p:cBhvr>
                                        <p:cTn id="19" dur="500" fill="hold"/>
                                        <p:tgtEl>
                                          <p:spTgt spid="749571">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74957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749571">
                                            <p:txEl>
                                              <p:pRg st="5" end="5"/>
                                            </p:txEl>
                                          </p:spTgt>
                                        </p:tgtEl>
                                        <p:attrNameLst>
                                          <p:attrName>style.visibility</p:attrName>
                                        </p:attrNameLst>
                                      </p:cBhvr>
                                      <p:to>
                                        <p:strVal val="visible"/>
                                      </p:to>
                                    </p:set>
                                    <p:anim calcmode="lin" valueType="num">
                                      <p:cBhvr>
                                        <p:cTn id="25" dur="500" fill="hold"/>
                                        <p:tgtEl>
                                          <p:spTgt spid="749571">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749571">
                                            <p:txEl>
                                              <p:pRg st="5" end="5"/>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749571">
                                            <p:txEl>
                                              <p:pRg st="6" end="6"/>
                                            </p:txEl>
                                          </p:spTgt>
                                        </p:tgtEl>
                                        <p:attrNameLst>
                                          <p:attrName>style.visibility</p:attrName>
                                        </p:attrNameLst>
                                      </p:cBhvr>
                                      <p:to>
                                        <p:strVal val="visible"/>
                                      </p:to>
                                    </p:set>
                                    <p:anim calcmode="lin" valueType="num">
                                      <p:cBhvr>
                                        <p:cTn id="29" dur="500" fill="hold"/>
                                        <p:tgtEl>
                                          <p:spTgt spid="749571">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74957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749571">
                                            <p:txEl>
                                              <p:pRg st="7" end="7"/>
                                            </p:txEl>
                                          </p:spTgt>
                                        </p:tgtEl>
                                        <p:attrNameLst>
                                          <p:attrName>style.visibility</p:attrName>
                                        </p:attrNameLst>
                                      </p:cBhvr>
                                      <p:to>
                                        <p:strVal val="visible"/>
                                      </p:to>
                                    </p:set>
                                    <p:animEffect transition="in" filter="dissolve">
                                      <p:cBhvr>
                                        <p:cTn id="35" dur="500"/>
                                        <p:tgtEl>
                                          <p:spTgt spid="749571">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749571">
                                            <p:txEl>
                                              <p:pRg st="8" end="8"/>
                                            </p:txEl>
                                          </p:spTgt>
                                        </p:tgtEl>
                                        <p:attrNameLst>
                                          <p:attrName>style.visibility</p:attrName>
                                        </p:attrNameLst>
                                      </p:cBhvr>
                                      <p:to>
                                        <p:strVal val="visible"/>
                                      </p:to>
                                    </p:set>
                                    <p:animEffect transition="in" filter="dissolve">
                                      <p:cBhvr>
                                        <p:cTn id="38" dur="500"/>
                                        <p:tgtEl>
                                          <p:spTgt spid="749571">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nodeType="clickEffect">
                                  <p:stCondLst>
                                    <p:cond delay="0"/>
                                  </p:stCondLst>
                                  <p:childTnLst>
                                    <p:set>
                                      <p:cBhvr>
                                        <p:cTn id="42" dur="1" fill="hold">
                                          <p:stCondLst>
                                            <p:cond delay="0"/>
                                          </p:stCondLst>
                                        </p:cTn>
                                        <p:tgtEl>
                                          <p:spTgt spid="749571">
                                            <p:txEl>
                                              <p:pRg st="9" end="9"/>
                                            </p:txEl>
                                          </p:spTgt>
                                        </p:tgtEl>
                                        <p:attrNameLst>
                                          <p:attrName>style.visibility</p:attrName>
                                        </p:attrNameLst>
                                      </p:cBhvr>
                                      <p:to>
                                        <p:strVal val="visible"/>
                                      </p:to>
                                    </p:set>
                                    <p:animEffect transition="in" filter="strips(downLeft)">
                                      <p:cBhvr>
                                        <p:cTn id="43" dur="500"/>
                                        <p:tgtEl>
                                          <p:spTgt spid="749571">
                                            <p:txEl>
                                              <p:pRg st="9" end="9"/>
                                            </p:txEl>
                                          </p:spTgt>
                                        </p:tgtEl>
                                      </p:cBhvr>
                                    </p:animEffect>
                                  </p:childTnLst>
                                </p:cTn>
                              </p:par>
                              <p:par>
                                <p:cTn id="44" presetID="18" presetClass="entr" presetSubtype="12" fill="hold" nodeType="withEffect">
                                  <p:stCondLst>
                                    <p:cond delay="0"/>
                                  </p:stCondLst>
                                  <p:childTnLst>
                                    <p:set>
                                      <p:cBhvr>
                                        <p:cTn id="45" dur="1" fill="hold">
                                          <p:stCondLst>
                                            <p:cond delay="0"/>
                                          </p:stCondLst>
                                        </p:cTn>
                                        <p:tgtEl>
                                          <p:spTgt spid="749571">
                                            <p:txEl>
                                              <p:pRg st="10" end="10"/>
                                            </p:txEl>
                                          </p:spTgt>
                                        </p:tgtEl>
                                        <p:attrNameLst>
                                          <p:attrName>style.visibility</p:attrName>
                                        </p:attrNameLst>
                                      </p:cBhvr>
                                      <p:to>
                                        <p:strVal val="visible"/>
                                      </p:to>
                                    </p:set>
                                    <p:animEffect transition="in" filter="strips(downLeft)">
                                      <p:cBhvr>
                                        <p:cTn id="46" dur="500"/>
                                        <p:tgtEl>
                                          <p:spTgt spid="749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BDC2B60-FD62-F848-B4AD-9886B8292523}" type="slidenum">
              <a:rPr lang="en-US" sz="1400">
                <a:latin typeface="Arial" charset="0"/>
              </a:rPr>
              <a:pPr eaLnBrk="1" hangingPunct="1"/>
              <a:t>60</a:t>
            </a:fld>
            <a:endParaRPr lang="en-US" sz="1400">
              <a:latin typeface="Arial" charset="0"/>
            </a:endParaRPr>
          </a:p>
        </p:txBody>
      </p:sp>
      <p:sp>
        <p:nvSpPr>
          <p:cNvPr id="921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Methods and Method Calls</a:t>
            </a:r>
          </a:p>
        </p:txBody>
      </p:sp>
      <p:sp>
        <p:nvSpPr>
          <p:cNvPr id="1401859" name="Rectangle 3"/>
          <p:cNvSpPr>
            <a:spLocks noGrp="1" noChangeArrowheads="1"/>
          </p:cNvSpPr>
          <p:nvPr>
            <p:ph type="body" idx="1"/>
          </p:nvPr>
        </p:nvSpPr>
        <p:spPr/>
        <p:txBody>
          <a:bodyPr/>
          <a:lstStyle/>
          <a:p>
            <a:pPr eaLnBrk="1" hangingPunct="1"/>
            <a:r>
              <a:rPr lang="en-US">
                <a:solidFill>
                  <a:srgbClr val="FF0000"/>
                </a:solidFill>
                <a:latin typeface="Tahoma" charset="0"/>
                <a:ea typeface="ＭＳ Ｐゴシック" charset="0"/>
                <a:cs typeface="ＭＳ Ｐゴシック" charset="0"/>
              </a:rPr>
              <a:t>Method</a:t>
            </a:r>
            <a:r>
              <a:rPr lang="en-US">
                <a:latin typeface="Tahoma" charset="0"/>
                <a:ea typeface="ＭＳ Ｐゴシック" charset="0"/>
                <a:cs typeface="ＭＳ Ｐゴシック" charset="0"/>
              </a:rPr>
              <a:t> (or function or subprogram)</a:t>
            </a:r>
          </a:p>
          <a:p>
            <a:pPr lvl="1" eaLnBrk="1" hangingPunct="1"/>
            <a:r>
              <a:rPr lang="en-US">
                <a:latin typeface="Tahoma" charset="0"/>
                <a:ea typeface="ＭＳ Ｐゴシック" charset="0"/>
              </a:rPr>
              <a:t>A segment of code that is </a:t>
            </a:r>
            <a:r>
              <a:rPr lang="en-US" i="1">
                <a:latin typeface="Tahoma" charset="0"/>
                <a:ea typeface="ＭＳ Ｐゴシック" charset="0"/>
              </a:rPr>
              <a:t>logically separate </a:t>
            </a:r>
            <a:r>
              <a:rPr lang="en-US">
                <a:latin typeface="Tahoma" charset="0"/>
                <a:ea typeface="ＭＳ Ｐゴシック" charset="0"/>
              </a:rPr>
              <a:t>from the rest of the program</a:t>
            </a:r>
          </a:p>
          <a:p>
            <a:pPr lvl="1" eaLnBrk="1" hangingPunct="1"/>
            <a:r>
              <a:rPr lang="en-US">
                <a:latin typeface="Tahoma" charset="0"/>
                <a:ea typeface="ＭＳ Ｐゴシック" charset="0"/>
              </a:rPr>
              <a:t>When </a:t>
            </a:r>
            <a:r>
              <a:rPr lang="en-US" b="1">
                <a:latin typeface="Tahoma" charset="0"/>
                <a:ea typeface="ＭＳ Ｐゴシック" charset="0"/>
              </a:rPr>
              <a:t>invoked</a:t>
            </a:r>
            <a:r>
              <a:rPr lang="en-US">
                <a:latin typeface="Tahoma" charset="0"/>
                <a:ea typeface="ＭＳ Ｐゴシック" charset="0"/>
              </a:rPr>
              <a:t> (i.e. called) control jumps from main to the method and it executes</a:t>
            </a:r>
          </a:p>
          <a:p>
            <a:pPr lvl="2" eaLnBrk="1" hangingPunct="1"/>
            <a:r>
              <a:rPr lang="en-US">
                <a:latin typeface="Tahoma" charset="0"/>
                <a:ea typeface="ＭＳ Ｐゴシック" charset="0"/>
              </a:rPr>
              <a:t>Usually with parameters (arguments) </a:t>
            </a:r>
          </a:p>
          <a:p>
            <a:pPr lvl="1" eaLnBrk="1" hangingPunct="1"/>
            <a:r>
              <a:rPr lang="en-US">
                <a:latin typeface="Tahoma" charset="0"/>
                <a:ea typeface="ＭＳ Ｐゴシック" charset="0"/>
              </a:rPr>
              <a:t>When it is finished, control reverts to the next statement after the method call</a:t>
            </a:r>
          </a:p>
          <a:p>
            <a:pPr lvl="2" eaLnBrk="1" hangingPunct="1"/>
            <a:r>
              <a:rPr lang="en-US">
                <a:latin typeface="Tahoma" charset="0"/>
                <a:ea typeface="ＭＳ Ｐゴシック" charset="0"/>
              </a:rPr>
              <a:t>Show on board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1859">
                                            <p:txEl>
                                              <p:pRg st="2" end="2"/>
                                            </p:txEl>
                                          </p:spTgt>
                                        </p:tgtEl>
                                        <p:attrNameLst>
                                          <p:attrName>style.visibility</p:attrName>
                                        </p:attrNameLst>
                                      </p:cBhvr>
                                      <p:to>
                                        <p:strVal val="visible"/>
                                      </p:to>
                                    </p:set>
                                    <p:anim to="" calcmode="lin" valueType="num">
                                      <p:cBhvr>
                                        <p:cTn id="7" dur="1" fill="hold"/>
                                        <p:tgtEl>
                                          <p:spTgt spid="1401859">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01859">
                                            <p:txEl>
                                              <p:pRg st="3" end="3"/>
                                            </p:txEl>
                                          </p:spTgt>
                                        </p:tgtEl>
                                        <p:attrNameLst>
                                          <p:attrName>style.visibility</p:attrName>
                                        </p:attrNameLst>
                                      </p:cBhvr>
                                      <p:to>
                                        <p:strVal val="visible"/>
                                      </p:to>
                                    </p:set>
                                    <p:anim to="" calcmode="lin" valueType="num">
                                      <p:cBhvr>
                                        <p:cTn id="10" dur="1" fill="hold"/>
                                        <p:tgtEl>
                                          <p:spTgt spid="1401859">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01859">
                                            <p:txEl>
                                              <p:pRg st="4" end="4"/>
                                            </p:txEl>
                                          </p:spTgt>
                                        </p:tgtEl>
                                        <p:attrNameLst>
                                          <p:attrName>style.visibility</p:attrName>
                                        </p:attrNameLst>
                                      </p:cBhvr>
                                      <p:to>
                                        <p:strVal val="visible"/>
                                      </p:to>
                                    </p:set>
                                    <p:anim to="" calcmode="lin" valueType="num">
                                      <p:cBhvr>
                                        <p:cTn id="15" dur="1" fill="hold"/>
                                        <p:tgtEl>
                                          <p:spTgt spid="1401859">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ntr" presetSubtype="0" fill="hold" nodeType="clickEffect">
                                  <p:stCondLst>
                                    <p:cond delay="0"/>
                                  </p:stCondLst>
                                  <p:childTnLst>
                                    <p:set>
                                      <p:cBhvr>
                                        <p:cTn id="19" dur="1" fill="hold">
                                          <p:stCondLst>
                                            <p:cond delay="0"/>
                                          </p:stCondLst>
                                        </p:cTn>
                                        <p:tgtEl>
                                          <p:spTgt spid="1401859">
                                            <p:txEl>
                                              <p:pRg st="5" end="5"/>
                                            </p:txEl>
                                          </p:spTgt>
                                        </p:tgtEl>
                                        <p:attrNameLst>
                                          <p:attrName>style.visibility</p:attrName>
                                        </p:attrNameLst>
                                      </p:cBhvr>
                                      <p:to>
                                        <p:strVal val="visible"/>
                                      </p:to>
                                    </p:set>
                                    <p:anim to="" calcmode="lin" valueType="num">
                                      <p:cBhvr>
                                        <p:cTn id="20" dur="1" fill="hold"/>
                                        <p:tgtEl>
                                          <p:spTgt spid="1401859">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72FBA89-FC45-B64A-A6CC-EADB4F8532BF}" type="slidenum">
              <a:rPr lang="en-US" sz="1400">
                <a:latin typeface="Arial" charset="0"/>
              </a:rPr>
              <a:pPr eaLnBrk="1" hangingPunct="1"/>
              <a:t>61</a:t>
            </a:fld>
            <a:endParaRPr lang="en-US" sz="1400">
              <a:latin typeface="Arial" charset="0"/>
            </a:endParaRPr>
          </a:p>
        </p:txBody>
      </p:sp>
      <p:sp>
        <p:nvSpPr>
          <p:cNvPr id="942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Functional Abstraction</a:t>
            </a:r>
          </a:p>
        </p:txBody>
      </p:sp>
      <p:sp>
        <p:nvSpPr>
          <p:cNvPr id="1403907"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Methods provide us with </a:t>
            </a:r>
            <a:r>
              <a:rPr lang="en-US" b="1" dirty="0">
                <a:solidFill>
                  <a:srgbClr val="FF0000"/>
                </a:solidFill>
                <a:latin typeface="Tahoma" charset="0"/>
                <a:ea typeface="ＭＳ Ｐゴシック" charset="0"/>
                <a:cs typeface="ＭＳ Ｐゴシック" charset="0"/>
              </a:rPr>
              <a:t>functional </a:t>
            </a:r>
            <a:r>
              <a:rPr lang="en-US" dirty="0">
                <a:latin typeface="Tahoma" charset="0"/>
                <a:ea typeface="ＭＳ Ｐゴシック" charset="0"/>
                <a:cs typeface="ＭＳ Ｐゴシック" charset="0"/>
              </a:rPr>
              <a:t>(or procedural) </a:t>
            </a:r>
            <a:r>
              <a:rPr lang="en-US" b="1" dirty="0">
                <a:solidFill>
                  <a:srgbClr val="FF0000"/>
                </a:solidFill>
                <a:latin typeface="Tahoma" charset="0"/>
                <a:ea typeface="ＭＳ Ｐゴシック" charset="0"/>
                <a:cs typeface="ＭＳ Ｐゴシック" charset="0"/>
              </a:rPr>
              <a:t>abstraction</a:t>
            </a:r>
          </a:p>
          <a:p>
            <a:pPr lvl="1" eaLnBrk="1" hangingPunct="1"/>
            <a:r>
              <a:rPr lang="en-US" dirty="0">
                <a:latin typeface="Tahoma" charset="0"/>
                <a:ea typeface="ＭＳ Ｐゴシック" charset="0"/>
              </a:rPr>
              <a:t>We do not need to know all of the </a:t>
            </a:r>
            <a:r>
              <a:rPr lang="en-US" dirty="0" err="1">
                <a:latin typeface="Tahoma" charset="0"/>
                <a:ea typeface="ＭＳ Ｐゴシック" charset="0"/>
              </a:rPr>
              <a:t>impl</a:t>
            </a:r>
            <a:r>
              <a:rPr lang="en-US" dirty="0">
                <a:latin typeface="Tahoma" charset="0"/>
                <a:ea typeface="ＭＳ Ｐゴシック" charset="0"/>
              </a:rPr>
              <a:t>. details of the methods in order to use them</a:t>
            </a:r>
          </a:p>
          <a:p>
            <a:pPr lvl="2" eaLnBrk="1" hangingPunct="1"/>
            <a:r>
              <a:rPr lang="en-US" dirty="0">
                <a:latin typeface="Tahoma" charset="0"/>
                <a:ea typeface="ＭＳ Ｐゴシック" charset="0"/>
              </a:rPr>
              <a:t>We simply need to know</a:t>
            </a:r>
          </a:p>
          <a:p>
            <a:pPr lvl="3" eaLnBrk="1" hangingPunct="1"/>
            <a:r>
              <a:rPr lang="en-US" dirty="0">
                <a:latin typeface="Tahoma" charset="0"/>
                <a:ea typeface="ＭＳ Ｐゴシック" charset="0"/>
              </a:rPr>
              <a:t>What </a:t>
            </a:r>
            <a:r>
              <a:rPr lang="en-US" dirty="0">
                <a:solidFill>
                  <a:srgbClr val="339933"/>
                </a:solidFill>
                <a:latin typeface="Tahoma" charset="0"/>
                <a:ea typeface="ＭＳ Ｐゴシック" charset="0"/>
              </a:rPr>
              <a:t>arguments</a:t>
            </a:r>
            <a:r>
              <a:rPr lang="en-US" dirty="0">
                <a:latin typeface="Tahoma" charset="0"/>
                <a:ea typeface="ＭＳ Ｐゴシック" charset="0"/>
              </a:rPr>
              <a:t> (parameters) we must provide</a:t>
            </a:r>
          </a:p>
          <a:p>
            <a:pPr lvl="3" eaLnBrk="1" hangingPunct="1"/>
            <a:r>
              <a:rPr lang="en-US" dirty="0">
                <a:latin typeface="Tahoma" charset="0"/>
                <a:ea typeface="ＭＳ Ｐゴシック" charset="0"/>
              </a:rPr>
              <a:t>What the </a:t>
            </a:r>
            <a:r>
              <a:rPr lang="en-US" dirty="0">
                <a:solidFill>
                  <a:srgbClr val="339933"/>
                </a:solidFill>
                <a:latin typeface="Tahoma" charset="0"/>
                <a:ea typeface="ＭＳ Ｐゴシック" charset="0"/>
              </a:rPr>
              <a:t>effect of the method</a:t>
            </a:r>
            <a:r>
              <a:rPr lang="en-US" dirty="0">
                <a:latin typeface="Tahoma" charset="0"/>
                <a:ea typeface="ＭＳ Ｐゴシック" charset="0"/>
              </a:rPr>
              <a:t> is (i.e. what does it do?)</a:t>
            </a:r>
          </a:p>
          <a:p>
            <a:pPr lvl="2" eaLnBrk="1" hangingPunct="1"/>
            <a:r>
              <a:rPr lang="en-US" dirty="0">
                <a:latin typeface="Tahoma" charset="0"/>
                <a:ea typeface="ＭＳ Ｐゴシック" charset="0"/>
              </a:rPr>
              <a:t>The actual implementation could be done in several different ways</a:t>
            </a:r>
          </a:p>
          <a:p>
            <a:pPr lvl="2" eaLnBrk="1" hangingPunct="1"/>
            <a:r>
              <a:rPr lang="en-US" dirty="0">
                <a:latin typeface="Tahoma" charset="0"/>
                <a:ea typeface="ＭＳ Ｐゴシック" charset="0"/>
              </a:rPr>
              <a:t>Ex: Predefined method: </a:t>
            </a:r>
            <a:r>
              <a:rPr lang="en-US" b="1" dirty="0">
                <a:latin typeface="Courier New" charset="0"/>
                <a:ea typeface="ＭＳ Ｐゴシック" charset="0"/>
              </a:rPr>
              <a:t>sort(Object [] a)</a:t>
            </a:r>
            <a:endParaRPr lang="en-US" b="1" dirty="0">
              <a:latin typeface="Tahoma" charset="0"/>
              <a:ea typeface="ＭＳ Ｐゴシック" charset="0"/>
            </a:endParaRPr>
          </a:p>
          <a:p>
            <a:pPr lvl="3" eaLnBrk="1" hangingPunct="1"/>
            <a:r>
              <a:rPr lang="en-US" dirty="0">
                <a:latin typeface="Tahoma" charset="0"/>
                <a:ea typeface="ＭＳ Ｐゴシック" charset="0"/>
              </a:rPr>
              <a:t>There are many ways to sort!</a:t>
            </a:r>
          </a:p>
          <a:p>
            <a:pPr lvl="2" eaLnBrk="1" hangingPunct="1"/>
            <a:r>
              <a:rPr lang="en-US" dirty="0">
                <a:latin typeface="Tahoma" charset="0"/>
                <a:ea typeface="ＭＳ Ｐゴシック" charset="0"/>
              </a:rPr>
              <a:t>This allows programmers to easily use methods that they </a:t>
            </a:r>
            <a:r>
              <a:rPr lang="en-US" dirty="0" err="1">
                <a:latin typeface="Tahoma" charset="0"/>
                <a:ea typeface="ＭＳ Ｐゴシック" charset="0"/>
              </a:rPr>
              <a:t>didn</a:t>
            </a:r>
            <a:r>
              <a:rPr lang="ja-JP" altLang="en-US" dirty="0">
                <a:latin typeface="Tahoma" charset="0"/>
                <a:ea typeface="ＭＳ Ｐゴシック" charset="0"/>
              </a:rPr>
              <a:t>’</a:t>
            </a:r>
            <a:r>
              <a:rPr lang="en-US" altLang="ja-JP" dirty="0">
                <a:latin typeface="Tahoma" charset="0"/>
                <a:ea typeface="ＭＳ Ｐゴシック" charset="0"/>
              </a:rPr>
              <a:t>t write</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3907">
                                            <p:txEl>
                                              <p:pRg st="2" end="2"/>
                                            </p:txEl>
                                          </p:spTgt>
                                        </p:tgtEl>
                                        <p:attrNameLst>
                                          <p:attrName>style.visibility</p:attrName>
                                        </p:attrNameLst>
                                      </p:cBhvr>
                                      <p:to>
                                        <p:strVal val="visible"/>
                                      </p:to>
                                    </p:set>
                                    <p:anim to="" calcmode="lin" valueType="num">
                                      <p:cBhvr>
                                        <p:cTn id="7" dur="1" fill="hold"/>
                                        <p:tgtEl>
                                          <p:spTgt spid="1403907">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03907">
                                            <p:txEl>
                                              <p:pRg st="3" end="3"/>
                                            </p:txEl>
                                          </p:spTgt>
                                        </p:tgtEl>
                                        <p:attrNameLst>
                                          <p:attrName>style.visibility</p:attrName>
                                        </p:attrNameLst>
                                      </p:cBhvr>
                                      <p:to>
                                        <p:strVal val="visible"/>
                                      </p:to>
                                    </p:set>
                                    <p:anim to="" calcmode="lin" valueType="num">
                                      <p:cBhvr>
                                        <p:cTn id="10" dur="1" fill="hold"/>
                                        <p:tgtEl>
                                          <p:spTgt spid="1403907">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03907">
                                            <p:txEl>
                                              <p:pRg st="4" end="4"/>
                                            </p:txEl>
                                          </p:spTgt>
                                        </p:tgtEl>
                                        <p:attrNameLst>
                                          <p:attrName>style.visibility</p:attrName>
                                        </p:attrNameLst>
                                      </p:cBhvr>
                                      <p:to>
                                        <p:strVal val="visible"/>
                                      </p:to>
                                    </p:set>
                                    <p:anim to="" calcmode="lin" valueType="num">
                                      <p:cBhvr>
                                        <p:cTn id="13" dur="1" fill="hold"/>
                                        <p:tgtEl>
                                          <p:spTgt spid="1403907">
                                            <p:txEl>
                                              <p:pRg st="4" end="4"/>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403907">
                                            <p:txEl>
                                              <p:pRg st="5" end="5"/>
                                            </p:txEl>
                                          </p:spTgt>
                                        </p:tgtEl>
                                        <p:attrNameLst>
                                          <p:attrName>style.visibility</p:attrName>
                                        </p:attrNameLst>
                                      </p:cBhvr>
                                      <p:to>
                                        <p:strVal val="visible"/>
                                      </p:to>
                                    </p:set>
                                    <p:anim to="" calcmode="lin" valueType="num">
                                      <p:cBhvr>
                                        <p:cTn id="18" dur="1" fill="hold"/>
                                        <p:tgtEl>
                                          <p:spTgt spid="1403907">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403907">
                                            <p:txEl>
                                              <p:pRg st="6" end="6"/>
                                            </p:txEl>
                                          </p:spTgt>
                                        </p:tgtEl>
                                        <p:attrNameLst>
                                          <p:attrName>style.visibility</p:attrName>
                                        </p:attrNameLst>
                                      </p:cBhvr>
                                      <p:to>
                                        <p:strVal val="visible"/>
                                      </p:to>
                                    </p:set>
                                    <p:anim to="" calcmode="lin" valueType="num">
                                      <p:cBhvr>
                                        <p:cTn id="23" dur="1" fill="hold"/>
                                        <p:tgtEl>
                                          <p:spTgt spid="1403907">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03907">
                                            <p:txEl>
                                              <p:pRg st="7" end="7"/>
                                            </p:txEl>
                                          </p:spTgt>
                                        </p:tgtEl>
                                        <p:attrNameLst>
                                          <p:attrName>style.visibility</p:attrName>
                                        </p:attrNameLst>
                                      </p:cBhvr>
                                      <p:to>
                                        <p:strVal val="visible"/>
                                      </p:to>
                                    </p:set>
                                    <p:anim to="" calcmode="lin" valueType="num">
                                      <p:cBhvr>
                                        <p:cTn id="26" dur="1" fill="hold"/>
                                        <p:tgtEl>
                                          <p:spTgt spid="1403907">
                                            <p:txEl>
                                              <p:pRg st="7" end="7"/>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1403907">
                                            <p:txEl>
                                              <p:pRg st="8" end="8"/>
                                            </p:txEl>
                                          </p:spTgt>
                                        </p:tgtEl>
                                        <p:attrNameLst>
                                          <p:attrName>style.visibility</p:attrName>
                                        </p:attrNameLst>
                                      </p:cBhvr>
                                      <p:to>
                                        <p:strVal val="visible"/>
                                      </p:to>
                                    </p:set>
                                    <p:anim to="" calcmode="lin" valueType="num">
                                      <p:cBhvr>
                                        <p:cTn id="31" dur="1" fill="hold"/>
                                        <p:tgtEl>
                                          <p:spTgt spid="1403907">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DE905AB-7C83-514E-A99A-F943FBBAA72D}" type="slidenum">
              <a:rPr lang="en-US" sz="1400">
                <a:latin typeface="Arial" charset="0"/>
              </a:rPr>
              <a:pPr eaLnBrk="1" hangingPunct="1"/>
              <a:t>62</a:t>
            </a:fld>
            <a:endParaRPr lang="en-US" sz="1400">
              <a:latin typeface="Arial" charset="0"/>
            </a:endParaRPr>
          </a:p>
        </p:txBody>
      </p:sp>
      <p:sp>
        <p:nvSpPr>
          <p:cNvPr id="952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Return Value vs. Void</a:t>
            </a:r>
          </a:p>
        </p:txBody>
      </p:sp>
      <p:sp>
        <p:nvSpPr>
          <p:cNvPr id="1405955" name="Rectangle 3"/>
          <p:cNvSpPr>
            <a:spLocks noGrp="1" noChangeArrowheads="1"/>
          </p:cNvSpPr>
          <p:nvPr>
            <p:ph type="body" idx="1"/>
          </p:nvPr>
        </p:nvSpPr>
        <p:spPr>
          <a:xfrm>
            <a:off x="381000" y="1066800"/>
            <a:ext cx="8382000" cy="5334000"/>
          </a:xfrm>
        </p:spPr>
        <p:txBody>
          <a:bodyPr/>
          <a:lstStyle/>
          <a:p>
            <a:pPr eaLnBrk="1" hangingPunct="1"/>
            <a:r>
              <a:rPr lang="en-US">
                <a:latin typeface="Tahoma" charset="0"/>
                <a:ea typeface="ＭＳ Ｐゴシック" charset="0"/>
                <a:cs typeface="ＭＳ Ｐゴシック" charset="0"/>
              </a:rPr>
              <a:t>Java methods have two primary uses:</a:t>
            </a:r>
          </a:p>
          <a:p>
            <a:pPr lvl="1" eaLnBrk="1" hangingPunct="1"/>
            <a:r>
              <a:rPr lang="en-US">
                <a:latin typeface="Tahoma" charset="0"/>
                <a:ea typeface="ＭＳ Ｐゴシック" charset="0"/>
              </a:rPr>
              <a:t>To act as a </a:t>
            </a:r>
            <a:r>
              <a:rPr lang="en-US" b="1">
                <a:solidFill>
                  <a:srgbClr val="FF0000"/>
                </a:solidFill>
                <a:latin typeface="Tahoma" charset="0"/>
                <a:ea typeface="ＭＳ Ｐゴシック" charset="0"/>
              </a:rPr>
              <a:t>function</a:t>
            </a:r>
            <a:r>
              <a:rPr lang="en-US">
                <a:latin typeface="Tahoma" charset="0"/>
                <a:ea typeface="ＭＳ Ｐゴシック" charset="0"/>
              </a:rPr>
              <a:t>, returning a result to the calling code</a:t>
            </a:r>
          </a:p>
          <a:p>
            <a:pPr lvl="2" eaLnBrk="1" hangingPunct="1"/>
            <a:r>
              <a:rPr lang="en-US">
                <a:latin typeface="Tahoma" charset="0"/>
                <a:ea typeface="ＭＳ Ｐゴシック" charset="0"/>
              </a:rPr>
              <a:t>In Java these methods are declared with </a:t>
            </a:r>
            <a:r>
              <a:rPr lang="en-US" b="1">
                <a:latin typeface="Tahoma" charset="0"/>
                <a:ea typeface="ＭＳ Ｐゴシック" charset="0"/>
              </a:rPr>
              <a:t>return types</a:t>
            </a:r>
            <a:r>
              <a:rPr lang="en-US">
                <a:latin typeface="Tahoma" charset="0"/>
                <a:ea typeface="ＭＳ Ｐゴシック" charset="0"/>
              </a:rPr>
              <a:t>, and are called within an assignment or expression</a:t>
            </a:r>
          </a:p>
          <a:p>
            <a:pPr lvl="2" eaLnBrk="1" hangingPunct="1">
              <a:buFont typeface="Arial" charset="0"/>
              <a:buNone/>
            </a:pPr>
            <a:r>
              <a:rPr lang="en-US">
                <a:latin typeface="Tahoma" charset="0"/>
                <a:ea typeface="ＭＳ Ｐゴシック" charset="0"/>
              </a:rPr>
              <a:t>	</a:t>
            </a:r>
            <a:r>
              <a:rPr lang="en-US" sz="2000">
                <a:latin typeface="Tahoma" charset="0"/>
                <a:ea typeface="ＭＳ Ｐゴシック" charset="0"/>
              </a:rPr>
              <a:t>Ex:	</a:t>
            </a:r>
            <a:r>
              <a:rPr lang="en-US" sz="2000" b="1">
                <a:latin typeface="Courier New" charset="0"/>
                <a:ea typeface="ＭＳ Ｐゴシック" charset="0"/>
              </a:rPr>
              <a:t>X = inScan.nextDouble();</a:t>
            </a:r>
          </a:p>
          <a:p>
            <a:pPr lvl="2" eaLnBrk="1" hangingPunct="1">
              <a:buFont typeface="Arial" charset="0"/>
              <a:buNone/>
            </a:pPr>
            <a:r>
              <a:rPr lang="en-US" sz="2000" b="1">
                <a:latin typeface="Courier New" charset="0"/>
                <a:ea typeface="ＭＳ Ｐゴシック" charset="0"/>
              </a:rPr>
              <a:t>		Y = (Math.sqrt(X))/2; </a:t>
            </a:r>
          </a:p>
          <a:p>
            <a:pPr lvl="1" eaLnBrk="1" hangingPunct="1"/>
            <a:r>
              <a:rPr lang="en-US">
                <a:latin typeface="Tahoma" charset="0"/>
                <a:ea typeface="ＭＳ Ｐゴシック" charset="0"/>
              </a:rPr>
              <a:t>To act as a subroutine or </a:t>
            </a:r>
            <a:r>
              <a:rPr lang="en-US" b="1">
                <a:solidFill>
                  <a:srgbClr val="FF0000"/>
                </a:solidFill>
                <a:latin typeface="Tahoma" charset="0"/>
                <a:ea typeface="ＭＳ Ｐゴシック" charset="0"/>
              </a:rPr>
              <a:t>procedure</a:t>
            </a:r>
            <a:r>
              <a:rPr lang="en-US">
                <a:latin typeface="Tahoma" charset="0"/>
                <a:ea typeface="ＭＳ Ｐゴシック" charset="0"/>
              </a:rPr>
              <a:t>, executing code but not explicitly returning a result</a:t>
            </a:r>
          </a:p>
          <a:p>
            <a:pPr lvl="2" eaLnBrk="1" hangingPunct="1"/>
            <a:r>
              <a:rPr lang="en-US">
                <a:latin typeface="Tahoma" charset="0"/>
                <a:ea typeface="ＭＳ Ｐゴシック" charset="0"/>
              </a:rPr>
              <a:t>In Java these methods are declared to be </a:t>
            </a:r>
            <a:r>
              <a:rPr lang="en-US" b="1">
                <a:latin typeface="Tahoma" charset="0"/>
                <a:ea typeface="ＭＳ Ｐゴシック" charset="0"/>
              </a:rPr>
              <a:t>void</a:t>
            </a:r>
            <a:r>
              <a:rPr lang="en-US">
                <a:latin typeface="Tahoma" charset="0"/>
                <a:ea typeface="ＭＳ Ｐゴシック" charset="0"/>
              </a:rPr>
              <a:t>, and are called as separate stand-alone statements</a:t>
            </a:r>
          </a:p>
          <a:p>
            <a:pPr lvl="2" eaLnBrk="1" hangingPunct="1">
              <a:buFont typeface="Arial" charset="0"/>
              <a:buNone/>
            </a:pPr>
            <a:r>
              <a:rPr lang="en-US">
                <a:latin typeface="Tahoma" charset="0"/>
                <a:ea typeface="ＭＳ Ｐゴシック" charset="0"/>
              </a:rPr>
              <a:t>	</a:t>
            </a:r>
            <a:r>
              <a:rPr lang="en-US" sz="2000">
                <a:latin typeface="Tahoma" charset="0"/>
                <a:ea typeface="ＭＳ Ｐゴシック" charset="0"/>
              </a:rPr>
              <a:t>Ex: 	</a:t>
            </a:r>
            <a:r>
              <a:rPr lang="en-US" sz="2000" b="1">
                <a:latin typeface="Courier New" charset="0"/>
                <a:ea typeface="ＭＳ Ｐゴシック" charset="0"/>
              </a:rPr>
              <a:t>System.out.println(</a:t>
            </a:r>
            <a:r>
              <a:rPr lang="ja-JP" altLang="en-US" sz="2000" b="1">
                <a:latin typeface="Courier New" charset="0"/>
                <a:ea typeface="ＭＳ Ｐゴシック" charset="0"/>
              </a:rPr>
              <a:t>“</a:t>
            </a:r>
            <a:r>
              <a:rPr lang="en-US" altLang="ja-JP" sz="2000" b="1">
                <a:latin typeface="Courier New" charset="0"/>
                <a:ea typeface="ＭＳ Ｐゴシック" charset="0"/>
              </a:rPr>
              <a:t>Wacky</a:t>
            </a:r>
            <a:r>
              <a:rPr lang="ja-JP" altLang="en-US" sz="2000" b="1">
                <a:latin typeface="Courier New" charset="0"/>
                <a:ea typeface="ＭＳ Ｐゴシック" charset="0"/>
              </a:rPr>
              <a:t>”</a:t>
            </a:r>
            <a:r>
              <a:rPr lang="en-US" altLang="ja-JP" sz="2000" b="1">
                <a:latin typeface="Courier New" charset="0"/>
                <a:ea typeface="ＭＳ Ｐゴシック" charset="0"/>
              </a:rPr>
              <a:t>);</a:t>
            </a:r>
          </a:p>
          <a:p>
            <a:pPr lvl="2" eaLnBrk="1" hangingPunct="1">
              <a:buFont typeface="Arial" charset="0"/>
              <a:buNone/>
            </a:pPr>
            <a:r>
              <a:rPr lang="en-US" sz="2000" b="1">
                <a:latin typeface="Courier New" charset="0"/>
                <a:ea typeface="ＭＳ Ｐゴシック" charset="0"/>
              </a:rPr>
              <a:t>		Arrays.sort(myData);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5955">
                                            <p:txEl>
                                              <p:pRg st="2" end="2"/>
                                            </p:txEl>
                                          </p:spTgt>
                                        </p:tgtEl>
                                        <p:attrNameLst>
                                          <p:attrName>style.visibility</p:attrName>
                                        </p:attrNameLst>
                                      </p:cBhvr>
                                      <p:to>
                                        <p:strVal val="visible"/>
                                      </p:to>
                                    </p:set>
                                    <p:anim to="" calcmode="lin" valueType="num">
                                      <p:cBhvr>
                                        <p:cTn id="7" dur="1" fill="hold"/>
                                        <p:tgtEl>
                                          <p:spTgt spid="140595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05955">
                                            <p:txEl>
                                              <p:pRg st="3" end="3"/>
                                            </p:txEl>
                                          </p:spTgt>
                                        </p:tgtEl>
                                        <p:attrNameLst>
                                          <p:attrName>style.visibility</p:attrName>
                                        </p:attrNameLst>
                                      </p:cBhvr>
                                      <p:to>
                                        <p:strVal val="visible"/>
                                      </p:to>
                                    </p:set>
                                    <p:anim to="" calcmode="lin" valueType="num">
                                      <p:cBhvr>
                                        <p:cTn id="10" dur="1" fill="hold"/>
                                        <p:tgtEl>
                                          <p:spTgt spid="1405955">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05955">
                                            <p:txEl>
                                              <p:pRg st="4" end="4"/>
                                            </p:txEl>
                                          </p:spTgt>
                                        </p:tgtEl>
                                        <p:attrNameLst>
                                          <p:attrName>style.visibility</p:attrName>
                                        </p:attrNameLst>
                                      </p:cBhvr>
                                      <p:to>
                                        <p:strVal val="visible"/>
                                      </p:to>
                                    </p:set>
                                    <p:anim to="" calcmode="lin" valueType="num">
                                      <p:cBhvr>
                                        <p:cTn id="13" dur="1" fill="hold"/>
                                        <p:tgtEl>
                                          <p:spTgt spid="1405955">
                                            <p:txEl>
                                              <p:pRg st="4" end="4"/>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405955">
                                            <p:txEl>
                                              <p:pRg st="5" end="5"/>
                                            </p:txEl>
                                          </p:spTgt>
                                        </p:tgtEl>
                                        <p:attrNameLst>
                                          <p:attrName>style.visibility</p:attrName>
                                        </p:attrNameLst>
                                      </p:cBhvr>
                                      <p:to>
                                        <p:strVal val="visible"/>
                                      </p:to>
                                    </p:set>
                                    <p:anim to="" calcmode="lin" valueType="num">
                                      <p:cBhvr>
                                        <p:cTn id="18" dur="1" fill="hold"/>
                                        <p:tgtEl>
                                          <p:spTgt spid="1405955">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405955">
                                            <p:txEl>
                                              <p:pRg st="6" end="6"/>
                                            </p:txEl>
                                          </p:spTgt>
                                        </p:tgtEl>
                                        <p:attrNameLst>
                                          <p:attrName>style.visibility</p:attrName>
                                        </p:attrNameLst>
                                      </p:cBhvr>
                                      <p:to>
                                        <p:strVal val="visible"/>
                                      </p:to>
                                    </p:set>
                                    <p:anim to="" calcmode="lin" valueType="num">
                                      <p:cBhvr>
                                        <p:cTn id="23" dur="1" fill="hold"/>
                                        <p:tgtEl>
                                          <p:spTgt spid="1405955">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05955">
                                            <p:txEl>
                                              <p:pRg st="7" end="7"/>
                                            </p:txEl>
                                          </p:spTgt>
                                        </p:tgtEl>
                                        <p:attrNameLst>
                                          <p:attrName>style.visibility</p:attrName>
                                        </p:attrNameLst>
                                      </p:cBhvr>
                                      <p:to>
                                        <p:strVal val="visible"/>
                                      </p:to>
                                    </p:set>
                                    <p:anim to="" calcmode="lin" valueType="num">
                                      <p:cBhvr>
                                        <p:cTn id="26" dur="1" fill="hold"/>
                                        <p:tgtEl>
                                          <p:spTgt spid="1405955">
                                            <p:txEl>
                                              <p:pRg st="7" end="7"/>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405955">
                                            <p:txEl>
                                              <p:pRg st="8" end="8"/>
                                            </p:txEl>
                                          </p:spTgt>
                                        </p:tgtEl>
                                        <p:attrNameLst>
                                          <p:attrName>style.visibility</p:attrName>
                                        </p:attrNameLst>
                                      </p:cBhvr>
                                      <p:to>
                                        <p:strVal val="visible"/>
                                      </p:to>
                                    </p:set>
                                    <p:anim to="" calcmode="lin" valueType="num">
                                      <p:cBhvr>
                                        <p:cTn id="29" dur="1" fill="hold"/>
                                        <p:tgtEl>
                                          <p:spTgt spid="140595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DFD11E6-96BB-6E40-821A-793ED779BF6F}" type="slidenum">
              <a:rPr lang="en-US" sz="1400">
                <a:latin typeface="Arial" charset="0"/>
              </a:rPr>
              <a:pPr eaLnBrk="1" hangingPunct="1"/>
              <a:t>63</a:t>
            </a:fld>
            <a:endParaRPr lang="en-US" sz="1400">
              <a:latin typeface="Arial" charset="0"/>
            </a:endParaRPr>
          </a:p>
        </p:txBody>
      </p:sp>
      <p:sp>
        <p:nvSpPr>
          <p:cNvPr id="9625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Predefined Methods</a:t>
            </a:r>
          </a:p>
        </p:txBody>
      </p:sp>
      <p:sp>
        <p:nvSpPr>
          <p:cNvPr id="1406979" name="Rectangle 3"/>
          <p:cNvSpPr>
            <a:spLocks noGrp="1" noChangeArrowheads="1"/>
          </p:cNvSpPr>
          <p:nvPr>
            <p:ph type="body" idx="1"/>
          </p:nvPr>
        </p:nvSpPr>
        <p:spPr/>
        <p:txBody>
          <a:bodyPr/>
          <a:lstStyle/>
          <a:p>
            <a:pPr eaLnBrk="1" hangingPunct="1">
              <a:defRPr/>
            </a:pPr>
            <a:r>
              <a:rPr lang="en-US" dirty="0">
                <a:latin typeface="Tahoma" charset="0"/>
                <a:ea typeface="ＭＳ Ｐゴシック" charset="0"/>
                <a:cs typeface="ＭＳ Ｐゴシック" charset="0"/>
              </a:rPr>
              <a:t>There are MANY predefined methods in Java</a:t>
            </a:r>
          </a:p>
          <a:p>
            <a:pPr lvl="1" eaLnBrk="1" hangingPunct="1">
              <a:defRPr/>
            </a:pPr>
            <a:r>
              <a:rPr lang="en-US" dirty="0">
                <a:latin typeface="Tahoma" charset="0"/>
                <a:ea typeface="ＭＳ Ｐゴシック" charset="0"/>
              </a:rPr>
              <a:t>Look in the online API</a:t>
            </a:r>
          </a:p>
          <a:p>
            <a:pPr lvl="1" eaLnBrk="1" hangingPunct="1">
              <a:defRPr/>
            </a:pPr>
            <a:r>
              <a:rPr lang="en-US" dirty="0">
                <a:latin typeface="Tahoma" charset="0"/>
                <a:ea typeface="ＭＳ Ｐゴシック" charset="0"/>
              </a:rPr>
              <a:t>These are often called in the following way:</a:t>
            </a:r>
          </a:p>
          <a:p>
            <a:pPr lvl="2" eaLnBrk="1" hangingPunct="1">
              <a:buFont typeface="Arial" charset="0"/>
              <a:buNone/>
              <a:defRPr/>
            </a:pPr>
            <a:r>
              <a:rPr lang="en-US" dirty="0" err="1">
                <a:solidFill>
                  <a:schemeClr val="accent2">
                    <a:lumMod val="60000"/>
                    <a:lumOff val="40000"/>
                  </a:schemeClr>
                </a:solidFill>
                <a:latin typeface="Tahoma" charset="0"/>
                <a:ea typeface="ＭＳ Ｐゴシック" charset="0"/>
              </a:rPr>
              <a:t>ClassName</a:t>
            </a:r>
            <a:r>
              <a:rPr lang="en-US" dirty="0" err="1">
                <a:latin typeface="Tahoma" charset="0"/>
                <a:ea typeface="ＭＳ Ｐゴシック" charset="0"/>
              </a:rPr>
              <a:t>.</a:t>
            </a:r>
            <a:r>
              <a:rPr lang="en-US" dirty="0" err="1">
                <a:solidFill>
                  <a:srgbClr val="008000"/>
                </a:solidFill>
                <a:latin typeface="Tahoma" charset="0"/>
                <a:ea typeface="ＭＳ Ｐゴシック" charset="0"/>
              </a:rPr>
              <a:t>methodName</a:t>
            </a:r>
            <a:r>
              <a:rPr lang="en-US" dirty="0">
                <a:solidFill>
                  <a:srgbClr val="FF0000"/>
                </a:solidFill>
                <a:latin typeface="Tahoma" charset="0"/>
                <a:ea typeface="ＭＳ Ｐゴシック" charset="0"/>
              </a:rPr>
              <a:t>(</a:t>
            </a:r>
            <a:r>
              <a:rPr lang="en-US" dirty="0" err="1">
                <a:solidFill>
                  <a:srgbClr val="FF0000"/>
                </a:solidFill>
                <a:latin typeface="Tahoma" charset="0"/>
                <a:ea typeface="ＭＳ Ｐゴシック" charset="0"/>
              </a:rPr>
              <a:t>param_list</a:t>
            </a:r>
            <a:r>
              <a:rPr lang="en-US" dirty="0">
                <a:solidFill>
                  <a:srgbClr val="FF0000"/>
                </a:solidFill>
                <a:latin typeface="Tahoma" charset="0"/>
                <a:ea typeface="ＭＳ Ｐゴシック" charset="0"/>
              </a:rPr>
              <a:t>)</a:t>
            </a:r>
          </a:p>
          <a:p>
            <a:pPr lvl="2" eaLnBrk="1" hangingPunct="1">
              <a:defRPr/>
            </a:pPr>
            <a:r>
              <a:rPr lang="en-US" dirty="0">
                <a:latin typeface="Tahoma" charset="0"/>
                <a:ea typeface="ＭＳ Ｐゴシック" charset="0"/>
              </a:rPr>
              <a:t>Where </a:t>
            </a:r>
            <a:r>
              <a:rPr lang="en-US" dirty="0" err="1">
                <a:latin typeface="Tahoma" charset="0"/>
                <a:ea typeface="ＭＳ Ｐゴシック" charset="0"/>
              </a:rPr>
              <a:t>ClassName</a:t>
            </a:r>
            <a:r>
              <a:rPr lang="en-US" dirty="0">
                <a:latin typeface="Tahoma" charset="0"/>
                <a:ea typeface="ＭＳ Ｐゴシック" charset="0"/>
              </a:rPr>
              <a:t> is the class in which the method is defined</a:t>
            </a:r>
          </a:p>
          <a:p>
            <a:pPr lvl="2" eaLnBrk="1" hangingPunct="1">
              <a:defRPr/>
            </a:pPr>
            <a:r>
              <a:rPr lang="en-US" dirty="0">
                <a:latin typeface="Tahoma" charset="0"/>
                <a:ea typeface="ＭＳ Ｐゴシック" charset="0"/>
              </a:rPr>
              <a:t>Where </a:t>
            </a:r>
            <a:r>
              <a:rPr lang="en-US" dirty="0" err="1">
                <a:latin typeface="Tahoma" charset="0"/>
                <a:ea typeface="ＭＳ Ｐゴシック" charset="0"/>
              </a:rPr>
              <a:t>methodName</a:t>
            </a:r>
            <a:r>
              <a:rPr lang="en-US" dirty="0">
                <a:latin typeface="Tahoma" charset="0"/>
                <a:ea typeface="ＭＳ Ｐゴシック" charset="0"/>
              </a:rPr>
              <a:t> is the name of the method</a:t>
            </a:r>
          </a:p>
          <a:p>
            <a:pPr lvl="2" eaLnBrk="1" hangingPunct="1">
              <a:defRPr/>
            </a:pPr>
            <a:r>
              <a:rPr lang="en-US" dirty="0">
                <a:latin typeface="Tahoma" charset="0"/>
                <a:ea typeface="ＭＳ Ｐゴシック" charset="0"/>
              </a:rPr>
              <a:t>Where </a:t>
            </a:r>
            <a:r>
              <a:rPr lang="en-US" dirty="0" err="1">
                <a:latin typeface="Tahoma" charset="0"/>
                <a:ea typeface="ＭＳ Ｐゴシック" charset="0"/>
              </a:rPr>
              <a:t>param_list</a:t>
            </a:r>
            <a:r>
              <a:rPr lang="en-US" dirty="0">
                <a:latin typeface="Tahoma" charset="0"/>
                <a:ea typeface="ＭＳ Ｐゴシック" charset="0"/>
              </a:rPr>
              <a:t> is a list of 0 or more variables or expressions that are passed to the method</a:t>
            </a:r>
          </a:p>
          <a:p>
            <a:pPr lvl="2" eaLnBrk="1" hangingPunct="1">
              <a:buFont typeface="Arial" charset="0"/>
              <a:buNone/>
              <a:defRPr/>
            </a:pPr>
            <a:r>
              <a:rPr lang="en-US" dirty="0">
                <a:latin typeface="Tahoma" charset="0"/>
                <a:ea typeface="ＭＳ Ｐゴシック" charset="0"/>
              </a:rPr>
              <a:t>Ex: Y = </a:t>
            </a:r>
            <a:r>
              <a:rPr lang="en-US" dirty="0" err="1">
                <a:solidFill>
                  <a:schemeClr val="accent2">
                    <a:lumMod val="60000"/>
                    <a:lumOff val="40000"/>
                  </a:schemeClr>
                </a:solidFill>
                <a:latin typeface="Tahoma" charset="0"/>
                <a:ea typeface="ＭＳ Ｐゴシック" charset="0"/>
              </a:rPr>
              <a:t>Math</a:t>
            </a:r>
            <a:r>
              <a:rPr lang="en-US" dirty="0" err="1">
                <a:latin typeface="Tahoma" charset="0"/>
                <a:ea typeface="ＭＳ Ｐゴシック" charset="0"/>
              </a:rPr>
              <a:t>.</a:t>
            </a:r>
            <a:r>
              <a:rPr lang="en-US" dirty="0" err="1">
                <a:solidFill>
                  <a:srgbClr val="008000"/>
                </a:solidFill>
                <a:latin typeface="Tahoma" charset="0"/>
                <a:ea typeface="ＭＳ Ｐゴシック" charset="0"/>
              </a:rPr>
              <a:t>sqrt</a:t>
            </a:r>
            <a:r>
              <a:rPr lang="en-US" dirty="0">
                <a:solidFill>
                  <a:srgbClr val="FF0000"/>
                </a:solidFill>
                <a:latin typeface="Tahoma" charset="0"/>
                <a:ea typeface="ＭＳ Ｐゴシック" charset="0"/>
              </a:rPr>
              <a:t>(X)</a:t>
            </a:r>
            <a:r>
              <a:rPr lang="en-US" dirty="0">
                <a:latin typeface="Tahoma" charset="0"/>
                <a:ea typeface="ＭＳ Ｐゴシック" charset="0"/>
              </a:rPr>
              <a:t>;</a:t>
            </a:r>
          </a:p>
          <a:p>
            <a:pPr lvl="2" eaLnBrk="1" hangingPunct="1">
              <a:defRPr/>
            </a:pPr>
            <a:r>
              <a:rPr lang="en-US" dirty="0">
                <a:latin typeface="Tahoma" charset="0"/>
                <a:ea typeface="ＭＳ Ｐゴシック" charset="0"/>
              </a:rPr>
              <a:t>These are called </a:t>
            </a:r>
            <a:r>
              <a:rPr lang="en-US" b="1" dirty="0">
                <a:solidFill>
                  <a:schemeClr val="accent2">
                    <a:lumMod val="60000"/>
                    <a:lumOff val="40000"/>
                  </a:schemeClr>
                </a:solidFill>
                <a:latin typeface="Tahoma" charset="0"/>
                <a:ea typeface="ＭＳ Ｐゴシック" charset="0"/>
              </a:rPr>
              <a:t>STATIC</a:t>
            </a:r>
            <a:r>
              <a:rPr lang="en-US" dirty="0">
                <a:latin typeface="Tahoma" charset="0"/>
                <a:ea typeface="ＭＳ Ｐゴシック" charset="0"/>
              </a:rPr>
              <a:t> methods or </a:t>
            </a:r>
            <a:r>
              <a:rPr lang="en-US" dirty="0">
                <a:solidFill>
                  <a:srgbClr val="4775FF"/>
                </a:solidFill>
                <a:latin typeface="Tahoma" charset="0"/>
                <a:ea typeface="ＭＳ Ｐゴシック" charset="0"/>
              </a:rPr>
              <a:t>CLASS</a:t>
            </a:r>
            <a:r>
              <a:rPr lang="en-US" dirty="0">
                <a:latin typeface="Tahoma" charset="0"/>
                <a:ea typeface="ＭＳ Ｐゴシック" charset="0"/>
              </a:rPr>
              <a:t> methods</a:t>
            </a:r>
          </a:p>
          <a:p>
            <a:pPr lvl="3" eaLnBrk="1" hangingPunct="1">
              <a:defRPr/>
            </a:pPr>
            <a:r>
              <a:rPr lang="en-US" dirty="0">
                <a:latin typeface="Tahoma" charset="0"/>
                <a:ea typeface="ＭＳ Ｐゴシック" charset="0"/>
              </a:rPr>
              <a:t>They are associated with a class, not with an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6979">
                                            <p:txEl>
                                              <p:pRg st="1" end="1"/>
                                            </p:txEl>
                                          </p:spTgt>
                                        </p:tgtEl>
                                        <p:attrNameLst>
                                          <p:attrName>style.visibility</p:attrName>
                                        </p:attrNameLst>
                                      </p:cBhvr>
                                      <p:to>
                                        <p:strVal val="visible"/>
                                      </p:to>
                                    </p:set>
                                    <p:animEffect transition="in" filter="blinds(horizontal)">
                                      <p:cBhvr>
                                        <p:cTn id="7" dur="500"/>
                                        <p:tgtEl>
                                          <p:spTgt spid="1406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6979">
                                            <p:txEl>
                                              <p:pRg st="2" end="2"/>
                                            </p:txEl>
                                          </p:spTgt>
                                        </p:tgtEl>
                                        <p:attrNameLst>
                                          <p:attrName>style.visibility</p:attrName>
                                        </p:attrNameLst>
                                      </p:cBhvr>
                                      <p:to>
                                        <p:strVal val="visible"/>
                                      </p:to>
                                    </p:set>
                                    <p:animEffect transition="in" filter="blinds(horizontal)">
                                      <p:cBhvr>
                                        <p:cTn id="12" dur="500"/>
                                        <p:tgtEl>
                                          <p:spTgt spid="14069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6979">
                                            <p:txEl>
                                              <p:pRg st="3" end="3"/>
                                            </p:txEl>
                                          </p:spTgt>
                                        </p:tgtEl>
                                        <p:attrNameLst>
                                          <p:attrName>style.visibility</p:attrName>
                                        </p:attrNameLst>
                                      </p:cBhvr>
                                      <p:to>
                                        <p:strVal val="visible"/>
                                      </p:to>
                                    </p:set>
                                    <p:animEffect transition="in" filter="blinds(horizontal)">
                                      <p:cBhvr>
                                        <p:cTn id="17" dur="500"/>
                                        <p:tgtEl>
                                          <p:spTgt spid="14069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6979">
                                            <p:txEl>
                                              <p:pRg st="4" end="4"/>
                                            </p:txEl>
                                          </p:spTgt>
                                        </p:tgtEl>
                                        <p:attrNameLst>
                                          <p:attrName>style.visibility</p:attrName>
                                        </p:attrNameLst>
                                      </p:cBhvr>
                                      <p:to>
                                        <p:strVal val="visible"/>
                                      </p:to>
                                    </p:set>
                                    <p:animEffect transition="in" filter="blinds(horizontal)">
                                      <p:cBhvr>
                                        <p:cTn id="22" dur="500"/>
                                        <p:tgtEl>
                                          <p:spTgt spid="14069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6979">
                                            <p:txEl>
                                              <p:pRg st="5" end="5"/>
                                            </p:txEl>
                                          </p:spTgt>
                                        </p:tgtEl>
                                        <p:attrNameLst>
                                          <p:attrName>style.visibility</p:attrName>
                                        </p:attrNameLst>
                                      </p:cBhvr>
                                      <p:to>
                                        <p:strVal val="visible"/>
                                      </p:to>
                                    </p:set>
                                    <p:animEffect transition="in" filter="blinds(horizontal)">
                                      <p:cBhvr>
                                        <p:cTn id="27" dur="500"/>
                                        <p:tgtEl>
                                          <p:spTgt spid="14069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6979">
                                            <p:txEl>
                                              <p:pRg st="6" end="6"/>
                                            </p:txEl>
                                          </p:spTgt>
                                        </p:tgtEl>
                                        <p:attrNameLst>
                                          <p:attrName>style.visibility</p:attrName>
                                        </p:attrNameLst>
                                      </p:cBhvr>
                                      <p:to>
                                        <p:strVal val="visible"/>
                                      </p:to>
                                    </p:set>
                                    <p:animEffect transition="in" filter="blinds(horizontal)">
                                      <p:cBhvr>
                                        <p:cTn id="32" dur="500"/>
                                        <p:tgtEl>
                                          <p:spTgt spid="140697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6979">
                                            <p:txEl>
                                              <p:pRg st="7" end="7"/>
                                            </p:txEl>
                                          </p:spTgt>
                                        </p:tgtEl>
                                        <p:attrNameLst>
                                          <p:attrName>style.visibility</p:attrName>
                                        </p:attrNameLst>
                                      </p:cBhvr>
                                      <p:to>
                                        <p:strVal val="visible"/>
                                      </p:to>
                                    </p:set>
                                    <p:animEffect transition="in" filter="blinds(horizontal)">
                                      <p:cBhvr>
                                        <p:cTn id="37" dur="500"/>
                                        <p:tgtEl>
                                          <p:spTgt spid="140697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06979">
                                            <p:txEl>
                                              <p:pRg st="8" end="8"/>
                                            </p:txEl>
                                          </p:spTgt>
                                        </p:tgtEl>
                                        <p:attrNameLst>
                                          <p:attrName>style.visibility</p:attrName>
                                        </p:attrNameLst>
                                      </p:cBhvr>
                                      <p:to>
                                        <p:strVal val="visible"/>
                                      </p:to>
                                    </p:set>
                                    <p:animEffect transition="in" filter="blinds(horizontal)">
                                      <p:cBhvr>
                                        <p:cTn id="42" dur="500"/>
                                        <p:tgtEl>
                                          <p:spTgt spid="1406979">
                                            <p:txEl>
                                              <p:pRg st="8" end="8"/>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406979">
                                            <p:txEl>
                                              <p:pRg st="9" end="9"/>
                                            </p:txEl>
                                          </p:spTgt>
                                        </p:tgtEl>
                                        <p:attrNameLst>
                                          <p:attrName>style.visibility</p:attrName>
                                        </p:attrNameLst>
                                      </p:cBhvr>
                                      <p:to>
                                        <p:strVal val="visible"/>
                                      </p:to>
                                    </p:set>
                                    <p:animEffect transition="in" filter="blinds(horizontal)">
                                      <p:cBhvr>
                                        <p:cTn id="45" dur="500"/>
                                        <p:tgtEl>
                                          <p:spTgt spid="14069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979"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2B1111F-AAEC-0940-87F8-E666F17AC1BA}" type="slidenum">
              <a:rPr lang="en-US" sz="1400">
                <a:latin typeface="Arial" charset="0"/>
              </a:rPr>
              <a:pPr eaLnBrk="1" hangingPunct="1"/>
              <a:t>64</a:t>
            </a:fld>
            <a:endParaRPr lang="en-US" sz="1400">
              <a:latin typeface="Arial" charset="0"/>
            </a:endParaRPr>
          </a:p>
        </p:txBody>
      </p:sp>
      <p:sp>
        <p:nvSpPr>
          <p:cNvPr id="972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Predefined Methods</a:t>
            </a:r>
          </a:p>
        </p:txBody>
      </p:sp>
      <p:sp>
        <p:nvSpPr>
          <p:cNvPr id="1408003" name="Rectangle 3"/>
          <p:cNvSpPr>
            <a:spLocks noGrp="1" noChangeArrowheads="1"/>
          </p:cNvSpPr>
          <p:nvPr>
            <p:ph type="body" idx="1"/>
          </p:nvPr>
        </p:nvSpPr>
        <p:spPr/>
        <p:txBody>
          <a:bodyPr/>
          <a:lstStyle/>
          <a:p>
            <a:pPr lvl="1" eaLnBrk="1" hangingPunct="1">
              <a:buSzPct val="80000"/>
              <a:defRPr/>
            </a:pPr>
            <a:r>
              <a:rPr lang="en-US" dirty="0">
                <a:latin typeface="Tahoma" charset="0"/>
                <a:ea typeface="ＭＳ Ｐゴシック" charset="0"/>
              </a:rPr>
              <a:t>Some are also called in the following way</a:t>
            </a:r>
            <a:endParaRPr lang="en-US" dirty="0">
              <a:solidFill>
                <a:srgbClr val="FF0000"/>
              </a:solidFill>
              <a:latin typeface="Tahoma" charset="0"/>
              <a:ea typeface="ＭＳ Ｐゴシック" charset="0"/>
            </a:endParaRPr>
          </a:p>
          <a:p>
            <a:pPr lvl="2" eaLnBrk="1" hangingPunct="1">
              <a:buFont typeface="Arial" charset="0"/>
              <a:buNone/>
              <a:defRPr/>
            </a:pPr>
            <a:r>
              <a:rPr lang="en-US" dirty="0" err="1">
                <a:solidFill>
                  <a:schemeClr val="accent2">
                    <a:lumMod val="60000"/>
                    <a:lumOff val="40000"/>
                  </a:schemeClr>
                </a:solidFill>
                <a:latin typeface="Tahoma" charset="0"/>
                <a:ea typeface="ＭＳ Ｐゴシック" charset="0"/>
              </a:rPr>
              <a:t>ClassName</a:t>
            </a:r>
            <a:r>
              <a:rPr lang="en-US" dirty="0" err="1">
                <a:latin typeface="Tahoma" charset="0"/>
                <a:ea typeface="ＭＳ Ｐゴシック" charset="0"/>
              </a:rPr>
              <a:t>.</a:t>
            </a:r>
            <a:r>
              <a:rPr lang="en-US" dirty="0" err="1">
                <a:solidFill>
                  <a:srgbClr val="FF6600"/>
                </a:solidFill>
                <a:latin typeface="Tahoma" charset="0"/>
                <a:ea typeface="ＭＳ Ｐゴシック" charset="0"/>
              </a:rPr>
              <a:t>ObjectName</a:t>
            </a:r>
            <a:r>
              <a:rPr lang="en-US" dirty="0" err="1">
                <a:latin typeface="Tahoma" charset="0"/>
                <a:ea typeface="ＭＳ Ｐゴシック" charset="0"/>
              </a:rPr>
              <a:t>.</a:t>
            </a:r>
            <a:r>
              <a:rPr lang="en-US" dirty="0" err="1">
                <a:solidFill>
                  <a:srgbClr val="008000"/>
                </a:solidFill>
                <a:latin typeface="Tahoma" charset="0"/>
                <a:ea typeface="ＭＳ Ｐゴシック" charset="0"/>
              </a:rPr>
              <a:t>methodName</a:t>
            </a:r>
            <a:r>
              <a:rPr lang="en-US" dirty="0">
                <a:solidFill>
                  <a:srgbClr val="FF0000"/>
                </a:solidFill>
                <a:latin typeface="Tahoma" charset="0"/>
                <a:ea typeface="ＭＳ Ｐゴシック" charset="0"/>
              </a:rPr>
              <a:t>(</a:t>
            </a:r>
            <a:r>
              <a:rPr lang="en-US" dirty="0" err="1">
                <a:solidFill>
                  <a:srgbClr val="FF0000"/>
                </a:solidFill>
                <a:latin typeface="Tahoma" charset="0"/>
                <a:ea typeface="ＭＳ Ｐゴシック" charset="0"/>
              </a:rPr>
              <a:t>param_list</a:t>
            </a:r>
            <a:r>
              <a:rPr lang="en-US" dirty="0">
                <a:solidFill>
                  <a:srgbClr val="FF0000"/>
                </a:solidFill>
                <a:latin typeface="Tahoma" charset="0"/>
                <a:ea typeface="ＭＳ Ｐゴシック" charset="0"/>
              </a:rPr>
              <a:t>)</a:t>
            </a:r>
          </a:p>
          <a:p>
            <a:pPr lvl="2" eaLnBrk="1" hangingPunct="1">
              <a:buSzPct val="80000"/>
              <a:buFontTx/>
              <a:buChar char="•"/>
              <a:defRPr/>
            </a:pPr>
            <a:r>
              <a:rPr lang="en-US" dirty="0">
                <a:latin typeface="Tahoma" charset="0"/>
                <a:ea typeface="ＭＳ Ｐゴシック" charset="0"/>
              </a:rPr>
              <a:t>Where </a:t>
            </a:r>
            <a:r>
              <a:rPr lang="en-US" dirty="0" err="1">
                <a:solidFill>
                  <a:srgbClr val="FF6600"/>
                </a:solidFill>
                <a:latin typeface="Tahoma" charset="0"/>
                <a:ea typeface="ＭＳ Ｐゴシック" charset="0"/>
              </a:rPr>
              <a:t>ObjectName</a:t>
            </a:r>
            <a:r>
              <a:rPr lang="en-US" dirty="0">
                <a:latin typeface="Tahoma" charset="0"/>
                <a:ea typeface="ＭＳ Ｐゴシック" charset="0"/>
              </a:rPr>
              <a:t> is the name of a static, predefined object that contains the method</a:t>
            </a:r>
          </a:p>
          <a:p>
            <a:pPr lvl="2" eaLnBrk="1" hangingPunct="1">
              <a:buFont typeface="Arial" charset="0"/>
              <a:buNone/>
              <a:defRPr/>
            </a:pPr>
            <a:r>
              <a:rPr lang="en-US" dirty="0">
                <a:latin typeface="Tahoma" charset="0"/>
                <a:ea typeface="ＭＳ Ｐゴシック" charset="0"/>
              </a:rPr>
              <a:t>Ex: </a:t>
            </a:r>
            <a:r>
              <a:rPr lang="en-US" dirty="0" err="1">
                <a:solidFill>
                  <a:srgbClr val="3366FF"/>
                </a:solidFill>
                <a:latin typeface="Tahoma" charset="0"/>
                <a:ea typeface="ＭＳ Ｐゴシック" charset="0"/>
              </a:rPr>
              <a:t>System</a:t>
            </a:r>
            <a:r>
              <a:rPr lang="en-US" dirty="0" err="1">
                <a:latin typeface="Tahoma" charset="0"/>
                <a:ea typeface="ＭＳ Ｐゴシック" charset="0"/>
              </a:rPr>
              <a:t>.</a:t>
            </a:r>
            <a:r>
              <a:rPr lang="en-US" dirty="0" err="1">
                <a:solidFill>
                  <a:srgbClr val="FF6600"/>
                </a:solidFill>
                <a:latin typeface="Tahoma" charset="0"/>
                <a:ea typeface="ＭＳ Ｐゴシック" charset="0"/>
              </a:rPr>
              <a:t>out</a:t>
            </a:r>
            <a:r>
              <a:rPr lang="en-US" dirty="0" err="1">
                <a:latin typeface="Tahoma" charset="0"/>
                <a:ea typeface="ＭＳ Ｐゴシック" charset="0"/>
              </a:rPr>
              <a:t>.</a:t>
            </a:r>
            <a:r>
              <a:rPr lang="en-US" dirty="0" err="1">
                <a:solidFill>
                  <a:srgbClr val="008000"/>
                </a:solidFill>
                <a:latin typeface="Tahoma" charset="0"/>
                <a:ea typeface="ＭＳ Ｐゴシック" charset="0"/>
              </a:rPr>
              <a:t>println</a:t>
            </a:r>
            <a:r>
              <a:rPr lang="en-US" dirty="0">
                <a:solidFill>
                  <a:srgbClr val="FF0000"/>
                </a:solidFill>
                <a:latin typeface="Tahoma" charset="0"/>
                <a:ea typeface="ＭＳ Ｐゴシック" charset="0"/>
              </a:rPr>
              <a:t>(</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Hello There</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a:t>
            </a:r>
            <a:r>
              <a:rPr lang="en-US" altLang="ja-JP" dirty="0">
                <a:latin typeface="Tahoma" charset="0"/>
                <a:ea typeface="ＭＳ Ｐゴシック" charset="0"/>
              </a:rPr>
              <a:t>;</a:t>
            </a:r>
          </a:p>
          <a:p>
            <a:pPr lvl="2" eaLnBrk="1" hangingPunct="1">
              <a:defRPr/>
            </a:pPr>
            <a:r>
              <a:rPr lang="en-US" dirty="0">
                <a:solidFill>
                  <a:schemeClr val="accent2">
                    <a:lumMod val="60000"/>
                    <a:lumOff val="40000"/>
                  </a:schemeClr>
                </a:solidFill>
                <a:latin typeface="Tahoma" charset="0"/>
                <a:ea typeface="ＭＳ Ｐゴシック" charset="0"/>
              </a:rPr>
              <a:t>System</a:t>
            </a:r>
            <a:r>
              <a:rPr lang="en-US" dirty="0">
                <a:latin typeface="Tahoma" charset="0"/>
                <a:ea typeface="ＭＳ Ｐゴシック" charset="0"/>
              </a:rPr>
              <a:t> is a predefined class</a:t>
            </a:r>
          </a:p>
          <a:p>
            <a:pPr lvl="2" eaLnBrk="1" hangingPunct="1">
              <a:defRPr/>
            </a:pPr>
            <a:r>
              <a:rPr lang="en-US" dirty="0">
                <a:solidFill>
                  <a:srgbClr val="FF6600"/>
                </a:solidFill>
                <a:latin typeface="Tahoma" charset="0"/>
                <a:ea typeface="ＭＳ Ｐゴシック" charset="0"/>
              </a:rPr>
              <a:t>out</a:t>
            </a:r>
            <a:r>
              <a:rPr lang="en-US" dirty="0">
                <a:latin typeface="Tahoma" charset="0"/>
                <a:ea typeface="ＭＳ Ｐゴシック" charset="0"/>
              </a:rPr>
              <a:t> is a predefined </a:t>
            </a:r>
            <a:r>
              <a:rPr lang="en-US" dirty="0" err="1">
                <a:latin typeface="Tahoma" charset="0"/>
                <a:ea typeface="ＭＳ Ｐゴシック" charset="0"/>
              </a:rPr>
              <a:t>PrintStream</a:t>
            </a:r>
            <a:r>
              <a:rPr lang="en-US" dirty="0">
                <a:latin typeface="Tahoma" charset="0"/>
                <a:ea typeface="ＭＳ Ｐゴシック" charset="0"/>
              </a:rPr>
              <a:t> object within System</a:t>
            </a:r>
          </a:p>
          <a:p>
            <a:pPr lvl="2" eaLnBrk="1" hangingPunct="1">
              <a:defRPr/>
            </a:pPr>
            <a:r>
              <a:rPr lang="en-US" dirty="0" err="1">
                <a:solidFill>
                  <a:srgbClr val="008000"/>
                </a:solidFill>
                <a:latin typeface="Tahoma" charset="0"/>
                <a:ea typeface="ＭＳ Ｐゴシック" charset="0"/>
              </a:rPr>
              <a:t>println</a:t>
            </a:r>
            <a:r>
              <a:rPr lang="en-US" dirty="0">
                <a:latin typeface="Tahoma" charset="0"/>
                <a:ea typeface="ＭＳ Ｐゴシック" charset="0"/>
              </a:rPr>
              <a:t> is a method within </a:t>
            </a:r>
            <a:r>
              <a:rPr lang="en-US" dirty="0" err="1">
                <a:latin typeface="Tahoma" charset="0"/>
                <a:ea typeface="ＭＳ Ｐゴシック" charset="0"/>
              </a:rPr>
              <a:t>PrintStream</a:t>
            </a:r>
            <a:endParaRPr lang="en-US" dirty="0">
              <a:latin typeface="Tahoma" charset="0"/>
              <a:ea typeface="ＭＳ Ｐゴシック" charset="0"/>
            </a:endParaRPr>
          </a:p>
          <a:p>
            <a:pPr lvl="1" eaLnBrk="1" hangingPunct="1">
              <a:defRPr/>
            </a:pPr>
            <a:r>
              <a:rPr lang="en-US" dirty="0">
                <a:latin typeface="Tahoma" charset="0"/>
                <a:ea typeface="ＭＳ Ｐゴシック" charset="0"/>
              </a:rPr>
              <a:t>These are </a:t>
            </a:r>
            <a:r>
              <a:rPr lang="en-US" b="1" dirty="0">
                <a:solidFill>
                  <a:srgbClr val="FF6600"/>
                </a:solidFill>
                <a:latin typeface="Tahoma" charset="0"/>
                <a:ea typeface="ＭＳ Ｐゴシック" charset="0"/>
              </a:rPr>
              <a:t>instance</a:t>
            </a:r>
            <a:r>
              <a:rPr lang="en-US" dirty="0">
                <a:latin typeface="Tahoma" charset="0"/>
                <a:ea typeface="ＭＳ Ｐゴシック" charset="0"/>
              </a:rPr>
              <a:t> methods – associated with an object – we will discuss these shortly</a:t>
            </a:r>
          </a:p>
          <a:p>
            <a:pPr lvl="2" eaLnBrk="1" hangingPunct="1">
              <a:defRPr/>
            </a:pPr>
            <a:r>
              <a:rPr lang="en-US" dirty="0">
                <a:latin typeface="Tahoma" charset="0"/>
                <a:ea typeface="ＭＳ Ｐゴシック" charset="0"/>
              </a:rPr>
              <a:t>For now we will concentrate on </a:t>
            </a:r>
            <a:r>
              <a:rPr lang="en-US" b="1" dirty="0">
                <a:solidFill>
                  <a:schemeClr val="accent2">
                    <a:lumMod val="60000"/>
                    <a:lumOff val="40000"/>
                  </a:schemeClr>
                </a:solidFill>
                <a:latin typeface="Tahoma" charset="0"/>
                <a:ea typeface="ＭＳ Ｐゴシック" charset="0"/>
              </a:rPr>
              <a:t>static</a:t>
            </a:r>
            <a:r>
              <a:rPr lang="en-US" dirty="0">
                <a:latin typeface="Tahoma" charset="0"/>
                <a:ea typeface="ＭＳ Ｐゴシック" charset="0"/>
              </a:rPr>
              <a:t>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08003">
                                            <p:txEl>
                                              <p:pRg st="3" end="3"/>
                                            </p:txEl>
                                          </p:spTgt>
                                        </p:tgtEl>
                                        <p:attrNameLst>
                                          <p:attrName>style.visibility</p:attrName>
                                        </p:attrNameLst>
                                      </p:cBhvr>
                                      <p:to>
                                        <p:strVal val="visible"/>
                                      </p:to>
                                    </p:set>
                                    <p:anim to="" calcmode="lin" valueType="num">
                                      <p:cBhvr>
                                        <p:cTn id="7" dur="1" fill="hold"/>
                                        <p:tgtEl>
                                          <p:spTgt spid="1408003">
                                            <p:txEl>
                                              <p:pRg st="3" end="3"/>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08003">
                                            <p:txEl>
                                              <p:pRg st="4" end="4"/>
                                            </p:txEl>
                                          </p:spTgt>
                                        </p:tgtEl>
                                        <p:attrNameLst>
                                          <p:attrName>style.visibility</p:attrName>
                                        </p:attrNameLst>
                                      </p:cBhvr>
                                      <p:to>
                                        <p:strVal val="visible"/>
                                      </p:to>
                                    </p:set>
                                    <p:anim to="" calcmode="lin" valueType="num">
                                      <p:cBhvr>
                                        <p:cTn id="12" dur="1" fill="hold"/>
                                        <p:tgtEl>
                                          <p:spTgt spid="1408003">
                                            <p:txEl>
                                              <p:pRg st="4" end="4"/>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08003">
                                            <p:txEl>
                                              <p:pRg st="5" end="5"/>
                                            </p:txEl>
                                          </p:spTgt>
                                        </p:tgtEl>
                                        <p:attrNameLst>
                                          <p:attrName>style.visibility</p:attrName>
                                        </p:attrNameLst>
                                      </p:cBhvr>
                                      <p:to>
                                        <p:strVal val="visible"/>
                                      </p:to>
                                    </p:set>
                                    <p:anim to="" calcmode="lin" valueType="num">
                                      <p:cBhvr>
                                        <p:cTn id="17" dur="1" fill="hold"/>
                                        <p:tgtEl>
                                          <p:spTgt spid="1408003">
                                            <p:txEl>
                                              <p:pRg st="5" end="5"/>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408003">
                                            <p:txEl>
                                              <p:pRg st="6" end="6"/>
                                            </p:txEl>
                                          </p:spTgt>
                                        </p:tgtEl>
                                        <p:attrNameLst>
                                          <p:attrName>style.visibility</p:attrName>
                                        </p:attrNameLst>
                                      </p:cBhvr>
                                      <p:to>
                                        <p:strVal val="visible"/>
                                      </p:to>
                                    </p:set>
                                    <p:anim to="" calcmode="lin" valueType="num">
                                      <p:cBhvr>
                                        <p:cTn id="22" dur="1" fill="hold"/>
                                        <p:tgtEl>
                                          <p:spTgt spid="1408003">
                                            <p:txEl>
                                              <p:pRg st="6" end="6"/>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408003">
                                            <p:txEl>
                                              <p:pRg st="7" end="7"/>
                                            </p:txEl>
                                          </p:spTgt>
                                        </p:tgtEl>
                                        <p:attrNameLst>
                                          <p:attrName>style.visibility</p:attrName>
                                        </p:attrNameLst>
                                      </p:cBhvr>
                                      <p:to>
                                        <p:strVal val="visible"/>
                                      </p:to>
                                    </p:set>
                                    <p:anim to="" calcmode="lin" valueType="num">
                                      <p:cBhvr>
                                        <p:cTn id="27" dur="1" fill="hold"/>
                                        <p:tgtEl>
                                          <p:spTgt spid="1408003">
                                            <p:txEl>
                                              <p:pRg st="7" end="7"/>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1408003">
                                            <p:txEl>
                                              <p:pRg st="8" end="8"/>
                                            </p:txEl>
                                          </p:spTgt>
                                        </p:tgtEl>
                                        <p:attrNameLst>
                                          <p:attrName>style.visibility</p:attrName>
                                        </p:attrNameLst>
                                      </p:cBhvr>
                                      <p:to>
                                        <p:strVal val="visible"/>
                                      </p:to>
                                    </p:set>
                                    <p:anim to="" calcmode="lin" valueType="num">
                                      <p:cBhvr>
                                        <p:cTn id="30" dur="1" fill="hold"/>
                                        <p:tgtEl>
                                          <p:spTgt spid="1408003">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FFC2A8D-9B3C-2343-B20C-728BB7F07A5F}" type="slidenum">
              <a:rPr lang="en-US" sz="1400">
                <a:latin typeface="Arial" charset="0"/>
              </a:rPr>
              <a:pPr eaLnBrk="1" hangingPunct="1"/>
              <a:t>65</a:t>
            </a:fld>
            <a:endParaRPr lang="en-US" sz="1400">
              <a:latin typeface="Arial" charset="0"/>
            </a:endParaRPr>
          </a:p>
        </p:txBody>
      </p:sp>
      <p:sp>
        <p:nvSpPr>
          <p:cNvPr id="993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Writing Static Methods</a:t>
            </a:r>
          </a:p>
        </p:txBody>
      </p:sp>
      <p:sp>
        <p:nvSpPr>
          <p:cNvPr id="1410051" name="Rectangle 3"/>
          <p:cNvSpPr>
            <a:spLocks noGrp="1" noChangeArrowheads="1"/>
          </p:cNvSpPr>
          <p:nvPr>
            <p:ph type="body" idx="1"/>
          </p:nvPr>
        </p:nvSpPr>
        <p:spPr>
          <a:xfrm>
            <a:off x="381000" y="914400"/>
            <a:ext cx="8458200" cy="5334000"/>
          </a:xfrm>
        </p:spPr>
        <p:txBody>
          <a:bodyPr/>
          <a:lstStyle/>
          <a:p>
            <a:pPr eaLnBrk="1" hangingPunct="1"/>
            <a:r>
              <a:rPr lang="en-US">
                <a:latin typeface="Tahoma" charset="0"/>
                <a:ea typeface="ＭＳ Ｐゴシック" charset="0"/>
                <a:cs typeface="ＭＳ Ｐゴシック" charset="0"/>
              </a:rPr>
              <a:t>What if we need to use a method that is not predefined?</a:t>
            </a:r>
          </a:p>
          <a:p>
            <a:pPr eaLnBrk="1" hangingPunct="1"/>
            <a:r>
              <a:rPr lang="en-US">
                <a:latin typeface="Tahoma" charset="0"/>
                <a:ea typeface="ＭＳ Ｐゴシック" charset="0"/>
                <a:cs typeface="ＭＳ Ｐゴシック" charset="0"/>
              </a:rPr>
              <a:t>We will have to write it ourselves</a:t>
            </a:r>
          </a:p>
          <a:p>
            <a:pPr eaLnBrk="1" hangingPunct="1"/>
            <a:r>
              <a:rPr lang="en-US">
                <a:latin typeface="Tahoma" charset="0"/>
                <a:ea typeface="ＭＳ Ｐゴシック" charset="0"/>
                <a:cs typeface="ＭＳ Ｐゴシック" charset="0"/>
              </a:rPr>
              <a:t>Syntax:</a:t>
            </a:r>
          </a:p>
          <a:p>
            <a:pPr lvl="1" eaLnBrk="1" hangingPunct="1">
              <a:spcBef>
                <a:spcPct val="0"/>
              </a:spcBef>
              <a:buFont typeface="Marlett" charset="0"/>
              <a:buNone/>
            </a:pPr>
            <a:r>
              <a:rPr lang="en-US" sz="2200" b="1">
                <a:latin typeface="Courier New" charset="0"/>
                <a:ea typeface="ＭＳ Ｐゴシック" charset="0"/>
              </a:rPr>
              <a:t>public static void </a:t>
            </a:r>
            <a:r>
              <a:rPr lang="en-US" sz="2200">
                <a:latin typeface="Courier New" charset="0"/>
                <a:ea typeface="ＭＳ Ｐゴシック" charset="0"/>
              </a:rPr>
              <a:t>methodName(param_list)</a:t>
            </a:r>
          </a:p>
          <a:p>
            <a:pPr lvl="1" eaLnBrk="1" hangingPunct="1">
              <a:spcBef>
                <a:spcPct val="0"/>
              </a:spcBef>
              <a:buFont typeface="Marlett" charset="0"/>
              <a:buNone/>
            </a:pPr>
            <a:r>
              <a:rPr lang="en-US" sz="2200">
                <a:latin typeface="Courier New" charset="0"/>
                <a:ea typeface="ＭＳ Ｐゴシック" charset="0"/>
              </a:rPr>
              <a:t>{ // method body</a:t>
            </a:r>
          </a:p>
          <a:p>
            <a:pPr lvl="1" eaLnBrk="1" hangingPunct="1">
              <a:spcBef>
                <a:spcPct val="0"/>
              </a:spcBef>
              <a:buFont typeface="Marlett" charset="0"/>
              <a:buNone/>
            </a:pPr>
            <a:r>
              <a:rPr lang="en-US" sz="2200">
                <a:latin typeface="Courier New" charset="0"/>
                <a:ea typeface="ＭＳ Ｐゴシック" charset="0"/>
              </a:rPr>
              <a:t>}</a:t>
            </a:r>
          </a:p>
          <a:p>
            <a:pPr lvl="1" eaLnBrk="1" hangingPunct="1">
              <a:spcBef>
                <a:spcPct val="0"/>
              </a:spcBef>
              <a:buFont typeface="Marlett" charset="0"/>
              <a:buNone/>
            </a:pPr>
            <a:r>
              <a:rPr lang="en-US" sz="2200" b="1">
                <a:latin typeface="Courier New" charset="0"/>
                <a:ea typeface="ＭＳ Ｐゴシック" charset="0"/>
              </a:rPr>
              <a:t>public static </a:t>
            </a:r>
            <a:r>
              <a:rPr lang="en-US" sz="2200">
                <a:latin typeface="Courier New" charset="0"/>
                <a:ea typeface="ＭＳ Ｐゴシック" charset="0"/>
              </a:rPr>
              <a:t>retval</a:t>
            </a:r>
            <a:r>
              <a:rPr lang="en-US" sz="2200" b="1">
                <a:latin typeface="Courier New" charset="0"/>
                <a:ea typeface="ＭＳ Ｐゴシック" charset="0"/>
              </a:rPr>
              <a:t> </a:t>
            </a:r>
            <a:r>
              <a:rPr lang="en-US" sz="2200">
                <a:latin typeface="Courier New" charset="0"/>
                <a:ea typeface="ＭＳ Ｐゴシック" charset="0"/>
              </a:rPr>
              <a:t>methodName(param_list)</a:t>
            </a:r>
          </a:p>
          <a:p>
            <a:pPr lvl="1" eaLnBrk="1" hangingPunct="1">
              <a:spcBef>
                <a:spcPct val="0"/>
              </a:spcBef>
              <a:buFont typeface="Marlett" charset="0"/>
              <a:buNone/>
            </a:pPr>
            <a:r>
              <a:rPr lang="en-US" sz="2200">
                <a:latin typeface="Courier New" charset="0"/>
                <a:ea typeface="ＭＳ Ｐゴシック" charset="0"/>
              </a:rPr>
              <a:t>{ // method body</a:t>
            </a:r>
          </a:p>
          <a:p>
            <a:pPr lvl="1" eaLnBrk="1" hangingPunct="1">
              <a:spcBef>
                <a:spcPct val="0"/>
              </a:spcBef>
              <a:buFont typeface="Marlett" charset="0"/>
              <a:buNone/>
            </a:pPr>
            <a:r>
              <a:rPr lang="en-US" sz="2200">
                <a:latin typeface="Courier New" charset="0"/>
                <a:ea typeface="ＭＳ Ｐゴシック" charset="0"/>
              </a:rPr>
              <a:t>}</a:t>
            </a:r>
          </a:p>
          <a:p>
            <a:pPr lvl="2" eaLnBrk="1" hangingPunct="1"/>
            <a:r>
              <a:rPr lang="en-US">
                <a:latin typeface="Tahoma" charset="0"/>
                <a:ea typeface="ＭＳ Ｐゴシック" charset="0"/>
              </a:rPr>
              <a:t>Where retval is some Java type</a:t>
            </a:r>
          </a:p>
          <a:p>
            <a:pPr lvl="2" eaLnBrk="1" hangingPunct="1"/>
            <a:r>
              <a:rPr lang="en-US">
                <a:latin typeface="Tahoma" charset="0"/>
                <a:ea typeface="ＭＳ Ｐゴシック" charset="0"/>
              </a:rPr>
              <a:t>When method is not void, there MUST be a return 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410051">
                                            <p:txEl>
                                              <p:pRg st="2" end="2"/>
                                            </p:txEl>
                                          </p:spTgt>
                                        </p:tgtEl>
                                        <p:attrNameLst>
                                          <p:attrName>style.visibility</p:attrName>
                                        </p:attrNameLst>
                                      </p:cBhvr>
                                      <p:to>
                                        <p:strVal val="visible"/>
                                      </p:to>
                                    </p:set>
                                    <p:animEffect transition="in" filter="fade">
                                      <p:cBhvr>
                                        <p:cTn id="7" dur="770" decel="100000"/>
                                        <p:tgtEl>
                                          <p:spTgt spid="1410051">
                                            <p:txEl>
                                              <p:pRg st="2" end="2"/>
                                            </p:txEl>
                                          </p:spTgt>
                                        </p:tgtEl>
                                      </p:cBhvr>
                                    </p:animEffect>
                                    <p:animScale>
                                      <p:cBhvr>
                                        <p:cTn id="8" dur="770" decel="100000"/>
                                        <p:tgtEl>
                                          <p:spTgt spid="1410051">
                                            <p:txEl>
                                              <p:pRg st="2" end="2"/>
                                            </p:txEl>
                                          </p:spTgt>
                                        </p:tgtEl>
                                      </p:cBhvr>
                                      <p:from x="10000" y="10000"/>
                                      <p:to x="200000" y="450000"/>
                                    </p:animScale>
                                    <p:animScale>
                                      <p:cBhvr>
                                        <p:cTn id="9" dur="1230" accel="100000" fill="hold">
                                          <p:stCondLst>
                                            <p:cond delay="770"/>
                                          </p:stCondLst>
                                        </p:cTn>
                                        <p:tgtEl>
                                          <p:spTgt spid="1410051">
                                            <p:txEl>
                                              <p:pRg st="2" end="2"/>
                                            </p:txEl>
                                          </p:spTgt>
                                        </p:tgtEl>
                                      </p:cBhvr>
                                      <p:from x="200000" y="450000"/>
                                      <p:to x="100000" y="100000"/>
                                    </p:animScale>
                                    <p:set>
                                      <p:cBhvr>
                                        <p:cTn id="10" dur="770" fill="hold"/>
                                        <p:tgtEl>
                                          <p:spTgt spid="1410051">
                                            <p:txEl>
                                              <p:pRg st="2" end="2"/>
                                            </p:txEl>
                                          </p:spTgt>
                                        </p:tgtEl>
                                        <p:attrNameLst>
                                          <p:attrName>ppt_x</p:attrName>
                                        </p:attrNameLst>
                                      </p:cBhvr>
                                      <p:to>
                                        <p:strVal val="(0.5)"/>
                                      </p:to>
                                    </p:set>
                                    <p:anim from="(0.5)" to="(#ppt_x)" calcmode="lin" valueType="num">
                                      <p:cBhvr>
                                        <p:cTn id="11" dur="1230" accel="100000" fill="hold">
                                          <p:stCondLst>
                                            <p:cond delay="770"/>
                                          </p:stCondLst>
                                        </p:cTn>
                                        <p:tgtEl>
                                          <p:spTgt spid="1410051">
                                            <p:txEl>
                                              <p:pRg st="2" end="2"/>
                                            </p:txEl>
                                          </p:spTgt>
                                        </p:tgtEl>
                                        <p:attrNameLst>
                                          <p:attrName>ppt_x</p:attrName>
                                        </p:attrNameLst>
                                      </p:cBhvr>
                                    </p:anim>
                                    <p:set>
                                      <p:cBhvr>
                                        <p:cTn id="12" dur="770" fill="hold"/>
                                        <p:tgtEl>
                                          <p:spTgt spid="1410051">
                                            <p:txEl>
                                              <p:pRg st="2" end="2"/>
                                            </p:txEl>
                                          </p:spTgt>
                                        </p:tgtEl>
                                        <p:attrNameLst>
                                          <p:attrName>ppt_y</p:attrName>
                                        </p:attrNameLst>
                                      </p:cBhvr>
                                      <p:to>
                                        <p:strVal val="(#ppt_y+0.4)"/>
                                      </p:to>
                                    </p:set>
                                    <p:anim from="(#ppt_y+0.4)" to="(#ppt_y)" calcmode="lin" valueType="num">
                                      <p:cBhvr>
                                        <p:cTn id="13" dur="1230" accel="100000" fill="hold">
                                          <p:stCondLst>
                                            <p:cond delay="770"/>
                                          </p:stCondLst>
                                        </p:cTn>
                                        <p:tgtEl>
                                          <p:spTgt spid="1410051">
                                            <p:txEl>
                                              <p:pRg st="2" end="2"/>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410051">
                                            <p:txEl>
                                              <p:pRg st="3" end="3"/>
                                            </p:txEl>
                                          </p:spTgt>
                                        </p:tgtEl>
                                        <p:attrNameLst>
                                          <p:attrName>style.visibility</p:attrName>
                                        </p:attrNameLst>
                                      </p:cBhvr>
                                      <p:to>
                                        <p:strVal val="visible"/>
                                      </p:to>
                                    </p:set>
                                    <p:animEffect transition="in" filter="fade">
                                      <p:cBhvr>
                                        <p:cTn id="16" dur="770" decel="100000"/>
                                        <p:tgtEl>
                                          <p:spTgt spid="1410051">
                                            <p:txEl>
                                              <p:pRg st="3" end="3"/>
                                            </p:txEl>
                                          </p:spTgt>
                                        </p:tgtEl>
                                      </p:cBhvr>
                                    </p:animEffect>
                                    <p:animScale>
                                      <p:cBhvr>
                                        <p:cTn id="17" dur="770" decel="100000"/>
                                        <p:tgtEl>
                                          <p:spTgt spid="1410051">
                                            <p:txEl>
                                              <p:pRg st="3" end="3"/>
                                            </p:txEl>
                                          </p:spTgt>
                                        </p:tgtEl>
                                      </p:cBhvr>
                                      <p:from x="10000" y="10000"/>
                                      <p:to x="200000" y="450000"/>
                                    </p:animScale>
                                    <p:animScale>
                                      <p:cBhvr>
                                        <p:cTn id="18" dur="1230" accel="100000" fill="hold">
                                          <p:stCondLst>
                                            <p:cond delay="770"/>
                                          </p:stCondLst>
                                        </p:cTn>
                                        <p:tgtEl>
                                          <p:spTgt spid="1410051">
                                            <p:txEl>
                                              <p:pRg st="3" end="3"/>
                                            </p:txEl>
                                          </p:spTgt>
                                        </p:tgtEl>
                                      </p:cBhvr>
                                      <p:from x="200000" y="450000"/>
                                      <p:to x="100000" y="100000"/>
                                    </p:animScale>
                                    <p:set>
                                      <p:cBhvr>
                                        <p:cTn id="19" dur="770" fill="hold"/>
                                        <p:tgtEl>
                                          <p:spTgt spid="1410051">
                                            <p:txEl>
                                              <p:pRg st="3" end="3"/>
                                            </p:txEl>
                                          </p:spTgt>
                                        </p:tgtEl>
                                        <p:attrNameLst>
                                          <p:attrName>ppt_x</p:attrName>
                                        </p:attrNameLst>
                                      </p:cBhvr>
                                      <p:to>
                                        <p:strVal val="(0.5)"/>
                                      </p:to>
                                    </p:set>
                                    <p:anim from="(0.5)" to="(#ppt_x)" calcmode="lin" valueType="num">
                                      <p:cBhvr>
                                        <p:cTn id="20" dur="1230" accel="100000" fill="hold">
                                          <p:stCondLst>
                                            <p:cond delay="770"/>
                                          </p:stCondLst>
                                        </p:cTn>
                                        <p:tgtEl>
                                          <p:spTgt spid="1410051">
                                            <p:txEl>
                                              <p:pRg st="3" end="3"/>
                                            </p:txEl>
                                          </p:spTgt>
                                        </p:tgtEl>
                                        <p:attrNameLst>
                                          <p:attrName>ppt_x</p:attrName>
                                        </p:attrNameLst>
                                      </p:cBhvr>
                                    </p:anim>
                                    <p:set>
                                      <p:cBhvr>
                                        <p:cTn id="21" dur="770" fill="hold"/>
                                        <p:tgtEl>
                                          <p:spTgt spid="1410051">
                                            <p:txEl>
                                              <p:pRg st="3" end="3"/>
                                            </p:txEl>
                                          </p:spTgt>
                                        </p:tgtEl>
                                        <p:attrNameLst>
                                          <p:attrName>ppt_y</p:attrName>
                                        </p:attrNameLst>
                                      </p:cBhvr>
                                      <p:to>
                                        <p:strVal val="(#ppt_y+0.4)"/>
                                      </p:to>
                                    </p:set>
                                    <p:anim from="(#ppt_y+0.4)" to="(#ppt_y)" calcmode="lin" valueType="num">
                                      <p:cBhvr>
                                        <p:cTn id="22" dur="1230" accel="100000" fill="hold">
                                          <p:stCondLst>
                                            <p:cond delay="770"/>
                                          </p:stCondLst>
                                        </p:cTn>
                                        <p:tgtEl>
                                          <p:spTgt spid="1410051">
                                            <p:txEl>
                                              <p:pRg st="3" end="3"/>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410051">
                                            <p:txEl>
                                              <p:pRg st="4" end="4"/>
                                            </p:txEl>
                                          </p:spTgt>
                                        </p:tgtEl>
                                        <p:attrNameLst>
                                          <p:attrName>style.visibility</p:attrName>
                                        </p:attrNameLst>
                                      </p:cBhvr>
                                      <p:to>
                                        <p:strVal val="visible"/>
                                      </p:to>
                                    </p:set>
                                    <p:animEffect transition="in" filter="fade">
                                      <p:cBhvr>
                                        <p:cTn id="25" dur="770" decel="100000"/>
                                        <p:tgtEl>
                                          <p:spTgt spid="1410051">
                                            <p:txEl>
                                              <p:pRg st="4" end="4"/>
                                            </p:txEl>
                                          </p:spTgt>
                                        </p:tgtEl>
                                      </p:cBhvr>
                                    </p:animEffect>
                                    <p:animScale>
                                      <p:cBhvr>
                                        <p:cTn id="26" dur="770" decel="100000"/>
                                        <p:tgtEl>
                                          <p:spTgt spid="1410051">
                                            <p:txEl>
                                              <p:pRg st="4" end="4"/>
                                            </p:txEl>
                                          </p:spTgt>
                                        </p:tgtEl>
                                      </p:cBhvr>
                                      <p:from x="10000" y="10000"/>
                                      <p:to x="200000" y="450000"/>
                                    </p:animScale>
                                    <p:animScale>
                                      <p:cBhvr>
                                        <p:cTn id="27" dur="1230" accel="100000" fill="hold">
                                          <p:stCondLst>
                                            <p:cond delay="770"/>
                                          </p:stCondLst>
                                        </p:cTn>
                                        <p:tgtEl>
                                          <p:spTgt spid="1410051">
                                            <p:txEl>
                                              <p:pRg st="4" end="4"/>
                                            </p:txEl>
                                          </p:spTgt>
                                        </p:tgtEl>
                                      </p:cBhvr>
                                      <p:from x="200000" y="450000"/>
                                      <p:to x="100000" y="100000"/>
                                    </p:animScale>
                                    <p:set>
                                      <p:cBhvr>
                                        <p:cTn id="28" dur="770" fill="hold"/>
                                        <p:tgtEl>
                                          <p:spTgt spid="1410051">
                                            <p:txEl>
                                              <p:pRg st="4" end="4"/>
                                            </p:txEl>
                                          </p:spTgt>
                                        </p:tgtEl>
                                        <p:attrNameLst>
                                          <p:attrName>ppt_x</p:attrName>
                                        </p:attrNameLst>
                                      </p:cBhvr>
                                      <p:to>
                                        <p:strVal val="(0.5)"/>
                                      </p:to>
                                    </p:set>
                                    <p:anim from="(0.5)" to="(#ppt_x)" calcmode="lin" valueType="num">
                                      <p:cBhvr>
                                        <p:cTn id="29" dur="1230" accel="100000" fill="hold">
                                          <p:stCondLst>
                                            <p:cond delay="770"/>
                                          </p:stCondLst>
                                        </p:cTn>
                                        <p:tgtEl>
                                          <p:spTgt spid="1410051">
                                            <p:txEl>
                                              <p:pRg st="4" end="4"/>
                                            </p:txEl>
                                          </p:spTgt>
                                        </p:tgtEl>
                                        <p:attrNameLst>
                                          <p:attrName>ppt_x</p:attrName>
                                        </p:attrNameLst>
                                      </p:cBhvr>
                                    </p:anim>
                                    <p:set>
                                      <p:cBhvr>
                                        <p:cTn id="30" dur="770" fill="hold"/>
                                        <p:tgtEl>
                                          <p:spTgt spid="1410051">
                                            <p:txEl>
                                              <p:pRg st="4" end="4"/>
                                            </p:txEl>
                                          </p:spTgt>
                                        </p:tgtEl>
                                        <p:attrNameLst>
                                          <p:attrName>ppt_y</p:attrName>
                                        </p:attrNameLst>
                                      </p:cBhvr>
                                      <p:to>
                                        <p:strVal val="(#ppt_y+0.4)"/>
                                      </p:to>
                                    </p:set>
                                    <p:anim from="(#ppt_y+0.4)" to="(#ppt_y)" calcmode="lin" valueType="num">
                                      <p:cBhvr>
                                        <p:cTn id="31" dur="1230" accel="100000" fill="hold">
                                          <p:stCondLst>
                                            <p:cond delay="770"/>
                                          </p:stCondLst>
                                        </p:cTn>
                                        <p:tgtEl>
                                          <p:spTgt spid="1410051">
                                            <p:txEl>
                                              <p:pRg st="4" end="4"/>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410051">
                                            <p:txEl>
                                              <p:pRg st="5" end="5"/>
                                            </p:txEl>
                                          </p:spTgt>
                                        </p:tgtEl>
                                        <p:attrNameLst>
                                          <p:attrName>style.visibility</p:attrName>
                                        </p:attrNameLst>
                                      </p:cBhvr>
                                      <p:to>
                                        <p:strVal val="visible"/>
                                      </p:to>
                                    </p:set>
                                    <p:animEffect transition="in" filter="fade">
                                      <p:cBhvr>
                                        <p:cTn id="34" dur="770" decel="100000"/>
                                        <p:tgtEl>
                                          <p:spTgt spid="1410051">
                                            <p:txEl>
                                              <p:pRg st="5" end="5"/>
                                            </p:txEl>
                                          </p:spTgt>
                                        </p:tgtEl>
                                      </p:cBhvr>
                                    </p:animEffect>
                                    <p:animScale>
                                      <p:cBhvr>
                                        <p:cTn id="35" dur="770" decel="100000"/>
                                        <p:tgtEl>
                                          <p:spTgt spid="1410051">
                                            <p:txEl>
                                              <p:pRg st="5" end="5"/>
                                            </p:txEl>
                                          </p:spTgt>
                                        </p:tgtEl>
                                      </p:cBhvr>
                                      <p:from x="10000" y="10000"/>
                                      <p:to x="200000" y="450000"/>
                                    </p:animScale>
                                    <p:animScale>
                                      <p:cBhvr>
                                        <p:cTn id="36" dur="1230" accel="100000" fill="hold">
                                          <p:stCondLst>
                                            <p:cond delay="770"/>
                                          </p:stCondLst>
                                        </p:cTn>
                                        <p:tgtEl>
                                          <p:spTgt spid="1410051">
                                            <p:txEl>
                                              <p:pRg st="5" end="5"/>
                                            </p:txEl>
                                          </p:spTgt>
                                        </p:tgtEl>
                                      </p:cBhvr>
                                      <p:from x="200000" y="450000"/>
                                      <p:to x="100000" y="100000"/>
                                    </p:animScale>
                                    <p:set>
                                      <p:cBhvr>
                                        <p:cTn id="37" dur="770" fill="hold"/>
                                        <p:tgtEl>
                                          <p:spTgt spid="1410051">
                                            <p:txEl>
                                              <p:pRg st="5" end="5"/>
                                            </p:txEl>
                                          </p:spTgt>
                                        </p:tgtEl>
                                        <p:attrNameLst>
                                          <p:attrName>ppt_x</p:attrName>
                                        </p:attrNameLst>
                                      </p:cBhvr>
                                      <p:to>
                                        <p:strVal val="(0.5)"/>
                                      </p:to>
                                    </p:set>
                                    <p:anim from="(0.5)" to="(#ppt_x)" calcmode="lin" valueType="num">
                                      <p:cBhvr>
                                        <p:cTn id="38" dur="1230" accel="100000" fill="hold">
                                          <p:stCondLst>
                                            <p:cond delay="770"/>
                                          </p:stCondLst>
                                        </p:cTn>
                                        <p:tgtEl>
                                          <p:spTgt spid="1410051">
                                            <p:txEl>
                                              <p:pRg st="5" end="5"/>
                                            </p:txEl>
                                          </p:spTgt>
                                        </p:tgtEl>
                                        <p:attrNameLst>
                                          <p:attrName>ppt_x</p:attrName>
                                        </p:attrNameLst>
                                      </p:cBhvr>
                                    </p:anim>
                                    <p:set>
                                      <p:cBhvr>
                                        <p:cTn id="39" dur="770" fill="hold"/>
                                        <p:tgtEl>
                                          <p:spTgt spid="1410051">
                                            <p:txEl>
                                              <p:pRg st="5" end="5"/>
                                            </p:txEl>
                                          </p:spTgt>
                                        </p:tgtEl>
                                        <p:attrNameLst>
                                          <p:attrName>ppt_y</p:attrName>
                                        </p:attrNameLst>
                                      </p:cBhvr>
                                      <p:to>
                                        <p:strVal val="(#ppt_y+0.4)"/>
                                      </p:to>
                                    </p:set>
                                    <p:anim from="(#ppt_y+0.4)" to="(#ppt_y)" calcmode="lin" valueType="num">
                                      <p:cBhvr>
                                        <p:cTn id="40" dur="1230" accel="100000" fill="hold">
                                          <p:stCondLst>
                                            <p:cond delay="770"/>
                                          </p:stCondLst>
                                        </p:cTn>
                                        <p:tgtEl>
                                          <p:spTgt spid="1410051">
                                            <p:txEl>
                                              <p:pRg st="5" end="5"/>
                                            </p:txEl>
                                          </p:spTgt>
                                        </p:tgtEl>
                                        <p:attrNameLst>
                                          <p:attrName>ppt_y</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1" presetClass="entr" presetSubtype="0" fill="hold" nodeType="clickEffect">
                                  <p:stCondLst>
                                    <p:cond delay="0"/>
                                  </p:stCondLst>
                                  <p:childTnLst>
                                    <p:set>
                                      <p:cBhvr>
                                        <p:cTn id="44" dur="1" fill="hold">
                                          <p:stCondLst>
                                            <p:cond delay="0"/>
                                          </p:stCondLst>
                                        </p:cTn>
                                        <p:tgtEl>
                                          <p:spTgt spid="1410051">
                                            <p:txEl>
                                              <p:pRg st="6" end="6"/>
                                            </p:txEl>
                                          </p:spTgt>
                                        </p:tgtEl>
                                        <p:attrNameLst>
                                          <p:attrName>style.visibility</p:attrName>
                                        </p:attrNameLst>
                                      </p:cBhvr>
                                      <p:to>
                                        <p:strVal val="visible"/>
                                      </p:to>
                                    </p:set>
                                    <p:animEffect transition="in" filter="fade">
                                      <p:cBhvr>
                                        <p:cTn id="45" dur="770" decel="100000"/>
                                        <p:tgtEl>
                                          <p:spTgt spid="1410051">
                                            <p:txEl>
                                              <p:pRg st="6" end="6"/>
                                            </p:txEl>
                                          </p:spTgt>
                                        </p:tgtEl>
                                      </p:cBhvr>
                                    </p:animEffect>
                                    <p:animScale>
                                      <p:cBhvr>
                                        <p:cTn id="46" dur="770" decel="100000"/>
                                        <p:tgtEl>
                                          <p:spTgt spid="1410051">
                                            <p:txEl>
                                              <p:pRg st="6" end="6"/>
                                            </p:txEl>
                                          </p:spTgt>
                                        </p:tgtEl>
                                      </p:cBhvr>
                                      <p:from x="10000" y="10000"/>
                                      <p:to x="200000" y="450000"/>
                                    </p:animScale>
                                    <p:animScale>
                                      <p:cBhvr>
                                        <p:cTn id="47" dur="1230" accel="100000" fill="hold">
                                          <p:stCondLst>
                                            <p:cond delay="770"/>
                                          </p:stCondLst>
                                        </p:cTn>
                                        <p:tgtEl>
                                          <p:spTgt spid="1410051">
                                            <p:txEl>
                                              <p:pRg st="6" end="6"/>
                                            </p:txEl>
                                          </p:spTgt>
                                        </p:tgtEl>
                                      </p:cBhvr>
                                      <p:from x="200000" y="450000"/>
                                      <p:to x="100000" y="100000"/>
                                    </p:animScale>
                                    <p:set>
                                      <p:cBhvr>
                                        <p:cTn id="48" dur="770" fill="hold"/>
                                        <p:tgtEl>
                                          <p:spTgt spid="1410051">
                                            <p:txEl>
                                              <p:pRg st="6" end="6"/>
                                            </p:txEl>
                                          </p:spTgt>
                                        </p:tgtEl>
                                        <p:attrNameLst>
                                          <p:attrName>ppt_x</p:attrName>
                                        </p:attrNameLst>
                                      </p:cBhvr>
                                      <p:to>
                                        <p:strVal val="(0.5)"/>
                                      </p:to>
                                    </p:set>
                                    <p:anim from="(0.5)" to="(#ppt_x)" calcmode="lin" valueType="num">
                                      <p:cBhvr>
                                        <p:cTn id="49" dur="1230" accel="100000" fill="hold">
                                          <p:stCondLst>
                                            <p:cond delay="770"/>
                                          </p:stCondLst>
                                        </p:cTn>
                                        <p:tgtEl>
                                          <p:spTgt spid="1410051">
                                            <p:txEl>
                                              <p:pRg st="6" end="6"/>
                                            </p:txEl>
                                          </p:spTgt>
                                        </p:tgtEl>
                                        <p:attrNameLst>
                                          <p:attrName>ppt_x</p:attrName>
                                        </p:attrNameLst>
                                      </p:cBhvr>
                                    </p:anim>
                                    <p:set>
                                      <p:cBhvr>
                                        <p:cTn id="50" dur="770" fill="hold"/>
                                        <p:tgtEl>
                                          <p:spTgt spid="1410051">
                                            <p:txEl>
                                              <p:pRg st="6" end="6"/>
                                            </p:txEl>
                                          </p:spTgt>
                                        </p:tgtEl>
                                        <p:attrNameLst>
                                          <p:attrName>ppt_y</p:attrName>
                                        </p:attrNameLst>
                                      </p:cBhvr>
                                      <p:to>
                                        <p:strVal val="(#ppt_y+0.4)"/>
                                      </p:to>
                                    </p:set>
                                    <p:anim from="(#ppt_y+0.4)" to="(#ppt_y)" calcmode="lin" valueType="num">
                                      <p:cBhvr>
                                        <p:cTn id="51" dur="1230" accel="100000" fill="hold">
                                          <p:stCondLst>
                                            <p:cond delay="770"/>
                                          </p:stCondLst>
                                        </p:cTn>
                                        <p:tgtEl>
                                          <p:spTgt spid="1410051">
                                            <p:txEl>
                                              <p:pRg st="6" end="6"/>
                                            </p:txEl>
                                          </p:spTgt>
                                        </p:tgtEl>
                                        <p:attrNameLst>
                                          <p:attrName>ppt_y</p:attrName>
                                        </p:attrNameLst>
                                      </p:cBhvr>
                                    </p:anim>
                                  </p:childTnLst>
                                </p:cTn>
                              </p:par>
                              <p:par>
                                <p:cTn id="52" presetID="51" presetClass="entr" presetSubtype="0" fill="hold" nodeType="withEffect">
                                  <p:stCondLst>
                                    <p:cond delay="0"/>
                                  </p:stCondLst>
                                  <p:childTnLst>
                                    <p:set>
                                      <p:cBhvr>
                                        <p:cTn id="53" dur="1" fill="hold">
                                          <p:stCondLst>
                                            <p:cond delay="0"/>
                                          </p:stCondLst>
                                        </p:cTn>
                                        <p:tgtEl>
                                          <p:spTgt spid="1410051">
                                            <p:txEl>
                                              <p:pRg st="7" end="7"/>
                                            </p:txEl>
                                          </p:spTgt>
                                        </p:tgtEl>
                                        <p:attrNameLst>
                                          <p:attrName>style.visibility</p:attrName>
                                        </p:attrNameLst>
                                      </p:cBhvr>
                                      <p:to>
                                        <p:strVal val="visible"/>
                                      </p:to>
                                    </p:set>
                                    <p:animEffect transition="in" filter="fade">
                                      <p:cBhvr>
                                        <p:cTn id="54" dur="770" decel="100000"/>
                                        <p:tgtEl>
                                          <p:spTgt spid="1410051">
                                            <p:txEl>
                                              <p:pRg st="7" end="7"/>
                                            </p:txEl>
                                          </p:spTgt>
                                        </p:tgtEl>
                                      </p:cBhvr>
                                    </p:animEffect>
                                    <p:animScale>
                                      <p:cBhvr>
                                        <p:cTn id="55" dur="770" decel="100000"/>
                                        <p:tgtEl>
                                          <p:spTgt spid="1410051">
                                            <p:txEl>
                                              <p:pRg st="7" end="7"/>
                                            </p:txEl>
                                          </p:spTgt>
                                        </p:tgtEl>
                                      </p:cBhvr>
                                      <p:from x="10000" y="10000"/>
                                      <p:to x="200000" y="450000"/>
                                    </p:animScale>
                                    <p:animScale>
                                      <p:cBhvr>
                                        <p:cTn id="56" dur="1230" accel="100000" fill="hold">
                                          <p:stCondLst>
                                            <p:cond delay="770"/>
                                          </p:stCondLst>
                                        </p:cTn>
                                        <p:tgtEl>
                                          <p:spTgt spid="1410051">
                                            <p:txEl>
                                              <p:pRg st="7" end="7"/>
                                            </p:txEl>
                                          </p:spTgt>
                                        </p:tgtEl>
                                      </p:cBhvr>
                                      <p:from x="200000" y="450000"/>
                                      <p:to x="100000" y="100000"/>
                                    </p:animScale>
                                    <p:set>
                                      <p:cBhvr>
                                        <p:cTn id="57" dur="770" fill="hold"/>
                                        <p:tgtEl>
                                          <p:spTgt spid="1410051">
                                            <p:txEl>
                                              <p:pRg st="7" end="7"/>
                                            </p:txEl>
                                          </p:spTgt>
                                        </p:tgtEl>
                                        <p:attrNameLst>
                                          <p:attrName>ppt_x</p:attrName>
                                        </p:attrNameLst>
                                      </p:cBhvr>
                                      <p:to>
                                        <p:strVal val="(0.5)"/>
                                      </p:to>
                                    </p:set>
                                    <p:anim from="(0.5)" to="(#ppt_x)" calcmode="lin" valueType="num">
                                      <p:cBhvr>
                                        <p:cTn id="58" dur="1230" accel="100000" fill="hold">
                                          <p:stCondLst>
                                            <p:cond delay="770"/>
                                          </p:stCondLst>
                                        </p:cTn>
                                        <p:tgtEl>
                                          <p:spTgt spid="1410051">
                                            <p:txEl>
                                              <p:pRg st="7" end="7"/>
                                            </p:txEl>
                                          </p:spTgt>
                                        </p:tgtEl>
                                        <p:attrNameLst>
                                          <p:attrName>ppt_x</p:attrName>
                                        </p:attrNameLst>
                                      </p:cBhvr>
                                    </p:anim>
                                    <p:set>
                                      <p:cBhvr>
                                        <p:cTn id="59" dur="770" fill="hold"/>
                                        <p:tgtEl>
                                          <p:spTgt spid="1410051">
                                            <p:txEl>
                                              <p:pRg st="7" end="7"/>
                                            </p:txEl>
                                          </p:spTgt>
                                        </p:tgtEl>
                                        <p:attrNameLst>
                                          <p:attrName>ppt_y</p:attrName>
                                        </p:attrNameLst>
                                      </p:cBhvr>
                                      <p:to>
                                        <p:strVal val="(#ppt_y+0.4)"/>
                                      </p:to>
                                    </p:set>
                                    <p:anim from="(#ppt_y+0.4)" to="(#ppt_y)" calcmode="lin" valueType="num">
                                      <p:cBhvr>
                                        <p:cTn id="60" dur="1230" accel="100000" fill="hold">
                                          <p:stCondLst>
                                            <p:cond delay="770"/>
                                          </p:stCondLst>
                                        </p:cTn>
                                        <p:tgtEl>
                                          <p:spTgt spid="1410051">
                                            <p:txEl>
                                              <p:pRg st="7" end="7"/>
                                            </p:txEl>
                                          </p:spTgt>
                                        </p:tgtEl>
                                        <p:attrNameLst>
                                          <p:attrName>ppt_y</p:attrName>
                                        </p:attrNameLst>
                                      </p:cBhvr>
                                    </p:anim>
                                  </p:childTnLst>
                                </p:cTn>
                              </p:par>
                              <p:par>
                                <p:cTn id="61" presetID="51" presetClass="entr" presetSubtype="0" fill="hold" nodeType="withEffect">
                                  <p:stCondLst>
                                    <p:cond delay="0"/>
                                  </p:stCondLst>
                                  <p:childTnLst>
                                    <p:set>
                                      <p:cBhvr>
                                        <p:cTn id="62" dur="1" fill="hold">
                                          <p:stCondLst>
                                            <p:cond delay="0"/>
                                          </p:stCondLst>
                                        </p:cTn>
                                        <p:tgtEl>
                                          <p:spTgt spid="1410051">
                                            <p:txEl>
                                              <p:pRg st="8" end="8"/>
                                            </p:txEl>
                                          </p:spTgt>
                                        </p:tgtEl>
                                        <p:attrNameLst>
                                          <p:attrName>style.visibility</p:attrName>
                                        </p:attrNameLst>
                                      </p:cBhvr>
                                      <p:to>
                                        <p:strVal val="visible"/>
                                      </p:to>
                                    </p:set>
                                    <p:animEffect transition="in" filter="fade">
                                      <p:cBhvr>
                                        <p:cTn id="63" dur="770" decel="100000"/>
                                        <p:tgtEl>
                                          <p:spTgt spid="1410051">
                                            <p:txEl>
                                              <p:pRg st="8" end="8"/>
                                            </p:txEl>
                                          </p:spTgt>
                                        </p:tgtEl>
                                      </p:cBhvr>
                                    </p:animEffect>
                                    <p:animScale>
                                      <p:cBhvr>
                                        <p:cTn id="64" dur="770" decel="100000"/>
                                        <p:tgtEl>
                                          <p:spTgt spid="1410051">
                                            <p:txEl>
                                              <p:pRg st="8" end="8"/>
                                            </p:txEl>
                                          </p:spTgt>
                                        </p:tgtEl>
                                      </p:cBhvr>
                                      <p:from x="10000" y="10000"/>
                                      <p:to x="200000" y="450000"/>
                                    </p:animScale>
                                    <p:animScale>
                                      <p:cBhvr>
                                        <p:cTn id="65" dur="1230" accel="100000" fill="hold">
                                          <p:stCondLst>
                                            <p:cond delay="770"/>
                                          </p:stCondLst>
                                        </p:cTn>
                                        <p:tgtEl>
                                          <p:spTgt spid="1410051">
                                            <p:txEl>
                                              <p:pRg st="8" end="8"/>
                                            </p:txEl>
                                          </p:spTgt>
                                        </p:tgtEl>
                                      </p:cBhvr>
                                      <p:from x="200000" y="450000"/>
                                      <p:to x="100000" y="100000"/>
                                    </p:animScale>
                                    <p:set>
                                      <p:cBhvr>
                                        <p:cTn id="66" dur="770" fill="hold"/>
                                        <p:tgtEl>
                                          <p:spTgt spid="1410051">
                                            <p:txEl>
                                              <p:pRg st="8" end="8"/>
                                            </p:txEl>
                                          </p:spTgt>
                                        </p:tgtEl>
                                        <p:attrNameLst>
                                          <p:attrName>ppt_x</p:attrName>
                                        </p:attrNameLst>
                                      </p:cBhvr>
                                      <p:to>
                                        <p:strVal val="(0.5)"/>
                                      </p:to>
                                    </p:set>
                                    <p:anim from="(0.5)" to="(#ppt_x)" calcmode="lin" valueType="num">
                                      <p:cBhvr>
                                        <p:cTn id="67" dur="1230" accel="100000" fill="hold">
                                          <p:stCondLst>
                                            <p:cond delay="770"/>
                                          </p:stCondLst>
                                        </p:cTn>
                                        <p:tgtEl>
                                          <p:spTgt spid="1410051">
                                            <p:txEl>
                                              <p:pRg st="8" end="8"/>
                                            </p:txEl>
                                          </p:spTgt>
                                        </p:tgtEl>
                                        <p:attrNameLst>
                                          <p:attrName>ppt_x</p:attrName>
                                        </p:attrNameLst>
                                      </p:cBhvr>
                                    </p:anim>
                                    <p:set>
                                      <p:cBhvr>
                                        <p:cTn id="68" dur="770" fill="hold"/>
                                        <p:tgtEl>
                                          <p:spTgt spid="1410051">
                                            <p:txEl>
                                              <p:pRg st="8" end="8"/>
                                            </p:txEl>
                                          </p:spTgt>
                                        </p:tgtEl>
                                        <p:attrNameLst>
                                          <p:attrName>ppt_y</p:attrName>
                                        </p:attrNameLst>
                                      </p:cBhvr>
                                      <p:to>
                                        <p:strVal val="(#ppt_y+0.4)"/>
                                      </p:to>
                                    </p:set>
                                    <p:anim from="(#ppt_y+0.4)" to="(#ppt_y)" calcmode="lin" valueType="num">
                                      <p:cBhvr>
                                        <p:cTn id="69" dur="1230" accel="100000" fill="hold">
                                          <p:stCondLst>
                                            <p:cond delay="770"/>
                                          </p:stCondLst>
                                        </p:cTn>
                                        <p:tgtEl>
                                          <p:spTgt spid="1410051">
                                            <p:txEl>
                                              <p:pRg st="8" end="8"/>
                                            </p:txEl>
                                          </p:spTgt>
                                        </p:tgtEl>
                                        <p:attrNameLst>
                                          <p:attrName>ppt_y</p:attrName>
                                        </p:attrNameLst>
                                      </p:cBhvr>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51" presetClass="entr" presetSubtype="0" fill="hold" nodeType="clickEffect">
                                  <p:stCondLst>
                                    <p:cond delay="0"/>
                                  </p:stCondLst>
                                  <p:childTnLst>
                                    <p:set>
                                      <p:cBhvr>
                                        <p:cTn id="73" dur="1" fill="hold">
                                          <p:stCondLst>
                                            <p:cond delay="0"/>
                                          </p:stCondLst>
                                        </p:cTn>
                                        <p:tgtEl>
                                          <p:spTgt spid="1410051">
                                            <p:txEl>
                                              <p:pRg st="9" end="9"/>
                                            </p:txEl>
                                          </p:spTgt>
                                        </p:tgtEl>
                                        <p:attrNameLst>
                                          <p:attrName>style.visibility</p:attrName>
                                        </p:attrNameLst>
                                      </p:cBhvr>
                                      <p:to>
                                        <p:strVal val="visible"/>
                                      </p:to>
                                    </p:set>
                                    <p:animEffect transition="in" filter="fade">
                                      <p:cBhvr>
                                        <p:cTn id="74" dur="770" decel="100000"/>
                                        <p:tgtEl>
                                          <p:spTgt spid="1410051">
                                            <p:txEl>
                                              <p:pRg st="9" end="9"/>
                                            </p:txEl>
                                          </p:spTgt>
                                        </p:tgtEl>
                                      </p:cBhvr>
                                    </p:animEffect>
                                    <p:animScale>
                                      <p:cBhvr>
                                        <p:cTn id="75" dur="770" decel="100000"/>
                                        <p:tgtEl>
                                          <p:spTgt spid="1410051">
                                            <p:txEl>
                                              <p:pRg st="9" end="9"/>
                                            </p:txEl>
                                          </p:spTgt>
                                        </p:tgtEl>
                                      </p:cBhvr>
                                      <p:from x="10000" y="10000"/>
                                      <p:to x="200000" y="450000"/>
                                    </p:animScale>
                                    <p:animScale>
                                      <p:cBhvr>
                                        <p:cTn id="76" dur="1230" accel="100000" fill="hold">
                                          <p:stCondLst>
                                            <p:cond delay="770"/>
                                          </p:stCondLst>
                                        </p:cTn>
                                        <p:tgtEl>
                                          <p:spTgt spid="1410051">
                                            <p:txEl>
                                              <p:pRg st="9" end="9"/>
                                            </p:txEl>
                                          </p:spTgt>
                                        </p:tgtEl>
                                      </p:cBhvr>
                                      <p:from x="200000" y="450000"/>
                                      <p:to x="100000" y="100000"/>
                                    </p:animScale>
                                    <p:set>
                                      <p:cBhvr>
                                        <p:cTn id="77" dur="770" fill="hold"/>
                                        <p:tgtEl>
                                          <p:spTgt spid="1410051">
                                            <p:txEl>
                                              <p:pRg st="9" end="9"/>
                                            </p:txEl>
                                          </p:spTgt>
                                        </p:tgtEl>
                                        <p:attrNameLst>
                                          <p:attrName>ppt_x</p:attrName>
                                        </p:attrNameLst>
                                      </p:cBhvr>
                                      <p:to>
                                        <p:strVal val="(0.5)"/>
                                      </p:to>
                                    </p:set>
                                    <p:anim from="(0.5)" to="(#ppt_x)" calcmode="lin" valueType="num">
                                      <p:cBhvr>
                                        <p:cTn id="78" dur="1230" accel="100000" fill="hold">
                                          <p:stCondLst>
                                            <p:cond delay="770"/>
                                          </p:stCondLst>
                                        </p:cTn>
                                        <p:tgtEl>
                                          <p:spTgt spid="1410051">
                                            <p:txEl>
                                              <p:pRg st="9" end="9"/>
                                            </p:txEl>
                                          </p:spTgt>
                                        </p:tgtEl>
                                        <p:attrNameLst>
                                          <p:attrName>ppt_x</p:attrName>
                                        </p:attrNameLst>
                                      </p:cBhvr>
                                    </p:anim>
                                    <p:set>
                                      <p:cBhvr>
                                        <p:cTn id="79" dur="770" fill="hold"/>
                                        <p:tgtEl>
                                          <p:spTgt spid="1410051">
                                            <p:txEl>
                                              <p:pRg st="9" end="9"/>
                                            </p:txEl>
                                          </p:spTgt>
                                        </p:tgtEl>
                                        <p:attrNameLst>
                                          <p:attrName>ppt_y</p:attrName>
                                        </p:attrNameLst>
                                      </p:cBhvr>
                                      <p:to>
                                        <p:strVal val="(#ppt_y+0.4)"/>
                                      </p:to>
                                    </p:set>
                                    <p:anim from="(#ppt_y+0.4)" to="(#ppt_y)" calcmode="lin" valueType="num">
                                      <p:cBhvr>
                                        <p:cTn id="80" dur="1230" accel="100000" fill="hold">
                                          <p:stCondLst>
                                            <p:cond delay="770"/>
                                          </p:stCondLst>
                                        </p:cTn>
                                        <p:tgtEl>
                                          <p:spTgt spid="1410051">
                                            <p:txEl>
                                              <p:pRg st="9" end="9"/>
                                            </p:txEl>
                                          </p:spTgt>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410051">
                                            <p:txEl>
                                              <p:pRg st="10" end="10"/>
                                            </p:txEl>
                                          </p:spTgt>
                                        </p:tgtEl>
                                        <p:attrNameLst>
                                          <p:attrName>style.visibility</p:attrName>
                                        </p:attrNameLst>
                                      </p:cBhvr>
                                      <p:to>
                                        <p:strVal val="visible"/>
                                      </p:to>
                                    </p:set>
                                    <p:animEffect transition="in" filter="fade">
                                      <p:cBhvr>
                                        <p:cTn id="83" dur="770" decel="100000"/>
                                        <p:tgtEl>
                                          <p:spTgt spid="1410051">
                                            <p:txEl>
                                              <p:pRg st="10" end="10"/>
                                            </p:txEl>
                                          </p:spTgt>
                                        </p:tgtEl>
                                      </p:cBhvr>
                                    </p:animEffect>
                                    <p:animScale>
                                      <p:cBhvr>
                                        <p:cTn id="84" dur="770" decel="100000"/>
                                        <p:tgtEl>
                                          <p:spTgt spid="1410051">
                                            <p:txEl>
                                              <p:pRg st="10" end="10"/>
                                            </p:txEl>
                                          </p:spTgt>
                                        </p:tgtEl>
                                      </p:cBhvr>
                                      <p:from x="10000" y="10000"/>
                                      <p:to x="200000" y="450000"/>
                                    </p:animScale>
                                    <p:animScale>
                                      <p:cBhvr>
                                        <p:cTn id="85" dur="1230" accel="100000" fill="hold">
                                          <p:stCondLst>
                                            <p:cond delay="770"/>
                                          </p:stCondLst>
                                        </p:cTn>
                                        <p:tgtEl>
                                          <p:spTgt spid="1410051">
                                            <p:txEl>
                                              <p:pRg st="10" end="10"/>
                                            </p:txEl>
                                          </p:spTgt>
                                        </p:tgtEl>
                                      </p:cBhvr>
                                      <p:from x="200000" y="450000"/>
                                      <p:to x="100000" y="100000"/>
                                    </p:animScale>
                                    <p:set>
                                      <p:cBhvr>
                                        <p:cTn id="86" dur="770" fill="hold"/>
                                        <p:tgtEl>
                                          <p:spTgt spid="1410051">
                                            <p:txEl>
                                              <p:pRg st="10" end="10"/>
                                            </p:txEl>
                                          </p:spTgt>
                                        </p:tgtEl>
                                        <p:attrNameLst>
                                          <p:attrName>ppt_x</p:attrName>
                                        </p:attrNameLst>
                                      </p:cBhvr>
                                      <p:to>
                                        <p:strVal val="(0.5)"/>
                                      </p:to>
                                    </p:set>
                                    <p:anim from="(0.5)" to="(#ppt_x)" calcmode="lin" valueType="num">
                                      <p:cBhvr>
                                        <p:cTn id="87" dur="1230" accel="100000" fill="hold">
                                          <p:stCondLst>
                                            <p:cond delay="770"/>
                                          </p:stCondLst>
                                        </p:cTn>
                                        <p:tgtEl>
                                          <p:spTgt spid="1410051">
                                            <p:txEl>
                                              <p:pRg st="10" end="10"/>
                                            </p:txEl>
                                          </p:spTgt>
                                        </p:tgtEl>
                                        <p:attrNameLst>
                                          <p:attrName>ppt_x</p:attrName>
                                        </p:attrNameLst>
                                      </p:cBhvr>
                                    </p:anim>
                                    <p:set>
                                      <p:cBhvr>
                                        <p:cTn id="88" dur="770" fill="hold"/>
                                        <p:tgtEl>
                                          <p:spTgt spid="1410051">
                                            <p:txEl>
                                              <p:pRg st="10" end="10"/>
                                            </p:txEl>
                                          </p:spTgt>
                                        </p:tgtEl>
                                        <p:attrNameLst>
                                          <p:attrName>ppt_y</p:attrName>
                                        </p:attrNameLst>
                                      </p:cBhvr>
                                      <p:to>
                                        <p:strVal val="(#ppt_y+0.4)"/>
                                      </p:to>
                                    </p:set>
                                    <p:anim from="(#ppt_y+0.4)" to="(#ppt_y)" calcmode="lin" valueType="num">
                                      <p:cBhvr>
                                        <p:cTn id="89" dur="1230" accel="100000" fill="hold">
                                          <p:stCondLst>
                                            <p:cond delay="770"/>
                                          </p:stCondLst>
                                        </p:cTn>
                                        <p:tgtEl>
                                          <p:spTgt spid="1410051">
                                            <p:txEl>
                                              <p:pRg st="10" end="10"/>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dirty="0">
                <a:latin typeface="Arial" charset="0"/>
                <a:ea typeface="ＭＳ Ｐゴシック" charset="0"/>
                <a:cs typeface="ＭＳ Ｐゴシック" charset="0"/>
              </a:rPr>
              <a:t>Lecture 7: Writing Static Methods</a:t>
            </a:r>
          </a:p>
        </p:txBody>
      </p:sp>
      <p:sp>
        <p:nvSpPr>
          <p:cNvPr id="3" name="Content Placeholder 2"/>
          <p:cNvSpPr>
            <a:spLocks noGrp="1"/>
          </p:cNvSpPr>
          <p:nvPr>
            <p:ph idx="1"/>
          </p:nvPr>
        </p:nvSpPr>
        <p:spPr/>
        <p:txBody>
          <a:bodyPr/>
          <a:lstStyle/>
          <a:p>
            <a:pPr lvl="1">
              <a:defRPr/>
            </a:pPr>
            <a:r>
              <a:rPr lang="en-US" dirty="0"/>
              <a:t>Really simple example:</a:t>
            </a:r>
          </a:p>
          <a:p>
            <a:pPr marL="914400" lvl="2" indent="0">
              <a:buFont typeface="Arial" charset="0"/>
              <a:buNone/>
              <a:defRPr/>
            </a:pPr>
            <a:r>
              <a:rPr lang="en-US" b="1" dirty="0">
                <a:latin typeface="Courier New"/>
                <a:cs typeface="Courier New"/>
              </a:rPr>
              <a:t>public static void </a:t>
            </a:r>
            <a:r>
              <a:rPr lang="en-US" dirty="0" err="1">
                <a:latin typeface="Courier New"/>
                <a:cs typeface="Courier New"/>
              </a:rPr>
              <a:t>sayWacky</a:t>
            </a:r>
            <a:r>
              <a:rPr lang="en-US" dirty="0">
                <a:latin typeface="Courier New"/>
                <a:cs typeface="Courier New"/>
              </a:rPr>
              <a:t>()</a:t>
            </a:r>
          </a:p>
          <a:p>
            <a:pPr marL="914400" lvl="2" indent="0">
              <a:buFont typeface="Arial" charset="0"/>
              <a:buNone/>
              <a:defRPr/>
            </a:pPr>
            <a:r>
              <a:rPr lang="en-US" dirty="0">
                <a:latin typeface="Courier New"/>
                <a:cs typeface="Courier New"/>
              </a:rPr>
              <a:t>{</a:t>
            </a:r>
          </a:p>
          <a:p>
            <a:pPr marL="914400" lvl="2" indent="0">
              <a:buFont typeface="Arial" charset="0"/>
              <a:buNone/>
              <a:defRPr/>
            </a:pPr>
            <a:r>
              <a:rPr lang="en-US" dirty="0">
                <a:latin typeface="Courier New"/>
                <a:cs typeface="Courier New"/>
              </a:rPr>
              <a:t>	</a:t>
            </a:r>
            <a:r>
              <a:rPr lang="en-US" dirty="0" err="1">
                <a:latin typeface="Courier New"/>
                <a:cs typeface="Courier New"/>
              </a:rPr>
              <a:t>System.out.println</a:t>
            </a:r>
            <a:r>
              <a:rPr lang="en-US" dirty="0">
                <a:latin typeface="Courier New"/>
                <a:cs typeface="Courier New"/>
              </a:rPr>
              <a:t>(“Wacky”);</a:t>
            </a:r>
          </a:p>
          <a:p>
            <a:pPr marL="914400" lvl="2" indent="0">
              <a:buFont typeface="Arial" charset="0"/>
              <a:buNone/>
              <a:defRPr/>
            </a:pPr>
            <a:r>
              <a:rPr lang="en-US" dirty="0">
                <a:latin typeface="Courier New"/>
                <a:cs typeface="Courier New"/>
              </a:rPr>
              <a:t>}</a:t>
            </a:r>
          </a:p>
          <a:p>
            <a:pPr lvl="1">
              <a:defRPr/>
            </a:pPr>
            <a:r>
              <a:rPr lang="en-US" dirty="0"/>
              <a:t>Now in our main program we can have:</a:t>
            </a:r>
          </a:p>
          <a:p>
            <a:pPr marL="914400" lvl="2" indent="0">
              <a:buFont typeface="Arial" charset="0"/>
              <a:buNone/>
              <a:defRPr/>
            </a:pPr>
            <a:r>
              <a:rPr lang="en-US" dirty="0" err="1">
                <a:latin typeface="Courier New"/>
                <a:cs typeface="Courier New"/>
              </a:rPr>
              <a:t>sayWacky</a:t>
            </a:r>
            <a:r>
              <a:rPr lang="en-US" dirty="0">
                <a:latin typeface="Courier New"/>
                <a:cs typeface="Courier New"/>
              </a:rPr>
              <a:t>();</a:t>
            </a:r>
          </a:p>
          <a:p>
            <a:pPr marL="914400" lvl="2" indent="0">
              <a:buFont typeface="Arial" charset="0"/>
              <a:buNone/>
              <a:defRPr/>
            </a:pPr>
            <a:r>
              <a:rPr lang="en-US" dirty="0" err="1">
                <a:latin typeface="Courier New"/>
                <a:cs typeface="Courier New"/>
              </a:rPr>
              <a:t>sayWacky</a:t>
            </a:r>
            <a:r>
              <a:rPr lang="en-US" dirty="0">
                <a:latin typeface="Courier New"/>
                <a:cs typeface="Courier New"/>
              </a:rPr>
              <a:t>();</a:t>
            </a:r>
          </a:p>
          <a:p>
            <a:pPr marL="914400" lvl="2" indent="0">
              <a:buFont typeface="Arial" charset="0"/>
              <a:buNone/>
              <a:defRPr/>
            </a:pPr>
            <a:r>
              <a:rPr lang="en-US" b="1" dirty="0">
                <a:latin typeface="Courier New"/>
                <a:cs typeface="Courier New"/>
              </a:rPr>
              <a:t>for </a:t>
            </a:r>
            <a:r>
              <a:rPr lang="en-US" dirty="0">
                <a:latin typeface="Courier New"/>
                <a:cs typeface="Courier New"/>
              </a:rPr>
              <a:t>(</a:t>
            </a:r>
            <a:r>
              <a:rPr lang="en-US" b="1" dirty="0" err="1">
                <a:latin typeface="Courier New"/>
                <a:cs typeface="Courier New"/>
              </a:rPr>
              <a:t>int</a:t>
            </a:r>
            <a:r>
              <a:rPr lang="en-US" b="1" dirty="0">
                <a:latin typeface="Courier New"/>
                <a:cs typeface="Courier New"/>
              </a:rPr>
              <a:t> </a:t>
            </a:r>
            <a:r>
              <a:rPr lang="en-US" dirty="0" err="1">
                <a:latin typeface="Courier New"/>
                <a:cs typeface="Courier New"/>
              </a:rPr>
              <a:t>i</a:t>
            </a:r>
            <a:r>
              <a:rPr lang="en-US" dirty="0">
                <a:latin typeface="Courier New"/>
                <a:cs typeface="Courier New"/>
              </a:rPr>
              <a:t> = 0; </a:t>
            </a:r>
            <a:r>
              <a:rPr lang="en-US" dirty="0" err="1">
                <a:latin typeface="Courier New"/>
                <a:cs typeface="Courier New"/>
              </a:rPr>
              <a:t>i</a:t>
            </a:r>
            <a:r>
              <a:rPr lang="en-US" dirty="0">
                <a:latin typeface="Courier New"/>
                <a:cs typeface="Courier New"/>
              </a:rPr>
              <a:t> &lt; 5; </a:t>
            </a:r>
            <a:r>
              <a:rPr lang="en-US" dirty="0" err="1">
                <a:latin typeface="Courier New"/>
                <a:cs typeface="Courier New"/>
              </a:rPr>
              <a:t>i</a:t>
            </a:r>
            <a:r>
              <a:rPr lang="en-US" dirty="0">
                <a:latin typeface="Courier New"/>
                <a:cs typeface="Courier New"/>
              </a:rPr>
              <a:t>++)</a:t>
            </a:r>
          </a:p>
          <a:p>
            <a:pPr marL="914400" lvl="2" indent="0">
              <a:buFont typeface="Arial" charset="0"/>
              <a:buNone/>
              <a:defRPr/>
            </a:pPr>
            <a:r>
              <a:rPr lang="en-US" dirty="0">
                <a:latin typeface="Courier New"/>
                <a:cs typeface="Courier New"/>
              </a:rPr>
              <a:t>	</a:t>
            </a:r>
            <a:r>
              <a:rPr lang="en-US" dirty="0" err="1">
                <a:latin typeface="Courier New"/>
                <a:cs typeface="Courier New"/>
              </a:rPr>
              <a:t>sayWacky</a:t>
            </a:r>
            <a:r>
              <a:rPr lang="en-US" dirty="0">
                <a:latin typeface="Courier New"/>
                <a:cs typeface="Courier New"/>
              </a:rPr>
              <a:t>();</a:t>
            </a:r>
          </a:p>
          <a:p>
            <a:pPr lvl="2">
              <a:defRPr/>
            </a:pPr>
            <a:endParaRPr lang="en-US" dirty="0"/>
          </a:p>
          <a:p>
            <a:pPr lvl="2">
              <a:defRPr/>
            </a:pPr>
            <a:r>
              <a:rPr lang="en-US" dirty="0"/>
              <a:t>Note we are not using any parameters in this example </a:t>
            </a:r>
          </a:p>
        </p:txBody>
      </p:sp>
      <p:sp>
        <p:nvSpPr>
          <p:cNvPr id="10035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6E47AA0-5CF8-2349-800E-21A7DDE85DDC}" type="slidenum">
              <a:rPr lang="en-US" sz="1400">
                <a:latin typeface="Arial" charset="0"/>
              </a:rPr>
              <a:pPr eaLnBrk="1" hangingPunct="1"/>
              <a:t>66</a:t>
            </a:fld>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linds(horizontal)">
                                      <p:cBhvr>
                                        <p:cTn id="19" dur="500"/>
                                        <p:tgtEl>
                                          <p:spTgt spid="3">
                                            <p:txEl>
                                              <p:pRg st="9" end="9"/>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blinds(horizontal)">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550FF3AC-BF91-0F44-94C8-0A0F20572D25}" type="slidenum">
              <a:rPr lang="en-US" sz="1400">
                <a:latin typeface="Arial" charset="0"/>
              </a:rPr>
              <a:pPr eaLnBrk="1" hangingPunct="1"/>
              <a:t>67</a:t>
            </a:fld>
            <a:endParaRPr lang="en-US" sz="1400">
              <a:latin typeface="Arial" charset="0"/>
            </a:endParaRPr>
          </a:p>
        </p:txBody>
      </p:sp>
      <p:sp>
        <p:nvSpPr>
          <p:cNvPr id="1013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Writing Static Methods</a:t>
            </a:r>
          </a:p>
        </p:txBody>
      </p:sp>
      <p:sp>
        <p:nvSpPr>
          <p:cNvPr id="1411075" name="Rectangle 3"/>
          <p:cNvSpPr>
            <a:spLocks noGrp="1" noChangeArrowheads="1"/>
          </p:cNvSpPr>
          <p:nvPr>
            <p:ph type="body" idx="1"/>
          </p:nvPr>
        </p:nvSpPr>
        <p:spPr/>
        <p:txBody>
          <a:bodyPr/>
          <a:lstStyle/>
          <a:p>
            <a:pPr lvl="1" eaLnBrk="1" hangingPunct="1">
              <a:defRPr/>
            </a:pPr>
            <a:r>
              <a:rPr lang="en-US" dirty="0">
                <a:latin typeface="Tahoma" charset="0"/>
                <a:ea typeface="ＭＳ Ｐゴシック" charset="0"/>
              </a:rPr>
              <a:t>So what about the </a:t>
            </a:r>
            <a:r>
              <a:rPr lang="en-US" dirty="0" err="1">
                <a:latin typeface="Tahoma" charset="0"/>
                <a:ea typeface="ＭＳ Ｐゴシック" charset="0"/>
              </a:rPr>
              <a:t>param_list</a:t>
            </a:r>
            <a:r>
              <a:rPr lang="en-US" dirty="0">
                <a:latin typeface="Tahoma" charset="0"/>
                <a:ea typeface="ＭＳ Ｐゴシック" charset="0"/>
              </a:rPr>
              <a:t>?</a:t>
            </a:r>
          </a:p>
          <a:p>
            <a:pPr lvl="2" eaLnBrk="1" hangingPunct="1">
              <a:defRPr/>
            </a:pPr>
            <a:r>
              <a:rPr lang="en-US" dirty="0">
                <a:latin typeface="Tahoma" charset="0"/>
                <a:ea typeface="ＭＳ Ｐゴシック" charset="0"/>
              </a:rPr>
              <a:t>It is a way in which we </a:t>
            </a:r>
            <a:r>
              <a:rPr lang="en-US" dirty="0">
                <a:solidFill>
                  <a:schemeClr val="accent2">
                    <a:lumMod val="60000"/>
                    <a:lumOff val="40000"/>
                  </a:schemeClr>
                </a:solidFill>
                <a:latin typeface="Tahoma" charset="0"/>
                <a:ea typeface="ＭＳ Ｐゴシック" charset="0"/>
              </a:rPr>
              <a:t>pass values into our methods </a:t>
            </a:r>
          </a:p>
          <a:p>
            <a:pPr lvl="2" eaLnBrk="1" hangingPunct="1">
              <a:defRPr/>
            </a:pPr>
            <a:r>
              <a:rPr lang="en-US" dirty="0">
                <a:latin typeface="Tahoma" charset="0"/>
                <a:ea typeface="ＭＳ Ｐゴシック" charset="0"/>
              </a:rPr>
              <a:t>This enables methods to process different information at different points in the program</a:t>
            </a:r>
          </a:p>
          <a:p>
            <a:pPr lvl="3" eaLnBrk="1" hangingPunct="1">
              <a:defRPr/>
            </a:pPr>
            <a:r>
              <a:rPr lang="en-US" dirty="0">
                <a:latin typeface="Tahoma" charset="0"/>
                <a:ea typeface="ＭＳ Ｐゴシック" charset="0"/>
              </a:rPr>
              <a:t>Makes them more flexible</a:t>
            </a:r>
          </a:p>
          <a:p>
            <a:pPr lvl="2" eaLnBrk="1" hangingPunct="1">
              <a:defRPr/>
            </a:pPr>
            <a:r>
              <a:rPr lang="en-US" dirty="0">
                <a:latin typeface="Tahoma" charset="0"/>
                <a:ea typeface="ＭＳ Ｐゴシック" charset="0"/>
              </a:rPr>
              <a:t>In the </a:t>
            </a:r>
            <a:r>
              <a:rPr lang="en-US" b="1" dirty="0">
                <a:solidFill>
                  <a:srgbClr val="FF0000"/>
                </a:solidFill>
                <a:latin typeface="Tahoma" charset="0"/>
                <a:ea typeface="ＭＳ Ｐゴシック" charset="0"/>
              </a:rPr>
              <a:t>method definition</a:t>
            </a:r>
            <a:r>
              <a:rPr lang="en-US" dirty="0">
                <a:latin typeface="Tahoma" charset="0"/>
                <a:ea typeface="ＭＳ Ｐゴシック" charset="0"/>
              </a:rPr>
              <a:t>:</a:t>
            </a:r>
          </a:p>
          <a:p>
            <a:pPr lvl="3" eaLnBrk="1" hangingPunct="1">
              <a:defRPr/>
            </a:pPr>
            <a:r>
              <a:rPr lang="en-US" dirty="0">
                <a:latin typeface="Tahoma" charset="0"/>
                <a:ea typeface="ＭＳ Ｐゴシック" charset="0"/>
              </a:rPr>
              <a:t>List of 	</a:t>
            </a:r>
            <a:r>
              <a:rPr lang="en-US" b="1" dirty="0">
                <a:latin typeface="Courier New" charset="0"/>
                <a:ea typeface="ＭＳ Ｐゴシック" charset="0"/>
              </a:rPr>
              <a:t>type identifier</a:t>
            </a:r>
            <a:r>
              <a:rPr lang="en-US" dirty="0">
                <a:latin typeface="Tahoma" charset="0"/>
                <a:ea typeface="ＭＳ Ｐゴシック" charset="0"/>
              </a:rPr>
              <a:t>	pairs, separated by commas</a:t>
            </a:r>
          </a:p>
          <a:p>
            <a:pPr lvl="3" eaLnBrk="1" hangingPunct="1">
              <a:defRPr/>
            </a:pPr>
            <a:r>
              <a:rPr lang="en-US" dirty="0">
                <a:latin typeface="Tahoma" charset="0"/>
                <a:ea typeface="ＭＳ Ｐゴシック" charset="0"/>
              </a:rPr>
              <a:t>Called </a:t>
            </a:r>
            <a:r>
              <a:rPr lang="en-US" i="1" dirty="0">
                <a:latin typeface="Tahoma" charset="0"/>
                <a:ea typeface="ＭＳ Ｐゴシック" charset="0"/>
              </a:rPr>
              <a:t>formal parameters</a:t>
            </a:r>
            <a:r>
              <a:rPr lang="en-US" dirty="0">
                <a:latin typeface="Tahoma" charset="0"/>
                <a:ea typeface="ＭＳ Ｐゴシック" charset="0"/>
              </a:rPr>
              <a:t>, or </a:t>
            </a:r>
            <a:r>
              <a:rPr lang="en-US" b="1" dirty="0">
                <a:solidFill>
                  <a:srgbClr val="FF0000"/>
                </a:solidFill>
                <a:latin typeface="Tahoma" charset="0"/>
                <a:ea typeface="ＭＳ Ｐゴシック" charset="0"/>
              </a:rPr>
              <a:t>parameters</a:t>
            </a:r>
          </a:p>
          <a:p>
            <a:pPr lvl="2" eaLnBrk="1" hangingPunct="1">
              <a:defRPr/>
            </a:pPr>
            <a:r>
              <a:rPr lang="en-US" dirty="0">
                <a:latin typeface="Tahoma" charset="0"/>
                <a:ea typeface="ＭＳ Ｐゴシック" charset="0"/>
              </a:rPr>
              <a:t>In the </a:t>
            </a:r>
            <a:r>
              <a:rPr lang="en-US" b="1" dirty="0">
                <a:solidFill>
                  <a:srgbClr val="008000"/>
                </a:solidFill>
                <a:latin typeface="Tahoma" charset="0"/>
                <a:ea typeface="ＭＳ Ｐゴシック" charset="0"/>
              </a:rPr>
              <a:t>method call</a:t>
            </a:r>
            <a:r>
              <a:rPr lang="en-US" dirty="0">
                <a:latin typeface="Tahoma" charset="0"/>
                <a:ea typeface="ＭＳ Ｐゴシック" charset="0"/>
              </a:rPr>
              <a:t>:</a:t>
            </a:r>
          </a:p>
          <a:p>
            <a:pPr lvl="3" eaLnBrk="1" hangingPunct="1">
              <a:defRPr/>
            </a:pPr>
            <a:r>
              <a:rPr lang="en-US" dirty="0">
                <a:latin typeface="Tahoma" charset="0"/>
                <a:ea typeface="ＭＳ Ｐゴシック" charset="0"/>
              </a:rPr>
              <a:t>List of variables or expressions that match 1-1 with the parameters in the definition</a:t>
            </a:r>
          </a:p>
          <a:p>
            <a:pPr lvl="3" eaLnBrk="1" hangingPunct="1">
              <a:defRPr/>
            </a:pPr>
            <a:r>
              <a:rPr lang="en-US" dirty="0">
                <a:latin typeface="Tahoma" charset="0"/>
                <a:ea typeface="ＭＳ Ｐゴシック" charset="0"/>
              </a:rPr>
              <a:t>Called </a:t>
            </a:r>
            <a:r>
              <a:rPr lang="en-US" i="1" dirty="0">
                <a:solidFill>
                  <a:srgbClr val="000000"/>
                </a:solidFill>
                <a:latin typeface="Tahoma" charset="0"/>
                <a:ea typeface="ＭＳ Ｐゴシック" charset="0"/>
              </a:rPr>
              <a:t>actual parameters</a:t>
            </a:r>
            <a:r>
              <a:rPr lang="en-US" dirty="0">
                <a:latin typeface="Tahoma" charset="0"/>
                <a:ea typeface="ＭＳ Ｐゴシック" charset="0"/>
              </a:rPr>
              <a:t>, or </a:t>
            </a:r>
            <a:r>
              <a:rPr lang="en-US" b="1" dirty="0">
                <a:solidFill>
                  <a:srgbClr val="008000"/>
                </a:solidFill>
                <a:latin typeface="Tahoma" charset="0"/>
                <a:ea typeface="ＭＳ Ｐゴシック" charset="0"/>
              </a:rPr>
              <a:t>arguments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11075">
                                            <p:txEl>
                                              <p:pRg st="4" end="4"/>
                                            </p:txEl>
                                          </p:spTgt>
                                        </p:tgtEl>
                                        <p:attrNameLst>
                                          <p:attrName>style.visibility</p:attrName>
                                        </p:attrNameLst>
                                      </p:cBhvr>
                                      <p:to>
                                        <p:strVal val="visible"/>
                                      </p:to>
                                    </p:set>
                                    <p:anim to="" calcmode="lin" valueType="num">
                                      <p:cBhvr>
                                        <p:cTn id="7" dur="1" fill="hold"/>
                                        <p:tgtEl>
                                          <p:spTgt spid="1411075">
                                            <p:txEl>
                                              <p:pRg st="4" end="4"/>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11075">
                                            <p:txEl>
                                              <p:pRg st="5" end="5"/>
                                            </p:txEl>
                                          </p:spTgt>
                                        </p:tgtEl>
                                        <p:attrNameLst>
                                          <p:attrName>style.visibility</p:attrName>
                                        </p:attrNameLst>
                                      </p:cBhvr>
                                      <p:to>
                                        <p:strVal val="visible"/>
                                      </p:to>
                                    </p:set>
                                    <p:anim to="" calcmode="lin" valueType="num">
                                      <p:cBhvr>
                                        <p:cTn id="10" dur="1" fill="hold"/>
                                        <p:tgtEl>
                                          <p:spTgt spid="1411075">
                                            <p:txEl>
                                              <p:pRg st="5" end="5"/>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11075">
                                            <p:txEl>
                                              <p:pRg st="6" end="6"/>
                                            </p:txEl>
                                          </p:spTgt>
                                        </p:tgtEl>
                                        <p:attrNameLst>
                                          <p:attrName>style.visibility</p:attrName>
                                        </p:attrNameLst>
                                      </p:cBhvr>
                                      <p:to>
                                        <p:strVal val="visible"/>
                                      </p:to>
                                    </p:set>
                                    <p:anim to="" calcmode="lin" valueType="num">
                                      <p:cBhvr>
                                        <p:cTn id="13" dur="1" fill="hold"/>
                                        <p:tgtEl>
                                          <p:spTgt spid="1411075">
                                            <p:txEl>
                                              <p:pRg st="6" end="6"/>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1411075">
                                            <p:txEl>
                                              <p:pRg st="7" end="7"/>
                                            </p:txEl>
                                          </p:spTgt>
                                        </p:tgtEl>
                                        <p:attrNameLst>
                                          <p:attrName>style.visibility</p:attrName>
                                        </p:attrNameLst>
                                      </p:cBhvr>
                                      <p:to>
                                        <p:strVal val="visible"/>
                                      </p:to>
                                    </p:set>
                                    <p:anim to="" calcmode="lin" valueType="num">
                                      <p:cBhvr>
                                        <p:cTn id="18" dur="1" fill="hold"/>
                                        <p:tgtEl>
                                          <p:spTgt spid="1411075">
                                            <p:txEl>
                                              <p:pRg st="7" end="7"/>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411075">
                                            <p:txEl>
                                              <p:pRg st="8" end="8"/>
                                            </p:txEl>
                                          </p:spTgt>
                                        </p:tgtEl>
                                        <p:attrNameLst>
                                          <p:attrName>style.visibility</p:attrName>
                                        </p:attrNameLst>
                                      </p:cBhvr>
                                      <p:to>
                                        <p:strVal val="visible"/>
                                      </p:to>
                                    </p:set>
                                    <p:anim to="" calcmode="lin" valueType="num">
                                      <p:cBhvr>
                                        <p:cTn id="21" dur="1" fill="hold"/>
                                        <p:tgtEl>
                                          <p:spTgt spid="1411075">
                                            <p:txEl>
                                              <p:pRg st="8" end="8"/>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411075">
                                            <p:txEl>
                                              <p:pRg st="9" end="9"/>
                                            </p:txEl>
                                          </p:spTgt>
                                        </p:tgtEl>
                                        <p:attrNameLst>
                                          <p:attrName>style.visibility</p:attrName>
                                        </p:attrNameLst>
                                      </p:cBhvr>
                                      <p:to>
                                        <p:strVal val="visible"/>
                                      </p:to>
                                    </p:set>
                                    <p:anim to="" calcmode="lin" valueType="num">
                                      <p:cBhvr>
                                        <p:cTn id="24" dur="1" fill="hold"/>
                                        <p:tgtEl>
                                          <p:spTgt spid="1411075">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BC8908F9-275C-9248-93D9-EF6680574CB8}" type="slidenum">
              <a:rPr lang="en-US" sz="1400">
                <a:latin typeface="Arial" charset="0"/>
              </a:rPr>
              <a:pPr eaLnBrk="1" hangingPunct="1"/>
              <a:t>68</a:t>
            </a:fld>
            <a:endParaRPr lang="en-US" sz="1400">
              <a:latin typeface="Arial" charset="0"/>
            </a:endParaRPr>
          </a:p>
        </p:txBody>
      </p:sp>
      <p:sp>
        <p:nvSpPr>
          <p:cNvPr id="1024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Writing Static Methods</a:t>
            </a:r>
          </a:p>
        </p:txBody>
      </p:sp>
      <p:sp>
        <p:nvSpPr>
          <p:cNvPr id="102403" name="Rectangle 3"/>
          <p:cNvSpPr>
            <a:spLocks noGrp="1" noChangeArrowheads="1"/>
          </p:cNvSpPr>
          <p:nvPr>
            <p:ph type="body" idx="1"/>
          </p:nvPr>
        </p:nvSpPr>
        <p:spPr/>
        <p:txBody>
          <a:bodyPr/>
          <a:lstStyle/>
          <a:p>
            <a:pPr lvl="1" eaLnBrk="1" hangingPunct="1">
              <a:buFont typeface="Marlett" charset="0"/>
              <a:buNone/>
            </a:pPr>
            <a:r>
              <a:rPr lang="en-US">
                <a:latin typeface="Tahoma" charset="0"/>
                <a:ea typeface="ＭＳ Ｐゴシック" charset="0"/>
              </a:rPr>
              <a:t>Ex: </a:t>
            </a:r>
          </a:p>
          <a:p>
            <a:pPr lvl="1" eaLnBrk="1" hangingPunct="1">
              <a:buFont typeface="Marlett" charset="0"/>
              <a:buNone/>
            </a:pPr>
            <a:r>
              <a:rPr lang="en-US" sz="2000" b="1">
                <a:latin typeface="Courier New" charset="0"/>
                <a:ea typeface="ＭＳ Ｐゴシック" charset="0"/>
              </a:rPr>
              <a:t>public static double </a:t>
            </a:r>
            <a:r>
              <a:rPr lang="en-US" sz="2000">
                <a:latin typeface="Courier New" charset="0"/>
                <a:ea typeface="ＭＳ Ｐゴシック" charset="0"/>
              </a:rPr>
              <a:t>area(</a:t>
            </a:r>
            <a:r>
              <a:rPr lang="en-US" sz="2000" b="1">
                <a:solidFill>
                  <a:srgbClr val="FF0000"/>
                </a:solidFill>
                <a:latin typeface="Courier New" charset="0"/>
                <a:ea typeface="ＭＳ Ｐゴシック" charset="0"/>
              </a:rPr>
              <a:t>double </a:t>
            </a:r>
            <a:r>
              <a:rPr lang="en-US" sz="2000">
                <a:solidFill>
                  <a:srgbClr val="FF0000"/>
                </a:solidFill>
                <a:latin typeface="Courier New" charset="0"/>
                <a:ea typeface="ＭＳ Ｐゴシック" charset="0"/>
              </a:rPr>
              <a:t>radius</a:t>
            </a:r>
            <a:r>
              <a:rPr lang="en-US" sz="2000">
                <a:latin typeface="Courier New" charset="0"/>
                <a:ea typeface="ＭＳ Ｐゴシック" charset="0"/>
              </a:rPr>
              <a:t>)</a:t>
            </a:r>
          </a:p>
          <a:p>
            <a:pPr lvl="1" eaLnBrk="1" hangingPunct="1">
              <a:buFont typeface="Marlett" charset="0"/>
              <a:buNone/>
            </a:pPr>
            <a:r>
              <a:rPr lang="en-US" sz="2000">
                <a:latin typeface="Courier New" charset="0"/>
                <a:ea typeface="ＭＳ Ｐゴシック" charset="0"/>
              </a:rPr>
              <a:t>{</a:t>
            </a:r>
          </a:p>
          <a:p>
            <a:pPr lvl="1" eaLnBrk="1" hangingPunct="1">
              <a:buFont typeface="Marlett" charset="0"/>
              <a:buNone/>
            </a:pPr>
            <a:r>
              <a:rPr lang="en-US" sz="2000" b="1">
                <a:latin typeface="Courier New" charset="0"/>
                <a:ea typeface="ＭＳ Ｐゴシック" charset="0"/>
              </a:rPr>
              <a:t>		double </a:t>
            </a:r>
            <a:r>
              <a:rPr lang="en-US" sz="2000">
                <a:latin typeface="Courier New" charset="0"/>
                <a:ea typeface="ＭＳ Ｐゴシック" charset="0"/>
              </a:rPr>
              <a:t>ans = Math.PI * radius * radius;</a:t>
            </a:r>
          </a:p>
          <a:p>
            <a:pPr lvl="1" eaLnBrk="1" hangingPunct="1">
              <a:buFont typeface="Marlett" charset="0"/>
              <a:buNone/>
            </a:pPr>
            <a:r>
              <a:rPr lang="en-US" sz="2000" b="1">
                <a:latin typeface="Courier New" charset="0"/>
                <a:ea typeface="ＭＳ Ｐゴシック" charset="0"/>
              </a:rPr>
              <a:t>		return </a:t>
            </a:r>
            <a:r>
              <a:rPr lang="en-US" sz="2000">
                <a:latin typeface="Courier New" charset="0"/>
                <a:ea typeface="ＭＳ Ｐゴシック" charset="0"/>
              </a:rPr>
              <a:t>ans;</a:t>
            </a:r>
          </a:p>
          <a:p>
            <a:pPr lvl="1" eaLnBrk="1" hangingPunct="1">
              <a:buFont typeface="Marlett" charset="0"/>
              <a:buNone/>
            </a:pPr>
            <a:r>
              <a:rPr lang="en-US" sz="2000">
                <a:latin typeface="Courier New" charset="0"/>
                <a:ea typeface="ＭＳ Ｐゴシック" charset="0"/>
              </a:rPr>
              <a:t>}</a:t>
            </a:r>
          </a:p>
          <a:p>
            <a:pPr lvl="1" eaLnBrk="1" hangingPunct="1">
              <a:buFont typeface="Marlett" charset="0"/>
              <a:buNone/>
            </a:pPr>
            <a:r>
              <a:rPr lang="en-US" sz="2000" b="1">
                <a:latin typeface="Courier New" charset="0"/>
                <a:ea typeface="ＭＳ Ｐゴシック" charset="0"/>
              </a:rPr>
              <a:t>…</a:t>
            </a:r>
          </a:p>
          <a:p>
            <a:pPr lvl="1" eaLnBrk="1" hangingPunct="1">
              <a:buFont typeface="Marlett" charset="0"/>
              <a:buNone/>
            </a:pPr>
            <a:r>
              <a:rPr lang="en-US" sz="2000" b="1">
                <a:latin typeface="Courier New" charset="0"/>
                <a:ea typeface="ＭＳ Ｐゴシック" charset="0"/>
              </a:rPr>
              <a:t>double </a:t>
            </a:r>
            <a:r>
              <a:rPr lang="en-US" sz="2000">
                <a:latin typeface="Courier New" charset="0"/>
                <a:ea typeface="ＭＳ Ｐゴシック" charset="0"/>
              </a:rPr>
              <a:t>rad = 2.0;</a:t>
            </a:r>
          </a:p>
          <a:p>
            <a:pPr lvl="1" eaLnBrk="1" hangingPunct="1">
              <a:buFont typeface="Marlett" charset="0"/>
              <a:buNone/>
            </a:pPr>
            <a:r>
              <a:rPr lang="en-US" sz="2000" b="1">
                <a:latin typeface="Courier New" charset="0"/>
                <a:ea typeface="ＭＳ Ｐゴシック" charset="0"/>
              </a:rPr>
              <a:t>double </a:t>
            </a:r>
            <a:r>
              <a:rPr lang="en-US" sz="2000">
                <a:latin typeface="Courier New" charset="0"/>
                <a:ea typeface="ＭＳ Ｐゴシック" charset="0"/>
              </a:rPr>
              <a:t>theArea = area(</a:t>
            </a:r>
            <a:r>
              <a:rPr lang="en-US" sz="2000">
                <a:solidFill>
                  <a:srgbClr val="003399"/>
                </a:solidFill>
                <a:latin typeface="Courier New" charset="0"/>
                <a:ea typeface="ＭＳ Ｐゴシック" charset="0"/>
              </a:rPr>
              <a:t>rad</a:t>
            </a:r>
            <a:r>
              <a:rPr lang="en-US" sz="2000">
                <a:latin typeface="Courier New" charset="0"/>
                <a:ea typeface="ＭＳ Ｐゴシック" charset="0"/>
              </a:rPr>
              <a:t>); </a:t>
            </a:r>
          </a:p>
          <a:p>
            <a:pPr lvl="1" eaLnBrk="1" hangingPunct="1"/>
            <a:endParaRPr lang="en-US" sz="2000" b="1">
              <a:latin typeface="Courier New" charset="0"/>
              <a:ea typeface="ＭＳ Ｐゴシック" charset="0"/>
            </a:endParaRPr>
          </a:p>
          <a:p>
            <a:pPr lvl="1" eaLnBrk="1" hangingPunct="1"/>
            <a:r>
              <a:rPr lang="en-US" sz="2400">
                <a:latin typeface="Tahoma" charset="0"/>
                <a:ea typeface="ＭＳ Ｐゴシック" charset="0"/>
              </a:rPr>
              <a:t>Note: If method is called in same class in which it was defined, we don</a:t>
            </a:r>
            <a:r>
              <a:rPr lang="ja-JP" altLang="en-US" sz="2400">
                <a:latin typeface="Tahoma" charset="0"/>
                <a:ea typeface="ＭＳ Ｐゴシック" charset="0"/>
              </a:rPr>
              <a:t>’</a:t>
            </a:r>
            <a:r>
              <a:rPr lang="en-US" altLang="ja-JP" sz="2400">
                <a:latin typeface="Tahoma" charset="0"/>
                <a:ea typeface="ＭＳ Ｐゴシック" charset="0"/>
              </a:rPr>
              <a:t>t need to use the class name in the call</a:t>
            </a:r>
            <a:endParaRPr lang="en-US" sz="2400">
              <a:latin typeface="Tahoma" charset="0"/>
              <a:ea typeface="ＭＳ Ｐゴシック" charset="0"/>
            </a:endParaRPr>
          </a:p>
        </p:txBody>
      </p:sp>
      <p:sp>
        <p:nvSpPr>
          <p:cNvPr id="102404" name="Text Box 4"/>
          <p:cNvSpPr txBox="1">
            <a:spLocks noChangeArrowheads="1"/>
          </p:cNvSpPr>
          <p:nvPr/>
        </p:nvSpPr>
        <p:spPr bwMode="auto">
          <a:xfrm>
            <a:off x="6858000" y="2895600"/>
            <a:ext cx="1616075" cy="711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r>
              <a:rPr lang="en-US">
                <a:solidFill>
                  <a:srgbClr val="FF0000"/>
                </a:solidFill>
                <a:latin typeface="Times New Roman" charset="0"/>
              </a:rPr>
              <a:t>parameter</a:t>
            </a:r>
          </a:p>
          <a:p>
            <a:pPr eaLnBrk="1" hangingPunct="1"/>
            <a:r>
              <a:rPr lang="en-US">
                <a:solidFill>
                  <a:srgbClr val="003399"/>
                </a:solidFill>
                <a:latin typeface="Times New Roman" charset="0"/>
              </a:rPr>
              <a:t>argument</a:t>
            </a:r>
          </a:p>
        </p:txBody>
      </p:sp>
      <p:sp>
        <p:nvSpPr>
          <p:cNvPr id="102405" name="Line 5"/>
          <p:cNvSpPr>
            <a:spLocks noChangeShapeType="1"/>
          </p:cNvSpPr>
          <p:nvPr/>
        </p:nvSpPr>
        <p:spPr bwMode="auto">
          <a:xfrm flipH="1" flipV="1">
            <a:off x="6705600" y="1905000"/>
            <a:ext cx="838200" cy="11430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02406" name="Line 6"/>
          <p:cNvSpPr>
            <a:spLocks noChangeShapeType="1"/>
          </p:cNvSpPr>
          <p:nvPr/>
        </p:nvSpPr>
        <p:spPr bwMode="auto">
          <a:xfrm flipH="1">
            <a:off x="4876800" y="3505200"/>
            <a:ext cx="2209800" cy="6858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03">
                                            <p:txEl>
                                              <p:pRg st="10" end="10"/>
                                            </p:txEl>
                                          </p:spTgt>
                                        </p:tgtEl>
                                        <p:attrNameLst>
                                          <p:attrName>style.visibility</p:attrName>
                                        </p:attrNameLst>
                                      </p:cBhvr>
                                      <p:to>
                                        <p:strVal val="visible"/>
                                      </p:to>
                                    </p:set>
                                    <p:animEffect transition="in" filter="blinds(horizontal)">
                                      <p:cBhvr>
                                        <p:cTn id="7" dur="500"/>
                                        <p:tgtEl>
                                          <p:spTgt spid="1024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051D4E0-8031-C340-85E2-F32A846C2C07}" type="slidenum">
              <a:rPr lang="en-US" sz="1400">
                <a:latin typeface="Arial" charset="0"/>
              </a:rPr>
              <a:pPr eaLnBrk="1" hangingPunct="1"/>
              <a:t>69</a:t>
            </a:fld>
            <a:endParaRPr lang="en-US" sz="1400">
              <a:latin typeface="Arial" charset="0"/>
            </a:endParaRPr>
          </a:p>
        </p:txBody>
      </p:sp>
      <p:sp>
        <p:nvSpPr>
          <p:cNvPr id="1034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Parameters</a:t>
            </a:r>
          </a:p>
        </p:txBody>
      </p:sp>
      <p:sp>
        <p:nvSpPr>
          <p:cNvPr id="103427" name="Rectangle 3"/>
          <p:cNvSpPr>
            <a:spLocks noGrp="1" noChangeArrowheads="1"/>
          </p:cNvSpPr>
          <p:nvPr>
            <p:ph type="body" idx="1"/>
          </p:nvPr>
        </p:nvSpPr>
        <p:spPr>
          <a:xfrm>
            <a:off x="533400" y="914400"/>
            <a:ext cx="8077200" cy="5181600"/>
          </a:xfrm>
        </p:spPr>
        <p:txBody>
          <a:bodyPr/>
          <a:lstStyle/>
          <a:p>
            <a:pPr lvl="1" eaLnBrk="1" hangingPunct="1"/>
            <a:r>
              <a:rPr lang="en-US">
                <a:latin typeface="Tahoma" charset="0"/>
                <a:ea typeface="ＭＳ Ｐゴシック" charset="0"/>
              </a:rPr>
              <a:t>Parameters in Java are passed </a:t>
            </a:r>
            <a:r>
              <a:rPr lang="en-US">
                <a:solidFill>
                  <a:srgbClr val="FF0000"/>
                </a:solidFill>
                <a:latin typeface="Tahoma" charset="0"/>
                <a:ea typeface="ＭＳ Ｐゴシック" charset="0"/>
              </a:rPr>
              <a:t>by value</a:t>
            </a:r>
          </a:p>
          <a:p>
            <a:pPr lvl="2" eaLnBrk="1" hangingPunct="1"/>
            <a:r>
              <a:rPr lang="en-US">
                <a:latin typeface="Tahoma" charset="0"/>
                <a:ea typeface="ＭＳ Ｐゴシック" charset="0"/>
              </a:rPr>
              <a:t>The parameter is a </a:t>
            </a:r>
            <a:r>
              <a:rPr lang="en-US">
                <a:solidFill>
                  <a:srgbClr val="FF0000"/>
                </a:solidFill>
                <a:latin typeface="Tahoma" charset="0"/>
                <a:ea typeface="ＭＳ Ｐゴシック" charset="0"/>
              </a:rPr>
              <a:t>copy</a:t>
            </a:r>
            <a:r>
              <a:rPr lang="en-US">
                <a:latin typeface="Tahoma" charset="0"/>
                <a:ea typeface="ＭＳ Ｐゴシック" charset="0"/>
              </a:rPr>
              <a:t> of the evaluation of the argument</a:t>
            </a:r>
          </a:p>
          <a:p>
            <a:pPr lvl="2" eaLnBrk="1" hangingPunct="1"/>
            <a:r>
              <a:rPr lang="en-US">
                <a:latin typeface="Tahoma" charset="0"/>
                <a:ea typeface="ＭＳ Ｐゴシック" charset="0"/>
              </a:rPr>
              <a:t>Any changes to the parameter do not affect the argument</a:t>
            </a:r>
          </a:p>
        </p:txBody>
      </p:sp>
      <p:sp>
        <p:nvSpPr>
          <p:cNvPr id="103428" name="Rectangle 4"/>
          <p:cNvSpPr>
            <a:spLocks noChangeArrowheads="1"/>
          </p:cNvSpPr>
          <p:nvPr/>
        </p:nvSpPr>
        <p:spPr bwMode="auto">
          <a:xfrm>
            <a:off x="685800" y="3886200"/>
            <a:ext cx="2590800" cy="2590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3429" name="Rectangle 5"/>
          <p:cNvSpPr>
            <a:spLocks noChangeArrowheads="1"/>
          </p:cNvSpPr>
          <p:nvPr/>
        </p:nvSpPr>
        <p:spPr bwMode="auto">
          <a:xfrm>
            <a:off x="685800" y="3581400"/>
            <a:ext cx="20574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nchorCtr="1"/>
          <a:lstStyle/>
          <a:p>
            <a:r>
              <a:rPr lang="en-US">
                <a:latin typeface="Times New Roman" charset="0"/>
              </a:rPr>
              <a:t>Main Class</a:t>
            </a:r>
          </a:p>
        </p:txBody>
      </p:sp>
      <p:sp>
        <p:nvSpPr>
          <p:cNvPr id="103430" name="Rectangle 6"/>
          <p:cNvSpPr>
            <a:spLocks noChangeArrowheads="1"/>
          </p:cNvSpPr>
          <p:nvPr/>
        </p:nvSpPr>
        <p:spPr bwMode="auto">
          <a:xfrm>
            <a:off x="1981200" y="4191000"/>
            <a:ext cx="1066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2.0</a:t>
            </a:r>
          </a:p>
        </p:txBody>
      </p:sp>
      <p:sp>
        <p:nvSpPr>
          <p:cNvPr id="103431" name="Rectangle 7"/>
          <p:cNvSpPr>
            <a:spLocks noChangeArrowheads="1"/>
          </p:cNvSpPr>
          <p:nvPr/>
        </p:nvSpPr>
        <p:spPr bwMode="auto">
          <a:xfrm>
            <a:off x="1295400" y="4114800"/>
            <a:ext cx="533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cs typeface="Courier New" charset="0"/>
              </a:rPr>
              <a:t>rad</a:t>
            </a:r>
          </a:p>
        </p:txBody>
      </p:sp>
      <p:sp>
        <p:nvSpPr>
          <p:cNvPr id="1413128" name="Rectangle 8"/>
          <p:cNvSpPr>
            <a:spLocks noChangeArrowheads="1"/>
          </p:cNvSpPr>
          <p:nvPr/>
        </p:nvSpPr>
        <p:spPr bwMode="auto">
          <a:xfrm>
            <a:off x="5791200" y="3810000"/>
            <a:ext cx="2667000" cy="2667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13129" name="Rectangle 9"/>
          <p:cNvSpPr>
            <a:spLocks noChangeArrowheads="1"/>
          </p:cNvSpPr>
          <p:nvPr/>
        </p:nvSpPr>
        <p:spPr bwMode="auto">
          <a:xfrm>
            <a:off x="5791200" y="3505200"/>
            <a:ext cx="1981200" cy="3048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area method</a:t>
            </a:r>
          </a:p>
        </p:txBody>
      </p:sp>
      <p:sp>
        <p:nvSpPr>
          <p:cNvPr id="1413130" name="Rectangle 10"/>
          <p:cNvSpPr>
            <a:spLocks noChangeArrowheads="1"/>
          </p:cNvSpPr>
          <p:nvPr/>
        </p:nvSpPr>
        <p:spPr bwMode="auto">
          <a:xfrm>
            <a:off x="6172200" y="4038600"/>
            <a:ext cx="838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1800">
                <a:cs typeface="Courier New" charset="0"/>
              </a:rPr>
              <a:t>radius</a:t>
            </a:r>
          </a:p>
        </p:txBody>
      </p:sp>
      <p:sp>
        <p:nvSpPr>
          <p:cNvPr id="1413131" name="Rectangle 11"/>
          <p:cNvSpPr>
            <a:spLocks noChangeArrowheads="1"/>
          </p:cNvSpPr>
          <p:nvPr/>
        </p:nvSpPr>
        <p:spPr bwMode="auto">
          <a:xfrm>
            <a:off x="7086600" y="4114800"/>
            <a:ext cx="12192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2.0</a:t>
            </a:r>
          </a:p>
        </p:txBody>
      </p:sp>
      <p:sp>
        <p:nvSpPr>
          <p:cNvPr id="1413132" name="Rectangle 12"/>
          <p:cNvSpPr>
            <a:spLocks noChangeArrowheads="1"/>
          </p:cNvSpPr>
          <p:nvPr/>
        </p:nvSpPr>
        <p:spPr bwMode="auto">
          <a:xfrm>
            <a:off x="3352800" y="5638800"/>
            <a:ext cx="16002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nchor="ctr"/>
          <a:lstStyle/>
          <a:p>
            <a:r>
              <a:rPr lang="en-US" sz="1800">
                <a:solidFill>
                  <a:schemeClr val="folHlink"/>
                </a:solidFill>
                <a:latin typeface="Times New Roman" charset="0"/>
              </a:rPr>
              <a:t>main calls area method</a:t>
            </a:r>
          </a:p>
        </p:txBody>
      </p:sp>
      <p:sp>
        <p:nvSpPr>
          <p:cNvPr id="1413133" name="Freeform 13"/>
          <p:cNvSpPr>
            <a:spLocks/>
          </p:cNvSpPr>
          <p:nvPr/>
        </p:nvSpPr>
        <p:spPr bwMode="auto">
          <a:xfrm>
            <a:off x="2743200" y="4360863"/>
            <a:ext cx="4619625" cy="130175"/>
          </a:xfrm>
          <a:custGeom>
            <a:avLst/>
            <a:gdLst>
              <a:gd name="T0" fmla="*/ 0 w 2910"/>
              <a:gd name="T1" fmla="*/ 2147483647 h 82"/>
              <a:gd name="T2" fmla="*/ 2147483647 w 2910"/>
              <a:gd name="T3" fmla="*/ 2147483647 h 82"/>
              <a:gd name="T4" fmla="*/ 2147483647 w 2910"/>
              <a:gd name="T5" fmla="*/ 2147483647 h 82"/>
              <a:gd name="T6" fmla="*/ 2147483647 w 2910"/>
              <a:gd name="T7" fmla="*/ 0 h 82"/>
              <a:gd name="T8" fmla="*/ 0 60000 65536"/>
              <a:gd name="T9" fmla="*/ 0 60000 65536"/>
              <a:gd name="T10" fmla="*/ 0 60000 65536"/>
              <a:gd name="T11" fmla="*/ 0 60000 65536"/>
              <a:gd name="T12" fmla="*/ 0 w 2910"/>
              <a:gd name="T13" fmla="*/ 0 h 82"/>
              <a:gd name="T14" fmla="*/ 2910 w 2910"/>
              <a:gd name="T15" fmla="*/ 82 h 82"/>
            </a:gdLst>
            <a:ahLst/>
            <a:cxnLst>
              <a:cxn ang="T8">
                <a:pos x="T0" y="T1"/>
              </a:cxn>
              <a:cxn ang="T9">
                <a:pos x="T2" y="T3"/>
              </a:cxn>
              <a:cxn ang="T10">
                <a:pos x="T4" y="T5"/>
              </a:cxn>
              <a:cxn ang="T11">
                <a:pos x="T6" y="T7"/>
              </a:cxn>
            </a:cxnLst>
            <a:rect l="T12" t="T13" r="T14" b="T15"/>
            <a:pathLst>
              <a:path w="2910" h="82">
                <a:moveTo>
                  <a:pt x="0" y="20"/>
                </a:moveTo>
                <a:cubicBezTo>
                  <a:pt x="151" y="27"/>
                  <a:pt x="560" y="51"/>
                  <a:pt x="909" y="60"/>
                </a:cubicBezTo>
                <a:cubicBezTo>
                  <a:pt x="1258" y="69"/>
                  <a:pt x="1759" y="82"/>
                  <a:pt x="2092" y="72"/>
                </a:cubicBezTo>
                <a:cubicBezTo>
                  <a:pt x="2425" y="62"/>
                  <a:pt x="2740" y="15"/>
                  <a:pt x="2910" y="0"/>
                </a:cubicBezTo>
              </a:path>
            </a:pathLst>
          </a:custGeom>
          <a:noFill/>
          <a:ln w="19050">
            <a:solidFill>
              <a:schemeClr val="folHlink"/>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13134" name="Rectangle 14"/>
          <p:cNvSpPr>
            <a:spLocks noChangeArrowheads="1"/>
          </p:cNvSpPr>
          <p:nvPr/>
        </p:nvSpPr>
        <p:spPr bwMode="auto">
          <a:xfrm>
            <a:off x="3505200" y="3810000"/>
            <a:ext cx="21336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nchor="ctr"/>
          <a:lstStyle/>
          <a:p>
            <a:r>
              <a:rPr lang="en-US" sz="1800">
                <a:solidFill>
                  <a:schemeClr val="folHlink"/>
                </a:solidFill>
                <a:latin typeface="Times New Roman" charset="0"/>
              </a:rPr>
              <a:t>value passed from arg. to parameter</a:t>
            </a:r>
          </a:p>
        </p:txBody>
      </p:sp>
      <p:sp>
        <p:nvSpPr>
          <p:cNvPr id="1413135" name="Rectangle 15"/>
          <p:cNvSpPr>
            <a:spLocks noChangeArrowheads="1"/>
          </p:cNvSpPr>
          <p:nvPr/>
        </p:nvSpPr>
        <p:spPr bwMode="auto">
          <a:xfrm>
            <a:off x="838200" y="5486400"/>
            <a:ext cx="2286000" cy="838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lstStyle/>
          <a:p>
            <a:r>
              <a:rPr lang="en-US" sz="1800" b="1">
                <a:cs typeface="Courier New" charset="0"/>
              </a:rPr>
              <a:t>double</a:t>
            </a:r>
            <a:r>
              <a:rPr lang="en-US" sz="1800">
                <a:cs typeface="Courier New" charset="0"/>
              </a:rPr>
              <a:t> theArea = area(rad);</a:t>
            </a:r>
          </a:p>
        </p:txBody>
      </p:sp>
      <p:sp>
        <p:nvSpPr>
          <p:cNvPr id="1413136" name="Rectangle 16"/>
          <p:cNvSpPr>
            <a:spLocks noChangeArrowheads="1"/>
          </p:cNvSpPr>
          <p:nvPr/>
        </p:nvSpPr>
        <p:spPr bwMode="auto">
          <a:xfrm>
            <a:off x="1981200" y="4724400"/>
            <a:ext cx="1066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13137" name="Rectangle 17"/>
          <p:cNvSpPr>
            <a:spLocks noChangeArrowheads="1"/>
          </p:cNvSpPr>
          <p:nvPr/>
        </p:nvSpPr>
        <p:spPr bwMode="auto">
          <a:xfrm>
            <a:off x="838200" y="4724400"/>
            <a:ext cx="10668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cs typeface="Courier New" charset="0"/>
              </a:rPr>
              <a:t>theArea</a:t>
            </a:r>
          </a:p>
        </p:txBody>
      </p:sp>
      <p:sp>
        <p:nvSpPr>
          <p:cNvPr id="1413138" name="Freeform 18"/>
          <p:cNvSpPr>
            <a:spLocks/>
          </p:cNvSpPr>
          <p:nvPr/>
        </p:nvSpPr>
        <p:spPr bwMode="auto">
          <a:xfrm>
            <a:off x="3048000" y="4876800"/>
            <a:ext cx="2743200" cy="914400"/>
          </a:xfrm>
          <a:custGeom>
            <a:avLst/>
            <a:gdLst>
              <a:gd name="T0" fmla="*/ 0 w 1728"/>
              <a:gd name="T1" fmla="*/ 2147483647 h 576"/>
              <a:gd name="T2" fmla="*/ 2147483647 w 1728"/>
              <a:gd name="T3" fmla="*/ 2147483647 h 576"/>
              <a:gd name="T4" fmla="*/ 2147483647 w 1728"/>
              <a:gd name="T5" fmla="*/ 2147483647 h 576"/>
              <a:gd name="T6" fmla="*/ 2147483647 w 1728"/>
              <a:gd name="T7" fmla="*/ 0 h 576"/>
              <a:gd name="T8" fmla="*/ 0 60000 65536"/>
              <a:gd name="T9" fmla="*/ 0 60000 65536"/>
              <a:gd name="T10" fmla="*/ 0 60000 65536"/>
              <a:gd name="T11" fmla="*/ 0 60000 65536"/>
              <a:gd name="T12" fmla="*/ 0 w 1728"/>
              <a:gd name="T13" fmla="*/ 0 h 576"/>
              <a:gd name="T14" fmla="*/ 1728 w 1728"/>
              <a:gd name="T15" fmla="*/ 576 h 576"/>
            </a:gdLst>
            <a:ahLst/>
            <a:cxnLst>
              <a:cxn ang="T8">
                <a:pos x="T0" y="T1"/>
              </a:cxn>
              <a:cxn ang="T9">
                <a:pos x="T2" y="T3"/>
              </a:cxn>
              <a:cxn ang="T10">
                <a:pos x="T4" y="T5"/>
              </a:cxn>
              <a:cxn ang="T11">
                <a:pos x="T6" y="T7"/>
              </a:cxn>
            </a:cxnLst>
            <a:rect l="T12" t="T13" r="T14" b="T15"/>
            <a:pathLst>
              <a:path w="1728" h="576">
                <a:moveTo>
                  <a:pt x="0" y="576"/>
                </a:moveTo>
                <a:cubicBezTo>
                  <a:pt x="144" y="544"/>
                  <a:pt x="288" y="512"/>
                  <a:pt x="480" y="480"/>
                </a:cubicBezTo>
                <a:cubicBezTo>
                  <a:pt x="672" y="448"/>
                  <a:pt x="944" y="464"/>
                  <a:pt x="1152" y="384"/>
                </a:cubicBezTo>
                <a:cubicBezTo>
                  <a:pt x="1360" y="304"/>
                  <a:pt x="1544" y="152"/>
                  <a:pt x="1728" y="0"/>
                </a:cubicBezTo>
              </a:path>
            </a:pathLst>
          </a:custGeom>
          <a:noFill/>
          <a:ln w="19050">
            <a:solidFill>
              <a:schemeClr val="folHlink"/>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13139" name="Rectangle 19"/>
          <p:cNvSpPr>
            <a:spLocks noChangeArrowheads="1"/>
          </p:cNvSpPr>
          <p:nvPr/>
        </p:nvSpPr>
        <p:spPr bwMode="auto">
          <a:xfrm>
            <a:off x="6019800" y="5129213"/>
            <a:ext cx="2286000" cy="738187"/>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anchor="ctr"/>
          <a:lstStyle/>
          <a:p>
            <a:r>
              <a:rPr lang="en-US" sz="1600" b="1">
                <a:cs typeface="Courier New" charset="0"/>
              </a:rPr>
              <a:t>double</a:t>
            </a:r>
            <a:r>
              <a:rPr lang="en-US" sz="1600">
                <a:cs typeface="Courier New" charset="0"/>
              </a:rPr>
              <a:t> ans = Math.PI * radius * radius;</a:t>
            </a:r>
          </a:p>
        </p:txBody>
      </p:sp>
      <p:sp>
        <p:nvSpPr>
          <p:cNvPr id="1413140" name="Rectangle 20"/>
          <p:cNvSpPr>
            <a:spLocks noChangeArrowheads="1"/>
          </p:cNvSpPr>
          <p:nvPr/>
        </p:nvSpPr>
        <p:spPr bwMode="auto">
          <a:xfrm>
            <a:off x="6019800" y="5943600"/>
            <a:ext cx="22860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800" b="1">
                <a:cs typeface="Courier New" charset="0"/>
              </a:rPr>
              <a:t>return</a:t>
            </a:r>
            <a:r>
              <a:rPr lang="en-US" sz="1800">
                <a:cs typeface="Courier New" charset="0"/>
              </a:rPr>
              <a:t> ans;</a:t>
            </a:r>
          </a:p>
        </p:txBody>
      </p:sp>
      <p:sp>
        <p:nvSpPr>
          <p:cNvPr id="1413141" name="Rectangle 21"/>
          <p:cNvSpPr>
            <a:spLocks noChangeArrowheads="1"/>
          </p:cNvSpPr>
          <p:nvPr/>
        </p:nvSpPr>
        <p:spPr bwMode="auto">
          <a:xfrm>
            <a:off x="6172200" y="4572000"/>
            <a:ext cx="838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1800">
                <a:cs typeface="Courier New" charset="0"/>
              </a:rPr>
              <a:t>ans</a:t>
            </a:r>
          </a:p>
        </p:txBody>
      </p:sp>
      <p:sp>
        <p:nvSpPr>
          <p:cNvPr id="1413142" name="Rectangle 22"/>
          <p:cNvSpPr>
            <a:spLocks noChangeArrowheads="1"/>
          </p:cNvSpPr>
          <p:nvPr/>
        </p:nvSpPr>
        <p:spPr bwMode="auto">
          <a:xfrm>
            <a:off x="7086600" y="4572000"/>
            <a:ext cx="12192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12.566…</a:t>
            </a:r>
          </a:p>
        </p:txBody>
      </p:sp>
      <p:sp>
        <p:nvSpPr>
          <p:cNvPr id="1413143" name="Freeform 23"/>
          <p:cNvSpPr>
            <a:spLocks/>
          </p:cNvSpPr>
          <p:nvPr/>
        </p:nvSpPr>
        <p:spPr bwMode="auto">
          <a:xfrm>
            <a:off x="2743200" y="4622800"/>
            <a:ext cx="4343400" cy="177800"/>
          </a:xfrm>
          <a:custGeom>
            <a:avLst/>
            <a:gdLst>
              <a:gd name="T0" fmla="*/ 2147483647 w 2736"/>
              <a:gd name="T1" fmla="*/ 2147483647 h 112"/>
              <a:gd name="T2" fmla="*/ 2147483647 w 2736"/>
              <a:gd name="T3" fmla="*/ 2147483647 h 112"/>
              <a:gd name="T4" fmla="*/ 2147483647 w 2736"/>
              <a:gd name="T5" fmla="*/ 2147483647 h 112"/>
              <a:gd name="T6" fmla="*/ 0 w 2736"/>
              <a:gd name="T7" fmla="*/ 2147483647 h 112"/>
              <a:gd name="T8" fmla="*/ 0 60000 65536"/>
              <a:gd name="T9" fmla="*/ 0 60000 65536"/>
              <a:gd name="T10" fmla="*/ 0 60000 65536"/>
              <a:gd name="T11" fmla="*/ 0 60000 65536"/>
              <a:gd name="T12" fmla="*/ 0 w 2736"/>
              <a:gd name="T13" fmla="*/ 0 h 112"/>
              <a:gd name="T14" fmla="*/ 2736 w 2736"/>
              <a:gd name="T15" fmla="*/ 112 h 112"/>
            </a:gdLst>
            <a:ahLst/>
            <a:cxnLst>
              <a:cxn ang="T8">
                <a:pos x="T0" y="T1"/>
              </a:cxn>
              <a:cxn ang="T9">
                <a:pos x="T2" y="T3"/>
              </a:cxn>
              <a:cxn ang="T10">
                <a:pos x="T4" y="T5"/>
              </a:cxn>
              <a:cxn ang="T11">
                <a:pos x="T6" y="T7"/>
              </a:cxn>
            </a:cxnLst>
            <a:rect l="T12" t="T13" r="T14" b="T15"/>
            <a:pathLst>
              <a:path w="2736" h="112">
                <a:moveTo>
                  <a:pt x="2736" y="64"/>
                </a:moveTo>
                <a:cubicBezTo>
                  <a:pt x="2584" y="44"/>
                  <a:pt x="2432" y="24"/>
                  <a:pt x="2064" y="16"/>
                </a:cubicBezTo>
                <a:cubicBezTo>
                  <a:pt x="1696" y="8"/>
                  <a:pt x="872" y="0"/>
                  <a:pt x="528" y="16"/>
                </a:cubicBezTo>
                <a:cubicBezTo>
                  <a:pt x="184" y="32"/>
                  <a:pt x="92" y="72"/>
                  <a:pt x="0" y="112"/>
                </a:cubicBezTo>
              </a:path>
            </a:pathLst>
          </a:custGeom>
          <a:noFill/>
          <a:ln w="19050">
            <a:solidFill>
              <a:schemeClr val="folHlink"/>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13144" name="Rectangle 24"/>
          <p:cNvSpPr>
            <a:spLocks noChangeArrowheads="1"/>
          </p:cNvSpPr>
          <p:nvPr/>
        </p:nvSpPr>
        <p:spPr bwMode="auto">
          <a:xfrm>
            <a:off x="3505200" y="4572000"/>
            <a:ext cx="2057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nchor="ctr"/>
          <a:lstStyle/>
          <a:p>
            <a:r>
              <a:rPr lang="en-US" sz="1800">
                <a:solidFill>
                  <a:schemeClr val="folHlink"/>
                </a:solidFill>
                <a:latin typeface="Times New Roman" charset="0"/>
              </a:rPr>
              <a:t>result returned to main</a:t>
            </a:r>
          </a:p>
        </p:txBody>
      </p:sp>
      <p:sp>
        <p:nvSpPr>
          <p:cNvPr id="1413145" name="Rectangle 25"/>
          <p:cNvSpPr>
            <a:spLocks noChangeArrowheads="1"/>
          </p:cNvSpPr>
          <p:nvPr/>
        </p:nvSpPr>
        <p:spPr bwMode="auto">
          <a:xfrm>
            <a:off x="2057400" y="4724400"/>
            <a:ext cx="914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latin typeface="Times New Roman" charset="0"/>
              </a:rPr>
              <a:t>12.566…</a:t>
            </a:r>
          </a:p>
        </p:txBody>
      </p:sp>
      <p:sp>
        <p:nvSpPr>
          <p:cNvPr id="1413146" name="Rectangle 26"/>
          <p:cNvSpPr>
            <a:spLocks noChangeArrowheads="1"/>
          </p:cNvSpPr>
          <p:nvPr/>
        </p:nvSpPr>
        <p:spPr bwMode="auto">
          <a:xfrm>
            <a:off x="5791200" y="2590800"/>
            <a:ext cx="2667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solidFill>
                  <a:schemeClr val="folHlink"/>
                </a:solidFill>
                <a:latin typeface="Times New Roman" charset="0"/>
              </a:rPr>
              <a:t>answer calculated</a:t>
            </a:r>
          </a:p>
        </p:txBody>
      </p:sp>
      <p:sp>
        <p:nvSpPr>
          <p:cNvPr id="1413147" name="Rectangle 27"/>
          <p:cNvSpPr>
            <a:spLocks noChangeArrowheads="1"/>
          </p:cNvSpPr>
          <p:nvPr/>
        </p:nvSpPr>
        <p:spPr bwMode="auto">
          <a:xfrm>
            <a:off x="5791200" y="3048000"/>
            <a:ext cx="2667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solidFill>
                  <a:schemeClr val="folHlink"/>
                </a:solidFill>
                <a:latin typeface="Times New Roman" charset="0"/>
              </a:rPr>
              <a:t>answer returned</a:t>
            </a:r>
          </a:p>
        </p:txBody>
      </p:sp>
      <p:sp>
        <p:nvSpPr>
          <p:cNvPr id="1413148" name="Rectangle 28"/>
          <p:cNvSpPr>
            <a:spLocks noChangeArrowheads="1"/>
          </p:cNvSpPr>
          <p:nvPr/>
        </p:nvSpPr>
        <p:spPr bwMode="auto">
          <a:xfrm>
            <a:off x="3200400" y="2971800"/>
            <a:ext cx="2057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solidFill>
                  <a:schemeClr val="folHlink"/>
                </a:solidFill>
                <a:latin typeface="Times New Roman" charset="0"/>
              </a:rPr>
              <a:t>method completed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35"/>
                                        </p:tgtEl>
                                        <p:attrNameLst>
                                          <p:attrName>style.visibility</p:attrName>
                                        </p:attrNameLst>
                                      </p:cBhvr>
                                      <p:to>
                                        <p:strVal val="visible"/>
                                      </p:to>
                                    </p:set>
                                    <p:animEffect transition="in" filter="dissolve">
                                      <p:cBhvr>
                                        <p:cTn id="7" dur="500"/>
                                        <p:tgtEl>
                                          <p:spTgt spid="14131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13137"/>
                                        </p:tgtEl>
                                        <p:attrNameLst>
                                          <p:attrName>style.visibility</p:attrName>
                                        </p:attrNameLst>
                                      </p:cBhvr>
                                      <p:to>
                                        <p:strVal val="visible"/>
                                      </p:to>
                                    </p:set>
                                    <p:animEffect transition="in" filter="dissolve">
                                      <p:cBhvr>
                                        <p:cTn id="10" dur="500"/>
                                        <p:tgtEl>
                                          <p:spTgt spid="141313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13136"/>
                                        </p:tgtEl>
                                        <p:attrNameLst>
                                          <p:attrName>style.visibility</p:attrName>
                                        </p:attrNameLst>
                                      </p:cBhvr>
                                      <p:to>
                                        <p:strVal val="visible"/>
                                      </p:to>
                                    </p:set>
                                    <p:animEffect transition="in" filter="dissolve">
                                      <p:cBhvr>
                                        <p:cTn id="13" dur="500"/>
                                        <p:tgtEl>
                                          <p:spTgt spid="1413136"/>
                                        </p:tgtEl>
                                      </p:cBhvr>
                                    </p:animEffec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413138"/>
                                        </p:tgtEl>
                                        <p:attrNameLst>
                                          <p:attrName>style.visibility</p:attrName>
                                        </p:attrNameLst>
                                      </p:cBhvr>
                                      <p:to>
                                        <p:strVal val="visible"/>
                                      </p:to>
                                    </p:set>
                                    <p:animEffect transition="in" filter="dissolve">
                                      <p:cBhvr>
                                        <p:cTn id="17" dur="1000"/>
                                        <p:tgtEl>
                                          <p:spTgt spid="1413138"/>
                                        </p:tgtEl>
                                      </p:cBhvr>
                                    </p:animEffect>
                                  </p:childTnLst>
                                </p:cTn>
                              </p:par>
                            </p:childTnLst>
                          </p:cTn>
                        </p:par>
                        <p:par>
                          <p:cTn id="18" fill="hold" nodeType="afterGroup">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1413132"/>
                                        </p:tgtEl>
                                        <p:attrNameLst>
                                          <p:attrName>style.visibility</p:attrName>
                                        </p:attrNameLst>
                                      </p:cBhvr>
                                      <p:to>
                                        <p:strVal val="visible"/>
                                      </p:to>
                                    </p:set>
                                    <p:animEffect transition="in" filter="dissolve">
                                      <p:cBhvr>
                                        <p:cTn id="21" dur="500"/>
                                        <p:tgtEl>
                                          <p:spTgt spid="14131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13128"/>
                                        </p:tgtEl>
                                        <p:attrNameLst>
                                          <p:attrName>style.visibility</p:attrName>
                                        </p:attrNameLst>
                                      </p:cBhvr>
                                      <p:to>
                                        <p:strVal val="visible"/>
                                      </p:to>
                                    </p:set>
                                    <p:animEffect transition="in" filter="dissolve">
                                      <p:cBhvr>
                                        <p:cTn id="26" dur="500"/>
                                        <p:tgtEl>
                                          <p:spTgt spid="141312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13129"/>
                                        </p:tgtEl>
                                        <p:attrNameLst>
                                          <p:attrName>style.visibility</p:attrName>
                                        </p:attrNameLst>
                                      </p:cBhvr>
                                      <p:to>
                                        <p:strVal val="visible"/>
                                      </p:to>
                                    </p:set>
                                    <p:animEffect transition="in" filter="dissolve">
                                      <p:cBhvr>
                                        <p:cTn id="29" dur="500"/>
                                        <p:tgtEl>
                                          <p:spTgt spid="141312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413138"/>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413132"/>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413133"/>
                                        </p:tgtEl>
                                        <p:attrNameLst>
                                          <p:attrName>style.visibility</p:attrName>
                                        </p:attrNameLst>
                                      </p:cBhvr>
                                      <p:to>
                                        <p:strVal val="visible"/>
                                      </p:to>
                                    </p:set>
                                    <p:animEffect transition="in" filter="dissolve">
                                      <p:cBhvr>
                                        <p:cTn id="40" dur="500"/>
                                        <p:tgtEl>
                                          <p:spTgt spid="141313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13134"/>
                                        </p:tgtEl>
                                        <p:attrNameLst>
                                          <p:attrName>style.visibility</p:attrName>
                                        </p:attrNameLst>
                                      </p:cBhvr>
                                      <p:to>
                                        <p:strVal val="visible"/>
                                      </p:to>
                                    </p:set>
                                    <p:animEffect transition="in" filter="dissolve">
                                      <p:cBhvr>
                                        <p:cTn id="43" dur="500"/>
                                        <p:tgtEl>
                                          <p:spTgt spid="14131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13131"/>
                                        </p:tgtEl>
                                        <p:attrNameLst>
                                          <p:attrName>style.visibility</p:attrName>
                                        </p:attrNameLst>
                                      </p:cBhvr>
                                      <p:to>
                                        <p:strVal val="visible"/>
                                      </p:to>
                                    </p:set>
                                    <p:animEffect transition="in" filter="dissolve">
                                      <p:cBhvr>
                                        <p:cTn id="48" dur="500"/>
                                        <p:tgtEl>
                                          <p:spTgt spid="14131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413130"/>
                                        </p:tgtEl>
                                        <p:attrNameLst>
                                          <p:attrName>style.visibility</p:attrName>
                                        </p:attrNameLst>
                                      </p:cBhvr>
                                      <p:to>
                                        <p:strVal val="visible"/>
                                      </p:to>
                                    </p:set>
                                    <p:animEffect transition="in" filter="dissolve">
                                      <p:cBhvr>
                                        <p:cTn id="51" dur="500"/>
                                        <p:tgtEl>
                                          <p:spTgt spid="141313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413134"/>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413133"/>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413139"/>
                                        </p:tgtEl>
                                        <p:attrNameLst>
                                          <p:attrName>style.visibility</p:attrName>
                                        </p:attrNameLst>
                                      </p:cBhvr>
                                      <p:to>
                                        <p:strVal val="visible"/>
                                      </p:to>
                                    </p:set>
                                    <p:animEffect transition="in" filter="dissolve">
                                      <p:cBhvr>
                                        <p:cTn id="62" dur="500"/>
                                        <p:tgtEl>
                                          <p:spTgt spid="141313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413146"/>
                                        </p:tgtEl>
                                        <p:attrNameLst>
                                          <p:attrName>style.visibility</p:attrName>
                                        </p:attrNameLst>
                                      </p:cBhvr>
                                      <p:to>
                                        <p:strVal val="visible"/>
                                      </p:to>
                                    </p:set>
                                    <p:animEffect transition="in" filter="dissolve">
                                      <p:cBhvr>
                                        <p:cTn id="65" dur="500"/>
                                        <p:tgtEl>
                                          <p:spTgt spid="1413146"/>
                                        </p:tgtEl>
                                      </p:cBhvr>
                                    </p:animEffect>
                                  </p:childTnLst>
                                </p:cTn>
                              </p:par>
                            </p:childTnLst>
                          </p:cTn>
                        </p:par>
                        <p:par>
                          <p:cTn id="66" fill="hold" nodeType="afterGroup">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1413141"/>
                                        </p:tgtEl>
                                        <p:attrNameLst>
                                          <p:attrName>style.visibility</p:attrName>
                                        </p:attrNameLst>
                                      </p:cBhvr>
                                      <p:to>
                                        <p:strVal val="visible"/>
                                      </p:to>
                                    </p:set>
                                    <p:animEffect transition="in" filter="dissolve">
                                      <p:cBhvr>
                                        <p:cTn id="69" dur="500"/>
                                        <p:tgtEl>
                                          <p:spTgt spid="141314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413142"/>
                                        </p:tgtEl>
                                        <p:attrNameLst>
                                          <p:attrName>style.visibility</p:attrName>
                                        </p:attrNameLst>
                                      </p:cBhvr>
                                      <p:to>
                                        <p:strVal val="visible"/>
                                      </p:to>
                                    </p:set>
                                    <p:animEffect transition="in" filter="dissolve">
                                      <p:cBhvr>
                                        <p:cTn id="72" dur="500"/>
                                        <p:tgtEl>
                                          <p:spTgt spid="141314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413146"/>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413140"/>
                                        </p:tgtEl>
                                        <p:attrNameLst>
                                          <p:attrName>style.visibility</p:attrName>
                                        </p:attrNameLst>
                                      </p:cBhvr>
                                      <p:to>
                                        <p:strVal val="visible"/>
                                      </p:to>
                                    </p:set>
                                    <p:animEffect transition="in" filter="dissolve">
                                      <p:cBhvr>
                                        <p:cTn id="81" dur="500"/>
                                        <p:tgtEl>
                                          <p:spTgt spid="141314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413147"/>
                                        </p:tgtEl>
                                        <p:attrNameLst>
                                          <p:attrName>style.visibility</p:attrName>
                                        </p:attrNameLst>
                                      </p:cBhvr>
                                      <p:to>
                                        <p:strVal val="visible"/>
                                      </p:to>
                                    </p:set>
                                    <p:animEffect transition="in" filter="dissolve">
                                      <p:cBhvr>
                                        <p:cTn id="84" dur="500"/>
                                        <p:tgtEl>
                                          <p:spTgt spid="1413147"/>
                                        </p:tgtEl>
                                      </p:cBhvr>
                                    </p:animEffect>
                                  </p:childTnLst>
                                </p:cTn>
                              </p:par>
                            </p:childTnLst>
                          </p:cTn>
                        </p:par>
                        <p:par>
                          <p:cTn id="85" fill="hold" nodeType="afterGroup">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1413143"/>
                                        </p:tgtEl>
                                        <p:attrNameLst>
                                          <p:attrName>style.visibility</p:attrName>
                                        </p:attrNameLst>
                                      </p:cBhvr>
                                      <p:to>
                                        <p:strVal val="visible"/>
                                      </p:to>
                                    </p:set>
                                    <p:animEffect transition="in" filter="dissolve">
                                      <p:cBhvr>
                                        <p:cTn id="88" dur="500"/>
                                        <p:tgtEl>
                                          <p:spTgt spid="141314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413144"/>
                                        </p:tgtEl>
                                        <p:attrNameLst>
                                          <p:attrName>style.visibility</p:attrName>
                                        </p:attrNameLst>
                                      </p:cBhvr>
                                      <p:to>
                                        <p:strVal val="visible"/>
                                      </p:to>
                                    </p:set>
                                    <p:animEffect transition="in" filter="dissolve">
                                      <p:cBhvr>
                                        <p:cTn id="91" dur="500"/>
                                        <p:tgtEl>
                                          <p:spTgt spid="141314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413145"/>
                                        </p:tgtEl>
                                        <p:attrNameLst>
                                          <p:attrName>style.visibility</p:attrName>
                                        </p:attrNameLst>
                                      </p:cBhvr>
                                      <p:to>
                                        <p:strVal val="visible"/>
                                      </p:to>
                                    </p:set>
                                    <p:animEffect transition="in" filter="dissolve">
                                      <p:cBhvr>
                                        <p:cTn id="96" dur="500"/>
                                        <p:tgtEl>
                                          <p:spTgt spid="141314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413143"/>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41314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413147"/>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413148"/>
                                        </p:tgtEl>
                                        <p:attrNameLst>
                                          <p:attrName>style.visibility</p:attrName>
                                        </p:attrNameLst>
                                      </p:cBhvr>
                                      <p:to>
                                        <p:strVal val="visible"/>
                                      </p:to>
                                    </p:set>
                                    <p:animEffect transition="in" filter="dissolve">
                                      <p:cBhvr>
                                        <p:cTn id="109" dur="500"/>
                                        <p:tgtEl>
                                          <p:spTgt spid="141314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413128"/>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413129"/>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141313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1413131"/>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1413139"/>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1413140"/>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1413141"/>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1413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8" grpId="0" animBg="1"/>
      <p:bldP spid="1413128" grpId="1" animBg="1"/>
      <p:bldP spid="1413129" grpId="0" animBg="1"/>
      <p:bldP spid="1413129" grpId="1" animBg="1"/>
      <p:bldP spid="1413130" grpId="0"/>
      <p:bldP spid="1413130" grpId="1"/>
      <p:bldP spid="1413131" grpId="0" animBg="1"/>
      <p:bldP spid="1413131" grpId="1" animBg="1"/>
      <p:bldP spid="1413132" grpId="0"/>
      <p:bldP spid="1413132" grpId="1"/>
      <p:bldP spid="1413133" grpId="0" animBg="1"/>
      <p:bldP spid="1413133" grpId="1" animBg="1"/>
      <p:bldP spid="1413134" grpId="0"/>
      <p:bldP spid="1413134" grpId="1"/>
      <p:bldP spid="1413135" grpId="0" animBg="1"/>
      <p:bldP spid="1413136" grpId="0" animBg="1"/>
      <p:bldP spid="1413137" grpId="0"/>
      <p:bldP spid="1413138" grpId="0" animBg="1"/>
      <p:bldP spid="1413138" grpId="1" animBg="1"/>
      <p:bldP spid="1413139" grpId="0" animBg="1"/>
      <p:bldP spid="1413139" grpId="1" animBg="1"/>
      <p:bldP spid="1413140" grpId="0" animBg="1"/>
      <p:bldP spid="1413140" grpId="1" animBg="1"/>
      <p:bldP spid="1413141" grpId="0"/>
      <p:bldP spid="1413141" grpId="1"/>
      <p:bldP spid="1413142" grpId="0" animBg="1"/>
      <p:bldP spid="1413142" grpId="1" animBg="1"/>
      <p:bldP spid="1413143" grpId="0" animBg="1"/>
      <p:bldP spid="1413143" grpId="1" animBg="1"/>
      <p:bldP spid="1413144" grpId="0"/>
      <p:bldP spid="1413144" grpId="1"/>
      <p:bldP spid="1413145" grpId="0"/>
      <p:bldP spid="1413146" grpId="0"/>
      <p:bldP spid="1413146" grpId="1"/>
      <p:bldP spid="1413147" grpId="0"/>
      <p:bldP spid="1413147" grpId="1"/>
      <p:bldP spid="14131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7F3F71F-A734-B54E-91AD-22F7AFB6DDF1}" type="slidenum">
              <a:rPr lang="en-US" sz="1400">
                <a:latin typeface="Arial" charset="0"/>
              </a:rPr>
              <a:pPr eaLnBrk="1" hangingPunct="1"/>
              <a:t>7</a:t>
            </a:fld>
            <a:endParaRPr lang="en-US" sz="1400">
              <a:latin typeface="Arial" charset="0"/>
            </a:endParaRPr>
          </a:p>
        </p:txBody>
      </p:sp>
      <p:sp>
        <p:nvSpPr>
          <p:cNvPr id="23554"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Goals of Course</a:t>
            </a:r>
          </a:p>
        </p:txBody>
      </p:sp>
      <p:sp>
        <p:nvSpPr>
          <p:cNvPr id="752643" name="Rectangle 3"/>
          <p:cNvSpPr>
            <a:spLocks noGrp="1" noChangeArrowheads="1"/>
          </p:cNvSpPr>
          <p:nvPr>
            <p:ph type="body" idx="1"/>
          </p:nvPr>
        </p:nvSpPr>
        <p:spPr/>
        <p:txBody>
          <a:bodyPr/>
          <a:lstStyle/>
          <a:p>
            <a:pPr lvl="1" eaLnBrk="1" hangingPunct="1"/>
            <a:r>
              <a:rPr lang="en-US">
                <a:latin typeface="Tahoma" charset="0"/>
                <a:ea typeface="ＭＳ Ｐゴシック" charset="0"/>
              </a:rPr>
              <a:t>Note that we are covering OOP concepts using Java as our language</a:t>
            </a:r>
          </a:p>
          <a:p>
            <a:pPr lvl="2" eaLnBrk="1" hangingPunct="1"/>
            <a:r>
              <a:rPr lang="en-US">
                <a:latin typeface="Tahoma" charset="0"/>
                <a:ea typeface="ＭＳ Ｐゴシック" charset="0"/>
              </a:rPr>
              <a:t>However, the general principles of object-oriented programming apply to any object-oriented language</a:t>
            </a:r>
          </a:p>
          <a:p>
            <a:pPr lvl="3" eaLnBrk="1" hangingPunct="1"/>
            <a:r>
              <a:rPr lang="en-US">
                <a:latin typeface="Tahoma" charset="0"/>
                <a:ea typeface="ＭＳ Ｐゴシック" charset="0"/>
              </a:rPr>
              <a:t>Ex: C++, Objective-C, C#, Smalltalk, etc.</a:t>
            </a:r>
          </a:p>
          <a:p>
            <a:pPr lvl="2" eaLnBrk="1" hangingPunct="1"/>
            <a:r>
              <a:rPr lang="en-US">
                <a:latin typeface="Tahoma" charset="0"/>
                <a:ea typeface="ＭＳ Ｐゴシック" charset="0"/>
              </a:rPr>
              <a:t>The more important goal here is to learn to program effectively in an object-oriented way</a:t>
            </a:r>
          </a:p>
          <a:p>
            <a:pPr lvl="3" eaLnBrk="1" hangingPunct="1"/>
            <a:r>
              <a:rPr lang="en-US">
                <a:latin typeface="Tahoma" charset="0"/>
                <a:ea typeface="ＭＳ Ｐゴシック" charset="0"/>
              </a:rPr>
              <a:t>Understand why it is good and how to do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2643">
                                            <p:txEl>
                                              <p:pRg st="1" end="1"/>
                                            </p:txEl>
                                          </p:spTgt>
                                        </p:tgtEl>
                                        <p:attrNameLst>
                                          <p:attrName>style.visibility</p:attrName>
                                        </p:attrNameLst>
                                      </p:cBhvr>
                                      <p:to>
                                        <p:strVal val="visible"/>
                                      </p:to>
                                    </p:set>
                                    <p:animEffect transition="in" filter="dissolve">
                                      <p:cBhvr>
                                        <p:cTn id="7" dur="500"/>
                                        <p:tgtEl>
                                          <p:spTgt spid="7526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2643">
                                            <p:txEl>
                                              <p:pRg st="2" end="2"/>
                                            </p:txEl>
                                          </p:spTgt>
                                        </p:tgtEl>
                                        <p:attrNameLst>
                                          <p:attrName>style.visibility</p:attrName>
                                        </p:attrNameLst>
                                      </p:cBhvr>
                                      <p:to>
                                        <p:strVal val="visible"/>
                                      </p:to>
                                    </p:set>
                                    <p:animEffect transition="in" filter="dissolve">
                                      <p:cBhvr>
                                        <p:cTn id="10" dur="500"/>
                                        <p:tgtEl>
                                          <p:spTgt spid="7526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nodeType="clickEffect">
                                  <p:stCondLst>
                                    <p:cond delay="0"/>
                                  </p:stCondLst>
                                  <p:childTnLst>
                                    <p:set>
                                      <p:cBhvr>
                                        <p:cTn id="14" dur="1" fill="hold">
                                          <p:stCondLst>
                                            <p:cond delay="0"/>
                                          </p:stCondLst>
                                        </p:cTn>
                                        <p:tgtEl>
                                          <p:spTgt spid="752643">
                                            <p:txEl>
                                              <p:pRg st="3" end="3"/>
                                            </p:txEl>
                                          </p:spTgt>
                                        </p:tgtEl>
                                        <p:attrNameLst>
                                          <p:attrName>style.visibility</p:attrName>
                                        </p:attrNameLst>
                                      </p:cBhvr>
                                      <p:to>
                                        <p:strVal val="visible"/>
                                      </p:to>
                                    </p:set>
                                    <p:animEffect transition="in" filter="barn(inHorizontal)">
                                      <p:cBhvr>
                                        <p:cTn id="15" dur="500"/>
                                        <p:tgtEl>
                                          <p:spTgt spid="752643">
                                            <p:txEl>
                                              <p:pRg st="3" end="3"/>
                                            </p:txEl>
                                          </p:spTgt>
                                        </p:tgtEl>
                                      </p:cBhvr>
                                    </p:animEffect>
                                  </p:childTnLst>
                                </p:cTn>
                              </p:par>
                              <p:par>
                                <p:cTn id="16" presetID="16" presetClass="entr" presetSubtype="26" fill="hold" nodeType="withEffect">
                                  <p:stCondLst>
                                    <p:cond delay="0"/>
                                  </p:stCondLst>
                                  <p:childTnLst>
                                    <p:set>
                                      <p:cBhvr>
                                        <p:cTn id="17" dur="1" fill="hold">
                                          <p:stCondLst>
                                            <p:cond delay="0"/>
                                          </p:stCondLst>
                                        </p:cTn>
                                        <p:tgtEl>
                                          <p:spTgt spid="752643">
                                            <p:txEl>
                                              <p:pRg st="4" end="4"/>
                                            </p:txEl>
                                          </p:spTgt>
                                        </p:tgtEl>
                                        <p:attrNameLst>
                                          <p:attrName>style.visibility</p:attrName>
                                        </p:attrNameLst>
                                      </p:cBhvr>
                                      <p:to>
                                        <p:strVal val="visible"/>
                                      </p:to>
                                    </p:set>
                                    <p:animEffect transition="in" filter="barn(inHorizontal)">
                                      <p:cBhvr>
                                        <p:cTn id="18" dur="500"/>
                                        <p:tgtEl>
                                          <p:spTgt spid="752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7730ABB-9635-D342-9D91-9D77D066A8C9}" type="slidenum">
              <a:rPr lang="en-US" sz="1400">
                <a:latin typeface="Arial" charset="0"/>
              </a:rPr>
              <a:pPr eaLnBrk="1" hangingPunct="1"/>
              <a:t>70</a:t>
            </a:fld>
            <a:endParaRPr lang="en-US" sz="1400">
              <a:latin typeface="Arial" charset="0"/>
            </a:endParaRPr>
          </a:p>
        </p:txBody>
      </p:sp>
      <p:sp>
        <p:nvSpPr>
          <p:cNvPr id="1054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More on Parameters</a:t>
            </a:r>
          </a:p>
        </p:txBody>
      </p:sp>
      <p:sp>
        <p:nvSpPr>
          <p:cNvPr id="1415171" name="Rectangle 3"/>
          <p:cNvSpPr>
            <a:spLocks noGrp="1" noChangeArrowheads="1"/>
          </p:cNvSpPr>
          <p:nvPr>
            <p:ph type="body" idx="1"/>
          </p:nvPr>
        </p:nvSpPr>
        <p:spPr/>
        <p:txBody>
          <a:bodyPr/>
          <a:lstStyle/>
          <a:p>
            <a:pPr eaLnBrk="1" hangingPunct="1">
              <a:defRPr/>
            </a:pPr>
            <a:r>
              <a:rPr lang="en-US" dirty="0">
                <a:solidFill>
                  <a:srgbClr val="FF0000"/>
                </a:solidFill>
                <a:latin typeface="Tahoma" charset="0"/>
                <a:ea typeface="ＭＳ Ｐゴシック" charset="0"/>
                <a:cs typeface="ＭＳ Ｐゴシック" charset="0"/>
              </a:rPr>
              <a:t>Effect of value parameters</a:t>
            </a:r>
            <a:r>
              <a:rPr lang="en-US" dirty="0">
                <a:latin typeface="Tahoma" charset="0"/>
                <a:ea typeface="ＭＳ Ｐゴシック" charset="0"/>
                <a:cs typeface="ＭＳ Ｐゴシック" charset="0"/>
              </a:rPr>
              <a:t>:</a:t>
            </a:r>
          </a:p>
          <a:p>
            <a:pPr lvl="1" eaLnBrk="1" hangingPunct="1">
              <a:defRPr/>
            </a:pPr>
            <a:r>
              <a:rPr lang="en-US" dirty="0">
                <a:latin typeface="Tahoma" charset="0"/>
                <a:ea typeface="ＭＳ Ｐゴシック" charset="0"/>
              </a:rPr>
              <a:t>Arguments passed into a method cannot be changed within the method, either intentionally or accidentally</a:t>
            </a:r>
          </a:p>
          <a:p>
            <a:pPr lvl="2" eaLnBrk="1" hangingPunct="1">
              <a:defRPr/>
            </a:pPr>
            <a:r>
              <a:rPr lang="en-US" dirty="0">
                <a:latin typeface="Tahoma" charset="0"/>
                <a:ea typeface="ＭＳ Ｐゴシック" charset="0"/>
              </a:rPr>
              <a:t>Good result: Prevents accidental side-effects from methods</a:t>
            </a:r>
          </a:p>
          <a:p>
            <a:pPr lvl="2" eaLnBrk="1" hangingPunct="1">
              <a:defRPr/>
            </a:pPr>
            <a:r>
              <a:rPr lang="en-US" dirty="0">
                <a:latin typeface="Tahoma" charset="0"/>
                <a:ea typeface="ＭＳ Ｐゴシック" charset="0"/>
              </a:rPr>
              <a:t>Bad result: What if we want the arguments to be changed?</a:t>
            </a:r>
          </a:p>
          <a:p>
            <a:pPr lvl="3" eaLnBrk="1" hangingPunct="1">
              <a:defRPr/>
            </a:pPr>
            <a:r>
              <a:rPr lang="en-US" dirty="0">
                <a:latin typeface="Tahoma" charset="0"/>
                <a:ea typeface="ＭＳ Ｐゴシック" charset="0"/>
              </a:rPr>
              <a:t>Ex: swap(A, B)</a:t>
            </a:r>
          </a:p>
          <a:p>
            <a:pPr lvl="4" eaLnBrk="1" hangingPunct="1">
              <a:defRPr/>
            </a:pPr>
            <a:r>
              <a:rPr lang="en-US" dirty="0">
                <a:latin typeface="Tahoma" charset="0"/>
                <a:ea typeface="ＭＳ Ｐゴシック" charset="0"/>
              </a:rPr>
              <a:t>Method swaps the values in A and B</a:t>
            </a:r>
          </a:p>
          <a:p>
            <a:pPr lvl="4" eaLnBrk="1" hangingPunct="1">
              <a:defRPr/>
            </a:pPr>
            <a:r>
              <a:rPr lang="en-US" dirty="0">
                <a:latin typeface="Tahoma" charset="0"/>
                <a:ea typeface="ＭＳ Ｐゴシック" charset="0"/>
              </a:rPr>
              <a:t>But with value parameters will be a </a:t>
            </a:r>
            <a:r>
              <a:rPr lang="ja-JP" altLang="en-US" dirty="0">
                <a:latin typeface="Tahoma" charset="0"/>
                <a:ea typeface="ＭＳ Ｐゴシック" charset="0"/>
              </a:rPr>
              <a:t>“</a:t>
            </a:r>
            <a:r>
              <a:rPr lang="en-US" altLang="ja-JP" dirty="0">
                <a:latin typeface="Tahoma" charset="0"/>
                <a:ea typeface="ＭＳ Ｐゴシック" charset="0"/>
              </a:rPr>
              <a:t>no-op</a:t>
            </a:r>
            <a:r>
              <a:rPr lang="ja-JP" altLang="en-US" dirty="0">
                <a:latin typeface="Tahoma" charset="0"/>
                <a:ea typeface="ＭＳ Ｐゴシック" charset="0"/>
              </a:rPr>
              <a:t>”</a:t>
            </a:r>
            <a:endParaRPr lang="en-US" altLang="ja-JP" dirty="0">
              <a:latin typeface="Tahoma" charset="0"/>
              <a:ea typeface="ＭＳ Ｐゴシック" charset="0"/>
            </a:endParaRPr>
          </a:p>
          <a:p>
            <a:pPr marL="1828800" lvl="4" indent="0" eaLnBrk="1" hangingPunct="1">
              <a:buFont typeface="Arial" charset="0"/>
              <a:buNone/>
              <a:defRPr/>
            </a:pPr>
            <a:r>
              <a:rPr lang="en-US" altLang="ja-JP" dirty="0">
                <a:latin typeface="Tahoma" charset="0"/>
                <a:ea typeface="ＭＳ Ｐゴシック" charset="0"/>
              </a:rPr>
              <a:t>- </a:t>
            </a:r>
            <a:r>
              <a:rPr lang="en-US" altLang="ja-JP" b="1" dirty="0">
                <a:latin typeface="Tahoma" charset="0"/>
                <a:ea typeface="ＭＳ Ｐゴシック" charset="0"/>
              </a:rPr>
              <a:t>Discuss</a:t>
            </a:r>
          </a:p>
          <a:p>
            <a:pPr lvl="3" eaLnBrk="1" hangingPunct="1">
              <a:defRPr/>
            </a:pPr>
            <a:r>
              <a:rPr lang="en-US" dirty="0">
                <a:latin typeface="Tahoma" charset="0"/>
                <a:ea typeface="ＭＳ Ｐゴシック" charset="0"/>
              </a:rPr>
              <a:t>We can get around this issue when we get into object-oriented programming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15171">
                                            <p:txEl>
                                              <p:pRg st="2" end="2"/>
                                            </p:txEl>
                                          </p:spTgt>
                                        </p:tgtEl>
                                        <p:attrNameLst>
                                          <p:attrName>style.visibility</p:attrName>
                                        </p:attrNameLst>
                                      </p:cBhvr>
                                      <p:to>
                                        <p:strVal val="visible"/>
                                      </p:to>
                                    </p:set>
                                    <p:anim to="" calcmode="lin" valueType="num">
                                      <p:cBhvr>
                                        <p:cTn id="7" dur="1" fill="hold"/>
                                        <p:tgtEl>
                                          <p:spTgt spid="1415171">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15171">
                                            <p:txEl>
                                              <p:pRg st="3" end="3"/>
                                            </p:txEl>
                                          </p:spTgt>
                                        </p:tgtEl>
                                        <p:attrNameLst>
                                          <p:attrName>style.visibility</p:attrName>
                                        </p:attrNameLst>
                                      </p:cBhvr>
                                      <p:to>
                                        <p:strVal val="visible"/>
                                      </p:to>
                                    </p:set>
                                    <p:anim to="" calcmode="lin" valueType="num">
                                      <p:cBhvr>
                                        <p:cTn id="12" dur="1" fill="hold"/>
                                        <p:tgtEl>
                                          <p:spTgt spid="1415171">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415171">
                                            <p:txEl>
                                              <p:pRg st="4" end="4"/>
                                            </p:txEl>
                                          </p:spTgt>
                                        </p:tgtEl>
                                        <p:attrNameLst>
                                          <p:attrName>style.visibility</p:attrName>
                                        </p:attrNameLst>
                                      </p:cBhvr>
                                      <p:to>
                                        <p:strVal val="visible"/>
                                      </p:to>
                                    </p:set>
                                    <p:anim to="" calcmode="lin" valueType="num">
                                      <p:cBhvr>
                                        <p:cTn id="17" dur="1" fill="hold"/>
                                        <p:tgtEl>
                                          <p:spTgt spid="1415171">
                                            <p:txEl>
                                              <p:pRg st="4" end="4"/>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415171">
                                            <p:txEl>
                                              <p:pRg st="5" end="5"/>
                                            </p:txEl>
                                          </p:spTgt>
                                        </p:tgtEl>
                                        <p:attrNameLst>
                                          <p:attrName>style.visibility</p:attrName>
                                        </p:attrNameLst>
                                      </p:cBhvr>
                                      <p:to>
                                        <p:strVal val="visible"/>
                                      </p:to>
                                    </p:set>
                                    <p:anim to="" calcmode="lin" valueType="num">
                                      <p:cBhvr>
                                        <p:cTn id="20" dur="1" fill="hold"/>
                                        <p:tgtEl>
                                          <p:spTgt spid="1415171">
                                            <p:txEl>
                                              <p:pRg st="5" end="5"/>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415171">
                                            <p:txEl>
                                              <p:pRg st="6" end="6"/>
                                            </p:txEl>
                                          </p:spTgt>
                                        </p:tgtEl>
                                        <p:attrNameLst>
                                          <p:attrName>style.visibility</p:attrName>
                                        </p:attrNameLst>
                                      </p:cBhvr>
                                      <p:to>
                                        <p:strVal val="visible"/>
                                      </p:to>
                                    </p:set>
                                    <p:anim to="" calcmode="lin" valueType="num">
                                      <p:cBhvr>
                                        <p:cTn id="23" dur="1" fill="hold"/>
                                        <p:tgtEl>
                                          <p:spTgt spid="1415171">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15171">
                                            <p:txEl>
                                              <p:pRg st="7" end="7"/>
                                            </p:txEl>
                                          </p:spTgt>
                                        </p:tgtEl>
                                        <p:attrNameLst>
                                          <p:attrName>style.visibility</p:attrName>
                                        </p:attrNameLst>
                                      </p:cBhvr>
                                      <p:to>
                                        <p:strVal val="visible"/>
                                      </p:to>
                                    </p:set>
                                    <p:anim to="" calcmode="lin" valueType="num">
                                      <p:cBhvr>
                                        <p:cTn id="26" dur="1" fill="hold"/>
                                        <p:tgtEl>
                                          <p:spTgt spid="1415171">
                                            <p:txEl>
                                              <p:pRg st="7" end="7"/>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1415171">
                                            <p:txEl>
                                              <p:pRg st="8" end="8"/>
                                            </p:txEl>
                                          </p:spTgt>
                                        </p:tgtEl>
                                        <p:attrNameLst>
                                          <p:attrName>style.visibility</p:attrName>
                                        </p:attrNameLst>
                                      </p:cBhvr>
                                      <p:to>
                                        <p:strVal val="visible"/>
                                      </p:to>
                                    </p:set>
                                    <p:anim to="" calcmode="lin" valueType="num">
                                      <p:cBhvr>
                                        <p:cTn id="31" dur="1" fill="hold"/>
                                        <p:tgtEl>
                                          <p:spTgt spid="1415171">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017CC64E-7368-F249-AE1D-E38EFFE1A497}" type="slidenum">
              <a:rPr lang="en-US" sz="1400">
                <a:latin typeface="Arial" charset="0"/>
              </a:rPr>
              <a:pPr eaLnBrk="1" hangingPunct="1"/>
              <a:t>71</a:t>
            </a:fld>
            <a:endParaRPr lang="en-US" sz="1400">
              <a:latin typeface="Arial" charset="0"/>
            </a:endParaRPr>
          </a:p>
        </p:txBody>
      </p:sp>
      <p:sp>
        <p:nvSpPr>
          <p:cNvPr id="10649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Local variables and scope</a:t>
            </a:r>
          </a:p>
        </p:txBody>
      </p:sp>
      <p:sp>
        <p:nvSpPr>
          <p:cNvPr id="1416195"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Variables declared within a method are </a:t>
            </a:r>
            <a:r>
              <a:rPr lang="en-US" dirty="0">
                <a:solidFill>
                  <a:srgbClr val="FF0000"/>
                </a:solidFill>
                <a:latin typeface="Tahoma" charset="0"/>
                <a:ea typeface="ＭＳ Ｐゴシック" charset="0"/>
                <a:cs typeface="ＭＳ Ｐゴシック" charset="0"/>
              </a:rPr>
              <a:t>local to that method</a:t>
            </a:r>
          </a:p>
          <a:p>
            <a:pPr lvl="2" eaLnBrk="1" hangingPunct="1"/>
            <a:r>
              <a:rPr lang="en-US" dirty="0">
                <a:latin typeface="Tahoma" charset="0"/>
                <a:ea typeface="ＭＳ Ｐゴシック" charset="0"/>
              </a:rPr>
              <a:t>We typically call these </a:t>
            </a:r>
            <a:r>
              <a:rPr lang="en-US" dirty="0">
                <a:solidFill>
                  <a:srgbClr val="FF0000"/>
                </a:solidFill>
                <a:latin typeface="Tahoma" charset="0"/>
                <a:ea typeface="ＭＳ Ｐゴシック" charset="0"/>
              </a:rPr>
              <a:t>method variables</a:t>
            </a:r>
          </a:p>
          <a:p>
            <a:pPr lvl="1" eaLnBrk="1" hangingPunct="1"/>
            <a:r>
              <a:rPr lang="en-US" dirty="0">
                <a:latin typeface="Tahoma" charset="0"/>
                <a:ea typeface="ＭＳ Ｐゴシック" charset="0"/>
              </a:rPr>
              <a:t>They exist only within the context of the method</a:t>
            </a:r>
          </a:p>
          <a:p>
            <a:pPr lvl="1" eaLnBrk="1" hangingPunct="1"/>
            <a:r>
              <a:rPr lang="en-US" dirty="0">
                <a:latin typeface="Tahoma" charset="0"/>
                <a:ea typeface="ＭＳ Ｐゴシック" charset="0"/>
              </a:rPr>
              <a:t>This includes parameters as well</a:t>
            </a:r>
          </a:p>
          <a:p>
            <a:pPr lvl="2" eaLnBrk="1" hangingPunct="1"/>
            <a:r>
              <a:rPr lang="en-US" dirty="0">
                <a:latin typeface="Tahoma" charset="0"/>
                <a:ea typeface="ＭＳ Ｐゴシック" charset="0"/>
              </a:rPr>
              <a:t>Think of a parameter as a local variable that is initialized in the method call</a:t>
            </a:r>
          </a:p>
          <a:p>
            <a:pPr lvl="1" eaLnBrk="1" hangingPunct="1"/>
            <a:r>
              <a:rPr lang="en-US" dirty="0">
                <a:latin typeface="Tahoma" charset="0"/>
                <a:ea typeface="ＭＳ Ｐゴシック" charset="0"/>
              </a:rPr>
              <a:t>We say the scope of these variables is point in the method that they are declared up to the end of the method</a:t>
            </a:r>
          </a:p>
          <a:p>
            <a:pPr lvl="2" eaLnBrk="1" hangingPunct="1"/>
            <a:r>
              <a:rPr lang="en-US" dirty="0">
                <a:latin typeface="Tahoma" charset="0"/>
                <a:ea typeface="ＭＳ Ｐゴシック" charset="0"/>
              </a:rPr>
              <a:t>Show on board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16195">
                                            <p:txEl>
                                              <p:pRg st="5" end="5"/>
                                            </p:txEl>
                                          </p:spTgt>
                                        </p:tgtEl>
                                        <p:attrNameLst>
                                          <p:attrName>style.visibility</p:attrName>
                                        </p:attrNameLst>
                                      </p:cBhvr>
                                      <p:to>
                                        <p:strVal val="visible"/>
                                      </p:to>
                                    </p:set>
                                    <p:anim to="" calcmode="lin" valueType="num">
                                      <p:cBhvr>
                                        <p:cTn id="7" dur="1" fill="hold"/>
                                        <p:tgtEl>
                                          <p:spTgt spid="1416195">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16195">
                                            <p:txEl>
                                              <p:pRg st="6" end="6"/>
                                            </p:txEl>
                                          </p:spTgt>
                                        </p:tgtEl>
                                        <p:attrNameLst>
                                          <p:attrName>style.visibility</p:attrName>
                                        </p:attrNameLst>
                                      </p:cBhvr>
                                      <p:to>
                                        <p:strVal val="visible"/>
                                      </p:to>
                                    </p:set>
                                    <p:anim to="" calcmode="lin" valueType="num">
                                      <p:cBhvr>
                                        <p:cTn id="10" dur="1" fill="hold"/>
                                        <p:tgtEl>
                                          <p:spTgt spid="141619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5F2710D-8B03-2E4E-A81C-4E43315F36BE}" type="slidenum">
              <a:rPr lang="en-US" sz="1400">
                <a:latin typeface="Arial" charset="0"/>
              </a:rPr>
              <a:pPr eaLnBrk="1" hangingPunct="1"/>
              <a:t>72</a:t>
            </a:fld>
            <a:endParaRPr lang="en-US" sz="1400">
              <a:latin typeface="Arial" charset="0"/>
            </a:endParaRPr>
          </a:p>
        </p:txBody>
      </p:sp>
      <p:sp>
        <p:nvSpPr>
          <p:cNvPr id="1075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Local variables and scope</a:t>
            </a:r>
          </a:p>
        </p:txBody>
      </p:sp>
      <p:sp>
        <p:nvSpPr>
          <p:cNvPr id="105475"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However, Java variables can also be declared within blocks inside of methods</a:t>
            </a:r>
          </a:p>
          <a:p>
            <a:pPr lvl="1" eaLnBrk="1" hangingPunct="1"/>
            <a:r>
              <a:rPr lang="en-US">
                <a:latin typeface="Tahoma" charset="0"/>
                <a:ea typeface="ＭＳ Ｐゴシック" charset="0"/>
              </a:rPr>
              <a:t>In this case the scope is the point of the declaration until the end of that block</a:t>
            </a:r>
          </a:p>
          <a:p>
            <a:pPr lvl="2" eaLnBrk="1" hangingPunct="1"/>
            <a:r>
              <a:rPr lang="en-US">
                <a:latin typeface="Tahoma" charset="0"/>
                <a:ea typeface="ＭＳ Ｐゴシック" charset="0"/>
              </a:rPr>
              <a:t>Show on board</a:t>
            </a:r>
          </a:p>
          <a:p>
            <a:pPr lvl="1" eaLnBrk="1" hangingPunct="1"/>
            <a:r>
              <a:rPr lang="en-US">
                <a:latin typeface="Tahoma" charset="0"/>
                <a:ea typeface="ＭＳ Ｐゴシック" charset="0"/>
              </a:rPr>
              <a:t>Be careful that you declare your variables in the correct block </a:t>
            </a:r>
          </a:p>
          <a:p>
            <a:pPr lvl="2" eaLnBrk="1" hangingPunct="1"/>
            <a:r>
              <a:rPr lang="en-US">
                <a:latin typeface="Tahoma" charset="0"/>
                <a:ea typeface="ＭＳ Ｐゴシック" charset="0"/>
              </a:rPr>
              <a:t>See Java Debug Help slides for more details</a:t>
            </a:r>
          </a:p>
          <a:p>
            <a:pPr lvl="3" eaLnBrk="1" hangingPunct="1"/>
            <a:r>
              <a:rPr lang="en-US">
                <a:latin typeface="Tahoma" charset="0"/>
                <a:ea typeface="ＭＳ Ｐゴシック" charset="0"/>
              </a:rPr>
              <a:t>debug.ppt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7" dur="500"/>
                                        <p:tgtEl>
                                          <p:spTgt spid="10547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0" dur="500"/>
                                        <p:tgtEl>
                                          <p:spTgt spid="10547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15" dur="500"/>
                                        <p:tgtEl>
                                          <p:spTgt spid="105475">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5475">
                                            <p:txEl>
                                              <p:pRg st="4" end="4"/>
                                            </p:txEl>
                                          </p:spTgt>
                                        </p:tgtEl>
                                        <p:attrNameLst>
                                          <p:attrName>style.visibility</p:attrName>
                                        </p:attrNameLst>
                                      </p:cBhvr>
                                      <p:to>
                                        <p:strVal val="visible"/>
                                      </p:to>
                                    </p:set>
                                    <p:animEffect transition="in" filter="blinds(horizontal)">
                                      <p:cBhvr>
                                        <p:cTn id="18" dur="500"/>
                                        <p:tgtEl>
                                          <p:spTgt spid="105475">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5475">
                                            <p:txEl>
                                              <p:pRg st="5" end="5"/>
                                            </p:txEl>
                                          </p:spTgt>
                                        </p:tgtEl>
                                        <p:attrNameLst>
                                          <p:attrName>style.visibility</p:attrName>
                                        </p:attrNameLst>
                                      </p:cBhvr>
                                      <p:to>
                                        <p:strVal val="visible"/>
                                      </p:to>
                                    </p:set>
                                    <p:animEffect transition="in" filter="blinds(horizontal)">
                                      <p:cBhvr>
                                        <p:cTn id="21" dur="500"/>
                                        <p:tgtEl>
                                          <p:spTgt spid="105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F8605AB-F85F-3140-8A70-02D524A7E201}" type="slidenum">
              <a:rPr lang="en-US" sz="1400">
                <a:latin typeface="Arial" charset="0"/>
              </a:rPr>
              <a:pPr eaLnBrk="1" hangingPunct="1"/>
              <a:t>73</a:t>
            </a:fld>
            <a:endParaRPr lang="en-US" sz="1400">
              <a:latin typeface="Arial" charset="0"/>
            </a:endParaRPr>
          </a:p>
        </p:txBody>
      </p:sp>
      <p:sp>
        <p:nvSpPr>
          <p:cNvPr id="1085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7: Local variables and scope</a:t>
            </a:r>
          </a:p>
        </p:txBody>
      </p:sp>
      <p:sp>
        <p:nvSpPr>
          <p:cNvPr id="106499" name="Rectangle 3"/>
          <p:cNvSpPr>
            <a:spLocks noGrp="1" noChangeArrowheads="1"/>
          </p:cNvSpPr>
          <p:nvPr>
            <p:ph type="body" idx="1"/>
          </p:nvPr>
        </p:nvSpPr>
        <p:spPr>
          <a:xfrm>
            <a:off x="304800" y="1066800"/>
            <a:ext cx="8305800" cy="5029200"/>
          </a:xfrm>
        </p:spPr>
        <p:txBody>
          <a:bodyPr/>
          <a:lstStyle/>
          <a:p>
            <a:pPr eaLnBrk="1" hangingPunct="1"/>
            <a:r>
              <a:rPr lang="en-US" dirty="0">
                <a:latin typeface="Tahoma" charset="0"/>
                <a:ea typeface="ＭＳ Ｐゴシック" charset="0"/>
                <a:cs typeface="ＭＳ Ｐゴシック" charset="0"/>
              </a:rPr>
              <a:t>Note that either way, </a:t>
            </a:r>
            <a:r>
              <a:rPr lang="en-US" dirty="0">
                <a:solidFill>
                  <a:srgbClr val="FF0000"/>
                </a:solidFill>
                <a:latin typeface="Tahoma" charset="0"/>
                <a:ea typeface="ＭＳ Ｐゴシック" charset="0"/>
                <a:cs typeface="ＭＳ Ｐゴシック" charset="0"/>
              </a:rPr>
              <a:t>local variables cannot be shared across methods</a:t>
            </a:r>
          </a:p>
          <a:p>
            <a:pPr lvl="1" eaLnBrk="1" hangingPunct="1"/>
            <a:r>
              <a:rPr lang="en-US" dirty="0">
                <a:latin typeface="Tahoma" charset="0"/>
                <a:ea typeface="ＭＳ Ｐゴシック" charset="0"/>
                <a:cs typeface="ＭＳ Ｐゴシック" charset="0"/>
              </a:rPr>
              <a:t>In other words, a local variable declared in one method cannot be accessed in a different method</a:t>
            </a:r>
          </a:p>
          <a:p>
            <a:pPr lvl="2" eaLnBrk="1" hangingPunct="1"/>
            <a:r>
              <a:rPr lang="en-US" dirty="0">
                <a:latin typeface="Tahoma" charset="0"/>
                <a:ea typeface="ＭＳ Ｐゴシック" charset="0"/>
                <a:cs typeface="ＭＳ Ｐゴシック" charset="0"/>
              </a:rPr>
              <a:t>Even if they have the same name, they are still different variables</a:t>
            </a:r>
          </a:p>
          <a:p>
            <a:pPr lvl="1" eaLnBrk="1" hangingPunct="1"/>
            <a:r>
              <a:rPr lang="en-US" dirty="0">
                <a:latin typeface="Tahoma" charset="0"/>
                <a:ea typeface="ＭＳ Ｐゴシック" charset="0"/>
              </a:rPr>
              <a:t>We can still get data from one method to another</a:t>
            </a:r>
          </a:p>
          <a:p>
            <a:pPr lvl="2" eaLnBrk="1" hangingPunct="1"/>
            <a:r>
              <a:rPr lang="en-US" dirty="0">
                <a:latin typeface="Tahoma" charset="0"/>
                <a:ea typeface="ＭＳ Ｐゴシック" charset="0"/>
              </a:rPr>
              <a:t>How?</a:t>
            </a:r>
          </a:p>
          <a:p>
            <a:pPr lvl="1" eaLnBrk="1" hangingPunct="1"/>
            <a:r>
              <a:rPr lang="en-US" dirty="0">
                <a:latin typeface="Tahoma" charset="0"/>
                <a:ea typeface="ＭＳ Ｐゴシック" charset="0"/>
                <a:cs typeface="ＭＳ Ｐゴシック" charset="0"/>
              </a:rPr>
              <a:t>To share variables across methods, we need to use object-oriented programming</a:t>
            </a:r>
          </a:p>
          <a:p>
            <a:pPr lvl="2" eaLnBrk="1" hangingPunct="1"/>
            <a:r>
              <a:rPr lang="en-US" dirty="0">
                <a:latin typeface="Tahoma" charset="0"/>
                <a:ea typeface="ＭＳ Ｐゴシック" charset="0"/>
              </a:rPr>
              <a:t>We will see this soon!</a:t>
            </a:r>
          </a:p>
          <a:p>
            <a:pPr lvl="2" eaLnBrk="1" hangingPunct="1"/>
            <a:r>
              <a:rPr lang="en-US" dirty="0">
                <a:latin typeface="Tahoma" charset="0"/>
                <a:ea typeface="ＭＳ Ｐゴシック" charset="0"/>
              </a:rPr>
              <a:t>See ex7.java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checkerboard(across)">
                                      <p:cBhvr>
                                        <p:cTn id="7" dur="500"/>
                                        <p:tgtEl>
                                          <p:spTgt spid="10649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checkerboard(across)">
                                      <p:cBhvr>
                                        <p:cTn id="10" dur="500"/>
                                        <p:tgtEl>
                                          <p:spTgt spid="10649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animEffect transition="in" filter="checkerboard(across)">
                                      <p:cBhvr>
                                        <p:cTn id="13" dur="500"/>
                                        <p:tgtEl>
                                          <p:spTgt spid="106499">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6499">
                                            <p:txEl>
                                              <p:pRg st="3" end="3"/>
                                            </p:txEl>
                                          </p:spTgt>
                                        </p:tgtEl>
                                        <p:attrNameLst>
                                          <p:attrName>style.visibility</p:attrName>
                                        </p:attrNameLst>
                                      </p:cBhvr>
                                      <p:to>
                                        <p:strVal val="visible"/>
                                      </p:to>
                                    </p:set>
                                    <p:animEffect transition="in" filter="checkerboard(across)">
                                      <p:cBhvr>
                                        <p:cTn id="16" dur="500"/>
                                        <p:tgtEl>
                                          <p:spTgt spid="106499">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6499">
                                            <p:txEl>
                                              <p:pRg st="4" end="4"/>
                                            </p:txEl>
                                          </p:spTgt>
                                        </p:tgtEl>
                                        <p:attrNameLst>
                                          <p:attrName>style.visibility</p:attrName>
                                        </p:attrNameLst>
                                      </p:cBhvr>
                                      <p:to>
                                        <p:strVal val="visible"/>
                                      </p:to>
                                    </p:set>
                                    <p:animEffect transition="in" filter="checkerboard(across)">
                                      <p:cBhvr>
                                        <p:cTn id="19" dur="500"/>
                                        <p:tgtEl>
                                          <p:spTgt spid="10649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06499">
                                            <p:txEl>
                                              <p:pRg st="5" end="5"/>
                                            </p:txEl>
                                          </p:spTgt>
                                        </p:tgtEl>
                                        <p:attrNameLst>
                                          <p:attrName>style.visibility</p:attrName>
                                        </p:attrNameLst>
                                      </p:cBhvr>
                                      <p:to>
                                        <p:strVal val="visible"/>
                                      </p:to>
                                    </p:set>
                                    <p:animEffect transition="in" filter="checkerboard(across)">
                                      <p:cBhvr>
                                        <p:cTn id="24" dur="500"/>
                                        <p:tgtEl>
                                          <p:spTgt spid="106499">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06499">
                                            <p:txEl>
                                              <p:pRg st="6" end="6"/>
                                            </p:txEl>
                                          </p:spTgt>
                                        </p:tgtEl>
                                        <p:attrNameLst>
                                          <p:attrName>style.visibility</p:attrName>
                                        </p:attrNameLst>
                                      </p:cBhvr>
                                      <p:to>
                                        <p:strVal val="visible"/>
                                      </p:to>
                                    </p:set>
                                    <p:animEffect transition="in" filter="checkerboard(across)">
                                      <p:cBhvr>
                                        <p:cTn id="27" dur="500"/>
                                        <p:tgtEl>
                                          <p:spTgt spid="10649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6499">
                                            <p:txEl>
                                              <p:pRg st="7" end="7"/>
                                            </p:txEl>
                                          </p:spTgt>
                                        </p:tgtEl>
                                        <p:attrNameLst>
                                          <p:attrName>style.visibility</p:attrName>
                                        </p:attrNameLst>
                                      </p:cBhvr>
                                      <p:to>
                                        <p:strVal val="visible"/>
                                      </p:to>
                                    </p:set>
                                    <p:animEffect transition="in" filter="checkerboard(across)">
                                      <p:cBhvr>
                                        <p:cTn id="32" dur="500"/>
                                        <p:tgtEl>
                                          <p:spTgt spid="106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A276728-41FC-D24A-94D9-95D078C64C59}" type="slidenum">
              <a:rPr lang="en-US" sz="1400">
                <a:latin typeface="Arial" charset="0"/>
              </a:rPr>
              <a:pPr eaLnBrk="1" hangingPunct="1"/>
              <a:t>74</a:t>
            </a:fld>
            <a:endParaRPr lang="en-US" sz="1400">
              <a:latin typeface="Arial" charset="0"/>
            </a:endParaRPr>
          </a:p>
        </p:txBody>
      </p:sp>
      <p:sp>
        <p:nvSpPr>
          <p:cNvPr id="1105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References and Reference Types</a:t>
            </a:r>
          </a:p>
        </p:txBody>
      </p:sp>
      <p:sp>
        <p:nvSpPr>
          <p:cNvPr id="110595"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Recall from Slides 29-30 that Java has </a:t>
            </a:r>
            <a:r>
              <a:rPr lang="en-US" dirty="0">
                <a:solidFill>
                  <a:srgbClr val="FF0000"/>
                </a:solidFill>
                <a:latin typeface="Tahoma" charset="0"/>
                <a:ea typeface="ＭＳ Ｐゴシック" charset="0"/>
                <a:cs typeface="ＭＳ Ｐゴシック" charset="0"/>
              </a:rPr>
              <a:t>primitive types</a:t>
            </a:r>
            <a:r>
              <a:rPr lang="en-US" dirty="0">
                <a:latin typeface="Tahoma" charset="0"/>
                <a:ea typeface="ＭＳ Ｐゴシック" charset="0"/>
                <a:cs typeface="ＭＳ Ｐゴシック" charset="0"/>
              </a:rPr>
              <a:t> and </a:t>
            </a:r>
            <a:r>
              <a:rPr lang="en-US" dirty="0">
                <a:solidFill>
                  <a:srgbClr val="FF0000"/>
                </a:solidFill>
                <a:latin typeface="Tahoma" charset="0"/>
                <a:ea typeface="ＭＳ Ｐゴシック" charset="0"/>
                <a:cs typeface="ＭＳ Ｐゴシック" charset="0"/>
              </a:rPr>
              <a:t>reference types</a:t>
            </a:r>
          </a:p>
          <a:p>
            <a:pPr lvl="1" eaLnBrk="1" hangingPunct="1"/>
            <a:r>
              <a:rPr lang="en-US" dirty="0">
                <a:latin typeface="Tahoma" charset="0"/>
                <a:ea typeface="ＭＳ Ｐゴシック" charset="0"/>
              </a:rPr>
              <a:t>Also recall how they are stored</a:t>
            </a:r>
          </a:p>
          <a:p>
            <a:pPr lvl="2" eaLnBrk="1" hangingPunct="1"/>
            <a:r>
              <a:rPr lang="en-US" dirty="0">
                <a:latin typeface="Tahoma" charset="0"/>
                <a:ea typeface="ＭＳ Ｐゴシック" charset="0"/>
              </a:rPr>
              <a:t>With primitive types, data values are stored directly in the memory location associated with a variable</a:t>
            </a: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lvl="2" eaLnBrk="1" hangingPunct="1"/>
            <a:r>
              <a:rPr lang="en-US" dirty="0">
                <a:latin typeface="Tahoma" charset="0"/>
                <a:ea typeface="ＭＳ Ｐゴシック" charset="0"/>
              </a:rPr>
              <a:t>With reference types, values are </a:t>
            </a:r>
            <a:r>
              <a:rPr lang="en-US" b="1" dirty="0">
                <a:solidFill>
                  <a:srgbClr val="003399"/>
                </a:solidFill>
                <a:latin typeface="Tahoma" charset="0"/>
                <a:ea typeface="ＭＳ Ｐゴシック" charset="0"/>
              </a:rPr>
              <a:t>references</a:t>
            </a:r>
            <a:r>
              <a:rPr lang="en-US" dirty="0">
                <a:latin typeface="Tahoma" charset="0"/>
                <a:ea typeface="ＭＳ Ｐゴシック" charset="0"/>
              </a:rPr>
              <a:t> to </a:t>
            </a:r>
            <a:r>
              <a:rPr lang="en-US" b="1" dirty="0">
                <a:solidFill>
                  <a:srgbClr val="003399"/>
                </a:solidFill>
                <a:latin typeface="Tahoma" charset="0"/>
                <a:ea typeface="ＭＳ Ｐゴシック" charset="0"/>
              </a:rPr>
              <a:t>objects</a:t>
            </a:r>
            <a:r>
              <a:rPr lang="en-US" dirty="0">
                <a:latin typeface="Tahoma" charset="0"/>
                <a:ea typeface="ＭＳ Ｐゴシック" charset="0"/>
              </a:rPr>
              <a:t> that are stored elsewhere in memory</a:t>
            </a:r>
          </a:p>
        </p:txBody>
      </p:sp>
      <p:sp>
        <p:nvSpPr>
          <p:cNvPr id="1389572" name="Rectangle 4"/>
          <p:cNvSpPr>
            <a:spLocks noChangeArrowheads="1"/>
          </p:cNvSpPr>
          <p:nvPr/>
        </p:nvSpPr>
        <p:spPr bwMode="auto">
          <a:xfrm>
            <a:off x="2286000" y="3352800"/>
            <a:ext cx="838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latin typeface="Times New Roman" charset="0"/>
              </a:rPr>
              <a:t>var1</a:t>
            </a:r>
          </a:p>
        </p:txBody>
      </p:sp>
      <p:sp>
        <p:nvSpPr>
          <p:cNvPr id="1389573" name="Rectangle 5"/>
          <p:cNvSpPr>
            <a:spLocks noChangeArrowheads="1"/>
          </p:cNvSpPr>
          <p:nvPr/>
        </p:nvSpPr>
        <p:spPr bwMode="auto">
          <a:xfrm>
            <a:off x="3124200" y="3352800"/>
            <a:ext cx="14478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100</a:t>
            </a:r>
          </a:p>
        </p:txBody>
      </p:sp>
      <p:sp>
        <p:nvSpPr>
          <p:cNvPr id="1389574" name="Rectangle 6"/>
          <p:cNvSpPr>
            <a:spLocks noChangeArrowheads="1"/>
          </p:cNvSpPr>
          <p:nvPr/>
        </p:nvSpPr>
        <p:spPr bwMode="auto">
          <a:xfrm>
            <a:off x="2514600" y="4953000"/>
            <a:ext cx="8001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a:latin typeface="Times New Roman" charset="0"/>
              </a:rPr>
              <a:t>s</a:t>
            </a:r>
          </a:p>
        </p:txBody>
      </p:sp>
      <p:sp>
        <p:nvSpPr>
          <p:cNvPr id="1389575" name="Rectangle 7"/>
          <p:cNvSpPr>
            <a:spLocks noChangeArrowheads="1"/>
          </p:cNvSpPr>
          <p:nvPr/>
        </p:nvSpPr>
        <p:spPr bwMode="auto">
          <a:xfrm>
            <a:off x="3124200" y="49530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Times New Roman" charset="0"/>
            </a:endParaRPr>
          </a:p>
        </p:txBody>
      </p:sp>
      <p:sp>
        <p:nvSpPr>
          <p:cNvPr id="1389576" name="Oval 8"/>
          <p:cNvSpPr>
            <a:spLocks noChangeArrowheads="1"/>
          </p:cNvSpPr>
          <p:nvPr/>
        </p:nvSpPr>
        <p:spPr bwMode="auto">
          <a:xfrm>
            <a:off x="5334000" y="5029200"/>
            <a:ext cx="26670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latin typeface="Times New Roman" charset="0"/>
              </a:rPr>
              <a:t>Hello There</a:t>
            </a:r>
          </a:p>
        </p:txBody>
      </p:sp>
      <p:sp>
        <p:nvSpPr>
          <p:cNvPr id="1389577" name="Line 9"/>
          <p:cNvSpPr>
            <a:spLocks noChangeShapeType="1"/>
          </p:cNvSpPr>
          <p:nvPr/>
        </p:nvSpPr>
        <p:spPr bwMode="auto">
          <a:xfrm>
            <a:off x="3352800" y="5105400"/>
            <a:ext cx="1905000" cy="1524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9572"/>
                                        </p:tgtEl>
                                        <p:attrNameLst>
                                          <p:attrName>style.visibility</p:attrName>
                                        </p:attrNameLst>
                                      </p:cBhvr>
                                      <p:to>
                                        <p:strVal val="visible"/>
                                      </p:to>
                                    </p:set>
                                    <p:anim calcmode="lin" valueType="num">
                                      <p:cBhvr additive="base">
                                        <p:cTn id="7" dur="500" fill="hold"/>
                                        <p:tgtEl>
                                          <p:spTgt spid="1389572"/>
                                        </p:tgtEl>
                                        <p:attrNameLst>
                                          <p:attrName>ppt_x</p:attrName>
                                        </p:attrNameLst>
                                      </p:cBhvr>
                                      <p:tavLst>
                                        <p:tav tm="0">
                                          <p:val>
                                            <p:strVal val="0-#ppt_w/2"/>
                                          </p:val>
                                        </p:tav>
                                        <p:tav tm="100000">
                                          <p:val>
                                            <p:strVal val="#ppt_x"/>
                                          </p:val>
                                        </p:tav>
                                      </p:tavLst>
                                    </p:anim>
                                    <p:anim calcmode="lin" valueType="num">
                                      <p:cBhvr additive="base">
                                        <p:cTn id="8" dur="500" fill="hold"/>
                                        <p:tgtEl>
                                          <p:spTgt spid="13895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iterate type="wd">
                                    <p:tmPct val="20000"/>
                                  </p:iterate>
                                  <p:childTnLst>
                                    <p:set>
                                      <p:cBhvr>
                                        <p:cTn id="12" dur="1" fill="hold">
                                          <p:stCondLst>
                                            <p:cond delay="0"/>
                                          </p:stCondLst>
                                        </p:cTn>
                                        <p:tgtEl>
                                          <p:spTgt spid="1389573">
                                            <p:bg/>
                                          </p:spTgt>
                                        </p:tgtEl>
                                        <p:attrNameLst>
                                          <p:attrName>style.visibility</p:attrName>
                                        </p:attrNameLst>
                                      </p:cBhvr>
                                      <p:to>
                                        <p:strVal val="visible"/>
                                      </p:to>
                                    </p:set>
                                    <p:anim calcmode="lin" valueType="num">
                                      <p:cBhvr additive="base">
                                        <p:cTn id="13" dur="500" fill="hold"/>
                                        <p:tgtEl>
                                          <p:spTgt spid="1389573">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89573">
                                            <p:bg/>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iterate type="wd">
                                    <p:tmPct val="20000"/>
                                  </p:iterate>
                                  <p:childTnLst>
                                    <p:set>
                                      <p:cBhvr>
                                        <p:cTn id="18" dur="1" fill="hold">
                                          <p:stCondLst>
                                            <p:cond delay="0"/>
                                          </p:stCondLst>
                                        </p:cTn>
                                        <p:tgtEl>
                                          <p:spTgt spid="1389573">
                                            <p:txEl>
                                              <p:pRg st="0" end="0"/>
                                            </p:txEl>
                                          </p:spTgt>
                                        </p:tgtEl>
                                        <p:attrNameLst>
                                          <p:attrName>style.visibility</p:attrName>
                                        </p:attrNameLst>
                                      </p:cBhvr>
                                      <p:to>
                                        <p:strVal val="visible"/>
                                      </p:to>
                                    </p:set>
                                    <p:anim calcmode="lin" valueType="num">
                                      <p:cBhvr additive="base">
                                        <p:cTn id="19" dur="500" fill="hold"/>
                                        <p:tgtEl>
                                          <p:spTgt spid="138957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8957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u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89574"/>
                                        </p:tgtEl>
                                        <p:attrNameLst>
                                          <p:attrName>style.visibility</p:attrName>
                                        </p:attrNameLst>
                                      </p:cBhvr>
                                      <p:to>
                                        <p:strVal val="visible"/>
                                      </p:to>
                                    </p:set>
                                    <p:anim calcmode="lin" valueType="num">
                                      <p:cBhvr additive="base">
                                        <p:cTn id="25" dur="500" fill="hold"/>
                                        <p:tgtEl>
                                          <p:spTgt spid="1389574"/>
                                        </p:tgtEl>
                                        <p:attrNameLst>
                                          <p:attrName>ppt_x</p:attrName>
                                        </p:attrNameLst>
                                      </p:cBhvr>
                                      <p:tavLst>
                                        <p:tav tm="0">
                                          <p:val>
                                            <p:strVal val="0-#ppt_w/2"/>
                                          </p:val>
                                        </p:tav>
                                        <p:tav tm="100000">
                                          <p:val>
                                            <p:strVal val="#ppt_x"/>
                                          </p:val>
                                        </p:tav>
                                      </p:tavLst>
                                    </p:anim>
                                    <p:anim calcmode="lin" valueType="num">
                                      <p:cBhvr additive="base">
                                        <p:cTn id="26" dur="500" fill="hold"/>
                                        <p:tgtEl>
                                          <p:spTgt spid="13895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89575"/>
                                        </p:tgtEl>
                                        <p:attrNameLst>
                                          <p:attrName>style.visibility</p:attrName>
                                        </p:attrNameLst>
                                      </p:cBhvr>
                                      <p:to>
                                        <p:strVal val="visible"/>
                                      </p:to>
                                    </p:set>
                                    <p:anim calcmode="lin" valueType="num">
                                      <p:cBhvr additive="base">
                                        <p:cTn id="31" dur="500" fill="hold"/>
                                        <p:tgtEl>
                                          <p:spTgt spid="1389575"/>
                                        </p:tgtEl>
                                        <p:attrNameLst>
                                          <p:attrName>ppt_x</p:attrName>
                                        </p:attrNameLst>
                                      </p:cBhvr>
                                      <p:tavLst>
                                        <p:tav tm="0">
                                          <p:val>
                                            <p:strVal val="1+#ppt_w/2"/>
                                          </p:val>
                                        </p:tav>
                                        <p:tav tm="100000">
                                          <p:val>
                                            <p:strVal val="#ppt_x"/>
                                          </p:val>
                                        </p:tav>
                                      </p:tavLst>
                                    </p:anim>
                                    <p:anim calcmode="lin" valueType="num">
                                      <p:cBhvr additive="base">
                                        <p:cTn id="32" dur="500" fill="hold"/>
                                        <p:tgtEl>
                                          <p:spTgt spid="138957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89576"/>
                                        </p:tgtEl>
                                        <p:attrNameLst>
                                          <p:attrName>style.visibility</p:attrName>
                                        </p:attrNameLst>
                                      </p:cBhvr>
                                      <p:to>
                                        <p:strVal val="visible"/>
                                      </p:to>
                                    </p:set>
                                    <p:animEffect transition="in" filter="dissolve">
                                      <p:cBhvr>
                                        <p:cTn id="37" dur="2000"/>
                                        <p:tgtEl>
                                          <p:spTgt spid="1389576"/>
                                        </p:tgtEl>
                                      </p:cBhvr>
                                    </p:animEffect>
                                  </p:childTnLst>
                                  <p:subTnLst>
                                    <p:audio>
                                      <p:cMediaNode>
                                        <p:cTn display="0" masterRel="sameClick">
                                          <p:stCondLst>
                                            <p:cond evt="begin" delay="0">
                                              <p:tn val="35"/>
                                            </p:cond>
                                          </p:stCondLst>
                                          <p:endCondLst>
                                            <p:cond evt="onStopAudio" delay="0">
                                              <p:tgtEl>
                                                <p:sldTgt/>
                                              </p:tgtEl>
                                            </p:cond>
                                          </p:endCondLst>
                                        </p:cTn>
                                        <p:tgtEl>
                                          <p:sndTgt r:embed="rId3" name="voltag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389577"/>
                                        </p:tgtEl>
                                        <p:attrNameLst>
                                          <p:attrName>style.visibility</p:attrName>
                                        </p:attrNameLst>
                                      </p:cBhvr>
                                      <p:to>
                                        <p:strVal val="visible"/>
                                      </p:to>
                                    </p:set>
                                    <p:anim calcmode="lin" valueType="num">
                                      <p:cBhvr>
                                        <p:cTn id="42" dur="2000" fill="hold"/>
                                        <p:tgtEl>
                                          <p:spTgt spid="1389577"/>
                                        </p:tgtEl>
                                        <p:attrNameLst>
                                          <p:attrName>ppt_w</p:attrName>
                                        </p:attrNameLst>
                                      </p:cBhvr>
                                      <p:tavLst>
                                        <p:tav tm="0">
                                          <p:val>
                                            <p:strVal val="#ppt_w*0.70"/>
                                          </p:val>
                                        </p:tav>
                                        <p:tav tm="100000">
                                          <p:val>
                                            <p:strVal val="#ppt_w"/>
                                          </p:val>
                                        </p:tav>
                                      </p:tavLst>
                                    </p:anim>
                                    <p:anim calcmode="lin" valueType="num">
                                      <p:cBhvr>
                                        <p:cTn id="43" dur="2000" fill="hold"/>
                                        <p:tgtEl>
                                          <p:spTgt spid="1389577"/>
                                        </p:tgtEl>
                                        <p:attrNameLst>
                                          <p:attrName>ppt_h</p:attrName>
                                        </p:attrNameLst>
                                      </p:cBhvr>
                                      <p:tavLst>
                                        <p:tav tm="0">
                                          <p:val>
                                            <p:strVal val="#ppt_h"/>
                                          </p:val>
                                        </p:tav>
                                        <p:tav tm="100000">
                                          <p:val>
                                            <p:strVal val="#ppt_h"/>
                                          </p:val>
                                        </p:tav>
                                      </p:tavLst>
                                    </p:anim>
                                    <p:animEffect transition="in" filter="fade">
                                      <p:cBhvr>
                                        <p:cTn id="44" dur="2000"/>
                                        <p:tgtEl>
                                          <p:spTgt spid="1389577"/>
                                        </p:tgtEl>
                                      </p:cBhvr>
                                    </p:animEffect>
                                  </p:childTnLst>
                                  <p:subTnLst>
                                    <p:audio>
                                      <p:cMediaNode>
                                        <p:cTn display="0" masterRel="sameClick">
                                          <p:stCondLst>
                                            <p:cond evt="begin" delay="0">
                                              <p:tn val="40"/>
                                            </p:cond>
                                          </p:stCondLst>
                                          <p:endCondLst>
                                            <p:cond evt="onStopAudio" delay="0">
                                              <p:tgtEl>
                                                <p:sldTgt/>
                                              </p:tgtEl>
                                            </p:cond>
                                          </p:endCondLst>
                                        </p:cTn>
                                        <p:tgtEl>
                                          <p:sndTgt r:embed="rId4"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9572" grpId="0"/>
      <p:bldP spid="1389573" grpId="0" build="allAtOnce" animBg="1"/>
      <p:bldP spid="1389574" grpId="0"/>
      <p:bldP spid="1389575" grpId="0" animBg="1"/>
      <p:bldP spid="1389576" grpId="0" animBg="1"/>
      <p:bldP spid="138957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1619F85-BF04-1242-A2C0-2B4967FBD4A7}" type="slidenum">
              <a:rPr lang="en-US" sz="1400">
                <a:latin typeface="Arial" charset="0"/>
              </a:rPr>
              <a:pPr eaLnBrk="1" hangingPunct="1"/>
              <a:t>75</a:t>
            </a:fld>
            <a:endParaRPr lang="en-US" sz="1400">
              <a:latin typeface="Arial" charset="0"/>
            </a:endParaRPr>
          </a:p>
        </p:txBody>
      </p:sp>
      <p:sp>
        <p:nvSpPr>
          <p:cNvPr id="1116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References and Reference Types</a:t>
            </a:r>
          </a:p>
        </p:txBody>
      </p:sp>
      <p:sp>
        <p:nvSpPr>
          <p:cNvPr id="1390595" name="Rectangle 3"/>
          <p:cNvSpPr>
            <a:spLocks noGrp="1" noChangeArrowheads="1"/>
          </p:cNvSpPr>
          <p:nvPr>
            <p:ph type="body" idx="1"/>
          </p:nvPr>
        </p:nvSpPr>
        <p:spPr>
          <a:xfrm>
            <a:off x="381000" y="1066800"/>
            <a:ext cx="8229600" cy="5181600"/>
          </a:xfrm>
        </p:spPr>
        <p:txBody>
          <a:bodyPr/>
          <a:lstStyle/>
          <a:p>
            <a:pPr lvl="1" eaLnBrk="1" hangingPunct="1"/>
            <a:r>
              <a:rPr lang="en-US" dirty="0">
                <a:latin typeface="Tahoma" charset="0"/>
                <a:ea typeface="ＭＳ Ｐゴシック" charset="0"/>
              </a:rPr>
              <a:t>What do we mean by </a:t>
            </a:r>
            <a:r>
              <a:rPr lang="ja-JP" altLang="en-US" dirty="0">
                <a:latin typeface="Tahoma" charset="0"/>
                <a:ea typeface="ＭＳ Ｐゴシック" charset="0"/>
              </a:rPr>
              <a:t>“</a:t>
            </a:r>
            <a:r>
              <a:rPr lang="en-US" altLang="ja-JP" b="1" dirty="0">
                <a:solidFill>
                  <a:srgbClr val="003399"/>
                </a:solidFill>
                <a:latin typeface="Tahoma" charset="0"/>
                <a:ea typeface="ＭＳ Ｐゴシック" charset="0"/>
              </a:rPr>
              <a:t>references</a:t>
            </a:r>
            <a:r>
              <a:rPr lang="ja-JP" altLang="en-US" dirty="0">
                <a:latin typeface="Tahoma" charset="0"/>
                <a:ea typeface="ＭＳ Ｐゴシック" charset="0"/>
              </a:rPr>
              <a:t>”</a:t>
            </a:r>
            <a:r>
              <a:rPr lang="en-US" altLang="ja-JP" dirty="0">
                <a:latin typeface="Tahoma" charset="0"/>
                <a:ea typeface="ＭＳ Ｐゴシック" charset="0"/>
              </a:rPr>
              <a:t>?</a:t>
            </a:r>
          </a:p>
          <a:p>
            <a:pPr lvl="2" eaLnBrk="1" hangingPunct="1"/>
            <a:r>
              <a:rPr lang="en-US" dirty="0">
                <a:latin typeface="Tahoma" charset="0"/>
                <a:ea typeface="ＭＳ Ｐゴシック" charset="0"/>
              </a:rPr>
              <a:t>The data stored in a variable is just the </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address</a:t>
            </a:r>
            <a:r>
              <a:rPr lang="ja-JP" altLang="en-US" dirty="0">
                <a:solidFill>
                  <a:srgbClr val="FF0000"/>
                </a:solidFill>
                <a:latin typeface="Tahoma" charset="0"/>
                <a:ea typeface="ＭＳ Ｐゴシック" charset="0"/>
              </a:rPr>
              <a:t>”</a:t>
            </a:r>
            <a:r>
              <a:rPr lang="en-US" altLang="ja-JP" dirty="0">
                <a:latin typeface="Tahoma" charset="0"/>
                <a:ea typeface="ＭＳ Ｐゴシック" charset="0"/>
              </a:rPr>
              <a:t> of the location where the object is stored</a:t>
            </a:r>
          </a:p>
          <a:p>
            <a:pPr lvl="3" eaLnBrk="1" hangingPunct="1"/>
            <a:r>
              <a:rPr lang="en-US" dirty="0">
                <a:latin typeface="Tahoma" charset="0"/>
                <a:ea typeface="ＭＳ Ｐゴシック" charset="0"/>
              </a:rPr>
              <a:t>Thus it is separate from the object itself</a:t>
            </a:r>
          </a:p>
          <a:p>
            <a:pPr lvl="4" eaLnBrk="1" hangingPunct="1"/>
            <a:r>
              <a:rPr lang="en-US" dirty="0">
                <a:latin typeface="Tahoma" charset="0"/>
                <a:ea typeface="ＭＳ Ｐゴシック" charset="0"/>
              </a:rPr>
              <a:t>Ex: If I have a Contacts file on my PC, it will have the address of my friend, Joe </a:t>
            </a:r>
            <a:r>
              <a:rPr lang="en-US" dirty="0" err="1">
                <a:latin typeface="Tahoma" charset="0"/>
                <a:ea typeface="ＭＳ Ｐゴシック" charset="0"/>
              </a:rPr>
              <a:t>Schmoe</a:t>
            </a:r>
            <a:r>
              <a:rPr lang="en-US" dirty="0">
                <a:latin typeface="Tahoma" charset="0"/>
                <a:ea typeface="ＭＳ Ｐゴシック" charset="0"/>
              </a:rPr>
              <a:t> (stored as </a:t>
            </a:r>
            <a:r>
              <a:rPr lang="en-US" dirty="0" err="1">
                <a:latin typeface="Tahoma" charset="0"/>
                <a:ea typeface="ＭＳ Ｐゴシック" charset="0"/>
              </a:rPr>
              <a:t>Schmoe</a:t>
            </a:r>
            <a:r>
              <a:rPr lang="en-US" dirty="0">
                <a:latin typeface="Tahoma" charset="0"/>
                <a:ea typeface="ＭＳ Ｐゴシック" charset="0"/>
              </a:rPr>
              <a:t>, J.)</a:t>
            </a:r>
          </a:p>
          <a:p>
            <a:pPr lvl="4" eaLnBrk="1" hangingPunct="1"/>
            <a:r>
              <a:rPr lang="en-US" dirty="0">
                <a:latin typeface="Tahoma" charset="0"/>
                <a:ea typeface="ＭＳ Ｐゴシック" charset="0"/>
              </a:rPr>
              <a:t>I can use that address to send something to Joe or to go visit him if I would like</a:t>
            </a:r>
          </a:p>
          <a:p>
            <a:pPr lvl="4" eaLnBrk="1" hangingPunct="1"/>
            <a:r>
              <a:rPr lang="en-US" dirty="0">
                <a:latin typeface="Tahoma" charset="0"/>
                <a:ea typeface="ＭＳ Ｐゴシック" charset="0"/>
              </a:rPr>
              <a:t>However, if I change that address in my Contacts file, it does NOT in any way affect Joe, but now I no longer know where Joe is located</a:t>
            </a:r>
          </a:p>
          <a:p>
            <a:pPr lvl="2" eaLnBrk="1" hangingPunct="1"/>
            <a:r>
              <a:rPr lang="en-US" dirty="0">
                <a:latin typeface="Tahoma" charset="0"/>
                <a:ea typeface="ＭＳ Ｐゴシック" charset="0"/>
              </a:rPr>
              <a:t>However, I can </a:t>
            </a:r>
            <a:r>
              <a:rPr lang="en-US" dirty="0">
                <a:solidFill>
                  <a:srgbClr val="FF0000"/>
                </a:solidFill>
                <a:latin typeface="Tahoma" charset="0"/>
                <a:ea typeface="ＭＳ Ｐゴシック" charset="0"/>
              </a:rPr>
              <a:t>indirectly</a:t>
            </a:r>
            <a:r>
              <a:rPr lang="en-US" dirty="0">
                <a:latin typeface="Tahoma" charset="0"/>
                <a:ea typeface="ＭＳ Ｐゴシック" charset="0"/>
              </a:rPr>
              <a:t> change the data in the Joe </a:t>
            </a:r>
            <a:r>
              <a:rPr lang="en-US" dirty="0" err="1">
                <a:latin typeface="Tahoma" charset="0"/>
                <a:ea typeface="ＭＳ Ｐゴシック" charset="0"/>
              </a:rPr>
              <a:t>Schmoe</a:t>
            </a:r>
            <a:r>
              <a:rPr lang="en-US" dirty="0">
                <a:latin typeface="Tahoma" charset="0"/>
                <a:ea typeface="ＭＳ Ｐゴシック" charset="0"/>
              </a:rPr>
              <a:t> </a:t>
            </a:r>
            <a:r>
              <a:rPr lang="en-US" b="1" dirty="0">
                <a:solidFill>
                  <a:srgbClr val="00228B"/>
                </a:solidFill>
                <a:latin typeface="Tahoma" charset="0"/>
                <a:ea typeface="ＭＳ Ｐゴシック" charset="0"/>
              </a:rPr>
              <a:t>object</a:t>
            </a:r>
            <a:r>
              <a:rPr lang="en-US" dirty="0">
                <a:latin typeface="Tahoma" charset="0"/>
                <a:ea typeface="ＭＳ Ｐゴシック" charset="0"/>
              </a:rPr>
              <a:t> through the reference</a:t>
            </a:r>
          </a:p>
          <a:p>
            <a:pPr lvl="3" eaLnBrk="1" hangingPunct="1"/>
            <a:r>
              <a:rPr lang="en-US" dirty="0">
                <a:latin typeface="Tahoma" charset="0"/>
                <a:ea typeface="ＭＳ Ｐゴシック" charset="0"/>
              </a:rPr>
              <a:t>Knowing his address, I can go to Joe</a:t>
            </a:r>
            <a:r>
              <a:rPr lang="ja-JP" altLang="en-US" dirty="0">
                <a:latin typeface="Tahoma" charset="0"/>
                <a:ea typeface="ＭＳ Ｐゴシック" charset="0"/>
              </a:rPr>
              <a:t>’</a:t>
            </a:r>
            <a:r>
              <a:rPr lang="en-US" altLang="ja-JP" dirty="0">
                <a:latin typeface="Tahoma" charset="0"/>
                <a:ea typeface="ＭＳ Ｐゴシック" charset="0"/>
              </a:rPr>
              <a:t>s house and steal his </a:t>
            </a:r>
            <a:r>
              <a:rPr lang="en-US" altLang="ja-JP" dirty="0">
                <a:latin typeface="Tahoma" charset="0"/>
                <a:ea typeface="ＭＳ Ｐゴシック" charset="0"/>
                <a:hlinkClick r:id="rId2"/>
              </a:rPr>
              <a:t>Porsche 911 Turbo S Cabriolet</a:t>
            </a:r>
            <a:endParaRPr lang="en-US" dirty="0">
              <a:latin typeface="Tahoma" charset="0"/>
              <a:ea typeface="ＭＳ Ｐゴシック" charset="0"/>
            </a:endParaRPr>
          </a:p>
        </p:txBody>
      </p:sp>
      <p:sp>
        <p:nvSpPr>
          <p:cNvPr id="2" name="TextBox 1"/>
          <p:cNvSpPr txBox="1"/>
          <p:nvPr/>
        </p:nvSpPr>
        <p:spPr>
          <a:xfrm>
            <a:off x="6425081" y="6552518"/>
            <a:ext cx="184666" cy="400110"/>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0595">
                                            <p:txEl>
                                              <p:pRg st="1" end="1"/>
                                            </p:txEl>
                                          </p:spTgt>
                                        </p:tgtEl>
                                        <p:attrNameLst>
                                          <p:attrName>style.visibility</p:attrName>
                                        </p:attrNameLst>
                                      </p:cBhvr>
                                      <p:to>
                                        <p:strVal val="visible"/>
                                      </p:to>
                                    </p:set>
                                    <p:animEffect transition="in" filter="dissolve">
                                      <p:cBhvr>
                                        <p:cTn id="7" dur="500"/>
                                        <p:tgtEl>
                                          <p:spTgt spid="139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0595">
                                            <p:txEl>
                                              <p:pRg st="2" end="2"/>
                                            </p:txEl>
                                          </p:spTgt>
                                        </p:tgtEl>
                                        <p:attrNameLst>
                                          <p:attrName>style.visibility</p:attrName>
                                        </p:attrNameLst>
                                      </p:cBhvr>
                                      <p:to>
                                        <p:strVal val="visible"/>
                                      </p:to>
                                    </p:set>
                                    <p:animEffect transition="in" filter="dissolve">
                                      <p:cBhvr>
                                        <p:cTn id="12" dur="500"/>
                                        <p:tgtEl>
                                          <p:spTgt spid="139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0595">
                                            <p:txEl>
                                              <p:pRg st="3" end="3"/>
                                            </p:txEl>
                                          </p:spTgt>
                                        </p:tgtEl>
                                        <p:attrNameLst>
                                          <p:attrName>style.visibility</p:attrName>
                                        </p:attrNameLst>
                                      </p:cBhvr>
                                      <p:to>
                                        <p:strVal val="visible"/>
                                      </p:to>
                                    </p:set>
                                    <p:animEffect transition="in" filter="dissolve">
                                      <p:cBhvr>
                                        <p:cTn id="17" dur="500"/>
                                        <p:tgtEl>
                                          <p:spTgt spid="1390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0595">
                                            <p:txEl>
                                              <p:pRg st="4" end="4"/>
                                            </p:txEl>
                                          </p:spTgt>
                                        </p:tgtEl>
                                        <p:attrNameLst>
                                          <p:attrName>style.visibility</p:attrName>
                                        </p:attrNameLst>
                                      </p:cBhvr>
                                      <p:to>
                                        <p:strVal val="visible"/>
                                      </p:to>
                                    </p:set>
                                    <p:animEffect transition="in" filter="dissolve">
                                      <p:cBhvr>
                                        <p:cTn id="22" dur="500"/>
                                        <p:tgtEl>
                                          <p:spTgt spid="13905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0595">
                                            <p:txEl>
                                              <p:pRg st="5" end="5"/>
                                            </p:txEl>
                                          </p:spTgt>
                                        </p:tgtEl>
                                        <p:attrNameLst>
                                          <p:attrName>style.visibility</p:attrName>
                                        </p:attrNameLst>
                                      </p:cBhvr>
                                      <p:to>
                                        <p:strVal val="visible"/>
                                      </p:to>
                                    </p:set>
                                    <p:animEffect transition="in" filter="dissolve">
                                      <p:cBhvr>
                                        <p:cTn id="27" dur="500"/>
                                        <p:tgtEl>
                                          <p:spTgt spid="13905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0595">
                                            <p:txEl>
                                              <p:pRg st="6" end="6"/>
                                            </p:txEl>
                                          </p:spTgt>
                                        </p:tgtEl>
                                        <p:attrNameLst>
                                          <p:attrName>style.visibility</p:attrName>
                                        </p:attrNameLst>
                                      </p:cBhvr>
                                      <p:to>
                                        <p:strVal val="visible"/>
                                      </p:to>
                                    </p:set>
                                    <p:animEffect transition="in" filter="dissolve">
                                      <p:cBhvr>
                                        <p:cTn id="32" dur="500"/>
                                        <p:tgtEl>
                                          <p:spTgt spid="139059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90595">
                                            <p:txEl>
                                              <p:pRg st="7" end="7"/>
                                            </p:txEl>
                                          </p:spTgt>
                                        </p:tgtEl>
                                        <p:attrNameLst>
                                          <p:attrName>style.visibility</p:attrName>
                                        </p:attrNameLst>
                                      </p:cBhvr>
                                      <p:to>
                                        <p:strVal val="visible"/>
                                      </p:to>
                                    </p:set>
                                    <p:animEffect transition="in" filter="dissolve">
                                      <p:cBhvr>
                                        <p:cTn id="37" dur="500"/>
                                        <p:tgtEl>
                                          <p:spTgt spid="1390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3ACB6EC5-CFC3-CD43-ADC6-14A71DE4F12D}" type="slidenum">
              <a:rPr lang="en-US" sz="1400">
                <a:latin typeface="Arial" charset="0"/>
              </a:rPr>
              <a:pPr eaLnBrk="1" hangingPunct="1"/>
              <a:t>76</a:t>
            </a:fld>
            <a:endParaRPr lang="en-US" sz="1400">
              <a:latin typeface="Arial" charset="0"/>
            </a:endParaRPr>
          </a:p>
        </p:txBody>
      </p:sp>
      <p:sp>
        <p:nvSpPr>
          <p:cNvPr id="11264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Classes and Objects</a:t>
            </a:r>
          </a:p>
        </p:txBody>
      </p:sp>
      <p:sp>
        <p:nvSpPr>
          <p:cNvPr id="139161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What do we mean by "</a:t>
            </a:r>
            <a:r>
              <a:rPr lang="en-US" b="1" dirty="0">
                <a:solidFill>
                  <a:srgbClr val="003399"/>
                </a:solidFill>
                <a:latin typeface="Tahoma" charset="0"/>
                <a:ea typeface="ＭＳ Ｐゴシック" charset="0"/>
                <a:cs typeface="ＭＳ Ｐゴシック" charset="0"/>
              </a:rPr>
              <a:t>objects</a:t>
            </a:r>
            <a:r>
              <a:rPr lang="en-US" dirty="0">
                <a:latin typeface="Tahoma" charset="0"/>
                <a:ea typeface="ＭＳ Ｐゴシック" charset="0"/>
                <a:cs typeface="ＭＳ Ｐゴシック" charset="0"/>
              </a:rPr>
              <a:t>"?</a:t>
            </a:r>
          </a:p>
          <a:p>
            <a:pPr lvl="1" eaLnBrk="1" hangingPunct="1"/>
            <a:r>
              <a:rPr lang="en-US" dirty="0">
                <a:latin typeface="Tahoma" charset="0"/>
                <a:ea typeface="ＭＳ Ｐゴシック" charset="0"/>
              </a:rPr>
              <a:t>Let's first discuss classes</a:t>
            </a:r>
          </a:p>
          <a:p>
            <a:pPr eaLnBrk="1" hangingPunct="1"/>
            <a:r>
              <a:rPr lang="en-US" dirty="0">
                <a:solidFill>
                  <a:srgbClr val="FF0000"/>
                </a:solidFill>
                <a:latin typeface="Tahoma" charset="0"/>
                <a:ea typeface="ＭＳ Ｐゴシック" charset="0"/>
                <a:cs typeface="ＭＳ Ｐゴシック" charset="0"/>
              </a:rPr>
              <a:t>Classes</a:t>
            </a:r>
            <a:r>
              <a:rPr lang="en-US" dirty="0">
                <a:latin typeface="Tahoma" charset="0"/>
                <a:ea typeface="ＭＳ Ｐゴシック" charset="0"/>
                <a:cs typeface="ＭＳ Ｐゴシック" charset="0"/>
              </a:rPr>
              <a:t> are </a:t>
            </a:r>
            <a:r>
              <a:rPr lang="en-US" b="1" dirty="0">
                <a:latin typeface="Tahoma" charset="0"/>
                <a:ea typeface="ＭＳ Ｐゴシック" charset="0"/>
                <a:cs typeface="ＭＳ Ｐゴシック" charset="0"/>
              </a:rPr>
              <a:t>blueprints</a:t>
            </a:r>
            <a:r>
              <a:rPr lang="en-US" dirty="0">
                <a:latin typeface="Tahoma" charset="0"/>
                <a:ea typeface="ＭＳ Ｐゴシック" charset="0"/>
                <a:cs typeface="ＭＳ Ｐゴシック" charset="0"/>
              </a:rPr>
              <a:t> for our data</a:t>
            </a:r>
          </a:p>
          <a:p>
            <a:pPr lvl="1" eaLnBrk="1" hangingPunct="1"/>
            <a:r>
              <a:rPr lang="en-US" dirty="0">
                <a:latin typeface="Tahoma" charset="0"/>
                <a:ea typeface="ＭＳ Ｐゴシック" charset="0"/>
              </a:rPr>
              <a:t>The class structure provides a good way to </a:t>
            </a:r>
            <a:r>
              <a:rPr lang="en-US" dirty="0">
                <a:solidFill>
                  <a:srgbClr val="FF0000"/>
                </a:solidFill>
                <a:latin typeface="Tahoma" charset="0"/>
                <a:ea typeface="ＭＳ Ｐゴシック" charset="0"/>
              </a:rPr>
              <a:t>encapsulate</a:t>
            </a:r>
            <a:r>
              <a:rPr lang="en-US" dirty="0">
                <a:latin typeface="Tahoma" charset="0"/>
                <a:ea typeface="ＭＳ Ｐゴシック" charset="0"/>
              </a:rPr>
              <a:t> the </a:t>
            </a:r>
            <a:r>
              <a:rPr lang="en-US" dirty="0">
                <a:solidFill>
                  <a:srgbClr val="003399"/>
                </a:solidFill>
                <a:latin typeface="Tahoma" charset="0"/>
                <a:ea typeface="ＭＳ Ｐゴシック" charset="0"/>
              </a:rPr>
              <a:t>data</a:t>
            </a:r>
            <a:r>
              <a:rPr lang="en-US" dirty="0">
                <a:latin typeface="Tahoma" charset="0"/>
                <a:ea typeface="ＭＳ Ｐゴシック" charset="0"/>
              </a:rPr>
              <a:t> and </a:t>
            </a:r>
            <a:r>
              <a:rPr lang="en-US" dirty="0">
                <a:solidFill>
                  <a:srgbClr val="003399"/>
                </a:solidFill>
                <a:latin typeface="Tahoma" charset="0"/>
                <a:ea typeface="ＭＳ Ｐゴシック" charset="0"/>
              </a:rPr>
              <a:t>operations</a:t>
            </a:r>
            <a:r>
              <a:rPr lang="en-US" dirty="0">
                <a:latin typeface="Tahoma" charset="0"/>
                <a:ea typeface="ＭＳ Ｐゴシック" charset="0"/>
              </a:rPr>
              <a:t> of a new type together</a:t>
            </a:r>
          </a:p>
          <a:p>
            <a:pPr lvl="2" eaLnBrk="1" hangingPunct="1"/>
            <a:r>
              <a:rPr lang="en-US" dirty="0">
                <a:latin typeface="Tahoma" charset="0"/>
                <a:ea typeface="ＭＳ Ｐゴシック" charset="0"/>
              </a:rPr>
              <a:t>Instance </a:t>
            </a:r>
            <a:r>
              <a:rPr lang="en-US" dirty="0">
                <a:solidFill>
                  <a:srgbClr val="FF0000"/>
                </a:solidFill>
                <a:latin typeface="Tahoma" charset="0"/>
                <a:ea typeface="ＭＳ Ｐゴシック" charset="0"/>
              </a:rPr>
              <a:t>data</a:t>
            </a:r>
            <a:r>
              <a:rPr lang="en-US" dirty="0">
                <a:latin typeface="Tahoma" charset="0"/>
                <a:ea typeface="ＭＳ Ｐゴシック" charset="0"/>
              </a:rPr>
              <a:t> and instance </a:t>
            </a:r>
            <a:r>
              <a:rPr lang="en-US" dirty="0">
                <a:solidFill>
                  <a:srgbClr val="FF0000"/>
                </a:solidFill>
                <a:latin typeface="Tahoma" charset="0"/>
                <a:ea typeface="ＭＳ Ｐゴシック" charset="0"/>
              </a:rPr>
              <a:t>methods</a:t>
            </a:r>
          </a:p>
          <a:p>
            <a:pPr lvl="3" eaLnBrk="1" hangingPunct="1"/>
            <a:r>
              <a:rPr lang="en-US" dirty="0">
                <a:latin typeface="Tahoma" charset="0"/>
                <a:ea typeface="ＭＳ Ｐゴシック" charset="0"/>
              </a:rPr>
              <a:t>This is a fundamental feature of OOP which we will discuss more soon</a:t>
            </a:r>
          </a:p>
          <a:p>
            <a:pPr lvl="2" eaLnBrk="1" hangingPunct="1"/>
            <a:r>
              <a:rPr lang="en-US" dirty="0">
                <a:latin typeface="Tahoma" charset="0"/>
                <a:ea typeface="ＭＳ Ｐゴシック" charset="0"/>
              </a:rPr>
              <a:t>The </a:t>
            </a:r>
            <a:r>
              <a:rPr lang="en-US" dirty="0">
                <a:solidFill>
                  <a:srgbClr val="FF0000"/>
                </a:solidFill>
                <a:latin typeface="Tahoma" charset="0"/>
                <a:ea typeface="ＭＳ Ｐゴシック" charset="0"/>
              </a:rPr>
              <a:t>data</a:t>
            </a:r>
            <a:r>
              <a:rPr lang="en-US" dirty="0">
                <a:latin typeface="Tahoma" charset="0"/>
                <a:ea typeface="ＭＳ Ｐゴシック" charset="0"/>
              </a:rPr>
              <a:t> gives us the structure of the objects and the </a:t>
            </a:r>
            <a:r>
              <a:rPr lang="en-US" dirty="0">
                <a:solidFill>
                  <a:srgbClr val="FF0000"/>
                </a:solidFill>
                <a:latin typeface="Tahoma" charset="0"/>
                <a:ea typeface="ＭＳ Ｐゴシック" charset="0"/>
              </a:rPr>
              <a:t>operations</a:t>
            </a:r>
            <a:r>
              <a:rPr lang="en-US" dirty="0">
                <a:latin typeface="Tahoma" charset="0"/>
                <a:ea typeface="ＭＳ Ｐゴシック" charset="0"/>
              </a:rPr>
              <a:t> show us how to use them</a:t>
            </a:r>
          </a:p>
          <a:p>
            <a:pPr lvl="2" eaLnBrk="1" hangingPunct="1"/>
            <a:r>
              <a:rPr lang="en-US" dirty="0">
                <a:latin typeface="Tahoma" charset="0"/>
                <a:ea typeface="ＭＳ Ｐゴシック" charset="0"/>
              </a:rPr>
              <a:t>Ex: A String</a:t>
            </a:r>
          </a:p>
          <a:p>
            <a:pPr lvl="3" eaLnBrk="1" hangingPunct="1"/>
            <a:r>
              <a:rPr lang="en-US" dirty="0">
                <a:latin typeface="Tahoma" charset="0"/>
                <a:ea typeface="ＭＳ Ｐゴシック" charset="0"/>
              </a:rPr>
              <a:t>Discuss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1619">
                                            <p:txEl>
                                              <p:pRg st="2" end="2"/>
                                            </p:txEl>
                                          </p:spTgt>
                                        </p:tgtEl>
                                        <p:attrNameLst>
                                          <p:attrName>style.visibility</p:attrName>
                                        </p:attrNameLst>
                                      </p:cBhvr>
                                      <p:to>
                                        <p:strVal val="visible"/>
                                      </p:to>
                                    </p:set>
                                    <p:animEffect transition="in" filter="dissolve">
                                      <p:cBhvr>
                                        <p:cTn id="7" dur="500"/>
                                        <p:tgtEl>
                                          <p:spTgt spid="13916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1619">
                                            <p:txEl>
                                              <p:pRg st="3" end="3"/>
                                            </p:txEl>
                                          </p:spTgt>
                                        </p:tgtEl>
                                        <p:attrNameLst>
                                          <p:attrName>style.visibility</p:attrName>
                                        </p:attrNameLst>
                                      </p:cBhvr>
                                      <p:to>
                                        <p:strVal val="visible"/>
                                      </p:to>
                                    </p:set>
                                    <p:animEffect transition="in" filter="dissolve">
                                      <p:cBhvr>
                                        <p:cTn id="12" dur="500"/>
                                        <p:tgtEl>
                                          <p:spTgt spid="13916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1619">
                                            <p:txEl>
                                              <p:pRg st="4" end="4"/>
                                            </p:txEl>
                                          </p:spTgt>
                                        </p:tgtEl>
                                        <p:attrNameLst>
                                          <p:attrName>style.visibility</p:attrName>
                                        </p:attrNameLst>
                                      </p:cBhvr>
                                      <p:to>
                                        <p:strVal val="visible"/>
                                      </p:to>
                                    </p:set>
                                    <p:animEffect transition="in" filter="dissolve">
                                      <p:cBhvr>
                                        <p:cTn id="17" dur="500"/>
                                        <p:tgtEl>
                                          <p:spTgt spid="13916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91619">
                                            <p:txEl>
                                              <p:pRg st="5" end="5"/>
                                            </p:txEl>
                                          </p:spTgt>
                                        </p:tgtEl>
                                        <p:attrNameLst>
                                          <p:attrName>style.visibility</p:attrName>
                                        </p:attrNameLst>
                                      </p:cBhvr>
                                      <p:to>
                                        <p:strVal val="visible"/>
                                      </p:to>
                                    </p:set>
                                    <p:animEffect transition="in" filter="dissolve">
                                      <p:cBhvr>
                                        <p:cTn id="22" dur="500"/>
                                        <p:tgtEl>
                                          <p:spTgt spid="13916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1619">
                                            <p:txEl>
                                              <p:pRg st="6" end="6"/>
                                            </p:txEl>
                                          </p:spTgt>
                                        </p:tgtEl>
                                        <p:attrNameLst>
                                          <p:attrName>style.visibility</p:attrName>
                                        </p:attrNameLst>
                                      </p:cBhvr>
                                      <p:to>
                                        <p:strVal val="visible"/>
                                      </p:to>
                                    </p:set>
                                    <p:animEffect transition="in" filter="dissolve">
                                      <p:cBhvr>
                                        <p:cTn id="27" dur="500"/>
                                        <p:tgtEl>
                                          <p:spTgt spid="13916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1619">
                                            <p:txEl>
                                              <p:pRg st="7" end="7"/>
                                            </p:txEl>
                                          </p:spTgt>
                                        </p:tgtEl>
                                        <p:attrNameLst>
                                          <p:attrName>style.visibility</p:attrName>
                                        </p:attrNameLst>
                                      </p:cBhvr>
                                      <p:to>
                                        <p:strVal val="visible"/>
                                      </p:to>
                                    </p:set>
                                    <p:animEffect transition="in" filter="dissolve">
                                      <p:cBhvr>
                                        <p:cTn id="32" dur="500"/>
                                        <p:tgtEl>
                                          <p:spTgt spid="139161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91619">
                                            <p:txEl>
                                              <p:pRg st="8" end="8"/>
                                            </p:txEl>
                                          </p:spTgt>
                                        </p:tgtEl>
                                        <p:attrNameLst>
                                          <p:attrName>style.visibility</p:attrName>
                                        </p:attrNameLst>
                                      </p:cBhvr>
                                      <p:to>
                                        <p:strVal val="visible"/>
                                      </p:to>
                                    </p:set>
                                    <p:animEffect transition="in" filter="dissolve">
                                      <p:cBhvr>
                                        <p:cTn id="37" dur="500"/>
                                        <p:tgtEl>
                                          <p:spTgt spid="139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EE05AF8-C702-FB4D-935B-1A9D447D1EF8}" type="slidenum">
              <a:rPr lang="en-US" sz="1400">
                <a:latin typeface="Arial" charset="0"/>
              </a:rPr>
              <a:pPr eaLnBrk="1" hangingPunct="1"/>
              <a:t>77</a:t>
            </a:fld>
            <a:endParaRPr lang="en-US" sz="1400">
              <a:latin typeface="Arial" charset="0"/>
            </a:endParaRPr>
          </a:p>
        </p:txBody>
      </p:sp>
      <p:sp>
        <p:nvSpPr>
          <p:cNvPr id="11366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Classes and Objects</a:t>
            </a:r>
          </a:p>
        </p:txBody>
      </p:sp>
      <p:sp>
        <p:nvSpPr>
          <p:cNvPr id="1392643" name="Rectangle 3"/>
          <p:cNvSpPr>
            <a:spLocks noGrp="1" noChangeArrowheads="1"/>
          </p:cNvSpPr>
          <p:nvPr>
            <p:ph type="body" idx="1"/>
          </p:nvPr>
        </p:nvSpPr>
        <p:spPr>
          <a:xfrm>
            <a:off x="76200" y="914400"/>
            <a:ext cx="8915400" cy="5181600"/>
          </a:xfrm>
        </p:spPr>
        <p:txBody>
          <a:bodyPr/>
          <a:lstStyle/>
          <a:p>
            <a:pPr lvl="1" eaLnBrk="1" hangingPunct="1"/>
            <a:r>
              <a:rPr lang="en-US" dirty="0">
                <a:latin typeface="Tahoma" charset="0"/>
                <a:ea typeface="ＭＳ Ｐゴシック" charset="0"/>
              </a:rPr>
              <a:t>User of the class </a:t>
            </a:r>
            <a:r>
              <a:rPr lang="en-US" dirty="0">
                <a:solidFill>
                  <a:srgbClr val="FF0000"/>
                </a:solidFill>
                <a:latin typeface="Tahoma" charset="0"/>
                <a:ea typeface="ＭＳ Ｐゴシック" charset="0"/>
              </a:rPr>
              <a:t>knows the general nature of the data</a:t>
            </a:r>
            <a:r>
              <a:rPr lang="en-US" dirty="0">
                <a:latin typeface="Tahoma" charset="0"/>
                <a:ea typeface="ＭＳ Ｐゴシック" charset="0"/>
              </a:rPr>
              <a:t>, and the public methods, but </a:t>
            </a:r>
            <a:r>
              <a:rPr lang="en-US" b="1" dirty="0">
                <a:solidFill>
                  <a:srgbClr val="000090"/>
                </a:solidFill>
                <a:latin typeface="Tahoma" charset="0"/>
                <a:ea typeface="ＭＳ Ｐゴシック" charset="0"/>
              </a:rPr>
              <a:t>NOT</a:t>
            </a:r>
            <a:r>
              <a:rPr lang="en-US" dirty="0">
                <a:solidFill>
                  <a:srgbClr val="FF0000"/>
                </a:solidFill>
                <a:latin typeface="Tahoma" charset="0"/>
                <a:ea typeface="ＭＳ Ｐゴシック" charset="0"/>
              </a:rPr>
              <a:t> the implementation details</a:t>
            </a:r>
          </a:p>
          <a:p>
            <a:pPr lvl="2" eaLnBrk="1" hangingPunct="1"/>
            <a:r>
              <a:rPr lang="en-US" dirty="0">
                <a:latin typeface="Tahoma" charset="0"/>
                <a:ea typeface="ＭＳ Ｐゴシック" charset="0"/>
              </a:rPr>
              <a:t>But </a:t>
            </a:r>
            <a:r>
              <a:rPr lang="en-US" b="1" dirty="0">
                <a:latin typeface="Tahoma" charset="0"/>
                <a:ea typeface="ＭＳ Ｐゴシック" charset="0"/>
              </a:rPr>
              <a:t>does not need to know them</a:t>
            </a:r>
            <a:r>
              <a:rPr lang="en-US" dirty="0">
                <a:latin typeface="Tahoma" charset="0"/>
                <a:ea typeface="ＭＳ Ｐゴシック" charset="0"/>
              </a:rPr>
              <a:t> in order to use the class</a:t>
            </a:r>
          </a:p>
          <a:p>
            <a:pPr lvl="3" eaLnBrk="1" hangingPunct="1"/>
            <a:r>
              <a:rPr lang="en-US" dirty="0">
                <a:latin typeface="Tahoma" charset="0"/>
                <a:ea typeface="ＭＳ Ｐゴシック" charset="0"/>
              </a:rPr>
              <a:t>Ex: </a:t>
            </a:r>
            <a:r>
              <a:rPr lang="en-US" dirty="0" err="1">
                <a:latin typeface="Tahoma" charset="0"/>
                <a:ea typeface="ＭＳ Ｐゴシック" charset="0"/>
              </a:rPr>
              <a:t>BigInteger</a:t>
            </a:r>
            <a:endParaRPr lang="en-US" dirty="0">
              <a:latin typeface="Tahoma" charset="0"/>
              <a:ea typeface="ＭＳ Ｐゴシック" charset="0"/>
            </a:endParaRPr>
          </a:p>
          <a:p>
            <a:pPr lvl="1" eaLnBrk="1" hangingPunct="1"/>
            <a:r>
              <a:rPr lang="en-US" dirty="0">
                <a:latin typeface="Tahoma" charset="0"/>
                <a:ea typeface="ＭＳ Ｐゴシック" charset="0"/>
              </a:rPr>
              <a:t>We call this </a:t>
            </a:r>
            <a:r>
              <a:rPr lang="en-US" b="1" dirty="0">
                <a:solidFill>
                  <a:srgbClr val="FF0000"/>
                </a:solidFill>
                <a:latin typeface="Tahoma" charset="0"/>
                <a:ea typeface="ＭＳ Ｐゴシック" charset="0"/>
              </a:rPr>
              <a:t>data abstraction</a:t>
            </a:r>
          </a:p>
          <a:p>
            <a:pPr lvl="2" eaLnBrk="1" hangingPunct="1"/>
            <a:r>
              <a:rPr lang="en-US" dirty="0">
                <a:latin typeface="Tahoma" charset="0"/>
                <a:ea typeface="ＭＳ Ｐゴシック" charset="0"/>
              </a:rPr>
              <a:t>Compare to </a:t>
            </a:r>
            <a:r>
              <a:rPr lang="en-US" b="1" dirty="0">
                <a:latin typeface="Tahoma" charset="0"/>
                <a:ea typeface="ＭＳ Ｐゴシック" charset="0"/>
              </a:rPr>
              <a:t>functional abstraction </a:t>
            </a:r>
            <a:r>
              <a:rPr lang="en-US" dirty="0">
                <a:latin typeface="Tahoma" charset="0"/>
                <a:ea typeface="ＭＳ Ｐゴシック" charset="0"/>
              </a:rPr>
              <a:t>discussed previously</a:t>
            </a:r>
          </a:p>
          <a:p>
            <a:pPr lvl="1" eaLnBrk="1" hangingPunct="1"/>
            <a:r>
              <a:rPr lang="en-US" dirty="0">
                <a:latin typeface="Tahoma" charset="0"/>
                <a:ea typeface="ＭＳ Ｐゴシック" charset="0"/>
              </a:rPr>
              <a:t>Java classes determine the structure and behavior of Java objects</a:t>
            </a:r>
          </a:p>
          <a:p>
            <a:pPr lvl="1" eaLnBrk="1" hangingPunct="1"/>
            <a:r>
              <a:rPr lang="en-US" dirty="0">
                <a:latin typeface="Tahoma" charset="0"/>
                <a:ea typeface="ＭＳ Ｐゴシック" charset="0"/>
              </a:rPr>
              <a:t>To put it another way, </a:t>
            </a:r>
            <a:r>
              <a:rPr lang="en-US" b="1" dirty="0">
                <a:solidFill>
                  <a:schemeClr val="accent6"/>
                </a:solidFill>
                <a:latin typeface="Tahoma" charset="0"/>
                <a:ea typeface="ＭＳ Ｐゴシック" charset="0"/>
              </a:rPr>
              <a:t>Java objects</a:t>
            </a:r>
            <a:r>
              <a:rPr lang="en-US" dirty="0">
                <a:solidFill>
                  <a:schemeClr val="accent6"/>
                </a:solidFill>
                <a:latin typeface="Tahoma" charset="0"/>
                <a:ea typeface="ＭＳ Ｐゴシック" charset="0"/>
              </a:rPr>
              <a:t> </a:t>
            </a:r>
            <a:r>
              <a:rPr lang="en-US" dirty="0">
                <a:latin typeface="Tahoma" charset="0"/>
                <a:ea typeface="ＭＳ Ｐゴシック" charset="0"/>
              </a:rPr>
              <a:t>are </a:t>
            </a:r>
            <a:r>
              <a:rPr lang="en-US" b="1" dirty="0">
                <a:latin typeface="Tahoma" charset="0"/>
                <a:ea typeface="ＭＳ Ｐゴシック" charset="0"/>
              </a:rPr>
              <a:t>instances</a:t>
            </a:r>
            <a:r>
              <a:rPr lang="en-US" dirty="0">
                <a:latin typeface="Tahoma" charset="0"/>
                <a:ea typeface="ＭＳ Ｐゴシック" charset="0"/>
              </a:rPr>
              <a:t> of </a:t>
            </a:r>
            <a:r>
              <a:rPr lang="en-US" b="1" dirty="0">
                <a:latin typeface="Tahoma" charset="0"/>
                <a:ea typeface="ＭＳ Ｐゴシック" charset="0"/>
              </a:rPr>
              <a:t>Java classes</a:t>
            </a:r>
          </a:p>
          <a:p>
            <a:pPr lvl="2" eaLnBrk="1" hangingPunct="1"/>
            <a:r>
              <a:rPr lang="en-US" dirty="0">
                <a:latin typeface="Tahoma" charset="0"/>
                <a:ea typeface="ＭＳ Ｐゴシック" charset="0"/>
              </a:rPr>
              <a:t>They are </a:t>
            </a:r>
            <a:r>
              <a:rPr lang="en-US" b="1" dirty="0">
                <a:solidFill>
                  <a:schemeClr val="accent6"/>
                </a:solidFill>
                <a:latin typeface="Tahoma" charset="0"/>
                <a:ea typeface="ＭＳ Ｐゴシック" charset="0"/>
              </a:rPr>
              <a:t>encapsulations of data and methods</a:t>
            </a:r>
            <a:endParaRPr lang="en-US" dirty="0">
              <a:solidFill>
                <a:schemeClr val="accent6"/>
              </a:solidFill>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2643">
                                            <p:txEl>
                                              <p:pRg st="1" end="1"/>
                                            </p:txEl>
                                          </p:spTgt>
                                        </p:tgtEl>
                                        <p:attrNameLst>
                                          <p:attrName>style.visibility</p:attrName>
                                        </p:attrNameLst>
                                      </p:cBhvr>
                                      <p:to>
                                        <p:strVal val="visible"/>
                                      </p:to>
                                    </p:set>
                                    <p:animEffect transition="in" filter="dissolve">
                                      <p:cBhvr>
                                        <p:cTn id="7" dur="500"/>
                                        <p:tgtEl>
                                          <p:spTgt spid="1392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2643">
                                            <p:txEl>
                                              <p:pRg st="2" end="2"/>
                                            </p:txEl>
                                          </p:spTgt>
                                        </p:tgtEl>
                                        <p:attrNameLst>
                                          <p:attrName>style.visibility</p:attrName>
                                        </p:attrNameLst>
                                      </p:cBhvr>
                                      <p:to>
                                        <p:strVal val="visible"/>
                                      </p:to>
                                    </p:set>
                                    <p:animEffect transition="in" filter="dissolve">
                                      <p:cBhvr>
                                        <p:cTn id="12" dur="500"/>
                                        <p:tgtEl>
                                          <p:spTgt spid="13926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2643">
                                            <p:txEl>
                                              <p:pRg st="3" end="3"/>
                                            </p:txEl>
                                          </p:spTgt>
                                        </p:tgtEl>
                                        <p:attrNameLst>
                                          <p:attrName>style.visibility</p:attrName>
                                        </p:attrNameLst>
                                      </p:cBhvr>
                                      <p:to>
                                        <p:strVal val="visible"/>
                                      </p:to>
                                    </p:set>
                                    <p:animEffect transition="in" filter="dissolve">
                                      <p:cBhvr>
                                        <p:cTn id="17" dur="500"/>
                                        <p:tgtEl>
                                          <p:spTgt spid="13926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2643">
                                            <p:txEl>
                                              <p:pRg st="4" end="4"/>
                                            </p:txEl>
                                          </p:spTgt>
                                        </p:tgtEl>
                                        <p:attrNameLst>
                                          <p:attrName>style.visibility</p:attrName>
                                        </p:attrNameLst>
                                      </p:cBhvr>
                                      <p:to>
                                        <p:strVal val="visible"/>
                                      </p:to>
                                    </p:set>
                                    <p:animEffect transition="in" filter="dissolve">
                                      <p:cBhvr>
                                        <p:cTn id="22" dur="500"/>
                                        <p:tgtEl>
                                          <p:spTgt spid="13926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2643">
                                            <p:txEl>
                                              <p:pRg st="5" end="5"/>
                                            </p:txEl>
                                          </p:spTgt>
                                        </p:tgtEl>
                                        <p:attrNameLst>
                                          <p:attrName>style.visibility</p:attrName>
                                        </p:attrNameLst>
                                      </p:cBhvr>
                                      <p:to>
                                        <p:strVal val="visible"/>
                                      </p:to>
                                    </p:set>
                                    <p:animEffect transition="in" filter="dissolve">
                                      <p:cBhvr>
                                        <p:cTn id="27" dur="500"/>
                                        <p:tgtEl>
                                          <p:spTgt spid="13926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2643">
                                            <p:txEl>
                                              <p:pRg st="6" end="6"/>
                                            </p:txEl>
                                          </p:spTgt>
                                        </p:tgtEl>
                                        <p:attrNameLst>
                                          <p:attrName>style.visibility</p:attrName>
                                        </p:attrNameLst>
                                      </p:cBhvr>
                                      <p:to>
                                        <p:strVal val="visible"/>
                                      </p:to>
                                    </p:set>
                                    <p:animEffect transition="in" filter="dissolve">
                                      <p:cBhvr>
                                        <p:cTn id="32" dur="500"/>
                                        <p:tgtEl>
                                          <p:spTgt spid="13926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92643">
                                            <p:txEl>
                                              <p:pRg st="7" end="7"/>
                                            </p:txEl>
                                          </p:spTgt>
                                        </p:tgtEl>
                                        <p:attrNameLst>
                                          <p:attrName>style.visibility</p:attrName>
                                        </p:attrNameLst>
                                      </p:cBhvr>
                                      <p:to>
                                        <p:strVal val="visible"/>
                                      </p:to>
                                    </p:set>
                                    <p:animEffect transition="in" filter="dissolve">
                                      <p:cBhvr>
                                        <p:cTn id="37" dur="500"/>
                                        <p:tgtEl>
                                          <p:spTgt spid="13926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dirty="0">
                <a:latin typeface="Arial" charset="0"/>
                <a:ea typeface="ＭＳ Ｐゴシック" charset="0"/>
                <a:cs typeface="ＭＳ Ｐゴシック" charset="0"/>
              </a:rPr>
              <a:t>Lecture 8: Classes and Objects </a:t>
            </a:r>
          </a:p>
        </p:txBody>
      </p:sp>
      <p:sp>
        <p:nvSpPr>
          <p:cNvPr id="11469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FDC7C72-3978-9049-A1E0-7283363D4E89}" type="slidenum">
              <a:rPr lang="en-US" sz="1400">
                <a:latin typeface="Arial" charset="0"/>
              </a:rPr>
              <a:pPr eaLnBrk="1" hangingPunct="1"/>
              <a:t>78</a:t>
            </a:fld>
            <a:endParaRPr lang="en-US" sz="1400">
              <a:latin typeface="Arial" charset="0"/>
            </a:endParaRPr>
          </a:p>
        </p:txBody>
      </p:sp>
      <p:sp>
        <p:nvSpPr>
          <p:cNvPr id="5" name="Vertical Scroll 4"/>
          <p:cNvSpPr>
            <a:spLocks noChangeArrowheads="1"/>
          </p:cNvSpPr>
          <p:nvPr/>
        </p:nvSpPr>
        <p:spPr bwMode="auto">
          <a:xfrm>
            <a:off x="381000" y="914400"/>
            <a:ext cx="2514600" cy="2286000"/>
          </a:xfrm>
          <a:prstGeom prst="verticalScroll">
            <a:avLst>
              <a:gd name="adj" fmla="val 12500"/>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pPr algn="l"/>
            <a:r>
              <a:rPr lang="en-US" b="1"/>
              <a:t>class </a:t>
            </a:r>
            <a:r>
              <a:rPr lang="en-US"/>
              <a:t>Foo</a:t>
            </a:r>
          </a:p>
          <a:p>
            <a:pPr algn="l"/>
            <a:r>
              <a:rPr lang="en-US" b="1"/>
              <a:t>{</a:t>
            </a:r>
          </a:p>
          <a:p>
            <a:pPr algn="l"/>
            <a:r>
              <a:rPr lang="en-US" b="1"/>
              <a:t>  int </a:t>
            </a:r>
            <a:r>
              <a:rPr lang="en-US"/>
              <a:t>x;</a:t>
            </a:r>
          </a:p>
          <a:p>
            <a:pPr algn="l"/>
            <a:r>
              <a:rPr lang="en-US"/>
              <a:t>  </a:t>
            </a:r>
            <a:r>
              <a:rPr lang="en-US" b="1"/>
              <a:t>void</a:t>
            </a:r>
            <a:r>
              <a:rPr lang="en-US"/>
              <a:t> f();</a:t>
            </a:r>
          </a:p>
          <a:p>
            <a:pPr algn="l"/>
            <a:r>
              <a:rPr lang="en-US"/>
              <a:t>  …</a:t>
            </a:r>
          </a:p>
          <a:p>
            <a:pPr algn="l"/>
            <a:r>
              <a:rPr lang="en-US" b="1"/>
              <a:t>}</a:t>
            </a:r>
          </a:p>
        </p:txBody>
      </p:sp>
      <p:sp>
        <p:nvSpPr>
          <p:cNvPr id="7" name="Document 6"/>
          <p:cNvSpPr>
            <a:spLocks noChangeArrowheads="1"/>
          </p:cNvSpPr>
          <p:nvPr/>
        </p:nvSpPr>
        <p:spPr bwMode="auto">
          <a:xfrm>
            <a:off x="609600" y="4648200"/>
            <a:ext cx="2743200" cy="1676400"/>
          </a:xfrm>
          <a:prstGeom prst="flowChartDocument">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pPr algn="l"/>
            <a:endParaRPr lang="en-US"/>
          </a:p>
          <a:p>
            <a:pPr algn="l"/>
            <a:r>
              <a:rPr lang="en-US"/>
              <a:t>Foo </a:t>
            </a:r>
            <a:r>
              <a:rPr lang="en-US">
                <a:solidFill>
                  <a:srgbClr val="FF0000"/>
                </a:solidFill>
              </a:rPr>
              <a:t>F</a:t>
            </a:r>
            <a:r>
              <a:rPr lang="en-US"/>
              <a:t>;</a:t>
            </a:r>
          </a:p>
          <a:p>
            <a:pPr algn="l"/>
            <a:r>
              <a:rPr lang="en-US">
                <a:solidFill>
                  <a:srgbClr val="FF0000"/>
                </a:solidFill>
              </a:rPr>
              <a:t>F</a:t>
            </a:r>
            <a:r>
              <a:rPr lang="en-US"/>
              <a:t> = </a:t>
            </a:r>
            <a:r>
              <a:rPr lang="en-US" b="1"/>
              <a:t>new</a:t>
            </a:r>
            <a:r>
              <a:rPr lang="en-US"/>
              <a:t> Foo(10);</a:t>
            </a:r>
          </a:p>
        </p:txBody>
      </p:sp>
      <p:sp>
        <p:nvSpPr>
          <p:cNvPr id="8" name="Rectangle 7"/>
          <p:cNvSpPr>
            <a:spLocks noChangeArrowheads="1"/>
          </p:cNvSpPr>
          <p:nvPr/>
        </p:nvSpPr>
        <p:spPr bwMode="auto">
          <a:xfrm>
            <a:off x="5486400" y="4876800"/>
            <a:ext cx="914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type="none" w="lg" len="lg"/>
              </a14:hiddenLine>
            </a:ext>
          </a:extLst>
        </p:spPr>
        <p:txBody>
          <a:bodyPr/>
          <a:lstStyle/>
          <a:p>
            <a:endParaRPr lang="en-US" sz="1000"/>
          </a:p>
          <a:p>
            <a:r>
              <a:rPr lang="en-US" sz="3600">
                <a:solidFill>
                  <a:srgbClr val="FF0000"/>
                </a:solidFill>
              </a:rPr>
              <a:t>F</a:t>
            </a:r>
          </a:p>
          <a:p>
            <a:endParaRPr lang="en-US"/>
          </a:p>
        </p:txBody>
      </p:sp>
      <p:cxnSp>
        <p:nvCxnSpPr>
          <p:cNvPr id="10" name="Straight Arrow Connector 9"/>
          <p:cNvCxnSpPr>
            <a:cxnSpLocks noChangeShapeType="1"/>
          </p:cNvCxnSpPr>
          <p:nvPr/>
        </p:nvCxnSpPr>
        <p:spPr bwMode="auto">
          <a:xfrm flipV="1">
            <a:off x="6019800" y="4114800"/>
            <a:ext cx="381000" cy="990600"/>
          </a:xfrm>
          <a:prstGeom prst="straightConnector1">
            <a:avLst/>
          </a:prstGeom>
          <a:noFill/>
          <a:ln w="9525">
            <a:solidFill>
              <a:schemeClr val="bg1"/>
            </a:solidFill>
            <a:round/>
            <a:headEnd/>
            <a:tailEnd type="arrow" w="med" len="med"/>
          </a:ln>
          <a:extLst>
            <a:ext uri="{909E8E84-426E-40dd-AFC4-6F175D3DCCD1}">
              <a14:hiddenFill xmlns:a14="http://schemas.microsoft.com/office/drawing/2010/main" xmlns="">
                <a:noFill/>
              </a14:hiddenFill>
            </a:ext>
          </a:extLst>
        </p:spPr>
      </p:cxnSp>
      <p:sp>
        <p:nvSpPr>
          <p:cNvPr id="12" name="Cube 11"/>
          <p:cNvSpPr>
            <a:spLocks noChangeArrowheads="1"/>
          </p:cNvSpPr>
          <p:nvPr/>
        </p:nvSpPr>
        <p:spPr bwMode="auto">
          <a:xfrm>
            <a:off x="6400800" y="2727325"/>
            <a:ext cx="1600200" cy="1387475"/>
          </a:xfrm>
          <a:prstGeom prst="cube">
            <a:avLst>
              <a:gd name="adj" fmla="val 25000"/>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pPr algn="l"/>
            <a:r>
              <a:rPr lang="en-US"/>
              <a:t>x = 10</a:t>
            </a:r>
          </a:p>
          <a:p>
            <a:pPr algn="l"/>
            <a:r>
              <a:rPr lang="en-US"/>
              <a:t>f()</a:t>
            </a:r>
          </a:p>
        </p:txBody>
      </p:sp>
      <p:sp>
        <p:nvSpPr>
          <p:cNvPr id="13" name="Rectangle 12"/>
          <p:cNvSpPr>
            <a:spLocks noChangeArrowheads="1"/>
          </p:cNvSpPr>
          <p:nvPr/>
        </p:nvSpPr>
        <p:spPr bwMode="auto">
          <a:xfrm>
            <a:off x="3048000" y="914400"/>
            <a:ext cx="1905000" cy="762000"/>
          </a:xfrm>
          <a:prstGeom prst="rect">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r>
              <a:rPr lang="en-US">
                <a:solidFill>
                  <a:schemeClr val="accent2"/>
                </a:solidFill>
                <a:latin typeface="Tahoma" charset="0"/>
                <a:cs typeface="Tahoma" charset="0"/>
              </a:rPr>
              <a:t>Class </a:t>
            </a:r>
            <a:r>
              <a:rPr lang="en-US">
                <a:solidFill>
                  <a:schemeClr val="accent2"/>
                </a:solidFill>
                <a:cs typeface="Courier New" charset="0"/>
              </a:rPr>
              <a:t>Foo</a:t>
            </a:r>
            <a:r>
              <a:rPr lang="en-US">
                <a:solidFill>
                  <a:schemeClr val="accent2"/>
                </a:solidFill>
                <a:latin typeface="Tahoma" charset="0"/>
                <a:cs typeface="Tahoma" charset="0"/>
              </a:rPr>
              <a:t> definition</a:t>
            </a:r>
          </a:p>
        </p:txBody>
      </p:sp>
      <p:sp>
        <p:nvSpPr>
          <p:cNvPr id="14" name="Rectangle 13"/>
          <p:cNvSpPr>
            <a:spLocks noChangeArrowheads="1"/>
          </p:cNvSpPr>
          <p:nvPr/>
        </p:nvSpPr>
        <p:spPr bwMode="auto">
          <a:xfrm>
            <a:off x="6400800" y="2057400"/>
            <a:ext cx="1905000" cy="381000"/>
          </a:xfrm>
          <a:prstGeom prst="rect">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r>
              <a:rPr lang="en-US">
                <a:solidFill>
                  <a:srgbClr val="0033CC"/>
                </a:solidFill>
              </a:rPr>
              <a:t>Foo </a:t>
            </a:r>
            <a:r>
              <a:rPr lang="en-US">
                <a:solidFill>
                  <a:srgbClr val="0033CC"/>
                </a:solidFill>
                <a:latin typeface="Tahoma" charset="0"/>
                <a:cs typeface="Tahoma" charset="0"/>
              </a:rPr>
              <a:t>object</a:t>
            </a:r>
          </a:p>
        </p:txBody>
      </p:sp>
      <p:sp>
        <p:nvSpPr>
          <p:cNvPr id="15" name="Rectangle 14"/>
          <p:cNvSpPr>
            <a:spLocks noChangeArrowheads="1"/>
          </p:cNvSpPr>
          <p:nvPr/>
        </p:nvSpPr>
        <p:spPr bwMode="auto">
          <a:xfrm>
            <a:off x="609600" y="3733800"/>
            <a:ext cx="3657600" cy="838200"/>
          </a:xfrm>
          <a:prstGeom prst="rect">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r>
              <a:rPr lang="en-US">
                <a:solidFill>
                  <a:srgbClr val="0033CC"/>
                </a:solidFill>
                <a:latin typeface="Tahoma" charset="0"/>
                <a:cs typeface="Tahoma" charset="0"/>
              </a:rPr>
              <a:t>Declaring </a:t>
            </a:r>
            <a:r>
              <a:rPr lang="en-US">
                <a:solidFill>
                  <a:srgbClr val="0033CC"/>
                </a:solidFill>
                <a:cs typeface="Courier New" charset="0"/>
              </a:rPr>
              <a:t>Foo</a:t>
            </a:r>
            <a:r>
              <a:rPr lang="en-US">
                <a:solidFill>
                  <a:srgbClr val="0033CC"/>
                </a:solidFill>
                <a:latin typeface="Tahoma" charset="0"/>
                <a:cs typeface="Tahoma" charset="0"/>
              </a:rPr>
              <a:t> variable</a:t>
            </a:r>
          </a:p>
          <a:p>
            <a:r>
              <a:rPr lang="en-US">
                <a:solidFill>
                  <a:srgbClr val="0033CC"/>
                </a:solidFill>
                <a:latin typeface="Tahoma" charset="0"/>
                <a:cs typeface="Tahoma" charset="0"/>
              </a:rPr>
              <a:t>Creating </a:t>
            </a:r>
            <a:r>
              <a:rPr lang="en-US">
                <a:solidFill>
                  <a:srgbClr val="0033CC"/>
                </a:solidFill>
                <a:cs typeface="Courier New" charset="0"/>
              </a:rPr>
              <a:t>Foo</a:t>
            </a:r>
            <a:r>
              <a:rPr lang="en-US">
                <a:solidFill>
                  <a:srgbClr val="0033CC"/>
                </a:solidFill>
                <a:latin typeface="Tahoma" charset="0"/>
                <a:cs typeface="Tahoma" charset="0"/>
              </a:rPr>
              <a:t> object </a:t>
            </a:r>
          </a:p>
        </p:txBody>
      </p:sp>
      <p:sp>
        <p:nvSpPr>
          <p:cNvPr id="16" name="Rectangle 15"/>
          <p:cNvSpPr>
            <a:spLocks noChangeArrowheads="1"/>
          </p:cNvSpPr>
          <p:nvPr/>
        </p:nvSpPr>
        <p:spPr bwMode="auto">
          <a:xfrm>
            <a:off x="4876800" y="5715000"/>
            <a:ext cx="2209800" cy="381000"/>
          </a:xfrm>
          <a:prstGeom prst="rect">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a:lstStyle/>
          <a:p>
            <a:r>
              <a:rPr lang="en-US">
                <a:solidFill>
                  <a:srgbClr val="0033CC"/>
                </a:solidFill>
              </a:rPr>
              <a:t>Foo </a:t>
            </a:r>
            <a:r>
              <a:rPr lang="en-US">
                <a:solidFill>
                  <a:srgbClr val="0033CC"/>
                </a:solidFill>
                <a:latin typeface="Tahoma" charset="0"/>
                <a:cs typeface="Tahoma" charset="0"/>
              </a:rPr>
              <a:t>reference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nodeType="with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blinds(horizontal)">
                                      <p:cBhvr>
                                        <p:cTn id="18" dur="500"/>
                                        <p:tgtEl>
                                          <p:spTgt spid="15">
                                            <p:txEl>
                                              <p:pRg st="0" end="0"/>
                                            </p:txEl>
                                          </p:spTgt>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par>
                          <p:cTn id="23" fill="hold" nodeType="afterGroup">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blinds(horizontal)">
                                      <p:cBhvr>
                                        <p:cTn id="37" dur="500"/>
                                        <p:tgtEl>
                                          <p:spTgt spid="15">
                                            <p:txEl>
                                              <p:pRg st="1" end="1"/>
                                            </p:txEl>
                                          </p:spTgt>
                                        </p:tgtEl>
                                      </p:cBhvr>
                                    </p:animEffect>
                                  </p:childTnLst>
                                </p:cTn>
                              </p:par>
                            </p:childTnLst>
                          </p:cTn>
                        </p:par>
                        <p:par>
                          <p:cTn id="38" fill="hold" nodeType="afterGroup">
                            <p:stCondLst>
                              <p:cond delay="500"/>
                            </p:stCondLst>
                            <p:childTnLst>
                              <p:par>
                                <p:cTn id="39" presetID="3" presetClass="entr" presetSubtype="10" fill="hold" nodeType="after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blinds(horizontal)">
                                      <p:cBhvr>
                                        <p:cTn id="41" dur="500"/>
                                        <p:tgtEl>
                                          <p:spTgt spid="7">
                                            <p:txEl>
                                              <p:pRg st="2" end="2"/>
                                            </p:txEl>
                                          </p:spTgt>
                                        </p:tgtEl>
                                      </p:cBhvr>
                                    </p:animEffect>
                                  </p:childTnLst>
                                </p:cTn>
                              </p:par>
                            </p:childTnLst>
                          </p:cTn>
                        </p:par>
                        <p:par>
                          <p:cTn id="42" fill="hold" nodeType="afterGroup">
                            <p:stCondLst>
                              <p:cond delay="1000"/>
                            </p:stCondLst>
                            <p:childTnLst>
                              <p:par>
                                <p:cTn id="43" presetID="3" presetClass="entr" presetSubtype="10"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12" grpId="0" animBg="1"/>
      <p:bldP spid="13" grpId="0" animBg="1"/>
      <p:bldP spid="14" grpId="0" animBg="1"/>
      <p:bldP spid="15" grpId="0" animBg="1"/>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DEF8097-CE85-874E-AF8D-BF15DF5F62BD}" type="slidenum">
              <a:rPr lang="en-US" sz="1400">
                <a:latin typeface="Arial" charset="0"/>
              </a:rPr>
              <a:pPr eaLnBrk="1" hangingPunct="1"/>
              <a:t>79</a:t>
            </a:fld>
            <a:endParaRPr lang="en-US" sz="1400">
              <a:latin typeface="Arial" charset="0"/>
            </a:endParaRPr>
          </a:p>
        </p:txBody>
      </p:sp>
      <p:sp>
        <p:nvSpPr>
          <p:cNvPr id="11571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More References</a:t>
            </a:r>
          </a:p>
        </p:txBody>
      </p:sp>
      <p:sp>
        <p:nvSpPr>
          <p:cNvPr id="1393667" name="Rectangle 3"/>
          <p:cNvSpPr>
            <a:spLocks noGrp="1" noChangeArrowheads="1"/>
          </p:cNvSpPr>
          <p:nvPr>
            <p:ph type="body" idx="1"/>
          </p:nvPr>
        </p:nvSpPr>
        <p:spPr/>
        <p:txBody>
          <a:bodyPr/>
          <a:lstStyle/>
          <a:p>
            <a:pPr eaLnBrk="1" hangingPunct="1"/>
            <a:r>
              <a:rPr lang="en-US">
                <a:latin typeface="Tahoma" charset="0"/>
                <a:ea typeface="ＭＳ Ｐゴシック" charset="0"/>
                <a:cs typeface="ＭＳ Ｐゴシック" charset="0"/>
              </a:rPr>
              <a:t>Back to references, let's now see some of the </a:t>
            </a:r>
            <a:r>
              <a:rPr lang="en-US">
                <a:solidFill>
                  <a:srgbClr val="FF0000"/>
                </a:solidFill>
                <a:latin typeface="Tahoma" charset="0"/>
                <a:ea typeface="ＭＳ Ｐゴシック" charset="0"/>
                <a:cs typeface="ＭＳ Ｐゴシック" charset="0"/>
              </a:rPr>
              <a:t>implications of reference variables</a:t>
            </a:r>
          </a:p>
          <a:p>
            <a:pPr lvl="1" eaLnBrk="1" hangingPunct="1"/>
            <a:r>
              <a:rPr lang="en-US">
                <a:solidFill>
                  <a:srgbClr val="336699"/>
                </a:solidFill>
                <a:latin typeface="Tahoma" charset="0"/>
                <a:ea typeface="ＭＳ Ｐゴシック" charset="0"/>
              </a:rPr>
              <a:t>Declaring a variable does NOT create an object</a:t>
            </a:r>
          </a:p>
          <a:p>
            <a:pPr lvl="2" eaLnBrk="1" hangingPunct="1"/>
            <a:r>
              <a:rPr lang="en-US">
                <a:latin typeface="Tahoma" charset="0"/>
                <a:ea typeface="ＭＳ Ｐゴシック" charset="0"/>
              </a:rPr>
              <a:t>We must create objects separately from declaring variables</a:t>
            </a:r>
          </a:p>
          <a:p>
            <a:pPr lvl="3" eaLnBrk="1" hangingPunct="1">
              <a:buFontTx/>
              <a:buNone/>
            </a:pPr>
            <a:r>
              <a:rPr lang="en-US" b="1">
                <a:latin typeface="Courier New" charset="0"/>
                <a:ea typeface="ＭＳ Ｐゴシック" charset="0"/>
              </a:rPr>
              <a:t>StringBuilder S1, S2;</a:t>
            </a:r>
          </a:p>
          <a:p>
            <a:pPr lvl="3" eaLnBrk="1" hangingPunct="1"/>
            <a:r>
              <a:rPr lang="en-US">
                <a:latin typeface="Tahoma" charset="0"/>
                <a:ea typeface="ＭＳ Ｐゴシック" charset="0"/>
              </a:rPr>
              <a:t>Right now </a:t>
            </a:r>
            <a:r>
              <a:rPr lang="en-US" b="1">
                <a:latin typeface="Tahoma" charset="0"/>
                <a:ea typeface="ＭＳ Ｐゴシック" charset="0"/>
              </a:rPr>
              <a:t>we have no actual StringBuilder objects </a:t>
            </a:r>
            <a:r>
              <a:rPr lang="en-US">
                <a:latin typeface="Tahoma" charset="0"/>
                <a:ea typeface="ＭＳ Ｐゴシック" charset="0"/>
              </a:rPr>
              <a:t>– just two variables that could access them</a:t>
            </a:r>
          </a:p>
          <a:p>
            <a:pPr lvl="3" eaLnBrk="1" hangingPunct="1"/>
            <a:r>
              <a:rPr lang="en-US">
                <a:latin typeface="Tahoma" charset="0"/>
                <a:ea typeface="ＭＳ Ｐゴシック" charset="0"/>
              </a:rPr>
              <a:t>To get objects we must use the new operator or call a method that will create an object for us</a:t>
            </a:r>
          </a:p>
          <a:p>
            <a:pPr lvl="3" eaLnBrk="1" hangingPunct="1">
              <a:buFontTx/>
              <a:buNone/>
            </a:pPr>
            <a:r>
              <a:rPr lang="en-US" b="1">
                <a:latin typeface="Courier New" charset="0"/>
                <a:ea typeface="ＭＳ Ｐゴシック" charset="0"/>
              </a:rPr>
              <a:t>S1 = new StringBuilder("Hello");</a:t>
            </a:r>
          </a:p>
          <a:p>
            <a:pPr lvl="3" eaLnBrk="1" hangingPunct="1"/>
            <a:r>
              <a:rPr lang="en-US">
                <a:latin typeface="Tahoma" charset="0"/>
                <a:ea typeface="ＭＳ Ｐゴシック" charset="0"/>
              </a:rPr>
              <a:t>S1 now references an </a:t>
            </a:r>
            <a:r>
              <a:rPr lang="en-US">
                <a:solidFill>
                  <a:srgbClr val="FF0000"/>
                </a:solidFill>
                <a:latin typeface="Tahoma" charset="0"/>
                <a:ea typeface="ＭＳ Ｐゴシック" charset="0"/>
              </a:rPr>
              <a:t>instance</a:t>
            </a:r>
            <a:r>
              <a:rPr lang="en-US">
                <a:latin typeface="Tahoma" charset="0"/>
                <a:ea typeface="ＭＳ Ｐゴシック" charset="0"/>
              </a:rPr>
              <a:t> of a </a:t>
            </a:r>
            <a:r>
              <a:rPr lang="en-US">
                <a:solidFill>
                  <a:srgbClr val="FF0000"/>
                </a:solidFill>
                <a:latin typeface="Tahoma" charset="0"/>
                <a:ea typeface="ＭＳ Ｐゴシック" charset="0"/>
              </a:rPr>
              <a:t>StringBuilder object </a:t>
            </a:r>
            <a:r>
              <a:rPr lang="en-US">
                <a:latin typeface="Tahoma" charset="0"/>
                <a:ea typeface="ＭＳ Ｐゴシック" charset="0"/>
              </a:rPr>
              <a:t>but S2 does not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3667">
                                            <p:txEl>
                                              <p:pRg st="1" end="1"/>
                                            </p:txEl>
                                          </p:spTgt>
                                        </p:tgtEl>
                                        <p:attrNameLst>
                                          <p:attrName>style.visibility</p:attrName>
                                        </p:attrNameLst>
                                      </p:cBhvr>
                                      <p:to>
                                        <p:strVal val="visible"/>
                                      </p:to>
                                    </p:set>
                                    <p:animEffect transition="in" filter="dissolve">
                                      <p:cBhvr>
                                        <p:cTn id="7" dur="500"/>
                                        <p:tgtEl>
                                          <p:spTgt spid="1393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3667">
                                            <p:txEl>
                                              <p:pRg st="2" end="2"/>
                                            </p:txEl>
                                          </p:spTgt>
                                        </p:tgtEl>
                                        <p:attrNameLst>
                                          <p:attrName>style.visibility</p:attrName>
                                        </p:attrNameLst>
                                      </p:cBhvr>
                                      <p:to>
                                        <p:strVal val="visible"/>
                                      </p:to>
                                    </p:set>
                                    <p:animEffect transition="in" filter="dissolve">
                                      <p:cBhvr>
                                        <p:cTn id="12" dur="500"/>
                                        <p:tgtEl>
                                          <p:spTgt spid="13936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3667">
                                            <p:txEl>
                                              <p:pRg st="3" end="3"/>
                                            </p:txEl>
                                          </p:spTgt>
                                        </p:tgtEl>
                                        <p:attrNameLst>
                                          <p:attrName>style.visibility</p:attrName>
                                        </p:attrNameLst>
                                      </p:cBhvr>
                                      <p:to>
                                        <p:strVal val="visible"/>
                                      </p:to>
                                    </p:set>
                                    <p:animEffect transition="in" filter="dissolve">
                                      <p:cBhvr>
                                        <p:cTn id="17" dur="500"/>
                                        <p:tgtEl>
                                          <p:spTgt spid="13936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3667">
                                            <p:txEl>
                                              <p:pRg st="4" end="4"/>
                                            </p:txEl>
                                          </p:spTgt>
                                        </p:tgtEl>
                                        <p:attrNameLst>
                                          <p:attrName>style.visibility</p:attrName>
                                        </p:attrNameLst>
                                      </p:cBhvr>
                                      <p:to>
                                        <p:strVal val="visible"/>
                                      </p:to>
                                    </p:set>
                                    <p:animEffect transition="in" filter="dissolve">
                                      <p:cBhvr>
                                        <p:cTn id="22" dur="500"/>
                                        <p:tgtEl>
                                          <p:spTgt spid="13936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3667">
                                            <p:txEl>
                                              <p:pRg st="5" end="5"/>
                                            </p:txEl>
                                          </p:spTgt>
                                        </p:tgtEl>
                                        <p:attrNameLst>
                                          <p:attrName>style.visibility</p:attrName>
                                        </p:attrNameLst>
                                      </p:cBhvr>
                                      <p:to>
                                        <p:strVal val="visible"/>
                                      </p:to>
                                    </p:set>
                                    <p:animEffect transition="in" filter="dissolve">
                                      <p:cBhvr>
                                        <p:cTn id="27" dur="500"/>
                                        <p:tgtEl>
                                          <p:spTgt spid="139366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93667">
                                            <p:txEl>
                                              <p:pRg st="6" end="6"/>
                                            </p:txEl>
                                          </p:spTgt>
                                        </p:tgtEl>
                                        <p:attrNameLst>
                                          <p:attrName>style.visibility</p:attrName>
                                        </p:attrNameLst>
                                      </p:cBhvr>
                                      <p:to>
                                        <p:strVal val="visible"/>
                                      </p:to>
                                    </p:set>
                                    <p:animEffect transition="in" filter="dissolve">
                                      <p:cBhvr>
                                        <p:cTn id="32" dur="500"/>
                                        <p:tgtEl>
                                          <p:spTgt spid="13936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93667">
                                            <p:txEl>
                                              <p:pRg st="7" end="7"/>
                                            </p:txEl>
                                          </p:spTgt>
                                        </p:tgtEl>
                                        <p:attrNameLst>
                                          <p:attrName>style.visibility</p:attrName>
                                        </p:attrNameLst>
                                      </p:cBhvr>
                                      <p:to>
                                        <p:strVal val="visible"/>
                                      </p:to>
                                    </p:set>
                                    <p:animEffect transition="in" filter="dissolve">
                                      <p:cBhvr>
                                        <p:cTn id="37" dur="500"/>
                                        <p:tgtEl>
                                          <p:spTgt spid="139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43CC9F0-4F08-2549-9245-EC0471C11660}" type="slidenum">
              <a:rPr lang="en-US" sz="1400">
                <a:latin typeface="Arial" charset="0"/>
              </a:rPr>
              <a:pPr eaLnBrk="1" hangingPunct="1"/>
              <a:t>8</a:t>
            </a:fld>
            <a:endParaRPr lang="en-US" sz="1400">
              <a:latin typeface="Arial" charset="0"/>
            </a:endParaRPr>
          </a:p>
        </p:txBody>
      </p:sp>
      <p:sp>
        <p:nvSpPr>
          <p:cNvPr id="2457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1: Goals of Course</a:t>
            </a:r>
          </a:p>
        </p:txBody>
      </p:sp>
      <p:sp>
        <p:nvSpPr>
          <p:cNvPr id="753667" name="Rectangle 3"/>
          <p:cNvSpPr>
            <a:spLocks noGrp="1" noChangeArrowheads="1"/>
          </p:cNvSpPr>
          <p:nvPr>
            <p:ph type="body" idx="1"/>
          </p:nvPr>
        </p:nvSpPr>
        <p:spPr/>
        <p:txBody>
          <a:bodyPr/>
          <a:lstStyle/>
          <a:p>
            <a:pPr lvl="1" eaLnBrk="1" hangingPunct="1"/>
            <a:r>
              <a:rPr lang="en-US" dirty="0">
                <a:solidFill>
                  <a:srgbClr val="FF0000"/>
                </a:solidFill>
                <a:latin typeface="Tahoma" charset="0"/>
                <a:ea typeface="ＭＳ Ｐゴシック" charset="0"/>
              </a:rPr>
              <a:t>To cover additional useful programming techniques and features of Java in order to become proficient programmers (using the Java language)</a:t>
            </a:r>
          </a:p>
          <a:p>
            <a:pPr lvl="2" eaLnBrk="1" hangingPunct="1"/>
            <a:r>
              <a:rPr lang="en-US" dirty="0">
                <a:latin typeface="Tahoma" charset="0"/>
                <a:ea typeface="ＭＳ Ｐゴシック" charset="0"/>
              </a:rPr>
              <a:t>Array use and algorithms (sorting, searching) (Chapter 7)</a:t>
            </a:r>
          </a:p>
          <a:p>
            <a:pPr lvl="2" eaLnBrk="1" hangingPunct="1"/>
            <a:r>
              <a:rPr lang="en-US" dirty="0">
                <a:latin typeface="Tahoma" charset="0"/>
                <a:ea typeface="ＭＳ Ｐゴシック" charset="0"/>
              </a:rPr>
              <a:t>Reading and Writing Files (Chapters 4, 11 + Notes)</a:t>
            </a:r>
          </a:p>
          <a:p>
            <a:pPr lvl="2" eaLnBrk="1" hangingPunct="1"/>
            <a:r>
              <a:rPr lang="en-US" dirty="0">
                <a:latin typeface="Tahoma" charset="0"/>
                <a:ea typeface="ＭＳ Ｐゴシック" charset="0"/>
              </a:rPr>
              <a:t>Exception Handling (Chapter 11)</a:t>
            </a:r>
          </a:p>
          <a:p>
            <a:pPr lvl="2" eaLnBrk="1" hangingPunct="1"/>
            <a:r>
              <a:rPr lang="en-US" dirty="0">
                <a:latin typeface="Tahoma" charset="0"/>
                <a:ea typeface="ＭＳ Ｐゴシック" charset="0"/>
              </a:rPr>
              <a:t>Graphical User Interfaces and Applications (Chapters 12, 13, 14) – possible coverage</a:t>
            </a:r>
          </a:p>
          <a:p>
            <a:pPr lvl="2" eaLnBrk="1" hangingPunct="1"/>
            <a:r>
              <a:rPr lang="en-US" dirty="0">
                <a:latin typeface="Tahoma" charset="0"/>
                <a:ea typeface="ＭＳ Ｐゴシック" charset="0"/>
              </a:rPr>
              <a:t>Introduction to recursion (Chapter 15)</a:t>
            </a:r>
          </a:p>
          <a:p>
            <a:pPr lvl="2" eaLnBrk="1" hangingPunct="1"/>
            <a:r>
              <a:rPr lang="en-US" dirty="0">
                <a:latin typeface="Tahoma" charset="0"/>
                <a:ea typeface="ＭＳ Ｐゴシック" charset="0"/>
              </a:rPr>
              <a:t>Introduction to linked lists (Chapter 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3667">
                                            <p:txEl>
                                              <p:pRg st="2" end="2"/>
                                            </p:txEl>
                                          </p:spTgt>
                                        </p:tgtEl>
                                        <p:attrNameLst>
                                          <p:attrName>style.visibility</p:attrName>
                                        </p:attrNameLst>
                                      </p:cBhvr>
                                      <p:to>
                                        <p:strVal val="visible"/>
                                      </p:to>
                                    </p:set>
                                    <p:animEffect transition="in" filter="dissolve">
                                      <p:cBhvr>
                                        <p:cTn id="7" dur="500"/>
                                        <p:tgtEl>
                                          <p:spTgt spid="7536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3667">
                                            <p:txEl>
                                              <p:pRg st="3" end="3"/>
                                            </p:txEl>
                                          </p:spTgt>
                                        </p:tgtEl>
                                        <p:attrNameLst>
                                          <p:attrName>style.visibility</p:attrName>
                                        </p:attrNameLst>
                                      </p:cBhvr>
                                      <p:to>
                                        <p:strVal val="visible"/>
                                      </p:to>
                                    </p:set>
                                    <p:animEffect transition="in" filter="dissolve">
                                      <p:cBhvr>
                                        <p:cTn id="12" dur="500"/>
                                        <p:tgtEl>
                                          <p:spTgt spid="7536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53667">
                                            <p:txEl>
                                              <p:pRg st="4" end="4"/>
                                            </p:txEl>
                                          </p:spTgt>
                                        </p:tgtEl>
                                        <p:attrNameLst>
                                          <p:attrName>style.visibility</p:attrName>
                                        </p:attrNameLst>
                                      </p:cBhvr>
                                      <p:to>
                                        <p:strVal val="visible"/>
                                      </p:to>
                                    </p:set>
                                    <p:animEffect transition="in" filter="dissolve">
                                      <p:cBhvr>
                                        <p:cTn id="17" dur="500"/>
                                        <p:tgtEl>
                                          <p:spTgt spid="75366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53667">
                                            <p:txEl>
                                              <p:pRg st="5" end="5"/>
                                            </p:txEl>
                                          </p:spTgt>
                                        </p:tgtEl>
                                        <p:attrNameLst>
                                          <p:attrName>style.visibility</p:attrName>
                                        </p:attrNameLst>
                                      </p:cBhvr>
                                      <p:to>
                                        <p:strVal val="visible"/>
                                      </p:to>
                                    </p:set>
                                    <p:animEffect transition="in" filter="dissolve">
                                      <p:cBhvr>
                                        <p:cTn id="22" dur="500"/>
                                        <p:tgtEl>
                                          <p:spTgt spid="7536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53667">
                                            <p:txEl>
                                              <p:pRg st="6" end="6"/>
                                            </p:txEl>
                                          </p:spTgt>
                                        </p:tgtEl>
                                        <p:attrNameLst>
                                          <p:attrName>style.visibility</p:attrName>
                                        </p:attrNameLst>
                                      </p:cBhvr>
                                      <p:to>
                                        <p:strVal val="visible"/>
                                      </p:to>
                                    </p:set>
                                    <p:animEffect transition="in" filter="dissolve">
                                      <p:cBhvr>
                                        <p:cTn id="27" dur="500"/>
                                        <p:tgtEl>
                                          <p:spTgt spid="753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A396F724-4195-D342-AA22-44B39B9AFE51}" type="slidenum">
              <a:rPr lang="en-US" sz="1400">
                <a:latin typeface="Arial" charset="0"/>
              </a:rPr>
              <a:pPr eaLnBrk="1" hangingPunct="1"/>
              <a:t>80</a:t>
            </a:fld>
            <a:endParaRPr lang="en-US" sz="1400">
              <a:latin typeface="Arial" charset="0"/>
            </a:endParaRPr>
          </a:p>
        </p:txBody>
      </p:sp>
      <p:sp>
        <p:nvSpPr>
          <p:cNvPr id="11776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More References</a:t>
            </a:r>
          </a:p>
        </p:txBody>
      </p:sp>
      <p:sp>
        <p:nvSpPr>
          <p:cNvPr id="1394691" name="Rectangle 3"/>
          <p:cNvSpPr>
            <a:spLocks noGrp="1" noChangeArrowheads="1"/>
          </p:cNvSpPr>
          <p:nvPr>
            <p:ph type="body" idx="1"/>
          </p:nvPr>
        </p:nvSpPr>
        <p:spPr/>
        <p:txBody>
          <a:bodyPr/>
          <a:lstStyle/>
          <a:p>
            <a:pPr lvl="2" eaLnBrk="1" hangingPunct="1"/>
            <a:r>
              <a:rPr lang="en-US">
                <a:latin typeface="Tahoma" charset="0"/>
                <a:ea typeface="ＭＳ Ｐゴシック" charset="0"/>
              </a:rPr>
              <a:t>So what value does S2 have?</a:t>
            </a:r>
          </a:p>
          <a:p>
            <a:pPr lvl="3" eaLnBrk="1" hangingPunct="1"/>
            <a:r>
              <a:rPr lang="en-US">
                <a:latin typeface="Tahoma" charset="0"/>
                <a:ea typeface="ＭＳ Ｐゴシック" charset="0"/>
              </a:rPr>
              <a:t>For now we will say that we should not count on it to have any value – we must initialize it before we use it</a:t>
            </a:r>
          </a:p>
          <a:p>
            <a:pPr lvl="3" eaLnBrk="1" hangingPunct="1"/>
            <a:r>
              <a:rPr lang="en-US">
                <a:latin typeface="Tahoma" charset="0"/>
                <a:ea typeface="ＭＳ Ｐゴシック" charset="0"/>
              </a:rPr>
              <a:t>If we try to access it without initializing it, we will get an error</a:t>
            </a:r>
          </a:p>
          <a:p>
            <a:pPr lvl="1" eaLnBrk="1" hangingPunct="1"/>
            <a:r>
              <a:rPr lang="en-US">
                <a:solidFill>
                  <a:srgbClr val="336699"/>
                </a:solidFill>
                <a:latin typeface="Tahoma" charset="0"/>
                <a:ea typeface="ＭＳ Ｐゴシック" charset="0"/>
              </a:rPr>
              <a:t>Multiple variables can access and alter the same object</a:t>
            </a:r>
          </a:p>
          <a:p>
            <a:pPr lvl="2" eaLnBrk="1" hangingPunct="1">
              <a:buFont typeface="Arial" charset="0"/>
              <a:buNone/>
            </a:pPr>
            <a:r>
              <a:rPr lang="en-US" sz="2000" b="1">
                <a:latin typeface="Courier New" charset="0"/>
                <a:ea typeface="ＭＳ Ｐゴシック" charset="0"/>
              </a:rPr>
              <a:t>S2 = S1;</a:t>
            </a:r>
          </a:p>
          <a:p>
            <a:pPr lvl="2" eaLnBrk="1" hangingPunct="1"/>
            <a:r>
              <a:rPr lang="en-US">
                <a:latin typeface="Tahoma" charset="0"/>
                <a:ea typeface="ＭＳ Ｐゴシック" charset="0"/>
              </a:rPr>
              <a:t>Now any change via S1 or S2 will update the same object</a:t>
            </a:r>
          </a:p>
        </p:txBody>
      </p:sp>
      <p:sp>
        <p:nvSpPr>
          <p:cNvPr id="1394692" name="Rectangle 4"/>
          <p:cNvSpPr>
            <a:spLocks noChangeArrowheads="1"/>
          </p:cNvSpPr>
          <p:nvPr/>
        </p:nvSpPr>
        <p:spPr bwMode="auto">
          <a:xfrm>
            <a:off x="1447800" y="5105400"/>
            <a:ext cx="533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dirty="0"/>
              <a:t>S1</a:t>
            </a:r>
          </a:p>
        </p:txBody>
      </p:sp>
      <p:sp>
        <p:nvSpPr>
          <p:cNvPr id="1394693" name="Rectangle 5"/>
          <p:cNvSpPr>
            <a:spLocks noChangeArrowheads="1"/>
          </p:cNvSpPr>
          <p:nvPr/>
        </p:nvSpPr>
        <p:spPr bwMode="auto">
          <a:xfrm>
            <a:off x="1447800" y="5715000"/>
            <a:ext cx="533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dirty="0"/>
              <a:t>S2</a:t>
            </a:r>
          </a:p>
        </p:txBody>
      </p:sp>
      <p:sp>
        <p:nvSpPr>
          <p:cNvPr id="1394694" name="Rectangle 6"/>
          <p:cNvSpPr>
            <a:spLocks noChangeArrowheads="1"/>
          </p:cNvSpPr>
          <p:nvPr/>
        </p:nvSpPr>
        <p:spPr bwMode="auto">
          <a:xfrm>
            <a:off x="2057400" y="51054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94695" name="Rectangle 7"/>
          <p:cNvSpPr>
            <a:spLocks noChangeArrowheads="1"/>
          </p:cNvSpPr>
          <p:nvPr/>
        </p:nvSpPr>
        <p:spPr bwMode="auto">
          <a:xfrm>
            <a:off x="2057400" y="57150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94696" name="Oval 8"/>
          <p:cNvSpPr>
            <a:spLocks noChangeArrowheads="1"/>
          </p:cNvSpPr>
          <p:nvPr/>
        </p:nvSpPr>
        <p:spPr bwMode="auto">
          <a:xfrm>
            <a:off x="5486400" y="5181600"/>
            <a:ext cx="22098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a:t>Hello</a:t>
            </a:r>
          </a:p>
        </p:txBody>
      </p:sp>
      <p:sp>
        <p:nvSpPr>
          <p:cNvPr id="1394697" name="Line 9"/>
          <p:cNvSpPr>
            <a:spLocks noChangeShapeType="1"/>
          </p:cNvSpPr>
          <p:nvPr/>
        </p:nvSpPr>
        <p:spPr bwMode="auto">
          <a:xfrm>
            <a:off x="2286000" y="5334000"/>
            <a:ext cx="3200400" cy="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394698" name="Line 10"/>
          <p:cNvSpPr>
            <a:spLocks noChangeShapeType="1"/>
          </p:cNvSpPr>
          <p:nvPr/>
        </p:nvSpPr>
        <p:spPr bwMode="auto">
          <a:xfrm flipV="1">
            <a:off x="2286000" y="5562600"/>
            <a:ext cx="3200400" cy="3048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4691">
                                            <p:txEl>
                                              <p:pRg st="3" end="3"/>
                                            </p:txEl>
                                          </p:spTgt>
                                        </p:tgtEl>
                                        <p:attrNameLst>
                                          <p:attrName>style.visibility</p:attrName>
                                        </p:attrNameLst>
                                      </p:cBhvr>
                                      <p:to>
                                        <p:strVal val="visible"/>
                                      </p:to>
                                    </p:set>
                                    <p:animEffect transition="in" filter="dissolve">
                                      <p:cBhvr>
                                        <p:cTn id="7" dur="500"/>
                                        <p:tgtEl>
                                          <p:spTgt spid="139469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4691">
                                            <p:txEl>
                                              <p:pRg st="4" end="4"/>
                                            </p:txEl>
                                          </p:spTgt>
                                        </p:tgtEl>
                                        <p:attrNameLst>
                                          <p:attrName>style.visibility</p:attrName>
                                        </p:attrNameLst>
                                      </p:cBhvr>
                                      <p:to>
                                        <p:strVal val="visible"/>
                                      </p:to>
                                    </p:set>
                                    <p:animEffect transition="in" filter="dissolve">
                                      <p:cBhvr>
                                        <p:cTn id="12" dur="500"/>
                                        <p:tgtEl>
                                          <p:spTgt spid="13946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4691">
                                            <p:txEl>
                                              <p:pRg st="5" end="5"/>
                                            </p:txEl>
                                          </p:spTgt>
                                        </p:tgtEl>
                                        <p:attrNameLst>
                                          <p:attrName>style.visibility</p:attrName>
                                        </p:attrNameLst>
                                      </p:cBhvr>
                                      <p:to>
                                        <p:strVal val="visible"/>
                                      </p:to>
                                    </p:set>
                                    <p:animEffect transition="in" filter="dissolve">
                                      <p:cBhvr>
                                        <p:cTn id="17" dur="500"/>
                                        <p:tgtEl>
                                          <p:spTgt spid="139469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1394696"/>
                                        </p:tgtEl>
                                        <p:attrNameLst>
                                          <p:attrName>style.visibility</p:attrName>
                                        </p:attrNameLst>
                                      </p:cBhvr>
                                      <p:to>
                                        <p:strVal val="visible"/>
                                      </p:to>
                                    </p:set>
                                    <p:anim calcmode="lin" valueType="num">
                                      <p:cBhvr>
                                        <p:cTn id="22" dur="1000" fill="hold"/>
                                        <p:tgtEl>
                                          <p:spTgt spid="1394696"/>
                                        </p:tgtEl>
                                        <p:attrNameLst>
                                          <p:attrName>ppt_w</p:attrName>
                                        </p:attrNameLst>
                                      </p:cBhvr>
                                      <p:tavLst>
                                        <p:tav tm="0">
                                          <p:val>
                                            <p:strVal val="#ppt_w*0.70"/>
                                          </p:val>
                                        </p:tav>
                                        <p:tav tm="100000">
                                          <p:val>
                                            <p:strVal val="#ppt_w"/>
                                          </p:val>
                                        </p:tav>
                                      </p:tavLst>
                                    </p:anim>
                                    <p:anim calcmode="lin" valueType="num">
                                      <p:cBhvr>
                                        <p:cTn id="23" dur="1000" fill="hold"/>
                                        <p:tgtEl>
                                          <p:spTgt spid="1394696"/>
                                        </p:tgtEl>
                                        <p:attrNameLst>
                                          <p:attrName>ppt_h</p:attrName>
                                        </p:attrNameLst>
                                      </p:cBhvr>
                                      <p:tavLst>
                                        <p:tav tm="0">
                                          <p:val>
                                            <p:strVal val="#ppt_h"/>
                                          </p:val>
                                        </p:tav>
                                        <p:tav tm="100000">
                                          <p:val>
                                            <p:strVal val="#ppt_h"/>
                                          </p:val>
                                        </p:tav>
                                      </p:tavLst>
                                    </p:anim>
                                    <p:animEffect transition="in" filter="fade">
                                      <p:cBhvr>
                                        <p:cTn id="24" dur="1000"/>
                                        <p:tgtEl>
                                          <p:spTgt spid="1394696"/>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394692"/>
                                        </p:tgtEl>
                                        <p:attrNameLst>
                                          <p:attrName>style.visibility</p:attrName>
                                        </p:attrNameLst>
                                      </p:cBhvr>
                                      <p:to>
                                        <p:strVal val="visible"/>
                                      </p:to>
                                    </p:set>
                                    <p:anim calcmode="lin" valueType="num">
                                      <p:cBhvr>
                                        <p:cTn id="27" dur="1000" fill="hold"/>
                                        <p:tgtEl>
                                          <p:spTgt spid="1394692"/>
                                        </p:tgtEl>
                                        <p:attrNameLst>
                                          <p:attrName>ppt_w</p:attrName>
                                        </p:attrNameLst>
                                      </p:cBhvr>
                                      <p:tavLst>
                                        <p:tav tm="0">
                                          <p:val>
                                            <p:strVal val="#ppt_w*0.70"/>
                                          </p:val>
                                        </p:tav>
                                        <p:tav tm="100000">
                                          <p:val>
                                            <p:strVal val="#ppt_w"/>
                                          </p:val>
                                        </p:tav>
                                      </p:tavLst>
                                    </p:anim>
                                    <p:anim calcmode="lin" valueType="num">
                                      <p:cBhvr>
                                        <p:cTn id="28" dur="1000" fill="hold"/>
                                        <p:tgtEl>
                                          <p:spTgt spid="1394692"/>
                                        </p:tgtEl>
                                        <p:attrNameLst>
                                          <p:attrName>ppt_h</p:attrName>
                                        </p:attrNameLst>
                                      </p:cBhvr>
                                      <p:tavLst>
                                        <p:tav tm="0">
                                          <p:val>
                                            <p:strVal val="#ppt_h"/>
                                          </p:val>
                                        </p:tav>
                                        <p:tav tm="100000">
                                          <p:val>
                                            <p:strVal val="#ppt_h"/>
                                          </p:val>
                                        </p:tav>
                                      </p:tavLst>
                                    </p:anim>
                                    <p:animEffect transition="in" filter="fade">
                                      <p:cBhvr>
                                        <p:cTn id="29" dur="1000"/>
                                        <p:tgtEl>
                                          <p:spTgt spid="1394692"/>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394694"/>
                                        </p:tgtEl>
                                        <p:attrNameLst>
                                          <p:attrName>style.visibility</p:attrName>
                                        </p:attrNameLst>
                                      </p:cBhvr>
                                      <p:to>
                                        <p:strVal val="visible"/>
                                      </p:to>
                                    </p:set>
                                    <p:anim calcmode="lin" valueType="num">
                                      <p:cBhvr>
                                        <p:cTn id="32" dur="1000" fill="hold"/>
                                        <p:tgtEl>
                                          <p:spTgt spid="1394694"/>
                                        </p:tgtEl>
                                        <p:attrNameLst>
                                          <p:attrName>ppt_w</p:attrName>
                                        </p:attrNameLst>
                                      </p:cBhvr>
                                      <p:tavLst>
                                        <p:tav tm="0">
                                          <p:val>
                                            <p:strVal val="#ppt_w*0.70"/>
                                          </p:val>
                                        </p:tav>
                                        <p:tav tm="100000">
                                          <p:val>
                                            <p:strVal val="#ppt_w"/>
                                          </p:val>
                                        </p:tav>
                                      </p:tavLst>
                                    </p:anim>
                                    <p:anim calcmode="lin" valueType="num">
                                      <p:cBhvr>
                                        <p:cTn id="33" dur="1000" fill="hold"/>
                                        <p:tgtEl>
                                          <p:spTgt spid="1394694"/>
                                        </p:tgtEl>
                                        <p:attrNameLst>
                                          <p:attrName>ppt_h</p:attrName>
                                        </p:attrNameLst>
                                      </p:cBhvr>
                                      <p:tavLst>
                                        <p:tav tm="0">
                                          <p:val>
                                            <p:strVal val="#ppt_h"/>
                                          </p:val>
                                        </p:tav>
                                        <p:tav tm="100000">
                                          <p:val>
                                            <p:strVal val="#ppt_h"/>
                                          </p:val>
                                        </p:tav>
                                      </p:tavLst>
                                    </p:anim>
                                    <p:animEffect transition="in" filter="fade">
                                      <p:cBhvr>
                                        <p:cTn id="34" dur="1000"/>
                                        <p:tgtEl>
                                          <p:spTgt spid="1394694"/>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394697"/>
                                        </p:tgtEl>
                                        <p:attrNameLst>
                                          <p:attrName>style.visibility</p:attrName>
                                        </p:attrNameLst>
                                      </p:cBhvr>
                                      <p:to>
                                        <p:strVal val="visible"/>
                                      </p:to>
                                    </p:set>
                                    <p:anim calcmode="lin" valueType="num">
                                      <p:cBhvr>
                                        <p:cTn id="37" dur="1000" fill="hold"/>
                                        <p:tgtEl>
                                          <p:spTgt spid="1394697"/>
                                        </p:tgtEl>
                                        <p:attrNameLst>
                                          <p:attrName>ppt_w</p:attrName>
                                        </p:attrNameLst>
                                      </p:cBhvr>
                                      <p:tavLst>
                                        <p:tav tm="0">
                                          <p:val>
                                            <p:strVal val="#ppt_w*0.70"/>
                                          </p:val>
                                        </p:tav>
                                        <p:tav tm="100000">
                                          <p:val>
                                            <p:strVal val="#ppt_w"/>
                                          </p:val>
                                        </p:tav>
                                      </p:tavLst>
                                    </p:anim>
                                    <p:anim calcmode="lin" valueType="num">
                                      <p:cBhvr>
                                        <p:cTn id="38" dur="1000" fill="hold"/>
                                        <p:tgtEl>
                                          <p:spTgt spid="1394697"/>
                                        </p:tgtEl>
                                        <p:attrNameLst>
                                          <p:attrName>ppt_h</p:attrName>
                                        </p:attrNameLst>
                                      </p:cBhvr>
                                      <p:tavLst>
                                        <p:tav tm="0">
                                          <p:val>
                                            <p:strVal val="#ppt_h"/>
                                          </p:val>
                                        </p:tav>
                                        <p:tav tm="100000">
                                          <p:val>
                                            <p:strVal val="#ppt_h"/>
                                          </p:val>
                                        </p:tav>
                                      </p:tavLst>
                                    </p:anim>
                                    <p:animEffect transition="in" filter="fade">
                                      <p:cBhvr>
                                        <p:cTn id="39" dur="1000"/>
                                        <p:tgtEl>
                                          <p:spTgt spid="1394697"/>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1394693"/>
                                        </p:tgtEl>
                                        <p:attrNameLst>
                                          <p:attrName>style.visibility</p:attrName>
                                        </p:attrNameLst>
                                      </p:cBhvr>
                                      <p:to>
                                        <p:strVal val="visible"/>
                                      </p:to>
                                    </p:set>
                                    <p:anim calcmode="lin" valueType="num">
                                      <p:cBhvr>
                                        <p:cTn id="42" dur="1000" fill="hold"/>
                                        <p:tgtEl>
                                          <p:spTgt spid="1394693"/>
                                        </p:tgtEl>
                                        <p:attrNameLst>
                                          <p:attrName>ppt_w</p:attrName>
                                        </p:attrNameLst>
                                      </p:cBhvr>
                                      <p:tavLst>
                                        <p:tav tm="0">
                                          <p:val>
                                            <p:strVal val="#ppt_w*0.70"/>
                                          </p:val>
                                        </p:tav>
                                        <p:tav tm="100000">
                                          <p:val>
                                            <p:strVal val="#ppt_w"/>
                                          </p:val>
                                        </p:tav>
                                      </p:tavLst>
                                    </p:anim>
                                    <p:anim calcmode="lin" valueType="num">
                                      <p:cBhvr>
                                        <p:cTn id="43" dur="1000" fill="hold"/>
                                        <p:tgtEl>
                                          <p:spTgt spid="1394693"/>
                                        </p:tgtEl>
                                        <p:attrNameLst>
                                          <p:attrName>ppt_h</p:attrName>
                                        </p:attrNameLst>
                                      </p:cBhvr>
                                      <p:tavLst>
                                        <p:tav tm="0">
                                          <p:val>
                                            <p:strVal val="#ppt_h"/>
                                          </p:val>
                                        </p:tav>
                                        <p:tav tm="100000">
                                          <p:val>
                                            <p:strVal val="#ppt_h"/>
                                          </p:val>
                                        </p:tav>
                                      </p:tavLst>
                                    </p:anim>
                                    <p:animEffect transition="in" filter="fade">
                                      <p:cBhvr>
                                        <p:cTn id="44" dur="1000"/>
                                        <p:tgtEl>
                                          <p:spTgt spid="1394693"/>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394695"/>
                                        </p:tgtEl>
                                        <p:attrNameLst>
                                          <p:attrName>style.visibility</p:attrName>
                                        </p:attrNameLst>
                                      </p:cBhvr>
                                      <p:to>
                                        <p:strVal val="visible"/>
                                      </p:to>
                                    </p:set>
                                    <p:anim calcmode="lin" valueType="num">
                                      <p:cBhvr>
                                        <p:cTn id="47" dur="1000" fill="hold"/>
                                        <p:tgtEl>
                                          <p:spTgt spid="1394695"/>
                                        </p:tgtEl>
                                        <p:attrNameLst>
                                          <p:attrName>ppt_w</p:attrName>
                                        </p:attrNameLst>
                                      </p:cBhvr>
                                      <p:tavLst>
                                        <p:tav tm="0">
                                          <p:val>
                                            <p:strVal val="#ppt_w*0.70"/>
                                          </p:val>
                                        </p:tav>
                                        <p:tav tm="100000">
                                          <p:val>
                                            <p:strVal val="#ppt_w"/>
                                          </p:val>
                                        </p:tav>
                                      </p:tavLst>
                                    </p:anim>
                                    <p:anim calcmode="lin" valueType="num">
                                      <p:cBhvr>
                                        <p:cTn id="48" dur="1000" fill="hold"/>
                                        <p:tgtEl>
                                          <p:spTgt spid="1394695"/>
                                        </p:tgtEl>
                                        <p:attrNameLst>
                                          <p:attrName>ppt_h</p:attrName>
                                        </p:attrNameLst>
                                      </p:cBhvr>
                                      <p:tavLst>
                                        <p:tav tm="0">
                                          <p:val>
                                            <p:strVal val="#ppt_h"/>
                                          </p:val>
                                        </p:tav>
                                        <p:tav tm="100000">
                                          <p:val>
                                            <p:strVal val="#ppt_h"/>
                                          </p:val>
                                        </p:tav>
                                      </p:tavLst>
                                    </p:anim>
                                    <p:animEffect transition="in" filter="fade">
                                      <p:cBhvr>
                                        <p:cTn id="49" dur="1000"/>
                                        <p:tgtEl>
                                          <p:spTgt spid="1394695"/>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394698"/>
                                        </p:tgtEl>
                                        <p:attrNameLst>
                                          <p:attrName>style.visibility</p:attrName>
                                        </p:attrNameLst>
                                      </p:cBhvr>
                                      <p:to>
                                        <p:strVal val="visible"/>
                                      </p:to>
                                    </p:set>
                                    <p:anim calcmode="lin" valueType="num">
                                      <p:cBhvr>
                                        <p:cTn id="52" dur="1000" fill="hold"/>
                                        <p:tgtEl>
                                          <p:spTgt spid="1394698"/>
                                        </p:tgtEl>
                                        <p:attrNameLst>
                                          <p:attrName>ppt_w</p:attrName>
                                        </p:attrNameLst>
                                      </p:cBhvr>
                                      <p:tavLst>
                                        <p:tav tm="0">
                                          <p:val>
                                            <p:strVal val="#ppt_w*0.70"/>
                                          </p:val>
                                        </p:tav>
                                        <p:tav tm="100000">
                                          <p:val>
                                            <p:strVal val="#ppt_w"/>
                                          </p:val>
                                        </p:tav>
                                      </p:tavLst>
                                    </p:anim>
                                    <p:anim calcmode="lin" valueType="num">
                                      <p:cBhvr>
                                        <p:cTn id="53" dur="1000" fill="hold"/>
                                        <p:tgtEl>
                                          <p:spTgt spid="1394698"/>
                                        </p:tgtEl>
                                        <p:attrNameLst>
                                          <p:attrName>ppt_h</p:attrName>
                                        </p:attrNameLst>
                                      </p:cBhvr>
                                      <p:tavLst>
                                        <p:tav tm="0">
                                          <p:val>
                                            <p:strVal val="#ppt_h"/>
                                          </p:val>
                                        </p:tav>
                                        <p:tav tm="100000">
                                          <p:val>
                                            <p:strVal val="#ppt_h"/>
                                          </p:val>
                                        </p:tav>
                                      </p:tavLst>
                                    </p:anim>
                                    <p:animEffect transition="in" filter="fade">
                                      <p:cBhvr>
                                        <p:cTn id="54" dur="1000"/>
                                        <p:tgtEl>
                                          <p:spTgt spid="139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2" grpId="0"/>
      <p:bldP spid="1394693" grpId="0"/>
      <p:bldP spid="1394694" grpId="0" animBg="1"/>
      <p:bldP spid="1394695" grpId="0" animBg="1"/>
      <p:bldP spid="1394696" grpId="0" animBg="1"/>
      <p:bldP spid="1394697" grpId="0" animBg="1"/>
      <p:bldP spid="139469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7AE801B9-3C33-CD44-80A9-E95FB6032675}" type="slidenum">
              <a:rPr lang="en-US" sz="1400">
                <a:latin typeface="Arial" charset="0"/>
              </a:rPr>
              <a:pPr eaLnBrk="1" hangingPunct="1"/>
              <a:t>81</a:t>
            </a:fld>
            <a:endParaRPr lang="en-US" sz="1400">
              <a:latin typeface="Arial" charset="0"/>
            </a:endParaRPr>
          </a:p>
        </p:txBody>
      </p:sp>
      <p:sp>
        <p:nvSpPr>
          <p:cNvPr id="11878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More References</a:t>
            </a:r>
          </a:p>
        </p:txBody>
      </p:sp>
      <p:sp>
        <p:nvSpPr>
          <p:cNvPr id="1395715" name="Rectangle 3"/>
          <p:cNvSpPr>
            <a:spLocks noGrp="1" noChangeArrowheads="1"/>
          </p:cNvSpPr>
          <p:nvPr>
            <p:ph type="body" idx="1"/>
          </p:nvPr>
        </p:nvSpPr>
        <p:spPr>
          <a:xfrm>
            <a:off x="304800" y="1066800"/>
            <a:ext cx="8305800" cy="5181600"/>
          </a:xfrm>
        </p:spPr>
        <p:txBody>
          <a:bodyPr/>
          <a:lstStyle/>
          <a:p>
            <a:pPr lvl="1" eaLnBrk="1" hangingPunct="1"/>
            <a:r>
              <a:rPr lang="en-US" dirty="0">
                <a:solidFill>
                  <a:srgbClr val="336699"/>
                </a:solidFill>
                <a:latin typeface="Tahoma" charset="0"/>
                <a:ea typeface="ＭＳ Ｐゴシック" charset="0"/>
              </a:rPr>
              <a:t>Properties of objects (public methods and public instance variables) are accessed via "dot" notation</a:t>
            </a:r>
          </a:p>
          <a:p>
            <a:pPr lvl="2" eaLnBrk="1" hangingPunct="1">
              <a:buFont typeface="Arial" charset="0"/>
              <a:buNone/>
            </a:pPr>
            <a:r>
              <a:rPr lang="en-US" sz="2000" b="1" dirty="0">
                <a:latin typeface="Courier New" charset="0"/>
                <a:ea typeface="ＭＳ Ｐゴシック" charset="0"/>
              </a:rPr>
              <a:t>S1.append(" Friends!");</a:t>
            </a:r>
          </a:p>
          <a:p>
            <a:pPr lvl="2" eaLnBrk="1" hangingPunct="1"/>
            <a:r>
              <a:rPr lang="en-US" dirty="0">
                <a:latin typeface="Tahoma" charset="0"/>
                <a:ea typeface="ＭＳ Ｐゴシック" charset="0"/>
              </a:rPr>
              <a:t>The process of accessing an object in this way is called </a:t>
            </a:r>
            <a:r>
              <a:rPr lang="en-US" dirty="0">
                <a:solidFill>
                  <a:srgbClr val="FF0000"/>
                </a:solidFill>
                <a:latin typeface="Tahoma" charset="0"/>
                <a:ea typeface="ＭＳ Ｐゴシック" charset="0"/>
              </a:rPr>
              <a:t>dereferencing</a:t>
            </a:r>
            <a:r>
              <a:rPr lang="en-US" dirty="0">
                <a:latin typeface="Tahoma" charset="0"/>
                <a:ea typeface="ＭＳ Ｐゴシック" charset="0"/>
              </a:rPr>
              <a:t> the object</a:t>
            </a:r>
          </a:p>
          <a:p>
            <a:pPr lvl="3" eaLnBrk="1" hangingPunct="1"/>
            <a:r>
              <a:rPr lang="en-US" dirty="0">
                <a:latin typeface="Tahoma" charset="0"/>
                <a:ea typeface="ＭＳ Ｐゴシック" charset="0"/>
              </a:rPr>
              <a:t>S1 is a reference (address)</a:t>
            </a:r>
          </a:p>
          <a:p>
            <a:pPr lvl="3" eaLnBrk="1" hangingPunct="1"/>
            <a:r>
              <a:rPr lang="en-US" dirty="0">
                <a:latin typeface="Tahoma" charset="0"/>
                <a:ea typeface="ＭＳ Ｐゴシック" charset="0"/>
              </a:rPr>
              <a:t>S1.&lt;whatever&gt; means:</a:t>
            </a:r>
          </a:p>
          <a:p>
            <a:pPr lvl="4" eaLnBrk="1" hangingPunct="1"/>
            <a:r>
              <a:rPr lang="en-US" dirty="0">
                <a:solidFill>
                  <a:srgbClr val="008000"/>
                </a:solidFill>
                <a:latin typeface="Tahoma" charset="0"/>
                <a:ea typeface="ＭＳ Ｐゴシック" charset="0"/>
              </a:rPr>
              <a:t>Go to the object </a:t>
            </a:r>
            <a:r>
              <a:rPr lang="en-US" dirty="0">
                <a:latin typeface="Tahoma" charset="0"/>
                <a:ea typeface="ＭＳ Ｐゴシック" charset="0"/>
              </a:rPr>
              <a:t>whose address is stored in S1</a:t>
            </a:r>
          </a:p>
          <a:p>
            <a:pPr lvl="4" eaLnBrk="1" hangingPunct="1"/>
            <a:r>
              <a:rPr lang="en-US" dirty="0">
                <a:solidFill>
                  <a:srgbClr val="008000"/>
                </a:solidFill>
                <a:latin typeface="Tahoma" charset="0"/>
                <a:ea typeface="ＭＳ Ｐゴシック" charset="0"/>
              </a:rPr>
              <a:t>Access / call</a:t>
            </a:r>
            <a:r>
              <a:rPr lang="en-US" dirty="0">
                <a:latin typeface="Tahoma" charset="0"/>
                <a:ea typeface="ＭＳ Ｐゴシック" charset="0"/>
              </a:rPr>
              <a:t> the specified variable or method</a:t>
            </a:r>
          </a:p>
          <a:p>
            <a:pPr lvl="2" eaLnBrk="1" hangingPunct="1"/>
            <a:endParaRPr lang="en-US" dirty="0">
              <a:latin typeface="Tahoma" charset="0"/>
              <a:ea typeface="ＭＳ Ｐゴシック" charset="0"/>
            </a:endParaRPr>
          </a:p>
          <a:p>
            <a:pPr lvl="2" eaLnBrk="1" hangingPunct="1"/>
            <a:endParaRPr lang="en-US" dirty="0">
              <a:latin typeface="Tahoma" charset="0"/>
              <a:ea typeface="ＭＳ Ｐゴシック" charset="0"/>
            </a:endParaRPr>
          </a:p>
          <a:p>
            <a:pPr marL="914400" lvl="2" indent="0" eaLnBrk="1" hangingPunct="1">
              <a:buNone/>
            </a:pPr>
            <a:endParaRPr lang="en-US" dirty="0">
              <a:latin typeface="Tahoma" charset="0"/>
              <a:ea typeface="ＭＳ Ｐゴシック" charset="0"/>
            </a:endParaRPr>
          </a:p>
          <a:p>
            <a:pPr lvl="3" eaLnBrk="1" hangingPunct="1"/>
            <a:r>
              <a:rPr lang="en-US" dirty="0">
                <a:latin typeface="Tahoma" charset="0"/>
                <a:ea typeface="ＭＳ Ｐゴシック" charset="0"/>
              </a:rPr>
              <a:t>Note: In this case S2 will also access the appended object</a:t>
            </a:r>
          </a:p>
        </p:txBody>
      </p:sp>
      <p:sp>
        <p:nvSpPr>
          <p:cNvPr id="5" name="Rectangle 6"/>
          <p:cNvSpPr>
            <a:spLocks noChangeArrowheads="1"/>
          </p:cNvSpPr>
          <p:nvPr/>
        </p:nvSpPr>
        <p:spPr bwMode="auto">
          <a:xfrm>
            <a:off x="1752600" y="44196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 name="Rectangle 7"/>
          <p:cNvSpPr>
            <a:spLocks noChangeArrowheads="1"/>
          </p:cNvSpPr>
          <p:nvPr/>
        </p:nvSpPr>
        <p:spPr bwMode="auto">
          <a:xfrm>
            <a:off x="1752600" y="5029200"/>
            <a:ext cx="533400" cy="3810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 name="Oval 8"/>
          <p:cNvSpPr>
            <a:spLocks noChangeArrowheads="1"/>
          </p:cNvSpPr>
          <p:nvPr/>
        </p:nvSpPr>
        <p:spPr bwMode="auto">
          <a:xfrm>
            <a:off x="3886200" y="4495800"/>
            <a:ext cx="3505200" cy="5334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rIns="1371600" bIns="91440" anchor="ctr" anchorCtr="0"/>
          <a:lstStyle/>
          <a:p>
            <a:r>
              <a:rPr lang="en-US" dirty="0"/>
              <a:t>Hello </a:t>
            </a:r>
          </a:p>
        </p:txBody>
      </p:sp>
      <p:sp>
        <p:nvSpPr>
          <p:cNvPr id="8" name="Line 9"/>
          <p:cNvSpPr>
            <a:spLocks noChangeShapeType="1"/>
          </p:cNvSpPr>
          <p:nvPr/>
        </p:nvSpPr>
        <p:spPr bwMode="auto">
          <a:xfrm>
            <a:off x="1981200" y="4648200"/>
            <a:ext cx="1828800" cy="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9" name="Line 10"/>
          <p:cNvSpPr>
            <a:spLocks noChangeShapeType="1"/>
          </p:cNvSpPr>
          <p:nvPr/>
        </p:nvSpPr>
        <p:spPr bwMode="auto">
          <a:xfrm flipV="1">
            <a:off x="1981200" y="4876800"/>
            <a:ext cx="1828800" cy="3048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0" name="Rectangle 4"/>
          <p:cNvSpPr>
            <a:spLocks noChangeArrowheads="1"/>
          </p:cNvSpPr>
          <p:nvPr/>
        </p:nvSpPr>
        <p:spPr bwMode="auto">
          <a:xfrm>
            <a:off x="1219200" y="4419600"/>
            <a:ext cx="533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dirty="0"/>
              <a:t>S1</a:t>
            </a:r>
          </a:p>
        </p:txBody>
      </p:sp>
      <p:sp>
        <p:nvSpPr>
          <p:cNvPr id="11" name="Rectangle 5"/>
          <p:cNvSpPr>
            <a:spLocks noChangeArrowheads="1"/>
          </p:cNvSpPr>
          <p:nvPr/>
        </p:nvSpPr>
        <p:spPr bwMode="auto">
          <a:xfrm>
            <a:off x="1219200" y="5029200"/>
            <a:ext cx="533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dirty="0"/>
              <a:t>S2</a:t>
            </a:r>
          </a:p>
        </p:txBody>
      </p:sp>
      <p:sp>
        <p:nvSpPr>
          <p:cNvPr id="2" name="Rectangle 1"/>
          <p:cNvSpPr/>
          <p:nvPr/>
        </p:nvSpPr>
        <p:spPr bwMode="auto">
          <a:xfrm>
            <a:off x="5410200" y="4495800"/>
            <a:ext cx="1524000" cy="533400"/>
          </a:xfrm>
          <a:prstGeom prst="rect">
            <a:avLst/>
          </a:prstGeom>
          <a:noFill/>
          <a:ln w="9525" cap="flat" cmpd="sng" algn="ctr">
            <a:noFill/>
            <a:prstDash val="solid"/>
            <a:round/>
            <a:headEnd type="none" w="med" len="med"/>
            <a:tailEnd type="none" w="lg" len="lg"/>
          </a:ln>
          <a:effectLst/>
        </p:spPr>
        <p:txBody>
          <a:bodyPr vert="horz" wrap="square" lIns="91440" tIns="9144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Courier New" pitchFamily="49" charset="0"/>
              </a:rPr>
              <a:t>Friends!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5715">
                                            <p:txEl>
                                              <p:pRg st="1" end="1"/>
                                            </p:txEl>
                                          </p:spTgt>
                                        </p:tgtEl>
                                        <p:attrNameLst>
                                          <p:attrName>style.visibility</p:attrName>
                                        </p:attrNameLst>
                                      </p:cBhvr>
                                      <p:to>
                                        <p:strVal val="visible"/>
                                      </p:to>
                                    </p:set>
                                    <p:animEffect transition="in" filter="dissolve">
                                      <p:cBhvr>
                                        <p:cTn id="7" dur="500"/>
                                        <p:tgtEl>
                                          <p:spTgt spid="13957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95715">
                                            <p:txEl>
                                              <p:pRg st="2" end="2"/>
                                            </p:txEl>
                                          </p:spTgt>
                                        </p:tgtEl>
                                        <p:attrNameLst>
                                          <p:attrName>style.visibility</p:attrName>
                                        </p:attrNameLst>
                                      </p:cBhvr>
                                      <p:to>
                                        <p:strVal val="visible"/>
                                      </p:to>
                                    </p:set>
                                    <p:animEffect transition="in" filter="dissolve">
                                      <p:cBhvr>
                                        <p:cTn id="12" dur="500"/>
                                        <p:tgtEl>
                                          <p:spTgt spid="13957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95715">
                                            <p:txEl>
                                              <p:pRg st="3" end="3"/>
                                            </p:txEl>
                                          </p:spTgt>
                                        </p:tgtEl>
                                        <p:attrNameLst>
                                          <p:attrName>style.visibility</p:attrName>
                                        </p:attrNameLst>
                                      </p:cBhvr>
                                      <p:to>
                                        <p:strVal val="visible"/>
                                      </p:to>
                                    </p:set>
                                    <p:animEffect transition="in" filter="dissolve">
                                      <p:cBhvr>
                                        <p:cTn id="17" dur="500"/>
                                        <p:tgtEl>
                                          <p:spTgt spid="1395715">
                                            <p:txEl>
                                              <p:pRg st="3" end="3"/>
                                            </p:txEl>
                                          </p:spTgt>
                                        </p:tgtEl>
                                      </p:cBhvr>
                                    </p:animEffect>
                                  </p:childTnLst>
                                </p:cTn>
                              </p:par>
                            </p:childTnLst>
                          </p:cTn>
                        </p:par>
                        <p:par>
                          <p:cTn id="18" fill="hold">
                            <p:stCondLst>
                              <p:cond delay="500"/>
                            </p:stCondLst>
                            <p:childTnLst>
                              <p:par>
                                <p:cTn id="19" presetID="55"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strVal val="#ppt_w*0.70"/>
                                          </p:val>
                                        </p:tav>
                                        <p:tav tm="100000">
                                          <p:val>
                                            <p:strVal val="#ppt_w"/>
                                          </p:val>
                                        </p:tav>
                                      </p:tavLst>
                                    </p:anim>
                                    <p:anim calcmode="lin" valueType="num">
                                      <p:cBhvr>
                                        <p:cTn id="22" dur="1000" fill="hold"/>
                                        <p:tgtEl>
                                          <p:spTgt spid="10"/>
                                        </p:tgtEl>
                                        <p:attrNameLst>
                                          <p:attrName>ppt_h</p:attrName>
                                        </p:attrNameLst>
                                      </p:cBhvr>
                                      <p:tavLst>
                                        <p:tav tm="0">
                                          <p:val>
                                            <p:strVal val="#ppt_h"/>
                                          </p:val>
                                        </p:tav>
                                        <p:tav tm="100000">
                                          <p:val>
                                            <p:strVal val="#ppt_h"/>
                                          </p:val>
                                        </p:tav>
                                      </p:tavLst>
                                    </p:anim>
                                    <p:animEffect transition="in" filter="fade">
                                      <p:cBhvr>
                                        <p:cTn id="23" dur="1000"/>
                                        <p:tgtEl>
                                          <p:spTgt spid="10"/>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395715">
                                            <p:txEl>
                                              <p:pRg st="4" end="4"/>
                                            </p:txEl>
                                          </p:spTgt>
                                        </p:tgtEl>
                                        <p:attrNameLst>
                                          <p:attrName>style.visibility</p:attrName>
                                        </p:attrNameLst>
                                      </p:cBhvr>
                                      <p:to>
                                        <p:strVal val="visible"/>
                                      </p:to>
                                    </p:set>
                                    <p:animEffect transition="in" filter="dissolve">
                                      <p:cBhvr>
                                        <p:cTn id="33" dur="500"/>
                                        <p:tgtEl>
                                          <p:spTgt spid="139571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395715">
                                            <p:txEl>
                                              <p:pRg st="5" end="5"/>
                                            </p:txEl>
                                          </p:spTgt>
                                        </p:tgtEl>
                                        <p:attrNameLst>
                                          <p:attrName>style.visibility</p:attrName>
                                        </p:attrNameLst>
                                      </p:cBhvr>
                                      <p:to>
                                        <p:strVal val="visible"/>
                                      </p:to>
                                    </p:set>
                                    <p:animEffect transition="in" filter="dissolve">
                                      <p:cBhvr>
                                        <p:cTn id="38" dur="500"/>
                                        <p:tgtEl>
                                          <p:spTgt spid="139571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strVal val="#ppt_w*0.70"/>
                                          </p:val>
                                        </p:tav>
                                        <p:tav tm="100000">
                                          <p:val>
                                            <p:strVal val="#ppt_w"/>
                                          </p:val>
                                        </p:tav>
                                      </p:tavLst>
                                    </p:anim>
                                    <p:anim calcmode="lin" valueType="num">
                                      <p:cBhvr>
                                        <p:cTn id="44" dur="1000" fill="hold"/>
                                        <p:tgtEl>
                                          <p:spTgt spid="7"/>
                                        </p:tgtEl>
                                        <p:attrNameLst>
                                          <p:attrName>ppt_h</p:attrName>
                                        </p:attrNameLst>
                                      </p:cBhvr>
                                      <p:tavLst>
                                        <p:tav tm="0">
                                          <p:val>
                                            <p:strVal val="#ppt_h"/>
                                          </p:val>
                                        </p:tav>
                                        <p:tav tm="100000">
                                          <p:val>
                                            <p:strVal val="#ppt_h"/>
                                          </p:val>
                                        </p:tav>
                                      </p:tavLst>
                                    </p:anim>
                                    <p:animEffect transition="in" filter="fade">
                                      <p:cBhvr>
                                        <p:cTn id="45" dur="1000"/>
                                        <p:tgtEl>
                                          <p:spTgt spid="7"/>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strVal val="#ppt_w*0.70"/>
                                          </p:val>
                                        </p:tav>
                                        <p:tav tm="100000">
                                          <p:val>
                                            <p:strVal val="#ppt_w"/>
                                          </p:val>
                                        </p:tav>
                                      </p:tavLst>
                                    </p:anim>
                                    <p:anim calcmode="lin" valueType="num">
                                      <p:cBhvr>
                                        <p:cTn id="49" dur="1000" fill="hold"/>
                                        <p:tgtEl>
                                          <p:spTgt spid="8"/>
                                        </p:tgtEl>
                                        <p:attrNameLst>
                                          <p:attrName>ppt_h</p:attrName>
                                        </p:attrNameLst>
                                      </p:cBhvr>
                                      <p:tavLst>
                                        <p:tav tm="0">
                                          <p:val>
                                            <p:strVal val="#ppt_h"/>
                                          </p:val>
                                        </p:tav>
                                        <p:tav tm="100000">
                                          <p:val>
                                            <p:strVal val="#ppt_h"/>
                                          </p:val>
                                        </p:tav>
                                      </p:tavLst>
                                    </p:anim>
                                    <p:animEffect transition="in" filter="fade">
                                      <p:cBhvr>
                                        <p:cTn id="50" dur="10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95715">
                                            <p:txEl>
                                              <p:pRg st="6" end="6"/>
                                            </p:txEl>
                                          </p:spTgt>
                                        </p:tgtEl>
                                        <p:attrNameLst>
                                          <p:attrName>style.visibility</p:attrName>
                                        </p:attrNameLst>
                                      </p:cBhvr>
                                      <p:to>
                                        <p:strVal val="visible"/>
                                      </p:to>
                                    </p:set>
                                    <p:animEffect transition="in" filter="dissolve">
                                      <p:cBhvr>
                                        <p:cTn id="55" dur="500"/>
                                        <p:tgtEl>
                                          <p:spTgt spid="139571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dissolv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395715">
                                            <p:txEl>
                                              <p:pRg st="10" end="10"/>
                                            </p:txEl>
                                          </p:spTgt>
                                        </p:tgtEl>
                                        <p:attrNameLst>
                                          <p:attrName>style.visibility</p:attrName>
                                        </p:attrNameLst>
                                      </p:cBhvr>
                                      <p:to>
                                        <p:strVal val="visible"/>
                                      </p:to>
                                    </p:set>
                                    <p:animEffect transition="in" filter="dissolve">
                                      <p:cBhvr>
                                        <p:cTn id="65" dur="500"/>
                                        <p:tgtEl>
                                          <p:spTgt spid="1395715">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p:cTn id="70" dur="1000" fill="hold"/>
                                        <p:tgtEl>
                                          <p:spTgt spid="6"/>
                                        </p:tgtEl>
                                        <p:attrNameLst>
                                          <p:attrName>ppt_w</p:attrName>
                                        </p:attrNameLst>
                                      </p:cBhvr>
                                      <p:tavLst>
                                        <p:tav tm="0">
                                          <p:val>
                                            <p:strVal val="#ppt_w*0.70"/>
                                          </p:val>
                                        </p:tav>
                                        <p:tav tm="100000">
                                          <p:val>
                                            <p:strVal val="#ppt_w"/>
                                          </p:val>
                                        </p:tav>
                                      </p:tavLst>
                                    </p:anim>
                                    <p:anim calcmode="lin" valueType="num">
                                      <p:cBhvr>
                                        <p:cTn id="71" dur="1000" fill="hold"/>
                                        <p:tgtEl>
                                          <p:spTgt spid="6"/>
                                        </p:tgtEl>
                                        <p:attrNameLst>
                                          <p:attrName>ppt_h</p:attrName>
                                        </p:attrNameLst>
                                      </p:cBhvr>
                                      <p:tavLst>
                                        <p:tav tm="0">
                                          <p:val>
                                            <p:strVal val="#ppt_h"/>
                                          </p:val>
                                        </p:tav>
                                        <p:tav tm="100000">
                                          <p:val>
                                            <p:strVal val="#ppt_h"/>
                                          </p:val>
                                        </p:tav>
                                      </p:tavLst>
                                    </p:anim>
                                    <p:animEffect transition="in" filter="fade">
                                      <p:cBhvr>
                                        <p:cTn id="72" dur="1000"/>
                                        <p:tgtEl>
                                          <p:spTgt spid="6"/>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p:cTn id="75" dur="1000" fill="hold"/>
                                        <p:tgtEl>
                                          <p:spTgt spid="9"/>
                                        </p:tgtEl>
                                        <p:attrNameLst>
                                          <p:attrName>ppt_w</p:attrName>
                                        </p:attrNameLst>
                                      </p:cBhvr>
                                      <p:tavLst>
                                        <p:tav tm="0">
                                          <p:val>
                                            <p:strVal val="#ppt_w*0.70"/>
                                          </p:val>
                                        </p:tav>
                                        <p:tav tm="100000">
                                          <p:val>
                                            <p:strVal val="#ppt_w"/>
                                          </p:val>
                                        </p:tav>
                                      </p:tavLst>
                                    </p:anim>
                                    <p:anim calcmode="lin" valueType="num">
                                      <p:cBhvr>
                                        <p:cTn id="76" dur="1000" fill="hold"/>
                                        <p:tgtEl>
                                          <p:spTgt spid="9"/>
                                        </p:tgtEl>
                                        <p:attrNameLst>
                                          <p:attrName>ppt_h</p:attrName>
                                        </p:attrNameLst>
                                      </p:cBhvr>
                                      <p:tavLst>
                                        <p:tav tm="0">
                                          <p:val>
                                            <p:strVal val="#ppt_h"/>
                                          </p:val>
                                        </p:tav>
                                        <p:tav tm="100000">
                                          <p:val>
                                            <p:strVal val="#ppt_h"/>
                                          </p:val>
                                        </p:tav>
                                      </p:tavLst>
                                    </p:anim>
                                    <p:animEffect transition="in" filter="fade">
                                      <p:cBhvr>
                                        <p:cTn id="77" dur="1000"/>
                                        <p:tgtEl>
                                          <p:spTgt spid="9"/>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1000" fill="hold"/>
                                        <p:tgtEl>
                                          <p:spTgt spid="11"/>
                                        </p:tgtEl>
                                        <p:attrNameLst>
                                          <p:attrName>ppt_w</p:attrName>
                                        </p:attrNameLst>
                                      </p:cBhvr>
                                      <p:tavLst>
                                        <p:tav tm="0">
                                          <p:val>
                                            <p:strVal val="#ppt_w*0.70"/>
                                          </p:val>
                                        </p:tav>
                                        <p:tav tm="100000">
                                          <p:val>
                                            <p:strVal val="#ppt_w"/>
                                          </p:val>
                                        </p:tav>
                                      </p:tavLst>
                                    </p:anim>
                                    <p:anim calcmode="lin" valueType="num">
                                      <p:cBhvr>
                                        <p:cTn id="81" dur="1000" fill="hold"/>
                                        <p:tgtEl>
                                          <p:spTgt spid="11"/>
                                        </p:tgtEl>
                                        <p:attrNameLst>
                                          <p:attrName>ppt_h</p:attrName>
                                        </p:attrNameLst>
                                      </p:cBhvr>
                                      <p:tavLst>
                                        <p:tav tm="0">
                                          <p:val>
                                            <p:strVal val="#ppt_h"/>
                                          </p:val>
                                        </p:tav>
                                        <p:tav tm="100000">
                                          <p:val>
                                            <p:strVal val="#ppt_h"/>
                                          </p:val>
                                        </p:tav>
                                      </p:tavLst>
                                    </p:anim>
                                    <p:animEffect transition="in" filter="fade">
                                      <p:cBhvr>
                                        <p:cTn id="8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8:  More References</a:t>
            </a:r>
          </a:p>
        </p:txBody>
      </p:sp>
      <p:sp>
        <p:nvSpPr>
          <p:cNvPr id="3" name="Content Placeholder 2"/>
          <p:cNvSpPr>
            <a:spLocks noGrp="1"/>
          </p:cNvSpPr>
          <p:nvPr>
            <p:ph idx="1"/>
          </p:nvPr>
        </p:nvSpPr>
        <p:spPr/>
        <p:txBody>
          <a:bodyPr/>
          <a:lstStyle/>
          <a:p>
            <a:pPr lvl="1" eaLnBrk="1" hangingPunct="1"/>
            <a:r>
              <a:rPr lang="en-US" dirty="0">
                <a:solidFill>
                  <a:srgbClr val="336699"/>
                </a:solidFill>
                <a:latin typeface="Tahoma" charset="0"/>
                <a:ea typeface="ＭＳ Ｐゴシック" charset="0"/>
              </a:rPr>
              <a:t>Comparison of reference variables compares the references, NOT the objects</a:t>
            </a:r>
          </a:p>
          <a:p>
            <a:pPr lvl="2" eaLnBrk="1" hangingPunct="1">
              <a:buNone/>
            </a:pPr>
            <a:r>
              <a:rPr lang="en-US" sz="1800" b="1" dirty="0" err="1">
                <a:latin typeface="Courier New" charset="0"/>
                <a:ea typeface="ＭＳ Ｐゴシック" charset="0"/>
              </a:rPr>
              <a:t>StringBuilder</a:t>
            </a:r>
            <a:r>
              <a:rPr lang="en-US" sz="1800" b="1" dirty="0">
                <a:latin typeface="Courier New" charset="0"/>
                <a:ea typeface="ＭＳ Ｐゴシック" charset="0"/>
              </a:rPr>
              <a:t> S3 = </a:t>
            </a:r>
          </a:p>
          <a:p>
            <a:pPr lvl="2" eaLnBrk="1" hangingPunct="1">
              <a:buNone/>
            </a:pPr>
            <a:r>
              <a:rPr lang="en-US" sz="1800" b="1" dirty="0">
                <a:latin typeface="Courier New" charset="0"/>
                <a:ea typeface="ＭＳ Ｐゴシック" charset="0"/>
              </a:rPr>
              <a:t>    new </a:t>
            </a:r>
            <a:r>
              <a:rPr lang="en-US" sz="1800" b="1" dirty="0" err="1">
                <a:latin typeface="Courier New" charset="0"/>
                <a:ea typeface="ＭＳ Ｐゴシック" charset="0"/>
              </a:rPr>
              <a:t>StringBuilder</a:t>
            </a:r>
            <a:r>
              <a:rPr lang="en-US" sz="1800" b="1" dirty="0">
                <a:latin typeface="Courier New" charset="0"/>
                <a:ea typeface="ＭＳ Ｐゴシック" charset="0"/>
              </a:rPr>
              <a:t>("Hello Friends!");</a:t>
            </a:r>
          </a:p>
          <a:p>
            <a:pPr lvl="2" eaLnBrk="1" hangingPunct="1">
              <a:buNone/>
            </a:pPr>
            <a:r>
              <a:rPr lang="en-US" sz="1800" b="1" dirty="0">
                <a:latin typeface="Courier New" charset="0"/>
                <a:ea typeface="ＭＳ Ｐゴシック" charset="0"/>
              </a:rPr>
              <a:t>if (S1 </a:t>
            </a:r>
            <a:r>
              <a:rPr lang="en-US" sz="2000" b="1" dirty="0">
                <a:latin typeface="Courier New" charset="0"/>
                <a:ea typeface="ＭＳ Ｐゴシック" charset="0"/>
              </a:rPr>
              <a:t>==</a:t>
            </a:r>
            <a:r>
              <a:rPr lang="en-US" sz="1800" b="1" dirty="0">
                <a:latin typeface="Courier New" charset="0"/>
                <a:ea typeface="ＭＳ Ｐゴシック" charset="0"/>
              </a:rPr>
              <a:t> S2) </a:t>
            </a:r>
            <a:r>
              <a:rPr lang="en-US" sz="1800" b="1" dirty="0" err="1">
                <a:latin typeface="Courier New" charset="0"/>
                <a:ea typeface="ＭＳ Ｐゴシック" charset="0"/>
              </a:rPr>
              <a:t>System.out.println</a:t>
            </a:r>
            <a:r>
              <a:rPr lang="en-US" sz="1800" b="1" dirty="0">
                <a:latin typeface="Courier New" charset="0"/>
                <a:ea typeface="ＭＳ Ｐゴシック" charset="0"/>
              </a:rPr>
              <a:t>("Equal"); // yes</a:t>
            </a:r>
          </a:p>
          <a:p>
            <a:pPr lvl="2" eaLnBrk="1" hangingPunct="1">
              <a:buNone/>
            </a:pPr>
            <a:r>
              <a:rPr lang="en-US" sz="1800" b="1" dirty="0">
                <a:latin typeface="Courier New" charset="0"/>
                <a:ea typeface="ＭＳ Ｐゴシック" charset="0"/>
              </a:rPr>
              <a:t>if (S1 </a:t>
            </a:r>
            <a:r>
              <a:rPr lang="en-US" sz="2000" b="1" dirty="0">
                <a:latin typeface="Courier New" charset="0"/>
                <a:ea typeface="ＭＳ Ｐゴシック" charset="0"/>
              </a:rPr>
              <a:t>==</a:t>
            </a:r>
            <a:r>
              <a:rPr lang="en-US" sz="1800" b="1" dirty="0">
                <a:latin typeface="Courier New" charset="0"/>
                <a:ea typeface="ＭＳ Ｐゴシック" charset="0"/>
              </a:rPr>
              <a:t> S3) </a:t>
            </a:r>
            <a:r>
              <a:rPr lang="en-US" sz="1800" b="1" dirty="0" err="1">
                <a:latin typeface="Courier New" charset="0"/>
                <a:ea typeface="ＭＳ Ｐゴシック" charset="0"/>
              </a:rPr>
              <a:t>System.out.println</a:t>
            </a:r>
            <a:r>
              <a:rPr lang="en-US" sz="1800" b="1" dirty="0">
                <a:latin typeface="Courier New" charset="0"/>
                <a:ea typeface="ＭＳ Ｐゴシック" charset="0"/>
              </a:rPr>
              <a:t>("Equal"); // no</a:t>
            </a:r>
          </a:p>
          <a:p>
            <a:pPr lvl="2" eaLnBrk="1" hangingPunct="1"/>
            <a:r>
              <a:rPr lang="en-US" dirty="0">
                <a:latin typeface="Tahoma" charset="0"/>
                <a:ea typeface="ＭＳ Ｐゴシック" charset="0"/>
              </a:rPr>
              <a:t>Recall that S1, S2 and S3 are all variables storing addresses</a:t>
            </a:r>
          </a:p>
          <a:p>
            <a:pPr lvl="3" eaLnBrk="1" hangingPunct="1"/>
            <a:r>
              <a:rPr lang="en-US" dirty="0">
                <a:latin typeface="Tahoma" charset="0"/>
                <a:ea typeface="ＭＳ Ｐゴシック" charset="0"/>
              </a:rPr>
              <a:t>The == simply compares those address values</a:t>
            </a:r>
          </a:p>
          <a:p>
            <a:pPr lvl="3" eaLnBrk="1" hangingPunct="1"/>
            <a:r>
              <a:rPr lang="en-US" dirty="0">
                <a:latin typeface="Tahoma" charset="0"/>
                <a:ea typeface="ＭＳ Ｐゴシック" charset="0"/>
              </a:rPr>
              <a:t>i.e. Are they looking at the </a:t>
            </a:r>
            <a:r>
              <a:rPr lang="en-US" dirty="0">
                <a:solidFill>
                  <a:srgbClr val="FF0000"/>
                </a:solidFill>
                <a:latin typeface="Tahoma" charset="0"/>
                <a:ea typeface="ＭＳ Ｐゴシック" charset="0"/>
              </a:rPr>
              <a:t>same location</a:t>
            </a:r>
            <a:r>
              <a:rPr lang="en-US" dirty="0">
                <a:latin typeface="Tahoma" charset="0"/>
                <a:ea typeface="ＭＳ Ｐゴシック" charset="0"/>
              </a:rPr>
              <a:t>?</a:t>
            </a:r>
          </a:p>
          <a:p>
            <a:pPr lvl="2" eaLnBrk="1" hangingPunct="1"/>
            <a:r>
              <a:rPr lang="en-US" dirty="0">
                <a:latin typeface="Tahoma" charset="0"/>
                <a:ea typeface="ＭＳ Ｐゴシック" charset="0"/>
              </a:rPr>
              <a:t>What if we want to compare the objects?</a:t>
            </a:r>
          </a:p>
          <a:p>
            <a:pPr lvl="3" eaLnBrk="1" hangingPunct="1"/>
            <a:r>
              <a:rPr lang="en-US" dirty="0">
                <a:latin typeface="Tahoma" charset="0"/>
                <a:ea typeface="ＭＳ Ｐゴシック" charset="0"/>
              </a:rPr>
              <a:t>Do the objects (where ever they are) have the same data stored within them?</a:t>
            </a:r>
          </a:p>
          <a:p>
            <a:pPr lvl="1"/>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82</a:t>
            </a:fld>
            <a:endParaRPr lang="en-US"/>
          </a:p>
        </p:txBody>
      </p:sp>
    </p:spTree>
    <p:extLst>
      <p:ext uri="{BB962C8B-B14F-4D97-AF65-F5344CB8AC3E}">
        <p14:creationId xmlns:p14="http://schemas.microsoft.com/office/powerpoint/2010/main" val="29042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5" end="5"/>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wipe(down)">
                                      <p:cBhvr>
                                        <p:cTn id="14" dur="500"/>
                                        <p:tgtEl>
                                          <p:spTgt spid="3">
                                            <p:txEl>
                                              <p:pRg st="6" end="6"/>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down)">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arn(inVertic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edge">
                                      <p:cBhvr>
                                        <p:cTn id="2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8448A11-3BDB-BC49-9C39-AA3B7965E90E}" type="slidenum">
              <a:rPr lang="en-US" sz="1400">
                <a:latin typeface="Arial" charset="0"/>
              </a:rPr>
              <a:pPr eaLnBrk="1" hangingPunct="1"/>
              <a:t>83</a:t>
            </a:fld>
            <a:endParaRPr lang="en-US" sz="1400">
              <a:latin typeface="Arial" charset="0"/>
            </a:endParaRPr>
          </a:p>
        </p:txBody>
      </p:sp>
      <p:sp>
        <p:nvSpPr>
          <p:cNvPr id="11981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More References</a:t>
            </a:r>
          </a:p>
        </p:txBody>
      </p:sp>
      <p:sp>
        <p:nvSpPr>
          <p:cNvPr id="1396739" name="Rectangle 3"/>
          <p:cNvSpPr>
            <a:spLocks noGrp="1" noChangeArrowheads="1"/>
          </p:cNvSpPr>
          <p:nvPr>
            <p:ph type="body" idx="1"/>
          </p:nvPr>
        </p:nvSpPr>
        <p:spPr>
          <a:xfrm>
            <a:off x="533400" y="1066800"/>
            <a:ext cx="8229600" cy="5029200"/>
          </a:xfrm>
        </p:spPr>
        <p:txBody>
          <a:bodyPr/>
          <a:lstStyle/>
          <a:p>
            <a:pPr lvl="2" eaLnBrk="1" hangingPunct="1"/>
            <a:r>
              <a:rPr lang="en-US">
                <a:latin typeface="Tahoma" charset="0"/>
                <a:ea typeface="ＭＳ Ｐゴシック" charset="0"/>
              </a:rPr>
              <a:t>We use the </a:t>
            </a:r>
            <a:r>
              <a:rPr lang="en-US" sz="1800" b="1">
                <a:latin typeface="Courier New" charset="0"/>
                <a:ea typeface="ＭＳ Ｐゴシック" charset="0"/>
              </a:rPr>
              <a:t>equals()</a:t>
            </a:r>
            <a:r>
              <a:rPr lang="en-US">
                <a:latin typeface="Tahoma" charset="0"/>
                <a:ea typeface="ＭＳ Ｐゴシック" charset="0"/>
              </a:rPr>
              <a:t> method</a:t>
            </a:r>
          </a:p>
          <a:p>
            <a:pPr lvl="3" eaLnBrk="1" hangingPunct="1"/>
            <a:r>
              <a:rPr lang="en-US">
                <a:latin typeface="Tahoma" charset="0"/>
                <a:ea typeface="ＭＳ Ｐゴシック" charset="0"/>
              </a:rPr>
              <a:t>This is generally defined for many Java classes to compare data within objects</a:t>
            </a:r>
          </a:p>
          <a:p>
            <a:pPr lvl="3" eaLnBrk="1" hangingPunct="1"/>
            <a:r>
              <a:rPr lang="en-US">
                <a:latin typeface="Tahoma" charset="0"/>
                <a:ea typeface="ＭＳ Ｐゴシック" charset="0"/>
              </a:rPr>
              <a:t>We will see how to define it for our own classes soon</a:t>
            </a:r>
          </a:p>
          <a:p>
            <a:pPr lvl="3" eaLnBrk="1" hangingPunct="1"/>
            <a:r>
              <a:rPr lang="en-US">
                <a:latin typeface="Tahoma" charset="0"/>
                <a:ea typeface="ＭＳ Ｐゴシック" charset="0"/>
              </a:rPr>
              <a:t>However, the equals() method is not (re)defined for the StringBuilder class, so we need to convert our StringBuilder objects into Strings in order to compare them:</a:t>
            </a:r>
          </a:p>
          <a:p>
            <a:pPr lvl="2" eaLnBrk="1" hangingPunct="1">
              <a:buFont typeface="Arial" charset="0"/>
              <a:buNone/>
            </a:pPr>
            <a:r>
              <a:rPr lang="en-US" sz="2000" b="1">
                <a:latin typeface="Courier New" charset="0"/>
                <a:ea typeface="ＭＳ Ｐゴシック" charset="0"/>
              </a:rPr>
              <a:t>if (S1.toString().equals(S3.toString())) </a:t>
            </a:r>
          </a:p>
          <a:p>
            <a:pPr lvl="2" eaLnBrk="1" hangingPunct="1">
              <a:buFont typeface="Arial" charset="0"/>
              <a:buNone/>
            </a:pPr>
            <a:r>
              <a:rPr lang="en-US" sz="2000" b="1">
                <a:latin typeface="Courier New" charset="0"/>
                <a:ea typeface="ＭＳ Ｐゴシック" charset="0"/>
              </a:rPr>
              <a:t>		System.out.println("Same value"); // yes</a:t>
            </a:r>
          </a:p>
          <a:p>
            <a:pPr lvl="3" eaLnBrk="1" hangingPunct="1"/>
            <a:r>
              <a:rPr lang="en-US">
                <a:latin typeface="Tahoma" charset="0"/>
                <a:ea typeface="ＭＳ Ｐゴシック" charset="0"/>
              </a:rPr>
              <a:t>We will also use the compareTo() method later</a:t>
            </a:r>
          </a:p>
          <a:p>
            <a:pPr lvl="2" eaLnBrk="1" hangingPunct="1"/>
            <a:r>
              <a:rPr lang="en-US">
                <a:latin typeface="Tahoma" charset="0"/>
                <a:ea typeface="ＭＳ Ｐゴシック" charset="0"/>
              </a:rPr>
              <a:t>It seems complicated but it will make more sense when we get into defining new classes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6739">
                                            <p:txEl>
                                              <p:pRg st="0" end="0"/>
                                            </p:txEl>
                                          </p:spTgt>
                                        </p:tgtEl>
                                        <p:attrNameLst>
                                          <p:attrName>style.visibility</p:attrName>
                                        </p:attrNameLst>
                                      </p:cBhvr>
                                      <p:to>
                                        <p:strVal val="visible"/>
                                      </p:to>
                                    </p:set>
                                    <p:animEffect transition="in" filter="dissolve">
                                      <p:cBhvr>
                                        <p:cTn id="7" dur="500"/>
                                        <p:tgtEl>
                                          <p:spTgt spid="139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6739">
                                            <p:txEl>
                                              <p:pRg st="1" end="1"/>
                                            </p:txEl>
                                          </p:spTgt>
                                        </p:tgtEl>
                                        <p:attrNameLst>
                                          <p:attrName>style.visibility</p:attrName>
                                        </p:attrNameLst>
                                      </p:cBhvr>
                                      <p:to>
                                        <p:strVal val="visible"/>
                                      </p:to>
                                    </p:set>
                                    <p:animEffect transition="in" filter="dissolve">
                                      <p:cBhvr>
                                        <p:cTn id="12" dur="500"/>
                                        <p:tgtEl>
                                          <p:spTgt spid="139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6739">
                                            <p:txEl>
                                              <p:pRg st="2" end="2"/>
                                            </p:txEl>
                                          </p:spTgt>
                                        </p:tgtEl>
                                        <p:attrNameLst>
                                          <p:attrName>style.visibility</p:attrName>
                                        </p:attrNameLst>
                                      </p:cBhvr>
                                      <p:to>
                                        <p:strVal val="visible"/>
                                      </p:to>
                                    </p:set>
                                    <p:animEffect transition="in" filter="dissolve">
                                      <p:cBhvr>
                                        <p:cTn id="17" dur="500"/>
                                        <p:tgtEl>
                                          <p:spTgt spid="139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6739">
                                            <p:txEl>
                                              <p:pRg st="3" end="3"/>
                                            </p:txEl>
                                          </p:spTgt>
                                        </p:tgtEl>
                                        <p:attrNameLst>
                                          <p:attrName>style.visibility</p:attrName>
                                        </p:attrNameLst>
                                      </p:cBhvr>
                                      <p:to>
                                        <p:strVal val="visible"/>
                                      </p:to>
                                    </p:set>
                                    <p:animEffect transition="in" filter="dissolve">
                                      <p:cBhvr>
                                        <p:cTn id="22" dur="500"/>
                                        <p:tgtEl>
                                          <p:spTgt spid="139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6739">
                                            <p:txEl>
                                              <p:pRg st="4" end="4"/>
                                            </p:txEl>
                                          </p:spTgt>
                                        </p:tgtEl>
                                        <p:attrNameLst>
                                          <p:attrName>style.visibility</p:attrName>
                                        </p:attrNameLst>
                                      </p:cBhvr>
                                      <p:to>
                                        <p:strVal val="visible"/>
                                      </p:to>
                                    </p:set>
                                    <p:animEffect transition="in" filter="dissolve">
                                      <p:cBhvr>
                                        <p:cTn id="27" dur="500"/>
                                        <p:tgtEl>
                                          <p:spTgt spid="1396739">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396739">
                                            <p:txEl>
                                              <p:pRg st="5" end="5"/>
                                            </p:txEl>
                                          </p:spTgt>
                                        </p:tgtEl>
                                        <p:attrNameLst>
                                          <p:attrName>style.visibility</p:attrName>
                                        </p:attrNameLst>
                                      </p:cBhvr>
                                      <p:to>
                                        <p:strVal val="visible"/>
                                      </p:to>
                                    </p:set>
                                    <p:animEffect transition="in" filter="dissolve">
                                      <p:cBhvr>
                                        <p:cTn id="30" dur="500"/>
                                        <p:tgtEl>
                                          <p:spTgt spid="1396739">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396739">
                                            <p:txEl>
                                              <p:pRg st="6" end="6"/>
                                            </p:txEl>
                                          </p:spTgt>
                                        </p:tgtEl>
                                        <p:attrNameLst>
                                          <p:attrName>style.visibility</p:attrName>
                                        </p:attrNameLst>
                                      </p:cBhvr>
                                      <p:to>
                                        <p:strVal val="visible"/>
                                      </p:to>
                                    </p:set>
                                    <p:animEffect transition="in" filter="dissolve">
                                      <p:cBhvr>
                                        <p:cTn id="33" dur="500"/>
                                        <p:tgtEl>
                                          <p:spTgt spid="1396739">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1396739">
                                            <p:txEl>
                                              <p:pRg st="7" end="7"/>
                                            </p:txEl>
                                          </p:spTgt>
                                        </p:tgtEl>
                                        <p:attrNameLst>
                                          <p:attrName>style.visibility</p:attrName>
                                        </p:attrNameLst>
                                      </p:cBhvr>
                                      <p:to>
                                        <p:strVal val="visible"/>
                                      </p:to>
                                    </p:set>
                                    <p:animEffect transition="in" filter="dissolve">
                                      <p:cBhvr>
                                        <p:cTn id="36" dur="500"/>
                                        <p:tgtEl>
                                          <p:spTgt spid="139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83342CC7-1305-3747-9638-79FCB5CD728B}" type="slidenum">
              <a:rPr lang="en-US" sz="1400">
                <a:latin typeface="Arial" charset="0"/>
              </a:rPr>
              <a:pPr eaLnBrk="1" hangingPunct="1"/>
              <a:t>84</a:t>
            </a:fld>
            <a:endParaRPr lang="en-US" sz="1400">
              <a:latin typeface="Arial" charset="0"/>
            </a:endParaRPr>
          </a:p>
        </p:txBody>
      </p:sp>
      <p:sp>
        <p:nvSpPr>
          <p:cNvPr id="12083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8: More references</a:t>
            </a:r>
          </a:p>
        </p:txBody>
      </p:sp>
      <p:sp>
        <p:nvSpPr>
          <p:cNvPr id="1397763" name="Rectangle 3"/>
          <p:cNvSpPr>
            <a:spLocks noGrp="1" noChangeArrowheads="1"/>
          </p:cNvSpPr>
          <p:nvPr>
            <p:ph type="body" idx="1"/>
          </p:nvPr>
        </p:nvSpPr>
        <p:spPr/>
        <p:txBody>
          <a:bodyPr/>
          <a:lstStyle/>
          <a:p>
            <a:pPr lvl="2" eaLnBrk="1" hangingPunct="1"/>
            <a:r>
              <a:rPr lang="en-US">
                <a:latin typeface="Tahoma" charset="0"/>
                <a:ea typeface="ＭＳ Ｐゴシック" charset="0"/>
              </a:rPr>
              <a:t>Note the difference in the tests:</a:t>
            </a:r>
          </a:p>
          <a:p>
            <a:pPr lvl="3" eaLnBrk="1" hangingPunct="1"/>
            <a:r>
              <a:rPr lang="en-US">
                <a:latin typeface="Tahoma" charset="0"/>
                <a:ea typeface="ＭＳ Ｐゴシック" charset="0"/>
              </a:rPr>
              <a:t>The </a:t>
            </a:r>
            <a:r>
              <a:rPr lang="en-US">
                <a:solidFill>
                  <a:schemeClr val="accent2"/>
                </a:solidFill>
                <a:latin typeface="Tahoma" charset="0"/>
                <a:ea typeface="ＭＳ Ｐゴシック" charset="0"/>
              </a:rPr>
              <a:t>== operator shows us that it is the same object</a:t>
            </a:r>
          </a:p>
          <a:p>
            <a:pPr lvl="3" eaLnBrk="1" hangingPunct="1"/>
            <a:r>
              <a:rPr lang="en-US">
                <a:latin typeface="Tahoma" charset="0"/>
                <a:ea typeface="ＭＳ Ｐゴシック" charset="0"/>
              </a:rPr>
              <a:t>The </a:t>
            </a:r>
            <a:r>
              <a:rPr lang="en-US">
                <a:solidFill>
                  <a:srgbClr val="339933"/>
                </a:solidFill>
                <a:latin typeface="Tahoma" charset="0"/>
                <a:ea typeface="ＭＳ Ｐゴシック" charset="0"/>
              </a:rPr>
              <a:t>equals method show us that the values are in some way the same</a:t>
            </a:r>
            <a:r>
              <a:rPr lang="en-US">
                <a:latin typeface="Tahoma" charset="0"/>
                <a:ea typeface="ＭＳ Ｐゴシック" charset="0"/>
              </a:rPr>
              <a:t> (depending on how it is defined)</a:t>
            </a:r>
          </a:p>
          <a:p>
            <a:pPr lvl="3" eaLnBrk="1" hangingPunct="1"/>
            <a:endParaRPr lang="en-US">
              <a:latin typeface="Tahoma" charset="0"/>
              <a:ea typeface="ＭＳ Ｐゴシック" charset="0"/>
            </a:endParaRPr>
          </a:p>
          <a:p>
            <a:pPr lvl="1" eaLnBrk="1" hangingPunct="1"/>
            <a:r>
              <a:rPr lang="en-US">
                <a:solidFill>
                  <a:srgbClr val="336699"/>
                </a:solidFill>
                <a:latin typeface="Tahoma" charset="0"/>
                <a:ea typeface="ＭＳ Ｐゴシック" charset="0"/>
              </a:rPr>
              <a:t>References can be set to null to initialize or reinitialize a variable</a:t>
            </a:r>
          </a:p>
          <a:p>
            <a:pPr lvl="2" eaLnBrk="1" hangingPunct="1"/>
            <a:r>
              <a:rPr lang="en-US">
                <a:latin typeface="Tahoma" charset="0"/>
                <a:ea typeface="ＭＳ Ｐゴシック" charset="0"/>
              </a:rPr>
              <a:t>Null references cannot be accessed via the "dot" notation</a:t>
            </a:r>
          </a:p>
          <a:p>
            <a:pPr lvl="2" eaLnBrk="1" hangingPunct="1"/>
            <a:r>
              <a:rPr lang="en-US">
                <a:latin typeface="Tahoma" charset="0"/>
                <a:ea typeface="ＭＳ Ｐゴシック" charset="0"/>
              </a:rPr>
              <a:t>If it is attempted a run-time error results</a:t>
            </a:r>
          </a:p>
          <a:p>
            <a:pPr lvl="2" eaLnBrk="1" hangingPunct="1">
              <a:buFont typeface="Arial" charset="0"/>
              <a:buNone/>
            </a:pPr>
            <a:r>
              <a:rPr lang="en-US" sz="2000" b="1">
                <a:latin typeface="Courier New" charset="0"/>
                <a:ea typeface="ＭＳ Ｐゴシック" charset="0"/>
              </a:rPr>
              <a:t>S1 = null;</a:t>
            </a:r>
          </a:p>
          <a:p>
            <a:pPr lvl="2" eaLnBrk="1" hangingPunct="1">
              <a:buFont typeface="Arial" charset="0"/>
              <a:buNone/>
            </a:pPr>
            <a:r>
              <a:rPr lang="en-US" sz="2000" b="1">
                <a:latin typeface="Courier New" charset="0"/>
                <a:ea typeface="ＭＳ Ｐゴシック" charset="0"/>
              </a:rPr>
              <a:t>S1.append("This will not work!");</a:t>
            </a:r>
          </a:p>
          <a:p>
            <a:pPr lvl="2" eaLnBrk="1" hangingPunct="1"/>
            <a:endParaRPr lang="en-US" sz="2000" b="1">
              <a:latin typeface="Courier New"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7763">
                                            <p:txEl>
                                              <p:pRg st="4" end="4"/>
                                            </p:txEl>
                                          </p:spTgt>
                                        </p:tgtEl>
                                        <p:attrNameLst>
                                          <p:attrName>style.visibility</p:attrName>
                                        </p:attrNameLst>
                                      </p:cBhvr>
                                      <p:to>
                                        <p:strVal val="visible"/>
                                      </p:to>
                                    </p:set>
                                    <p:animEffect transition="in" filter="dissolve">
                                      <p:cBhvr>
                                        <p:cTn id="7" dur="500"/>
                                        <p:tgtEl>
                                          <p:spTgt spid="139776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7763">
                                            <p:txEl>
                                              <p:pRg st="5" end="5"/>
                                            </p:txEl>
                                          </p:spTgt>
                                        </p:tgtEl>
                                        <p:attrNameLst>
                                          <p:attrName>style.visibility</p:attrName>
                                        </p:attrNameLst>
                                      </p:cBhvr>
                                      <p:to>
                                        <p:strVal val="visible"/>
                                      </p:to>
                                    </p:set>
                                    <p:animEffect transition="in" filter="dissolve">
                                      <p:cBhvr>
                                        <p:cTn id="12" dur="500"/>
                                        <p:tgtEl>
                                          <p:spTgt spid="139776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7763">
                                            <p:txEl>
                                              <p:pRg st="6" end="6"/>
                                            </p:txEl>
                                          </p:spTgt>
                                        </p:tgtEl>
                                        <p:attrNameLst>
                                          <p:attrName>style.visibility</p:attrName>
                                        </p:attrNameLst>
                                      </p:cBhvr>
                                      <p:to>
                                        <p:strVal val="visible"/>
                                      </p:to>
                                    </p:set>
                                    <p:animEffect transition="in" filter="dissolve">
                                      <p:cBhvr>
                                        <p:cTn id="17" dur="500"/>
                                        <p:tgtEl>
                                          <p:spTgt spid="139776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7763">
                                            <p:txEl>
                                              <p:pRg st="7" end="7"/>
                                            </p:txEl>
                                          </p:spTgt>
                                        </p:tgtEl>
                                        <p:attrNameLst>
                                          <p:attrName>style.visibility</p:attrName>
                                        </p:attrNameLst>
                                      </p:cBhvr>
                                      <p:to>
                                        <p:strVal val="visible"/>
                                      </p:to>
                                    </p:set>
                                    <p:animEffect transition="in" filter="dissolve">
                                      <p:cBhvr>
                                        <p:cTn id="22" dur="500"/>
                                        <p:tgtEl>
                                          <p:spTgt spid="139776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7763">
                                            <p:txEl>
                                              <p:pRg st="8" end="8"/>
                                            </p:txEl>
                                          </p:spTgt>
                                        </p:tgtEl>
                                        <p:attrNameLst>
                                          <p:attrName>style.visibility</p:attrName>
                                        </p:attrNameLst>
                                      </p:cBhvr>
                                      <p:to>
                                        <p:strVal val="visible"/>
                                      </p:to>
                                    </p:set>
                                    <p:animEffect transition="in" filter="dissolve">
                                      <p:cBhvr>
                                        <p:cTn id="27" dur="500"/>
                                        <p:tgtEl>
                                          <p:spTgt spid="1397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EA5144D-EC50-284E-9BA6-FC0EFC00D2A3}" type="slidenum">
              <a:rPr lang="en-US" sz="1400">
                <a:latin typeface="Arial" charset="0"/>
              </a:rPr>
              <a:pPr eaLnBrk="1" hangingPunct="1"/>
              <a:t>85</a:t>
            </a:fld>
            <a:endParaRPr lang="en-US" sz="1400">
              <a:latin typeface="Arial" charset="0"/>
            </a:endParaRPr>
          </a:p>
        </p:txBody>
      </p:sp>
      <p:sp>
        <p:nvSpPr>
          <p:cNvPr id="121858"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Lecture 8: </a:t>
            </a:r>
            <a:r>
              <a:rPr lang="en-US" dirty="0">
                <a:latin typeface="Arial" charset="0"/>
                <a:ea typeface="ＭＳ Ｐゴシック" charset="0"/>
                <a:cs typeface="ＭＳ Ｐゴシック" charset="0"/>
              </a:rPr>
              <a:t>More references</a:t>
            </a:r>
          </a:p>
        </p:txBody>
      </p:sp>
      <p:sp>
        <p:nvSpPr>
          <p:cNvPr id="1398787" name="Rectangle 3"/>
          <p:cNvSpPr>
            <a:spLocks noGrp="1" noChangeArrowheads="1"/>
          </p:cNvSpPr>
          <p:nvPr>
            <p:ph type="body" idx="1"/>
          </p:nvPr>
        </p:nvSpPr>
        <p:spPr/>
        <p:txBody>
          <a:bodyPr/>
          <a:lstStyle/>
          <a:p>
            <a:pPr lvl="2" eaLnBrk="1" hangingPunct="1"/>
            <a:r>
              <a:rPr lang="en-US">
                <a:latin typeface="Tahoma" charset="0"/>
                <a:ea typeface="ＭＳ Ｐゴシック" charset="0"/>
              </a:rPr>
              <a:t>Why?</a:t>
            </a:r>
          </a:p>
          <a:p>
            <a:pPr lvl="3" eaLnBrk="1" hangingPunct="1"/>
            <a:r>
              <a:rPr lang="en-US">
                <a:latin typeface="Tahoma" charset="0"/>
                <a:ea typeface="ＭＳ Ｐゴシック" charset="0"/>
              </a:rPr>
              <a:t>The </a:t>
            </a:r>
            <a:r>
              <a:rPr lang="en-US">
                <a:solidFill>
                  <a:srgbClr val="FF0000"/>
                </a:solidFill>
                <a:latin typeface="Tahoma" charset="0"/>
                <a:ea typeface="ＭＳ Ｐゴシック" charset="0"/>
              </a:rPr>
              <a:t>method calls are associated with the OBJECT that is being accessed, NOT with the variable</a:t>
            </a:r>
          </a:p>
          <a:p>
            <a:pPr lvl="3" eaLnBrk="1" hangingPunct="1"/>
            <a:r>
              <a:rPr lang="en-US">
                <a:latin typeface="Tahoma" charset="0"/>
                <a:ea typeface="ＭＳ Ｐゴシック" charset="0"/>
              </a:rPr>
              <a:t>If there is no object, there are no methods available to call</a:t>
            </a:r>
          </a:p>
          <a:p>
            <a:pPr lvl="3" eaLnBrk="1" hangingPunct="1"/>
            <a:r>
              <a:rPr lang="en-US">
                <a:latin typeface="Tahoma" charset="0"/>
                <a:ea typeface="ＭＳ Ｐゴシック" charset="0"/>
              </a:rPr>
              <a:t>Result is </a:t>
            </a:r>
            <a:r>
              <a:rPr lang="en-US" b="1">
                <a:latin typeface="Courier New" charset="0"/>
                <a:ea typeface="ＭＳ Ｐゴシック" charset="0"/>
              </a:rPr>
              <a:t>NullPointerException</a:t>
            </a:r>
            <a:r>
              <a:rPr lang="en-US">
                <a:latin typeface="Tahoma" charset="0"/>
                <a:ea typeface="ＭＳ Ｐゴシック" charset="0"/>
              </a:rPr>
              <a:t> – common error so remember it!</a:t>
            </a:r>
          </a:p>
          <a:p>
            <a:pPr lvl="1" eaLnBrk="1" hangingPunct="1"/>
            <a:r>
              <a:rPr lang="en-US">
                <a:latin typeface="Tahoma" charset="0"/>
                <a:ea typeface="ＭＳ Ｐゴシック" charset="0"/>
              </a:rPr>
              <a:t>Let's take a look at ex8.java</a:t>
            </a:r>
          </a:p>
          <a:p>
            <a:pPr lvl="1" eaLnBrk="1" hangingPunct="1"/>
            <a:r>
              <a:rPr lang="en-US">
                <a:latin typeface="Tahoma" charset="0"/>
                <a:ea typeface="ＭＳ Ｐゴシック" charset="0"/>
              </a:rPr>
              <a:t>Side note: speaking of common errors</a:t>
            </a:r>
          </a:p>
          <a:p>
            <a:pPr lvl="2" eaLnBrk="1" hangingPunct="1"/>
            <a:r>
              <a:rPr lang="en-US">
                <a:latin typeface="Tahoma" charset="0"/>
                <a:ea typeface="ＭＳ Ｐゴシック" charset="0"/>
              </a:rPr>
              <a:t>Take another look at </a:t>
            </a:r>
            <a:r>
              <a:rPr lang="en-US">
                <a:solidFill>
                  <a:srgbClr val="FF0000"/>
                </a:solidFill>
                <a:latin typeface="Tahoma" charset="0"/>
                <a:ea typeface="ＭＳ Ｐゴシック" charset="0"/>
              </a:rPr>
              <a:t>debug.ppt</a:t>
            </a:r>
            <a:r>
              <a:rPr lang="en-US">
                <a:latin typeface="Tahoma" charset="0"/>
                <a:ea typeface="ＭＳ Ｐゴシック" charset="0"/>
              </a:rPr>
              <a:t> – it has some of the things we just mentioned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98787">
                                            <p:txEl>
                                              <p:pRg st="2" end="2"/>
                                            </p:txEl>
                                          </p:spTgt>
                                        </p:tgtEl>
                                        <p:attrNameLst>
                                          <p:attrName>style.visibility</p:attrName>
                                        </p:attrNameLst>
                                      </p:cBhvr>
                                      <p:to>
                                        <p:strVal val="visible"/>
                                      </p:to>
                                    </p:set>
                                    <p:animEffect transition="in" filter="dissolve">
                                      <p:cBhvr>
                                        <p:cTn id="7" dur="500"/>
                                        <p:tgtEl>
                                          <p:spTgt spid="13987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98787">
                                            <p:txEl>
                                              <p:pRg st="3" end="3"/>
                                            </p:txEl>
                                          </p:spTgt>
                                        </p:tgtEl>
                                        <p:attrNameLst>
                                          <p:attrName>style.visibility</p:attrName>
                                        </p:attrNameLst>
                                      </p:cBhvr>
                                      <p:to>
                                        <p:strVal val="visible"/>
                                      </p:to>
                                    </p:set>
                                    <p:animEffect transition="in" filter="dissolve">
                                      <p:cBhvr>
                                        <p:cTn id="12" dur="500"/>
                                        <p:tgtEl>
                                          <p:spTgt spid="13987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98787">
                                            <p:txEl>
                                              <p:pRg st="4" end="4"/>
                                            </p:txEl>
                                          </p:spTgt>
                                        </p:tgtEl>
                                        <p:attrNameLst>
                                          <p:attrName>style.visibility</p:attrName>
                                        </p:attrNameLst>
                                      </p:cBhvr>
                                      <p:to>
                                        <p:strVal val="visible"/>
                                      </p:to>
                                    </p:set>
                                    <p:animEffect transition="in" filter="dissolve">
                                      <p:cBhvr>
                                        <p:cTn id="17" dur="500"/>
                                        <p:tgtEl>
                                          <p:spTgt spid="13987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98787">
                                            <p:txEl>
                                              <p:pRg st="5" end="5"/>
                                            </p:txEl>
                                          </p:spTgt>
                                        </p:tgtEl>
                                        <p:attrNameLst>
                                          <p:attrName>style.visibility</p:attrName>
                                        </p:attrNameLst>
                                      </p:cBhvr>
                                      <p:to>
                                        <p:strVal val="visible"/>
                                      </p:to>
                                    </p:set>
                                    <p:animEffect transition="in" filter="dissolve">
                                      <p:cBhvr>
                                        <p:cTn id="22" dur="500"/>
                                        <p:tgtEl>
                                          <p:spTgt spid="13987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98787">
                                            <p:txEl>
                                              <p:pRg st="6" end="6"/>
                                            </p:txEl>
                                          </p:spTgt>
                                        </p:tgtEl>
                                        <p:attrNameLst>
                                          <p:attrName>style.visibility</p:attrName>
                                        </p:attrNameLst>
                                      </p:cBhvr>
                                      <p:to>
                                        <p:strVal val="visible"/>
                                      </p:to>
                                    </p:set>
                                    <p:animEffect transition="in" filter="dissolve">
                                      <p:cBhvr>
                                        <p:cTn id="27" dur="500"/>
                                        <p:tgtEl>
                                          <p:spTgt spid="1398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E697412-0F14-DC46-B904-625E1FA71952}" type="slidenum">
              <a:rPr lang="en-US" sz="1400">
                <a:latin typeface="Arial" charset="0"/>
              </a:rPr>
              <a:pPr eaLnBrk="1" hangingPunct="1"/>
              <a:t>86</a:t>
            </a:fld>
            <a:endParaRPr lang="en-US" sz="1400">
              <a:latin typeface="Arial" charset="0"/>
            </a:endParaRPr>
          </a:p>
        </p:txBody>
      </p:sp>
      <p:sp>
        <p:nvSpPr>
          <p:cNvPr id="12288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Intro. to Object-Oriented Programming (OOP)</a:t>
            </a:r>
          </a:p>
        </p:txBody>
      </p:sp>
      <p:sp>
        <p:nvSpPr>
          <p:cNvPr id="1420291" name="Rectangle 3"/>
          <p:cNvSpPr>
            <a:spLocks noGrp="1" noChangeArrowheads="1"/>
          </p:cNvSpPr>
          <p:nvPr>
            <p:ph type="body" idx="1"/>
          </p:nvPr>
        </p:nvSpPr>
        <p:spPr>
          <a:xfrm>
            <a:off x="533400" y="914400"/>
            <a:ext cx="8077200" cy="5486400"/>
          </a:xfrm>
        </p:spPr>
        <p:txBody>
          <a:bodyPr/>
          <a:lstStyle/>
          <a:p>
            <a:pPr eaLnBrk="1" hangingPunct="1"/>
            <a:r>
              <a:rPr lang="en-US" dirty="0">
                <a:latin typeface="Tahoma" charset="0"/>
                <a:ea typeface="ＭＳ Ｐゴシック" charset="0"/>
                <a:cs typeface="ＭＳ Ｐゴシック" charset="0"/>
              </a:rPr>
              <a:t>Object-Oriented Programming consists of 3 primary ideas:</a:t>
            </a:r>
          </a:p>
          <a:p>
            <a:pPr lvl="1" eaLnBrk="1" hangingPunct="1"/>
            <a:r>
              <a:rPr lang="en-US" dirty="0">
                <a:solidFill>
                  <a:srgbClr val="008000"/>
                </a:solidFill>
                <a:latin typeface="Tahoma" charset="0"/>
                <a:ea typeface="ＭＳ Ｐゴシック" charset="0"/>
              </a:rPr>
              <a:t>Encapsulation</a:t>
            </a:r>
            <a:r>
              <a:rPr lang="en-US" dirty="0">
                <a:solidFill>
                  <a:srgbClr val="FF0000"/>
                </a:solidFill>
                <a:latin typeface="Tahoma" charset="0"/>
                <a:ea typeface="ＭＳ Ｐゴシック" charset="0"/>
              </a:rPr>
              <a:t> </a:t>
            </a:r>
            <a:r>
              <a:rPr lang="en-US" dirty="0">
                <a:latin typeface="Tahoma" charset="0"/>
                <a:ea typeface="ＭＳ Ｐゴシック" charset="0"/>
              </a:rPr>
              <a:t>and</a:t>
            </a:r>
            <a:r>
              <a:rPr lang="en-US" dirty="0">
                <a:solidFill>
                  <a:srgbClr val="FF0000"/>
                </a:solidFill>
                <a:latin typeface="Tahoma" charset="0"/>
                <a:ea typeface="ＭＳ Ｐゴシック" charset="0"/>
              </a:rPr>
              <a:t> Data Abstraction</a:t>
            </a:r>
          </a:p>
          <a:p>
            <a:pPr lvl="2" eaLnBrk="1" hangingPunct="1"/>
            <a:r>
              <a:rPr lang="en-US" dirty="0">
                <a:solidFill>
                  <a:srgbClr val="008000"/>
                </a:solidFill>
                <a:latin typeface="Tahoma" charset="0"/>
                <a:ea typeface="ＭＳ Ｐゴシック" charset="0"/>
              </a:rPr>
              <a:t>Operations on the data are considered to be part of the data type</a:t>
            </a:r>
          </a:p>
          <a:p>
            <a:pPr lvl="2" eaLnBrk="1" hangingPunct="1"/>
            <a:r>
              <a:rPr lang="en-US" dirty="0">
                <a:solidFill>
                  <a:srgbClr val="FF0000"/>
                </a:solidFill>
                <a:latin typeface="Tahoma" charset="0"/>
                <a:ea typeface="ＭＳ Ｐゴシック" charset="0"/>
              </a:rPr>
              <a:t>We can understand and use a data type without knowing all of its implementation details</a:t>
            </a:r>
          </a:p>
          <a:p>
            <a:pPr lvl="3" eaLnBrk="1" hangingPunct="1"/>
            <a:r>
              <a:rPr lang="en-US" dirty="0">
                <a:latin typeface="Tahoma" charset="0"/>
                <a:ea typeface="ＭＳ Ｐゴシック" charset="0"/>
              </a:rPr>
              <a:t>Neither how the data is represented nor how the operations are implemented</a:t>
            </a:r>
          </a:p>
          <a:p>
            <a:pPr lvl="3" eaLnBrk="1" hangingPunct="1"/>
            <a:r>
              <a:rPr lang="en-US" dirty="0">
                <a:latin typeface="Tahoma" charset="0"/>
                <a:ea typeface="ＭＳ Ｐゴシック" charset="0"/>
              </a:rPr>
              <a:t>We just need to know the interface (or method headers) – how to </a:t>
            </a:r>
            <a:r>
              <a:rPr lang="ja-JP" altLang="en-US" dirty="0">
                <a:latin typeface="Tahoma" charset="0"/>
                <a:ea typeface="ＭＳ Ｐゴシック" charset="0"/>
              </a:rPr>
              <a:t>“</a:t>
            </a:r>
            <a:r>
              <a:rPr lang="en-US" altLang="ja-JP" dirty="0">
                <a:latin typeface="Tahoma" charset="0"/>
                <a:ea typeface="ＭＳ Ｐゴシック" charset="0"/>
              </a:rPr>
              <a:t>communicate</a:t>
            </a:r>
            <a:r>
              <a:rPr lang="ja-JP" altLang="en-US" dirty="0">
                <a:latin typeface="Tahoma" charset="0"/>
                <a:ea typeface="ＭＳ Ｐゴシック" charset="0"/>
              </a:rPr>
              <a:t>”</a:t>
            </a:r>
            <a:r>
              <a:rPr lang="en-US" altLang="ja-JP" dirty="0">
                <a:latin typeface="Tahoma" charset="0"/>
                <a:ea typeface="ＭＳ Ｐゴシック" charset="0"/>
              </a:rPr>
              <a:t> with the object </a:t>
            </a:r>
          </a:p>
          <a:p>
            <a:pPr lvl="3" eaLnBrk="1" hangingPunct="1"/>
            <a:r>
              <a:rPr lang="en-US" dirty="0">
                <a:latin typeface="Tahoma" charset="0"/>
                <a:ea typeface="ＭＳ Ｐゴシック" charset="0"/>
              </a:rPr>
              <a:t>Compare to </a:t>
            </a:r>
            <a:r>
              <a:rPr lang="en-US" dirty="0">
                <a:solidFill>
                  <a:srgbClr val="FF0000"/>
                </a:solidFill>
                <a:latin typeface="Tahoma" charset="0"/>
                <a:ea typeface="ＭＳ Ｐゴシック" charset="0"/>
              </a:rPr>
              <a:t>functional abstraction </a:t>
            </a:r>
            <a:r>
              <a:rPr lang="en-US" dirty="0">
                <a:latin typeface="Tahoma" charset="0"/>
                <a:ea typeface="ＭＳ Ｐゴシック" charset="0"/>
              </a:rPr>
              <a:t>with methods</a:t>
            </a:r>
          </a:p>
          <a:p>
            <a:pPr lvl="2" eaLnBrk="1" hangingPunct="1"/>
            <a:r>
              <a:rPr lang="en-US" dirty="0">
                <a:latin typeface="Tahoma" charset="0"/>
                <a:ea typeface="ＭＳ Ｐゴシック" charset="0"/>
              </a:rPr>
              <a:t>We discussed this somewhat already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animEffect transition="in" filter="blinds(horizontal)">
                                      <p:cBhvr>
                                        <p:cTn id="7" dur="500"/>
                                        <p:tgtEl>
                                          <p:spTgt spid="142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0291">
                                            <p:txEl>
                                              <p:pRg st="1" end="1"/>
                                            </p:txEl>
                                          </p:spTgt>
                                        </p:tgtEl>
                                        <p:attrNameLst>
                                          <p:attrName>style.visibility</p:attrName>
                                        </p:attrNameLst>
                                      </p:cBhvr>
                                      <p:to>
                                        <p:strVal val="visible"/>
                                      </p:to>
                                    </p:set>
                                    <p:animEffect transition="in" filter="blinds(horizontal)">
                                      <p:cBhvr>
                                        <p:cTn id="12" dur="500"/>
                                        <p:tgtEl>
                                          <p:spTgt spid="142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0291">
                                            <p:txEl>
                                              <p:pRg st="2" end="2"/>
                                            </p:txEl>
                                          </p:spTgt>
                                        </p:tgtEl>
                                        <p:attrNameLst>
                                          <p:attrName>style.visibility</p:attrName>
                                        </p:attrNameLst>
                                      </p:cBhvr>
                                      <p:to>
                                        <p:strVal val="visible"/>
                                      </p:to>
                                    </p:set>
                                    <p:animEffect transition="in" filter="blinds(horizontal)">
                                      <p:cBhvr>
                                        <p:cTn id="17" dur="500"/>
                                        <p:tgtEl>
                                          <p:spTgt spid="142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0291">
                                            <p:txEl>
                                              <p:pRg st="3" end="3"/>
                                            </p:txEl>
                                          </p:spTgt>
                                        </p:tgtEl>
                                        <p:attrNameLst>
                                          <p:attrName>style.visibility</p:attrName>
                                        </p:attrNameLst>
                                      </p:cBhvr>
                                      <p:to>
                                        <p:strVal val="visible"/>
                                      </p:to>
                                    </p:set>
                                    <p:animEffect transition="in" filter="blinds(horizontal)">
                                      <p:cBhvr>
                                        <p:cTn id="22" dur="500"/>
                                        <p:tgtEl>
                                          <p:spTgt spid="142029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20291">
                                            <p:txEl>
                                              <p:pRg st="4" end="4"/>
                                            </p:txEl>
                                          </p:spTgt>
                                        </p:tgtEl>
                                        <p:attrNameLst>
                                          <p:attrName>style.visibility</p:attrName>
                                        </p:attrNameLst>
                                      </p:cBhvr>
                                      <p:to>
                                        <p:strVal val="visible"/>
                                      </p:to>
                                    </p:set>
                                    <p:animEffect transition="in" filter="blinds(horizontal)">
                                      <p:cBhvr>
                                        <p:cTn id="25" dur="500"/>
                                        <p:tgtEl>
                                          <p:spTgt spid="142029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20291">
                                            <p:txEl>
                                              <p:pRg st="5" end="5"/>
                                            </p:txEl>
                                          </p:spTgt>
                                        </p:tgtEl>
                                        <p:attrNameLst>
                                          <p:attrName>style.visibility</p:attrName>
                                        </p:attrNameLst>
                                      </p:cBhvr>
                                      <p:to>
                                        <p:strVal val="visible"/>
                                      </p:to>
                                    </p:set>
                                    <p:animEffect transition="in" filter="blinds(horizontal)">
                                      <p:cBhvr>
                                        <p:cTn id="28" dur="500"/>
                                        <p:tgtEl>
                                          <p:spTgt spid="142029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20291">
                                            <p:txEl>
                                              <p:pRg st="6" end="6"/>
                                            </p:txEl>
                                          </p:spTgt>
                                        </p:tgtEl>
                                        <p:attrNameLst>
                                          <p:attrName>style.visibility</p:attrName>
                                        </p:attrNameLst>
                                      </p:cBhvr>
                                      <p:to>
                                        <p:strVal val="visible"/>
                                      </p:to>
                                    </p:set>
                                    <p:animEffect transition="in" filter="blinds(horizontal)">
                                      <p:cBhvr>
                                        <p:cTn id="31" dur="500"/>
                                        <p:tgtEl>
                                          <p:spTgt spid="142029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20291">
                                            <p:txEl>
                                              <p:pRg st="7" end="7"/>
                                            </p:txEl>
                                          </p:spTgt>
                                        </p:tgtEl>
                                        <p:attrNameLst>
                                          <p:attrName>style.visibility</p:attrName>
                                        </p:attrNameLst>
                                      </p:cBhvr>
                                      <p:to>
                                        <p:strVal val="visible"/>
                                      </p:to>
                                    </p:set>
                                    <p:animEffect transition="in" filter="blinds(horizontal)">
                                      <p:cBhvr>
                                        <p:cTn id="36" dur="500"/>
                                        <p:tgtEl>
                                          <p:spTgt spid="1420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bldLvl="3"/>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F8A3E85-3425-9641-8DBA-0711ACD6D5A1}" type="slidenum">
              <a:rPr lang="en-US" sz="1400">
                <a:latin typeface="Arial" charset="0"/>
              </a:rPr>
              <a:pPr eaLnBrk="1" hangingPunct="1"/>
              <a:t>87</a:t>
            </a:fld>
            <a:endParaRPr lang="en-US" sz="1400">
              <a:latin typeface="Arial" charset="0"/>
            </a:endParaRPr>
          </a:p>
        </p:txBody>
      </p:sp>
      <p:sp>
        <p:nvSpPr>
          <p:cNvPr id="12390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Intro. to OOP</a:t>
            </a:r>
          </a:p>
        </p:txBody>
      </p:sp>
      <p:sp>
        <p:nvSpPr>
          <p:cNvPr id="1421315" name="Rectangle 3"/>
          <p:cNvSpPr>
            <a:spLocks noGrp="1" noChangeArrowheads="1"/>
          </p:cNvSpPr>
          <p:nvPr>
            <p:ph type="body" idx="1"/>
          </p:nvPr>
        </p:nvSpPr>
        <p:spPr>
          <a:xfrm>
            <a:off x="533400" y="1066800"/>
            <a:ext cx="8077200" cy="5181600"/>
          </a:xfrm>
        </p:spPr>
        <p:txBody>
          <a:bodyPr/>
          <a:lstStyle/>
          <a:p>
            <a:pPr lvl="1" eaLnBrk="1" hangingPunct="1"/>
            <a:r>
              <a:rPr lang="en-US">
                <a:solidFill>
                  <a:srgbClr val="FF0000"/>
                </a:solidFill>
                <a:latin typeface="Tahoma" charset="0"/>
                <a:ea typeface="ＭＳ Ｐゴシック" charset="0"/>
              </a:rPr>
              <a:t>Inheritance</a:t>
            </a:r>
          </a:p>
          <a:p>
            <a:pPr lvl="2" eaLnBrk="1" hangingPunct="1"/>
            <a:r>
              <a:rPr lang="en-US">
                <a:latin typeface="Tahoma" charset="0"/>
                <a:ea typeface="ＭＳ Ｐゴシック" charset="0"/>
              </a:rPr>
              <a:t>Properties of a data type can be passed down to a sub-type – we can build new types from old ones</a:t>
            </a:r>
          </a:p>
          <a:p>
            <a:pPr lvl="2" eaLnBrk="1" hangingPunct="1"/>
            <a:r>
              <a:rPr lang="en-US">
                <a:latin typeface="Tahoma" charset="0"/>
                <a:ea typeface="ＭＳ Ｐゴシック" charset="0"/>
              </a:rPr>
              <a:t>We can build class hierarchies with many levels of inheritance</a:t>
            </a:r>
          </a:p>
          <a:p>
            <a:pPr lvl="2" eaLnBrk="1" hangingPunct="1"/>
            <a:r>
              <a:rPr lang="en-US">
                <a:latin typeface="Tahoma" charset="0"/>
                <a:ea typeface="ＭＳ Ｐゴシック" charset="0"/>
              </a:rPr>
              <a:t>We will discuss this more in Chapter 11</a:t>
            </a:r>
          </a:p>
          <a:p>
            <a:pPr lvl="1" eaLnBrk="1" hangingPunct="1"/>
            <a:r>
              <a:rPr lang="en-US">
                <a:solidFill>
                  <a:srgbClr val="FF0000"/>
                </a:solidFill>
                <a:latin typeface="Tahoma" charset="0"/>
                <a:ea typeface="ＭＳ Ｐゴシック" charset="0"/>
              </a:rPr>
              <a:t>Polymorphism</a:t>
            </a:r>
          </a:p>
          <a:p>
            <a:pPr lvl="2" eaLnBrk="1" hangingPunct="1"/>
            <a:r>
              <a:rPr lang="en-US">
                <a:latin typeface="Tahoma" charset="0"/>
                <a:ea typeface="ＭＳ Ｐゴシック" charset="0"/>
              </a:rPr>
              <a:t>Operations used with a variable are based on the class of the object being accessed, not the class of the variable</a:t>
            </a:r>
          </a:p>
          <a:p>
            <a:pPr lvl="2" eaLnBrk="1" hangingPunct="1"/>
            <a:r>
              <a:rPr lang="en-US">
                <a:latin typeface="Tahoma" charset="0"/>
                <a:ea typeface="ＭＳ Ｐゴシック" charset="0"/>
              </a:rPr>
              <a:t>Parent type and sub-type objects can be accessed in a consistent way</a:t>
            </a:r>
          </a:p>
          <a:p>
            <a:pPr lvl="2" eaLnBrk="1" hangingPunct="1"/>
            <a:r>
              <a:rPr lang="en-US">
                <a:latin typeface="Tahoma" charset="0"/>
                <a:ea typeface="ＭＳ Ｐゴシック" charset="0"/>
              </a:rPr>
              <a:t>We will discuss this more in Chapter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21315">
                                            <p:txEl>
                                              <p:pRg st="2" end="2"/>
                                            </p:txEl>
                                          </p:spTgt>
                                        </p:tgtEl>
                                        <p:attrNameLst>
                                          <p:attrName>style.visibility</p:attrName>
                                        </p:attrNameLst>
                                      </p:cBhvr>
                                      <p:to>
                                        <p:strVal val="visible"/>
                                      </p:to>
                                    </p:set>
                                    <p:anim to="" calcmode="lin" valueType="num">
                                      <p:cBhvr>
                                        <p:cTn id="7" dur="1" fill="hold"/>
                                        <p:tgtEl>
                                          <p:spTgt spid="1421315">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21315">
                                            <p:txEl>
                                              <p:pRg st="3" end="3"/>
                                            </p:txEl>
                                          </p:spTgt>
                                        </p:tgtEl>
                                        <p:attrNameLst>
                                          <p:attrName>style.visibility</p:attrName>
                                        </p:attrNameLst>
                                      </p:cBhvr>
                                      <p:to>
                                        <p:strVal val="visible"/>
                                      </p:to>
                                    </p:set>
                                    <p:anim to="" calcmode="lin" valueType="num">
                                      <p:cBhvr>
                                        <p:cTn id="10" dur="1" fill="hold"/>
                                        <p:tgtEl>
                                          <p:spTgt spid="1421315">
                                            <p:txEl>
                                              <p:pRg st="3" end="3"/>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21315">
                                            <p:txEl>
                                              <p:pRg st="4" end="4"/>
                                            </p:txEl>
                                          </p:spTgt>
                                        </p:tgtEl>
                                        <p:attrNameLst>
                                          <p:attrName>style.visibility</p:attrName>
                                        </p:attrNameLst>
                                      </p:cBhvr>
                                      <p:to>
                                        <p:strVal val="visible"/>
                                      </p:to>
                                    </p:set>
                                    <p:anim to="" calcmode="lin" valueType="num">
                                      <p:cBhvr>
                                        <p:cTn id="15" dur="1" fill="hold"/>
                                        <p:tgtEl>
                                          <p:spTgt spid="1421315">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21315">
                                            <p:txEl>
                                              <p:pRg st="5" end="5"/>
                                            </p:txEl>
                                          </p:spTgt>
                                        </p:tgtEl>
                                        <p:attrNameLst>
                                          <p:attrName>style.visibility</p:attrName>
                                        </p:attrNameLst>
                                      </p:cBhvr>
                                      <p:to>
                                        <p:strVal val="visible"/>
                                      </p:to>
                                    </p:set>
                                    <p:anim to="" calcmode="lin" valueType="num">
                                      <p:cBhvr>
                                        <p:cTn id="18" dur="1" fill="hold"/>
                                        <p:tgtEl>
                                          <p:spTgt spid="1421315">
                                            <p:txEl>
                                              <p:pRg st="5" end="5"/>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421315">
                                            <p:txEl>
                                              <p:pRg st="6" end="6"/>
                                            </p:txEl>
                                          </p:spTgt>
                                        </p:tgtEl>
                                        <p:attrNameLst>
                                          <p:attrName>style.visibility</p:attrName>
                                        </p:attrNameLst>
                                      </p:cBhvr>
                                      <p:to>
                                        <p:strVal val="visible"/>
                                      </p:to>
                                    </p:set>
                                    <p:anim to="" calcmode="lin" valueType="num">
                                      <p:cBhvr>
                                        <p:cTn id="23" dur="1" fill="hold"/>
                                        <p:tgtEl>
                                          <p:spTgt spid="1421315">
                                            <p:txEl>
                                              <p:pRg st="6" end="6"/>
                                            </p:txEl>
                                          </p:spTgt>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1421315">
                                            <p:txEl>
                                              <p:pRg st="7" end="7"/>
                                            </p:txEl>
                                          </p:spTgt>
                                        </p:tgtEl>
                                        <p:attrNameLst>
                                          <p:attrName>style.visibility</p:attrName>
                                        </p:attrNameLst>
                                      </p:cBhvr>
                                      <p:to>
                                        <p:strVal val="visible"/>
                                      </p:to>
                                    </p:set>
                                    <p:anim to="" calcmode="lin" valueType="num">
                                      <p:cBhvr>
                                        <p:cTn id="26" dur="1" fill="hold"/>
                                        <p:tgtEl>
                                          <p:spTgt spid="1421315">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C0381A44-5BE5-0543-A1A2-9578117EE068}" type="slidenum">
              <a:rPr lang="en-US" sz="1400">
                <a:latin typeface="Arial" charset="0"/>
              </a:rPr>
              <a:pPr eaLnBrk="1" hangingPunct="1"/>
              <a:t>88</a:t>
            </a:fld>
            <a:endParaRPr lang="en-US" sz="1400">
              <a:latin typeface="Arial" charset="0"/>
            </a:endParaRPr>
          </a:p>
        </p:txBody>
      </p:sp>
      <p:sp>
        <p:nvSpPr>
          <p:cNvPr id="12493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Encapsulation and Data Abstraction</a:t>
            </a:r>
          </a:p>
        </p:txBody>
      </p:sp>
      <p:sp>
        <p:nvSpPr>
          <p:cNvPr id="1422339" name="Rectangle 3"/>
          <p:cNvSpPr>
            <a:spLocks noGrp="1" noChangeArrowheads="1"/>
          </p:cNvSpPr>
          <p:nvPr>
            <p:ph type="body" idx="1"/>
          </p:nvPr>
        </p:nvSpPr>
        <p:spPr/>
        <p:txBody>
          <a:bodyPr/>
          <a:lstStyle/>
          <a:p>
            <a:pPr eaLnBrk="1" hangingPunct="1"/>
            <a:r>
              <a:rPr lang="en-US" dirty="0">
                <a:latin typeface="Tahoma" charset="0"/>
                <a:ea typeface="ＭＳ Ｐゴシック" charset="0"/>
                <a:cs typeface="ＭＳ Ｐゴシック" charset="0"/>
              </a:rPr>
              <a:t>Consider primitive types</a:t>
            </a:r>
          </a:p>
          <a:p>
            <a:pPr lvl="1" eaLnBrk="1" hangingPunct="1"/>
            <a:r>
              <a:rPr lang="en-US" dirty="0">
                <a:latin typeface="Tahoma" charset="0"/>
                <a:ea typeface="ＭＳ Ｐゴシック" charset="0"/>
              </a:rPr>
              <a:t>Each variable represents a single, </a:t>
            </a:r>
            <a:r>
              <a:rPr lang="en-US" dirty="0">
                <a:solidFill>
                  <a:srgbClr val="FF0000"/>
                </a:solidFill>
                <a:latin typeface="Tahoma" charset="0"/>
                <a:ea typeface="ＭＳ Ｐゴシック" charset="0"/>
              </a:rPr>
              <a:t>simple data</a:t>
            </a:r>
            <a:r>
              <a:rPr lang="en-US" dirty="0">
                <a:latin typeface="Tahoma" charset="0"/>
                <a:ea typeface="ＭＳ Ｐゴシック" charset="0"/>
              </a:rPr>
              <a:t> value</a:t>
            </a:r>
          </a:p>
          <a:p>
            <a:pPr lvl="1" eaLnBrk="1" hangingPunct="1"/>
            <a:r>
              <a:rPr lang="en-US" dirty="0">
                <a:latin typeface="Tahoma" charset="0"/>
                <a:ea typeface="ＭＳ Ｐゴシック" charset="0"/>
              </a:rPr>
              <a:t>Any </a:t>
            </a:r>
            <a:r>
              <a:rPr lang="en-US" dirty="0">
                <a:solidFill>
                  <a:srgbClr val="FF0000"/>
                </a:solidFill>
                <a:latin typeface="Tahoma" charset="0"/>
                <a:ea typeface="ＭＳ Ｐゴシック" charset="0"/>
              </a:rPr>
              <a:t>operations</a:t>
            </a:r>
            <a:r>
              <a:rPr lang="en-US" dirty="0">
                <a:latin typeface="Tahoma" charset="0"/>
                <a:ea typeface="ＭＳ Ｐゴシック" charset="0"/>
              </a:rPr>
              <a:t> that we perform on the data are external to that data</a:t>
            </a:r>
          </a:p>
          <a:p>
            <a:pPr lvl="1" eaLnBrk="1" hangingPunct="1">
              <a:buFont typeface="Marlett" charset="0"/>
              <a:buNone/>
            </a:pPr>
            <a:r>
              <a:rPr lang="en-US" dirty="0">
                <a:latin typeface="Tahoma" charset="0"/>
                <a:ea typeface="ＭＳ Ｐゴシック" charset="0"/>
              </a:rPr>
              <a:t>	X + Y	</a:t>
            </a:r>
          </a:p>
          <a:p>
            <a:pPr lvl="1" eaLnBrk="1" hangingPunct="1"/>
            <a:endParaRPr lang="en-US" dirty="0">
              <a:latin typeface="Tahoma" charset="0"/>
              <a:ea typeface="ＭＳ Ｐゴシック" charset="0"/>
            </a:endParaRPr>
          </a:p>
        </p:txBody>
      </p:sp>
      <p:sp>
        <p:nvSpPr>
          <p:cNvPr id="1422340" name="Rectangle 4"/>
          <p:cNvSpPr>
            <a:spLocks noChangeArrowheads="1"/>
          </p:cNvSpPr>
          <p:nvPr/>
        </p:nvSpPr>
        <p:spPr bwMode="auto">
          <a:xfrm>
            <a:off x="1447800" y="4572000"/>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2400" b="1"/>
              <a:t>X</a:t>
            </a:r>
          </a:p>
        </p:txBody>
      </p:sp>
      <p:sp>
        <p:nvSpPr>
          <p:cNvPr id="1422341" name="Rectangle 5"/>
          <p:cNvSpPr>
            <a:spLocks noChangeArrowheads="1"/>
          </p:cNvSpPr>
          <p:nvPr/>
        </p:nvSpPr>
        <p:spPr bwMode="auto">
          <a:xfrm>
            <a:off x="2133600" y="4572000"/>
            <a:ext cx="9906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2400" b="1"/>
              <a:t>10</a:t>
            </a:r>
          </a:p>
        </p:txBody>
      </p:sp>
      <p:sp>
        <p:nvSpPr>
          <p:cNvPr id="1422342" name="Rectangle 6"/>
          <p:cNvSpPr>
            <a:spLocks noChangeArrowheads="1"/>
          </p:cNvSpPr>
          <p:nvPr/>
        </p:nvSpPr>
        <p:spPr bwMode="auto">
          <a:xfrm>
            <a:off x="1447800" y="5334000"/>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2400" b="1"/>
              <a:t>Y</a:t>
            </a:r>
          </a:p>
        </p:txBody>
      </p:sp>
      <p:sp>
        <p:nvSpPr>
          <p:cNvPr id="1422343" name="Rectangle 7"/>
          <p:cNvSpPr>
            <a:spLocks noChangeArrowheads="1"/>
          </p:cNvSpPr>
          <p:nvPr/>
        </p:nvSpPr>
        <p:spPr bwMode="auto">
          <a:xfrm>
            <a:off x="2133600" y="5334000"/>
            <a:ext cx="9906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2400" b="1"/>
              <a:t>5</a:t>
            </a:r>
          </a:p>
        </p:txBody>
      </p:sp>
      <p:sp>
        <p:nvSpPr>
          <p:cNvPr id="1422344" name="Rectangle 8"/>
          <p:cNvSpPr>
            <a:spLocks noChangeArrowheads="1"/>
          </p:cNvSpPr>
          <p:nvPr/>
        </p:nvSpPr>
        <p:spPr bwMode="auto">
          <a:xfrm>
            <a:off x="5562600" y="4800600"/>
            <a:ext cx="990600" cy="838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4000" b="1"/>
              <a:t>+</a:t>
            </a:r>
          </a:p>
        </p:txBody>
      </p:sp>
      <p:sp>
        <p:nvSpPr>
          <p:cNvPr id="1422345" name="Line 9"/>
          <p:cNvSpPr>
            <a:spLocks noChangeShapeType="1"/>
          </p:cNvSpPr>
          <p:nvPr/>
        </p:nvSpPr>
        <p:spPr bwMode="auto">
          <a:xfrm>
            <a:off x="3124200" y="4800600"/>
            <a:ext cx="2362200" cy="304800"/>
          </a:xfrm>
          <a:prstGeom prst="line">
            <a:avLst/>
          </a:prstGeom>
          <a:noFill/>
          <a:ln w="38100" cmpd="dbl">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422346" name="Line 10"/>
          <p:cNvSpPr>
            <a:spLocks noChangeShapeType="1"/>
          </p:cNvSpPr>
          <p:nvPr/>
        </p:nvSpPr>
        <p:spPr bwMode="auto">
          <a:xfrm flipV="1">
            <a:off x="3124200" y="5257800"/>
            <a:ext cx="2362200" cy="304800"/>
          </a:xfrm>
          <a:prstGeom prst="line">
            <a:avLst/>
          </a:prstGeom>
          <a:noFill/>
          <a:ln w="38100" cmpd="dbl">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22339">
                                            <p:txEl>
                                              <p:pRg st="3" end="3"/>
                                            </p:txEl>
                                          </p:spTgt>
                                        </p:tgtEl>
                                        <p:attrNameLst>
                                          <p:attrName>style.visibility</p:attrName>
                                        </p:attrNameLst>
                                      </p:cBhvr>
                                      <p:to>
                                        <p:strVal val="visible"/>
                                      </p:to>
                                    </p:set>
                                    <p:animEffect transition="in" filter="dissolve">
                                      <p:cBhvr>
                                        <p:cTn id="7" dur="500"/>
                                        <p:tgtEl>
                                          <p:spTgt spid="1422339">
                                            <p:txEl>
                                              <p:pRg st="3" end="3"/>
                                            </p:txEl>
                                          </p:spTgt>
                                        </p:tgtEl>
                                      </p:cBhvr>
                                    </p:animEffect>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0"/>
                                          </p:stCondLst>
                                        </p:cTn>
                                        <p:tgtEl>
                                          <p:spTgt spid="1422340"/>
                                        </p:tgtEl>
                                        <p:attrNameLst>
                                          <p:attrName>style.visibility</p:attrName>
                                        </p:attrNameLst>
                                      </p:cBhvr>
                                      <p:to>
                                        <p:strVal val="visible"/>
                                      </p:to>
                                    </p:set>
                                    <p:anim to="" calcmode="lin" valueType="num">
                                      <p:cBhvr>
                                        <p:cTn id="11" dur="1" fill="hold"/>
                                        <p:tgtEl>
                                          <p:spTgt spid="1422340"/>
                                        </p:tgtEl>
                                        <p:attrNameLst>
                                          <p:attrName/>
                                        </p:attrNameLst>
                                      </p:cBhvr>
                                    </p:anim>
                                  </p:childTnLst>
                                </p:cTn>
                              </p:par>
                            </p:childTnLst>
                          </p:cTn>
                        </p:par>
                        <p:par>
                          <p:cTn id="12" fill="hold" nodeType="afterGroup">
                            <p:stCondLst>
                              <p:cond delay="500"/>
                            </p:stCondLst>
                            <p:childTnLst>
                              <p:par>
                                <p:cTn id="13" presetID="24" presetClass="entr" presetSubtype="0" fill="hold" grpId="0" nodeType="afterEffect">
                                  <p:stCondLst>
                                    <p:cond delay="0"/>
                                  </p:stCondLst>
                                  <p:childTnLst>
                                    <p:set>
                                      <p:cBhvr>
                                        <p:cTn id="14" dur="1" fill="hold">
                                          <p:stCondLst>
                                            <p:cond delay="0"/>
                                          </p:stCondLst>
                                        </p:cTn>
                                        <p:tgtEl>
                                          <p:spTgt spid="1422341"/>
                                        </p:tgtEl>
                                        <p:attrNameLst>
                                          <p:attrName>style.visibility</p:attrName>
                                        </p:attrNameLst>
                                      </p:cBhvr>
                                      <p:to>
                                        <p:strVal val="visible"/>
                                      </p:to>
                                    </p:set>
                                    <p:anim to="" calcmode="lin" valueType="num">
                                      <p:cBhvr>
                                        <p:cTn id="15" dur="1" fill="hold"/>
                                        <p:tgtEl>
                                          <p:spTgt spid="1422341"/>
                                        </p:tgtEl>
                                        <p:attrNameLst>
                                          <p:attrName/>
                                        </p:attrNameLst>
                                      </p:cBhvr>
                                    </p:anim>
                                  </p:childTnLst>
                                </p:cTn>
                              </p:par>
                            </p:childTnLst>
                          </p:cTn>
                        </p:par>
                        <p:par>
                          <p:cTn id="16" fill="hold" nodeType="afterGroup">
                            <p:stCondLst>
                              <p:cond delay="500"/>
                            </p:stCondLst>
                            <p:childTnLst>
                              <p:par>
                                <p:cTn id="17" presetID="24" presetClass="entr" presetSubtype="0" fill="hold" grpId="0" nodeType="afterEffect">
                                  <p:stCondLst>
                                    <p:cond delay="0"/>
                                  </p:stCondLst>
                                  <p:childTnLst>
                                    <p:set>
                                      <p:cBhvr>
                                        <p:cTn id="18" dur="1" fill="hold">
                                          <p:stCondLst>
                                            <p:cond delay="0"/>
                                          </p:stCondLst>
                                        </p:cTn>
                                        <p:tgtEl>
                                          <p:spTgt spid="1422342"/>
                                        </p:tgtEl>
                                        <p:attrNameLst>
                                          <p:attrName>style.visibility</p:attrName>
                                        </p:attrNameLst>
                                      </p:cBhvr>
                                      <p:to>
                                        <p:strVal val="visible"/>
                                      </p:to>
                                    </p:set>
                                    <p:anim to="" calcmode="lin" valueType="num">
                                      <p:cBhvr>
                                        <p:cTn id="19" dur="1" fill="hold"/>
                                        <p:tgtEl>
                                          <p:spTgt spid="1422342"/>
                                        </p:tgtEl>
                                        <p:attrNameLst>
                                          <p:attrName/>
                                        </p:attrNameLst>
                                      </p:cBhvr>
                                    </p:anim>
                                  </p:childTnLst>
                                </p:cTn>
                              </p:par>
                            </p:childTnLst>
                          </p:cTn>
                        </p:par>
                        <p:par>
                          <p:cTn id="20" fill="hold" nodeType="afterGroup">
                            <p:stCondLst>
                              <p:cond delay="500"/>
                            </p:stCondLst>
                            <p:childTnLst>
                              <p:par>
                                <p:cTn id="21" presetID="24" presetClass="entr" presetSubtype="0" fill="hold" grpId="0" nodeType="afterEffect">
                                  <p:stCondLst>
                                    <p:cond delay="0"/>
                                  </p:stCondLst>
                                  <p:childTnLst>
                                    <p:set>
                                      <p:cBhvr>
                                        <p:cTn id="22" dur="1" fill="hold">
                                          <p:stCondLst>
                                            <p:cond delay="0"/>
                                          </p:stCondLst>
                                        </p:cTn>
                                        <p:tgtEl>
                                          <p:spTgt spid="1422343"/>
                                        </p:tgtEl>
                                        <p:attrNameLst>
                                          <p:attrName>style.visibility</p:attrName>
                                        </p:attrNameLst>
                                      </p:cBhvr>
                                      <p:to>
                                        <p:strVal val="visible"/>
                                      </p:to>
                                    </p:set>
                                    <p:anim to="" calcmode="lin" valueType="num">
                                      <p:cBhvr>
                                        <p:cTn id="23" dur="1" fill="hold"/>
                                        <p:tgtEl>
                                          <p:spTgt spid="1422343"/>
                                        </p:tgtEl>
                                        <p:attrNameLst>
                                          <p:attrName/>
                                        </p:attrNameLst>
                                      </p:cBhvr>
                                    </p:anim>
                                  </p:childTnLst>
                                </p:cTn>
                              </p:par>
                            </p:childTnLst>
                          </p:cTn>
                        </p:par>
                        <p:par>
                          <p:cTn id="24" fill="hold" nodeType="afterGroup">
                            <p:stCondLst>
                              <p:cond delay="500"/>
                            </p:stCondLst>
                            <p:childTnLst>
                              <p:par>
                                <p:cTn id="25" presetID="24" presetClass="entr" presetSubtype="0" fill="hold" grpId="0" nodeType="afterEffect">
                                  <p:stCondLst>
                                    <p:cond delay="0"/>
                                  </p:stCondLst>
                                  <p:childTnLst>
                                    <p:set>
                                      <p:cBhvr>
                                        <p:cTn id="26" dur="1" fill="hold">
                                          <p:stCondLst>
                                            <p:cond delay="0"/>
                                          </p:stCondLst>
                                        </p:cTn>
                                        <p:tgtEl>
                                          <p:spTgt spid="1422344"/>
                                        </p:tgtEl>
                                        <p:attrNameLst>
                                          <p:attrName>style.visibility</p:attrName>
                                        </p:attrNameLst>
                                      </p:cBhvr>
                                      <p:to>
                                        <p:strVal val="visible"/>
                                      </p:to>
                                    </p:set>
                                    <p:anim to="" calcmode="lin" valueType="num">
                                      <p:cBhvr>
                                        <p:cTn id="27" dur="1" fill="hold"/>
                                        <p:tgtEl>
                                          <p:spTgt spid="1422344"/>
                                        </p:tgtEl>
                                        <p:attrNameLst>
                                          <p:attrName/>
                                        </p:attrNameLst>
                                      </p:cBhvr>
                                    </p:anim>
                                  </p:childTnLst>
                                </p:cTn>
                              </p:par>
                            </p:childTnLst>
                          </p:cTn>
                        </p:par>
                        <p:par>
                          <p:cTn id="28" fill="hold" nodeType="afterGroup">
                            <p:stCondLst>
                              <p:cond delay="500"/>
                            </p:stCondLst>
                            <p:childTnLst>
                              <p:par>
                                <p:cTn id="29" presetID="24" presetClass="entr" presetSubtype="0" fill="hold" grpId="0" nodeType="afterEffect">
                                  <p:stCondLst>
                                    <p:cond delay="0"/>
                                  </p:stCondLst>
                                  <p:childTnLst>
                                    <p:set>
                                      <p:cBhvr>
                                        <p:cTn id="30" dur="1" fill="hold">
                                          <p:stCondLst>
                                            <p:cond delay="0"/>
                                          </p:stCondLst>
                                        </p:cTn>
                                        <p:tgtEl>
                                          <p:spTgt spid="1422345"/>
                                        </p:tgtEl>
                                        <p:attrNameLst>
                                          <p:attrName>style.visibility</p:attrName>
                                        </p:attrNameLst>
                                      </p:cBhvr>
                                      <p:to>
                                        <p:strVal val="visible"/>
                                      </p:to>
                                    </p:set>
                                    <p:anim to="" calcmode="lin" valueType="num">
                                      <p:cBhvr>
                                        <p:cTn id="31" dur="1" fill="hold"/>
                                        <p:tgtEl>
                                          <p:spTgt spid="1422345"/>
                                        </p:tgtEl>
                                        <p:attrNameLst>
                                          <p:attrName/>
                                        </p:attrNameLst>
                                      </p:cBhvr>
                                    </p:anim>
                                  </p:childTnLst>
                                </p:cTn>
                              </p:par>
                            </p:childTnLst>
                          </p:cTn>
                        </p:par>
                        <p:par>
                          <p:cTn id="32" fill="hold" nodeType="afterGroup">
                            <p:stCondLst>
                              <p:cond delay="500"/>
                            </p:stCondLst>
                            <p:childTnLst>
                              <p:par>
                                <p:cTn id="33" presetID="24" presetClass="entr" presetSubtype="0" fill="hold" grpId="0" nodeType="afterEffect">
                                  <p:stCondLst>
                                    <p:cond delay="0"/>
                                  </p:stCondLst>
                                  <p:childTnLst>
                                    <p:set>
                                      <p:cBhvr>
                                        <p:cTn id="34" dur="1" fill="hold">
                                          <p:stCondLst>
                                            <p:cond delay="0"/>
                                          </p:stCondLst>
                                        </p:cTn>
                                        <p:tgtEl>
                                          <p:spTgt spid="1422346"/>
                                        </p:tgtEl>
                                        <p:attrNameLst>
                                          <p:attrName>style.visibility</p:attrName>
                                        </p:attrNameLst>
                                      </p:cBhvr>
                                      <p:to>
                                        <p:strVal val="visible"/>
                                      </p:to>
                                    </p:set>
                                    <p:anim to="" calcmode="lin" valueType="num">
                                      <p:cBhvr>
                                        <p:cTn id="35" dur="1" fill="hold"/>
                                        <p:tgtEl>
                                          <p:spTgt spid="14223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340" grpId="0"/>
      <p:bldP spid="1422341" grpId="0" animBg="1"/>
      <p:bldP spid="1422342" grpId="0"/>
      <p:bldP spid="1422343" grpId="0" animBg="1"/>
      <p:bldP spid="1422344" grpId="0" animBg="1"/>
      <p:bldP spid="1422345" grpId="0" animBg="1"/>
      <p:bldP spid="142234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91EFF5B-C7DC-6740-B966-6E8BF489569E}" type="slidenum">
              <a:rPr lang="en-US" sz="1400">
                <a:latin typeface="Arial" charset="0"/>
              </a:rPr>
              <a:pPr eaLnBrk="1" hangingPunct="1"/>
              <a:t>89</a:t>
            </a:fld>
            <a:endParaRPr lang="en-US" sz="1400">
              <a:latin typeface="Arial" charset="0"/>
            </a:endParaRPr>
          </a:p>
        </p:txBody>
      </p:sp>
      <p:sp>
        <p:nvSpPr>
          <p:cNvPr id="12595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Encapsulation and Data Abstraction</a:t>
            </a:r>
          </a:p>
        </p:txBody>
      </p:sp>
      <p:sp>
        <p:nvSpPr>
          <p:cNvPr id="1423363" name="Rectangle 3"/>
          <p:cNvSpPr>
            <a:spLocks noGrp="1" noChangeArrowheads="1"/>
          </p:cNvSpPr>
          <p:nvPr>
            <p:ph type="body" idx="1"/>
          </p:nvPr>
        </p:nvSpPr>
        <p:spPr>
          <a:xfrm>
            <a:off x="228600" y="1143000"/>
            <a:ext cx="8763000" cy="4953000"/>
          </a:xfrm>
        </p:spPr>
        <p:txBody>
          <a:bodyPr/>
          <a:lstStyle/>
          <a:p>
            <a:pPr eaLnBrk="1" hangingPunct="1"/>
            <a:r>
              <a:rPr lang="en-US">
                <a:latin typeface="Tahoma" charset="0"/>
                <a:ea typeface="ＭＳ Ｐゴシック" charset="0"/>
                <a:cs typeface="ＭＳ Ｐゴシック" charset="0"/>
              </a:rPr>
              <a:t>Consider the </a:t>
            </a:r>
            <a:r>
              <a:rPr lang="en-US">
                <a:solidFill>
                  <a:srgbClr val="FF0000"/>
                </a:solidFill>
                <a:latin typeface="Tahoma" charset="0"/>
                <a:ea typeface="ＭＳ Ｐゴシック" charset="0"/>
                <a:cs typeface="ＭＳ Ｐゴシック" charset="0"/>
              </a:rPr>
              <a:t>data</a:t>
            </a:r>
          </a:p>
          <a:p>
            <a:pPr lvl="1" eaLnBrk="1" hangingPunct="1"/>
            <a:r>
              <a:rPr lang="en-US">
                <a:latin typeface="Tahoma" charset="0"/>
                <a:ea typeface="ＭＳ Ｐゴシック" charset="0"/>
              </a:rPr>
              <a:t>In many applications, data is more complicated than just a simple value</a:t>
            </a:r>
          </a:p>
          <a:p>
            <a:pPr lvl="1" eaLnBrk="1" hangingPunct="1"/>
            <a:r>
              <a:rPr lang="en-US">
                <a:latin typeface="Tahoma" charset="0"/>
                <a:ea typeface="ＭＳ Ｐゴシック" charset="0"/>
              </a:rPr>
              <a:t>Ex: A Polygon – a sequence of connected points</a:t>
            </a:r>
          </a:p>
          <a:p>
            <a:pPr lvl="2" eaLnBrk="1" hangingPunct="1"/>
            <a:r>
              <a:rPr lang="en-US">
                <a:latin typeface="Tahoma" charset="0"/>
                <a:ea typeface="ＭＳ Ｐゴシック" charset="0"/>
              </a:rPr>
              <a:t>The data here are actually:</a:t>
            </a:r>
          </a:p>
          <a:p>
            <a:pPr lvl="3" eaLnBrk="1" hangingPunct="1"/>
            <a:r>
              <a:rPr lang="en-US">
                <a:latin typeface="Courier New" charset="0"/>
                <a:ea typeface="ＭＳ Ｐゴシック" charset="0"/>
              </a:rPr>
              <a:t>int [] xpoints</a:t>
            </a:r>
            <a:r>
              <a:rPr lang="en-US">
                <a:latin typeface="Tahoma" charset="0"/>
                <a:ea typeface="ＭＳ Ｐゴシック" charset="0"/>
              </a:rPr>
              <a:t> – an array of x-coordinates</a:t>
            </a:r>
          </a:p>
          <a:p>
            <a:pPr lvl="3" eaLnBrk="1" hangingPunct="1"/>
            <a:r>
              <a:rPr lang="en-US">
                <a:latin typeface="Courier New" charset="0"/>
                <a:ea typeface="ＭＳ Ｐゴシック" charset="0"/>
              </a:rPr>
              <a:t>int [] ypoints</a:t>
            </a:r>
            <a:r>
              <a:rPr lang="en-US">
                <a:latin typeface="Tahoma" charset="0"/>
                <a:ea typeface="ＭＳ Ｐゴシック" charset="0"/>
              </a:rPr>
              <a:t> – an array of y-coordinates</a:t>
            </a:r>
          </a:p>
          <a:p>
            <a:pPr lvl="3" eaLnBrk="1" hangingPunct="1"/>
            <a:r>
              <a:rPr lang="en-US">
                <a:latin typeface="Courier New" charset="0"/>
                <a:ea typeface="ＭＳ Ｐゴシック" charset="0"/>
              </a:rPr>
              <a:t>int npoints</a:t>
            </a:r>
            <a:r>
              <a:rPr lang="en-US">
                <a:latin typeface="Tahoma" charset="0"/>
                <a:ea typeface="ＭＳ Ｐゴシック" charset="0"/>
              </a:rPr>
              <a:t> – the number of points actually in the Polygon </a:t>
            </a:r>
          </a:p>
          <a:p>
            <a:pPr lvl="2" eaLnBrk="1" hangingPunct="1"/>
            <a:r>
              <a:rPr lang="en-US">
                <a:latin typeface="Tahoma" charset="0"/>
                <a:ea typeface="ＭＳ Ｐゴシック" charset="0"/>
              </a:rPr>
              <a:t>Note that individually the data are just ints</a:t>
            </a:r>
          </a:p>
          <a:p>
            <a:pPr lvl="3" eaLnBrk="1" hangingPunct="1"/>
            <a:r>
              <a:rPr lang="en-US">
                <a:latin typeface="Tahoma" charset="0"/>
                <a:ea typeface="ＭＳ Ｐゴシック" charset="0"/>
              </a:rPr>
              <a:t>However, together they make up a Polygon</a:t>
            </a:r>
          </a:p>
          <a:p>
            <a:pPr lvl="2" eaLnBrk="1" hangingPunct="1"/>
            <a:r>
              <a:rPr lang="en-US">
                <a:latin typeface="Tahoma" charset="0"/>
                <a:ea typeface="ＭＳ Ｐゴシック" charset="0"/>
              </a:rPr>
              <a:t>This is fundamental to object-oriented programming (OOP)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23363">
                                            <p:txEl>
                                              <p:pRg st="2" end="2"/>
                                            </p:txEl>
                                          </p:spTgt>
                                        </p:tgtEl>
                                        <p:attrNameLst>
                                          <p:attrName>style.visibility</p:attrName>
                                        </p:attrNameLst>
                                      </p:cBhvr>
                                      <p:to>
                                        <p:strVal val="visible"/>
                                      </p:to>
                                    </p:set>
                                    <p:anim to="" calcmode="lin" valueType="num">
                                      <p:cBhvr>
                                        <p:cTn id="7" dur="1" fill="hold"/>
                                        <p:tgtEl>
                                          <p:spTgt spid="142336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23363">
                                            <p:txEl>
                                              <p:pRg st="3" end="3"/>
                                            </p:txEl>
                                          </p:spTgt>
                                        </p:tgtEl>
                                        <p:attrNameLst>
                                          <p:attrName>style.visibility</p:attrName>
                                        </p:attrNameLst>
                                      </p:cBhvr>
                                      <p:to>
                                        <p:strVal val="visible"/>
                                      </p:to>
                                    </p:set>
                                    <p:anim to="" calcmode="lin" valueType="num">
                                      <p:cBhvr>
                                        <p:cTn id="12" dur="1" fill="hold"/>
                                        <p:tgtEl>
                                          <p:spTgt spid="1423363">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23363">
                                            <p:txEl>
                                              <p:pRg st="4" end="4"/>
                                            </p:txEl>
                                          </p:spTgt>
                                        </p:tgtEl>
                                        <p:attrNameLst>
                                          <p:attrName>style.visibility</p:attrName>
                                        </p:attrNameLst>
                                      </p:cBhvr>
                                      <p:to>
                                        <p:strVal val="visible"/>
                                      </p:to>
                                    </p:set>
                                    <p:anim to="" calcmode="lin" valueType="num">
                                      <p:cBhvr>
                                        <p:cTn id="15" dur="1" fill="hold"/>
                                        <p:tgtEl>
                                          <p:spTgt spid="1423363">
                                            <p:txEl>
                                              <p:pRg st="4" end="4"/>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23363">
                                            <p:txEl>
                                              <p:pRg st="5" end="5"/>
                                            </p:txEl>
                                          </p:spTgt>
                                        </p:tgtEl>
                                        <p:attrNameLst>
                                          <p:attrName>style.visibility</p:attrName>
                                        </p:attrNameLst>
                                      </p:cBhvr>
                                      <p:to>
                                        <p:strVal val="visible"/>
                                      </p:to>
                                    </p:set>
                                    <p:anim to="" calcmode="lin" valueType="num">
                                      <p:cBhvr>
                                        <p:cTn id="18" dur="1" fill="hold"/>
                                        <p:tgtEl>
                                          <p:spTgt spid="1423363">
                                            <p:txEl>
                                              <p:pRg st="5" end="5"/>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423363">
                                            <p:txEl>
                                              <p:pRg st="6" end="6"/>
                                            </p:txEl>
                                          </p:spTgt>
                                        </p:tgtEl>
                                        <p:attrNameLst>
                                          <p:attrName>style.visibility</p:attrName>
                                        </p:attrNameLst>
                                      </p:cBhvr>
                                      <p:to>
                                        <p:strVal val="visible"/>
                                      </p:to>
                                    </p:set>
                                    <p:anim to="" calcmode="lin" valueType="num">
                                      <p:cBhvr>
                                        <p:cTn id="21" dur="1" fill="hold"/>
                                        <p:tgtEl>
                                          <p:spTgt spid="1423363">
                                            <p:txEl>
                                              <p:pRg st="6" end="6"/>
                                            </p:txEl>
                                          </p:spTgt>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nodeType="clickEffect">
                                  <p:stCondLst>
                                    <p:cond delay="0"/>
                                  </p:stCondLst>
                                  <p:childTnLst>
                                    <p:set>
                                      <p:cBhvr>
                                        <p:cTn id="25" dur="1" fill="hold">
                                          <p:stCondLst>
                                            <p:cond delay="0"/>
                                          </p:stCondLst>
                                        </p:cTn>
                                        <p:tgtEl>
                                          <p:spTgt spid="1423363">
                                            <p:txEl>
                                              <p:pRg st="7" end="7"/>
                                            </p:txEl>
                                          </p:spTgt>
                                        </p:tgtEl>
                                        <p:attrNameLst>
                                          <p:attrName>style.visibility</p:attrName>
                                        </p:attrNameLst>
                                      </p:cBhvr>
                                      <p:to>
                                        <p:strVal val="visible"/>
                                      </p:to>
                                    </p:set>
                                    <p:anim to="" calcmode="lin" valueType="num">
                                      <p:cBhvr>
                                        <p:cTn id="26" dur="1" fill="hold"/>
                                        <p:tgtEl>
                                          <p:spTgt spid="1423363">
                                            <p:txEl>
                                              <p:pRg st="7" end="7"/>
                                            </p:txEl>
                                          </p:spTgt>
                                        </p:tgtEl>
                                        <p:attrNameLst>
                                          <p:attrName/>
                                        </p:attrNameLst>
                                      </p:cBhvr>
                                    </p:anim>
                                  </p:childTnLst>
                                </p:cTn>
                              </p:par>
                              <p:par>
                                <p:cTn id="27" presetID="24" presetClass="entr" presetSubtype="0" fill="hold" nodeType="withEffect">
                                  <p:stCondLst>
                                    <p:cond delay="0"/>
                                  </p:stCondLst>
                                  <p:childTnLst>
                                    <p:set>
                                      <p:cBhvr>
                                        <p:cTn id="28" dur="1" fill="hold">
                                          <p:stCondLst>
                                            <p:cond delay="0"/>
                                          </p:stCondLst>
                                        </p:cTn>
                                        <p:tgtEl>
                                          <p:spTgt spid="1423363">
                                            <p:txEl>
                                              <p:pRg st="8" end="8"/>
                                            </p:txEl>
                                          </p:spTgt>
                                        </p:tgtEl>
                                        <p:attrNameLst>
                                          <p:attrName>style.visibility</p:attrName>
                                        </p:attrNameLst>
                                      </p:cBhvr>
                                      <p:to>
                                        <p:strVal val="visible"/>
                                      </p:to>
                                    </p:set>
                                    <p:anim to="" calcmode="lin" valueType="num">
                                      <p:cBhvr>
                                        <p:cTn id="29" dur="1" fill="hold"/>
                                        <p:tgtEl>
                                          <p:spTgt spid="1423363">
                                            <p:txEl>
                                              <p:pRg st="8" end="8"/>
                                            </p:txEl>
                                          </p:spTgt>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nodeType="clickEffect">
                                  <p:stCondLst>
                                    <p:cond delay="0"/>
                                  </p:stCondLst>
                                  <p:childTnLst>
                                    <p:set>
                                      <p:cBhvr>
                                        <p:cTn id="33" dur="1" fill="hold">
                                          <p:stCondLst>
                                            <p:cond delay="0"/>
                                          </p:stCondLst>
                                        </p:cTn>
                                        <p:tgtEl>
                                          <p:spTgt spid="1423363">
                                            <p:txEl>
                                              <p:pRg st="9" end="9"/>
                                            </p:txEl>
                                          </p:spTgt>
                                        </p:tgtEl>
                                        <p:attrNameLst>
                                          <p:attrName>style.visibility</p:attrName>
                                        </p:attrNameLst>
                                      </p:cBhvr>
                                      <p:to>
                                        <p:strVal val="visible"/>
                                      </p:to>
                                    </p:set>
                                    <p:anim to="" calcmode="lin" valueType="num">
                                      <p:cBhvr>
                                        <p:cTn id="34" dur="1" fill="hold"/>
                                        <p:tgtEl>
                                          <p:spTgt spid="1423363">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54DDC44-A5C6-6746-B142-9619293DDA69}" type="slidenum">
              <a:rPr lang="en-US" sz="1400">
                <a:latin typeface="Arial" charset="0"/>
              </a:rPr>
              <a:pPr eaLnBrk="1" hangingPunct="1"/>
              <a:t>9</a:t>
            </a:fld>
            <a:endParaRPr lang="en-US" sz="1400">
              <a:latin typeface="Arial" charset="0"/>
            </a:endParaRPr>
          </a:p>
        </p:txBody>
      </p:sp>
      <p:sp>
        <p:nvSpPr>
          <p:cNvPr id="2662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1: Why Java?</a:t>
            </a:r>
          </a:p>
        </p:txBody>
      </p:sp>
      <p:sp>
        <p:nvSpPr>
          <p:cNvPr id="754691"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Java</a:t>
            </a:r>
          </a:p>
          <a:p>
            <a:pPr lvl="1" eaLnBrk="1" hangingPunct="1"/>
            <a:r>
              <a:rPr lang="en-US" dirty="0">
                <a:latin typeface="Tahoma" charset="0"/>
                <a:ea typeface="ＭＳ Ｐゴシック" charset="0"/>
              </a:rPr>
              <a:t>Java is a (bytecode) </a:t>
            </a:r>
            <a:r>
              <a:rPr lang="en-US" dirty="0">
                <a:solidFill>
                  <a:schemeClr val="accent2"/>
                </a:solidFill>
                <a:latin typeface="Tahoma" charset="0"/>
                <a:ea typeface="ＭＳ Ｐゴシック" charset="0"/>
              </a:rPr>
              <a:t>interpreted</a:t>
            </a:r>
            <a:r>
              <a:rPr lang="en-US" dirty="0">
                <a:latin typeface="Tahoma" charset="0"/>
                <a:ea typeface="ＭＳ Ｐゴシック" charset="0"/>
              </a:rPr>
              <a:t>, </a:t>
            </a:r>
            <a:r>
              <a:rPr lang="en-US" dirty="0">
                <a:solidFill>
                  <a:srgbClr val="660033"/>
                </a:solidFill>
                <a:latin typeface="Tahoma" charset="0"/>
                <a:ea typeface="ＭＳ Ｐゴシック" charset="0"/>
              </a:rPr>
              <a:t>platform-independent</a:t>
            </a:r>
            <a:r>
              <a:rPr lang="en-US" dirty="0">
                <a:latin typeface="Tahoma" charset="0"/>
                <a:ea typeface="ＭＳ Ｐゴシック" charset="0"/>
              </a:rPr>
              <a:t>, </a:t>
            </a:r>
            <a:r>
              <a:rPr lang="en-US" dirty="0">
                <a:solidFill>
                  <a:srgbClr val="339933"/>
                </a:solidFill>
                <a:latin typeface="Tahoma" charset="0"/>
                <a:ea typeface="ＭＳ Ｐゴシック" charset="0"/>
              </a:rPr>
              <a:t>object-oriented language</a:t>
            </a:r>
            <a:endParaRPr lang="en-US" dirty="0">
              <a:latin typeface="Tahoma" charset="0"/>
              <a:ea typeface="ＭＳ Ｐゴシック" charset="0"/>
            </a:endParaRPr>
          </a:p>
          <a:p>
            <a:pPr lvl="2" eaLnBrk="1" hangingPunct="1"/>
            <a:r>
              <a:rPr lang="en-US" dirty="0">
                <a:solidFill>
                  <a:schemeClr val="accent2"/>
                </a:solidFill>
                <a:latin typeface="Tahoma" charset="0"/>
                <a:ea typeface="ＭＳ Ｐゴシック" charset="0"/>
              </a:rPr>
              <a:t>Interpreted, </a:t>
            </a:r>
            <a:r>
              <a:rPr lang="en-US" dirty="0">
                <a:solidFill>
                  <a:srgbClr val="660033"/>
                </a:solidFill>
                <a:latin typeface="Tahoma" charset="0"/>
                <a:ea typeface="ＭＳ Ｐゴシック" charset="0"/>
              </a:rPr>
              <a:t>platform-independent</a:t>
            </a:r>
            <a:r>
              <a:rPr lang="en-US" dirty="0">
                <a:solidFill>
                  <a:schemeClr val="accent2"/>
                </a:solidFill>
                <a:latin typeface="Tahoma" charset="0"/>
                <a:ea typeface="ＭＳ Ｐゴシック" charset="0"/>
              </a:rPr>
              <a:t>: </a:t>
            </a:r>
          </a:p>
          <a:p>
            <a:pPr lvl="3" eaLnBrk="1" hangingPunct="1"/>
            <a:r>
              <a:rPr lang="en-US" dirty="0">
                <a:latin typeface="Tahoma" charset="0"/>
                <a:ea typeface="ＭＳ Ｐゴシック" charset="0"/>
              </a:rPr>
              <a:t>Source .java code is compiled into intermediate (byte) code</a:t>
            </a:r>
          </a:p>
          <a:p>
            <a:pPr lvl="3" eaLnBrk="1" hangingPunct="1"/>
            <a:r>
              <a:rPr lang="en-US" dirty="0">
                <a:latin typeface="Tahoma" charset="0"/>
                <a:ea typeface="ＭＳ Ｐゴシック" charset="0"/>
              </a:rPr>
              <a:t>Byte code is executed in software via another program called an interpreter (JRE)</a:t>
            </a:r>
          </a:p>
          <a:p>
            <a:pPr lvl="3" eaLnBrk="1" hangingPunct="1"/>
            <a:r>
              <a:rPr lang="en-US" dirty="0">
                <a:latin typeface="Tahoma" charset="0"/>
                <a:ea typeface="ＭＳ Ｐゴシック" charset="0"/>
              </a:rPr>
              <a:t>Benefits: </a:t>
            </a:r>
          </a:p>
          <a:p>
            <a:pPr lvl="4" eaLnBrk="1" hangingPunct="1"/>
            <a:r>
              <a:rPr lang="en-US" dirty="0">
                <a:latin typeface="Tahoma" charset="0"/>
                <a:ea typeface="ＭＳ Ｐゴシック" charset="0"/>
              </a:rPr>
              <a:t>More safety features and run-time checks can be built into the language – discuss</a:t>
            </a:r>
          </a:p>
          <a:p>
            <a:pPr lvl="4" eaLnBrk="1" hangingPunct="1"/>
            <a:r>
              <a:rPr lang="en-US" dirty="0">
                <a:latin typeface="Tahoma" charset="0"/>
                <a:ea typeface="ＭＳ Ｐゴシック" charset="0"/>
              </a:rPr>
              <a:t>Code can be </a:t>
            </a:r>
            <a:r>
              <a:rPr lang="en-US" dirty="0">
                <a:solidFill>
                  <a:srgbClr val="660033"/>
                </a:solidFill>
                <a:latin typeface="Tahoma" charset="0"/>
                <a:ea typeface="ＭＳ Ｐゴシック" charset="0"/>
              </a:rPr>
              <a:t>platform-independent</a:t>
            </a:r>
          </a:p>
          <a:p>
            <a:pPr lvl="4" eaLnBrk="1" hangingPunct="1"/>
            <a:r>
              <a:rPr lang="en-US" dirty="0">
                <a:latin typeface="Tahoma" charset="0"/>
                <a:ea typeface="ＭＳ Ｐゴシック" charset="0"/>
              </a:rPr>
              <a:t>As long as the correct JRE is installed, the same byte code can be executed on any platform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4691">
                                            <p:txEl>
                                              <p:pRg st="2" end="2"/>
                                            </p:txEl>
                                          </p:spTgt>
                                        </p:tgtEl>
                                        <p:attrNameLst>
                                          <p:attrName>style.visibility</p:attrName>
                                        </p:attrNameLst>
                                      </p:cBhvr>
                                      <p:to>
                                        <p:strVal val="visible"/>
                                      </p:to>
                                    </p:set>
                                    <p:animEffect transition="in" filter="dissolve">
                                      <p:cBhvr>
                                        <p:cTn id="7" dur="500"/>
                                        <p:tgtEl>
                                          <p:spTgt spid="75469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4691">
                                            <p:txEl>
                                              <p:pRg st="3" end="3"/>
                                            </p:txEl>
                                          </p:spTgt>
                                        </p:tgtEl>
                                        <p:attrNameLst>
                                          <p:attrName>style.visibility</p:attrName>
                                        </p:attrNameLst>
                                      </p:cBhvr>
                                      <p:to>
                                        <p:strVal val="visible"/>
                                      </p:to>
                                    </p:set>
                                    <p:animEffect transition="in" filter="dissolve">
                                      <p:cBhvr>
                                        <p:cTn id="10" dur="500"/>
                                        <p:tgtEl>
                                          <p:spTgt spid="754691">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4691">
                                            <p:txEl>
                                              <p:pRg st="4" end="4"/>
                                            </p:txEl>
                                          </p:spTgt>
                                        </p:tgtEl>
                                        <p:attrNameLst>
                                          <p:attrName>style.visibility</p:attrName>
                                        </p:attrNameLst>
                                      </p:cBhvr>
                                      <p:to>
                                        <p:strVal val="visible"/>
                                      </p:to>
                                    </p:set>
                                    <p:animEffect transition="in" filter="dissolve">
                                      <p:cBhvr>
                                        <p:cTn id="13" dur="500"/>
                                        <p:tgtEl>
                                          <p:spTgt spid="754691">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2" presetClass="entr" presetSubtype="0" fill="hold" nodeType="clickEffect">
                                  <p:stCondLst>
                                    <p:cond delay="0"/>
                                  </p:stCondLst>
                                  <p:childTnLst>
                                    <p:set>
                                      <p:cBhvr>
                                        <p:cTn id="17" dur="1" fill="hold">
                                          <p:stCondLst>
                                            <p:cond delay="0"/>
                                          </p:stCondLst>
                                        </p:cTn>
                                        <p:tgtEl>
                                          <p:spTgt spid="754691">
                                            <p:txEl>
                                              <p:pRg st="5" end="5"/>
                                            </p:txEl>
                                          </p:spTgt>
                                        </p:tgtEl>
                                        <p:attrNameLst>
                                          <p:attrName>style.visibility</p:attrName>
                                        </p:attrNameLst>
                                      </p:cBhvr>
                                      <p:to>
                                        <p:strVal val="visible"/>
                                      </p:to>
                                    </p:set>
                                    <p:animScale>
                                      <p:cBhvr>
                                        <p:cTn id="18" dur="1000" decel="50000" fill="hold">
                                          <p:stCondLst>
                                            <p:cond delay="0"/>
                                          </p:stCondLst>
                                        </p:cTn>
                                        <p:tgtEl>
                                          <p:spTgt spid="754691">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754691">
                                            <p:txEl>
                                              <p:pRg st="5" end="5"/>
                                            </p:txEl>
                                          </p:spTgt>
                                        </p:tgtEl>
                                        <p:attrNameLst>
                                          <p:attrName>ppt_x</p:attrName>
                                          <p:attrName>ppt_y</p:attrName>
                                        </p:attrNameLst>
                                      </p:cBhvr>
                                    </p:animMotion>
                                    <p:animEffect transition="in" filter="fade">
                                      <p:cBhvr>
                                        <p:cTn id="20" dur="1000"/>
                                        <p:tgtEl>
                                          <p:spTgt spid="754691">
                                            <p:txEl>
                                              <p:pRg st="5" end="5"/>
                                            </p:txEl>
                                          </p:spTgt>
                                        </p:tgtEl>
                                      </p:cBhvr>
                                    </p:animEffect>
                                  </p:childTnLst>
                                </p:cTn>
                              </p:par>
                              <p:par>
                                <p:cTn id="21" presetID="52" presetClass="entr" presetSubtype="0" fill="hold" nodeType="withEffect">
                                  <p:stCondLst>
                                    <p:cond delay="0"/>
                                  </p:stCondLst>
                                  <p:childTnLst>
                                    <p:set>
                                      <p:cBhvr>
                                        <p:cTn id="22" dur="1" fill="hold">
                                          <p:stCondLst>
                                            <p:cond delay="0"/>
                                          </p:stCondLst>
                                        </p:cTn>
                                        <p:tgtEl>
                                          <p:spTgt spid="754691">
                                            <p:txEl>
                                              <p:pRg st="6" end="6"/>
                                            </p:txEl>
                                          </p:spTgt>
                                        </p:tgtEl>
                                        <p:attrNameLst>
                                          <p:attrName>style.visibility</p:attrName>
                                        </p:attrNameLst>
                                      </p:cBhvr>
                                      <p:to>
                                        <p:strVal val="visible"/>
                                      </p:to>
                                    </p:set>
                                    <p:animScale>
                                      <p:cBhvr>
                                        <p:cTn id="23" dur="1000" decel="50000" fill="hold">
                                          <p:stCondLst>
                                            <p:cond delay="0"/>
                                          </p:stCondLst>
                                        </p:cTn>
                                        <p:tgtEl>
                                          <p:spTgt spid="754691">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754691">
                                            <p:txEl>
                                              <p:pRg st="6" end="6"/>
                                            </p:txEl>
                                          </p:spTgt>
                                        </p:tgtEl>
                                        <p:attrNameLst>
                                          <p:attrName>ppt_x</p:attrName>
                                          <p:attrName>ppt_y</p:attrName>
                                        </p:attrNameLst>
                                      </p:cBhvr>
                                    </p:animMotion>
                                    <p:animEffect transition="in" filter="fade">
                                      <p:cBhvr>
                                        <p:cTn id="25" dur="1000"/>
                                        <p:tgtEl>
                                          <p:spTgt spid="754691">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nodeType="clickEffect">
                                  <p:stCondLst>
                                    <p:cond delay="0"/>
                                  </p:stCondLst>
                                  <p:childTnLst>
                                    <p:set>
                                      <p:cBhvr>
                                        <p:cTn id="29" dur="1" fill="hold">
                                          <p:stCondLst>
                                            <p:cond delay="0"/>
                                          </p:stCondLst>
                                        </p:cTn>
                                        <p:tgtEl>
                                          <p:spTgt spid="754691">
                                            <p:txEl>
                                              <p:pRg st="7" end="7"/>
                                            </p:txEl>
                                          </p:spTgt>
                                        </p:tgtEl>
                                        <p:attrNameLst>
                                          <p:attrName>style.visibility</p:attrName>
                                        </p:attrNameLst>
                                      </p:cBhvr>
                                      <p:to>
                                        <p:strVal val="visible"/>
                                      </p:to>
                                    </p:set>
                                    <p:anim calcmode="lin" valueType="num">
                                      <p:cBhvr>
                                        <p:cTn id="30" dur="500" fill="hold"/>
                                        <p:tgtEl>
                                          <p:spTgt spid="754691">
                                            <p:txEl>
                                              <p:pRg st="7" end="7"/>
                                            </p:txEl>
                                          </p:spTgt>
                                        </p:tgtEl>
                                        <p:attrNameLst>
                                          <p:attrName>ppt_w</p:attrName>
                                        </p:attrNameLst>
                                      </p:cBhvr>
                                      <p:tavLst>
                                        <p:tav tm="0">
                                          <p:val>
                                            <p:fltVal val="0"/>
                                          </p:val>
                                        </p:tav>
                                        <p:tav tm="100000">
                                          <p:val>
                                            <p:strVal val="#ppt_w"/>
                                          </p:val>
                                        </p:tav>
                                      </p:tavLst>
                                    </p:anim>
                                    <p:anim calcmode="lin" valueType="num">
                                      <p:cBhvr>
                                        <p:cTn id="31" dur="500" fill="hold"/>
                                        <p:tgtEl>
                                          <p:spTgt spid="754691">
                                            <p:txEl>
                                              <p:pRg st="7" end="7"/>
                                            </p:txEl>
                                          </p:spTgt>
                                        </p:tgtEl>
                                        <p:attrNameLst>
                                          <p:attrName>ppt_h</p:attrName>
                                        </p:attrNameLst>
                                      </p:cBhvr>
                                      <p:tavLst>
                                        <p:tav tm="0">
                                          <p:val>
                                            <p:strVal val="#ppt_h"/>
                                          </p:val>
                                        </p:tav>
                                        <p:tav tm="100000">
                                          <p:val>
                                            <p:strVal val="#ppt_h"/>
                                          </p:val>
                                        </p:tav>
                                      </p:tavLst>
                                    </p:anim>
                                  </p:childTnLst>
                                </p:cTn>
                              </p:par>
                              <p:par>
                                <p:cTn id="32" presetID="17" presetClass="entr" presetSubtype="10" fill="hold" nodeType="withEffect">
                                  <p:stCondLst>
                                    <p:cond delay="0"/>
                                  </p:stCondLst>
                                  <p:childTnLst>
                                    <p:set>
                                      <p:cBhvr>
                                        <p:cTn id="33" dur="1" fill="hold">
                                          <p:stCondLst>
                                            <p:cond delay="0"/>
                                          </p:stCondLst>
                                        </p:cTn>
                                        <p:tgtEl>
                                          <p:spTgt spid="754691">
                                            <p:txEl>
                                              <p:pRg st="8" end="8"/>
                                            </p:txEl>
                                          </p:spTgt>
                                        </p:tgtEl>
                                        <p:attrNameLst>
                                          <p:attrName>style.visibility</p:attrName>
                                        </p:attrNameLst>
                                      </p:cBhvr>
                                      <p:to>
                                        <p:strVal val="visible"/>
                                      </p:to>
                                    </p:set>
                                    <p:anim calcmode="lin" valueType="num">
                                      <p:cBhvr>
                                        <p:cTn id="34" dur="500" fill="hold"/>
                                        <p:tgtEl>
                                          <p:spTgt spid="754691">
                                            <p:txEl>
                                              <p:pRg st="8" end="8"/>
                                            </p:txEl>
                                          </p:spTgt>
                                        </p:tgtEl>
                                        <p:attrNameLst>
                                          <p:attrName>ppt_w</p:attrName>
                                        </p:attrNameLst>
                                      </p:cBhvr>
                                      <p:tavLst>
                                        <p:tav tm="0">
                                          <p:val>
                                            <p:fltVal val="0"/>
                                          </p:val>
                                        </p:tav>
                                        <p:tav tm="100000">
                                          <p:val>
                                            <p:strVal val="#ppt_w"/>
                                          </p:val>
                                        </p:tav>
                                      </p:tavLst>
                                    </p:anim>
                                    <p:anim calcmode="lin" valueType="num">
                                      <p:cBhvr>
                                        <p:cTn id="35" dur="500" fill="hold"/>
                                        <p:tgtEl>
                                          <p:spTgt spid="754691">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44F9465-4D98-AE45-96DE-88B700CDED47}" type="slidenum">
              <a:rPr lang="en-US" sz="1400">
                <a:latin typeface="Arial" charset="0"/>
              </a:rPr>
              <a:pPr eaLnBrk="1" hangingPunct="1"/>
              <a:t>90</a:t>
            </a:fld>
            <a:endParaRPr lang="en-US" sz="1400">
              <a:latin typeface="Arial" charset="0"/>
            </a:endParaRPr>
          </a:p>
        </p:txBody>
      </p:sp>
      <p:sp>
        <p:nvSpPr>
          <p:cNvPr id="12697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Encapsulation and Data Abstraction</a:t>
            </a:r>
          </a:p>
        </p:txBody>
      </p:sp>
      <p:sp>
        <p:nvSpPr>
          <p:cNvPr id="117764" name="Rectangle 3"/>
          <p:cNvSpPr>
            <a:spLocks noGrp="1" noChangeArrowheads="1"/>
          </p:cNvSpPr>
          <p:nvPr>
            <p:ph type="body" idx="1"/>
          </p:nvPr>
        </p:nvSpPr>
        <p:spPr>
          <a:xfrm>
            <a:off x="381000" y="1066800"/>
            <a:ext cx="8382000" cy="5181600"/>
          </a:xfrm>
        </p:spPr>
        <p:txBody>
          <a:bodyPr/>
          <a:lstStyle/>
          <a:p>
            <a:pPr eaLnBrk="1" hangingPunct="1"/>
            <a:r>
              <a:rPr lang="en-US" dirty="0">
                <a:latin typeface="Tahoma" charset="0"/>
                <a:ea typeface="ＭＳ Ｐゴシック" charset="0"/>
                <a:cs typeface="ＭＳ Ｐゴシック" charset="0"/>
              </a:rPr>
              <a:t>Consider the </a:t>
            </a:r>
            <a:r>
              <a:rPr lang="en-US" dirty="0">
                <a:solidFill>
                  <a:srgbClr val="FF0000"/>
                </a:solidFill>
                <a:latin typeface="Tahoma" charset="0"/>
                <a:ea typeface="ＭＳ Ｐゴシック" charset="0"/>
                <a:cs typeface="ＭＳ Ｐゴシック" charset="0"/>
              </a:rPr>
              <a:t>operations</a:t>
            </a:r>
          </a:p>
          <a:p>
            <a:pPr lvl="1" eaLnBrk="1" hangingPunct="1"/>
            <a:r>
              <a:rPr lang="en-US" dirty="0">
                <a:latin typeface="Tahoma" charset="0"/>
                <a:ea typeface="ＭＳ Ｐゴシック" charset="0"/>
              </a:rPr>
              <a:t>Now consider operations that a Polygon can do</a:t>
            </a:r>
          </a:p>
          <a:p>
            <a:pPr lvl="2" eaLnBrk="1" hangingPunct="1"/>
            <a:r>
              <a:rPr lang="en-US" dirty="0">
                <a:latin typeface="Tahoma" charset="0"/>
                <a:ea typeface="ＭＳ Ｐゴシック" charset="0"/>
              </a:rPr>
              <a:t>Note how that is stated – we are seeing what a Polygon </a:t>
            </a:r>
            <a:r>
              <a:rPr lang="en-US" b="1" dirty="0">
                <a:latin typeface="Tahoma" charset="0"/>
                <a:ea typeface="ＭＳ Ｐゴシック" charset="0"/>
              </a:rPr>
              <a:t>CAN DO</a:t>
            </a:r>
            <a:r>
              <a:rPr lang="en-US" dirty="0">
                <a:latin typeface="Tahoma" charset="0"/>
                <a:ea typeface="ＭＳ Ｐゴシック" charset="0"/>
              </a:rPr>
              <a:t> rather than WHAT CAN BE DONE to it</a:t>
            </a:r>
          </a:p>
          <a:p>
            <a:pPr lvl="2" eaLnBrk="1" hangingPunct="1"/>
            <a:r>
              <a:rPr lang="en-US" dirty="0">
                <a:latin typeface="Tahoma" charset="0"/>
                <a:ea typeface="ＭＳ Ｐゴシック" charset="0"/>
              </a:rPr>
              <a:t>This is another fundamental idea of OOP – objects are </a:t>
            </a:r>
            <a:r>
              <a:rPr lang="en-US" b="1" dirty="0">
                <a:latin typeface="Tahoma" charset="0"/>
                <a:ea typeface="ＭＳ Ｐゴシック" charset="0"/>
              </a:rPr>
              <a:t>ACTIVE</a:t>
            </a:r>
            <a:r>
              <a:rPr lang="en-US" dirty="0">
                <a:latin typeface="Tahoma" charset="0"/>
                <a:ea typeface="ＭＳ Ｐゴシック" charset="0"/>
              </a:rPr>
              <a:t> rather than PASSIVE</a:t>
            </a:r>
          </a:p>
          <a:p>
            <a:pPr lvl="2" eaLnBrk="1" hangingPunct="1"/>
            <a:r>
              <a:rPr lang="en-US" dirty="0">
                <a:latin typeface="Tahoma" charset="0"/>
                <a:ea typeface="ＭＳ Ｐゴシック" charset="0"/>
              </a:rPr>
              <a:t>Ex: </a:t>
            </a:r>
          </a:p>
          <a:p>
            <a:pPr lvl="3" eaLnBrk="1" hangingPunct="1"/>
            <a:r>
              <a:rPr lang="en-US" dirty="0">
                <a:latin typeface="Tahoma" charset="0"/>
                <a:ea typeface="ＭＳ Ｐゴシック" charset="0"/>
              </a:rPr>
              <a:t>void </a:t>
            </a:r>
            <a:r>
              <a:rPr lang="en-US" dirty="0" err="1">
                <a:latin typeface="Tahoma" charset="0"/>
                <a:ea typeface="ＭＳ Ｐゴシック" charset="0"/>
              </a:rPr>
              <a:t>addPoint</a:t>
            </a:r>
            <a:r>
              <a:rPr lang="en-US" dirty="0">
                <a:latin typeface="Tahoma" charset="0"/>
                <a:ea typeface="ＭＳ Ｐゴシック" charset="0"/>
              </a:rPr>
              <a:t>(</a:t>
            </a:r>
            <a:r>
              <a:rPr lang="en-US" dirty="0" err="1">
                <a:latin typeface="Tahoma" charset="0"/>
                <a:ea typeface="ＭＳ Ｐゴシック" charset="0"/>
              </a:rPr>
              <a:t>int</a:t>
            </a:r>
            <a:r>
              <a:rPr lang="en-US" dirty="0">
                <a:latin typeface="Tahoma" charset="0"/>
                <a:ea typeface="ＭＳ Ｐゴシック" charset="0"/>
              </a:rPr>
              <a:t> x, </a:t>
            </a:r>
            <a:r>
              <a:rPr lang="en-US" dirty="0" err="1">
                <a:latin typeface="Tahoma" charset="0"/>
                <a:ea typeface="ＭＳ Ｐゴシック" charset="0"/>
              </a:rPr>
              <a:t>int</a:t>
            </a:r>
            <a:r>
              <a:rPr lang="en-US" dirty="0">
                <a:latin typeface="Tahoma" charset="0"/>
                <a:ea typeface="ＭＳ Ｐゴシック" charset="0"/>
              </a:rPr>
              <a:t> y) – add a new point to Polygon</a:t>
            </a:r>
          </a:p>
          <a:p>
            <a:pPr lvl="3" eaLnBrk="1" hangingPunct="1"/>
            <a:r>
              <a:rPr lang="en-US" dirty="0" err="1">
                <a:latin typeface="Tahoma" charset="0"/>
                <a:ea typeface="ＭＳ Ｐゴシック" charset="0"/>
              </a:rPr>
              <a:t>boolean</a:t>
            </a:r>
            <a:r>
              <a:rPr lang="en-US" dirty="0">
                <a:latin typeface="Tahoma" charset="0"/>
                <a:ea typeface="ＭＳ Ｐゴシック" charset="0"/>
              </a:rPr>
              <a:t> contains(double x, double y) – is point (</a:t>
            </a:r>
            <a:r>
              <a:rPr lang="en-US" dirty="0" err="1">
                <a:latin typeface="Tahoma" charset="0"/>
                <a:ea typeface="ＭＳ Ｐゴシック" charset="0"/>
              </a:rPr>
              <a:t>x,y</a:t>
            </a:r>
            <a:r>
              <a:rPr lang="en-US" dirty="0">
                <a:latin typeface="Tahoma" charset="0"/>
                <a:ea typeface="ＭＳ Ｐゴシック" charset="0"/>
              </a:rPr>
              <a:t>) within the boundaries of the Polygon</a:t>
            </a:r>
          </a:p>
          <a:p>
            <a:pPr lvl="3" eaLnBrk="1" hangingPunct="1"/>
            <a:r>
              <a:rPr lang="en-US" dirty="0">
                <a:latin typeface="Tahoma" charset="0"/>
                <a:ea typeface="ＭＳ Ｐゴシック" charset="0"/>
              </a:rPr>
              <a:t>void translate(</a:t>
            </a: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deltaX</a:t>
            </a:r>
            <a:r>
              <a:rPr lang="en-US" dirty="0">
                <a:latin typeface="Tahoma" charset="0"/>
                <a:ea typeface="ＭＳ Ｐゴシック" charset="0"/>
              </a:rPr>
              <a:t>, </a:t>
            </a:r>
            <a:r>
              <a:rPr lang="en-US" dirty="0" err="1">
                <a:latin typeface="Tahoma" charset="0"/>
                <a:ea typeface="ＭＳ Ｐゴシック" charset="0"/>
              </a:rPr>
              <a:t>int</a:t>
            </a:r>
            <a:r>
              <a:rPr lang="en-US" dirty="0">
                <a:latin typeface="Tahoma" charset="0"/>
                <a:ea typeface="ＭＳ Ｐゴシック" charset="0"/>
              </a:rPr>
              <a:t> </a:t>
            </a:r>
            <a:r>
              <a:rPr lang="en-US" dirty="0" err="1">
                <a:latin typeface="Tahoma" charset="0"/>
                <a:ea typeface="ＭＳ Ｐゴシック" charset="0"/>
              </a:rPr>
              <a:t>deltaY</a:t>
            </a:r>
            <a:r>
              <a:rPr lang="en-US" dirty="0">
                <a:latin typeface="Tahoma" charset="0"/>
                <a:ea typeface="ＭＳ Ｐゴシック" charset="0"/>
              </a:rPr>
              <a:t>) – move all points in the Polygon by </a:t>
            </a:r>
            <a:r>
              <a:rPr lang="en-US" dirty="0" err="1">
                <a:latin typeface="Tahoma" charset="0"/>
                <a:ea typeface="ＭＳ Ｐゴシック" charset="0"/>
              </a:rPr>
              <a:t>deltaX</a:t>
            </a:r>
            <a:r>
              <a:rPr lang="en-US" dirty="0">
                <a:latin typeface="Tahoma" charset="0"/>
                <a:ea typeface="ＭＳ Ｐゴシック" charset="0"/>
              </a:rPr>
              <a:t> and </a:t>
            </a:r>
            <a:r>
              <a:rPr lang="en-US" dirty="0" err="1">
                <a:latin typeface="Tahoma" charset="0"/>
                <a:ea typeface="ＭＳ Ｐゴシック" charset="0"/>
              </a:rPr>
              <a:t>deltaY</a:t>
            </a:r>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7764">
                                            <p:txEl>
                                              <p:pRg st="1" end="1"/>
                                            </p:txEl>
                                          </p:spTgt>
                                        </p:tgtEl>
                                        <p:attrNameLst>
                                          <p:attrName>style.visibility</p:attrName>
                                        </p:attrNameLst>
                                      </p:cBhvr>
                                      <p:to>
                                        <p:strVal val="visible"/>
                                      </p:to>
                                    </p:set>
                                    <p:anim to="" calcmode="lin" valueType="num">
                                      <p:cBhvr>
                                        <p:cTn id="7" dur="1" fill="hold"/>
                                        <p:tgtEl>
                                          <p:spTgt spid="117764">
                                            <p:txEl>
                                              <p:pRg st="1" end="1"/>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7764">
                                            <p:txEl>
                                              <p:pRg st="2" end="2"/>
                                            </p:txEl>
                                          </p:spTgt>
                                        </p:tgtEl>
                                        <p:attrNameLst>
                                          <p:attrName>style.visibility</p:attrName>
                                        </p:attrNameLst>
                                      </p:cBhvr>
                                      <p:to>
                                        <p:strVal val="visible"/>
                                      </p:to>
                                    </p:set>
                                    <p:anim to="" calcmode="lin" valueType="num">
                                      <p:cBhvr>
                                        <p:cTn id="10" dur="1" fill="hold"/>
                                        <p:tgtEl>
                                          <p:spTgt spid="117764">
                                            <p:txEl>
                                              <p:pRg st="2" end="2"/>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17764">
                                            <p:txEl>
                                              <p:pRg st="3" end="3"/>
                                            </p:txEl>
                                          </p:spTgt>
                                        </p:tgtEl>
                                        <p:attrNameLst>
                                          <p:attrName>style.visibility</p:attrName>
                                        </p:attrNameLst>
                                      </p:cBhvr>
                                      <p:to>
                                        <p:strVal val="visible"/>
                                      </p:to>
                                    </p:set>
                                    <p:anim to="" calcmode="lin" valueType="num">
                                      <p:cBhvr>
                                        <p:cTn id="15" dur="1" fill="hold"/>
                                        <p:tgtEl>
                                          <p:spTgt spid="117764">
                                            <p:txEl>
                                              <p:pRg st="3" end="3"/>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7764">
                                            <p:txEl>
                                              <p:pRg st="4" end="4"/>
                                            </p:txEl>
                                          </p:spTgt>
                                        </p:tgtEl>
                                        <p:attrNameLst>
                                          <p:attrName>style.visibility</p:attrName>
                                        </p:attrNameLst>
                                      </p:cBhvr>
                                      <p:to>
                                        <p:strVal val="visible"/>
                                      </p:to>
                                    </p:set>
                                    <p:anim to="" calcmode="lin" valueType="num">
                                      <p:cBhvr>
                                        <p:cTn id="18" dur="1" fill="hold"/>
                                        <p:tgtEl>
                                          <p:spTgt spid="117764">
                                            <p:txEl>
                                              <p:pRg st="4" end="4"/>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17764">
                                            <p:txEl>
                                              <p:pRg st="5" end="5"/>
                                            </p:txEl>
                                          </p:spTgt>
                                        </p:tgtEl>
                                        <p:attrNameLst>
                                          <p:attrName>style.visibility</p:attrName>
                                        </p:attrNameLst>
                                      </p:cBhvr>
                                      <p:to>
                                        <p:strVal val="visible"/>
                                      </p:to>
                                    </p:set>
                                    <p:anim to="" calcmode="lin" valueType="num">
                                      <p:cBhvr>
                                        <p:cTn id="21" dur="1" fill="hold"/>
                                        <p:tgtEl>
                                          <p:spTgt spid="117764">
                                            <p:txEl>
                                              <p:pRg st="5" end="5"/>
                                            </p:txEl>
                                          </p:spTgt>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117764">
                                            <p:txEl>
                                              <p:pRg st="6" end="6"/>
                                            </p:txEl>
                                          </p:spTgt>
                                        </p:tgtEl>
                                        <p:attrNameLst>
                                          <p:attrName>style.visibility</p:attrName>
                                        </p:attrNameLst>
                                      </p:cBhvr>
                                      <p:to>
                                        <p:strVal val="visible"/>
                                      </p:to>
                                    </p:set>
                                    <p:anim to="" calcmode="lin" valueType="num">
                                      <p:cBhvr>
                                        <p:cTn id="26" dur="1" fill="hold"/>
                                        <p:tgtEl>
                                          <p:spTgt spid="117764">
                                            <p:txEl>
                                              <p:pRg st="6" end="6"/>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117764">
                                            <p:txEl>
                                              <p:pRg st="7" end="7"/>
                                            </p:txEl>
                                          </p:spTgt>
                                        </p:tgtEl>
                                        <p:attrNameLst>
                                          <p:attrName>style.visibility</p:attrName>
                                        </p:attrNameLst>
                                      </p:cBhvr>
                                      <p:to>
                                        <p:strVal val="visible"/>
                                      </p:to>
                                    </p:set>
                                    <p:anim to="" calcmode="lin" valueType="num">
                                      <p:cBhvr>
                                        <p:cTn id="31" dur="1" fill="hold"/>
                                        <p:tgtEl>
                                          <p:spTgt spid="117764">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6C60A379-5E63-0E45-917F-5AC8324BA8DB}" type="slidenum">
              <a:rPr lang="en-US" sz="1400">
                <a:latin typeface="Arial" charset="0"/>
              </a:rPr>
              <a:pPr eaLnBrk="1" hangingPunct="1"/>
              <a:t>91</a:t>
            </a:fld>
            <a:endParaRPr lang="en-US" sz="1400">
              <a:latin typeface="Arial" charset="0"/>
            </a:endParaRPr>
          </a:p>
        </p:txBody>
      </p:sp>
      <p:sp>
        <p:nvSpPr>
          <p:cNvPr id="12800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Encapsulation and Data Abstraction</a:t>
            </a:r>
          </a:p>
        </p:txBody>
      </p:sp>
      <p:sp>
        <p:nvSpPr>
          <p:cNvPr id="128003" name="Rectangle 3"/>
          <p:cNvSpPr>
            <a:spLocks noGrp="1" noChangeArrowheads="1"/>
          </p:cNvSpPr>
          <p:nvPr>
            <p:ph type="body" idx="1"/>
          </p:nvPr>
        </p:nvSpPr>
        <p:spPr/>
        <p:txBody>
          <a:bodyPr/>
          <a:lstStyle/>
          <a:p>
            <a:pPr lvl="1" eaLnBrk="1" hangingPunct="1">
              <a:defRPr/>
            </a:pPr>
            <a:r>
              <a:rPr lang="en-US" dirty="0">
                <a:latin typeface="Tahoma" charset="0"/>
                <a:ea typeface="ＭＳ Ｐゴシック" charset="0"/>
              </a:rPr>
              <a:t>These operations are actually (logically) PART of the Polygon itself</a:t>
            </a:r>
          </a:p>
          <a:p>
            <a:pPr lvl="1" eaLnBrk="1" hangingPunct="1">
              <a:buFont typeface="Marlett" charset="0"/>
              <a:buNone/>
              <a:defRPr/>
            </a:pPr>
            <a:r>
              <a:rPr lang="en-US" dirty="0">
                <a:latin typeface="Tahoma" charset="0"/>
                <a:ea typeface="ＭＳ Ｐゴシック" charset="0"/>
              </a:rPr>
              <a:t>	</a:t>
            </a:r>
            <a:r>
              <a:rPr lang="en-US" sz="2000" b="1" dirty="0" err="1">
                <a:latin typeface="Courier New" charset="0"/>
                <a:ea typeface="ＭＳ Ｐゴシック" charset="0"/>
              </a:rPr>
              <a:t>int</a:t>
            </a:r>
            <a:r>
              <a:rPr lang="en-US" sz="2000" b="1" dirty="0">
                <a:latin typeface="Courier New" charset="0"/>
                <a:ea typeface="ＭＳ Ｐゴシック" charset="0"/>
              </a:rPr>
              <a:t> [] </a:t>
            </a:r>
            <a:r>
              <a:rPr lang="en-US" sz="2000" b="1" dirty="0" err="1">
                <a:latin typeface="Courier New" charset="0"/>
                <a:ea typeface="ＭＳ Ｐゴシック" charset="0"/>
              </a:rPr>
              <a:t>theXs</a:t>
            </a:r>
            <a:r>
              <a:rPr lang="en-US" sz="2000" b="1" dirty="0">
                <a:latin typeface="Courier New" charset="0"/>
                <a:ea typeface="ＭＳ Ｐゴシック" charset="0"/>
              </a:rPr>
              <a:t> = {0, 4, 4};</a:t>
            </a:r>
            <a:br>
              <a:rPr lang="en-US" sz="2000" b="1" dirty="0">
                <a:latin typeface="Courier New" charset="0"/>
                <a:ea typeface="ＭＳ Ｐゴシック" charset="0"/>
              </a:rPr>
            </a:br>
            <a:r>
              <a:rPr lang="en-US" sz="2000" b="1" dirty="0" err="1">
                <a:latin typeface="Courier New" charset="0"/>
                <a:ea typeface="ＭＳ Ｐゴシック" charset="0"/>
              </a:rPr>
              <a:t>int</a:t>
            </a:r>
            <a:r>
              <a:rPr lang="en-US" sz="2000" b="1" dirty="0">
                <a:latin typeface="Courier New" charset="0"/>
                <a:ea typeface="ＭＳ Ｐゴシック" charset="0"/>
              </a:rPr>
              <a:t> [] </a:t>
            </a:r>
            <a:r>
              <a:rPr lang="en-US" sz="2000" b="1" dirty="0" err="1">
                <a:latin typeface="Courier New" charset="0"/>
                <a:ea typeface="ＭＳ Ｐゴシック" charset="0"/>
              </a:rPr>
              <a:t>theYs</a:t>
            </a:r>
            <a:r>
              <a:rPr lang="en-US" sz="2000" b="1" dirty="0">
                <a:latin typeface="Courier New" charset="0"/>
                <a:ea typeface="ＭＳ Ｐゴシック" charset="0"/>
              </a:rPr>
              <a:t> = {0, 0, 2};</a:t>
            </a:r>
            <a:br>
              <a:rPr lang="en-US" sz="2000" b="1" dirty="0">
                <a:latin typeface="Courier New" charset="0"/>
                <a:ea typeface="ＭＳ Ｐゴシック" charset="0"/>
              </a:rPr>
            </a:br>
            <a:r>
              <a:rPr lang="en-US" sz="2000" b="1" dirty="0" err="1">
                <a:latin typeface="Courier New" charset="0"/>
                <a:ea typeface="ＭＳ Ｐゴシック" charset="0"/>
              </a:rPr>
              <a:t>int</a:t>
            </a:r>
            <a:r>
              <a:rPr lang="en-US" sz="2000" b="1" dirty="0">
                <a:latin typeface="Courier New" charset="0"/>
                <a:ea typeface="ＭＳ Ｐゴシック" charset="0"/>
              </a:rPr>
              <a:t> </a:t>
            </a:r>
            <a:r>
              <a:rPr lang="en-US" sz="2000" b="1" dirty="0" err="1">
                <a:latin typeface="Courier New" charset="0"/>
                <a:ea typeface="ＭＳ Ｐゴシック" charset="0"/>
              </a:rPr>
              <a:t>num</a:t>
            </a:r>
            <a:r>
              <a:rPr lang="en-US" sz="2000" b="1" dirty="0">
                <a:latin typeface="Courier New" charset="0"/>
                <a:ea typeface="ＭＳ Ｐゴシック" charset="0"/>
              </a:rPr>
              <a:t> = 3;</a:t>
            </a:r>
            <a:br>
              <a:rPr lang="en-US" sz="2000" b="1" dirty="0">
                <a:latin typeface="Courier New" charset="0"/>
                <a:ea typeface="ＭＳ Ｐゴシック" charset="0"/>
              </a:rPr>
            </a:br>
            <a:r>
              <a:rPr lang="en-US" sz="2000" b="1" dirty="0">
                <a:latin typeface="Courier New" charset="0"/>
                <a:ea typeface="ＭＳ Ｐゴシック" charset="0"/>
              </a:rPr>
              <a:t>Polygon </a:t>
            </a:r>
            <a:r>
              <a:rPr lang="en-US" sz="2000" b="1" dirty="0">
                <a:solidFill>
                  <a:schemeClr val="accent6"/>
                </a:solidFill>
                <a:latin typeface="Courier New" charset="0"/>
                <a:ea typeface="ＭＳ Ｐゴシック" charset="0"/>
              </a:rPr>
              <a:t>P</a:t>
            </a:r>
            <a:r>
              <a:rPr lang="en-US" sz="2000" b="1" dirty="0">
                <a:latin typeface="Courier New" charset="0"/>
                <a:ea typeface="ＭＳ Ｐゴシック" charset="0"/>
              </a:rPr>
              <a:t> = new Polygon(</a:t>
            </a:r>
            <a:r>
              <a:rPr lang="en-US" sz="2000" b="1" dirty="0" err="1">
                <a:latin typeface="Courier New" charset="0"/>
                <a:ea typeface="ＭＳ Ｐゴシック" charset="0"/>
              </a:rPr>
              <a:t>theXs</a:t>
            </a:r>
            <a:r>
              <a:rPr lang="en-US" sz="2000" b="1" dirty="0">
                <a:latin typeface="Courier New" charset="0"/>
                <a:ea typeface="ＭＳ Ｐゴシック" charset="0"/>
              </a:rPr>
              <a:t>, </a:t>
            </a:r>
            <a:r>
              <a:rPr lang="en-US" sz="2000" b="1" dirty="0" err="1">
                <a:latin typeface="Courier New" charset="0"/>
                <a:ea typeface="ＭＳ Ｐゴシック" charset="0"/>
              </a:rPr>
              <a:t>theYs</a:t>
            </a:r>
            <a:r>
              <a:rPr lang="en-US" sz="2000" b="1" dirty="0">
                <a:latin typeface="Courier New" charset="0"/>
                <a:ea typeface="ＭＳ Ｐゴシック" charset="0"/>
              </a:rPr>
              <a:t>, </a:t>
            </a:r>
            <a:r>
              <a:rPr lang="en-US" sz="2000" b="1" dirty="0" err="1">
                <a:latin typeface="Courier New" charset="0"/>
                <a:ea typeface="ＭＳ Ｐゴシック" charset="0"/>
              </a:rPr>
              <a:t>num</a:t>
            </a:r>
            <a:r>
              <a:rPr lang="en-US" sz="2000" b="1" dirty="0">
                <a:latin typeface="Courier New" charset="0"/>
                <a:ea typeface="ＭＳ Ｐゴシック" charset="0"/>
              </a:rPr>
              <a:t>);</a:t>
            </a:r>
            <a:br>
              <a:rPr lang="en-US" sz="2000" b="1" dirty="0">
                <a:latin typeface="Courier New" charset="0"/>
                <a:ea typeface="ＭＳ Ｐゴシック" charset="0"/>
              </a:rPr>
            </a:br>
            <a:r>
              <a:rPr lang="en-US" sz="2000" b="1" dirty="0" err="1">
                <a:solidFill>
                  <a:srgbClr val="002DB9"/>
                </a:solidFill>
                <a:latin typeface="Courier New" charset="0"/>
                <a:ea typeface="ＭＳ Ｐゴシック" charset="0"/>
              </a:rPr>
              <a:t>P</a:t>
            </a:r>
            <a:r>
              <a:rPr lang="en-US" sz="2000" b="1" dirty="0" err="1">
                <a:latin typeface="Courier New" charset="0"/>
                <a:ea typeface="ＭＳ Ｐゴシック" charset="0"/>
              </a:rPr>
              <a:t>.</a:t>
            </a:r>
            <a:r>
              <a:rPr lang="en-US" sz="2000" b="1" dirty="0" err="1">
                <a:solidFill>
                  <a:srgbClr val="FF0000"/>
                </a:solidFill>
                <a:latin typeface="Courier New" charset="0"/>
                <a:ea typeface="ＭＳ Ｐゴシック" charset="0"/>
              </a:rPr>
              <a:t>addPoint</a:t>
            </a:r>
            <a:r>
              <a:rPr lang="en-US" sz="2000" b="1" dirty="0">
                <a:solidFill>
                  <a:srgbClr val="FF0000"/>
                </a:solidFill>
                <a:latin typeface="Courier New" charset="0"/>
                <a:ea typeface="ＭＳ Ｐゴシック" charset="0"/>
              </a:rPr>
              <a:t>(0, 2);</a:t>
            </a:r>
            <a:br>
              <a:rPr lang="en-US" sz="2000" b="1" dirty="0">
                <a:latin typeface="Courier New" charset="0"/>
                <a:ea typeface="ＭＳ Ｐゴシック" charset="0"/>
              </a:rPr>
            </a:br>
            <a:r>
              <a:rPr lang="en-US" sz="2000" b="1" dirty="0">
                <a:latin typeface="Courier New" charset="0"/>
                <a:ea typeface="ＭＳ Ｐゴシック" charset="0"/>
              </a:rPr>
              <a:t>if (</a:t>
            </a:r>
            <a:r>
              <a:rPr lang="en-US" sz="2000" b="1" dirty="0" err="1">
                <a:solidFill>
                  <a:srgbClr val="002DB9"/>
                </a:solidFill>
                <a:latin typeface="Courier New" charset="0"/>
                <a:ea typeface="ＭＳ Ｐゴシック" charset="0"/>
              </a:rPr>
              <a:t>P</a:t>
            </a:r>
            <a:r>
              <a:rPr lang="en-US" sz="2000" b="1" dirty="0" err="1">
                <a:solidFill>
                  <a:srgbClr val="000000"/>
                </a:solidFill>
                <a:latin typeface="Courier New" charset="0"/>
                <a:ea typeface="ＭＳ Ｐゴシック" charset="0"/>
              </a:rPr>
              <a:t>.</a:t>
            </a:r>
            <a:r>
              <a:rPr lang="en-US" sz="2000" b="1" dirty="0" err="1">
                <a:solidFill>
                  <a:srgbClr val="FF0000"/>
                </a:solidFill>
                <a:latin typeface="Courier New" charset="0"/>
                <a:ea typeface="ＭＳ Ｐゴシック" charset="0"/>
              </a:rPr>
              <a:t>contains</a:t>
            </a:r>
            <a:r>
              <a:rPr lang="en-US" sz="2000" b="1" dirty="0">
                <a:solidFill>
                  <a:srgbClr val="FF0000"/>
                </a:solidFill>
                <a:latin typeface="Courier New" charset="0"/>
                <a:ea typeface="ＭＳ Ｐゴシック" charset="0"/>
              </a:rPr>
              <a:t>(2, 1)</a:t>
            </a:r>
            <a:r>
              <a:rPr lang="en-US" sz="2000" b="1" dirty="0">
                <a:latin typeface="Courier New" charset="0"/>
                <a:ea typeface="ＭＳ Ｐゴシック" charset="0"/>
              </a:rPr>
              <a:t>)</a:t>
            </a:r>
            <a:br>
              <a:rPr lang="en-US" sz="2000" b="1" dirty="0">
                <a:latin typeface="Courier New" charset="0"/>
                <a:ea typeface="ＭＳ Ｐゴシック" charset="0"/>
              </a:rPr>
            </a:br>
            <a:r>
              <a:rPr lang="en-US" sz="2000" b="1" dirty="0">
                <a:latin typeface="Courier New" charset="0"/>
                <a:ea typeface="ＭＳ Ｐゴシック" charset="0"/>
              </a:rPr>
              <a:t>	  </a:t>
            </a:r>
            <a:r>
              <a:rPr lang="en-US" sz="2000" b="1" dirty="0" err="1">
                <a:latin typeface="Courier New" charset="0"/>
                <a:ea typeface="ＭＳ Ｐゴシック" charset="0"/>
              </a:rPr>
              <a:t>System.out.println</a:t>
            </a:r>
            <a:r>
              <a:rPr lang="en-US" sz="2000" b="1" dirty="0">
                <a:latin typeface="Courier New" charset="0"/>
                <a:ea typeface="ＭＳ Ｐゴシック" charset="0"/>
              </a:rPr>
              <a:t>(</a:t>
            </a:r>
            <a:r>
              <a:rPr lang="ja-JP" altLang="en-US" sz="2000" b="1" dirty="0">
                <a:latin typeface="Courier New" charset="0"/>
                <a:ea typeface="ＭＳ Ｐゴシック" charset="0"/>
              </a:rPr>
              <a:t>“</a:t>
            </a:r>
            <a:r>
              <a:rPr lang="en-US" altLang="ja-JP" sz="2000" b="1" dirty="0">
                <a:latin typeface="Courier New" charset="0"/>
                <a:ea typeface="ＭＳ Ｐゴシック" charset="0"/>
              </a:rPr>
              <a:t>Inside P</a:t>
            </a:r>
            <a:r>
              <a:rPr lang="ja-JP" altLang="en-US" sz="2000" b="1" dirty="0">
                <a:latin typeface="Courier New" charset="0"/>
                <a:ea typeface="ＭＳ Ｐゴシック" charset="0"/>
              </a:rPr>
              <a:t>”</a:t>
            </a:r>
            <a:r>
              <a:rPr lang="en-US" altLang="ja-JP" sz="2000" b="1" dirty="0">
                <a:latin typeface="Courier New" charset="0"/>
                <a:ea typeface="ＭＳ Ｐゴシック" charset="0"/>
              </a:rPr>
              <a:t>);</a:t>
            </a:r>
            <a:br>
              <a:rPr lang="en-US" altLang="ja-JP" sz="2000" b="1" dirty="0">
                <a:latin typeface="Courier New" charset="0"/>
                <a:ea typeface="ＭＳ Ｐゴシック" charset="0"/>
              </a:rPr>
            </a:br>
            <a:r>
              <a:rPr lang="en-US" altLang="ja-JP" sz="2000" b="1" dirty="0">
                <a:latin typeface="Courier New" charset="0"/>
                <a:ea typeface="ＭＳ Ｐゴシック" charset="0"/>
              </a:rPr>
              <a:t>else</a:t>
            </a:r>
            <a:br>
              <a:rPr lang="en-US" altLang="ja-JP" sz="2000" b="1" dirty="0">
                <a:latin typeface="Courier New" charset="0"/>
                <a:ea typeface="ＭＳ Ｐゴシック" charset="0"/>
              </a:rPr>
            </a:br>
            <a:r>
              <a:rPr lang="en-US" altLang="ja-JP" sz="2000" b="1" dirty="0">
                <a:latin typeface="Courier New" charset="0"/>
                <a:ea typeface="ＭＳ Ｐゴシック" charset="0"/>
              </a:rPr>
              <a:t>   </a:t>
            </a:r>
            <a:r>
              <a:rPr lang="en-US" altLang="ja-JP" sz="2000" b="1" dirty="0" err="1">
                <a:latin typeface="Courier New" charset="0"/>
                <a:ea typeface="ＭＳ Ｐゴシック" charset="0"/>
              </a:rPr>
              <a:t>System.out.println</a:t>
            </a:r>
            <a:r>
              <a:rPr lang="en-US" altLang="ja-JP" sz="2000" b="1" dirty="0">
                <a:latin typeface="Courier New" charset="0"/>
                <a:ea typeface="ＭＳ Ｐゴシック" charset="0"/>
              </a:rPr>
              <a:t>(</a:t>
            </a:r>
            <a:r>
              <a:rPr lang="ja-JP" altLang="en-US" sz="2000" b="1" dirty="0">
                <a:latin typeface="Courier New" charset="0"/>
                <a:ea typeface="ＭＳ Ｐゴシック" charset="0"/>
              </a:rPr>
              <a:t>“</a:t>
            </a:r>
            <a:r>
              <a:rPr lang="en-US" altLang="ja-JP" sz="2000" b="1" dirty="0">
                <a:latin typeface="Courier New" charset="0"/>
                <a:ea typeface="ＭＳ Ｐゴシック" charset="0"/>
              </a:rPr>
              <a:t>Outside P</a:t>
            </a:r>
            <a:r>
              <a:rPr lang="ja-JP" altLang="en-US" sz="2000" b="1" dirty="0">
                <a:latin typeface="Courier New" charset="0"/>
                <a:ea typeface="ＭＳ Ｐゴシック" charset="0"/>
              </a:rPr>
              <a:t>”</a:t>
            </a:r>
            <a:r>
              <a:rPr lang="en-US" altLang="ja-JP" sz="2000" b="1" dirty="0">
                <a:latin typeface="Courier New" charset="0"/>
                <a:ea typeface="ＭＳ Ｐゴシック" charset="0"/>
              </a:rPr>
              <a:t>);</a:t>
            </a:r>
            <a:br>
              <a:rPr lang="en-US" altLang="ja-JP" sz="2000" b="1" dirty="0">
                <a:latin typeface="Courier New" charset="0"/>
                <a:ea typeface="ＭＳ Ｐゴシック" charset="0"/>
              </a:rPr>
            </a:br>
            <a:r>
              <a:rPr lang="en-US" altLang="ja-JP" sz="2000" b="1" dirty="0" err="1">
                <a:solidFill>
                  <a:srgbClr val="002DB9"/>
                </a:solidFill>
                <a:latin typeface="Courier New" charset="0"/>
                <a:ea typeface="ＭＳ Ｐゴシック" charset="0"/>
              </a:rPr>
              <a:t>P</a:t>
            </a:r>
            <a:r>
              <a:rPr lang="en-US" altLang="ja-JP" sz="2000" b="1" dirty="0" err="1">
                <a:solidFill>
                  <a:srgbClr val="000000"/>
                </a:solidFill>
                <a:latin typeface="Courier New" charset="0"/>
                <a:ea typeface="ＭＳ Ｐゴシック" charset="0"/>
              </a:rPr>
              <a:t>.</a:t>
            </a:r>
            <a:r>
              <a:rPr lang="en-US" altLang="ja-JP" sz="2000" b="1" dirty="0" err="1">
                <a:solidFill>
                  <a:srgbClr val="FF0000"/>
                </a:solidFill>
                <a:latin typeface="Courier New" charset="0"/>
                <a:ea typeface="ＭＳ Ｐゴシック" charset="0"/>
              </a:rPr>
              <a:t>translate</a:t>
            </a:r>
            <a:r>
              <a:rPr lang="en-US" altLang="ja-JP" sz="2000" b="1" dirty="0">
                <a:solidFill>
                  <a:srgbClr val="FF0000"/>
                </a:solidFill>
                <a:latin typeface="Courier New" charset="0"/>
                <a:ea typeface="ＭＳ Ｐゴシック" charset="0"/>
              </a:rPr>
              <a:t>(2, 3);</a:t>
            </a:r>
            <a:endParaRPr lang="en-US" altLang="ja-JP" dirty="0">
              <a:solidFill>
                <a:srgbClr val="FF0000"/>
              </a:solidFill>
              <a:latin typeface="Tahoma" charset="0"/>
              <a:ea typeface="ＭＳ Ｐゴシック" charset="0"/>
            </a:endParaRPr>
          </a:p>
          <a:p>
            <a:pPr lvl="2" eaLnBrk="1" hangingPunct="1">
              <a:defRPr/>
            </a:pPr>
            <a:r>
              <a:rPr lang="en-US" dirty="0">
                <a:latin typeface="Tahoma" charset="0"/>
                <a:ea typeface="ＭＳ Ｐゴシック" charset="0"/>
              </a:rPr>
              <a:t>We are not passing the Polygon as an argument, we are calling the methods FROM the Polygon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7" dur="500"/>
                                        <p:tgtEl>
                                          <p:spTgt spid="1280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1D75A45C-7B87-4C48-913C-1CE5FA5BB896}" type="slidenum">
              <a:rPr lang="en-US" sz="1400">
                <a:latin typeface="Arial" charset="0"/>
              </a:rPr>
              <a:pPr eaLnBrk="1" hangingPunct="1"/>
              <a:t>92</a:t>
            </a:fld>
            <a:endParaRPr lang="en-US" sz="1400">
              <a:latin typeface="Arial" charset="0"/>
            </a:endParaRPr>
          </a:p>
        </p:txBody>
      </p:sp>
      <p:sp>
        <p:nvSpPr>
          <p:cNvPr id="13005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Encapsulation and Data Abstraction</a:t>
            </a:r>
          </a:p>
        </p:txBody>
      </p:sp>
      <p:sp>
        <p:nvSpPr>
          <p:cNvPr id="130051"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Objects enable us to </a:t>
            </a:r>
            <a:r>
              <a:rPr lang="en-US" dirty="0">
                <a:solidFill>
                  <a:srgbClr val="FF0000"/>
                </a:solidFill>
                <a:latin typeface="Tahoma" charset="0"/>
                <a:ea typeface="ＭＳ Ｐゴシック" charset="0"/>
              </a:rPr>
              <a:t>combine the data and operations</a:t>
            </a:r>
            <a:r>
              <a:rPr lang="en-US" dirty="0">
                <a:latin typeface="Tahoma" charset="0"/>
                <a:ea typeface="ＭＳ Ｐゴシック" charset="0"/>
              </a:rPr>
              <a:t> of a type together into a single entity: </a:t>
            </a:r>
            <a:r>
              <a:rPr lang="en-US" b="1" dirty="0">
                <a:solidFill>
                  <a:srgbClr val="008000"/>
                </a:solidFill>
                <a:latin typeface="Tahoma" charset="0"/>
                <a:ea typeface="ＭＳ Ｐゴシック" charset="0"/>
              </a:rPr>
              <a:t>encapsulation</a:t>
            </a:r>
          </a:p>
        </p:txBody>
      </p:sp>
      <p:sp>
        <p:nvSpPr>
          <p:cNvPr id="120837" name="Rectangle 4"/>
          <p:cNvSpPr>
            <a:spLocks noChangeArrowheads="1"/>
          </p:cNvSpPr>
          <p:nvPr/>
        </p:nvSpPr>
        <p:spPr bwMode="auto">
          <a:xfrm>
            <a:off x="1447800" y="2438400"/>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pPr>
              <a:defRPr/>
            </a:pPr>
            <a:r>
              <a:rPr lang="en-US" sz="2400" b="1" dirty="0">
                <a:solidFill>
                  <a:schemeClr val="accent6"/>
                </a:solidFill>
              </a:rPr>
              <a:t>P</a:t>
            </a:r>
          </a:p>
        </p:txBody>
      </p:sp>
      <p:sp>
        <p:nvSpPr>
          <p:cNvPr id="120838" name="Rectangle 5"/>
          <p:cNvSpPr>
            <a:spLocks noChangeArrowheads="1"/>
          </p:cNvSpPr>
          <p:nvPr/>
        </p:nvSpPr>
        <p:spPr bwMode="auto">
          <a:xfrm>
            <a:off x="2133600" y="2438400"/>
            <a:ext cx="533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sz="2400" b="1"/>
          </a:p>
        </p:txBody>
      </p:sp>
      <p:sp>
        <p:nvSpPr>
          <p:cNvPr id="120839" name="Oval 6"/>
          <p:cNvSpPr>
            <a:spLocks noChangeArrowheads="1"/>
          </p:cNvSpPr>
          <p:nvPr/>
        </p:nvSpPr>
        <p:spPr bwMode="auto">
          <a:xfrm>
            <a:off x="4114800" y="2514600"/>
            <a:ext cx="4267200" cy="29718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b="1"/>
              <a:t>xpoints [0,4,4,0]</a:t>
            </a:r>
          </a:p>
          <a:p>
            <a:r>
              <a:rPr lang="en-US" b="1"/>
              <a:t>ypoints [0,0,2,2]</a:t>
            </a:r>
          </a:p>
          <a:p>
            <a:r>
              <a:rPr lang="en-US" b="1"/>
              <a:t>npoints 4</a:t>
            </a:r>
          </a:p>
          <a:p>
            <a:endParaRPr lang="en-US" b="1"/>
          </a:p>
          <a:p>
            <a:r>
              <a:rPr lang="en-US" b="1"/>
              <a:t>addPoint()</a:t>
            </a:r>
          </a:p>
          <a:p>
            <a:r>
              <a:rPr lang="en-US" b="1"/>
              <a:t>contains()</a:t>
            </a:r>
          </a:p>
          <a:p>
            <a:r>
              <a:rPr lang="en-US" b="1"/>
              <a:t>translate()</a:t>
            </a:r>
          </a:p>
        </p:txBody>
      </p:sp>
      <p:sp>
        <p:nvSpPr>
          <p:cNvPr id="120840" name="Line 7"/>
          <p:cNvSpPr>
            <a:spLocks noChangeShapeType="1"/>
          </p:cNvSpPr>
          <p:nvPr/>
        </p:nvSpPr>
        <p:spPr bwMode="auto">
          <a:xfrm>
            <a:off x="2362200" y="2667000"/>
            <a:ext cx="1828800" cy="7620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20841" name="Rectangle 8"/>
          <p:cNvSpPr>
            <a:spLocks noChangeArrowheads="1"/>
          </p:cNvSpPr>
          <p:nvPr/>
        </p:nvSpPr>
        <p:spPr bwMode="auto">
          <a:xfrm>
            <a:off x="609600" y="3657600"/>
            <a:ext cx="2971800" cy="264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nchor="ctr">
            <a:spAutoFit/>
          </a:bodyPr>
          <a:lstStyle/>
          <a:p>
            <a:r>
              <a:rPr lang="en-US" sz="2400">
                <a:latin typeface="Tahoma" charset="0"/>
              </a:rPr>
              <a:t>Thus, the operations are always implicitly acting on the object</a:t>
            </a:r>
            <a:r>
              <a:rPr lang="ja-JP" altLang="en-US" sz="2400">
                <a:latin typeface="Tahoma" charset="0"/>
              </a:rPr>
              <a:t>’</a:t>
            </a:r>
            <a:r>
              <a:rPr lang="en-US" altLang="ja-JP" sz="2400">
                <a:latin typeface="Tahoma" charset="0"/>
              </a:rPr>
              <a:t>s data</a:t>
            </a:r>
          </a:p>
          <a:p>
            <a:r>
              <a:rPr lang="en-US" sz="2400">
                <a:latin typeface="Tahoma" charset="0"/>
              </a:rPr>
              <a:t>Ex: translate means translate the points that make up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0838"/>
                                        </p:tgtEl>
                                        <p:attrNameLst>
                                          <p:attrName>style.visibility</p:attrName>
                                        </p:attrNameLst>
                                      </p:cBhvr>
                                      <p:to>
                                        <p:strVal val="visible"/>
                                      </p:to>
                                    </p:set>
                                    <p:anim to="" calcmode="lin" valueType="num">
                                      <p:cBhvr>
                                        <p:cTn id="7" dur="1" fill="hold"/>
                                        <p:tgtEl>
                                          <p:spTgt spid="120838"/>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20837"/>
                                        </p:tgtEl>
                                        <p:attrNameLst>
                                          <p:attrName>style.visibility</p:attrName>
                                        </p:attrNameLst>
                                      </p:cBhvr>
                                      <p:to>
                                        <p:strVal val="visible"/>
                                      </p:to>
                                    </p:set>
                                    <p:anim to="" calcmode="lin" valueType="num">
                                      <p:cBhvr>
                                        <p:cTn id="10" dur="1" fill="hold"/>
                                        <p:tgtEl>
                                          <p:spTgt spid="120837"/>
                                        </p:tgtEl>
                                        <p:attrNameLst>
                                          <p:attrName/>
                                        </p:attrNameLst>
                                      </p:cBhvr>
                                    </p:anim>
                                  </p:childTnLst>
                                </p:cTn>
                              </p:par>
                            </p:childTnLst>
                          </p:cTn>
                        </p:par>
                        <p:par>
                          <p:cTn id="11" fill="hold" nodeType="afterGroup">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120840"/>
                                        </p:tgtEl>
                                        <p:attrNameLst>
                                          <p:attrName>style.visibility</p:attrName>
                                        </p:attrNameLst>
                                      </p:cBhvr>
                                      <p:to>
                                        <p:strVal val="visible"/>
                                      </p:to>
                                    </p:set>
                                    <p:anim to="" calcmode="lin" valueType="num">
                                      <p:cBhvr>
                                        <p:cTn id="14" dur="1" fill="hold"/>
                                        <p:tgtEl>
                                          <p:spTgt spid="120840"/>
                                        </p:tgtEl>
                                        <p:attrNameLst>
                                          <p:attrName/>
                                        </p:attrNameLst>
                                      </p:cBhvr>
                                    </p:anim>
                                  </p:childTnLst>
                                </p:cTn>
                              </p:par>
                            </p:childTnLst>
                          </p:cTn>
                        </p:par>
                        <p:par>
                          <p:cTn id="15" fill="hold" nodeType="afterGroup">
                            <p:stCondLst>
                              <p:cond delay="0"/>
                            </p:stCondLst>
                            <p:childTnLst>
                              <p:par>
                                <p:cTn id="16" presetID="24" presetClass="entr" presetSubtype="0" fill="hold" grpId="0" nodeType="afterEffect">
                                  <p:stCondLst>
                                    <p:cond delay="0"/>
                                  </p:stCondLst>
                                  <p:childTnLst>
                                    <p:set>
                                      <p:cBhvr>
                                        <p:cTn id="17" dur="1" fill="hold">
                                          <p:stCondLst>
                                            <p:cond delay="0"/>
                                          </p:stCondLst>
                                        </p:cTn>
                                        <p:tgtEl>
                                          <p:spTgt spid="120839">
                                            <p:bg/>
                                          </p:spTgt>
                                        </p:tgtEl>
                                        <p:attrNameLst>
                                          <p:attrName>style.visibility</p:attrName>
                                        </p:attrNameLst>
                                      </p:cBhvr>
                                      <p:to>
                                        <p:strVal val="visible"/>
                                      </p:to>
                                    </p:set>
                                    <p:anim to="" calcmode="lin" valueType="num">
                                      <p:cBhvr>
                                        <p:cTn id="18" dur="1" fill="hold"/>
                                        <p:tgtEl>
                                          <p:spTgt spid="120839">
                                            <p:bg/>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120839">
                                            <p:txEl>
                                              <p:pRg st="0" end="0"/>
                                            </p:txEl>
                                          </p:spTgt>
                                        </p:tgtEl>
                                        <p:attrNameLst>
                                          <p:attrName>style.visibility</p:attrName>
                                        </p:attrNameLst>
                                      </p:cBhvr>
                                      <p:to>
                                        <p:strVal val="visible"/>
                                      </p:to>
                                    </p:set>
                                    <p:anim to="" calcmode="lin" valueType="num">
                                      <p:cBhvr>
                                        <p:cTn id="23" dur="1" fill="hold"/>
                                        <p:tgtEl>
                                          <p:spTgt spid="120839">
                                            <p:txEl>
                                              <p:pRg st="0" end="0"/>
                                            </p:txEl>
                                          </p:spTgt>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20839">
                                            <p:txEl>
                                              <p:pRg st="1" end="1"/>
                                            </p:txEl>
                                          </p:spTgt>
                                        </p:tgtEl>
                                        <p:attrNameLst>
                                          <p:attrName>style.visibility</p:attrName>
                                        </p:attrNameLst>
                                      </p:cBhvr>
                                      <p:to>
                                        <p:strVal val="visible"/>
                                      </p:to>
                                    </p:set>
                                    <p:anim to="" calcmode="lin" valueType="num">
                                      <p:cBhvr>
                                        <p:cTn id="26" dur="1" fill="hold"/>
                                        <p:tgtEl>
                                          <p:spTgt spid="120839">
                                            <p:txEl>
                                              <p:pRg st="1" end="1"/>
                                            </p:txEl>
                                          </p:spTgt>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20839">
                                            <p:txEl>
                                              <p:pRg st="2" end="2"/>
                                            </p:txEl>
                                          </p:spTgt>
                                        </p:tgtEl>
                                        <p:attrNameLst>
                                          <p:attrName>style.visibility</p:attrName>
                                        </p:attrNameLst>
                                      </p:cBhvr>
                                      <p:to>
                                        <p:strVal val="visible"/>
                                      </p:to>
                                    </p:set>
                                    <p:anim to="" calcmode="lin" valueType="num">
                                      <p:cBhvr>
                                        <p:cTn id="29" dur="1" fill="hold"/>
                                        <p:tgtEl>
                                          <p:spTgt spid="120839">
                                            <p:txEl>
                                              <p:pRg st="2" end="2"/>
                                            </p:txEl>
                                          </p:spTgt>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120839">
                                            <p:txEl>
                                              <p:pRg st="4" end="4"/>
                                            </p:txEl>
                                          </p:spTgt>
                                        </p:tgtEl>
                                        <p:attrNameLst>
                                          <p:attrName>style.visibility</p:attrName>
                                        </p:attrNameLst>
                                      </p:cBhvr>
                                      <p:to>
                                        <p:strVal val="visible"/>
                                      </p:to>
                                    </p:set>
                                    <p:anim to="" calcmode="lin" valueType="num">
                                      <p:cBhvr>
                                        <p:cTn id="34" dur="1" fill="hold"/>
                                        <p:tgtEl>
                                          <p:spTgt spid="120839">
                                            <p:txEl>
                                              <p:pRg st="4" end="4"/>
                                            </p:txEl>
                                          </p:spTgt>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120839">
                                            <p:txEl>
                                              <p:pRg st="5" end="5"/>
                                            </p:txEl>
                                          </p:spTgt>
                                        </p:tgtEl>
                                        <p:attrNameLst>
                                          <p:attrName>style.visibility</p:attrName>
                                        </p:attrNameLst>
                                      </p:cBhvr>
                                      <p:to>
                                        <p:strVal val="visible"/>
                                      </p:to>
                                    </p:set>
                                    <p:anim to="" calcmode="lin" valueType="num">
                                      <p:cBhvr>
                                        <p:cTn id="37" dur="1" fill="hold"/>
                                        <p:tgtEl>
                                          <p:spTgt spid="120839">
                                            <p:txEl>
                                              <p:pRg st="5" end="5"/>
                                            </p:txEl>
                                          </p:spTgt>
                                        </p:tgtEl>
                                        <p:attrNameLst>
                                          <p:attrName/>
                                        </p:attrNameLst>
                                      </p:cBhvr>
                                    </p:anim>
                                  </p:childTnLst>
                                </p:cTn>
                              </p:par>
                              <p:par>
                                <p:cTn id="38" presetID="24" presetClass="entr" presetSubtype="0" fill="hold" grpId="0" nodeType="withEffect">
                                  <p:stCondLst>
                                    <p:cond delay="0"/>
                                  </p:stCondLst>
                                  <p:childTnLst>
                                    <p:set>
                                      <p:cBhvr>
                                        <p:cTn id="39" dur="1" fill="hold">
                                          <p:stCondLst>
                                            <p:cond delay="0"/>
                                          </p:stCondLst>
                                        </p:cTn>
                                        <p:tgtEl>
                                          <p:spTgt spid="120839">
                                            <p:txEl>
                                              <p:pRg st="6" end="6"/>
                                            </p:txEl>
                                          </p:spTgt>
                                        </p:tgtEl>
                                        <p:attrNameLst>
                                          <p:attrName>style.visibility</p:attrName>
                                        </p:attrNameLst>
                                      </p:cBhvr>
                                      <p:to>
                                        <p:strVal val="visible"/>
                                      </p:to>
                                    </p:set>
                                    <p:anim to="" calcmode="lin" valueType="num">
                                      <p:cBhvr>
                                        <p:cTn id="40" dur="1" fill="hold"/>
                                        <p:tgtEl>
                                          <p:spTgt spid="120839">
                                            <p:txEl>
                                              <p:pRg st="6" end="6"/>
                                            </p:txEl>
                                          </p:spTgt>
                                        </p:tgtEl>
                                        <p:attrNameLst>
                                          <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120841"/>
                                        </p:tgtEl>
                                        <p:attrNameLst>
                                          <p:attrName>style.visibility</p:attrName>
                                        </p:attrNameLst>
                                      </p:cBhvr>
                                      <p:to>
                                        <p:strVal val="visible"/>
                                      </p:to>
                                    </p:set>
                                    <p:anim to="" calcmode="lin" valueType="num">
                                      <p:cBhvr>
                                        <p:cTn id="45" dur="1" fill="hold"/>
                                        <p:tgtEl>
                                          <p:spTgt spid="12084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38" grpId="0" animBg="1"/>
      <p:bldP spid="120839" grpId="0" build="p" bldLvl="2" animBg="1"/>
      <p:bldP spid="120840" grpId="0" animBg="1"/>
      <p:bldP spid="12084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A13D07C-9E95-BF4E-8DBC-5E55F28D9D91}" type="slidenum">
              <a:rPr lang="en-US" sz="1400">
                <a:latin typeface="Arial" charset="0"/>
              </a:rPr>
              <a:pPr eaLnBrk="1" hangingPunct="1"/>
              <a:t>93</a:t>
            </a:fld>
            <a:endParaRPr lang="en-US" sz="1400">
              <a:latin typeface="Arial" charset="0"/>
            </a:endParaRPr>
          </a:p>
        </p:txBody>
      </p:sp>
      <p:sp>
        <p:nvSpPr>
          <p:cNvPr id="13107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Encapsulation and Data Abstraction</a:t>
            </a:r>
          </a:p>
        </p:txBody>
      </p:sp>
      <p:sp>
        <p:nvSpPr>
          <p:cNvPr id="121860" name="Rectangle 3"/>
          <p:cNvSpPr>
            <a:spLocks noGrp="1" noChangeArrowheads="1"/>
          </p:cNvSpPr>
          <p:nvPr>
            <p:ph type="body" idx="1"/>
          </p:nvPr>
        </p:nvSpPr>
        <p:spPr/>
        <p:txBody>
          <a:bodyPr/>
          <a:lstStyle/>
          <a:p>
            <a:pPr lvl="1" eaLnBrk="1" hangingPunct="1"/>
            <a:r>
              <a:rPr lang="en-US">
                <a:latin typeface="Tahoma" charset="0"/>
                <a:ea typeface="ＭＳ Ｐゴシック" charset="0"/>
              </a:rPr>
              <a:t>For multiple objects of the same class, the operations act on the object specified</a:t>
            </a:r>
          </a:p>
          <a:p>
            <a:pPr lvl="1" eaLnBrk="1" hangingPunct="1">
              <a:buFont typeface="Marlett" charset="0"/>
              <a:buNone/>
            </a:pPr>
            <a:r>
              <a:rPr lang="en-US">
                <a:latin typeface="Tahoma" charset="0"/>
                <a:ea typeface="ＭＳ Ｐゴシック" charset="0"/>
              </a:rPr>
              <a:t>	</a:t>
            </a:r>
            <a:r>
              <a:rPr lang="en-US" sz="2000" b="1">
                <a:latin typeface="Courier New" charset="0"/>
                <a:ea typeface="ＭＳ Ｐゴシック" charset="0"/>
              </a:rPr>
              <a:t>int [] moreXs = {8, 11, 8};</a:t>
            </a:r>
            <a:br>
              <a:rPr lang="en-US" sz="2000" b="1">
                <a:latin typeface="Courier New" charset="0"/>
                <a:ea typeface="ＭＳ Ｐゴシック" charset="0"/>
              </a:rPr>
            </a:br>
            <a:r>
              <a:rPr lang="en-US" sz="2000" b="1">
                <a:latin typeface="Courier New" charset="0"/>
                <a:ea typeface="ＭＳ Ｐゴシック" charset="0"/>
              </a:rPr>
              <a:t>int [] moreYs = {0, 2, 4};</a:t>
            </a:r>
            <a:br>
              <a:rPr lang="en-US" sz="2000" b="1">
                <a:latin typeface="Courier New" charset="0"/>
                <a:ea typeface="ＭＳ Ｐゴシック" charset="0"/>
              </a:rPr>
            </a:br>
            <a:r>
              <a:rPr lang="en-US" sz="2000" b="1">
                <a:latin typeface="Courier New" charset="0"/>
                <a:ea typeface="ＭＳ Ｐゴシック" charset="0"/>
              </a:rPr>
              <a:t>Polygon </a:t>
            </a:r>
            <a:r>
              <a:rPr lang="en-US" sz="2000" b="1">
                <a:solidFill>
                  <a:srgbClr val="002DB9"/>
                </a:solidFill>
                <a:latin typeface="Courier New" charset="0"/>
                <a:ea typeface="ＭＳ Ｐゴシック" charset="0"/>
              </a:rPr>
              <a:t>P2</a:t>
            </a:r>
            <a:r>
              <a:rPr lang="en-US" sz="2000" b="1">
                <a:latin typeface="Courier New" charset="0"/>
                <a:ea typeface="ＭＳ Ｐゴシック" charset="0"/>
              </a:rPr>
              <a:t> = new Polygon(moreXs, moreYs, 3);</a:t>
            </a:r>
            <a:endParaRPr lang="en-US">
              <a:latin typeface="Tahoma" charset="0"/>
              <a:ea typeface="ＭＳ Ｐゴシック" charset="0"/>
            </a:endParaRPr>
          </a:p>
        </p:txBody>
      </p:sp>
      <p:sp>
        <p:nvSpPr>
          <p:cNvPr id="131076" name="Rectangle 4"/>
          <p:cNvSpPr>
            <a:spLocks noChangeArrowheads="1"/>
          </p:cNvSpPr>
          <p:nvPr/>
        </p:nvSpPr>
        <p:spPr bwMode="auto">
          <a:xfrm>
            <a:off x="228600" y="3276600"/>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2400" b="1">
                <a:solidFill>
                  <a:srgbClr val="002DB9"/>
                </a:solidFill>
              </a:rPr>
              <a:t>P</a:t>
            </a:r>
          </a:p>
        </p:txBody>
      </p:sp>
      <p:sp>
        <p:nvSpPr>
          <p:cNvPr id="131077" name="Rectangle 5"/>
          <p:cNvSpPr>
            <a:spLocks noChangeArrowheads="1"/>
          </p:cNvSpPr>
          <p:nvPr/>
        </p:nvSpPr>
        <p:spPr bwMode="auto">
          <a:xfrm>
            <a:off x="914400" y="3276600"/>
            <a:ext cx="533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sz="2400" b="1"/>
          </a:p>
        </p:txBody>
      </p:sp>
      <p:sp>
        <p:nvSpPr>
          <p:cNvPr id="131078" name="Oval 6"/>
          <p:cNvSpPr>
            <a:spLocks noChangeArrowheads="1"/>
          </p:cNvSpPr>
          <p:nvPr/>
        </p:nvSpPr>
        <p:spPr bwMode="auto">
          <a:xfrm>
            <a:off x="1066800" y="4267200"/>
            <a:ext cx="3352800" cy="22098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600" b="1"/>
              <a:t>xpoints [0,4,4,0]</a:t>
            </a:r>
          </a:p>
          <a:p>
            <a:r>
              <a:rPr lang="en-US" sz="1600" b="1"/>
              <a:t>ypoints [0,0,2,2]</a:t>
            </a:r>
          </a:p>
          <a:p>
            <a:r>
              <a:rPr lang="en-US" sz="1600" b="1"/>
              <a:t>npoints 4</a:t>
            </a:r>
          </a:p>
          <a:p>
            <a:endParaRPr lang="en-US" sz="1600" b="1"/>
          </a:p>
          <a:p>
            <a:r>
              <a:rPr lang="en-US" sz="1600" b="1"/>
              <a:t>addPoint()</a:t>
            </a:r>
          </a:p>
          <a:p>
            <a:r>
              <a:rPr lang="en-US" sz="1600" b="1"/>
              <a:t>contains()</a:t>
            </a:r>
          </a:p>
          <a:p>
            <a:r>
              <a:rPr lang="en-US" sz="1600" b="1"/>
              <a:t>translate()</a:t>
            </a:r>
          </a:p>
        </p:txBody>
      </p:sp>
      <p:sp>
        <p:nvSpPr>
          <p:cNvPr id="131079" name="Line 7"/>
          <p:cNvSpPr>
            <a:spLocks noChangeShapeType="1"/>
          </p:cNvSpPr>
          <p:nvPr/>
        </p:nvSpPr>
        <p:spPr bwMode="auto">
          <a:xfrm>
            <a:off x="1143000" y="3505200"/>
            <a:ext cx="914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21865" name="Rectangle 8"/>
          <p:cNvSpPr>
            <a:spLocks noChangeArrowheads="1"/>
          </p:cNvSpPr>
          <p:nvPr/>
        </p:nvSpPr>
        <p:spPr bwMode="auto">
          <a:xfrm>
            <a:off x="4419600" y="3276600"/>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2400" b="1">
                <a:solidFill>
                  <a:srgbClr val="002DB9"/>
                </a:solidFill>
              </a:rPr>
              <a:t>P2</a:t>
            </a:r>
          </a:p>
        </p:txBody>
      </p:sp>
      <p:sp>
        <p:nvSpPr>
          <p:cNvPr id="121866" name="Rectangle 9"/>
          <p:cNvSpPr>
            <a:spLocks noChangeArrowheads="1"/>
          </p:cNvSpPr>
          <p:nvPr/>
        </p:nvSpPr>
        <p:spPr bwMode="auto">
          <a:xfrm>
            <a:off x="5105400" y="3276600"/>
            <a:ext cx="533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sz="2400" b="1"/>
          </a:p>
        </p:txBody>
      </p:sp>
      <p:sp>
        <p:nvSpPr>
          <p:cNvPr id="121867" name="Oval 10"/>
          <p:cNvSpPr>
            <a:spLocks noChangeArrowheads="1"/>
          </p:cNvSpPr>
          <p:nvPr/>
        </p:nvSpPr>
        <p:spPr bwMode="auto">
          <a:xfrm>
            <a:off x="5257800" y="4267200"/>
            <a:ext cx="3352800" cy="22098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600" b="1"/>
              <a:t>xpoints [8,11,8]]</a:t>
            </a:r>
          </a:p>
          <a:p>
            <a:r>
              <a:rPr lang="en-US" sz="1600" b="1"/>
              <a:t>ypoints [0,2,4]</a:t>
            </a:r>
          </a:p>
          <a:p>
            <a:r>
              <a:rPr lang="en-US" sz="1600" b="1"/>
              <a:t>npoints 3</a:t>
            </a:r>
          </a:p>
          <a:p>
            <a:endParaRPr lang="en-US" sz="1600" b="1"/>
          </a:p>
          <a:p>
            <a:r>
              <a:rPr lang="en-US" sz="1600" b="1"/>
              <a:t>addPoint()</a:t>
            </a:r>
          </a:p>
          <a:p>
            <a:r>
              <a:rPr lang="en-US" sz="1600" b="1"/>
              <a:t>contains()</a:t>
            </a:r>
          </a:p>
          <a:p>
            <a:r>
              <a:rPr lang="en-US" sz="1600" b="1"/>
              <a:t>translate()</a:t>
            </a:r>
          </a:p>
        </p:txBody>
      </p:sp>
      <p:sp>
        <p:nvSpPr>
          <p:cNvPr id="121868" name="Line 11"/>
          <p:cNvSpPr>
            <a:spLocks noChangeShapeType="1"/>
          </p:cNvSpPr>
          <p:nvPr/>
        </p:nvSpPr>
        <p:spPr bwMode="auto">
          <a:xfrm>
            <a:off x="5334000" y="3505200"/>
            <a:ext cx="914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1860">
                                            <p:txEl>
                                              <p:pRg st="1" end="1"/>
                                            </p:txEl>
                                          </p:spTgt>
                                        </p:tgtEl>
                                        <p:attrNameLst>
                                          <p:attrName>style.visibility</p:attrName>
                                        </p:attrNameLst>
                                      </p:cBhvr>
                                      <p:to>
                                        <p:strVal val="visible"/>
                                      </p:to>
                                    </p:set>
                                    <p:anim to="" calcmode="lin" valueType="num">
                                      <p:cBhvr>
                                        <p:cTn id="7" dur="1" fill="hold"/>
                                        <p:tgtEl>
                                          <p:spTgt spid="121860">
                                            <p:txEl>
                                              <p:pRg st="1" end="1"/>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21865"/>
                                        </p:tgtEl>
                                        <p:attrNameLst>
                                          <p:attrName>style.visibility</p:attrName>
                                        </p:attrNameLst>
                                      </p:cBhvr>
                                      <p:to>
                                        <p:strVal val="visible"/>
                                      </p:to>
                                    </p:set>
                                    <p:anim to="" calcmode="lin" valueType="num">
                                      <p:cBhvr>
                                        <p:cTn id="11" dur="1" fill="hold"/>
                                        <p:tgtEl>
                                          <p:spTgt spid="121865"/>
                                        </p:tgtEl>
                                        <p:attrNameLst>
                                          <p:attrName/>
                                        </p:attrNameLst>
                                      </p:cBhvr>
                                    </p:anim>
                                  </p:childTnLst>
                                </p:cTn>
                              </p:par>
                              <p:par>
                                <p:cTn id="12" presetID="24" presetClass="entr" presetSubtype="0" fill="hold" grpId="0" nodeType="withEffect">
                                  <p:stCondLst>
                                    <p:cond delay="0"/>
                                  </p:stCondLst>
                                  <p:childTnLst>
                                    <p:set>
                                      <p:cBhvr>
                                        <p:cTn id="13" dur="1" fill="hold">
                                          <p:stCondLst>
                                            <p:cond delay="0"/>
                                          </p:stCondLst>
                                        </p:cTn>
                                        <p:tgtEl>
                                          <p:spTgt spid="121868"/>
                                        </p:tgtEl>
                                        <p:attrNameLst>
                                          <p:attrName>style.visibility</p:attrName>
                                        </p:attrNameLst>
                                      </p:cBhvr>
                                      <p:to>
                                        <p:strVal val="visible"/>
                                      </p:to>
                                    </p:set>
                                    <p:anim to="" calcmode="lin" valueType="num">
                                      <p:cBhvr>
                                        <p:cTn id="14" dur="1" fill="hold"/>
                                        <p:tgtEl>
                                          <p:spTgt spid="121868"/>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121866"/>
                                        </p:tgtEl>
                                        <p:attrNameLst>
                                          <p:attrName>style.visibility</p:attrName>
                                        </p:attrNameLst>
                                      </p:cBhvr>
                                      <p:to>
                                        <p:strVal val="visible"/>
                                      </p:to>
                                    </p:set>
                                    <p:anim to="" calcmode="lin" valueType="num">
                                      <p:cBhvr>
                                        <p:cTn id="17" dur="1" fill="hold"/>
                                        <p:tgtEl>
                                          <p:spTgt spid="121866"/>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21867"/>
                                        </p:tgtEl>
                                        <p:attrNameLst>
                                          <p:attrName>style.visibility</p:attrName>
                                        </p:attrNameLst>
                                      </p:cBhvr>
                                      <p:to>
                                        <p:strVal val="visible"/>
                                      </p:to>
                                    </p:set>
                                    <p:anim to="" calcmode="lin" valueType="num">
                                      <p:cBhvr>
                                        <p:cTn id="20" dur="1" fill="hold"/>
                                        <p:tgtEl>
                                          <p:spTgt spid="12186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p:bldP spid="121865" grpId="0"/>
      <p:bldP spid="121866" grpId="0" animBg="1"/>
      <p:bldP spid="121867" grpId="0" animBg="1"/>
      <p:bldP spid="12186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90C59D9A-5A4F-EC4B-970F-E3E26D075311}" type="slidenum">
              <a:rPr lang="en-US" sz="1400">
                <a:latin typeface="Arial" charset="0"/>
              </a:rPr>
              <a:pPr eaLnBrk="1" hangingPunct="1"/>
              <a:t>94</a:t>
            </a:fld>
            <a:endParaRPr lang="en-US" sz="1400">
              <a:latin typeface="Arial" charset="0"/>
            </a:endParaRPr>
          </a:p>
        </p:txBody>
      </p:sp>
      <p:sp>
        <p:nvSpPr>
          <p:cNvPr id="133122"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Encapsulation and Data Abstraction</a:t>
            </a:r>
          </a:p>
        </p:txBody>
      </p:sp>
      <p:sp>
        <p:nvSpPr>
          <p:cNvPr id="1430531" name="Rectangle 3"/>
          <p:cNvSpPr>
            <a:spLocks noGrp="1" noChangeArrowheads="1"/>
          </p:cNvSpPr>
          <p:nvPr>
            <p:ph type="body" idx="1"/>
          </p:nvPr>
        </p:nvSpPr>
        <p:spPr>
          <a:xfrm>
            <a:off x="533400" y="1066800"/>
            <a:ext cx="8077200" cy="5181600"/>
          </a:xfrm>
        </p:spPr>
        <p:txBody>
          <a:bodyPr/>
          <a:lstStyle/>
          <a:p>
            <a:pPr eaLnBrk="1" hangingPunct="1"/>
            <a:r>
              <a:rPr lang="en-US" dirty="0">
                <a:latin typeface="Tahoma" charset="0"/>
                <a:ea typeface="ＭＳ Ｐゴシック" charset="0"/>
                <a:cs typeface="ＭＳ Ｐゴシック" charset="0"/>
              </a:rPr>
              <a:t>Recall that we previously discussed </a:t>
            </a:r>
            <a:r>
              <a:rPr lang="en-US" dirty="0">
                <a:solidFill>
                  <a:srgbClr val="FF0000"/>
                </a:solidFill>
                <a:latin typeface="Tahoma" charset="0"/>
                <a:ea typeface="ＭＳ Ｐゴシック" charset="0"/>
                <a:cs typeface="ＭＳ Ｐゴシック" charset="0"/>
              </a:rPr>
              <a:t>data abstraction</a:t>
            </a:r>
          </a:p>
          <a:p>
            <a:pPr lvl="1" eaLnBrk="1" hangingPunct="1"/>
            <a:r>
              <a:rPr lang="en-US" dirty="0">
                <a:latin typeface="Tahoma" charset="0"/>
                <a:ea typeface="ＭＳ Ｐゴシック" charset="0"/>
              </a:rPr>
              <a:t>We do not need to know the implementation details of a data type in order to use it</a:t>
            </a:r>
          </a:p>
          <a:p>
            <a:pPr lvl="2" eaLnBrk="1" hangingPunct="1"/>
            <a:r>
              <a:rPr lang="en-US" dirty="0">
                <a:latin typeface="Tahoma" charset="0"/>
                <a:ea typeface="ＭＳ Ｐゴシック" charset="0"/>
              </a:rPr>
              <a:t>This includes the methods AND the actual data representation of the object</a:t>
            </a:r>
          </a:p>
          <a:p>
            <a:pPr lvl="1" eaLnBrk="1" hangingPunct="1"/>
            <a:r>
              <a:rPr lang="en-US" dirty="0">
                <a:latin typeface="Tahoma" charset="0"/>
                <a:ea typeface="ＭＳ Ｐゴシック" charset="0"/>
              </a:rPr>
              <a:t>This concept is exemplified through objects</a:t>
            </a:r>
          </a:p>
          <a:p>
            <a:pPr lvl="2" eaLnBrk="1" hangingPunct="1"/>
            <a:r>
              <a:rPr lang="en-US" dirty="0">
                <a:latin typeface="Tahoma" charset="0"/>
                <a:ea typeface="ＭＳ Ｐゴシック" charset="0"/>
              </a:rPr>
              <a:t>We can think of an object as a container with data and operations inside (i.e. </a:t>
            </a:r>
            <a:r>
              <a:rPr lang="en-US" dirty="0">
                <a:solidFill>
                  <a:srgbClr val="339933"/>
                </a:solidFill>
                <a:latin typeface="Tahoma" charset="0"/>
                <a:ea typeface="ＭＳ Ｐゴシック" charset="0"/>
              </a:rPr>
              <a:t>encapsulating</a:t>
            </a:r>
            <a:r>
              <a:rPr lang="en-US" dirty="0">
                <a:latin typeface="Tahoma" charset="0"/>
                <a:ea typeface="ＭＳ Ｐゴシック" charset="0"/>
              </a:rPr>
              <a:t> them)</a:t>
            </a:r>
          </a:p>
          <a:p>
            <a:pPr lvl="3" eaLnBrk="1" hangingPunct="1"/>
            <a:r>
              <a:rPr lang="en-US" dirty="0">
                <a:latin typeface="Tahoma" charset="0"/>
                <a:ea typeface="ＭＳ Ｐゴシック" charset="0"/>
              </a:rPr>
              <a:t>We can see some of the data and some of the operations, but others are kept hidden from us</a:t>
            </a:r>
          </a:p>
          <a:p>
            <a:pPr lvl="3" eaLnBrk="1" hangingPunct="1"/>
            <a:r>
              <a:rPr lang="en-US" dirty="0">
                <a:latin typeface="Tahoma" charset="0"/>
                <a:ea typeface="ＭＳ Ｐゴシック" charset="0"/>
              </a:rPr>
              <a:t>The ones we can see give us the functionality of the objects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0531">
                                            <p:txEl>
                                              <p:pRg st="1" end="1"/>
                                            </p:txEl>
                                          </p:spTgt>
                                        </p:tgtEl>
                                        <p:attrNameLst>
                                          <p:attrName>style.visibility</p:attrName>
                                        </p:attrNameLst>
                                      </p:cBhvr>
                                      <p:to>
                                        <p:strVal val="visible"/>
                                      </p:to>
                                    </p:set>
                                    <p:animEffect transition="in" filter="blinds(horizontal)">
                                      <p:cBhvr>
                                        <p:cTn id="7" dur="500"/>
                                        <p:tgtEl>
                                          <p:spTgt spid="143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0531">
                                            <p:txEl>
                                              <p:pRg st="2" end="2"/>
                                            </p:txEl>
                                          </p:spTgt>
                                        </p:tgtEl>
                                        <p:attrNameLst>
                                          <p:attrName>style.visibility</p:attrName>
                                        </p:attrNameLst>
                                      </p:cBhvr>
                                      <p:to>
                                        <p:strVal val="visible"/>
                                      </p:to>
                                    </p:set>
                                    <p:animEffect transition="in" filter="blinds(horizontal)">
                                      <p:cBhvr>
                                        <p:cTn id="12" dur="500"/>
                                        <p:tgtEl>
                                          <p:spTgt spid="1430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0531">
                                            <p:txEl>
                                              <p:pRg st="3" end="3"/>
                                            </p:txEl>
                                          </p:spTgt>
                                        </p:tgtEl>
                                        <p:attrNameLst>
                                          <p:attrName>style.visibility</p:attrName>
                                        </p:attrNameLst>
                                      </p:cBhvr>
                                      <p:to>
                                        <p:strVal val="visible"/>
                                      </p:to>
                                    </p:set>
                                    <p:animEffect transition="in" filter="blinds(horizontal)">
                                      <p:cBhvr>
                                        <p:cTn id="17" dur="500"/>
                                        <p:tgtEl>
                                          <p:spTgt spid="1430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0531">
                                            <p:txEl>
                                              <p:pRg st="4" end="4"/>
                                            </p:txEl>
                                          </p:spTgt>
                                        </p:tgtEl>
                                        <p:attrNameLst>
                                          <p:attrName>style.visibility</p:attrName>
                                        </p:attrNameLst>
                                      </p:cBhvr>
                                      <p:to>
                                        <p:strVal val="visible"/>
                                      </p:to>
                                    </p:set>
                                    <p:animEffect transition="in" filter="blinds(horizontal)">
                                      <p:cBhvr>
                                        <p:cTn id="22" dur="500"/>
                                        <p:tgtEl>
                                          <p:spTgt spid="1430531">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0531">
                                            <p:txEl>
                                              <p:pRg st="5" end="5"/>
                                            </p:txEl>
                                          </p:spTgt>
                                        </p:tgtEl>
                                        <p:attrNameLst>
                                          <p:attrName>style.visibility</p:attrName>
                                        </p:attrNameLst>
                                      </p:cBhvr>
                                      <p:to>
                                        <p:strVal val="visible"/>
                                      </p:to>
                                    </p:set>
                                    <p:animEffect transition="in" filter="blinds(horizontal)">
                                      <p:cBhvr>
                                        <p:cTn id="25" dur="500"/>
                                        <p:tgtEl>
                                          <p:spTgt spid="1430531">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30531">
                                            <p:txEl>
                                              <p:pRg st="6" end="6"/>
                                            </p:txEl>
                                          </p:spTgt>
                                        </p:tgtEl>
                                        <p:attrNameLst>
                                          <p:attrName>style.visibility</p:attrName>
                                        </p:attrNameLst>
                                      </p:cBhvr>
                                      <p:to>
                                        <p:strVal val="visible"/>
                                      </p:to>
                                    </p:set>
                                    <p:animEffect transition="in" filter="blinds(horizontal)">
                                      <p:cBhvr>
                                        <p:cTn id="28" dur="500"/>
                                        <p:tgtEl>
                                          <p:spTgt spid="1430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1" grpId="0" build="p" bldLvl="3"/>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BDEA27F-284F-4A4A-BA23-643E48F0F966}" type="slidenum">
              <a:rPr lang="en-US" sz="1400">
                <a:latin typeface="Arial" charset="0"/>
              </a:rPr>
              <a:pPr eaLnBrk="1" hangingPunct="1"/>
              <a:t>95</a:t>
            </a:fld>
            <a:endParaRPr lang="en-US" sz="1400">
              <a:latin typeface="Arial" charset="0"/>
            </a:endParaRPr>
          </a:p>
        </p:txBody>
      </p:sp>
      <p:sp>
        <p:nvSpPr>
          <p:cNvPr id="134146"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Encapsulation and Data Abstraction</a:t>
            </a:r>
          </a:p>
        </p:txBody>
      </p:sp>
      <p:sp>
        <p:nvSpPr>
          <p:cNvPr id="1431555" name="Rectangle 3"/>
          <p:cNvSpPr>
            <a:spLocks noGrp="1" noChangeArrowheads="1"/>
          </p:cNvSpPr>
          <p:nvPr>
            <p:ph type="body" sz="half" idx="1"/>
          </p:nvPr>
        </p:nvSpPr>
        <p:spPr>
          <a:xfrm>
            <a:off x="533400" y="1066800"/>
            <a:ext cx="4572000" cy="5257800"/>
          </a:xfrm>
        </p:spPr>
        <p:txBody>
          <a:bodyPr/>
          <a:lstStyle/>
          <a:p>
            <a:pPr eaLnBrk="1" hangingPunct="1"/>
            <a:r>
              <a:rPr lang="en-US" sz="2600">
                <a:latin typeface="Tahoma" charset="0"/>
                <a:ea typeface="ＭＳ Ｐゴシック" charset="0"/>
                <a:cs typeface="ＭＳ Ｐゴシック" charset="0"/>
              </a:rPr>
              <a:t>As long as we know the method names, params and how to use them, we don</a:t>
            </a:r>
            <a:r>
              <a:rPr lang="ja-JP" altLang="en-US" sz="2600">
                <a:latin typeface="Tahoma" charset="0"/>
                <a:ea typeface="ＭＳ Ｐゴシック" charset="0"/>
                <a:cs typeface="ＭＳ Ｐゴシック" charset="0"/>
              </a:rPr>
              <a:t>’</a:t>
            </a:r>
            <a:r>
              <a:rPr lang="en-US" altLang="ja-JP" sz="2600">
                <a:latin typeface="Tahoma" charset="0"/>
                <a:ea typeface="ＭＳ Ｐゴシック" charset="0"/>
                <a:cs typeface="ＭＳ Ｐゴシック" charset="0"/>
              </a:rPr>
              <a:t>t need to know how the actual data is stored</a:t>
            </a:r>
          </a:p>
          <a:p>
            <a:pPr lvl="1" eaLnBrk="1" hangingPunct="1"/>
            <a:r>
              <a:rPr lang="en-US" sz="2200">
                <a:latin typeface="Tahoma" charset="0"/>
                <a:ea typeface="ＭＳ Ｐゴシック" charset="0"/>
              </a:rPr>
              <a:t>Note that I can use a Polygon </a:t>
            </a:r>
            <a:r>
              <a:rPr lang="en-US" sz="2200">
                <a:solidFill>
                  <a:srgbClr val="FF0000"/>
                </a:solidFill>
                <a:latin typeface="Tahoma" charset="0"/>
                <a:ea typeface="ＭＳ Ｐゴシック" charset="0"/>
              </a:rPr>
              <a:t>without knowing how the data</a:t>
            </a:r>
            <a:r>
              <a:rPr lang="en-US" sz="2200">
                <a:latin typeface="Tahoma" charset="0"/>
                <a:ea typeface="ＭＳ Ｐゴシック" charset="0"/>
              </a:rPr>
              <a:t> is stored </a:t>
            </a:r>
            <a:r>
              <a:rPr lang="en-US" sz="2200" b="1">
                <a:latin typeface="Tahoma" charset="0"/>
                <a:ea typeface="ＭＳ Ｐゴシック" charset="0"/>
              </a:rPr>
              <a:t>OR</a:t>
            </a:r>
            <a:r>
              <a:rPr lang="en-US" sz="2200">
                <a:latin typeface="Tahoma" charset="0"/>
                <a:ea typeface="ＭＳ Ｐゴシック" charset="0"/>
              </a:rPr>
              <a:t> </a:t>
            </a:r>
            <a:r>
              <a:rPr lang="en-US" sz="2200">
                <a:solidFill>
                  <a:srgbClr val="FF0000"/>
                </a:solidFill>
                <a:latin typeface="Tahoma" charset="0"/>
                <a:ea typeface="ＭＳ Ｐゴシック" charset="0"/>
              </a:rPr>
              <a:t>how the methods are implemented</a:t>
            </a:r>
          </a:p>
          <a:p>
            <a:pPr lvl="2" eaLnBrk="1" hangingPunct="1"/>
            <a:r>
              <a:rPr lang="en-US">
                <a:latin typeface="Tahoma" charset="0"/>
                <a:ea typeface="ＭＳ Ｐゴシック" charset="0"/>
              </a:rPr>
              <a:t>I know it has points but I don</a:t>
            </a:r>
            <a:r>
              <a:rPr lang="ja-JP" altLang="en-US">
                <a:latin typeface="Tahoma" charset="0"/>
                <a:ea typeface="ＭＳ Ｐゴシック" charset="0"/>
              </a:rPr>
              <a:t>’</a:t>
            </a:r>
            <a:r>
              <a:rPr lang="en-US" altLang="ja-JP">
                <a:latin typeface="Tahoma" charset="0"/>
                <a:ea typeface="ＭＳ Ｐゴシック" charset="0"/>
              </a:rPr>
              <a:t>t know how they are stored</a:t>
            </a:r>
          </a:p>
          <a:p>
            <a:pPr lvl="2" eaLnBrk="1" hangingPunct="1"/>
            <a:r>
              <a:rPr lang="en-US">
                <a:solidFill>
                  <a:srgbClr val="FF0000"/>
                </a:solidFill>
                <a:latin typeface="Tahoma" charset="0"/>
                <a:ea typeface="ＭＳ Ｐゴシック" charset="0"/>
              </a:rPr>
              <a:t>Data Abstraction!</a:t>
            </a:r>
          </a:p>
        </p:txBody>
      </p:sp>
      <p:sp>
        <p:nvSpPr>
          <p:cNvPr id="134148" name="Rectangle 4"/>
          <p:cNvSpPr>
            <a:spLocks noChangeArrowheads="1"/>
          </p:cNvSpPr>
          <p:nvPr/>
        </p:nvSpPr>
        <p:spPr bwMode="auto">
          <a:xfrm>
            <a:off x="4800600" y="1371600"/>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lstStyle/>
          <a:p>
            <a:r>
              <a:rPr lang="en-US" sz="2400" b="1"/>
              <a:t>P</a:t>
            </a:r>
          </a:p>
        </p:txBody>
      </p:sp>
      <p:sp>
        <p:nvSpPr>
          <p:cNvPr id="134149" name="Rectangle 5"/>
          <p:cNvSpPr>
            <a:spLocks noChangeArrowheads="1"/>
          </p:cNvSpPr>
          <p:nvPr/>
        </p:nvSpPr>
        <p:spPr bwMode="auto">
          <a:xfrm>
            <a:off x="5486400" y="1371600"/>
            <a:ext cx="533400" cy="457200"/>
          </a:xfrm>
          <a:prstGeom prst="rect">
            <a:avLst/>
          </a:prstGeom>
          <a:noFill/>
          <a:ln w="9525">
            <a:solidFill>
              <a:schemeClr val="bg1"/>
            </a:solidFill>
            <a:miter lim="800000"/>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sz="2400" b="1"/>
          </a:p>
        </p:txBody>
      </p:sp>
      <p:sp>
        <p:nvSpPr>
          <p:cNvPr id="134150" name="Oval 6"/>
          <p:cNvSpPr>
            <a:spLocks noChangeArrowheads="1"/>
          </p:cNvSpPr>
          <p:nvPr/>
        </p:nvSpPr>
        <p:spPr bwMode="auto">
          <a:xfrm>
            <a:off x="5638800" y="2362200"/>
            <a:ext cx="3352800" cy="2209800"/>
          </a:xfrm>
          <a:prstGeom prst="ellipse">
            <a:avLst/>
          </a:prstGeom>
          <a:noFill/>
          <a:ln w="9525">
            <a:solidFill>
              <a:schemeClr val="bg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r>
              <a:rPr lang="en-US" sz="1600" b="1"/>
              <a:t>xpoints [0,4,4,0]</a:t>
            </a:r>
          </a:p>
          <a:p>
            <a:r>
              <a:rPr lang="en-US" sz="1600" b="1"/>
              <a:t>ypoints [0,0,2,2]</a:t>
            </a:r>
          </a:p>
          <a:p>
            <a:r>
              <a:rPr lang="en-US" sz="1600" b="1"/>
              <a:t>npoints 4</a:t>
            </a:r>
          </a:p>
          <a:p>
            <a:endParaRPr lang="en-US" sz="1600" b="1"/>
          </a:p>
          <a:p>
            <a:r>
              <a:rPr lang="en-US" sz="1600" b="1"/>
              <a:t>addPoint()</a:t>
            </a:r>
          </a:p>
          <a:p>
            <a:r>
              <a:rPr lang="en-US" sz="1600" b="1"/>
              <a:t>contains()</a:t>
            </a:r>
          </a:p>
          <a:p>
            <a:r>
              <a:rPr lang="en-US" sz="1600" b="1"/>
              <a:t>translate()</a:t>
            </a:r>
          </a:p>
        </p:txBody>
      </p:sp>
      <p:sp>
        <p:nvSpPr>
          <p:cNvPr id="134151" name="Line 7"/>
          <p:cNvSpPr>
            <a:spLocks noChangeShapeType="1"/>
          </p:cNvSpPr>
          <p:nvPr/>
        </p:nvSpPr>
        <p:spPr bwMode="auto">
          <a:xfrm>
            <a:off x="5715000" y="1600200"/>
            <a:ext cx="914400" cy="838200"/>
          </a:xfrm>
          <a:prstGeom prst="line">
            <a:avLst/>
          </a:prstGeom>
          <a:noFill/>
          <a:ln w="9525">
            <a:solidFill>
              <a:schemeClr val="bg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1431560" name="Rectangle 8"/>
          <p:cNvSpPr>
            <a:spLocks noChangeArrowheads="1"/>
          </p:cNvSpPr>
          <p:nvPr/>
        </p:nvSpPr>
        <p:spPr bwMode="auto">
          <a:xfrm>
            <a:off x="6172200" y="2667000"/>
            <a:ext cx="2209800" cy="762000"/>
          </a:xfrm>
          <a:prstGeom prst="rect">
            <a:avLst/>
          </a:prstGeom>
          <a:solidFill>
            <a:schemeClr val="bg1">
              <a:alpha val="85097"/>
            </a:schemeClr>
          </a:solidFill>
          <a:ln w="9525">
            <a:solidFill>
              <a:schemeClr val="bg1"/>
            </a:solidFill>
            <a:miter lim="800000"/>
            <a:headEnd/>
            <a:tailEnd type="none" w="lg" len="lg"/>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1555">
                                            <p:txEl>
                                              <p:pRg st="1" end="1"/>
                                            </p:txEl>
                                          </p:spTgt>
                                        </p:tgtEl>
                                        <p:attrNameLst>
                                          <p:attrName>style.visibility</p:attrName>
                                        </p:attrNameLst>
                                      </p:cBhvr>
                                      <p:to>
                                        <p:strVal val="visible"/>
                                      </p:to>
                                    </p:set>
                                    <p:anim to="" calcmode="lin" valueType="num">
                                      <p:cBhvr>
                                        <p:cTn id="7" dur="1" fill="hold"/>
                                        <p:tgtEl>
                                          <p:spTgt spid="1431555">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31555">
                                            <p:txEl>
                                              <p:pRg st="2" end="2"/>
                                            </p:txEl>
                                          </p:spTgt>
                                        </p:tgtEl>
                                        <p:attrNameLst>
                                          <p:attrName>style.visibility</p:attrName>
                                        </p:attrNameLst>
                                      </p:cBhvr>
                                      <p:to>
                                        <p:strVal val="visible"/>
                                      </p:to>
                                    </p:set>
                                    <p:anim to="" calcmode="lin" valueType="num">
                                      <p:cBhvr>
                                        <p:cTn id="10" dur="1" fill="hold"/>
                                        <p:tgtEl>
                                          <p:spTgt spid="1431555">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431555">
                                            <p:txEl>
                                              <p:pRg st="3" end="3"/>
                                            </p:txEl>
                                          </p:spTgt>
                                        </p:tgtEl>
                                        <p:attrNameLst>
                                          <p:attrName>style.visibility</p:attrName>
                                        </p:attrNameLst>
                                      </p:cBhvr>
                                      <p:to>
                                        <p:strVal val="visible"/>
                                      </p:to>
                                    </p:set>
                                    <p:anim to="" calcmode="lin" valueType="num">
                                      <p:cBhvr>
                                        <p:cTn id="13" dur="1" fill="hold"/>
                                        <p:tgtEl>
                                          <p:spTgt spid="1431555">
                                            <p:txEl>
                                              <p:pRg st="3" end="3"/>
                                            </p:txEl>
                                          </p:spTgt>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431560"/>
                                        </p:tgtEl>
                                        <p:attrNameLst>
                                          <p:attrName>style.visibility</p:attrName>
                                        </p:attrNameLst>
                                      </p:cBhvr>
                                      <p:to>
                                        <p:strVal val="visible"/>
                                      </p:to>
                                    </p:set>
                                    <p:animEffect transition="in" filter="dissolve">
                                      <p:cBhvr>
                                        <p:cTn id="18" dur="500"/>
                                        <p:tgtEl>
                                          <p:spTgt spid="1431560"/>
                                        </p:tgtEl>
                                      </p:cBhvr>
                                    </p:animEffect>
                                  </p:childTnLst>
                                  <p:subTnLst>
                                    <p:audio>
                                      <p:cMediaNode>
                                        <p:cTn display="0" masterRel="sameClick">
                                          <p:stCondLst>
                                            <p:cond evt="begin" delay="0">
                                              <p:tn val="16"/>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6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D298AF7C-374C-BB47-B683-2897D2406549}" type="slidenum">
              <a:rPr lang="en-US" sz="1400">
                <a:latin typeface="Arial" charset="0"/>
              </a:rPr>
              <a:pPr eaLnBrk="1" hangingPunct="1"/>
              <a:t>96</a:t>
            </a:fld>
            <a:endParaRPr lang="en-US" sz="1400">
              <a:latin typeface="Arial" charset="0"/>
            </a:endParaRPr>
          </a:p>
        </p:txBody>
      </p:sp>
      <p:sp>
        <p:nvSpPr>
          <p:cNvPr id="135170"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Instance Variables</a:t>
            </a:r>
          </a:p>
        </p:txBody>
      </p:sp>
      <p:sp>
        <p:nvSpPr>
          <p:cNvPr id="1432579" name="Rectangle 3"/>
          <p:cNvSpPr>
            <a:spLocks noGrp="1" noChangeArrowheads="1"/>
          </p:cNvSpPr>
          <p:nvPr>
            <p:ph type="body" idx="1"/>
          </p:nvPr>
        </p:nvSpPr>
        <p:spPr>
          <a:xfrm>
            <a:off x="533400" y="1066800"/>
            <a:ext cx="8077200" cy="5181600"/>
          </a:xfrm>
        </p:spPr>
        <p:txBody>
          <a:bodyPr/>
          <a:lstStyle/>
          <a:p>
            <a:pPr eaLnBrk="1" hangingPunct="1">
              <a:lnSpc>
                <a:spcPct val="90000"/>
              </a:lnSpc>
            </a:pPr>
            <a:r>
              <a:rPr lang="en-US" dirty="0">
                <a:latin typeface="Tahoma" charset="0"/>
                <a:ea typeface="ＭＳ Ｐゴシック" charset="0"/>
                <a:cs typeface="ＭＳ Ｐゴシック" charset="0"/>
              </a:rPr>
              <a:t>Let u</a:t>
            </a:r>
            <a:r>
              <a:rPr lang="en-US" altLang="ja-JP" dirty="0">
                <a:latin typeface="Tahoma" charset="0"/>
                <a:ea typeface="ＭＳ Ｐゴシック" charset="0"/>
                <a:cs typeface="ＭＳ Ｐゴシック" charset="0"/>
              </a:rPr>
              <a:t>s look again at </a:t>
            </a:r>
            <a:r>
              <a:rPr lang="en-US" altLang="ja-JP" dirty="0" err="1">
                <a:latin typeface="Tahoma" charset="0"/>
                <a:ea typeface="ＭＳ Ｐゴシック" charset="0"/>
                <a:cs typeface="ＭＳ Ｐゴシック" charset="0"/>
              </a:rPr>
              <a:t>StringBuilder</a:t>
            </a:r>
            <a:endParaRPr lang="en-US" altLang="ja-JP" dirty="0">
              <a:latin typeface="Tahoma" charset="0"/>
              <a:ea typeface="ＭＳ Ｐゴシック" charset="0"/>
              <a:cs typeface="ＭＳ Ｐゴシック" charset="0"/>
            </a:endParaRPr>
          </a:p>
          <a:p>
            <a:pPr lvl="1" eaLnBrk="1" hangingPunct="1">
              <a:lnSpc>
                <a:spcPct val="90000"/>
              </a:lnSpc>
            </a:pPr>
            <a:r>
              <a:rPr lang="en-US" dirty="0">
                <a:solidFill>
                  <a:srgbClr val="FF0000"/>
                </a:solidFill>
                <a:latin typeface="Tahoma" charset="0"/>
                <a:ea typeface="ＭＳ Ｐゴシック" charset="0"/>
              </a:rPr>
              <a:t>Instance Variables </a:t>
            </a:r>
          </a:p>
          <a:p>
            <a:pPr lvl="2" eaLnBrk="1" hangingPunct="1">
              <a:lnSpc>
                <a:spcPct val="90000"/>
              </a:lnSpc>
            </a:pPr>
            <a:r>
              <a:rPr lang="en-US" dirty="0">
                <a:latin typeface="Tahoma" charset="0"/>
                <a:ea typeface="ＭＳ Ｐゴシック" charset="0"/>
              </a:rPr>
              <a:t>These are the </a:t>
            </a:r>
            <a:r>
              <a:rPr lang="en-US" dirty="0">
                <a:solidFill>
                  <a:srgbClr val="008000"/>
                </a:solidFill>
                <a:latin typeface="Tahoma" charset="0"/>
                <a:ea typeface="ＭＳ Ｐゴシック" charset="0"/>
              </a:rPr>
              <a:t>data</a:t>
            </a:r>
            <a:r>
              <a:rPr lang="en-US" dirty="0">
                <a:latin typeface="Tahoma" charset="0"/>
                <a:ea typeface="ＭＳ Ｐゴシック" charset="0"/>
              </a:rPr>
              <a:t> values </a:t>
            </a:r>
            <a:r>
              <a:rPr lang="en-US" dirty="0">
                <a:solidFill>
                  <a:srgbClr val="008000"/>
                </a:solidFill>
                <a:latin typeface="Tahoma" charset="0"/>
                <a:ea typeface="ＭＳ Ｐゴシック" charset="0"/>
              </a:rPr>
              <a:t>within an object</a:t>
            </a:r>
          </a:p>
          <a:p>
            <a:pPr lvl="3" eaLnBrk="1" hangingPunct="1">
              <a:lnSpc>
                <a:spcPct val="90000"/>
              </a:lnSpc>
            </a:pPr>
            <a:r>
              <a:rPr lang="en-US" dirty="0">
                <a:latin typeface="Tahoma" charset="0"/>
                <a:ea typeface="ＭＳ Ｐゴシック" charset="0"/>
              </a:rPr>
              <a:t>Used to store the object</a:t>
            </a:r>
            <a:r>
              <a:rPr lang="ja-JP" altLang="en-US" dirty="0">
                <a:latin typeface="Tahoma" charset="0"/>
                <a:ea typeface="ＭＳ Ｐゴシック" charset="0"/>
              </a:rPr>
              <a:t>’</a:t>
            </a:r>
            <a:r>
              <a:rPr lang="en-US" altLang="ja-JP" dirty="0">
                <a:latin typeface="Tahoma" charset="0"/>
                <a:ea typeface="ＭＳ Ｐゴシック" charset="0"/>
              </a:rPr>
              <a:t>s information</a:t>
            </a:r>
          </a:p>
          <a:p>
            <a:pPr lvl="2" eaLnBrk="1" hangingPunct="1">
              <a:lnSpc>
                <a:spcPct val="90000"/>
              </a:lnSpc>
            </a:pPr>
            <a:r>
              <a:rPr lang="en-US" dirty="0">
                <a:latin typeface="Tahoma" charset="0"/>
                <a:ea typeface="ＭＳ Ｐゴシック" charset="0"/>
              </a:rPr>
              <a:t>As we said previously, when using data abstraction </a:t>
            </a:r>
            <a:r>
              <a:rPr lang="en-US" dirty="0">
                <a:solidFill>
                  <a:srgbClr val="FF0000"/>
                </a:solidFill>
                <a:latin typeface="Tahoma" charset="0"/>
                <a:ea typeface="ＭＳ Ｐゴシック" charset="0"/>
              </a:rPr>
              <a:t>we don</a:t>
            </a:r>
            <a:r>
              <a:rPr lang="ja-JP" altLang="en-US" dirty="0">
                <a:solidFill>
                  <a:srgbClr val="FF0000"/>
                </a:solidFill>
                <a:latin typeface="Tahoma" charset="0"/>
                <a:ea typeface="ＭＳ Ｐゴシック" charset="0"/>
              </a:rPr>
              <a:t>’</a:t>
            </a:r>
            <a:r>
              <a:rPr lang="en-US" altLang="ja-JP" dirty="0">
                <a:solidFill>
                  <a:srgbClr val="FF0000"/>
                </a:solidFill>
                <a:latin typeface="Tahoma" charset="0"/>
                <a:ea typeface="ＭＳ Ｐゴシック" charset="0"/>
              </a:rPr>
              <a:t>t need to know explicitly what these are </a:t>
            </a:r>
            <a:r>
              <a:rPr lang="en-US" altLang="ja-JP" dirty="0">
                <a:latin typeface="Tahoma" charset="0"/>
                <a:ea typeface="ＭＳ Ｐゴシック" charset="0"/>
              </a:rPr>
              <a:t>in order to use a class</a:t>
            </a:r>
          </a:p>
          <a:p>
            <a:pPr lvl="2" eaLnBrk="1" hangingPunct="1">
              <a:lnSpc>
                <a:spcPct val="90000"/>
              </a:lnSpc>
            </a:pPr>
            <a:r>
              <a:rPr lang="en-US" dirty="0">
                <a:latin typeface="Tahoma" charset="0"/>
                <a:ea typeface="ＭＳ Ｐゴシック" charset="0"/>
              </a:rPr>
              <a:t>For example, look at the API for </a:t>
            </a:r>
            <a:r>
              <a:rPr lang="en-US" dirty="0" err="1">
                <a:latin typeface="Tahoma" charset="0"/>
                <a:ea typeface="ＭＳ Ｐゴシック" charset="0"/>
              </a:rPr>
              <a:t>StringBuilder</a:t>
            </a:r>
            <a:endParaRPr lang="en-US" dirty="0">
              <a:latin typeface="Tahoma" charset="0"/>
              <a:ea typeface="ＭＳ Ｐゴシック" charset="0"/>
            </a:endParaRPr>
          </a:p>
          <a:p>
            <a:pPr lvl="3" eaLnBrk="1" hangingPunct="1">
              <a:lnSpc>
                <a:spcPct val="90000"/>
              </a:lnSpc>
            </a:pPr>
            <a:r>
              <a:rPr lang="en-US" dirty="0">
                <a:latin typeface="Tahoma" charset="0"/>
                <a:ea typeface="ＭＳ Ｐゴシック" charset="0"/>
              </a:rPr>
              <a:t>Note that the instance variables are not even shown there</a:t>
            </a:r>
          </a:p>
          <a:p>
            <a:pPr lvl="2" eaLnBrk="1" hangingPunct="1">
              <a:lnSpc>
                <a:spcPct val="90000"/>
              </a:lnSpc>
            </a:pPr>
            <a:r>
              <a:rPr lang="en-US" dirty="0">
                <a:latin typeface="Tahoma" charset="0"/>
                <a:ea typeface="ＭＳ Ｐゴシック" charset="0"/>
              </a:rPr>
              <a:t>In actuality it is a variable-length array with a counter to keep track of how many locations are being used and is actually inherited from </a:t>
            </a:r>
            <a:r>
              <a:rPr lang="en-US" dirty="0" err="1">
                <a:latin typeface="Tahoma" charset="0"/>
                <a:ea typeface="ＭＳ Ｐゴシック" charset="0"/>
              </a:rPr>
              <a:t>AbstractStringBuilder</a:t>
            </a:r>
            <a:endParaRPr lang="en-US" dirty="0">
              <a:latin typeface="Tahoma" charset="0"/>
              <a:ea typeface="ＭＳ Ｐゴシック" charset="0"/>
            </a:endParaRPr>
          </a:p>
          <a:p>
            <a:pPr lvl="3" eaLnBrk="1" hangingPunct="1">
              <a:lnSpc>
                <a:spcPct val="90000"/>
              </a:lnSpc>
            </a:pPr>
            <a:r>
              <a:rPr lang="en-US" dirty="0">
                <a:latin typeface="Tahoma" charset="0"/>
                <a:ea typeface="ＭＳ Ｐゴシック" charset="0"/>
              </a:rPr>
              <a:t>See source in </a:t>
            </a:r>
            <a:r>
              <a:rPr lang="en-US" dirty="0" err="1">
                <a:latin typeface="Tahoma" charset="0"/>
                <a:ea typeface="ＭＳ Ｐゴシック" charset="0"/>
              </a:rPr>
              <a:t>StringBuilder.java</a:t>
            </a:r>
            <a:r>
              <a:rPr lang="en-US" dirty="0">
                <a:latin typeface="Tahoma" charset="0"/>
                <a:ea typeface="ＭＳ Ｐゴシック" charset="0"/>
              </a:rPr>
              <a:t> and </a:t>
            </a:r>
            <a:r>
              <a:rPr lang="en-US" dirty="0" err="1">
                <a:latin typeface="Tahoma" charset="0"/>
                <a:ea typeface="ＭＳ Ｐゴシック" charset="0"/>
              </a:rPr>
              <a:t>AbstractStringBuilder.java</a:t>
            </a:r>
            <a:r>
              <a:rPr lang="en-US" dirty="0">
                <a:latin typeface="Tahoma" charset="0"/>
                <a:ea typeface="ＭＳ Ｐゴシック" charset="0"/>
              </a:rPr>
              <a:t> – cool!!!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2579">
                                            <p:txEl>
                                              <p:pRg st="5" end="5"/>
                                            </p:txEl>
                                          </p:spTgt>
                                        </p:tgtEl>
                                        <p:attrNameLst>
                                          <p:attrName>style.visibility</p:attrName>
                                        </p:attrNameLst>
                                      </p:cBhvr>
                                      <p:to>
                                        <p:strVal val="visible"/>
                                      </p:to>
                                    </p:set>
                                    <p:anim to="" calcmode="lin" valueType="num">
                                      <p:cBhvr>
                                        <p:cTn id="7" dur="1" fill="hold"/>
                                        <p:tgtEl>
                                          <p:spTgt spid="1432579">
                                            <p:txEl>
                                              <p:pRg st="5" end="5"/>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432579">
                                            <p:txEl>
                                              <p:pRg st="6" end="6"/>
                                            </p:txEl>
                                          </p:spTgt>
                                        </p:tgtEl>
                                        <p:attrNameLst>
                                          <p:attrName>style.visibility</p:attrName>
                                        </p:attrNameLst>
                                      </p:cBhvr>
                                      <p:to>
                                        <p:strVal val="visible"/>
                                      </p:to>
                                    </p:set>
                                    <p:anim to="" calcmode="lin" valueType="num">
                                      <p:cBhvr>
                                        <p:cTn id="10" dur="1" fill="hold"/>
                                        <p:tgtEl>
                                          <p:spTgt spid="1432579">
                                            <p:txEl>
                                              <p:pRg st="6" end="6"/>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432579">
                                            <p:txEl>
                                              <p:pRg st="7" end="7"/>
                                            </p:txEl>
                                          </p:spTgt>
                                        </p:tgtEl>
                                        <p:attrNameLst>
                                          <p:attrName>style.visibility</p:attrName>
                                        </p:attrNameLst>
                                      </p:cBhvr>
                                      <p:to>
                                        <p:strVal val="visible"/>
                                      </p:to>
                                    </p:set>
                                    <p:anim to="" calcmode="lin" valueType="num">
                                      <p:cBhvr>
                                        <p:cTn id="15" dur="1" fill="hold"/>
                                        <p:tgtEl>
                                          <p:spTgt spid="1432579">
                                            <p:txEl>
                                              <p:pRg st="7" end="7"/>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432579">
                                            <p:txEl>
                                              <p:pRg st="8" end="8"/>
                                            </p:txEl>
                                          </p:spTgt>
                                        </p:tgtEl>
                                        <p:attrNameLst>
                                          <p:attrName>style.visibility</p:attrName>
                                        </p:attrNameLst>
                                      </p:cBhvr>
                                      <p:to>
                                        <p:strVal val="visible"/>
                                      </p:to>
                                    </p:set>
                                    <p:anim to="" calcmode="lin" valueType="num">
                                      <p:cBhvr>
                                        <p:cTn id="18" dur="1" fill="hold"/>
                                        <p:tgtEl>
                                          <p:spTgt spid="143257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E5DB6BE6-9B14-F047-8499-E9E04F413BA4}" type="slidenum">
              <a:rPr lang="en-US" sz="1400">
                <a:latin typeface="Arial" charset="0"/>
              </a:rPr>
              <a:pPr eaLnBrk="1" hangingPunct="1"/>
              <a:t>97</a:t>
            </a:fld>
            <a:endParaRPr lang="en-US" sz="1400">
              <a:latin typeface="Arial" charset="0"/>
            </a:endParaRPr>
          </a:p>
        </p:txBody>
      </p:sp>
      <p:sp>
        <p:nvSpPr>
          <p:cNvPr id="1361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Instance Variables</a:t>
            </a:r>
          </a:p>
        </p:txBody>
      </p:sp>
      <p:sp>
        <p:nvSpPr>
          <p:cNvPr id="1433603"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Many instance variables are declared with the keyword </a:t>
            </a:r>
            <a:r>
              <a:rPr lang="en-US" dirty="0">
                <a:solidFill>
                  <a:srgbClr val="FF0000"/>
                </a:solidFill>
                <a:latin typeface="Tahoma" charset="0"/>
                <a:ea typeface="ＭＳ Ｐゴシック" charset="0"/>
              </a:rPr>
              <a:t>private</a:t>
            </a:r>
          </a:p>
          <a:p>
            <a:pPr lvl="2" eaLnBrk="1" hangingPunct="1"/>
            <a:r>
              <a:rPr lang="en-US" dirty="0">
                <a:latin typeface="Tahoma" charset="0"/>
                <a:ea typeface="ＭＳ Ｐゴシック" charset="0"/>
              </a:rPr>
              <a:t>This means that they </a:t>
            </a:r>
            <a:r>
              <a:rPr lang="en-US" dirty="0">
                <a:solidFill>
                  <a:srgbClr val="FF0000"/>
                </a:solidFill>
                <a:latin typeface="Tahoma" charset="0"/>
                <a:ea typeface="ＭＳ Ｐゴシック" charset="0"/>
              </a:rPr>
              <a:t>cannot be directly accessed outside the class itself</a:t>
            </a:r>
          </a:p>
          <a:p>
            <a:pPr lvl="2" eaLnBrk="1" hangingPunct="1"/>
            <a:r>
              <a:rPr lang="en-US" dirty="0">
                <a:latin typeface="Tahoma" charset="0"/>
                <a:ea typeface="ＭＳ Ｐゴシック" charset="0"/>
              </a:rPr>
              <a:t>Instance variables are typically declared to be private, based on the data abstraction that we discussed earlier</a:t>
            </a:r>
          </a:p>
          <a:p>
            <a:pPr lvl="3" eaLnBrk="1" hangingPunct="1"/>
            <a:r>
              <a:rPr lang="en-US" dirty="0">
                <a:latin typeface="Tahoma" charset="0"/>
                <a:ea typeface="ＭＳ Ｐゴシック" charset="0"/>
              </a:rPr>
              <a:t>Recall that we do not need to know how the data is represented in order to use the type</a:t>
            </a:r>
          </a:p>
          <a:p>
            <a:pPr lvl="3" eaLnBrk="1" hangingPunct="1"/>
            <a:r>
              <a:rPr lang="en-US" dirty="0">
                <a:latin typeface="Tahoma" charset="0"/>
                <a:ea typeface="ＭＳ Ｐゴシック" charset="0"/>
              </a:rPr>
              <a:t>Therefore why even allow us to see it?</a:t>
            </a:r>
          </a:p>
          <a:p>
            <a:pPr lvl="2" eaLnBrk="1" hangingPunct="1"/>
            <a:r>
              <a:rPr lang="en-US" dirty="0">
                <a:latin typeface="Tahoma" charset="0"/>
                <a:ea typeface="ＭＳ Ｐゴシック" charset="0"/>
              </a:rPr>
              <a:t>In </a:t>
            </a:r>
            <a:r>
              <a:rPr lang="en-US" dirty="0" err="1">
                <a:latin typeface="Tahoma" charset="0"/>
                <a:ea typeface="ＭＳ Ｐゴシック" charset="0"/>
              </a:rPr>
              <a:t>AbstractStringBuilder</a:t>
            </a:r>
            <a:r>
              <a:rPr lang="en-US" dirty="0">
                <a:latin typeface="Tahoma" charset="0"/>
                <a:ea typeface="ＭＳ Ｐゴシック" charset="0"/>
              </a:rPr>
              <a:t> the </a:t>
            </a:r>
            <a:r>
              <a:rPr lang="en-US" dirty="0">
                <a:latin typeface="Courier New" charset="0"/>
                <a:ea typeface="ＭＳ Ｐゴシック" charset="0"/>
              </a:rPr>
              <a:t>value</a:t>
            </a:r>
            <a:r>
              <a:rPr lang="en-US" dirty="0">
                <a:latin typeface="Tahoma" charset="0"/>
                <a:ea typeface="ＭＳ Ｐゴシック" charset="0"/>
              </a:rPr>
              <a:t> variable has no keyword modifier</a:t>
            </a:r>
          </a:p>
          <a:p>
            <a:pPr lvl="3" eaLnBrk="1" hangingPunct="1"/>
            <a:r>
              <a:rPr lang="en-US" dirty="0">
                <a:latin typeface="Tahoma" charset="0"/>
                <a:ea typeface="ＭＳ Ｐゴシック" charset="0"/>
              </a:rPr>
              <a:t>This makes it private to the package</a:t>
            </a:r>
          </a:p>
          <a:p>
            <a:pPr lvl="3" eaLnBrk="1" hangingPunct="1"/>
            <a:r>
              <a:rPr lang="en-US" dirty="0">
                <a:latin typeface="Tahoma" charset="0"/>
                <a:ea typeface="ＭＳ Ｐゴシック" charset="0"/>
              </a:rPr>
              <a:t>See ex8.java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3603">
                                            <p:txEl>
                                              <p:pRg st="2" end="2"/>
                                            </p:txEl>
                                          </p:spTgt>
                                        </p:tgtEl>
                                        <p:attrNameLst>
                                          <p:attrName>style.visibility</p:attrName>
                                        </p:attrNameLst>
                                      </p:cBhvr>
                                      <p:to>
                                        <p:strVal val="visible"/>
                                      </p:to>
                                    </p:set>
                                    <p:anim to="" calcmode="lin" valueType="num">
                                      <p:cBhvr>
                                        <p:cTn id="7" dur="1" fill="hold"/>
                                        <p:tgtEl>
                                          <p:spTgt spid="143360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33603">
                                            <p:txEl>
                                              <p:pRg st="3" end="3"/>
                                            </p:txEl>
                                          </p:spTgt>
                                        </p:tgtEl>
                                        <p:attrNameLst>
                                          <p:attrName>style.visibility</p:attrName>
                                        </p:attrNameLst>
                                      </p:cBhvr>
                                      <p:to>
                                        <p:strVal val="visible"/>
                                      </p:to>
                                    </p:set>
                                    <p:anim to="" calcmode="lin" valueType="num">
                                      <p:cBhvr>
                                        <p:cTn id="12" dur="1" fill="hold"/>
                                        <p:tgtEl>
                                          <p:spTgt spid="1433603">
                                            <p:txEl>
                                              <p:pRg st="3" end="3"/>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433603">
                                            <p:txEl>
                                              <p:pRg st="4" end="4"/>
                                            </p:txEl>
                                          </p:spTgt>
                                        </p:tgtEl>
                                        <p:attrNameLst>
                                          <p:attrName>style.visibility</p:attrName>
                                        </p:attrNameLst>
                                      </p:cBhvr>
                                      <p:to>
                                        <p:strVal val="visible"/>
                                      </p:to>
                                    </p:set>
                                    <p:anim to="" calcmode="lin" valueType="num">
                                      <p:cBhvr>
                                        <p:cTn id="15" dur="1" fill="hold"/>
                                        <p:tgtEl>
                                          <p:spTgt spid="1433603">
                                            <p:txEl>
                                              <p:pRg st="4" end="4"/>
                                            </p:txEl>
                                          </p:spTgt>
                                        </p:tgtEl>
                                        <p:attrNameLst>
                                          <p:attrName/>
                                        </p:attrNameLst>
                                      </p:cBhvr>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nodeType="clickEffect">
                                  <p:stCondLst>
                                    <p:cond delay="0"/>
                                  </p:stCondLst>
                                  <p:childTnLst>
                                    <p:set>
                                      <p:cBhvr>
                                        <p:cTn id="19" dur="1" fill="hold">
                                          <p:stCondLst>
                                            <p:cond delay="0"/>
                                          </p:stCondLst>
                                        </p:cTn>
                                        <p:tgtEl>
                                          <p:spTgt spid="1433603">
                                            <p:txEl>
                                              <p:pRg st="5" end="5"/>
                                            </p:txEl>
                                          </p:spTgt>
                                        </p:tgtEl>
                                        <p:attrNameLst>
                                          <p:attrName>style.visibility</p:attrName>
                                        </p:attrNameLst>
                                      </p:cBhvr>
                                      <p:to>
                                        <p:strVal val="visible"/>
                                      </p:to>
                                    </p:set>
                                    <p:anim calcmode="lin" valueType="num">
                                      <p:cBhvr>
                                        <p:cTn id="20" dur="500" fill="hold"/>
                                        <p:tgtEl>
                                          <p:spTgt spid="1433603">
                                            <p:txEl>
                                              <p:pRg st="5" end="5"/>
                                            </p:txEl>
                                          </p:spTgt>
                                        </p:tgtEl>
                                        <p:attrNameLst>
                                          <p:attrName>ppt_w</p:attrName>
                                        </p:attrNameLst>
                                      </p:cBhvr>
                                      <p:tavLst>
                                        <p:tav tm="0">
                                          <p:val>
                                            <p:fltVal val="0"/>
                                          </p:val>
                                        </p:tav>
                                        <p:tav tm="100000">
                                          <p:val>
                                            <p:strVal val="#ppt_w"/>
                                          </p:val>
                                        </p:tav>
                                      </p:tavLst>
                                    </p:anim>
                                    <p:anim calcmode="lin" valueType="num">
                                      <p:cBhvr>
                                        <p:cTn id="21" dur="500" fill="hold"/>
                                        <p:tgtEl>
                                          <p:spTgt spid="1433603">
                                            <p:txEl>
                                              <p:pRg st="5" end="5"/>
                                            </p:txEl>
                                          </p:spTgt>
                                        </p:tgtEl>
                                        <p:attrNameLst>
                                          <p:attrName>ppt_h</p:attrName>
                                        </p:attrNameLst>
                                      </p:cBhvr>
                                      <p:tavLst>
                                        <p:tav tm="0">
                                          <p:val>
                                            <p:strVal val="#ppt_h"/>
                                          </p:val>
                                        </p:tav>
                                        <p:tav tm="100000">
                                          <p:val>
                                            <p:strVal val="#ppt_h"/>
                                          </p:val>
                                        </p:tav>
                                      </p:tavLst>
                                    </p:anim>
                                  </p:childTnLst>
                                </p:cTn>
                              </p:par>
                              <p:par>
                                <p:cTn id="22" presetID="17" presetClass="entr" presetSubtype="10" fill="hold" nodeType="withEffect">
                                  <p:stCondLst>
                                    <p:cond delay="0"/>
                                  </p:stCondLst>
                                  <p:childTnLst>
                                    <p:set>
                                      <p:cBhvr>
                                        <p:cTn id="23" dur="1" fill="hold">
                                          <p:stCondLst>
                                            <p:cond delay="0"/>
                                          </p:stCondLst>
                                        </p:cTn>
                                        <p:tgtEl>
                                          <p:spTgt spid="1433603">
                                            <p:txEl>
                                              <p:pRg st="6" end="6"/>
                                            </p:txEl>
                                          </p:spTgt>
                                        </p:tgtEl>
                                        <p:attrNameLst>
                                          <p:attrName>style.visibility</p:attrName>
                                        </p:attrNameLst>
                                      </p:cBhvr>
                                      <p:to>
                                        <p:strVal val="visible"/>
                                      </p:to>
                                    </p:set>
                                    <p:anim calcmode="lin" valueType="num">
                                      <p:cBhvr>
                                        <p:cTn id="24" dur="500" fill="hold"/>
                                        <p:tgtEl>
                                          <p:spTgt spid="1433603">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1433603">
                                            <p:txEl>
                                              <p:pRg st="6" end="6"/>
                                            </p:txEl>
                                          </p:spTgt>
                                        </p:tgtEl>
                                        <p:attrNameLst>
                                          <p:attrName>ppt_h</p:attrName>
                                        </p:attrNameLst>
                                      </p:cBhvr>
                                      <p:tavLst>
                                        <p:tav tm="0">
                                          <p:val>
                                            <p:strVal val="#ppt_h"/>
                                          </p:val>
                                        </p:tav>
                                        <p:tav tm="100000">
                                          <p:val>
                                            <p:strVal val="#ppt_h"/>
                                          </p:val>
                                        </p:tav>
                                      </p:tavLst>
                                    </p:anim>
                                  </p:childTnLst>
                                </p:cTn>
                              </p:par>
                              <p:par>
                                <p:cTn id="26" presetID="17" presetClass="entr" presetSubtype="10" fill="hold" nodeType="withEffect">
                                  <p:stCondLst>
                                    <p:cond delay="0"/>
                                  </p:stCondLst>
                                  <p:childTnLst>
                                    <p:set>
                                      <p:cBhvr>
                                        <p:cTn id="27" dur="1" fill="hold">
                                          <p:stCondLst>
                                            <p:cond delay="0"/>
                                          </p:stCondLst>
                                        </p:cTn>
                                        <p:tgtEl>
                                          <p:spTgt spid="1433603">
                                            <p:txEl>
                                              <p:pRg st="7" end="7"/>
                                            </p:txEl>
                                          </p:spTgt>
                                        </p:tgtEl>
                                        <p:attrNameLst>
                                          <p:attrName>style.visibility</p:attrName>
                                        </p:attrNameLst>
                                      </p:cBhvr>
                                      <p:to>
                                        <p:strVal val="visible"/>
                                      </p:to>
                                    </p:set>
                                    <p:anim calcmode="lin" valueType="num">
                                      <p:cBhvr>
                                        <p:cTn id="28" dur="500" fill="hold"/>
                                        <p:tgtEl>
                                          <p:spTgt spid="1433603">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143360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9: Encapsulation, Data Abstraction and Instance Variables</a:t>
            </a:r>
          </a:p>
        </p:txBody>
      </p:sp>
      <p:sp>
        <p:nvSpPr>
          <p:cNvPr id="3" name="Content Placeholder 2"/>
          <p:cNvSpPr>
            <a:spLocks noGrp="1"/>
          </p:cNvSpPr>
          <p:nvPr>
            <p:ph idx="1"/>
          </p:nvPr>
        </p:nvSpPr>
        <p:spPr/>
        <p:txBody>
          <a:bodyPr/>
          <a:lstStyle/>
          <a:p>
            <a:pPr lvl="1"/>
            <a:r>
              <a:rPr lang="en-US" dirty="0"/>
              <a:t>Consider again the ideas of </a:t>
            </a:r>
            <a:r>
              <a:rPr lang="en-US" dirty="0">
                <a:solidFill>
                  <a:srgbClr val="FF0000"/>
                </a:solidFill>
              </a:rPr>
              <a:t>encapsulation</a:t>
            </a:r>
            <a:r>
              <a:rPr lang="en-US" dirty="0"/>
              <a:t> and </a:t>
            </a:r>
            <a:r>
              <a:rPr lang="en-US" dirty="0">
                <a:solidFill>
                  <a:srgbClr val="FF0000"/>
                </a:solidFill>
              </a:rPr>
              <a:t>data abstraction</a:t>
            </a:r>
          </a:p>
          <a:p>
            <a:pPr lvl="2"/>
            <a:r>
              <a:rPr lang="en-US" dirty="0">
                <a:solidFill>
                  <a:srgbClr val="FF0000"/>
                </a:solidFill>
              </a:rPr>
              <a:t>Encapsulation</a:t>
            </a:r>
            <a:r>
              <a:rPr lang="en-US" dirty="0"/>
              <a:t> allows the instance variables to be separated / hidden from the user of a class</a:t>
            </a:r>
          </a:p>
          <a:p>
            <a:pPr lvl="3"/>
            <a:r>
              <a:rPr lang="en-US" b="1" dirty="0"/>
              <a:t>private</a:t>
            </a:r>
            <a:r>
              <a:rPr lang="en-US" dirty="0"/>
              <a:t> declarations and (we will see later) </a:t>
            </a:r>
            <a:r>
              <a:rPr lang="en-US" b="1" dirty="0"/>
              <a:t>protected</a:t>
            </a:r>
            <a:r>
              <a:rPr lang="en-US" dirty="0"/>
              <a:t> declarations are not directly accessible by the user of a class</a:t>
            </a:r>
          </a:p>
          <a:p>
            <a:pPr lvl="2"/>
            <a:r>
              <a:rPr lang="en-US" dirty="0">
                <a:solidFill>
                  <a:srgbClr val="FF0000"/>
                </a:solidFill>
              </a:rPr>
              <a:t>Data abstraction</a:t>
            </a:r>
            <a:r>
              <a:rPr lang="en-US" dirty="0"/>
              <a:t> enables a user to not require direct knowledge of these variables in order to use a class</a:t>
            </a:r>
          </a:p>
          <a:p>
            <a:pPr lvl="2"/>
            <a:endParaRPr lang="en-US" dirty="0"/>
          </a:p>
        </p:txBody>
      </p:sp>
      <p:sp>
        <p:nvSpPr>
          <p:cNvPr id="4" name="Slide Number Placeholder 3"/>
          <p:cNvSpPr>
            <a:spLocks noGrp="1"/>
          </p:cNvSpPr>
          <p:nvPr>
            <p:ph type="sldNum" sz="quarter" idx="12"/>
          </p:nvPr>
        </p:nvSpPr>
        <p:spPr/>
        <p:txBody>
          <a:bodyPr/>
          <a:lstStyle/>
          <a:p>
            <a:pPr>
              <a:defRPr/>
            </a:pPr>
            <a:fld id="{3F3F7651-4CEB-9441-A878-CF8E8A3E8F61}" type="slidenum">
              <a:rPr lang="en-US" smtClean="0"/>
              <a:pPr>
                <a:defRPr/>
              </a:pPr>
              <a:t>98</a:t>
            </a:fld>
            <a:endParaRPr lang="en-US"/>
          </a:p>
        </p:txBody>
      </p:sp>
    </p:spTree>
    <p:extLst>
      <p:ext uri="{BB962C8B-B14F-4D97-AF65-F5344CB8AC3E}">
        <p14:creationId xmlns:p14="http://schemas.microsoft.com/office/powerpoint/2010/main" val="28211299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chemeClr val="bg1"/>
                </a:solidFill>
                <a:latin typeface="Courier New" charset="0"/>
                <a:ea typeface="ＭＳ Ｐゴシック" charset="0"/>
                <a:cs typeface="ＭＳ Ｐゴシック" charset="0"/>
              </a:defRPr>
            </a:lvl1pPr>
            <a:lvl2pPr marL="742950" indent="-285750" eaLnBrk="0" hangingPunct="0">
              <a:defRPr sz="2000">
                <a:solidFill>
                  <a:schemeClr val="bg1"/>
                </a:solidFill>
                <a:latin typeface="Courier New" charset="0"/>
                <a:ea typeface="ＭＳ Ｐゴシック" charset="0"/>
              </a:defRPr>
            </a:lvl2pPr>
            <a:lvl3pPr marL="1143000" indent="-228600" eaLnBrk="0" hangingPunct="0">
              <a:defRPr sz="2000">
                <a:solidFill>
                  <a:schemeClr val="bg1"/>
                </a:solidFill>
                <a:latin typeface="Courier New" charset="0"/>
                <a:ea typeface="ＭＳ Ｐゴシック" charset="0"/>
              </a:defRPr>
            </a:lvl3pPr>
            <a:lvl4pPr marL="1600200" indent="-228600" eaLnBrk="0" hangingPunct="0">
              <a:defRPr sz="2000">
                <a:solidFill>
                  <a:schemeClr val="bg1"/>
                </a:solidFill>
                <a:latin typeface="Courier New" charset="0"/>
                <a:ea typeface="ＭＳ Ｐゴシック" charset="0"/>
              </a:defRPr>
            </a:lvl4pPr>
            <a:lvl5pPr marL="2057400" indent="-228600" eaLnBrk="0" hangingPunct="0">
              <a:defRPr sz="2000">
                <a:solidFill>
                  <a:schemeClr val="bg1"/>
                </a:solidFill>
                <a:latin typeface="Courier New" charset="0"/>
                <a:ea typeface="ＭＳ Ｐゴシック" charset="0"/>
              </a:defRPr>
            </a:lvl5pPr>
            <a:lvl6pPr marL="2514600" indent="-228600" algn="ctr" eaLnBrk="0" fontAlgn="base" hangingPunct="0">
              <a:spcBef>
                <a:spcPct val="0"/>
              </a:spcBef>
              <a:spcAft>
                <a:spcPct val="0"/>
              </a:spcAft>
              <a:defRPr sz="2000">
                <a:solidFill>
                  <a:schemeClr val="bg1"/>
                </a:solidFill>
                <a:latin typeface="Courier New" charset="0"/>
                <a:ea typeface="ＭＳ Ｐゴシック" charset="0"/>
              </a:defRPr>
            </a:lvl6pPr>
            <a:lvl7pPr marL="2971800" indent="-228600" algn="ctr" eaLnBrk="0" fontAlgn="base" hangingPunct="0">
              <a:spcBef>
                <a:spcPct val="0"/>
              </a:spcBef>
              <a:spcAft>
                <a:spcPct val="0"/>
              </a:spcAft>
              <a:defRPr sz="2000">
                <a:solidFill>
                  <a:schemeClr val="bg1"/>
                </a:solidFill>
                <a:latin typeface="Courier New" charset="0"/>
                <a:ea typeface="ＭＳ Ｐゴシック" charset="0"/>
              </a:defRPr>
            </a:lvl7pPr>
            <a:lvl8pPr marL="3429000" indent="-228600" algn="ctr" eaLnBrk="0" fontAlgn="base" hangingPunct="0">
              <a:spcBef>
                <a:spcPct val="0"/>
              </a:spcBef>
              <a:spcAft>
                <a:spcPct val="0"/>
              </a:spcAft>
              <a:defRPr sz="2000">
                <a:solidFill>
                  <a:schemeClr val="bg1"/>
                </a:solidFill>
                <a:latin typeface="Courier New" charset="0"/>
                <a:ea typeface="ＭＳ Ｐゴシック" charset="0"/>
              </a:defRPr>
            </a:lvl8pPr>
            <a:lvl9pPr marL="3886200" indent="-228600" algn="ctr" eaLnBrk="0" fontAlgn="base" hangingPunct="0">
              <a:spcBef>
                <a:spcPct val="0"/>
              </a:spcBef>
              <a:spcAft>
                <a:spcPct val="0"/>
              </a:spcAft>
              <a:defRPr sz="2000">
                <a:solidFill>
                  <a:schemeClr val="bg1"/>
                </a:solidFill>
                <a:latin typeface="Courier New" charset="0"/>
                <a:ea typeface="ＭＳ Ｐゴシック" charset="0"/>
              </a:defRPr>
            </a:lvl9pPr>
          </a:lstStyle>
          <a:p>
            <a:pPr eaLnBrk="1" hangingPunct="1"/>
            <a:fld id="{F967157B-0CF0-B14B-9560-F178D8CEC97C}" type="slidenum">
              <a:rPr lang="en-US" sz="1400">
                <a:latin typeface="Arial" charset="0"/>
              </a:rPr>
              <a:pPr eaLnBrk="1" hangingPunct="1"/>
              <a:t>99</a:t>
            </a:fld>
            <a:endParaRPr lang="en-US" sz="1400">
              <a:latin typeface="Arial" charset="0"/>
            </a:endParaRPr>
          </a:p>
        </p:txBody>
      </p:sp>
      <p:sp>
        <p:nvSpPr>
          <p:cNvPr id="137218"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Lecture 9: Class Methods vs. Instance Methods</a:t>
            </a:r>
          </a:p>
        </p:txBody>
      </p:sp>
      <p:sp>
        <p:nvSpPr>
          <p:cNvPr id="1434627" name="Rectangle 3"/>
          <p:cNvSpPr>
            <a:spLocks noGrp="1" noChangeArrowheads="1"/>
          </p:cNvSpPr>
          <p:nvPr>
            <p:ph type="body" idx="1"/>
          </p:nvPr>
        </p:nvSpPr>
        <p:spPr/>
        <p:txBody>
          <a:bodyPr/>
          <a:lstStyle/>
          <a:p>
            <a:pPr lvl="1" eaLnBrk="1" hangingPunct="1"/>
            <a:r>
              <a:rPr lang="en-US" dirty="0">
                <a:latin typeface="Tahoma" charset="0"/>
                <a:ea typeface="ＭＳ Ｐゴシック" charset="0"/>
              </a:rPr>
              <a:t>Recall that methods we discussed before were called </a:t>
            </a:r>
            <a:r>
              <a:rPr lang="en-US" dirty="0">
                <a:solidFill>
                  <a:srgbClr val="0000FF"/>
                </a:solidFill>
                <a:latin typeface="Tahoma" charset="0"/>
                <a:ea typeface="ＭＳ Ｐゴシック" charset="0"/>
              </a:rPr>
              <a:t>class methods </a:t>
            </a:r>
            <a:r>
              <a:rPr lang="en-US" dirty="0">
                <a:latin typeface="Tahoma" charset="0"/>
                <a:ea typeface="ＭＳ Ｐゴシック" charset="0"/>
              </a:rPr>
              <a:t>(or </a:t>
            </a:r>
            <a:r>
              <a:rPr lang="en-US" b="1" dirty="0">
                <a:latin typeface="Tahoma" charset="0"/>
                <a:ea typeface="ＭＳ Ｐゴシック" charset="0"/>
              </a:rPr>
              <a:t>static</a:t>
            </a:r>
            <a:r>
              <a:rPr lang="en-US" dirty="0">
                <a:latin typeface="Tahoma" charset="0"/>
                <a:ea typeface="ＭＳ Ｐゴシック" charset="0"/>
              </a:rPr>
              <a:t> methods)</a:t>
            </a:r>
          </a:p>
          <a:p>
            <a:pPr lvl="2" eaLnBrk="1" hangingPunct="1"/>
            <a:r>
              <a:rPr lang="en-US" dirty="0">
                <a:latin typeface="Tahoma" charset="0"/>
                <a:ea typeface="ＭＳ Ｐゴシック" charset="0"/>
              </a:rPr>
              <a:t>These were not associated with any object</a:t>
            </a:r>
          </a:p>
          <a:p>
            <a:pPr lvl="1" eaLnBrk="1" hangingPunct="1"/>
            <a:r>
              <a:rPr lang="en-US" dirty="0">
                <a:latin typeface="Tahoma" charset="0"/>
                <a:ea typeface="ＭＳ Ｐゴシック" charset="0"/>
              </a:rPr>
              <a:t>Now, however in this case we WILL associate methods with objects (as shown with Polygon)</a:t>
            </a:r>
          </a:p>
          <a:p>
            <a:pPr lvl="1" eaLnBrk="1" hangingPunct="1"/>
            <a:r>
              <a:rPr lang="en-US" dirty="0">
                <a:latin typeface="Tahoma" charset="0"/>
                <a:ea typeface="ＭＳ Ｐゴシック" charset="0"/>
              </a:rPr>
              <a:t>These methods are called </a:t>
            </a:r>
            <a:r>
              <a:rPr lang="en-US" dirty="0">
                <a:solidFill>
                  <a:srgbClr val="FF0000"/>
                </a:solidFill>
                <a:latin typeface="Tahoma" charset="0"/>
                <a:ea typeface="ＭＳ Ｐゴシック" charset="0"/>
              </a:rPr>
              <a:t>instance methods</a:t>
            </a:r>
            <a:r>
              <a:rPr lang="en-US" dirty="0">
                <a:latin typeface="Tahoma" charset="0"/>
                <a:ea typeface="ＭＳ Ｐゴシック" charset="0"/>
              </a:rPr>
              <a:t> because they are associated with individual </a:t>
            </a:r>
            <a:r>
              <a:rPr lang="en-US" dirty="0">
                <a:solidFill>
                  <a:srgbClr val="FF0000"/>
                </a:solidFill>
                <a:latin typeface="Tahoma" charset="0"/>
                <a:ea typeface="ＭＳ Ｐゴシック" charset="0"/>
              </a:rPr>
              <a:t>instances</a:t>
            </a:r>
            <a:r>
              <a:rPr lang="en-US" dirty="0">
                <a:latin typeface="Tahoma" charset="0"/>
                <a:ea typeface="ＭＳ Ｐゴシック" charset="0"/>
              </a:rPr>
              <a:t> (or objects) of a class</a:t>
            </a:r>
          </a:p>
          <a:p>
            <a:pPr lvl="2" eaLnBrk="1" hangingPunct="1"/>
            <a:r>
              <a:rPr lang="en-US" dirty="0">
                <a:latin typeface="Tahoma" charset="0"/>
                <a:ea typeface="ＭＳ Ｐゴシック" charset="0"/>
              </a:rPr>
              <a:t>These are the </a:t>
            </a:r>
            <a:r>
              <a:rPr lang="en-US" dirty="0">
                <a:solidFill>
                  <a:srgbClr val="008000"/>
                </a:solidFill>
                <a:latin typeface="Tahoma" charset="0"/>
                <a:ea typeface="ＭＳ Ｐゴシック" charset="0"/>
              </a:rPr>
              <a:t>operations</a:t>
            </a:r>
            <a:r>
              <a:rPr lang="en-US" dirty="0">
                <a:latin typeface="Tahoma" charset="0"/>
                <a:ea typeface="ＭＳ Ｐゴシック" charset="0"/>
              </a:rPr>
              <a:t> within an </a:t>
            </a:r>
            <a:r>
              <a:rPr lang="en-US" dirty="0">
                <a:solidFill>
                  <a:srgbClr val="008000"/>
                </a:solidFill>
                <a:latin typeface="Tahoma" charset="0"/>
                <a:ea typeface="ＭＳ Ｐゴシック" charset="0"/>
              </a:rPr>
              <a:t>object</a:t>
            </a:r>
          </a:p>
          <a:p>
            <a:pPr lvl="2" eaLnBrk="1" hangingPunct="1">
              <a:buFont typeface="Arial" charset="0"/>
              <a:buNone/>
            </a:pPr>
            <a:r>
              <a:rPr lang="en-US" sz="1800" b="1" dirty="0" err="1">
                <a:latin typeface="Courier New" charset="0"/>
                <a:ea typeface="ＭＳ Ｐゴシック" charset="0"/>
              </a:rPr>
              <a:t>StringBuilder</a:t>
            </a:r>
            <a:r>
              <a:rPr lang="en-US" sz="1800" b="1" dirty="0">
                <a:latin typeface="Courier New" charset="0"/>
                <a:ea typeface="ＭＳ Ｐゴシック" charset="0"/>
              </a:rPr>
              <a:t> B = new </a:t>
            </a:r>
            <a:r>
              <a:rPr lang="en-US" sz="1800" b="1" dirty="0" err="1">
                <a:latin typeface="Courier New" charset="0"/>
                <a:ea typeface="ＭＳ Ｐゴシック" charset="0"/>
              </a:rPr>
              <a:t>StringBuilder</a:t>
            </a:r>
            <a:r>
              <a:rPr lang="en-US" sz="1800" b="1" dirty="0">
                <a:latin typeface="Courier New" charset="0"/>
                <a:ea typeface="ＭＳ Ｐゴシック" charset="0"/>
              </a:rPr>
              <a:t>(</a:t>
            </a:r>
            <a:r>
              <a:rPr lang="ja-JP" altLang="en-US" sz="1800" b="1" dirty="0">
                <a:latin typeface="Courier New" charset="0"/>
                <a:ea typeface="ＭＳ Ｐゴシック" charset="0"/>
              </a:rPr>
              <a:t>“</a:t>
            </a:r>
            <a:r>
              <a:rPr lang="en-US" altLang="ja-JP" sz="1800" b="1" dirty="0">
                <a:latin typeface="Courier New" charset="0"/>
                <a:ea typeface="ＭＳ Ｐゴシック" charset="0"/>
              </a:rPr>
              <a:t>this is </a:t>
            </a:r>
            <a:r>
              <a:rPr lang="ja-JP" altLang="en-US" sz="1800" b="1" dirty="0">
                <a:latin typeface="Courier New" charset="0"/>
                <a:ea typeface="ＭＳ Ｐゴシック" charset="0"/>
              </a:rPr>
              <a:t>“</a:t>
            </a:r>
            <a:r>
              <a:rPr lang="en-US" altLang="ja-JP" sz="1800" b="1" dirty="0">
                <a:latin typeface="Courier New" charset="0"/>
                <a:ea typeface="ＭＳ Ｐゴシック" charset="0"/>
              </a:rPr>
              <a:t>);</a:t>
            </a:r>
          </a:p>
          <a:p>
            <a:pPr lvl="2" eaLnBrk="1" hangingPunct="1">
              <a:buFont typeface="Arial" charset="0"/>
              <a:buNone/>
            </a:pP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append</a:t>
            </a:r>
            <a:r>
              <a:rPr lang="en-US" sz="1800" b="1" dirty="0">
                <a:latin typeface="Courier New" charset="0"/>
                <a:ea typeface="ＭＳ Ｐゴシック" charset="0"/>
              </a:rPr>
              <a:t>(</a:t>
            </a:r>
            <a:r>
              <a:rPr lang="ja-JP" altLang="en-US" sz="1800" b="1" dirty="0">
                <a:latin typeface="Courier New" charset="0"/>
                <a:ea typeface="ＭＳ Ｐゴシック" charset="0"/>
              </a:rPr>
              <a:t>“</a:t>
            </a:r>
            <a:r>
              <a:rPr lang="en-US" altLang="ja-JP" sz="1800" b="1" dirty="0">
                <a:latin typeface="Courier New" charset="0"/>
                <a:ea typeface="ＭＳ Ｐゴシック" charset="0"/>
              </a:rPr>
              <a:t>really fun stuff!</a:t>
            </a:r>
            <a:r>
              <a:rPr lang="ja-JP" altLang="en-US" sz="1800" b="1" dirty="0">
                <a:latin typeface="Courier New" charset="0"/>
                <a:ea typeface="ＭＳ Ｐゴシック" charset="0"/>
              </a:rPr>
              <a:t>”</a:t>
            </a:r>
            <a:r>
              <a:rPr lang="en-US" altLang="ja-JP" sz="1800" b="1" dirty="0">
                <a:latin typeface="Courier New" charset="0"/>
                <a:ea typeface="ＭＳ Ｐゴシック" charset="0"/>
              </a:rPr>
              <a:t>);</a:t>
            </a:r>
          </a:p>
          <a:p>
            <a:pPr lvl="2" eaLnBrk="1" hangingPunct="1">
              <a:buFont typeface="Arial" charset="0"/>
              <a:buNone/>
            </a:pPr>
            <a:r>
              <a:rPr lang="en-US" sz="1800" b="1" dirty="0" err="1">
                <a:latin typeface="Courier New" charset="0"/>
                <a:ea typeface="ＭＳ Ｐゴシック" charset="0"/>
              </a:rPr>
              <a:t>System.out.println</a:t>
            </a:r>
            <a:r>
              <a:rPr lang="en-US" sz="1800" b="1" dirty="0">
                <a:latin typeface="Courier New" charset="0"/>
                <a:ea typeface="ＭＳ Ｐゴシック" charset="0"/>
              </a:rPr>
              <a:t>(</a:t>
            </a:r>
            <a:r>
              <a:rPr lang="en-US" sz="1800" b="1" dirty="0" err="1">
                <a:latin typeface="Courier New" charset="0"/>
                <a:ea typeface="ＭＳ Ｐゴシック" charset="0"/>
              </a:rPr>
              <a:t>B.</a:t>
            </a:r>
            <a:r>
              <a:rPr lang="en-US" sz="1800" b="1" dirty="0" err="1">
                <a:solidFill>
                  <a:srgbClr val="FF0000"/>
                </a:solidFill>
                <a:latin typeface="Courier New" charset="0"/>
                <a:ea typeface="ＭＳ Ｐゴシック" charset="0"/>
              </a:rPr>
              <a:t>toString</a:t>
            </a:r>
            <a:r>
              <a:rPr lang="en-US" sz="1800" b="1" dirty="0">
                <a:latin typeface="Courier New" charset="0"/>
                <a:ea typeface="ＭＳ Ｐゴシック" charset="0"/>
              </a:rPr>
              <a:t>());</a:t>
            </a:r>
          </a:p>
          <a:p>
            <a:pPr lvl="2" eaLnBrk="1" hangingPunct="1"/>
            <a:endParaRPr lang="en-US" dirty="0">
              <a:latin typeface="Tahoma"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4627">
                                            <p:txEl>
                                              <p:pRg st="2" end="2"/>
                                            </p:txEl>
                                          </p:spTgt>
                                        </p:tgtEl>
                                        <p:attrNameLst>
                                          <p:attrName>style.visibility</p:attrName>
                                        </p:attrNameLst>
                                      </p:cBhvr>
                                      <p:to>
                                        <p:strVal val="visible"/>
                                      </p:to>
                                    </p:set>
                                    <p:anim to="" calcmode="lin" valueType="num">
                                      <p:cBhvr>
                                        <p:cTn id="7" dur="1" fill="hold"/>
                                        <p:tgtEl>
                                          <p:spTgt spid="1434627">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34627">
                                            <p:txEl>
                                              <p:pRg st="3" end="3"/>
                                            </p:txEl>
                                          </p:spTgt>
                                        </p:tgtEl>
                                        <p:attrNameLst>
                                          <p:attrName>style.visibility</p:attrName>
                                        </p:attrNameLst>
                                      </p:cBhvr>
                                      <p:to>
                                        <p:strVal val="visible"/>
                                      </p:to>
                                    </p:set>
                                    <p:anim to="" calcmode="lin" valueType="num">
                                      <p:cBhvr>
                                        <p:cTn id="12" dur="1" fill="hold"/>
                                        <p:tgtEl>
                                          <p:spTgt spid="1434627">
                                            <p:txEl>
                                              <p:pRg st="3" end="3"/>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434627">
                                            <p:txEl>
                                              <p:pRg st="4" end="4"/>
                                            </p:txEl>
                                          </p:spTgt>
                                        </p:tgtEl>
                                        <p:attrNameLst>
                                          <p:attrName>style.visibility</p:attrName>
                                        </p:attrNameLst>
                                      </p:cBhvr>
                                      <p:to>
                                        <p:strVal val="visible"/>
                                      </p:to>
                                    </p:set>
                                    <p:anim to="" calcmode="lin" valueType="num">
                                      <p:cBhvr>
                                        <p:cTn id="17" dur="1" fill="hold"/>
                                        <p:tgtEl>
                                          <p:spTgt spid="1434627">
                                            <p:txEl>
                                              <p:pRg st="4" end="4"/>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434627">
                                            <p:txEl>
                                              <p:pRg st="5" end="5"/>
                                            </p:txEl>
                                          </p:spTgt>
                                        </p:tgtEl>
                                        <p:attrNameLst>
                                          <p:attrName>style.visibility</p:attrName>
                                        </p:attrNameLst>
                                      </p:cBhvr>
                                      <p:to>
                                        <p:strVal val="visible"/>
                                      </p:to>
                                    </p:set>
                                    <p:anim to="" calcmode="lin" valueType="num">
                                      <p:cBhvr>
                                        <p:cTn id="22" dur="1" fill="hold"/>
                                        <p:tgtEl>
                                          <p:spTgt spid="1434627">
                                            <p:txEl>
                                              <p:pRg st="5" end="5"/>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434627">
                                            <p:txEl>
                                              <p:pRg st="6" end="6"/>
                                            </p:txEl>
                                          </p:spTgt>
                                        </p:tgtEl>
                                        <p:attrNameLst>
                                          <p:attrName>style.visibility</p:attrName>
                                        </p:attrNameLst>
                                      </p:cBhvr>
                                      <p:to>
                                        <p:strVal val="visible"/>
                                      </p:to>
                                    </p:set>
                                    <p:anim to="" calcmode="lin" valueType="num">
                                      <p:cBhvr>
                                        <p:cTn id="25" dur="1" fill="hold"/>
                                        <p:tgtEl>
                                          <p:spTgt spid="1434627">
                                            <p:txEl>
                                              <p:pRg st="6" end="6"/>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1434627">
                                            <p:txEl>
                                              <p:pRg st="7" end="7"/>
                                            </p:txEl>
                                          </p:spTgt>
                                        </p:tgtEl>
                                        <p:attrNameLst>
                                          <p:attrName>style.visibility</p:attrName>
                                        </p:attrNameLst>
                                      </p:cBhvr>
                                      <p:to>
                                        <p:strVal val="visible"/>
                                      </p:to>
                                    </p:set>
                                    <p:anim to="" calcmode="lin" valueType="num">
                                      <p:cBhvr>
                                        <p:cTn id="28" dur="1" fill="hold"/>
                                        <p:tgtEl>
                                          <p:spTgt spid="1434627">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neric">
  <a:themeElements>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Courier New" pitchFamily="49" charset="0"/>
          </a:defRPr>
        </a:defPPr>
      </a:lstStyle>
    </a:spDef>
    <a:lnDef>
      <a:spPr bwMode="auto">
        <a:noFill/>
        <a:ln w="9525" cap="flat" cmpd="sng" algn="ctr">
          <a:solidFill>
            <a:schemeClr val="bg1"/>
          </a:solidFill>
          <a:prstDash val="solid"/>
          <a:round/>
          <a:headEnd type="none" w="med" len="med"/>
          <a:tailEnd type="triangle" w="lg" len="med"/>
        </a:ln>
        <a:effectLst/>
      </a:spPr>
      <a:bodyPr/>
      <a:lstStyle/>
    </a:lnDef>
  </a:objectDefaults>
  <a:extraClrSchemeLst>
    <a:extraClrScheme>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Office\Templates\1033\Generic.pot</Template>
  <TotalTime>37584</TotalTime>
  <Words>25464</Words>
  <Application>Microsoft Macintosh PowerPoint</Application>
  <PresentationFormat>On-screen Show (4:3)</PresentationFormat>
  <Paragraphs>3451</Paragraphs>
  <Slides>298</Slides>
  <Notes>52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298</vt:i4>
      </vt:variant>
    </vt:vector>
  </HeadingPairs>
  <TitlesOfParts>
    <vt:vector size="308" baseType="lpstr">
      <vt:lpstr>ＭＳ Ｐゴシック</vt:lpstr>
      <vt:lpstr>Arial</vt:lpstr>
      <vt:lpstr>Arial Black</vt:lpstr>
      <vt:lpstr>Courier New</vt:lpstr>
      <vt:lpstr>Lucida Grande</vt:lpstr>
      <vt:lpstr>Marlett</vt:lpstr>
      <vt:lpstr>Tahoma</vt:lpstr>
      <vt:lpstr>Times New Roman</vt:lpstr>
      <vt:lpstr>Generic</vt:lpstr>
      <vt:lpstr>Clip</vt:lpstr>
      <vt:lpstr>PowerPoint Presentation</vt:lpstr>
      <vt:lpstr>PowerPoint Presentation</vt:lpstr>
      <vt:lpstr>Lecture 1: Prerequisites</vt:lpstr>
      <vt:lpstr>Lecture 1: Prerequisites</vt:lpstr>
      <vt:lpstr>Lecture 1: Goals of the Course</vt:lpstr>
      <vt:lpstr>Lecture 1: Goals of Course</vt:lpstr>
      <vt:lpstr>Lecture 1: Goals of Course</vt:lpstr>
      <vt:lpstr>Lecture 1: Goals of Course</vt:lpstr>
      <vt:lpstr>Lecture 1: Why Java?</vt:lpstr>
      <vt:lpstr>Lecture 1: Why Java?</vt:lpstr>
      <vt:lpstr>Lecture 1: Why Java?</vt:lpstr>
      <vt:lpstr>Lecture 1: Getting Started with Java</vt:lpstr>
      <vt:lpstr>Lecture 1: Getting Started with Java</vt:lpstr>
      <vt:lpstr>Lecture 1: Getting Started with Java</vt:lpstr>
      <vt:lpstr>Lecture 1: Getting Started with Java</vt:lpstr>
      <vt:lpstr>Lecture 2: Java Basics</vt:lpstr>
      <vt:lpstr>Lecture 2: Java Basics </vt:lpstr>
      <vt:lpstr>Lecture 2: Java Basics </vt:lpstr>
      <vt:lpstr>Lecture 2: Java Basics</vt:lpstr>
      <vt:lpstr>Lecture 2: Java Basics</vt:lpstr>
      <vt:lpstr>Lecture 2: Java Basics </vt:lpstr>
      <vt:lpstr>Lecture 2: Java Basics</vt:lpstr>
      <vt:lpstr>Lecture 2: Java Basics</vt:lpstr>
      <vt:lpstr>Lecture 2: Java Basics</vt:lpstr>
      <vt:lpstr>Lecture 2: Java Basics</vt:lpstr>
      <vt:lpstr>Lecture 2: Java Basics</vt:lpstr>
      <vt:lpstr>Lecture 2: Java Basics</vt:lpstr>
      <vt:lpstr>Lecture 2: Java Basics</vt:lpstr>
      <vt:lpstr>Lecture 3: Data and Expressions</vt:lpstr>
      <vt:lpstr>Lecture 3: Data and Expressions</vt:lpstr>
      <vt:lpstr>Lecture 3: Data and Expressions</vt:lpstr>
      <vt:lpstr>Lecture 3: Data and Expressions</vt:lpstr>
      <vt:lpstr>Lecture 3: Data and Expressions</vt:lpstr>
      <vt:lpstr>Lecture 3: Data and Expressions</vt:lpstr>
      <vt:lpstr>Lecture 3: More Operators</vt:lpstr>
      <vt:lpstr>Lecture 3: Input and the Scanner Class</vt:lpstr>
      <vt:lpstr>Lecture 3: Input and the Scanner Class</vt:lpstr>
      <vt:lpstr>Lecture 3: Input and the Scanner Class</vt:lpstr>
      <vt:lpstr>Lecture 4: Control Statements</vt:lpstr>
      <vt:lpstr>Lecture 4: Control Statements</vt:lpstr>
      <vt:lpstr>Lecture 4: Boolean Expressions</vt:lpstr>
      <vt:lpstr>Lecture 4: Boolean Expressions</vt:lpstr>
      <vt:lpstr>Lecture 4: Boolean Expressions</vt:lpstr>
      <vt:lpstr>Lecture 5: if statement</vt:lpstr>
      <vt:lpstr>Lecture 5: if statement</vt:lpstr>
      <vt:lpstr>Lecture 5: if statement</vt:lpstr>
      <vt:lpstr>Lecture 5: if statement</vt:lpstr>
      <vt:lpstr>Lecture 5: while loop</vt:lpstr>
      <vt:lpstr>Lecture 5: Example</vt:lpstr>
      <vt:lpstr>Lecture 5: Example</vt:lpstr>
      <vt:lpstr>Lecture 6: for loop</vt:lpstr>
      <vt:lpstr>Lecture 6: for loop</vt:lpstr>
      <vt:lpstr>Lecture 6: for loop</vt:lpstr>
      <vt:lpstr>Lecture 6: for loop</vt:lpstr>
      <vt:lpstr>Lecture 6: switch statement</vt:lpstr>
      <vt:lpstr>Lecture 6: switch statement</vt:lpstr>
      <vt:lpstr>Lecture 6: switch statement</vt:lpstr>
      <vt:lpstr>Lecture 7: Methods and Method Calls</vt:lpstr>
      <vt:lpstr>Lecture 7: Methods and Method Calls</vt:lpstr>
      <vt:lpstr>Lecture 7: Methods and Method Calls</vt:lpstr>
      <vt:lpstr>Lecture 7: Functional Abstraction</vt:lpstr>
      <vt:lpstr>Lecture 7: Return Value vs. Void</vt:lpstr>
      <vt:lpstr>Lecture 7: Predefined Methods</vt:lpstr>
      <vt:lpstr>Lecture 7: Predefined Methods</vt:lpstr>
      <vt:lpstr>Lecture 7: Writing Static Methods</vt:lpstr>
      <vt:lpstr>Lecture 7: Writing Static Methods</vt:lpstr>
      <vt:lpstr>Lecture 7: Writing Static Methods</vt:lpstr>
      <vt:lpstr>Lecture 7: Writing Static Methods</vt:lpstr>
      <vt:lpstr>Lecture 7: Parameters</vt:lpstr>
      <vt:lpstr>Lecture 7: More on Parameters</vt:lpstr>
      <vt:lpstr>Lecture 7: Local variables and scope</vt:lpstr>
      <vt:lpstr>Lecture 7: Local variables and scope</vt:lpstr>
      <vt:lpstr>Lecture 7: Local variables and scope</vt:lpstr>
      <vt:lpstr>Lecture 8: References and Reference Types</vt:lpstr>
      <vt:lpstr>Lecture 8: References and Reference Types</vt:lpstr>
      <vt:lpstr>Lecture 8: Classes and Objects</vt:lpstr>
      <vt:lpstr>Lecture 8: Classes and Objects</vt:lpstr>
      <vt:lpstr>Lecture 8: Classes and Objects </vt:lpstr>
      <vt:lpstr>Lecture 8: More References</vt:lpstr>
      <vt:lpstr>Lecture 8: More References</vt:lpstr>
      <vt:lpstr>Lecture 8: More References</vt:lpstr>
      <vt:lpstr>Lecture 8:  More References</vt:lpstr>
      <vt:lpstr>Lecture 8: More References</vt:lpstr>
      <vt:lpstr>Lecture 8: More references</vt:lpstr>
      <vt:lpstr>Lecture 8: More references</vt:lpstr>
      <vt:lpstr>Lecture 9: Intro. to Object-Oriented Programming (OOP)</vt:lpstr>
      <vt:lpstr>Lecture 9: Intro. to OOP</vt:lpstr>
      <vt:lpstr>Lecture 9: Encapsulation and Data Abstraction</vt:lpstr>
      <vt:lpstr>Lecture 9: Encapsulation and Data Abstraction</vt:lpstr>
      <vt:lpstr>Lecture 9: Encapsulation and Data Abstraction</vt:lpstr>
      <vt:lpstr>Lecture 9: Encapsulation and Data Abstraction</vt:lpstr>
      <vt:lpstr>Lecture 9: Encapsulation and Data Abstraction</vt:lpstr>
      <vt:lpstr>Lecture 9: Encapsulation and Data Abstraction</vt:lpstr>
      <vt:lpstr>Lecture 9: Encapsulation and Data Abstraction</vt:lpstr>
      <vt:lpstr>Lecture 9: Encapsulation and Data Abstraction</vt:lpstr>
      <vt:lpstr>Lecture 9: Instance Variables</vt:lpstr>
      <vt:lpstr>Lecture 9: Instance Variables</vt:lpstr>
      <vt:lpstr>Lecture 9: Encapsulation, Data Abstraction and Instance Variables</vt:lpstr>
      <vt:lpstr>Lecture 9: Class Methods vs. Instance Methods</vt:lpstr>
      <vt:lpstr>Lecture 9: Class Methods vs. Instance Methods</vt:lpstr>
      <vt:lpstr>Lecture 9: Encapsulation / Abstraction Summary </vt:lpstr>
      <vt:lpstr>Lecture 9: Encapsulation / Abstraction Summary</vt:lpstr>
      <vt:lpstr>Lecture 10: Constructors, Accessors and Mutators</vt:lpstr>
      <vt:lpstr>Lecture 10: Constructors, Accessors and Mutators</vt:lpstr>
      <vt:lpstr>Lecture 10: Constructors, Accessors and Mutators</vt:lpstr>
      <vt:lpstr>Lecture 10: Simple Class Example</vt:lpstr>
      <vt:lpstr>Lecture 10: More on Classes and Objects</vt:lpstr>
      <vt:lpstr>Lecture 10: Developing Another Example</vt:lpstr>
      <vt:lpstr>Lecture 11: Developing Another Example</vt:lpstr>
      <vt:lpstr>Lecture 11: Testing Your Classes</vt:lpstr>
      <vt:lpstr>Lecture 11: Intro. to Java Files</vt:lpstr>
      <vt:lpstr>Lecture 11: Java Text Files</vt:lpstr>
      <vt:lpstr>Lecture 11: Java Text Files</vt:lpstr>
      <vt:lpstr>Lecture 11: Java Text Files</vt:lpstr>
      <vt:lpstr>Lecture 11: Java Text Files</vt:lpstr>
      <vt:lpstr>Lecture 12: Arrays</vt:lpstr>
      <vt:lpstr>Lecture 12: Arrays</vt:lpstr>
      <vt:lpstr>Lecture 12: Arrays</vt:lpstr>
      <vt:lpstr>Lecture 12: Java Arrays</vt:lpstr>
      <vt:lpstr>Lecture 12: Java Arrays</vt:lpstr>
      <vt:lpstr>Lecture 12: Java Arrays</vt:lpstr>
      <vt:lpstr>Lecture 12: Java Arrays</vt:lpstr>
      <vt:lpstr>Lecture 12: Java Arrays</vt:lpstr>
      <vt:lpstr>Lecture 12: Direct Access and Sequential Access</vt:lpstr>
      <vt:lpstr>Lecture 12: References and Reference Types</vt:lpstr>
      <vt:lpstr>Lecture 12: Arrays as Reference Types</vt:lpstr>
      <vt:lpstr>Lecture 12: Arrays as Parameters</vt:lpstr>
      <vt:lpstr>Lecture 12: Arrays as Parameters </vt:lpstr>
      <vt:lpstr>Lecture 13: Searching an Array</vt:lpstr>
      <vt:lpstr>Lecture 13: Sequential Search</vt:lpstr>
      <vt:lpstr>Lecture 13: Arrays of Objects</vt:lpstr>
      <vt:lpstr>Lecture 13: Arrays of Objects</vt:lpstr>
      <vt:lpstr>Lecture 13: Arrays of Objects</vt:lpstr>
      <vt:lpstr>Lecture 13: Instance Data and Composition</vt:lpstr>
      <vt:lpstr>Lecture 13: Instance Data and Composition</vt:lpstr>
      <vt:lpstr>Lecture 13: Instance Data and Composition</vt:lpstr>
      <vt:lpstr>Lecture 13: Arrays as Instance Data </vt:lpstr>
      <vt:lpstr>Lecture 14: Exam One</vt:lpstr>
      <vt:lpstr>Lecture 15: Resizing an array</vt:lpstr>
      <vt:lpstr>Lecture 15: Resizing an array</vt:lpstr>
      <vt:lpstr>Lecture 15: Physical vs. Logical Array Size</vt:lpstr>
      <vt:lpstr>Lecture 15: ArrayLists</vt:lpstr>
      <vt:lpstr>Lecture 15: ArrayLists</vt:lpstr>
      <vt:lpstr>Lecture 15: ArrayLists</vt:lpstr>
      <vt:lpstr>Lecture 15: Array Based Data Structures</vt:lpstr>
      <vt:lpstr>Lecture 15: 2-D Arrays</vt:lpstr>
      <vt:lpstr>Lecture 16: Simple Sorting</vt:lpstr>
      <vt:lpstr>Lecture 16: Simple Sorting</vt:lpstr>
      <vt:lpstr>Lecture 16: SelectionSort</vt:lpstr>
      <vt:lpstr>Lecture 16: SelectionSort</vt:lpstr>
      <vt:lpstr>Lecture 16: Sorting</vt:lpstr>
      <vt:lpstr>Lecture 16: Binary Search</vt:lpstr>
      <vt:lpstr>Lecture 16: Binary Search</vt:lpstr>
      <vt:lpstr>Lecture 16: Binary Search</vt:lpstr>
      <vt:lpstr>Lecture 16: Binary Search</vt:lpstr>
      <vt:lpstr>Lecture 16: Binary Search</vt:lpstr>
      <vt:lpstr>Lecture 17: Contiguous Memory Data Structures</vt:lpstr>
      <vt:lpstr>Lecture 17: Contiguous Memory</vt:lpstr>
      <vt:lpstr>Lecture 17: Contiguous Memory</vt:lpstr>
      <vt:lpstr>Lecture 17: Linked Data Structures</vt:lpstr>
      <vt:lpstr>Lecture 17: Linked Data Structures</vt:lpstr>
      <vt:lpstr>Lecture 17: Linked Data Structures</vt:lpstr>
      <vt:lpstr>Lecture 17: Linked Lists</vt:lpstr>
      <vt:lpstr>Lecture 17: Node As an Inner Class </vt:lpstr>
      <vt:lpstr>Lecture 17: Node As an Inner Class</vt:lpstr>
      <vt:lpstr>Lecture 17: Linked List Operations</vt:lpstr>
      <vt:lpstr>Lecture 17: Linked List Operations</vt:lpstr>
      <vt:lpstr>Linked List Operations</vt:lpstr>
      <vt:lpstr>Linked List Operations</vt:lpstr>
      <vt:lpstr>Linked List Operations</vt:lpstr>
      <vt:lpstr>Lecture 18: Additional OO Notes</vt:lpstr>
      <vt:lpstr>Lecture 18: Additional OO Notes</vt:lpstr>
      <vt:lpstr>Lecture 18: Misc OO Notes</vt:lpstr>
      <vt:lpstr>Lecture 18: Misc OO Notes</vt:lpstr>
      <vt:lpstr>Lecture 18: Misc OO Notes</vt:lpstr>
      <vt:lpstr>Lecture 19: Misc OO Notes</vt:lpstr>
      <vt:lpstr>Lecture 19: Misc OO Notes</vt:lpstr>
      <vt:lpstr>Lecture 19: Misc OO Notes</vt:lpstr>
      <vt:lpstr>Lecture 19: Misc OO Notes</vt:lpstr>
      <vt:lpstr>Lecture 19: Misc OO Notes</vt:lpstr>
      <vt:lpstr>Lecture 19: Misc OO Notes</vt:lpstr>
      <vt:lpstr>Independent Work: Wrappers</vt:lpstr>
      <vt:lpstr>Independent Work: Wrappers</vt:lpstr>
      <vt:lpstr>Independent Work: Wrappers</vt:lpstr>
      <vt:lpstr>Independent Work: Wrappers and Casting</vt:lpstr>
      <vt:lpstr>Independent Work: Wrappers</vt:lpstr>
      <vt:lpstr>Independent Work: Parsing Primitive Types</vt:lpstr>
      <vt:lpstr>Independent Work: Parsing Primitive Types</vt:lpstr>
      <vt:lpstr>Independent Work: Character class</vt:lpstr>
      <vt:lpstr>Lecture 19: Inheritance</vt:lpstr>
      <vt:lpstr>Lecture 19: Inheritance and “is a”</vt:lpstr>
      <vt:lpstr>Lecture 19: Inheritance and “is a”</vt:lpstr>
      <vt:lpstr>Lecture 19: Extending Classes</vt:lpstr>
      <vt:lpstr>Lecture 19: private, public and protected</vt:lpstr>
      <vt:lpstr>Lecture 20: Inheritance Example</vt:lpstr>
      <vt:lpstr>Lecture 20: Inheritance Example</vt:lpstr>
      <vt:lpstr>Lecture 20: Inheritance Example</vt:lpstr>
      <vt:lpstr>Lecture 21: Java Class Hierarchy</vt:lpstr>
      <vt:lpstr>Lecture 21: Polymorphism</vt:lpstr>
      <vt:lpstr>Lecture 21: Method Overloading</vt:lpstr>
      <vt:lpstr>Lecture 21: Method Overloading</vt:lpstr>
      <vt:lpstr>Lecture 21: Polymorphism</vt:lpstr>
      <vt:lpstr>Lecture 21: Polymorphism</vt:lpstr>
      <vt:lpstr>Lecture 21: Polymorphism</vt:lpstr>
      <vt:lpstr>Lecture 21: Object, Method and Instance Variable Access</vt:lpstr>
      <vt:lpstr>Lecture 21: Object, Method and Instance Variable Access</vt:lpstr>
      <vt:lpstr>Lecture 21: Object, Method and Instance Variable Access</vt:lpstr>
      <vt:lpstr>Lecture 21: Object, Method and Instance Variable Access</vt:lpstr>
      <vt:lpstr>Lecture 22: Abstract Classes</vt:lpstr>
      <vt:lpstr>Lecture 22: Abstract Classes</vt:lpstr>
      <vt:lpstr>Lecture 22: Java Interfaces</vt:lpstr>
      <vt:lpstr>Lecture 22: Java Interfaces</vt:lpstr>
      <vt:lpstr>Lecture 22: Intro. to Interfaces</vt:lpstr>
      <vt:lpstr>Lecture 22: Intro. to Interfaces</vt:lpstr>
      <vt:lpstr>Lecture 22: Intro. to Interfaces</vt:lpstr>
      <vt:lpstr>Lecture 22: Intro. to Interfaces</vt:lpstr>
      <vt:lpstr>Lecture 22: Intro. to Interfaces</vt:lpstr>
      <vt:lpstr>Lecture 22: Interfaces</vt:lpstr>
      <vt:lpstr>Lecture 23: "Generic" Operations</vt:lpstr>
      <vt:lpstr>Lecture 23: “Generic” Operations</vt:lpstr>
      <vt:lpstr>Lecture 23: "Generic" operations</vt:lpstr>
      <vt:lpstr>Lecture 23: “Generic” Operations</vt:lpstr>
      <vt:lpstr>Lecture 23: "Generic" operations</vt:lpstr>
      <vt:lpstr>Lecture 23: “Generic” Operations</vt:lpstr>
      <vt:lpstr>Lecture 23: Generic Classes</vt:lpstr>
      <vt:lpstr>Lecture 23: Generic Classes</vt:lpstr>
      <vt:lpstr>Lecture 23: Parameterized Types</vt:lpstr>
      <vt:lpstr>Lecture 23: Parameterized Types</vt:lpstr>
      <vt:lpstr>Lecture 23: Parameterized Types</vt:lpstr>
      <vt:lpstr>Lecture 23: Parameterized Types</vt:lpstr>
      <vt:lpstr>Lecture 24: Graphical Interfaces</vt:lpstr>
      <vt:lpstr>Lecture 24: Graphical Interfaces</vt:lpstr>
      <vt:lpstr>Lecture 24: AWT and Swing</vt:lpstr>
      <vt:lpstr>Lecture 24: AWT and Swing</vt:lpstr>
      <vt:lpstr>Lecture 24: JavaFX</vt:lpstr>
      <vt:lpstr>Lecture 24: JavaFX vs. Swing</vt:lpstr>
      <vt:lpstr>Lecture 24: JFrames and JApplets</vt:lpstr>
      <vt:lpstr>Lecture 24: JFrames</vt:lpstr>
      <vt:lpstr>Lecture 24: JLabels</vt:lpstr>
      <vt:lpstr>Lecture 24: Simple Example</vt:lpstr>
      <vt:lpstr>Lecture 24: JButtons</vt:lpstr>
      <vt:lpstr>Lecture 24: Event-Driven Programming</vt:lpstr>
      <vt:lpstr>Lecture 24: Event-Driven Programming </vt:lpstr>
      <vt:lpstr>Lecture 24: Event-Driven Programming</vt:lpstr>
      <vt:lpstr>Lecture 24: Another Example</vt:lpstr>
      <vt:lpstr>Lecture 24: Multiple Components</vt:lpstr>
      <vt:lpstr>Lecture 24: Multiple Components</vt:lpstr>
      <vt:lpstr>Lecture 25: Multiple Components</vt:lpstr>
      <vt:lpstr>Lecture 25: Multiple Components</vt:lpstr>
      <vt:lpstr>Independent Material: More on GUIs</vt:lpstr>
      <vt:lpstr>Independent Material: More on GUIs</vt:lpstr>
      <vt:lpstr>Independent Material: More on GUIs</vt:lpstr>
      <vt:lpstr>Independent Material: More on JPanels</vt:lpstr>
      <vt:lpstr>Independent Material: Extending JPanels</vt:lpstr>
      <vt:lpstr>Independent Material: Other GUI Features</vt:lpstr>
      <vt:lpstr>Independent Material: MouseEvents</vt:lpstr>
      <vt:lpstr>Independent Material: MouseEvents</vt:lpstr>
      <vt:lpstr>Independent Material: Simple Shapes</vt:lpstr>
      <vt:lpstr>Independent Material: Touch Events</vt:lpstr>
      <vt:lpstr>Lecture 25: Intro. to Exceptions in Java</vt:lpstr>
      <vt:lpstr>Lecture 25: Intro. to Exceptions in Java</vt:lpstr>
      <vt:lpstr>Lecture 25: Intro. to Exceptions in Java</vt:lpstr>
      <vt:lpstr>Lecture 25: Exceptions in Java</vt:lpstr>
      <vt:lpstr>Lecture 25: Exceptions in Java</vt:lpstr>
      <vt:lpstr>Lecture 25: Exceptions in Java</vt:lpstr>
      <vt:lpstr>Lecture 25: Exceptions in Java</vt:lpstr>
      <vt:lpstr>Lecture 25: Exceptions in Java</vt:lpstr>
      <vt:lpstr>Lecture 26: Exceptions in GUIs</vt:lpstr>
      <vt:lpstr>Lecture 26: Exceptions in GUIs</vt:lpstr>
      <vt:lpstr>Lecture 26: Defining Exception Classes</vt:lpstr>
      <vt:lpstr>Lecture 26: Recursion</vt:lpstr>
      <vt:lpstr>Lecture 26: Recursion</vt:lpstr>
      <vt:lpstr>Lecture 26: Recursion</vt:lpstr>
      <vt:lpstr>Lecture 26: Recursion</vt:lpstr>
      <vt:lpstr>Lecture 26: More Recursion</vt:lpstr>
      <vt:lpstr>Lecture 26: Implementing Recursion</vt:lpstr>
      <vt:lpstr>Lecture 26: Implementing Recursion</vt:lpstr>
      <vt:lpstr>Lecture 26: Implementing Recursion</vt:lpstr>
      <vt:lpstr>Lecture 26: Recursion vs. Iteration</vt:lpstr>
      <vt:lpstr>Lecture 27: More Recursion</vt:lpstr>
      <vt:lpstr>Lecture 27: More Recursion</vt:lpstr>
      <vt:lpstr>Lecture 27: Recursive Linked List</vt:lpstr>
      <vt:lpstr>Lecture 27: More Recursion </vt:lpstr>
      <vt:lpstr>Lecture 27: More Recursion</vt:lpstr>
      <vt:lpstr>Lecture 27: More Recursion</vt:lpstr>
      <vt:lpstr>Lecture 28: Exam Two</vt:lpstr>
      <vt:lpstr>Bonus Material: File Types</vt:lpstr>
      <vt:lpstr>Bonus Material: Binary Files</vt:lpstr>
      <vt:lpstr>Bonus Material: File Types</vt:lpstr>
      <vt:lpstr>Bonus Material: IO Streams</vt:lpstr>
      <vt:lpstr>Bonus Material: IO Streams</vt:lpstr>
      <vt:lpstr>Bonus Material: Text vs. Binary Files</vt:lpstr>
      <vt:lpstr>Bonus Material: Text vs. Binary Files</vt:lpstr>
      <vt:lpstr>Bonus Material: Object Streams</vt:lpstr>
      <vt:lpstr>Extra Material: Preview of Data Structures</vt:lpstr>
      <vt:lpstr>Extra Material: Preview of Data Structures</vt:lpstr>
      <vt:lpstr>Extra Material: Preview of Data Structures</vt:lpstr>
      <vt:lpstr>Extra Material: Preview of Data Structures</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Ramirez, John C</cp:lastModifiedBy>
  <cp:revision>3268</cp:revision>
  <cp:lastPrinted>1601-01-01T00:00:00Z</cp:lastPrinted>
  <dcterms:created xsi:type="dcterms:W3CDTF">2008-10-02T20:33:00Z</dcterms:created>
  <dcterms:modified xsi:type="dcterms:W3CDTF">2019-11-22T13:52:53Z</dcterms:modified>
  <cp:category/>
</cp:coreProperties>
</file>