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6" r:id="rId11"/>
    <p:sldId id="277" r:id="rId12"/>
    <p:sldId id="278" r:id="rId13"/>
    <p:sldId id="279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FFFF"/>
    <a:srgbClr val="00FFFF"/>
    <a:srgbClr val="FF0000"/>
    <a:srgbClr val="003399"/>
    <a:srgbClr val="336699"/>
    <a:srgbClr val="339933"/>
    <a:srgbClr val="FF00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0445 Lecture Notes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F55C26-7FAF-8644-A9E8-BF4335292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46B29F-6BC6-5A44-B6DF-CB1F4FBF8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6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62000" y="1066800"/>
            <a:ext cx="76962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4800" b="1" smtClean="0"/>
              <a:t>CS 0401</a:t>
            </a:r>
          </a:p>
          <a:p>
            <a:pPr eaLnBrk="1" hangingPunct="1">
              <a:defRPr/>
            </a:pPr>
            <a:endParaRPr lang="en-US" sz="3200" b="1" smtClean="0"/>
          </a:p>
          <a:p>
            <a:pPr eaLnBrk="1" hangingPunct="1">
              <a:defRPr/>
            </a:pPr>
            <a:r>
              <a:rPr lang="en-US" sz="3600" b="1" smtClean="0"/>
              <a:t>Debugging Hints and Programming Quirks for Java</a:t>
            </a:r>
          </a:p>
          <a:p>
            <a:pPr eaLnBrk="1" hangingPunct="1">
              <a:defRPr/>
            </a:pPr>
            <a:endParaRPr lang="en-US" sz="3600" b="1" smtClean="0"/>
          </a:p>
          <a:p>
            <a:pPr eaLnBrk="1" hangingPunct="1">
              <a:defRPr/>
            </a:pPr>
            <a:r>
              <a:rPr lang="en-US" sz="2800" b="1" smtClean="0"/>
              <a:t>by</a:t>
            </a:r>
          </a:p>
          <a:p>
            <a:pPr eaLnBrk="1" hangingPunct="1">
              <a:defRPr/>
            </a:pPr>
            <a:r>
              <a:rPr lang="en-US" sz="2800" b="1" smtClean="0"/>
              <a:t>John C. Ramirez</a:t>
            </a:r>
          </a:p>
          <a:p>
            <a:pPr eaLnBrk="1" hangingPunct="1">
              <a:defRPr/>
            </a:pPr>
            <a:r>
              <a:rPr lang="en-US" sz="2800" b="1" smtClean="0"/>
              <a:t>University of Pittsburgh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8EE318-0D3B-5248-8457-46FB6E1B6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BBF30-2784-334F-A19F-55AEA8770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9055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1A609-A2A0-1340-98C1-9F0ADB08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EC92-1F7D-624F-8520-9485A244C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E716-A3E8-354A-B91C-0CF3BBA0F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62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4E16D-CEA1-1A48-B5AA-D894B70CD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B4C4A-5AE2-CC45-BBCF-4C34A18FCF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6477-61F3-594A-986F-797C77410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4DA-9519-3E4F-80DF-DB4F4C039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26DF-1402-2242-A118-49DE27EC7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FF74-6727-2F4D-AA2E-2EF9B5628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EBFE"/>
            </a:gs>
            <a:gs pos="100000">
              <a:srgbClr val="C5D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03E50BE1-3FAF-CE4A-9FBA-868175CF5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807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3000">
          <a:solidFill>
            <a:schemeClr val="bg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5000"/>
        <a:buFont typeface="Marlett" charset="0"/>
        <a:buChar char="4"/>
        <a:defRPr sz="2600">
          <a:solidFill>
            <a:schemeClr val="bg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20000"/>
        <a:buFont typeface="Arial" charset="0"/>
        <a:buChar char="•"/>
        <a:defRPr sz="2200">
          <a:solidFill>
            <a:schemeClr val="bg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000">
          <a:solidFill>
            <a:schemeClr val="bg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100000"/>
        <a:buFont typeface="Arial" charset="0"/>
        <a:buChar char="&gt;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A39C9A7-EEBF-7F43-B5BC-53BFAA1CF199}" type="slidenum">
              <a:rPr lang="en-US" sz="1400">
                <a:latin typeface="Arial" charset="0"/>
              </a:rPr>
              <a:pPr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Declaration Within Blocks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As we discussed in lecture,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scope of method variables is the point in the block where they are declared to the end of that block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// bunch  of statements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int i;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// bunch more statements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}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1676400" y="4267200"/>
            <a:ext cx="381000" cy="838200"/>
          </a:xfrm>
          <a:prstGeom prst="leftBracket">
            <a:avLst>
              <a:gd name="adj" fmla="val 18333"/>
            </a:avLst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81000" y="4343400"/>
            <a:ext cx="11430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</a:rPr>
              <a:t>SCOPE </a:t>
            </a:r>
          </a:p>
          <a:p>
            <a:r>
              <a:rPr lang="en-US">
                <a:solidFill>
                  <a:srgbClr val="FF0000"/>
                </a:solidFill>
              </a:rPr>
              <a:t>OF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C4B5520-4CD8-584D-AD57-B00C756CCB42}" type="slidenum">
              <a:rPr lang="en-US" sz="1400">
                <a:latin typeface="Arial" charset="0"/>
              </a:rPr>
              <a:pPr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Declaration Within Blocks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When you have nested control structures, it is fairly common to declare variables within a block such as a loop body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 careful to note that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any variables declared within an inner block (such as an inner loop or inner if statement) will NOT be accessible once that block terminates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this applies to variables declared in the headers of </a:t>
            </a:r>
            <a:r>
              <a:rPr lang="en-US" b="1">
                <a:latin typeface="Courier New" charset="0"/>
                <a:ea typeface="ＭＳ Ｐゴシック" charset="0"/>
              </a:rPr>
              <a:t>for</a:t>
            </a:r>
            <a:r>
              <a:rPr lang="en-US">
                <a:latin typeface="Tahoma" charset="0"/>
                <a:ea typeface="ＭＳ Ｐゴシック" charset="0"/>
              </a:rPr>
              <a:t> loops!!!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If there is any doubt, declare your variables in the outermost block of your method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EBEB322-5989-BF47-8869-E6143E286DF7}" type="slidenum">
              <a:rPr lang="en-US" sz="1400">
                <a:latin typeface="Arial" charset="0"/>
              </a:rPr>
              <a:pPr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Declaration Within Blocks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for (int i = 0; i &lt; 10; i++)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System.out.println(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i is 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 + i);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System.out.println(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i is 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 + i); // ERROR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sz="1800" b="1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System.out.println(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Enter two numbers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int one = myScanner.nextInt();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int two = myScanner.nextInt();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if (one &gt;= two)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int max = one;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	int max = two;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  <a:cs typeface="ＭＳ Ｐゴシック" charset="0"/>
              </a:rPr>
              <a:t>System.out.println(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Max is </a:t>
            </a:r>
            <a:r>
              <a:rPr lang="ja-JP" altLang="en-US" sz="1800" b="1">
                <a:latin typeface="Courier New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  <a:cs typeface="ＭＳ Ｐゴシック" charset="0"/>
              </a:rPr>
              <a:t> + max); // ERROR</a:t>
            </a:r>
            <a:endParaRPr lang="en-US" sz="1800" b="1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D07901-8089-4C4D-9496-83732C9432AA}" type="slidenum">
              <a:rPr lang="en-US" sz="1400">
                <a:latin typeface="Arial" charset="0"/>
              </a:rPr>
              <a:pPr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Accidentally Declaring a Variable Twice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variables can be declared only one time within a block (or a nested subblock)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It you redeclare the same variable, the compiler will give you an error: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varname is already defined in …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common way to get this error is via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copy and paste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 altLang="ja-JP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You declare and assign the variable in one statement in some part of your code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You want to use it again somewhere else, so you copy and paste the code (including the declaration)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However, only the assignment should be copied!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BF3A8EA-2BAC-0347-862D-DA7F1F97E3F3}" type="slidenum">
              <a:rPr lang="en-US" sz="1400">
                <a:latin typeface="Arial" charset="0"/>
              </a:rPr>
              <a:pPr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Accessing a null Reference Variable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reference variables are used to access objects and their instance methods</a:t>
            </a:r>
          </a:p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If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we have not yet assigned an object to a variable, we typically initialize it to </a:t>
            </a:r>
            <a:r>
              <a:rPr lang="en-US" b="1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null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This means that the variable exists but no object yet exists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reference does not point to anything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String S = null;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0" y="5181600"/>
            <a:ext cx="457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/>
              <a:t>S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029200" y="5181600"/>
            <a:ext cx="457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5029200" y="5181600"/>
            <a:ext cx="4572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B08A506-11E8-C04F-ACBD-039C35172D92}" type="slidenum">
              <a:rPr lang="en-US" sz="1400">
                <a:latin typeface="Arial" charset="0"/>
              </a:rPr>
              <a:pPr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Accessing a null Reference Variable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However, instance methods are associated with Objects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Thus, if the object does not exist, the methods cannot be called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common error in Java is an attempt to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call an instance method from a null reference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Ex: 	String S = null;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if (S.equals(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Wacky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	System.out.println(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This is wacky!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else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	System.out.println(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Not wacky!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Note that the result of this is </a:t>
            </a:r>
            <a:r>
              <a:rPr lang="en-US" b="1">
                <a:latin typeface="Tahoma" charset="0"/>
                <a:ea typeface="ＭＳ Ｐゴシック" charset="0"/>
              </a:rPr>
              <a:t>NOT</a:t>
            </a:r>
            <a:r>
              <a:rPr lang="en-US">
                <a:latin typeface="Tahoma" charset="0"/>
                <a:ea typeface="ＭＳ Ｐゴシック" charset="0"/>
              </a:rPr>
              <a:t>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Not wacky!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Rather it is an ERROR because the instance methods do not even exist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B596DA-9451-BE46-8D6F-F516EF36D5C0}" type="slidenum">
              <a:rPr lang="en-US" sz="1400">
                <a:latin typeface="Arial" charset="0"/>
              </a:rPr>
              <a:pPr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Accessing a null Reference Variable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cannot call S.equals() since there is no object referred to by S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error will be an exception, occurring during run-time:</a:t>
            </a:r>
          </a:p>
          <a:p>
            <a:pPr lvl="3" eaLnBrk="1" hangingPunct="1">
              <a:buFontTx/>
              <a:buNone/>
            </a:pP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java.lang.NullPointerException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This is because the compiler cannot know if an object will exist or not, so it cannot check the error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But when the method is actually called during execution, the interpreter discovers that no object exists (i.e. the reference is null)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Be careful to recognize this error – it is very common!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73ABE98-6666-E84A-A18B-0E24E8502E71}" type="slidenum">
              <a:rPr lang="en-US" sz="1400">
                <a:latin typeface="Arial" charset="0"/>
              </a:rPr>
              <a:pPr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Comparing References vs.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A common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logic error is that of comparing references when you mean to compare objects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We know that the == operator is used to compare primitive types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This operator also works with reference types, but it compares the references, NOT the data within the objects that they refer to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To compare the data in the objects, we need to call a method, typically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equals()</a:t>
            </a:r>
            <a:r>
              <a:rPr lang="en-US">
                <a:latin typeface="Tahoma" charset="0"/>
                <a:ea typeface="ＭＳ Ｐゴシック" charset="0"/>
              </a:rPr>
              <a:t> method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Actual comparison depends on how equals() is implemented in a given class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15B463E-9F17-7849-87BA-1DA71595A23C}" type="slidenum">
              <a:rPr lang="en-US" sz="1400">
                <a:latin typeface="Arial" charset="0"/>
              </a:rPr>
              <a:pPr eaLnBrk="1" hangingPunct="1"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Comparing References vs.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410200"/>
          </a:xfrm>
        </p:spPr>
        <p:txBody>
          <a:bodyPr/>
          <a:lstStyle/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For example: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String S1, S2, S3;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S1 = new String(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Wacky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S2 = new String(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Wacky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S3 = S1;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if (S1 == S3)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	System.out.print(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Same reference means the 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same physical object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if (S1 != S2)</a:t>
            </a:r>
          </a:p>
          <a:p>
            <a:pPr lvl="2" eaLnBrk="1" hangingPunct="1">
              <a:spcBef>
                <a:spcPct val="0"/>
              </a:spcBef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	System.out.print(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Not the same reference / object 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even though the data is the same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}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if (S1.equals(S2))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{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Same data in different objects</a:t>
            </a:r>
            <a:r>
              <a:rPr lang="ja-JP" altLang="en-US" sz="16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600" b="1">
                <a:latin typeface="Courier New" charset="0"/>
                <a:ea typeface="ＭＳ Ｐゴシック" charset="0"/>
              </a:rPr>
              <a:t>);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b="1">
                <a:latin typeface="Courier New" charset="0"/>
                <a:ea typeface="ＭＳ Ｐゴシック" charset="0"/>
              </a:rPr>
              <a:t>}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A129C0E-B3AE-6E4E-9E6A-CB30AEC2DD02}" type="slidenum">
              <a:rPr lang="en-US" sz="1400">
                <a:latin typeface="Arial" charset="0"/>
              </a:rPr>
              <a:pPr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0292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These slides may be updated throughout the term to help you with your Java programming and debugging</a:t>
            </a:r>
          </a:p>
          <a:p>
            <a:pPr eaLnBrk="1" hangingPunct="1"/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They are more or less in the order that the problem / issue comes to my attention</a:t>
            </a:r>
          </a:p>
          <a:p>
            <a:pPr eaLnBrk="1" hangingPunct="1"/>
            <a:r>
              <a:rPr lang="en-US" sz="2800">
                <a:latin typeface="Tahoma" charset="0"/>
                <a:ea typeface="ＭＳ Ｐゴシック" charset="0"/>
                <a:cs typeface="ＭＳ Ｐゴシック" charset="0"/>
              </a:rPr>
              <a:t>Be sure to refer to the textbook and regular notes for additional programming and debugging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EA98292-C474-6B43-AA85-ED1D7E838903}" type="slidenum">
              <a:rPr lang="en-US" sz="1400">
                <a:latin typeface="Arial" charset="0"/>
              </a:rPr>
              <a:pPr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String Literals in your 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Java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String literals cannot extend past the end of a line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For example, the following is illegal:</a:t>
            </a:r>
          </a:p>
          <a:p>
            <a:pPr lvl="1" eaLnBrk="1" hangingPunct="1">
              <a:buFont typeface="Marlett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sz="2000" b="1" dirty="0" err="1">
                <a:latin typeface="Courier New"/>
                <a:ea typeface="ＭＳ Ｐゴシック" charset="0"/>
                <a:cs typeface="Courier New"/>
              </a:rPr>
              <a:t>System.out.println</a:t>
            </a: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ja-JP" altLang="en-US" sz="2000" b="1" dirty="0">
                <a:latin typeface="Courier New"/>
                <a:ea typeface="ＭＳ Ｐゴシック" charset="0"/>
                <a:cs typeface="Courier New"/>
              </a:rPr>
              <a:t>“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I am printing out a very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 dirty="0">
                <a:latin typeface="Courier New"/>
                <a:ea typeface="ＭＳ Ｐゴシック" charset="0"/>
                <a:cs typeface="Courier New"/>
              </a:rPr>
              <a:t>			long String so I am using two lines!</a:t>
            </a:r>
            <a:r>
              <a:rPr lang="ja-JP" altLang="en-US" sz="2000" b="1" dirty="0">
                <a:latin typeface="Courier New"/>
                <a:ea typeface="ＭＳ Ｐゴシック" charset="0"/>
                <a:cs typeface="Courier New"/>
              </a:rPr>
              <a:t>”</a:t>
            </a:r>
            <a:r>
              <a:rPr lang="en-US" altLang="ja-JP" sz="2000" b="1" dirty="0"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This is a compilation error: </a:t>
            </a:r>
          </a:p>
          <a:p>
            <a:pPr lvl="2" eaLnBrk="1" hangingPunct="1"/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unclosed string literal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altLang="ja-JP" dirty="0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Will occur on both lines in which literal appears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Note that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wrapped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altLang="ja-JP" dirty="0">
                <a:latin typeface="Tahoma" charset="0"/>
                <a:ea typeface="ＭＳ Ｐゴシック" charset="0"/>
              </a:rPr>
              <a:t> lines are ok </a:t>
            </a:r>
          </a:p>
          <a:p>
            <a:pPr lvl="2" eaLnBrk="1" hangingPunct="1"/>
            <a:r>
              <a:rPr lang="en-US" dirty="0">
                <a:latin typeface="Tahoma" charset="0"/>
                <a:ea typeface="ＭＳ Ｐゴシック" charset="0"/>
              </a:rPr>
              <a:t>Editor may move part of a line to the next line, even though you never hit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altLang="ja-JP" dirty="0">
                <a:latin typeface="Tahoma" charset="0"/>
                <a:ea typeface="ＭＳ Ｐゴシック" charset="0"/>
              </a:rPr>
              <a:t>Enter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FC98006-C3B4-A64F-B6D7-C16D29C73EE2}" type="slidenum">
              <a:rPr lang="en-US" sz="1400">
                <a:latin typeface="Arial" charset="0"/>
              </a:rPr>
              <a:pPr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Method Variable Initialization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181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Java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method variables (i.e. variables declared within methods) are not automatically initialized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If you try to access the value of an uninitialized method variable in a Java program you will get a compilation error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Error will occur even if variable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might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not be initialized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 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int i, j;</a:t>
            </a:r>
          </a:p>
          <a:p>
            <a:pPr lvl="2"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j = 3 * i;</a:t>
            </a:r>
          </a:p>
          <a:p>
            <a:pPr lvl="3" eaLnBrk="1" hangingPunct="1"/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variable i might not have been initialized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297AEBE-D18F-3146-AABF-0DD89D6590D6}" type="slidenum">
              <a:rPr lang="en-US" sz="1400">
                <a:latin typeface="Arial" charset="0"/>
              </a:rPr>
              <a:pPr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Method Variable Initialization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029200"/>
          </a:xfrm>
        </p:spPr>
        <p:txBody>
          <a:bodyPr/>
          <a:lstStyle/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1800" b="1">
                <a:latin typeface="Courier New" charset="0"/>
                <a:ea typeface="ＭＳ Ｐゴシック" charset="0"/>
              </a:rPr>
              <a:t>int max;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String ok;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Do you want to continue? (y/n)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ok = inScan.next(); // inScan is a legal Scanner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if (ok.equals(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y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))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{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 System.out.println(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Enter max value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	 max = inScan.next();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}</a:t>
            </a:r>
          </a:p>
          <a:p>
            <a:pPr lvl="1" eaLnBrk="1" hangingPunct="1">
              <a:buFont typeface="Marlett" charset="0"/>
              <a:buNone/>
            </a:pPr>
            <a:r>
              <a:rPr lang="en-US" sz="18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Max is </a:t>
            </a:r>
            <a:r>
              <a:rPr lang="ja-JP" altLang="en-US" sz="18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1800" b="1">
                <a:latin typeface="Courier New" charset="0"/>
                <a:ea typeface="ＭＳ Ｐゴシック" charset="0"/>
              </a:rPr>
              <a:t> + max);</a:t>
            </a:r>
          </a:p>
          <a:p>
            <a:pPr lvl="2" eaLnBrk="1" hangingPunct="1"/>
            <a:endParaRPr lang="en-US">
              <a:latin typeface="Tahoma" charset="0"/>
              <a:ea typeface="ＭＳ Ｐゴシック" charset="0"/>
            </a:endParaRP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Still gives the error since if condition could be false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1AEEAC-CE33-8440-803B-442C47316227}" type="slidenum">
              <a:rPr lang="en-US" sz="1400">
                <a:latin typeface="Arial" charset="0"/>
              </a:rPr>
              <a:pPr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Infinite Loops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Recall the while loop syntax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while (booleanExpression)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loop_body;  // Java statement, which could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		// be a block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A common problem with while loops (and loops in general) is the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</a:rPr>
              <a:t>infinite loop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Loop condition is never false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This can occur for many reasons, but a common one for intro programmers is a neglect to update the components of booleanExpression within the loop body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If expression doesn</a:t>
            </a:r>
            <a:r>
              <a:rPr lang="ja-JP" altLang="en-US">
                <a:latin typeface="Tahoma" charset="0"/>
                <a:ea typeface="ＭＳ Ｐゴシック" charset="0"/>
              </a:rPr>
              <a:t>’</a:t>
            </a:r>
            <a:r>
              <a:rPr lang="en-US" altLang="ja-JP">
                <a:latin typeface="Tahoma" charset="0"/>
                <a:ea typeface="ＭＳ Ｐゴシック" charset="0"/>
              </a:rPr>
              <a:t>t change, it will never be false</a:t>
            </a: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C241C3-C127-3948-847D-457D04BA5D31}" type="slidenum">
              <a:rPr lang="en-US" sz="1400">
                <a:latin typeface="Arial" charset="0"/>
              </a:rPr>
              <a:pPr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Infinite Loops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Ex: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</a:t>
            </a:r>
            <a:r>
              <a:rPr lang="en-US" sz="2000" b="1">
                <a:latin typeface="Courier New" charset="0"/>
                <a:ea typeface="ＭＳ Ｐゴシック" charset="0"/>
              </a:rPr>
              <a:t>int count = 1, max = 10, sum = 0;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while (count &lt;= max)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{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	sum += count;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}</a:t>
            </a:r>
          </a:p>
          <a:p>
            <a:pPr lvl="1" eaLnBrk="1" hangingPunct="1"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Sum is 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 + sum);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Within loop, count does not change and neither does max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Therefore, once true the condition will never be false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Luckily, infinite loops are relatively easy to detect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Program runs much longer than it should</a:t>
            </a:r>
          </a:p>
          <a:p>
            <a:pPr lvl="3" eaLnBrk="1" hangingPunct="1"/>
            <a:r>
              <a:rPr lang="en-US">
                <a:latin typeface="Tahoma" charset="0"/>
                <a:ea typeface="ＭＳ Ｐゴシック" charset="0"/>
              </a:rPr>
              <a:t>Output is repeated over and over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B59A04-592F-AD43-B89C-860EC6A64768}" type="slidenum">
              <a:rPr lang="en-US" sz="1400">
                <a:latin typeface="Arial" charset="0"/>
              </a:rPr>
              <a:pPr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Entry Loop Programming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257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Recall that </a:t>
            </a:r>
            <a:r>
              <a:rPr lang="en-US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entry loops test a condition to get into the loop body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Repeats this test prior to each iteration</a:t>
            </a:r>
          </a:p>
          <a:p>
            <a:pPr lvl="1" eaLnBrk="1" hangingPunct="1"/>
            <a:r>
              <a:rPr lang="en-US">
                <a:latin typeface="Tahoma" charset="0"/>
                <a:ea typeface="ＭＳ Ｐゴシック" charset="0"/>
              </a:rPr>
              <a:t>When user input determines if loop should continue or not, we can generalize the behavior as:</a:t>
            </a:r>
          </a:p>
          <a:p>
            <a:pPr eaLnBrk="1" hangingPunct="1">
              <a:buFont typeface="Arial" charset="0"/>
              <a:buNone/>
            </a:pPr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READ (read an initial value from the user)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TEST (the loop entry condition)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PROCESS (the loop body if the condition was true)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latin typeface="Tahoma" charset="0"/>
                <a:ea typeface="ＭＳ Ｐゴシック" charset="0"/>
                <a:cs typeface="ＭＳ Ｐゴシック" charset="0"/>
              </a:rPr>
              <a:t>		READ (read the next value from the user)</a:t>
            </a:r>
          </a:p>
          <a:p>
            <a:pPr lvl="1" eaLnBrk="1" hangingPunct="1"/>
            <a:r>
              <a:rPr lang="en-US" sz="2400">
                <a:latin typeface="Tahoma" charset="0"/>
                <a:ea typeface="ＭＳ Ｐゴシック" charset="0"/>
              </a:rPr>
              <a:t>Note that the first READ is OUTSIDE of the loop</a:t>
            </a: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>
            <a:off x="1371600" y="4343400"/>
            <a:ext cx="533400" cy="1371600"/>
          </a:xfrm>
          <a:prstGeom prst="leftBracket">
            <a:avLst>
              <a:gd name="adj" fmla="val 21429"/>
            </a:avLst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8600" y="4572000"/>
            <a:ext cx="990600" cy="990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r>
              <a:rPr lang="en-US">
                <a:solidFill>
                  <a:srgbClr val="FF0000"/>
                </a:solidFill>
              </a:rPr>
              <a:t>LOOP BODY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C242761-C384-F345-9D6C-278212D97B80}" type="slidenum">
              <a:rPr lang="en-US" sz="1400">
                <a:latin typeface="Arial" charset="0"/>
              </a:rPr>
              <a:pPr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Entry Loop Programming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029200"/>
          </a:xfrm>
        </p:spPr>
        <p:txBody>
          <a:bodyPr/>
          <a:lstStyle/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The idea is that we initially have 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set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the entry condition prior to the loop</a:t>
            </a:r>
          </a:p>
          <a:p>
            <a:pPr lvl="2" eaLnBrk="1" hangingPunct="1"/>
            <a:r>
              <a:rPr lang="en-US">
                <a:latin typeface="Tahoma" charset="0"/>
                <a:ea typeface="ＭＳ Ｐゴシック" charset="0"/>
              </a:rPr>
              <a:t>We then have to </a:t>
            </a:r>
            <a:r>
              <a:rPr lang="ja-JP" altLang="en-US">
                <a:latin typeface="Tahoma" charset="0"/>
                <a:ea typeface="ＭＳ Ｐゴシック" charset="0"/>
              </a:rPr>
              <a:t>“</a:t>
            </a:r>
            <a:r>
              <a:rPr lang="en-US" altLang="ja-JP">
                <a:latin typeface="Tahoma" charset="0"/>
                <a:ea typeface="ＭＳ Ｐゴシック" charset="0"/>
              </a:rPr>
              <a:t>reset</a:t>
            </a:r>
            <a:r>
              <a:rPr lang="ja-JP" altLang="en-US">
                <a:latin typeface="Tahoma" charset="0"/>
                <a:ea typeface="ＭＳ Ｐゴシック" charset="0"/>
              </a:rPr>
              <a:t>”</a:t>
            </a:r>
            <a:r>
              <a:rPr lang="en-US" altLang="ja-JP">
                <a:latin typeface="Tahoma" charset="0"/>
                <a:ea typeface="ＭＳ Ｐゴシック" charset="0"/>
              </a:rPr>
              <a:t> it at the end of the loop body, so it can be tested again for the next iteration</a:t>
            </a:r>
          </a:p>
          <a:p>
            <a:pPr lvl="1" eaLnBrk="1" hangingPunct="1"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Ex: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>
                <a:latin typeface="Tahoma" charset="0"/>
                <a:ea typeface="ＭＳ Ｐゴシック" charset="0"/>
              </a:rPr>
              <a:t>		</a:t>
            </a:r>
            <a:r>
              <a:rPr lang="en-US" sz="2000" b="1">
                <a:latin typeface="Courier New" charset="0"/>
                <a:ea typeface="ＭＳ Ｐゴシック" charset="0"/>
              </a:rPr>
              <a:t>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Enter a pos. num.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int num = inScan.nextInt();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while (num &gt; 0)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{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  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You entered 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 + num);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  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Enter a pos. num.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   num = inScan.nextInt();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}</a:t>
            </a:r>
          </a:p>
          <a:p>
            <a:pPr lvl="1" eaLnBrk="1" hangingPunct="1">
              <a:spcBef>
                <a:spcPct val="0"/>
              </a:spcBef>
              <a:buFont typeface="Marlett" charset="0"/>
              <a:buNone/>
            </a:pPr>
            <a:r>
              <a:rPr lang="en-US" sz="2000" b="1">
                <a:latin typeface="Courier New" charset="0"/>
                <a:ea typeface="ＭＳ Ｐゴシック" charset="0"/>
              </a:rPr>
              <a:t>		System.out.println(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“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Good-bye</a:t>
            </a:r>
            <a:r>
              <a:rPr lang="ja-JP" altLang="en-US" sz="2000" b="1">
                <a:latin typeface="Courier New" charset="0"/>
                <a:ea typeface="ＭＳ Ｐゴシック" charset="0"/>
              </a:rPr>
              <a:t>”</a:t>
            </a:r>
            <a:r>
              <a:rPr lang="en-US" altLang="ja-JP" sz="2000" b="1">
                <a:latin typeface="Courier New" charset="0"/>
                <a:ea typeface="ＭＳ Ｐゴシック" charset="0"/>
              </a:rPr>
              <a:t>);</a:t>
            </a:r>
          </a:p>
          <a:p>
            <a:pPr lvl="1" eaLnBrk="1" hangingPunct="1"/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neric">
  <a:themeElements>
    <a:clrScheme name="Generic 1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eneri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Office\Templates\1033\Generic.pot</Template>
  <TotalTime>10100</TotalTime>
  <Words>768</Words>
  <Application>Microsoft Macintosh PowerPoint</Application>
  <PresentationFormat>On-screen Show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Generic</vt:lpstr>
      <vt:lpstr>PowerPoint Presentation</vt:lpstr>
      <vt:lpstr>PowerPoint Presentation</vt:lpstr>
      <vt:lpstr>String Literals in your Program</vt:lpstr>
      <vt:lpstr>Method Variable Initialization</vt:lpstr>
      <vt:lpstr>Method Variable Initialization</vt:lpstr>
      <vt:lpstr>Infinite Loops</vt:lpstr>
      <vt:lpstr>Infinite Loops</vt:lpstr>
      <vt:lpstr>Entry Loop Programming</vt:lpstr>
      <vt:lpstr>Entry Loop Programming</vt:lpstr>
      <vt:lpstr>Declaration Within Blocks</vt:lpstr>
      <vt:lpstr>Declaration Within Blocks</vt:lpstr>
      <vt:lpstr>Declaration Within Blocks</vt:lpstr>
      <vt:lpstr>Accidentally Declaring a Variable Twice</vt:lpstr>
      <vt:lpstr>Accessing a null Reference Variable</vt:lpstr>
      <vt:lpstr>Accessing a null Reference Variable</vt:lpstr>
      <vt:lpstr>Accessing a null Reference Variable </vt:lpstr>
      <vt:lpstr>Comparing References vs. Objects</vt:lpstr>
      <vt:lpstr>Comparing References vs.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 Ramirez</cp:lastModifiedBy>
  <cp:revision>1456</cp:revision>
  <cp:lastPrinted>1601-01-01T00:00:00Z</cp:lastPrinted>
  <dcterms:created xsi:type="dcterms:W3CDTF">1601-01-01T00:00:00Z</dcterms:created>
  <dcterms:modified xsi:type="dcterms:W3CDTF">2016-09-22T19:49:00Z</dcterms:modified>
</cp:coreProperties>
</file>