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7"/>
    <p:restoredTop sz="94670"/>
  </p:normalViewPr>
  <p:slideViewPr>
    <p:cSldViewPr snapToGrid="0" snapToObjects="1">
      <p:cViewPr varScale="1">
        <p:scale>
          <a:sx n="106" d="100"/>
          <a:sy n="106" d="100"/>
        </p:scale>
        <p:origin x="184"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75732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94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75d482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75d482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483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75d4828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75d4828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90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75d4828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75d4828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67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75d4828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f75d4828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9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75d4828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75d4828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6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75d4828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f75d482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15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c38d4d0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c38d4d0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36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755b02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755b02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95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f755b026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755b02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2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755b026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755b026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04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755b026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755b02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21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755b026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f755b026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7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c3ed46b6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c3ed46b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02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755b026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755b02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863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75d482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75d482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531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3EC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engineering.pitt.edu/First-Year/First-Year-Conference/Best-of-Confer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engineering.pitt.edu/First-Year/First-Year-Conference/Conference-Inform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mailto:kar225@piyy.edu" TargetMode="External"/><Relationship Id="rId4" Type="http://schemas.openxmlformats.org/officeDocument/2006/relationships/hyperlink" Target="mailto:beth.newborg@pitt.edu" TargetMode="External"/><Relationship Id="rId5" Type="http://schemas.openxmlformats.org/officeDocument/2006/relationships/hyperlink" Target="mailto:kar225@pitt.edu" TargetMode="External"/><Relationship Id="rId6" Type="http://schemas.openxmlformats.org/officeDocument/2006/relationships/hyperlink" Target="mailto:koerbel@pitt.edu"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Conference Paper!</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Relevant, Challenging, Invigorating</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Content	</a:t>
            </a:r>
            <a:endParaRPr/>
          </a:p>
        </p:txBody>
      </p:sp>
      <p:sp>
        <p:nvSpPr>
          <p:cNvPr id="109" name="Google Shape;109;p22"/>
          <p:cNvSpPr txBox="1">
            <a:spLocks noGrp="1"/>
          </p:cNvSpPr>
          <p:nvPr>
            <p:ph type="body" idx="1"/>
          </p:nvPr>
        </p:nvSpPr>
        <p:spPr>
          <a:xfrm>
            <a:off x="311700" y="9268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200" dirty="0">
                <a:solidFill>
                  <a:schemeClr val="dk1"/>
                </a:solidFill>
              </a:rPr>
              <a:t>•</a:t>
            </a:r>
            <a:r>
              <a:rPr lang="en" sz="2200" dirty="0">
                <a:solidFill>
                  <a:schemeClr val="dk1"/>
                </a:solidFill>
                <a:latin typeface="Calibri"/>
                <a:ea typeface="Calibri"/>
                <a:cs typeface="Calibri"/>
                <a:sym typeface="Calibri"/>
              </a:rPr>
              <a:t>Your </a:t>
            </a:r>
            <a:r>
              <a:rPr lang="en" sz="2200" dirty="0" err="1">
                <a:solidFill>
                  <a:schemeClr val="dk1"/>
                </a:solidFill>
                <a:latin typeface="Calibri"/>
                <a:ea typeface="Calibri"/>
                <a:cs typeface="Calibri"/>
                <a:sym typeface="Calibri"/>
              </a:rPr>
              <a:t>SSoE</a:t>
            </a:r>
            <a:r>
              <a:rPr lang="en" sz="2200" dirty="0">
                <a:solidFill>
                  <a:schemeClr val="dk1"/>
                </a:solidFill>
                <a:latin typeface="Calibri"/>
                <a:ea typeface="Calibri"/>
                <a:cs typeface="Calibri"/>
                <a:sym typeface="Calibri"/>
              </a:rPr>
              <a:t> FYEC Paper will have considerably more "technical" content than your fall semester papers.</a:t>
            </a:r>
            <a:endParaRPr sz="1400" dirty="0">
              <a:solidFill>
                <a:schemeClr val="dk1"/>
              </a:solidFill>
            </a:endParaRPr>
          </a:p>
          <a:p>
            <a:pPr marL="0" lvl="0" indent="0" algn="l" rtl="0">
              <a:spcBef>
                <a:spcPts val="500"/>
              </a:spcBef>
              <a:spcAft>
                <a:spcPts val="0"/>
              </a:spcAft>
              <a:buClr>
                <a:schemeClr val="dk1"/>
              </a:buClr>
              <a:buSzPts val="1100"/>
              <a:buFont typeface="Arial"/>
              <a:buNone/>
            </a:pPr>
            <a:r>
              <a:rPr lang="en" sz="2200" dirty="0">
                <a:solidFill>
                  <a:schemeClr val="dk1"/>
                </a:solidFill>
              </a:rPr>
              <a:t>•Eventually, </a:t>
            </a:r>
            <a:r>
              <a:rPr lang="en" sz="2200" dirty="0">
                <a:solidFill>
                  <a:schemeClr val="dk1"/>
                </a:solidFill>
                <a:latin typeface="Calibri"/>
                <a:ea typeface="Calibri"/>
                <a:cs typeface="Calibri"/>
                <a:sym typeface="Calibri"/>
              </a:rPr>
              <a:t>you will need to include descriptions/explanations of "how things work," complete with formulae, equations, diagrams, etc.</a:t>
            </a:r>
            <a:endParaRPr sz="1200" dirty="0">
              <a:solidFill>
                <a:schemeClr val="dk1"/>
              </a:solidFill>
            </a:endParaRPr>
          </a:p>
          <a:p>
            <a:pPr marL="0" lvl="0" indent="0" algn="l" rtl="0">
              <a:spcBef>
                <a:spcPts val="500"/>
              </a:spcBef>
              <a:spcAft>
                <a:spcPts val="0"/>
              </a:spcAft>
              <a:buClr>
                <a:schemeClr val="dk1"/>
              </a:buClr>
              <a:buSzPts val="1100"/>
              <a:buFont typeface="Arial"/>
              <a:buNone/>
            </a:pPr>
            <a:r>
              <a:rPr lang="en" sz="2200" dirty="0">
                <a:solidFill>
                  <a:schemeClr val="dk1"/>
                </a:solidFill>
              </a:rPr>
              <a:t>•</a:t>
            </a:r>
            <a:r>
              <a:rPr lang="en" sz="2200" dirty="0">
                <a:solidFill>
                  <a:schemeClr val="dk1"/>
                </a:solidFill>
                <a:latin typeface="Calibri"/>
                <a:ea typeface="Calibri"/>
                <a:cs typeface="Calibri"/>
                <a:sym typeface="Calibri"/>
              </a:rPr>
              <a:t>Sound "technical content/communication" requires careful and extensive research </a:t>
            </a:r>
            <a:r>
              <a:rPr lang="en" sz="2200" dirty="0">
                <a:solidFill>
                  <a:srgbClr val="C00000"/>
                </a:solidFill>
                <a:latin typeface="Calibri"/>
                <a:ea typeface="Calibri"/>
                <a:cs typeface="Calibri"/>
                <a:sym typeface="Calibri"/>
              </a:rPr>
              <a:t>(Start your research NOW! Today!)</a:t>
            </a:r>
            <a:endParaRPr sz="2200" dirty="0">
              <a:solidFill>
                <a:srgbClr val="C00000"/>
              </a:solidFill>
              <a:latin typeface="Calibri"/>
              <a:ea typeface="Calibri"/>
              <a:cs typeface="Calibri"/>
              <a:sym typeface="Calibri"/>
            </a:endParaRPr>
          </a:p>
          <a:p>
            <a:pPr marL="0" lvl="0" indent="0" algn="l" rtl="0">
              <a:spcBef>
                <a:spcPts val="500"/>
              </a:spcBef>
              <a:spcAft>
                <a:spcPts val="0"/>
              </a:spcAft>
              <a:buClr>
                <a:schemeClr val="dk1"/>
              </a:buClr>
              <a:buSzPts val="1100"/>
              <a:buFont typeface="Arial"/>
              <a:buNone/>
            </a:pPr>
            <a:r>
              <a:rPr lang="en" sz="2200" dirty="0">
                <a:solidFill>
                  <a:schemeClr val="dk1"/>
                </a:solidFill>
              </a:rPr>
              <a:t>•</a:t>
            </a:r>
            <a:r>
              <a:rPr lang="en" sz="2200" dirty="0">
                <a:solidFill>
                  <a:schemeClr val="dk1"/>
                </a:solidFill>
                <a:latin typeface="Calibri"/>
                <a:ea typeface="Calibri"/>
                <a:cs typeface="Calibri"/>
                <a:sym typeface="Calibri"/>
              </a:rPr>
              <a:t>You will, in your Conference Paper, discuss significant "so what?” social and professional impact factors. </a:t>
            </a:r>
            <a:r>
              <a:rPr lang="en" sz="2200" dirty="0">
                <a:solidFill>
                  <a:srgbClr val="C00000"/>
                </a:solidFill>
                <a:latin typeface="Calibri"/>
                <a:ea typeface="Calibri"/>
                <a:cs typeface="Calibri"/>
                <a:sym typeface="Calibri"/>
              </a:rPr>
              <a:t>Your Proposal will introduce/summarize these factors.</a:t>
            </a:r>
            <a:endParaRPr sz="2200" dirty="0">
              <a:solidFill>
                <a:srgbClr val="C00000"/>
              </a:solidFill>
              <a:latin typeface="Calibri"/>
              <a:ea typeface="Calibri"/>
              <a:cs typeface="Calibri"/>
              <a:sym typeface="Calibri"/>
            </a:endParaRPr>
          </a:p>
          <a:p>
            <a:pPr marL="0" lvl="0" indent="0" algn="l" rtl="0">
              <a:spcBef>
                <a:spcPts val="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 In	</a:t>
            </a:r>
            <a:endParaRPr/>
          </a:p>
        </p:txBody>
      </p:sp>
      <p:sp>
        <p:nvSpPr>
          <p:cNvPr id="115" name="Google Shape;115;p23"/>
          <p:cNvSpPr txBox="1">
            <a:spLocks noGrp="1"/>
          </p:cNvSpPr>
          <p:nvPr>
            <p:ph type="body" idx="1"/>
          </p:nvPr>
        </p:nvSpPr>
        <p:spPr>
          <a:xfrm>
            <a:off x="311700" y="938175"/>
            <a:ext cx="8520600" cy="40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 in” on </a:t>
            </a:r>
            <a:r>
              <a:rPr lang="en" b="1"/>
              <a:t>a topic</a:t>
            </a:r>
            <a:r>
              <a:rPr lang="en"/>
              <a:t> that is appropriate/manageable for the Conference Paper;  for example: mechanical engineering     solar power     solar panels for residential use     nano solar technologies/materials      thin films      the use of CIGS technology in creating solar shingles (see pages 1-3 of the Proposal Assignment)  </a:t>
            </a:r>
            <a:r>
              <a:rPr lang="en" sz="1400"/>
              <a:t/>
            </a:r>
            <a:br>
              <a:rPr lang="en" sz="1400"/>
            </a:br>
            <a:r>
              <a:rPr lang="en" sz="1400"/>
              <a:t/>
            </a:r>
            <a:br>
              <a:rPr lang="en" sz="1400"/>
            </a:br>
            <a:r>
              <a:rPr lang="en" sz="1400"/>
              <a:t>Your proposal will be a set of interrelated sentences that state what your paper will “be about”--what your paper will cover and explain and evaluate. </a:t>
            </a:r>
            <a:endParaRPr sz="1400"/>
          </a:p>
          <a:p>
            <a:pPr marL="0" lvl="0" indent="0" algn="l" rtl="0">
              <a:spcBef>
                <a:spcPts val="1600"/>
              </a:spcBef>
              <a:spcAft>
                <a:spcPts val="0"/>
              </a:spcAft>
              <a:buNone/>
            </a:pPr>
            <a:r>
              <a:rPr lang="en" sz="1400"/>
              <a:t>This set of sentences will concisely describe </a:t>
            </a:r>
            <a:r>
              <a:rPr lang="en" sz="1400" i="1"/>
              <a:t>all</a:t>
            </a:r>
            <a:r>
              <a:rPr lang="en" sz="1400"/>
              <a:t> of the information areas of your paper. </a:t>
            </a:r>
            <a:endParaRPr sz="1400"/>
          </a:p>
          <a:p>
            <a:pPr marL="0" lvl="0" indent="0" algn="l" rtl="0">
              <a:spcBef>
                <a:spcPts val="1600"/>
              </a:spcBef>
              <a:spcAft>
                <a:spcPts val="1600"/>
              </a:spcAft>
              <a:buNone/>
            </a:pPr>
            <a:r>
              <a:rPr lang="en" sz="1400"/>
              <a:t>For example, if you are writing about CIGS technology and solar shingles, your sentences will state that you will be describing and explaining this particular technology, that you will discuss an important application of this technology; that you will include/discuss an example of this technology “in use,” and that you will be establishing and explaining the importance of this technology and its applications and outcomes. These sentences (show the connections!) are your Preliminary Proposal!</a:t>
            </a:r>
            <a:br>
              <a:rPr lang="en" sz="1400"/>
            </a:br>
            <a:endParaRPr sz="1400"/>
          </a:p>
        </p:txBody>
      </p:sp>
      <p:sp>
        <p:nvSpPr>
          <p:cNvPr id="116" name="Google Shape;116;p23"/>
          <p:cNvSpPr/>
          <p:nvPr/>
        </p:nvSpPr>
        <p:spPr>
          <a:xfrm>
            <a:off x="4196750" y="1438500"/>
            <a:ext cx="2367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5669200" y="1438500"/>
            <a:ext cx="2367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792025" y="1772975"/>
            <a:ext cx="2367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576750" y="1772975"/>
            <a:ext cx="2367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5823950" y="1736550"/>
            <a:ext cx="2367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it?</a:t>
            </a:r>
            <a:endParaRPr/>
          </a:p>
        </p:txBody>
      </p:sp>
      <p:sp>
        <p:nvSpPr>
          <p:cNvPr id="126" name="Google Shape;126;p24"/>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Clr>
                <a:schemeClr val="dk1"/>
              </a:buClr>
              <a:buSzPts val="1100"/>
              <a:buFont typeface="Arial"/>
              <a:buNone/>
            </a:pPr>
            <a:r>
              <a:rPr lang="en" sz="3000">
                <a:solidFill>
                  <a:schemeClr val="dk1"/>
                </a:solidFill>
              </a:rPr>
              <a:t>•</a:t>
            </a:r>
            <a:r>
              <a:rPr lang="en" sz="3000">
                <a:solidFill>
                  <a:schemeClr val="dk1"/>
                </a:solidFill>
                <a:latin typeface="Calibri"/>
                <a:ea typeface="Calibri"/>
                <a:cs typeface="Calibri"/>
                <a:sym typeface="Calibri"/>
              </a:rPr>
              <a:t>Concisely describe/explain: what is this technology and how does it “work?”</a:t>
            </a:r>
            <a:endParaRPr sz="1400">
              <a:solidFill>
                <a:schemeClr val="dk1"/>
              </a:solidFill>
            </a:endParaRPr>
          </a:p>
          <a:p>
            <a:pPr marL="0" lvl="0" indent="0" algn="l" rtl="0">
              <a:spcBef>
                <a:spcPts val="700"/>
              </a:spcBef>
              <a:spcAft>
                <a:spcPts val="0"/>
              </a:spcAft>
              <a:buClr>
                <a:schemeClr val="dk1"/>
              </a:buClr>
              <a:buSzPts val="1100"/>
              <a:buFont typeface="Arial"/>
              <a:buNone/>
            </a:pPr>
            <a:r>
              <a:rPr lang="en" sz="3000">
                <a:solidFill>
                  <a:schemeClr val="dk1"/>
                </a:solidFill>
              </a:rPr>
              <a:t>•</a:t>
            </a:r>
            <a:r>
              <a:rPr lang="en" sz="3000">
                <a:solidFill>
                  <a:schemeClr val="dk1"/>
                </a:solidFill>
                <a:latin typeface="Calibri"/>
                <a:ea typeface="Calibri"/>
                <a:cs typeface="Calibri"/>
                <a:sym typeface="Calibri"/>
              </a:rPr>
              <a:t>Concisely describe/explain : What are the key materials and/or components and/or processes?</a:t>
            </a:r>
            <a:endParaRPr sz="1400">
              <a:solidFill>
                <a:schemeClr val="dk1"/>
              </a:solidFill>
            </a:endParaRPr>
          </a:p>
          <a:p>
            <a:pPr marL="0" lvl="0" indent="0" algn="l" rtl="0">
              <a:spcBef>
                <a:spcPts val="700"/>
              </a:spcBef>
              <a:spcAft>
                <a:spcPts val="0"/>
              </a:spcAft>
              <a:buClr>
                <a:schemeClr val="dk1"/>
              </a:buClr>
              <a:buSzPts val="1100"/>
              <a:buFont typeface="Arial"/>
              <a:buNone/>
            </a:pPr>
            <a:r>
              <a:rPr lang="en" sz="3000">
                <a:solidFill>
                  <a:schemeClr val="dk1"/>
                </a:solidFill>
              </a:rPr>
              <a:t>•</a:t>
            </a:r>
            <a:r>
              <a:rPr lang="en" sz="3000">
                <a:solidFill>
                  <a:schemeClr val="dk1"/>
                </a:solidFill>
                <a:latin typeface="Calibri"/>
                <a:ea typeface="Calibri"/>
                <a:cs typeface="Calibri"/>
                <a:sym typeface="Calibri"/>
              </a:rPr>
              <a:t>Concisely describe/explain: What application/use and accompanying </a:t>
            </a:r>
            <a:r>
              <a:rPr lang="en" sz="3000">
                <a:solidFill>
                  <a:srgbClr val="953735"/>
                </a:solidFill>
                <a:latin typeface="Calibri"/>
                <a:ea typeface="Calibri"/>
                <a:cs typeface="Calibri"/>
                <a:sym typeface="Calibri"/>
              </a:rPr>
              <a:t>EXAMPLE</a:t>
            </a:r>
            <a:r>
              <a:rPr lang="en" sz="3000">
                <a:solidFill>
                  <a:schemeClr val="dk1"/>
                </a:solidFill>
                <a:latin typeface="Calibri"/>
                <a:ea typeface="Calibri"/>
                <a:cs typeface="Calibri"/>
                <a:sym typeface="Calibri"/>
              </a:rPr>
              <a:t> will be described/explained/analyzed in your paper?</a:t>
            </a:r>
            <a:endParaRPr sz="3000">
              <a:solidFill>
                <a:schemeClr val="dk1"/>
              </a:solidFill>
              <a:latin typeface="Calibri"/>
              <a:ea typeface="Calibri"/>
              <a:cs typeface="Calibri"/>
              <a:sym typeface="Calibri"/>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is it relevant?</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a:solidFill>
                  <a:schemeClr val="dk1"/>
                </a:solidFill>
              </a:rPr>
              <a:t>•</a:t>
            </a:r>
            <a:r>
              <a:rPr lang="en" sz="3200">
                <a:solidFill>
                  <a:schemeClr val="dk1"/>
                </a:solidFill>
                <a:latin typeface="Calibri"/>
                <a:ea typeface="Calibri"/>
                <a:cs typeface="Calibri"/>
                <a:sym typeface="Calibri"/>
              </a:rPr>
              <a:t>Begin answering the question: </a:t>
            </a:r>
            <a:r>
              <a:rPr lang="en" sz="3200">
                <a:solidFill>
                  <a:srgbClr val="953735"/>
                </a:solidFill>
                <a:latin typeface="Calibri"/>
                <a:ea typeface="Calibri"/>
                <a:cs typeface="Calibri"/>
                <a:sym typeface="Calibri"/>
              </a:rPr>
              <a:t>“So what?”</a:t>
            </a:r>
            <a:r>
              <a:rPr lang="en" sz="3200">
                <a:solidFill>
                  <a:schemeClr val="dk1"/>
                </a:solidFill>
                <a:latin typeface="Calibri"/>
                <a:ea typeface="Calibri"/>
                <a:cs typeface="Calibri"/>
                <a:sym typeface="Calibri"/>
              </a:rPr>
              <a:t> “Why should we (engineering students, engineers, various other professionals) —or anyone—care about this topic/technology?”</a:t>
            </a:r>
            <a:endParaRPr sz="3200">
              <a:solidFill>
                <a:schemeClr val="dk1"/>
              </a:solidFill>
              <a:latin typeface="Calibri"/>
              <a:ea typeface="Calibri"/>
              <a:cs typeface="Calibri"/>
              <a:sym typeface="Calibri"/>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 of Action</a:t>
            </a:r>
            <a:endParaRPr/>
          </a:p>
        </p:txBody>
      </p:sp>
      <p:sp>
        <p:nvSpPr>
          <p:cNvPr id="138" name="Google Shape;138;p26"/>
          <p:cNvSpPr txBox="1">
            <a:spLocks noGrp="1"/>
          </p:cNvSpPr>
          <p:nvPr>
            <p:ph type="body" idx="1"/>
          </p:nvPr>
        </p:nvSpPr>
        <p:spPr>
          <a:xfrm>
            <a:off x="255300" y="960725"/>
            <a:ext cx="8520600" cy="34164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Clr>
                <a:schemeClr val="dk1"/>
              </a:buClr>
              <a:buSzPts val="1100"/>
              <a:buFont typeface="Arial"/>
              <a:buNone/>
            </a:pPr>
            <a:r>
              <a:rPr lang="en" sz="2400">
                <a:solidFill>
                  <a:schemeClr val="dk1"/>
                </a:solidFill>
              </a:rPr>
              <a:t>•</a:t>
            </a:r>
            <a:r>
              <a:rPr lang="en" sz="2400" b="1">
                <a:solidFill>
                  <a:schemeClr val="dk1"/>
                </a:solidFill>
                <a:latin typeface="Calibri"/>
                <a:ea typeface="Calibri"/>
                <a:cs typeface="Calibri"/>
                <a:sym typeface="Calibri"/>
              </a:rPr>
              <a:t>What</a:t>
            </a:r>
            <a:r>
              <a:rPr lang="en" sz="2400">
                <a:solidFill>
                  <a:schemeClr val="dk1"/>
                </a:solidFill>
                <a:latin typeface="Calibri"/>
                <a:ea typeface="Calibri"/>
                <a:cs typeface="Calibri"/>
                <a:sym typeface="Calibri"/>
              </a:rPr>
              <a:t> is your strategic plan for continuing your research and writing?</a:t>
            </a:r>
            <a:endParaRPr sz="2400">
              <a:solidFill>
                <a:schemeClr val="dk1"/>
              </a:solidFill>
              <a:latin typeface="Calibri"/>
              <a:ea typeface="Calibri"/>
              <a:cs typeface="Calibri"/>
              <a:sym typeface="Calibri"/>
            </a:endParaRPr>
          </a:p>
          <a:p>
            <a:pPr marL="0" lvl="0" indent="0" algn="l" rtl="0">
              <a:spcBef>
                <a:spcPts val="8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What </a:t>
            </a:r>
            <a:r>
              <a:rPr lang="en" sz="2400" b="1">
                <a:solidFill>
                  <a:schemeClr val="dk1"/>
                </a:solidFill>
                <a:latin typeface="Calibri"/>
                <a:ea typeface="Calibri"/>
                <a:cs typeface="Calibri"/>
                <a:sym typeface="Calibri"/>
              </a:rPr>
              <a:t>kinds</a:t>
            </a:r>
            <a:r>
              <a:rPr lang="en" sz="2400">
                <a:solidFill>
                  <a:schemeClr val="dk1"/>
                </a:solidFill>
                <a:latin typeface="Calibri"/>
                <a:ea typeface="Calibri"/>
                <a:cs typeface="Calibri"/>
                <a:sym typeface="Calibri"/>
              </a:rPr>
              <a:t> of information will you be using? What types of sources will you be consulting?</a:t>
            </a:r>
            <a:endParaRPr sz="2400">
              <a:solidFill>
                <a:schemeClr val="dk1"/>
              </a:solidFill>
              <a:latin typeface="Calibri"/>
              <a:ea typeface="Calibri"/>
              <a:cs typeface="Calibri"/>
              <a:sym typeface="Calibri"/>
            </a:endParaRPr>
          </a:p>
          <a:p>
            <a:pPr marL="0" lvl="0" indent="0" algn="l" rtl="0">
              <a:spcBef>
                <a:spcPts val="8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Concisely convince the readers of your Proposal </a:t>
            </a:r>
            <a:r>
              <a:rPr lang="en" sz="2400" b="1">
                <a:solidFill>
                  <a:schemeClr val="dk1"/>
                </a:solidFill>
                <a:latin typeface="Calibri"/>
                <a:ea typeface="Calibri"/>
                <a:cs typeface="Calibri"/>
                <a:sym typeface="Calibri"/>
              </a:rPr>
              <a:t>that you can and will be able to continue with the research and writing in appropriate, effective ways</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marL="0" lvl="0" indent="0" algn="l" rtl="0">
              <a:spcBef>
                <a:spcPts val="0"/>
              </a:spcBef>
              <a:spcAft>
                <a:spcPts val="1600"/>
              </a:spcAft>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	</a:t>
            </a:r>
            <a:endParaRPr/>
          </a:p>
        </p:txBody>
      </p:sp>
      <p:sp>
        <p:nvSpPr>
          <p:cNvPr id="144" name="Google Shape;144;p27"/>
          <p:cNvSpPr txBox="1">
            <a:spLocks noGrp="1"/>
          </p:cNvSpPr>
          <p:nvPr>
            <p:ph type="body" idx="1"/>
          </p:nvPr>
        </p:nvSpPr>
        <p:spPr>
          <a:xfrm>
            <a:off x="311700" y="1088750"/>
            <a:ext cx="8520600" cy="351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For the Proposal, you must consult </a:t>
            </a:r>
            <a:r>
              <a:rPr lang="en" i="1"/>
              <a:t>at least </a:t>
            </a:r>
            <a:r>
              <a:rPr lang="en"/>
              <a:t>5 sources.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At first, you might be locating/consulting relatively general sources; for example, sources that provide information about residential solar energy.</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 will need to </a:t>
            </a:r>
            <a:r>
              <a:rPr lang="en" sz="2000">
                <a:solidFill>
                  <a:srgbClr val="980000"/>
                </a:solidFill>
              </a:rPr>
              <a:t>quickly</a:t>
            </a:r>
            <a:r>
              <a:rPr lang="en">
                <a:solidFill>
                  <a:srgbClr val="980000"/>
                </a:solidFill>
              </a:rPr>
              <a:t> </a:t>
            </a:r>
            <a:r>
              <a:rPr lang="en"/>
              <a:t>move to locating/using sources that provide you with the kinds of </a:t>
            </a:r>
            <a:r>
              <a:rPr lang="en" sz="2000">
                <a:solidFill>
                  <a:srgbClr val="980000"/>
                </a:solidFill>
              </a:rPr>
              <a:t>specific</a:t>
            </a:r>
            <a:r>
              <a:rPr lang="en" sz="1900"/>
              <a:t> </a:t>
            </a:r>
            <a:r>
              <a:rPr lang="en"/>
              <a:t>information needed to develop a focus that is appropriate and manageable for </a:t>
            </a:r>
            <a:r>
              <a:rPr lang="en" i="1"/>
              <a:t>this </a:t>
            </a:r>
            <a:r>
              <a:rPr lang="en"/>
              <a:t>proposal/paper</a:t>
            </a:r>
            <a:endParaRPr/>
          </a:p>
          <a:p>
            <a:pPr marL="0" lvl="0" indent="0" algn="l" rtl="0">
              <a:lnSpc>
                <a:spcPct val="100000"/>
              </a:lnSpc>
              <a:spcBef>
                <a:spcPts val="0"/>
              </a:spcBef>
              <a:spcAft>
                <a:spcPts val="0"/>
              </a:spcAft>
              <a:buNone/>
            </a:pPr>
            <a:r>
              <a:rPr lang="en"/>
              <a:t/>
            </a:r>
            <a:br>
              <a:rPr lang="en"/>
            </a:br>
            <a:r>
              <a:rPr lang="en"/>
              <a:t>You will include a “Sources Consulted” section with your Proposal. Within this section, you will provide complete bibliographic information for the sources you have consulted. </a:t>
            </a:r>
            <a:endParaRPr/>
          </a:p>
          <a:p>
            <a:pPr marL="0" lvl="0" indent="0" algn="l" rtl="0">
              <a:spcBef>
                <a:spcPts val="0"/>
              </a:spcBef>
              <a:spcAft>
                <a:spcPts val="1600"/>
              </a:spcAft>
              <a:buNone/>
            </a:pPr>
            <a:r>
              <a:rPr lang="en"/>
              <a:t/>
            </a:r>
            <a:br>
              <a:rPr lang="en"/>
            </a:br>
            <a:r>
              <a:rPr lang="en"/>
              <a:t> </a:t>
            </a: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in Show</a:t>
            </a:r>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best papers from last year’s conference </a:t>
            </a:r>
            <a:r>
              <a:rPr lang="en" u="sng" dirty="0">
                <a:solidFill>
                  <a:schemeClr val="hlink"/>
                </a:solidFill>
                <a:hlinkClick r:id="rId3"/>
              </a:rPr>
              <a:t>are online</a:t>
            </a:r>
            <a:r>
              <a:rPr lang="en" dirty="0"/>
              <a:t>.</a:t>
            </a:r>
            <a:endParaRPr dirty="0"/>
          </a:p>
          <a:p>
            <a:pPr marL="0" lvl="0" indent="0" algn="l" rtl="0">
              <a:spcBef>
                <a:spcPts val="1600"/>
              </a:spcBef>
              <a:spcAft>
                <a:spcPts val="0"/>
              </a:spcAft>
              <a:buNone/>
            </a:pPr>
            <a:r>
              <a:rPr lang="en" dirty="0"/>
              <a:t>This can be a wonderful resource to see the TYPES of topics that are appropriate for a </a:t>
            </a:r>
            <a:r>
              <a:rPr lang="en" dirty="0" smtClean="0"/>
              <a:t>5,000</a:t>
            </a:r>
            <a:r>
              <a:rPr lang="en-US" dirty="0" smtClean="0"/>
              <a:t>-</a:t>
            </a:r>
            <a:r>
              <a:rPr lang="en" dirty="0" smtClean="0"/>
              <a:t>word </a:t>
            </a:r>
            <a:r>
              <a:rPr lang="en" dirty="0"/>
              <a:t>research paper. </a:t>
            </a:r>
            <a:endParaRPr dirty="0"/>
          </a:p>
          <a:p>
            <a:pPr marL="0" lvl="0" indent="0" algn="l" rtl="0">
              <a:spcBef>
                <a:spcPts val="1600"/>
              </a:spcBef>
              <a:spcAft>
                <a:spcPts val="0"/>
              </a:spcAft>
              <a:buNone/>
            </a:pPr>
            <a:r>
              <a:rPr lang="en" dirty="0"/>
              <a:t>This can be a wonderful resource to see the types of SOURCES that are appropriate for a 5,000 word research paper of this </a:t>
            </a:r>
            <a:r>
              <a:rPr lang="en-US" dirty="0" smtClean="0"/>
              <a:t>caliber</a:t>
            </a:r>
            <a:r>
              <a:rPr lang="en" dirty="0" smtClean="0"/>
              <a:t>. </a:t>
            </a:r>
            <a:endParaRPr dirty="0"/>
          </a:p>
          <a:p>
            <a:pPr marL="0" lvl="0" indent="0" algn="l" rtl="0">
              <a:spcBef>
                <a:spcPts val="1600"/>
              </a:spcBef>
              <a:spcAft>
                <a:spcPts val="1600"/>
              </a:spcAft>
              <a:buNone/>
            </a:pPr>
            <a:r>
              <a:rPr lang="en" dirty="0"/>
              <a:t>It goes without saying that you must not plagiarize previous papers. Rather, you can use them as a starting point, inspiration, etc.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Unique Opportunity</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 interdisciplinary opportunity at the University of Pittsburgh</a:t>
            </a:r>
            <a:endParaRPr/>
          </a:p>
          <a:p>
            <a:pPr marL="0" lvl="0" indent="0" algn="l" rtl="0">
              <a:spcBef>
                <a:spcPts val="1600"/>
              </a:spcBef>
              <a:spcAft>
                <a:spcPts val="0"/>
              </a:spcAft>
              <a:buNone/>
            </a:pPr>
            <a:endParaRPr/>
          </a:p>
          <a:p>
            <a:pPr marL="0" lvl="0" indent="0" algn="l" rtl="0">
              <a:spcBef>
                <a:spcPts val="1600"/>
              </a:spcBef>
              <a:spcAft>
                <a:spcPts val="0"/>
              </a:spcAft>
              <a:buNone/>
            </a:pPr>
            <a:r>
              <a:rPr lang="en" dirty="0"/>
              <a:t>Totally unique among undergraduate engineering writing programs</a:t>
            </a:r>
            <a:endParaRPr/>
          </a:p>
          <a:p>
            <a:pPr marL="0" lvl="0" indent="0" algn="l" rtl="0">
              <a:spcBef>
                <a:spcPts val="1600"/>
              </a:spcBef>
              <a:spcAft>
                <a:spcPts val="0"/>
              </a:spcAft>
              <a:buNone/>
            </a:pPr>
            <a:endParaRPr/>
          </a:p>
          <a:p>
            <a:pPr marL="0" lvl="0" indent="0" algn="l" rtl="0">
              <a:spcBef>
                <a:spcPts val="1600"/>
              </a:spcBef>
              <a:spcAft>
                <a:spcPts val="1600"/>
              </a:spcAft>
              <a:buNone/>
            </a:pPr>
            <a:r>
              <a:rPr lang="en" dirty="0"/>
              <a:t>Head start on your peers in that this project incorporates fundamental writing skills with research writing and with </a:t>
            </a:r>
            <a:r>
              <a:rPr lang="en" dirty="0">
                <a:solidFill>
                  <a:srgbClr val="980000"/>
                </a:solidFill>
              </a:rPr>
              <a:t>RELEVANT</a:t>
            </a:r>
            <a:r>
              <a:rPr lang="en" dirty="0"/>
              <a:t> subject matter for your disciplines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Mirrors Real World Opportunities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Whether you enter industry or academia, you will one day attend an engineering conference. You will hopefully present your research and work at one!</a:t>
            </a:r>
            <a:endParaRPr/>
          </a:p>
          <a:p>
            <a:pPr marL="0" lvl="0" indent="0" algn="l" rtl="0">
              <a:spcBef>
                <a:spcPts val="1600"/>
              </a:spcBef>
              <a:spcAft>
                <a:spcPts val="0"/>
              </a:spcAft>
              <a:buNone/>
            </a:pPr>
            <a:r>
              <a:rPr lang="en" dirty="0"/>
              <a:t>The entire writing process this semester mirrors the process for conference acceptance in real life. </a:t>
            </a:r>
            <a:endParaRPr/>
          </a:p>
          <a:p>
            <a:pPr marL="0" lvl="0" indent="0" algn="l" rtl="0">
              <a:spcBef>
                <a:spcPts val="1600"/>
              </a:spcBef>
              <a:spcAft>
                <a:spcPts val="0"/>
              </a:spcAft>
              <a:buNone/>
            </a:pPr>
            <a:r>
              <a:rPr lang="en" dirty="0"/>
              <a:t>Instructors will nitpick and be very specific and the guidelines will be precise. This is just like real life. </a:t>
            </a:r>
            <a:endParaRPr/>
          </a:p>
          <a:p>
            <a:pPr marL="0" lvl="0" indent="0" algn="l" rtl="0">
              <a:spcBef>
                <a:spcPts val="1600"/>
              </a:spcBef>
              <a:spcAft>
                <a:spcPts val="1600"/>
              </a:spcAft>
              <a:buNone/>
            </a:pPr>
            <a:r>
              <a:rPr lang="en" dirty="0"/>
              <a:t>PARTICULARLY with submissions increasingly using online forms!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Overview</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Preliminary Proposals</a:t>
            </a:r>
            <a:endParaRPr/>
          </a:p>
          <a:p>
            <a:pPr marL="0" lvl="0" indent="0" algn="l" rtl="0">
              <a:spcBef>
                <a:spcPts val="1600"/>
              </a:spcBef>
              <a:spcAft>
                <a:spcPts val="0"/>
              </a:spcAft>
              <a:buNone/>
            </a:pPr>
            <a:r>
              <a:rPr lang="en" dirty="0"/>
              <a:t>Proposal</a:t>
            </a:r>
            <a:endParaRPr/>
          </a:p>
          <a:p>
            <a:pPr marL="0" lvl="0" indent="0" algn="l" rtl="0">
              <a:spcBef>
                <a:spcPts val="1600"/>
              </a:spcBef>
              <a:spcAft>
                <a:spcPts val="0"/>
              </a:spcAft>
              <a:buNone/>
            </a:pPr>
            <a:r>
              <a:rPr lang="en" dirty="0"/>
              <a:t>Revised Proposal Plus Annotated Bib</a:t>
            </a:r>
            <a:endParaRPr/>
          </a:p>
          <a:p>
            <a:pPr marL="0" lvl="0" indent="0" algn="l" rtl="0">
              <a:spcBef>
                <a:spcPts val="1600"/>
              </a:spcBef>
              <a:spcAft>
                <a:spcPts val="0"/>
              </a:spcAft>
              <a:buNone/>
            </a:pPr>
            <a:r>
              <a:rPr lang="en" dirty="0"/>
              <a:t>Annotated Outline</a:t>
            </a:r>
            <a:endParaRPr/>
          </a:p>
          <a:p>
            <a:pPr marL="0" lvl="0" indent="0" algn="l" rtl="0">
              <a:spcBef>
                <a:spcPts val="1600"/>
              </a:spcBef>
              <a:spcAft>
                <a:spcPts val="0"/>
              </a:spcAft>
              <a:buNone/>
            </a:pPr>
            <a:r>
              <a:rPr lang="en" dirty="0"/>
              <a:t>Conference Paper, 1st Version</a:t>
            </a:r>
            <a:endParaRPr/>
          </a:p>
          <a:p>
            <a:pPr marL="0" lvl="0" indent="0" algn="l" rtl="0">
              <a:spcBef>
                <a:spcPts val="1600"/>
              </a:spcBef>
              <a:spcAft>
                <a:spcPts val="1600"/>
              </a:spcAft>
              <a:buNone/>
            </a:pPr>
            <a:r>
              <a:rPr lang="en" dirty="0"/>
              <a:t>Revised, Final Conference Paper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 is Important</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NOT WAIT to begin your research until you begin your rough draft</a:t>
            </a:r>
            <a:endParaRPr/>
          </a:p>
          <a:p>
            <a:pPr marL="0" lvl="0" indent="0" algn="l" rtl="0">
              <a:spcBef>
                <a:spcPts val="1600"/>
              </a:spcBef>
              <a:spcAft>
                <a:spcPts val="0"/>
              </a:spcAft>
              <a:buNone/>
            </a:pPr>
            <a:r>
              <a:rPr lang="en" dirty="0"/>
              <a:t>The sequence of assignments demands that you are conducting research and gathering sources throughout the semester</a:t>
            </a:r>
            <a:endParaRPr/>
          </a:p>
          <a:p>
            <a:pPr marL="0" lvl="0" indent="0" algn="l" rtl="0">
              <a:spcBef>
                <a:spcPts val="1600"/>
              </a:spcBef>
              <a:spcAft>
                <a:spcPts val="0"/>
              </a:spcAft>
              <a:buNone/>
            </a:pPr>
            <a:r>
              <a:rPr lang="en" dirty="0"/>
              <a:t>Each stage of the paper is graded!</a:t>
            </a:r>
            <a:endParaRPr/>
          </a:p>
          <a:p>
            <a:pPr marL="0" lvl="0" indent="0" algn="l" rtl="0">
              <a:spcBef>
                <a:spcPts val="1600"/>
              </a:spcBef>
              <a:spcAft>
                <a:spcPts val="1600"/>
              </a:spcAft>
              <a:buNone/>
            </a:pPr>
            <a:r>
              <a:rPr lang="en" dirty="0">
                <a:solidFill>
                  <a:srgbClr val="000000"/>
                </a:solidFill>
              </a:rPr>
              <a:t>Yes, your grade matches your partners’ grade</a:t>
            </a:r>
            <a:r>
              <a:rPr lang="en" dirty="0">
                <a:solidFill>
                  <a:srgbClr val="980000"/>
                </a:solidFill>
              </a:rPr>
              <a:t>--everyone </a:t>
            </a:r>
            <a:r>
              <a:rPr lang="en" dirty="0">
                <a:solidFill>
                  <a:srgbClr val="000000"/>
                </a:solidFill>
              </a:rPr>
              <a:t>on your team</a:t>
            </a:r>
            <a:r>
              <a:rPr lang="en" dirty="0">
                <a:solidFill>
                  <a:srgbClr val="980000"/>
                </a:solidFill>
              </a:rPr>
              <a:t> earns the </a:t>
            </a:r>
            <a:r>
              <a:rPr lang="en" i="1" dirty="0">
                <a:solidFill>
                  <a:srgbClr val="980000"/>
                </a:solidFill>
              </a:rPr>
              <a:t>same </a:t>
            </a:r>
            <a:r>
              <a:rPr lang="en" dirty="0">
                <a:solidFill>
                  <a:srgbClr val="980000"/>
                </a:solidFill>
              </a:rPr>
              <a:t>grade!</a:t>
            </a:r>
            <a:r>
              <a:rPr lang="en" dirty="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Choosing a Topic</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Conference Paper must report on an innovation, process, product, or application which the authors evaluate as being important to engineering and to </a:t>
            </a:r>
            <a:r>
              <a:rPr lang="en" dirty="0" smtClean="0"/>
              <a:t>society</a:t>
            </a:r>
            <a:r>
              <a:rPr lang="en-US" dirty="0" smtClean="0"/>
              <a:t>.</a:t>
            </a:r>
            <a:r>
              <a:rPr lang="en" dirty="0" smtClean="0"/>
              <a:t>”</a:t>
            </a:r>
            <a:endParaRPr dirty="0"/>
          </a:p>
          <a:p>
            <a:pPr marL="0" lvl="0" indent="0" algn="l" rtl="0">
              <a:spcBef>
                <a:spcPts val="1600"/>
              </a:spcBef>
              <a:spcAft>
                <a:spcPts val="0"/>
              </a:spcAft>
              <a:buNone/>
            </a:pPr>
            <a:r>
              <a:rPr lang="en" dirty="0"/>
              <a:t>If </a:t>
            </a:r>
            <a:r>
              <a:rPr lang="en-US" dirty="0" smtClean="0"/>
              <a:t>choosing/”focusing in” on a topic</a:t>
            </a:r>
            <a:r>
              <a:rPr lang="en" dirty="0" smtClean="0"/>
              <a:t> </a:t>
            </a:r>
            <a:r>
              <a:rPr lang="en" dirty="0"/>
              <a:t>was something you struggled with on paper 3 or 4 last term, reach out for guidance! </a:t>
            </a:r>
            <a:endParaRPr dirty="0"/>
          </a:p>
          <a:p>
            <a:pPr marL="0" lvl="0" indent="0" algn="l" rtl="0">
              <a:spcBef>
                <a:spcPts val="1600"/>
              </a:spcBef>
              <a:spcAft>
                <a:spcPts val="1600"/>
              </a:spcAft>
              <a:buNone/>
            </a:pPr>
            <a:r>
              <a:rPr lang="en" dirty="0"/>
              <a:t>Again, “batteries” is too broad. “Solar energy” is too broad. If you fear your topic is not appropriate, reach out </a:t>
            </a:r>
            <a:r>
              <a:rPr lang="en" dirty="0">
                <a:solidFill>
                  <a:srgbClr val="980000"/>
                </a:solidFill>
              </a:rPr>
              <a:t>WAY</a:t>
            </a:r>
            <a:r>
              <a:rPr lang="en" dirty="0"/>
              <a:t> </a:t>
            </a:r>
            <a:r>
              <a:rPr lang="en" dirty="0">
                <a:solidFill>
                  <a:srgbClr val="980000"/>
                </a:solidFill>
              </a:rPr>
              <a:t>BEFORE THE DEADLINE</a:t>
            </a:r>
            <a:endParaRPr dirty="0">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if we have a question?</a:t>
            </a:r>
            <a:endParaRPr/>
          </a:p>
        </p:txBody>
      </p:sp>
      <p:sp>
        <p:nvSpPr>
          <p:cNvPr id="91" name="Google Shape;91;p19"/>
          <p:cNvSpPr txBox="1">
            <a:spLocks noGrp="1"/>
          </p:cNvSpPr>
          <p:nvPr>
            <p:ph type="body" idx="1"/>
          </p:nvPr>
        </p:nvSpPr>
        <p:spPr>
          <a:xfrm>
            <a:off x="311700" y="1152475"/>
            <a:ext cx="8520600" cy="38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now, if you have any questions about your Preliminary Proposal, send your group’s question to the Writing Instructor who visited your 0012 section:</a:t>
            </a:r>
            <a:endParaRPr/>
          </a:p>
          <a:p>
            <a:pPr marL="0" lvl="0" indent="0" algn="l" rtl="0">
              <a:lnSpc>
                <a:spcPct val="100000"/>
              </a:lnSpc>
              <a:spcBef>
                <a:spcPts val="1600"/>
              </a:spcBef>
              <a:spcAft>
                <a:spcPts val="0"/>
              </a:spcAft>
              <a:buNone/>
            </a:pPr>
            <a:r>
              <a:rPr lang="en" sz="1400" dirty="0"/>
              <a:t>10:00 Mandala, Katy Rank Lev, </a:t>
            </a:r>
            <a:r>
              <a:rPr lang="en" sz="1400" u="sng" dirty="0">
                <a:solidFill>
                  <a:schemeClr val="hlink"/>
                </a:solidFill>
                <a:hlinkClick r:id="rId3"/>
              </a:rPr>
              <a:t>kar225@pitt.edu</a:t>
            </a:r>
            <a:endParaRPr sz="1400"/>
          </a:p>
          <a:p>
            <a:pPr marL="0" lvl="0" indent="0" algn="l" rtl="0">
              <a:lnSpc>
                <a:spcPct val="100000"/>
              </a:lnSpc>
              <a:spcBef>
                <a:spcPts val="1600"/>
              </a:spcBef>
              <a:spcAft>
                <a:spcPts val="0"/>
              </a:spcAft>
              <a:buNone/>
            </a:pPr>
            <a:r>
              <a:rPr lang="en" sz="1400" dirty="0"/>
              <a:t>10:00 Mena, Beth Newborg, </a:t>
            </a:r>
            <a:r>
              <a:rPr lang="en" sz="1400" u="sng" dirty="0">
                <a:solidFill>
                  <a:schemeClr val="hlink"/>
                </a:solidFill>
                <a:hlinkClick r:id="rId4"/>
              </a:rPr>
              <a:t>beth.newborg@pitt.edu</a:t>
            </a:r>
            <a:endParaRPr sz="1400"/>
          </a:p>
          <a:p>
            <a:pPr marL="0" lvl="0" indent="0" algn="l" rtl="0">
              <a:lnSpc>
                <a:spcPct val="100000"/>
              </a:lnSpc>
              <a:spcBef>
                <a:spcPts val="1600"/>
              </a:spcBef>
              <a:spcAft>
                <a:spcPts val="0"/>
              </a:spcAft>
              <a:buNone/>
            </a:pPr>
            <a:r>
              <a:rPr lang="en" sz="1400" dirty="0"/>
              <a:t>1:00 Mena, Beth Newborg, </a:t>
            </a:r>
            <a:r>
              <a:rPr lang="en" sz="1400" u="sng" dirty="0">
                <a:solidFill>
                  <a:schemeClr val="hlink"/>
                </a:solidFill>
                <a:hlinkClick r:id="rId4"/>
              </a:rPr>
              <a:t>beth.newborg@pitt.edu</a:t>
            </a:r>
            <a:endParaRPr sz="1400"/>
          </a:p>
          <a:p>
            <a:pPr marL="0" lvl="0" indent="0" algn="l" rtl="0">
              <a:lnSpc>
                <a:spcPct val="100000"/>
              </a:lnSpc>
              <a:spcBef>
                <a:spcPts val="1600"/>
              </a:spcBef>
              <a:spcAft>
                <a:spcPts val="0"/>
              </a:spcAft>
              <a:buNone/>
            </a:pPr>
            <a:r>
              <a:rPr lang="en" sz="1400" dirty="0"/>
              <a:t>2:00, Mandala, Katy Rank Lev, </a:t>
            </a:r>
            <a:r>
              <a:rPr lang="en" sz="1400" u="sng" dirty="0">
                <a:solidFill>
                  <a:schemeClr val="hlink"/>
                </a:solidFill>
                <a:hlinkClick r:id="rId5"/>
              </a:rPr>
              <a:t>kar225@pitt.edu</a:t>
            </a:r>
            <a:endParaRPr sz="1400"/>
          </a:p>
          <a:p>
            <a:pPr marL="0" lvl="0" indent="0" algn="l" rtl="0">
              <a:lnSpc>
                <a:spcPct val="100000"/>
              </a:lnSpc>
              <a:spcBef>
                <a:spcPts val="1600"/>
              </a:spcBef>
              <a:spcAft>
                <a:spcPts val="0"/>
              </a:spcAft>
              <a:buNone/>
            </a:pPr>
            <a:r>
              <a:rPr lang="en" sz="1400" dirty="0"/>
              <a:t>3:00, Sanchez, Beth Newborg, </a:t>
            </a:r>
            <a:r>
              <a:rPr lang="en" sz="1400" u="sng" dirty="0">
                <a:solidFill>
                  <a:schemeClr val="hlink"/>
                </a:solidFill>
                <a:hlinkClick r:id="rId4"/>
              </a:rPr>
              <a:t>beth.newborg@pitt.edu</a:t>
            </a:r>
            <a:endParaRPr sz="1400"/>
          </a:p>
          <a:p>
            <a:pPr marL="0" lvl="0" indent="0" algn="l" rtl="0">
              <a:lnSpc>
                <a:spcPct val="100000"/>
              </a:lnSpc>
              <a:spcBef>
                <a:spcPts val="1600"/>
              </a:spcBef>
              <a:spcAft>
                <a:spcPts val="0"/>
              </a:spcAft>
              <a:buNone/>
            </a:pPr>
            <a:r>
              <a:rPr lang="en" sz="1400" dirty="0"/>
              <a:t>4:00, Mahmoud, Nancy </a:t>
            </a:r>
            <a:r>
              <a:rPr lang="en" sz="1400" dirty="0" err="1"/>
              <a:t>Koerbel</a:t>
            </a:r>
            <a:r>
              <a:rPr lang="en" sz="1400"/>
              <a:t>, </a:t>
            </a:r>
            <a:r>
              <a:rPr lang="en" sz="1400" u="sng">
                <a:solidFill>
                  <a:schemeClr val="hlink"/>
                </a:solidFill>
                <a:hlinkClick r:id="rId6"/>
              </a:rPr>
              <a:t>koerbel@pitt.edu</a:t>
            </a:r>
            <a:endParaRPr sz="1400"/>
          </a:p>
          <a:p>
            <a:pPr marL="0" lvl="0" indent="0" algn="l" rtl="0">
              <a:lnSpc>
                <a:spcPct val="100000"/>
              </a:lnSpc>
              <a:spcBef>
                <a:spcPts val="1600"/>
              </a:spcBef>
              <a:spcAft>
                <a:spcPts val="0"/>
              </a:spcAft>
              <a:buNone/>
            </a:pPr>
            <a:r>
              <a:rPr lang="en" sz="1400"/>
              <a:t>5:00, Balawejder, Nancy Koerbel, </a:t>
            </a:r>
            <a:r>
              <a:rPr lang="en" sz="1400" u="sng">
                <a:solidFill>
                  <a:schemeClr val="hlink"/>
                </a:solidFill>
                <a:hlinkClick r:id="rId6"/>
              </a:rPr>
              <a:t>koerbel@pitt.edu</a:t>
            </a:r>
            <a:r>
              <a:rPr lang="en" sz="1400"/>
              <a:t> </a:t>
            </a:r>
            <a:endParaRPr sz="1400"/>
          </a:p>
          <a:p>
            <a:pPr marL="0" lvl="0" indent="0" algn="l" rtl="0">
              <a:lnSpc>
                <a:spcPct val="100000"/>
              </a:lnSpc>
              <a:spcBef>
                <a:spcPts val="1600"/>
              </a:spcBef>
              <a:spcAft>
                <a:spcPts val="0"/>
              </a:spcAft>
              <a:buNone/>
            </a:pPr>
            <a:r>
              <a:rPr lang="en"/>
              <a:t> </a:t>
            </a: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Will Grade My Work?</a:t>
            </a:r>
            <a:endParaRPr/>
          </a:p>
        </p:txBody>
      </p:sp>
      <p:sp>
        <p:nvSpPr>
          <p:cNvPr id="97" name="Google Shape;97;p20"/>
          <p:cNvSpPr txBox="1">
            <a:spLocks noGrp="1"/>
          </p:cNvSpPr>
          <p:nvPr>
            <p:ph type="body" idx="1"/>
          </p:nvPr>
        </p:nvSpPr>
        <p:spPr>
          <a:xfrm>
            <a:off x="311700" y="1017725"/>
            <a:ext cx="8520600" cy="37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For now:</a:t>
            </a:r>
            <a:r>
              <a:rPr lang="en"/>
              <a:t> the Writing Instructor who visited your 0012 section on Thursday, Jan. 10 is the Writing Instructor to currently contact with questions</a:t>
            </a:r>
            <a:endParaRPr/>
          </a:p>
          <a:p>
            <a:pPr marL="0" lvl="0" indent="0" algn="l" rtl="0">
              <a:spcBef>
                <a:spcPts val="1600"/>
              </a:spcBef>
              <a:spcAft>
                <a:spcPts val="0"/>
              </a:spcAft>
              <a:buNone/>
            </a:pPr>
            <a:r>
              <a:rPr lang="en" b="1"/>
              <a:t>Eventually:</a:t>
            </a:r>
            <a:r>
              <a:rPr lang="en"/>
              <a:t> all of your group’s work will be read/graded by one of the team of Writing Instructors (you will have the same W.I. reading/grading your writing assignments all through the semester). You will know who this W.I. is when your Preliminary Proposal is returned.  As your W.I. did last semester, your W.I. will assess your work for clarity, concision, adherence to standards in technique, etc. </a:t>
            </a:r>
            <a:endParaRPr/>
          </a:p>
          <a:p>
            <a:pPr marL="0" lvl="0" indent="0" algn="l" rtl="0">
              <a:spcBef>
                <a:spcPts val="1600"/>
              </a:spcBef>
              <a:spcAft>
                <a:spcPts val="0"/>
              </a:spcAft>
              <a:buNone/>
            </a:pPr>
            <a:r>
              <a:rPr lang="en" b="1"/>
              <a:t>Just like last semester:</a:t>
            </a:r>
            <a:r>
              <a:rPr lang="en"/>
              <a:t> your Writing Instructor is an English Department faculty member with extensive experience in teaching; in writing; and in writing in science, technology, and engineering</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Assignment: Preliminary Proposal	</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SOUNDS simple because it’s only 150 words. This is deceiving! The real work is in the </a:t>
            </a:r>
            <a:r>
              <a:rPr lang="en" b="1"/>
              <a:t>research</a:t>
            </a:r>
            <a:r>
              <a:rPr lang="en"/>
              <a:t> that allows you to write a 150 word summary. </a:t>
            </a:r>
            <a:endParaRPr/>
          </a:p>
          <a:p>
            <a:pPr marL="0" lvl="0" indent="0" algn="l" rtl="0">
              <a:spcBef>
                <a:spcPts val="1600"/>
              </a:spcBef>
              <a:spcAft>
                <a:spcPts val="0"/>
              </a:spcAft>
              <a:buNone/>
            </a:pPr>
            <a:r>
              <a:rPr lang="en"/>
              <a:t>Due 1/18 online by 8pm. Over that line, we mark it zero. </a:t>
            </a:r>
            <a:endParaRPr/>
          </a:p>
          <a:p>
            <a:pPr marL="0" lvl="0" indent="0" algn="l" rtl="0">
              <a:spcBef>
                <a:spcPts val="1600"/>
              </a:spcBef>
              <a:spcAft>
                <a:spcPts val="0"/>
              </a:spcAft>
              <a:buNone/>
            </a:pPr>
            <a:r>
              <a:rPr lang="en"/>
              <a:t>It is essential that you read EVERYTHING and that you begin work immediately. Do not wait to let us know if there is an issue with a group member. </a:t>
            </a:r>
            <a:endParaRPr/>
          </a:p>
          <a:p>
            <a:pPr marL="0" lvl="0" indent="0" algn="l" rtl="0">
              <a:spcBef>
                <a:spcPts val="1600"/>
              </a:spcBef>
              <a:spcAft>
                <a:spcPts val="0"/>
              </a:spcAft>
              <a:buNone/>
            </a:pPr>
            <a:r>
              <a:rPr lang="en"/>
              <a:t>Again, you and your partners get the SAME GRADE for every step.</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1074</Words>
  <Application>Microsoft Macintosh PowerPoint</Application>
  <PresentationFormat>On-screen Show (16:9)</PresentationFormat>
  <Paragraphs>80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The Conference Paper!</vt:lpstr>
      <vt:lpstr>Unique Opportunity</vt:lpstr>
      <vt:lpstr>Mirrors Real World Opportunities</vt:lpstr>
      <vt:lpstr>Overview</vt:lpstr>
      <vt:lpstr>Process is Important</vt:lpstr>
      <vt:lpstr>Choosing a Topic</vt:lpstr>
      <vt:lpstr>What if we have a question?</vt:lpstr>
      <vt:lpstr>Who Will Grade My Work?</vt:lpstr>
      <vt:lpstr>First Assignment: Preliminary Proposal </vt:lpstr>
      <vt:lpstr>Technical Content </vt:lpstr>
      <vt:lpstr>Focus In </vt:lpstr>
      <vt:lpstr>What is it?</vt:lpstr>
      <vt:lpstr>Why is it relevant?</vt:lpstr>
      <vt:lpstr>Plan of Action</vt:lpstr>
      <vt:lpstr>Sources </vt:lpstr>
      <vt:lpstr>Best in Show</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Conference Paper!</dc:title>
  <cp:lastModifiedBy>Beth Newborg</cp:lastModifiedBy>
  <cp:revision>1</cp:revision>
  <dcterms:modified xsi:type="dcterms:W3CDTF">2019-01-10T01:33:45Z</dcterms:modified>
</cp:coreProperties>
</file>