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70"/>
  </p:normalViewPr>
  <p:slideViewPr>
    <p:cSldViewPr snapToGrid="0" snapToObjects="1">
      <p:cViewPr varScale="1">
        <p:scale>
          <a:sx n="148" d="100"/>
          <a:sy n="148" d="100"/>
        </p:scale>
        <p:origin x="19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168671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112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de4cdb3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de4cdb3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04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2fbbcc9d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2fbbcc9d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573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2fbbcc9d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2fbbcc9d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6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2fbbcc9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2fbbcc9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24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fbbcc9d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2fbbcc9d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772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dbad717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0dbad71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2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fbbcc9d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fbbcc9d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07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2fbbcc9d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2fbbcc9d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70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fbbcc9d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fbbcc9d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696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fbbcc9d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fbbcc9d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7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fbbcc9d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fbbcc9d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135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2fbbcc9d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2fbbcc9d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44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2fbbcc9d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2fbbcc9d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90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de4cdb3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de4cdb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91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onlinelibrary.wiley.com/doi/10.1002/slct.201601169/ful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Annotated Outline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This Paper Builds 21st Century Skills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b="1"/>
              <a:t>Critical thinking</a:t>
            </a:r>
            <a:r>
              <a:rPr lang="en"/>
              <a:t>: You’re exploring a current, relevant problem in engineering	</a:t>
            </a:r>
            <a:r>
              <a:rPr lang="en" b="1"/>
              <a:t>Creativity</a:t>
            </a:r>
            <a:r>
              <a:rPr lang="en"/>
              <a:t>: You’re WRITING a paper about this problem!</a:t>
            </a:r>
            <a:br>
              <a:rPr lang="en"/>
            </a:br>
            <a:r>
              <a:rPr lang="en" b="1"/>
              <a:t>Collaboration</a:t>
            </a:r>
            <a:r>
              <a:rPr lang="en"/>
              <a:t>: You’re working in teams!			</a:t>
            </a:r>
            <a:br>
              <a:rPr lang="en"/>
            </a:br>
            <a:r>
              <a:rPr lang="en" b="1"/>
              <a:t>Communication:</a:t>
            </a:r>
            <a:r>
              <a:rPr lang="en"/>
              <a:t> Your collaboration requires communication, as does your interaction w your writing instructor. You are RESPONDING to critical feedback throughout your process!</a:t>
            </a:r>
            <a:br>
              <a:rPr lang="en"/>
            </a:br>
            <a:r>
              <a:rPr lang="en" b="1"/>
              <a:t>Information literacy</a:t>
            </a:r>
            <a:r>
              <a:rPr lang="en"/>
              <a:t>: You are learning to read and analyze scholarly articles relevant to your field		</a:t>
            </a:r>
            <a:br>
              <a:rPr lang="en"/>
            </a:br>
            <a:r>
              <a:rPr lang="en" b="1"/>
              <a:t>Media literacy</a:t>
            </a:r>
            <a:r>
              <a:rPr lang="en"/>
              <a:t>: You are researching and assessing source material</a:t>
            </a:r>
            <a:br>
              <a:rPr lang="en"/>
            </a:br>
            <a:r>
              <a:rPr lang="en" b="1"/>
              <a:t>Technology literacy</a:t>
            </a:r>
            <a:r>
              <a:rPr lang="en"/>
              <a:t>: You are wrestling with MS  Word and Courseweb!		</a:t>
            </a:r>
            <a:br>
              <a:rPr lang="en"/>
            </a:br>
            <a:r>
              <a:rPr lang="en" b="1"/>
              <a:t>Flexibility</a:t>
            </a:r>
            <a:r>
              <a:rPr lang="en"/>
              <a:t>: We’ve thrown you a lot  of wrenches. You’re responding w resilience!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Included in the Annotated Outline</a:t>
            </a:r>
            <a:endParaRPr/>
          </a:p>
        </p:txBody>
      </p:sp>
      <p:sp>
        <p:nvSpPr>
          <p:cNvPr id="115" name="Google Shape;115;p23"/>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show/include the sections you will have in your paper</a:t>
            </a:r>
            <a:br>
              <a:rPr lang="en"/>
            </a:br>
            <a:r>
              <a:rPr lang="en"/>
              <a:t>•	describe the information you will include in each section</a:t>
            </a:r>
            <a:br>
              <a:rPr lang="en"/>
            </a:br>
            <a:r>
              <a:rPr lang="en"/>
              <a:t>•	explain how each section/element is related to the whole</a:t>
            </a:r>
            <a:endParaRPr/>
          </a:p>
          <a:p>
            <a:pPr marL="0" lvl="0" indent="0" algn="l" rtl="0">
              <a:spcBef>
                <a:spcPts val="1600"/>
              </a:spcBef>
              <a:spcAft>
                <a:spcPts val="0"/>
              </a:spcAft>
              <a:buNone/>
            </a:pPr>
            <a:r>
              <a:rPr lang="en"/>
              <a:t>Specifically!</a:t>
            </a:r>
            <a:br>
              <a:rPr lang="en"/>
            </a:br>
            <a:r>
              <a:rPr lang="en"/>
              <a:t>•	an abstract</a:t>
            </a:r>
            <a:br>
              <a:rPr lang="en"/>
            </a:br>
            <a:r>
              <a:rPr lang="en"/>
              <a:t>•	an introduction (which must have a more specific title than “Introduction”)</a:t>
            </a:r>
            <a:br>
              <a:rPr lang="en"/>
            </a:br>
            <a:r>
              <a:rPr lang="en"/>
              <a:t>•	sections, with headings and, possibly, subsections (with headings)</a:t>
            </a:r>
            <a:br>
              <a:rPr lang="en"/>
            </a:br>
            <a:r>
              <a:rPr lang="en"/>
              <a:t>•	a conclusion (which must have a more specific title than “Conclusion”)</a:t>
            </a:r>
            <a:br>
              <a:rPr lang="en"/>
            </a:br>
            <a:r>
              <a:rPr lang="en"/>
              <a:t>•	a Sources section, an Additional Sources section (if needed)</a:t>
            </a:r>
            <a:endParaRPr/>
          </a:p>
          <a:p>
            <a:pPr marL="457200" lvl="0" indent="-342900" algn="l" rtl="0">
              <a:spcBef>
                <a:spcPts val="1600"/>
              </a:spcBef>
              <a:spcAft>
                <a:spcPts val="0"/>
              </a:spcAft>
              <a:buSzPts val="1800"/>
              <a:buChar char="●"/>
            </a:pPr>
            <a:r>
              <a:rPr lang="en"/>
              <a:t>an Acknowledgements section</a:t>
            </a:r>
            <a:br>
              <a:rPr lang="en"/>
            </a:br>
            <a:r>
              <a:rPr lang="en"/>
              <a:t/>
            </a: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Annotation Framework</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      this    section     on ______, we    will     describe	_____.	Descriptions will include _____, with an emphasis on 	______. Our clarification of the basic processes of	____provides context for our investigation of 	______, in the next section.”</a:t>
            </a:r>
            <a:endParaRPr/>
          </a:p>
          <a:p>
            <a:pPr marL="0" lvl="0" indent="0" algn="l" rtl="0">
              <a:spcBef>
                <a:spcPts val="1600"/>
              </a:spcBef>
              <a:spcAft>
                <a:spcPts val="1600"/>
              </a:spcAft>
              <a:buNone/>
            </a:pPr>
            <a:r>
              <a:rPr lang="en"/>
              <a:t>Go right ahead and use that exactly as written. At this point, do not worry about sounding repetitive or formulaic. The most important thing at this stage is to communicate what will be in your paper.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for Your Introduction</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of you got comments on your proposal such as “this information would be better placed in your paper introduction.”</a:t>
            </a:r>
            <a:endParaRPr/>
          </a:p>
          <a:p>
            <a:pPr marL="0" lvl="0" indent="0" algn="l" rtl="0">
              <a:spcBef>
                <a:spcPts val="1600"/>
              </a:spcBef>
              <a:spcAft>
                <a:spcPts val="1600"/>
              </a:spcAft>
              <a:buNone/>
            </a:pPr>
            <a:r>
              <a:rPr lang="en"/>
              <a:t>As you revise the proposal toward an abstract, you can feel free to move some of that language to your introduction! Often, you have already begun the work of introducing your research when you were working on the proposal.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Wiley, EBSCO, and Other Source Aggregates</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of you are listing these source aggregate sites as the publication name in your citations. </a:t>
            </a:r>
            <a:endParaRPr/>
          </a:p>
          <a:p>
            <a:pPr marL="0" lvl="0" indent="0" algn="l" rtl="0">
              <a:spcBef>
                <a:spcPts val="1600"/>
              </a:spcBef>
              <a:spcAft>
                <a:spcPts val="0"/>
              </a:spcAft>
              <a:buNone/>
            </a:pPr>
            <a:r>
              <a:rPr lang="en"/>
              <a:t>These sites are the filing cabinets from which you have pulled your scholarly article. The source that published each article is usually listed toward the top of the document. So are the authors. </a:t>
            </a:r>
            <a:endParaRPr/>
          </a:p>
          <a:p>
            <a:pPr marL="0" lvl="0" indent="0" algn="l" rtl="0">
              <a:spcBef>
                <a:spcPts val="1600"/>
              </a:spcBef>
              <a:spcAft>
                <a:spcPts val="0"/>
              </a:spcAft>
              <a:buNone/>
            </a:pPr>
            <a:r>
              <a:rPr lang="en" u="sng">
                <a:solidFill>
                  <a:schemeClr val="hlink"/>
                </a:solidFill>
                <a:hlinkClick r:id="rId3"/>
              </a:rPr>
              <a:t>Here</a:t>
            </a:r>
            <a:r>
              <a:rPr lang="en"/>
              <a:t> is an example.</a:t>
            </a:r>
            <a:endParaRPr/>
          </a:p>
          <a:p>
            <a:pPr marL="0" lvl="0" indent="0" algn="l" rtl="0">
              <a:spcBef>
                <a:spcPts val="1600"/>
              </a:spcBef>
              <a:spcAft>
                <a:spcPts val="0"/>
              </a:spcAft>
              <a:buNone/>
            </a:pPr>
            <a:r>
              <a:rPr lang="en"/>
              <a:t>The journal is CHEMISTRY SELECT</a:t>
            </a:r>
            <a:endParaRPr/>
          </a:p>
          <a:p>
            <a:pPr marL="0" lvl="0" indent="0" algn="l" rtl="0">
              <a:spcBef>
                <a:spcPts val="1600"/>
              </a:spcBef>
              <a:spcAft>
                <a:spcPts val="1600"/>
              </a:spcAft>
              <a:buNone/>
            </a:pPr>
            <a:r>
              <a:rPr lang="en"/>
              <a:t>Look where it says you can view the citation!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Thinking Ahead</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final paper will require visual aids. Now is a great time to start looking for these, practicing how to cite them, and discussing where in the outline you imagine they will work best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All the Instructions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Inevitably, the students who lost a lot of points did so due to formatting errors or failure to </a:t>
            </a:r>
            <a:r>
              <a:rPr lang="en" sz="2400" b="1"/>
              <a:t>follow instructions</a:t>
            </a:r>
            <a:r>
              <a:rPr lang="en" sz="2400"/>
              <a:t>. </a:t>
            </a:r>
            <a:endParaRPr sz="2400"/>
          </a:p>
          <a:p>
            <a:pPr marL="0" lvl="0" indent="0" algn="l" rtl="0">
              <a:spcBef>
                <a:spcPts val="1600"/>
              </a:spcBef>
              <a:spcAft>
                <a:spcPts val="1600"/>
              </a:spcAft>
              <a:buNone/>
            </a:pPr>
            <a:r>
              <a:rPr lang="en" sz="2400"/>
              <a:t>Just to reiterate, this is practice for your real life career as an engineer. Not only are submission instructions for academic or industry papers/grant proposals crucial for funding, but </a:t>
            </a:r>
            <a:r>
              <a:rPr lang="en" sz="2400" b="1"/>
              <a:t>superb attention to detail</a:t>
            </a:r>
            <a:r>
              <a:rPr lang="en" sz="2400"/>
              <a:t> will be a vital aspect of your work in engineering!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the Rubric</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Often, students only read the comment or see where the checkmark has been placed on their eval. That left-hand column really explains and lays out the expectations for each graded element of the assignment. </a:t>
            </a:r>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Abstract?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reviewed this last time. Your proposal will now transform gradually into an abstract. You should refine and condense and speak almost exclusively now in terms of what the paper will do and how the paper will achieve your goals. </a:t>
            </a:r>
            <a:endParaRPr/>
          </a:p>
          <a:p>
            <a:pPr marL="0" lvl="0" indent="0" algn="l" rtl="0">
              <a:spcBef>
                <a:spcPts val="1600"/>
              </a:spcBef>
              <a:spcAft>
                <a:spcPts val="0"/>
              </a:spcAft>
              <a:buNone/>
            </a:pPr>
            <a:r>
              <a:rPr lang="en"/>
              <a:t>An ABSTRACT is about the PAPER and what it will do/in what order, etc.</a:t>
            </a:r>
            <a:endParaRPr/>
          </a:p>
          <a:p>
            <a:pPr marL="0" lvl="0" indent="0" algn="l" rtl="0">
              <a:spcBef>
                <a:spcPts val="1600"/>
              </a:spcBef>
              <a:spcAft>
                <a:spcPts val="1600"/>
              </a:spcAft>
              <a:buNone/>
            </a:pPr>
            <a:r>
              <a:rPr lang="en"/>
              <a:t>The INTRODUCTION is about the TOPIC and prepares us for reading information about your technology, its applications,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Annotated Outline?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outline </a:t>
            </a:r>
            <a:r>
              <a:rPr lang="en">
                <a:solidFill>
                  <a:schemeClr val="dk1"/>
                </a:solidFill>
              </a:rPr>
              <a:t>is not a traditional A.a., B.b., etc. outline</a:t>
            </a:r>
            <a:endParaRPr>
              <a:solidFill>
                <a:schemeClr val="dk1"/>
              </a:solidFill>
            </a:endParaRPr>
          </a:p>
          <a:p>
            <a:pPr marL="0" lvl="0" indent="0" algn="l" rtl="0">
              <a:spcBef>
                <a:spcPts val="1600"/>
              </a:spcBef>
              <a:spcAft>
                <a:spcPts val="0"/>
              </a:spcAft>
              <a:buNone/>
            </a:pPr>
            <a:r>
              <a:rPr lang="en">
                <a:solidFill>
                  <a:schemeClr val="dk1"/>
                </a:solidFill>
              </a:rPr>
              <a:t>It is a somewhat </a:t>
            </a:r>
            <a:r>
              <a:rPr lang="en" i="1">
                <a:solidFill>
                  <a:schemeClr val="dk1"/>
                </a:solidFill>
              </a:rPr>
              <a:t>detailed </a:t>
            </a:r>
            <a:r>
              <a:rPr lang="en">
                <a:solidFill>
                  <a:schemeClr val="dk1"/>
                </a:solidFill>
              </a:rPr>
              <a:t>"plan" of the paper (as in: explain what you plan to do; as in: if you were describing a plan for the process of constructing a device, you would need to say more than "you take piece x and you pick up piece y and you put one on top of the other).</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Ongoing need for application and examples!</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Annotated Outline is a Critical Step</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often where we figure out if a pair’s topic is not robust enough for the conference paper</a:t>
            </a:r>
            <a:endParaRPr/>
          </a:p>
          <a:p>
            <a:pPr marL="0" lvl="0" indent="0" algn="l" rtl="0">
              <a:spcBef>
                <a:spcPts val="1600"/>
              </a:spcBef>
              <a:spcAft>
                <a:spcPts val="0"/>
              </a:spcAft>
              <a:buNone/>
            </a:pPr>
            <a:r>
              <a:rPr lang="en"/>
              <a:t>This is often where we figure out if a pair’s research efforts are not up to snuff</a:t>
            </a:r>
            <a:endParaRPr/>
          </a:p>
          <a:p>
            <a:pPr marL="0" lvl="0" indent="0" algn="l" rtl="0">
              <a:spcBef>
                <a:spcPts val="1600"/>
              </a:spcBef>
              <a:spcAft>
                <a:spcPts val="0"/>
              </a:spcAft>
              <a:buNone/>
            </a:pPr>
            <a:r>
              <a:rPr lang="en"/>
              <a:t>Specificity is the kicker here: it’s not enough to say “here, we shall provide an example.” You must say which example you will use and at least SOMETHING about how that example helps clarify the significance/impact/value/problems of the technology or process.</a:t>
            </a:r>
            <a:endParaRPr/>
          </a:p>
          <a:p>
            <a:pPr marL="0" lvl="0" indent="0" algn="l" rtl="0">
              <a:spcBef>
                <a:spcPts val="1600"/>
              </a:spcBef>
              <a:spcAft>
                <a:spcPts val="0"/>
              </a:spcAft>
              <a:buNone/>
            </a:pPr>
            <a:r>
              <a:rPr lang="en"/>
              <a:t>You can’t just say “we will explain the technology.” You should by now be able to begin to roughly explain it.</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Deadline: Friday, February 8</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that deadline flexible? No.</a:t>
            </a:r>
            <a:endParaRPr/>
          </a:p>
          <a:p>
            <a:pPr marL="0" lvl="0" indent="0" algn="l" rtl="0">
              <a:spcBef>
                <a:spcPts val="1600"/>
              </a:spcBef>
              <a:spcAft>
                <a:spcPts val="0"/>
              </a:spcAft>
              <a:buNone/>
            </a:pPr>
            <a:r>
              <a:rPr lang="en"/>
              <a:t>There are 3 of you responsible for making sure you meet it! We will start deducting 8-10 points for every few hours the paper is late!!</a:t>
            </a:r>
            <a:endParaRPr/>
          </a:p>
          <a:p>
            <a:pPr marL="0" lvl="0" indent="0" algn="l" rtl="0">
              <a:spcBef>
                <a:spcPts val="1600"/>
              </a:spcBef>
              <a:spcAft>
                <a:spcPts val="1600"/>
              </a:spcAft>
              <a:buNone/>
            </a:pPr>
            <a:r>
              <a:rPr lang="en"/>
              <a:t>Reach out to your Writing Instructor PRIOR TO THE DEADLINE to make special arrangements.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 Specifics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800 words. This DOES NOT INCLUDE the abstract, the sources, additional sources, or acknowledgements. </a:t>
            </a:r>
            <a:endParaRPr/>
          </a:p>
          <a:p>
            <a:pPr marL="0" lvl="0" indent="0" algn="l" rtl="0">
              <a:spcBef>
                <a:spcPts val="1600"/>
              </a:spcBef>
              <a:spcAft>
                <a:spcPts val="0"/>
              </a:spcAft>
              <a:buNone/>
            </a:pPr>
            <a:r>
              <a:rPr lang="en"/>
              <a:t>Yes! </a:t>
            </a:r>
            <a:r>
              <a:rPr lang="en" b="1"/>
              <a:t>Acknowledgements are back.</a:t>
            </a:r>
            <a:r>
              <a:rPr lang="en"/>
              <a:t> Yes, you will lose 5+ points for not including them. Sure, it’s fine to be witty in your acknowledgements, but remember--your papers are being read by industry professionals who might someday hire you. Not just your English Department faculty with dark humor. These will go on the INTERNET. </a:t>
            </a:r>
            <a:endParaRPr/>
          </a:p>
          <a:p>
            <a:pPr marL="0" lvl="0" indent="0" algn="l" rtl="0">
              <a:spcBef>
                <a:spcPts val="1600"/>
              </a:spcBef>
              <a:spcAft>
                <a:spcPts val="0"/>
              </a:spcAft>
              <a:buNone/>
            </a:pPr>
            <a:r>
              <a:rPr lang="en"/>
              <a:t>People actually check out these conference papers because...</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This Conference Paper and Its Process Rock</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65% of the jobs your generation will have DO NOT YET EXIST. (World Economic Forum)</a:t>
            </a:r>
            <a:endParaRPr/>
          </a:p>
          <a:p>
            <a:pPr marL="0" lvl="0" indent="0" algn="l" rtl="0">
              <a:spcBef>
                <a:spcPts val="1600"/>
              </a:spcBef>
              <a:spcAft>
                <a:spcPts val="0"/>
              </a:spcAft>
              <a:buNone/>
            </a:pPr>
            <a:r>
              <a:rPr lang="en"/>
              <a:t>What does this mean for employers? According to Forbes and numerous studies, they want to hire people with 21st Century Skills: </a:t>
            </a:r>
            <a:endParaRPr/>
          </a:p>
          <a:p>
            <a:pPr marL="0" lvl="0" indent="0" algn="l" rtl="0">
              <a:spcBef>
                <a:spcPts val="1600"/>
              </a:spcBef>
              <a:spcAft>
                <a:spcPts val="1600"/>
              </a:spcAft>
              <a:buNone/>
            </a:pPr>
            <a:r>
              <a:rPr lang="en"/>
              <a:t>Critical thinking.			Creativity.</a:t>
            </a:r>
            <a:br>
              <a:rPr lang="en"/>
            </a:br>
            <a:r>
              <a:rPr lang="en"/>
              <a:t>Collaboration.			Communication.</a:t>
            </a:r>
            <a:br>
              <a:rPr lang="en"/>
            </a:br>
            <a:r>
              <a:rPr lang="en"/>
              <a:t>Information literacy.		Media literacy.</a:t>
            </a:r>
            <a:br>
              <a:rPr lang="en"/>
            </a:br>
            <a:r>
              <a:rPr lang="en"/>
              <a:t>Technology literacy.		Flexibility.</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838</Words>
  <Application>Microsoft Macintosh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The Annotated Outline</vt:lpstr>
      <vt:lpstr>Read All the Instructions</vt:lpstr>
      <vt:lpstr>Read the Rubric</vt:lpstr>
      <vt:lpstr>What is an Abstract?</vt:lpstr>
      <vt:lpstr>What is an Annotated Outline?</vt:lpstr>
      <vt:lpstr>Annotated Outline is a Critical Step</vt:lpstr>
      <vt:lpstr>Deadline: Friday, February 8</vt:lpstr>
      <vt:lpstr>Assignment Specifics</vt:lpstr>
      <vt:lpstr>Why This Conference Paper and Its Process Rock</vt:lpstr>
      <vt:lpstr>How This Paper Builds 21st Century Skills</vt:lpstr>
      <vt:lpstr>What’s Included in the Annotated Outline</vt:lpstr>
      <vt:lpstr>Sample Annotation Framework</vt:lpstr>
      <vt:lpstr>Hint for Your Introduction</vt:lpstr>
      <vt:lpstr>Wiley, EBSCO, and Other Source Aggregates</vt:lpstr>
      <vt:lpstr>Thinking Ahead</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Annotated Outline</dc:title>
  <cp:lastModifiedBy>Beth Newborg</cp:lastModifiedBy>
  <cp:revision>1</cp:revision>
  <dcterms:modified xsi:type="dcterms:W3CDTF">2019-01-31T12:59:09Z</dcterms:modified>
</cp:coreProperties>
</file>