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0" r:id="rId3"/>
    <p:sldId id="269" r:id="rId4"/>
    <p:sldId id="270" r:id="rId5"/>
    <p:sldId id="257" r:id="rId6"/>
    <p:sldId id="276" r:id="rId7"/>
    <p:sldId id="277" r:id="rId8"/>
    <p:sldId id="278" r:id="rId9"/>
    <p:sldId id="279" r:id="rId10"/>
    <p:sldId id="258" r:id="rId11"/>
    <p:sldId id="259" r:id="rId12"/>
    <p:sldId id="260" r:id="rId13"/>
    <p:sldId id="261" r:id="rId14"/>
    <p:sldId id="262" r:id="rId15"/>
    <p:sldId id="263" r:id="rId16"/>
    <p:sldId id="281" r:id="rId17"/>
    <p:sldId id="282" r:id="rId18"/>
    <p:sldId id="271" r:id="rId19"/>
    <p:sldId id="264" r:id="rId20"/>
    <p:sldId id="265" r:id="rId21"/>
    <p:sldId id="266" r:id="rId22"/>
    <p:sldId id="267" r:id="rId23"/>
    <p:sldId id="268" r:id="rId24"/>
    <p:sldId id="283" r:id="rId25"/>
    <p:sldId id="272" r:id="rId26"/>
    <p:sldId id="273" r:id="rId27"/>
    <p:sldId id="284" r:id="rId28"/>
    <p:sldId id="275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8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94A0780-7307-4CCC-A726-699FC5DB05FA}" type="datetimeFigureOut">
              <a:rPr lang="en-US" smtClean="0"/>
              <a:t>9/6/2016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A5A3110D-554A-4418-A044-B4DDDCF47E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omputer_logical_organization/number_system_conversion.htm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utorialspoint.com/computer_logical_organization/number_system_conversion.htm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awesome-ict.blogspot.com/2012/10/binary-number-operation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lideshare.net/cunniman/how-computers-represent-graphics-8717067?next_slideshow=1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plus.google.com/+youtube/posts/BUXfdWqu86Q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Base Number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INFSCI 0010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8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2- digits are 0 and 1</a:t>
            </a:r>
          </a:p>
          <a:p>
            <a:r>
              <a:rPr lang="en-US" dirty="0" smtClean="0"/>
              <a:t>Ask how many 8's? 4's 1's ? </a:t>
            </a:r>
            <a:r>
              <a:rPr lang="en-US" dirty="0"/>
              <a:t>etc. Answer____?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Positional Notation – Base 2- Binary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541063"/>
              </p:ext>
            </p:extLst>
          </p:nvPr>
        </p:nvGraphicFramePr>
        <p:xfrm>
          <a:off x="922116" y="2514600"/>
          <a:ext cx="7383684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2303684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exponent</a:t>
                      </a:r>
                      <a:endParaRPr lang="en-US" dirty="0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how many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038600"/>
            <a:ext cx="49434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6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8 – digits are 0 – 7</a:t>
            </a:r>
          </a:p>
          <a:p>
            <a:r>
              <a:rPr lang="en-US" dirty="0" smtClean="0"/>
              <a:t>Ask how many 512's, 64's </a:t>
            </a:r>
            <a:r>
              <a:rPr lang="en-US" dirty="0" err="1" smtClean="0"/>
              <a:t>etc</a:t>
            </a:r>
            <a:r>
              <a:rPr lang="en-US" dirty="0" smtClean="0"/>
              <a:t>?   Answer____?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Positional Notation Base 8 - Octal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580191"/>
              </p:ext>
            </p:extLst>
          </p:nvPr>
        </p:nvGraphicFramePr>
        <p:xfrm>
          <a:off x="990600" y="2620315"/>
          <a:ext cx="7086600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2006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aseline="30000" dirty="0" smtClean="0"/>
                    </a:p>
                    <a:p>
                      <a:r>
                        <a:rPr lang="en-US" sz="2000" baseline="30000" dirty="0" smtClean="0"/>
                        <a:t>= base with exponent</a:t>
                      </a:r>
                      <a:endParaRPr lang="en-US" sz="2000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value</a:t>
                      </a:r>
                      <a:endParaRPr lang="en-US" dirty="0"/>
                    </a:p>
                  </a:txBody>
                  <a:tcPr/>
                </a:tc>
              </a:tr>
              <a:tr h="361645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how many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971925"/>
            <a:ext cx="7267275" cy="212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39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95672"/>
          </a:xfrm>
        </p:spPr>
        <p:txBody>
          <a:bodyPr/>
          <a:lstStyle/>
          <a:p>
            <a:r>
              <a:rPr lang="en-US" dirty="0" smtClean="0"/>
              <a:t>Base 16 digits are 0 – 9 and A-F</a:t>
            </a:r>
          </a:p>
          <a:p>
            <a:r>
              <a:rPr lang="en-US" dirty="0" smtClean="0"/>
              <a:t>We need the single letters A-F to represent the values 10, 11, 12, 13, 14 and 15 respectively.   Answer -----?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Positional Notation – Base 16 - Hexadecimal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322572"/>
              </p:ext>
            </p:extLst>
          </p:nvPr>
        </p:nvGraphicFramePr>
        <p:xfrm>
          <a:off x="990600" y="3307080"/>
          <a:ext cx="73152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223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aseline="30000" dirty="0" smtClean="0"/>
                        <a:t>= base with exponent</a:t>
                      </a:r>
                      <a:endParaRPr lang="en-US" baseline="30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65536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 how many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100" name="Picture 4" descr="http://theplctutor.com/images/hexWeigh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163" y="4524375"/>
            <a:ext cx="4105275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191000" y="5867400"/>
            <a:ext cx="121920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 A 1 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18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95400"/>
            <a:ext cx="8382000" cy="5257800"/>
          </a:xfrm>
        </p:spPr>
        <p:txBody>
          <a:bodyPr/>
          <a:lstStyle/>
          <a:p>
            <a:r>
              <a:rPr lang="en-US" sz="2400" dirty="0" smtClean="0"/>
              <a:t>Divide decimal number by the base number and note the quotient and remainder</a:t>
            </a:r>
          </a:p>
          <a:p>
            <a:r>
              <a:rPr lang="en-US" sz="2400" dirty="0" smtClean="0"/>
              <a:t>Divide the previous quotient by the base number and note the new quotient and  remainder</a:t>
            </a:r>
          </a:p>
          <a:p>
            <a:r>
              <a:rPr lang="en-US" sz="2400" dirty="0" smtClean="0"/>
              <a:t>Example: </a:t>
            </a:r>
            <a:r>
              <a:rPr lang="en-US" sz="2400" dirty="0" smtClean="0">
                <a:solidFill>
                  <a:srgbClr val="7030A0"/>
                </a:solidFill>
              </a:rPr>
              <a:t>12</a:t>
            </a:r>
            <a:r>
              <a:rPr lang="en-US" sz="2400" baseline="-25000" dirty="0" smtClean="0">
                <a:solidFill>
                  <a:srgbClr val="7030A0"/>
                </a:solidFill>
              </a:rPr>
              <a:t>10</a:t>
            </a:r>
            <a:r>
              <a:rPr lang="en-US" sz="2400" baseline="-25000" dirty="0" smtClean="0"/>
              <a:t> </a:t>
            </a:r>
            <a:r>
              <a:rPr lang="en-US" sz="2400" dirty="0"/>
              <a:t> </a:t>
            </a:r>
            <a:r>
              <a:rPr lang="en-US" sz="2400" dirty="0" smtClean="0"/>
              <a:t>to Base 2 – Read the remainder column from </a:t>
            </a:r>
            <a:r>
              <a:rPr lang="en-US" sz="2400" dirty="0" smtClean="0">
                <a:solidFill>
                  <a:srgbClr val="FF0000"/>
                </a:solidFill>
              </a:rPr>
              <a:t>bottom up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: 1100</a:t>
            </a:r>
          </a:p>
          <a:p>
            <a:r>
              <a:rPr lang="en-US" sz="2400" dirty="0"/>
              <a:t>Note: </a:t>
            </a:r>
            <a:r>
              <a:rPr lang="en-US" sz="2400" dirty="0">
                <a:hlinkClick r:id="rId2"/>
              </a:rPr>
              <a:t>Good tutorial on conversion</a:t>
            </a:r>
            <a:r>
              <a:rPr lang="en-US" sz="2400" dirty="0"/>
              <a:t>:</a:t>
            </a:r>
            <a:endParaRPr lang="en-US" sz="2400" dirty="0" smtClean="0"/>
          </a:p>
          <a:p>
            <a:endParaRPr lang="en-US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Convert from Base 10 to other Base</a:t>
            </a:r>
            <a:br>
              <a:rPr lang="en-US" sz="3600" dirty="0" smtClean="0"/>
            </a:br>
            <a:r>
              <a:rPr lang="en-US" sz="3600" dirty="0"/>
              <a:t>u</a:t>
            </a:r>
            <a:r>
              <a:rPr lang="en-US" sz="3600" dirty="0" smtClean="0"/>
              <a:t>sing Division/Remainder method</a:t>
            </a:r>
            <a:endParaRPr lang="en-US" sz="3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053886"/>
              </p:ext>
            </p:extLst>
          </p:nvPr>
        </p:nvGraphicFramePr>
        <p:xfrm>
          <a:off x="1676400" y="4155440"/>
          <a:ext cx="6096000" cy="239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 by Base</a:t>
                      </a:r>
                      <a:r>
                        <a:rPr lang="en-US" baseline="0" dirty="0" smtClean="0"/>
                        <a:t>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Quotient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Remainder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7030A0"/>
                          </a:solidFill>
                        </a:rPr>
                        <a:t>12</a:t>
                      </a:r>
                      <a:r>
                        <a:rPr lang="en-US" dirty="0" smtClean="0"/>
                        <a:t>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Step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46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690872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More of a </a:t>
            </a:r>
            <a:r>
              <a:rPr lang="en-US" dirty="0" smtClean="0">
                <a:solidFill>
                  <a:srgbClr val="FF0000"/>
                </a:solidFill>
              </a:rPr>
              <a:t>try and test </a:t>
            </a:r>
            <a:r>
              <a:rPr lang="en-US" dirty="0" smtClean="0"/>
              <a:t>method </a:t>
            </a:r>
          </a:p>
          <a:p>
            <a:r>
              <a:rPr lang="en-US" dirty="0" smtClean="0"/>
              <a:t>Start with laying out the position  values of the Base 2 or other Base number system from </a:t>
            </a:r>
            <a:r>
              <a:rPr lang="en-US" dirty="0" smtClean="0">
                <a:solidFill>
                  <a:srgbClr val="FF0000"/>
                </a:solidFill>
              </a:rPr>
              <a:t>right to left </a:t>
            </a:r>
            <a:r>
              <a:rPr lang="en-US" dirty="0" smtClean="0"/>
              <a:t>starting at base to exponent 0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 lets do 38</a:t>
            </a:r>
            <a:r>
              <a:rPr lang="en-US" baseline="-25000" dirty="0"/>
              <a:t>10</a:t>
            </a:r>
            <a:r>
              <a:rPr lang="en-US" dirty="0"/>
              <a:t> 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Find the largest number that will divide into the number one time. So, first we put a 1 in the 32's slot and we subtract 32 from 38 and we have 6. Now, 16's is too big to go into 6 and so is 8 so we put 0's in those columns. However, one of those 4's would work leaving 2. Lastly, put a 1 in the 2's column. And a 0 in the last column. Add them up and see they equal 38</a:t>
            </a:r>
          </a:p>
          <a:p>
            <a:r>
              <a:rPr lang="en-US" dirty="0" smtClean="0"/>
              <a:t>Note: </a:t>
            </a:r>
            <a:r>
              <a:rPr lang="en-US" dirty="0" smtClean="0">
                <a:hlinkClick r:id="rId2"/>
              </a:rPr>
              <a:t>Good tutorial on conversion</a:t>
            </a:r>
            <a:r>
              <a:rPr lang="en-US" dirty="0"/>
              <a:t>: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 from Base 10 to other Base – Try and Test Method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129548"/>
              </p:ext>
            </p:extLst>
          </p:nvPr>
        </p:nvGraphicFramePr>
        <p:xfrm>
          <a:off x="838200" y="2514600"/>
          <a:ext cx="6781800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/>
                <a:gridCol w="870857"/>
                <a:gridCol w="870857"/>
                <a:gridCol w="870857"/>
                <a:gridCol w="870857"/>
                <a:gridCol w="870857"/>
                <a:gridCol w="1556658"/>
              </a:tblGrid>
              <a:tr h="2946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5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30000" dirty="0" smtClean="0"/>
                        <a:t>exponent</a:t>
                      </a:r>
                      <a:endParaRPr lang="en-US" sz="2000" baseline="30000" dirty="0"/>
                    </a:p>
                  </a:txBody>
                  <a:tcPr anchor="b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1's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values</a:t>
                      </a:r>
                      <a:endParaRPr lang="en-US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How many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914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Step 1 First, Convert to Base 10 </a:t>
            </a:r>
          </a:p>
          <a:p>
            <a:r>
              <a:rPr lang="en-US" dirty="0" smtClean="0"/>
              <a:t>Step 2 Convert to new Base by using remainder or try/test method</a:t>
            </a:r>
          </a:p>
          <a:p>
            <a:r>
              <a:rPr lang="en-US" dirty="0" smtClean="0"/>
              <a:t>Example: Convert 13 in Base 8 to Base 2</a:t>
            </a:r>
          </a:p>
          <a:p>
            <a:r>
              <a:rPr lang="en-US" dirty="0" smtClean="0"/>
              <a:t>Step 1 Base 8 position values are: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So, 13</a:t>
            </a:r>
            <a:r>
              <a:rPr lang="en-US" baseline="-25000" dirty="0" smtClean="0"/>
              <a:t>8 = </a:t>
            </a:r>
            <a:r>
              <a:rPr lang="en-US" dirty="0" smtClean="0"/>
              <a:t>11</a:t>
            </a:r>
            <a:r>
              <a:rPr lang="en-US" baseline="-25000" dirty="0" smtClean="0"/>
              <a:t>10</a:t>
            </a:r>
          </a:p>
          <a:p>
            <a:r>
              <a:rPr lang="en-US" dirty="0" smtClean="0"/>
              <a:t>Use remainder or try/test method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convert any Base to Base 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48405"/>
              </p:ext>
            </p:extLst>
          </p:nvPr>
        </p:nvGraphicFramePr>
        <p:xfrm>
          <a:off x="1066800" y="35255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600049"/>
              </p:ext>
            </p:extLst>
          </p:nvPr>
        </p:nvGraphicFramePr>
        <p:xfrm>
          <a:off x="990600" y="527812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91400" y="35052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Base 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75451" y="3874532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How many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391400" y="525780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Base 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391400" y="5627132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</a:t>
            </a:r>
          </a:p>
        </p:txBody>
      </p:sp>
    </p:spTree>
    <p:extLst>
      <p:ext uri="{BB962C8B-B14F-4D97-AF65-F5344CB8AC3E}">
        <p14:creationId xmlns:p14="http://schemas.microsoft.com/office/powerpoint/2010/main" val="70421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a partner and work together</a:t>
            </a:r>
          </a:p>
          <a:p>
            <a:r>
              <a:rPr lang="en-US" dirty="0" smtClean="0"/>
              <a:t>Convert the following Base 2 numbers to Base 10:</a:t>
            </a:r>
          </a:p>
          <a:p>
            <a:pPr lvl="1"/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10</a:t>
            </a:r>
          </a:p>
          <a:p>
            <a:pPr lvl="1"/>
            <a:r>
              <a:rPr lang="en-US" dirty="0" smtClean="0"/>
              <a:t>101</a:t>
            </a:r>
          </a:p>
          <a:p>
            <a:r>
              <a:rPr lang="en-US" dirty="0" smtClean="0"/>
              <a:t>What digits are available in the Base 16 system?</a:t>
            </a:r>
          </a:p>
          <a:p>
            <a:r>
              <a:rPr lang="en-US" dirty="0" smtClean="0"/>
              <a:t>How many digits are available in any base number system?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84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Convert following Base 10 numbers to Base 2</a:t>
            </a:r>
          </a:p>
          <a:p>
            <a:pPr lvl="1"/>
            <a:r>
              <a:rPr lang="en-US" dirty="0" smtClean="0"/>
              <a:t>0</a:t>
            </a:r>
          </a:p>
          <a:p>
            <a:pPr lvl="1"/>
            <a:r>
              <a:rPr lang="en-US" dirty="0" smtClean="0"/>
              <a:t>10</a:t>
            </a:r>
          </a:p>
          <a:p>
            <a:pPr lvl="1"/>
            <a:r>
              <a:rPr lang="en-US" dirty="0" smtClean="0"/>
              <a:t>15</a:t>
            </a:r>
          </a:p>
          <a:p>
            <a:pPr lvl="1"/>
            <a:r>
              <a:rPr lang="en-US" dirty="0" smtClean="0"/>
              <a:t>32</a:t>
            </a:r>
          </a:p>
          <a:p>
            <a:pPr lvl="1"/>
            <a:endParaRPr lang="en-US" dirty="0"/>
          </a:p>
          <a:p>
            <a:r>
              <a:rPr lang="en-US" dirty="0" smtClean="0"/>
              <a:t>What are the steps in division/remainder and try and test methods? </a:t>
            </a:r>
          </a:p>
          <a:p>
            <a:r>
              <a:rPr lang="en-US" dirty="0" smtClean="0"/>
              <a:t>Convert 104 in Base 8 to Base 2.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problems…</a:t>
            </a:r>
          </a:p>
        </p:txBody>
      </p:sp>
    </p:spTree>
    <p:extLst>
      <p:ext uri="{BB962C8B-B14F-4D97-AF65-F5344CB8AC3E}">
        <p14:creationId xmlns:p14="http://schemas.microsoft.com/office/powerpoint/2010/main" val="16763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Start with a Base 2 number such as 10010100011110</a:t>
            </a:r>
          </a:p>
          <a:p>
            <a:r>
              <a:rPr lang="en-US" dirty="0" smtClean="0"/>
              <a:t>Section the number into groups of four from the right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00</a:t>
            </a:r>
            <a:r>
              <a:rPr lang="en-US" dirty="0" smtClean="0"/>
              <a:t>10  0101    0001    1110</a:t>
            </a:r>
          </a:p>
          <a:p>
            <a:r>
              <a:rPr lang="en-US" dirty="0" smtClean="0"/>
              <a:t>If you don't have enough number on the left to make four numbers simply </a:t>
            </a:r>
            <a:r>
              <a:rPr lang="en-US" dirty="0" smtClean="0">
                <a:solidFill>
                  <a:srgbClr val="FF0000"/>
                </a:solidFill>
              </a:rPr>
              <a:t>add zeroes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Now convert each group of four into a Base 16 digit. The smallest 0000 would be 0 and the biggest 1111 would be F</a:t>
            </a:r>
          </a:p>
          <a:p>
            <a:r>
              <a:rPr lang="en-US" dirty="0" smtClean="0"/>
              <a:t>SO, 251E</a:t>
            </a:r>
            <a:r>
              <a:rPr lang="en-US" baseline="-25000" dirty="0" smtClean="0"/>
              <a:t>16 is the answer. </a:t>
            </a:r>
            <a:endParaRPr lang="en-US" baseline="-25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Shortcut to convert between Base 2 and Base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23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919472"/>
          </a:xfrm>
        </p:spPr>
        <p:txBody>
          <a:bodyPr/>
          <a:lstStyle/>
          <a:p>
            <a:r>
              <a:rPr lang="en-US" dirty="0" smtClean="0"/>
              <a:t>There are four rules:</a:t>
            </a:r>
          </a:p>
          <a:p>
            <a:r>
              <a:rPr lang="en-US" dirty="0" smtClean="0"/>
              <a:t>0 +0 = 0</a:t>
            </a:r>
          </a:p>
          <a:p>
            <a:r>
              <a:rPr lang="en-US" dirty="0" smtClean="0"/>
              <a:t>0 + 1 = 1</a:t>
            </a:r>
          </a:p>
          <a:p>
            <a:r>
              <a:rPr lang="en-US" dirty="0" smtClean="0"/>
              <a:t>1 + 0 = 1</a:t>
            </a:r>
          </a:p>
          <a:p>
            <a:r>
              <a:rPr lang="en-US" dirty="0" smtClean="0"/>
              <a:t>1 +1 = 0 and carry 1</a:t>
            </a:r>
          </a:p>
          <a:p>
            <a:r>
              <a:rPr lang="en-US" dirty="0" smtClean="0"/>
              <a:t>Also 1+ 1 +1 = 1 and carry 1</a:t>
            </a:r>
          </a:p>
          <a:p>
            <a:r>
              <a:rPr lang="en-US" dirty="0" smtClean="0"/>
              <a:t>Lets review how we do Base 10 addition and apply to Base 2.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819650"/>
            <a:ext cx="32004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7300" y="6477000"/>
            <a:ext cx="38862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/>
              <a:t>http://sandbox.mc.edu/~bennet/cs110/textbook/module3_1.html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72883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Learn what the Base number system is about and how it functions. Base 2, 8, 10, and 16 will be the focus. Master how to convert between </a:t>
            </a:r>
            <a:r>
              <a:rPr lang="en-US" smtClean="0"/>
              <a:t>different bases.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Specifically, learn the positional notation concept</a:t>
            </a:r>
          </a:p>
          <a:p>
            <a:endParaRPr lang="en-US" dirty="0" smtClean="0"/>
          </a:p>
          <a:p>
            <a:r>
              <a:rPr lang="en-US" dirty="0" smtClean="0"/>
              <a:t>Learn how to add binary numbers together.</a:t>
            </a:r>
          </a:p>
          <a:p>
            <a:endParaRPr lang="en-US" dirty="0"/>
          </a:p>
          <a:p>
            <a:r>
              <a:rPr lang="en-US" dirty="0" smtClean="0"/>
              <a:t>Understand why the number of bits is important in computer system.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– Oh 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0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Addition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5557838" cy="4606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0906" y="6172200"/>
            <a:ext cx="51816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hlinkClick r:id="rId3"/>
              </a:rPr>
              <a:t>Good tutorial on addition and subtraction</a:t>
            </a:r>
            <a:r>
              <a:rPr lang="en-US" sz="1100" dirty="0" smtClean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66443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Well, computers store information and perform math functions with binary numbers, hence binary numbers are key to understanding computer operations. </a:t>
            </a:r>
          </a:p>
          <a:p>
            <a:r>
              <a:rPr lang="en-US" dirty="0" smtClean="0"/>
              <a:t>Often times bits are grouped into bytes (8 bits) therefore octal is important</a:t>
            </a:r>
          </a:p>
          <a:p>
            <a:r>
              <a:rPr lang="en-US" dirty="0" smtClean="0"/>
              <a:t>Often time bits are grouped into 16 bits which is why hexadecimal is important.</a:t>
            </a:r>
          </a:p>
          <a:p>
            <a:r>
              <a:rPr lang="en-US" dirty="0" smtClean="0"/>
              <a:t>We still need to connect electricity, binary numbers with math functions! </a:t>
            </a:r>
          </a:p>
          <a:p>
            <a:r>
              <a:rPr lang="en-US" dirty="0" smtClean="0"/>
              <a:t>And we need to know how to represent letters and non-numbers!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point?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8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Lets start with representing letters and other type marks. Remember a computer only stores numbers. </a:t>
            </a:r>
          </a:p>
          <a:p>
            <a:r>
              <a:rPr lang="en-US" dirty="0" smtClean="0"/>
              <a:t>So a chart was created that gave a number to each letter, punctuation type marks and other symbols.</a:t>
            </a:r>
          </a:p>
          <a:p>
            <a:r>
              <a:rPr lang="en-US" dirty="0" smtClean="0"/>
              <a:t>For example: The capital letter A is the number 65 and the small case b = 98.</a:t>
            </a:r>
          </a:p>
          <a:p>
            <a:r>
              <a:rPr lang="en-US" dirty="0" smtClean="0"/>
              <a:t>So, when a computer is using text editor and reads from a file and comes across the number 65 it produces and A on the screen.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657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ASCII Chart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884" y="1646238"/>
            <a:ext cx="4224231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10000" y="6324600"/>
            <a:ext cx="5334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http://www.cdrummond.qc.ca/cegep/informat/Professeurs/Alain/files/ascii.htm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65451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your first name in ASCII</a:t>
            </a:r>
          </a:p>
          <a:p>
            <a:r>
              <a:rPr lang="en-US" dirty="0" smtClean="0"/>
              <a:t>Convert each number that represents each letter of your name to binary.</a:t>
            </a:r>
          </a:p>
          <a:p>
            <a:r>
              <a:rPr lang="en-US" dirty="0" smtClean="0"/>
              <a:t>How would you add up all of the binary numbers of each of your letters of your name.</a:t>
            </a:r>
          </a:p>
          <a:p>
            <a:r>
              <a:rPr lang="en-US" dirty="0" smtClean="0"/>
              <a:t>Lets do BOB – easy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B = 66  O = 79  B= 66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66, 79 and 66 in Base 2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How do you add three numbers in Base 2?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the answer?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Now that we know about binary numbers lets look at how many numbers can be represented or the idea of different states.</a:t>
            </a:r>
          </a:p>
          <a:p>
            <a:r>
              <a:rPr lang="en-US" dirty="0" smtClean="0"/>
              <a:t>In a two bit system:</a:t>
            </a:r>
          </a:p>
          <a:p>
            <a:pPr lvl="1"/>
            <a:r>
              <a:rPr lang="en-US" dirty="0" smtClean="0"/>
              <a:t>00           </a:t>
            </a:r>
            <a:r>
              <a:rPr lang="en-US" sz="2200" dirty="0" smtClean="0"/>
              <a:t>Think of a location in memory that hold two bits</a:t>
            </a:r>
          </a:p>
          <a:p>
            <a:pPr lvl="1"/>
            <a:r>
              <a:rPr lang="en-US" dirty="0" smtClean="0"/>
              <a:t>01</a:t>
            </a:r>
          </a:p>
          <a:p>
            <a:pPr lvl="1"/>
            <a:r>
              <a:rPr lang="en-US" dirty="0" smtClean="0"/>
              <a:t>10</a:t>
            </a:r>
          </a:p>
          <a:p>
            <a:pPr lvl="1"/>
            <a:r>
              <a:rPr lang="en-US" dirty="0" smtClean="0"/>
              <a:t>11</a:t>
            </a:r>
          </a:p>
          <a:p>
            <a:r>
              <a:rPr lang="en-US" dirty="0" smtClean="0"/>
              <a:t>We can represent four different states, colors or anything. </a:t>
            </a:r>
          </a:p>
          <a:p>
            <a:r>
              <a:rPr lang="en-US" dirty="0" smtClean="0"/>
              <a:t>So, if we tied a pixel to this one set of bits, it could either be black, blackish-white, whitish – black or black.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27544" y="2895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84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482169"/>
            <a:ext cx="8229600" cy="4525963"/>
          </a:xfrm>
        </p:spPr>
        <p:txBody>
          <a:bodyPr/>
          <a:lstStyle/>
          <a:p>
            <a:r>
              <a:rPr lang="en-US" dirty="0" smtClean="0"/>
              <a:t>Bit depth: Bit1          Bit2            Bit3</a:t>
            </a:r>
          </a:p>
          <a:p>
            <a:r>
              <a:rPr lang="en-US" sz="2400" dirty="0" smtClean="0"/>
              <a:t>Lets see what happens when we have three bits</a:t>
            </a:r>
          </a:p>
          <a:p>
            <a:pPr lvl="1"/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</a:p>
          <a:p>
            <a:pPr lvl="1"/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</a:p>
          <a:p>
            <a:pPr lvl="1"/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</a:p>
          <a:p>
            <a:pPr lvl="1"/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</a:p>
          <a:p>
            <a:pPr lvl="1"/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</a:p>
          <a:p>
            <a:pPr lvl="1"/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</a:p>
          <a:p>
            <a:pPr lvl="1"/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0</a:t>
            </a:r>
          </a:p>
          <a:p>
            <a:pPr lvl="1"/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r>
              <a:rPr lang="en-US" dirty="0" smtClean="0"/>
              <a:t> </a:t>
            </a:r>
            <a:r>
              <a:rPr lang="en-US" u="sng" dirty="0" smtClean="0"/>
              <a:t>1</a:t>
            </a:r>
            <a:endParaRPr lang="en-US" u="sn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438400" y="2514600"/>
            <a:ext cx="5943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eight possibilities or different states (unique values)  that can be represented. The formula for computing the number of possibilities is 2</a:t>
            </a:r>
            <a:r>
              <a:rPr lang="en-US" baseline="30000" dirty="0" smtClean="0"/>
              <a:t>number of bits</a:t>
            </a:r>
            <a:r>
              <a:rPr lang="en-US" dirty="0" smtClean="0"/>
              <a:t> The 2 represents how many possible numbers can be in a single bit. Because it is binary we have the digits 0 and 1. If it was Base 8 we would have 8 – 0 through 7.</a:t>
            </a:r>
          </a:p>
          <a:p>
            <a:endParaRPr lang="en-US" dirty="0"/>
          </a:p>
          <a:p>
            <a:r>
              <a:rPr lang="en-US" dirty="0" smtClean="0"/>
              <a:t>So, if you had a 16 bit computer than you would have 2</a:t>
            </a:r>
            <a:r>
              <a:rPr lang="en-US" baseline="30000" dirty="0" smtClean="0"/>
              <a:t>16</a:t>
            </a:r>
            <a:r>
              <a:rPr lang="en-US" dirty="0" smtClean="0"/>
              <a:t> </a:t>
            </a:r>
            <a:r>
              <a:rPr lang="en-US" baseline="30000" dirty="0" smtClean="0"/>
              <a:t> </a:t>
            </a:r>
            <a:r>
              <a:rPr lang="en-US" dirty="0" smtClean="0"/>
              <a:t>possibilities = 65,536. </a:t>
            </a:r>
          </a:p>
          <a:p>
            <a:endParaRPr lang="en-US" dirty="0"/>
          </a:p>
          <a:p>
            <a:r>
              <a:rPr lang="en-US" dirty="0" smtClean="0"/>
              <a:t>For a deeper understanding visit this </a:t>
            </a:r>
            <a:r>
              <a:rPr lang="en-US" dirty="0" smtClean="0">
                <a:hlinkClick r:id="rId2"/>
              </a:rPr>
              <a:t>site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638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Bit1 – Bit2 – Bit3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990600" y="54102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1447800" y="5410200"/>
            <a:ext cx="1143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1905000" y="5410200"/>
            <a:ext cx="228600" cy="228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124200" y="18288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53000" y="1828800"/>
            <a:ext cx="990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781800" y="1828800"/>
            <a:ext cx="1295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264646" y="159722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 or 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029200" y="1597223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 or 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9000" y="1597223"/>
            <a:ext cx="7088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</a:rPr>
              <a:t>0 or 1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39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>
              <a:buNone/>
            </a:pPr>
            <a:endParaRPr lang="en-US" dirty="0" smtClean="0"/>
          </a:p>
          <a:p>
            <a:r>
              <a:rPr lang="en-US" dirty="0" smtClean="0"/>
              <a:t>On a scale of 1-10 how much do you hate binary numbers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endParaRPr lang="en-US" smtClean="0"/>
          </a:p>
          <a:p>
            <a:endParaRPr lang="en-US" dirty="0" smtClean="0"/>
          </a:p>
          <a:p>
            <a:r>
              <a:rPr lang="en-US" dirty="0" smtClean="0"/>
              <a:t>Remember there are 10</a:t>
            </a:r>
            <a:r>
              <a:rPr lang="en-US" baseline="-25000" dirty="0" smtClean="0"/>
              <a:t> </a:t>
            </a:r>
            <a:r>
              <a:rPr lang="en-US" dirty="0" smtClean="0"/>
              <a:t>types of people in the world : those who know binary and those who do not.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759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Oh </a:t>
            </a:r>
            <a:r>
              <a:rPr lang="en-US" dirty="0" err="1" smtClean="0"/>
              <a:t>Oh</a:t>
            </a:r>
            <a:r>
              <a:rPr lang="en-US" dirty="0" smtClean="0"/>
              <a:t> You Tube runs into problems with </a:t>
            </a:r>
            <a:r>
              <a:rPr lang="en-US" dirty="0" err="1" smtClean="0"/>
              <a:t>Gangham</a:t>
            </a:r>
            <a:r>
              <a:rPr lang="en-US" dirty="0" smtClean="0"/>
              <a:t> Style</a:t>
            </a:r>
          </a:p>
          <a:p>
            <a:endParaRPr lang="en-US" dirty="0"/>
          </a:p>
          <a:p>
            <a:r>
              <a:rPr lang="en-US">
                <a:hlinkClick r:id="rId2"/>
              </a:rPr>
              <a:t>https://plus.google.com/+</a:t>
            </a:r>
            <a:r>
              <a:rPr lang="en-US" smtClean="0">
                <a:hlinkClick r:id="rId2"/>
              </a:rPr>
              <a:t>youtube/posts/BUXfdWqu86Q</a:t>
            </a:r>
            <a:endParaRPr lang="en-US" smtClean="0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958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Lets look at electricity in a computer</a:t>
            </a:r>
          </a:p>
          <a:p>
            <a:r>
              <a:rPr lang="en-US" dirty="0" smtClean="0"/>
              <a:t>How does the computer actually use electricity to add or subtract</a:t>
            </a:r>
          </a:p>
          <a:p>
            <a:r>
              <a:rPr lang="en-US" dirty="0" smtClean="0"/>
              <a:t>What are logic gates and integrated circuits. </a:t>
            </a:r>
          </a:p>
          <a:p>
            <a:r>
              <a:rPr lang="en-US" dirty="0" smtClean="0"/>
              <a:t>Who is George Boole and what did he discover?</a:t>
            </a:r>
          </a:p>
          <a:p>
            <a:r>
              <a:rPr lang="en-US" dirty="0" smtClean="0"/>
              <a:t>Our goal is to be able to "think" like a computer which will show us great possibilities but </a:t>
            </a:r>
            <a:r>
              <a:rPr lang="en-US" smtClean="0"/>
              <a:t>also limitations.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do we go from here?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early people used a hash based system of counting.</a:t>
            </a:r>
          </a:p>
          <a:p>
            <a:pPr lvl="1"/>
            <a:r>
              <a:rPr lang="en-US" dirty="0" smtClean="0"/>
              <a:t>Example: Put a stick on the ground every day it rained. The number of days it rained = the number of sticks.</a:t>
            </a:r>
          </a:p>
          <a:p>
            <a:pPr lvl="2"/>
            <a:r>
              <a:rPr lang="en-US" dirty="0" smtClean="0"/>
              <a:t>Not so good if you had a money system and someone wanted to buy a ten thousand dollar car</a:t>
            </a:r>
          </a:p>
          <a:p>
            <a:pPr lvl="2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267200"/>
            <a:ext cx="28194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59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Around 4000 BC Sumerians counted goods and livestock. Basically a counting system using tokens</a:t>
            </a:r>
          </a:p>
          <a:p>
            <a:r>
              <a:rPr lang="en-US" dirty="0" smtClean="0"/>
              <a:t>Around 3000 BC Egyptians created the number 1 to measure things. They used the length of the arm = cubit. Also used symbols such as a rope = 10.</a:t>
            </a:r>
          </a:p>
          <a:p>
            <a:r>
              <a:rPr lang="en-US" dirty="0" smtClean="0"/>
              <a:t>Around 500 AD India creates the zero and positional notation!</a:t>
            </a:r>
          </a:p>
          <a:p>
            <a:r>
              <a:rPr lang="en-US" dirty="0" smtClean="0"/>
              <a:t>Around 1646 – </a:t>
            </a:r>
            <a:r>
              <a:rPr lang="en-US" dirty="0" err="1" smtClean="0"/>
              <a:t>Liebnitz</a:t>
            </a:r>
            <a:r>
              <a:rPr lang="en-US" dirty="0" smtClean="0"/>
              <a:t> discovers binary numbers!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Milestones in the evolution of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0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10 – digits are 0-9</a:t>
            </a:r>
          </a:p>
          <a:p>
            <a:r>
              <a:rPr lang="en-US" dirty="0" smtClean="0"/>
              <a:t>Ask how many 100's? 10's?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 Notation Base 10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732705"/>
              </p:ext>
            </p:extLst>
          </p:nvPr>
        </p:nvGraphicFramePr>
        <p:xfrm>
          <a:off x="990600" y="24384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10,000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660741"/>
            <a:ext cx="5257800" cy="2663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0" y="6245259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 smtClean="0"/>
              <a:t>http://www.enchantedlearning.com/math/decimals/placevalue/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210678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 1: Start with the decimal point and six positions to the left and two to the right:</a:t>
            </a:r>
          </a:p>
          <a:p>
            <a:pPr marL="109728" indent="0">
              <a:buNone/>
            </a:pPr>
            <a:r>
              <a:rPr lang="en-US" dirty="0"/>
              <a:t>	</a:t>
            </a:r>
            <a:endParaRPr lang="en-US" dirty="0" smtClean="0"/>
          </a:p>
          <a:p>
            <a:pPr marL="109728" indent="0">
              <a:buNone/>
            </a:pPr>
            <a:endParaRPr lang="en-US" dirty="0" smtClean="0"/>
          </a:p>
          <a:p>
            <a:pPr marL="109728" indent="0">
              <a:buNone/>
            </a:pPr>
            <a:r>
              <a:rPr lang="en-US" dirty="0" smtClean="0"/>
              <a:t>Step 2: Take the Base you are working with and put that number under each position. In this example you will see a 2 for Base 2. If it was base 8 you would put an 8.</a:t>
            </a:r>
            <a:endParaRPr lang="en-US" dirty="0"/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Algorithm for understanding value of any base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272631"/>
              </p:ext>
            </p:extLst>
          </p:nvPr>
        </p:nvGraphicFramePr>
        <p:xfrm>
          <a:off x="1219200" y="2514600"/>
          <a:ext cx="609599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501824"/>
              </p:ext>
            </p:extLst>
          </p:nvPr>
        </p:nvGraphicFramePr>
        <p:xfrm>
          <a:off x="1295400" y="5029200"/>
          <a:ext cx="6095997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>
            <a:off x="7620000" y="56388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78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Step three: Add an ascending exponent starting with 0 to each one of the two's starting in the first position to the left of the decimal point. Add a negative ascending exponent starting with -1 for each position to the right of the decimal point.</a:t>
            </a:r>
          </a:p>
          <a:p>
            <a:endParaRPr lang="en-US" dirty="0" smtClean="0"/>
          </a:p>
          <a:p>
            <a:pPr marL="0" fontAlgn="t">
              <a:spcBef>
                <a:spcPts val="0"/>
              </a:spcBef>
            </a:pPr>
            <a:endParaRPr lang="en-US" sz="2800" dirty="0">
              <a:latin typeface="Arial"/>
            </a:endParaRPr>
          </a:p>
          <a:p>
            <a:pPr marL="0" indent="0" fontAlgn="t">
              <a:spcBef>
                <a:spcPts val="0"/>
              </a:spcBef>
              <a:buNone/>
            </a:pPr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Step four: Calculate the value for the positions that have a 2 and an exponent.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understanding value of any base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087401"/>
              </p:ext>
            </p:extLst>
          </p:nvPr>
        </p:nvGraphicFramePr>
        <p:xfrm>
          <a:off x="1066800" y="3276600"/>
          <a:ext cx="609599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>
                          <a:solidFill>
                            <a:srgbClr val="FF0000"/>
                          </a:solidFill>
                        </a:rPr>
                        <a:t>-2</a:t>
                      </a:r>
                      <a:endParaRPr 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32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16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8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4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2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1</a:t>
                      </a:r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4876800" y="3538954"/>
            <a:ext cx="2667000" cy="575846"/>
          </a:xfrm>
          <a:prstGeom prst="straightConnector1">
            <a:avLst/>
          </a:prstGeom>
          <a:ln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04567" y="3200400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Step</a:t>
            </a:r>
            <a:r>
              <a:rPr lang="en-US" sz="1600" dirty="0" smtClean="0"/>
              <a:t> </a:t>
            </a:r>
            <a:r>
              <a:rPr lang="en-US" sz="1600" dirty="0" smtClean="0">
                <a:solidFill>
                  <a:srgbClr val="FF0000"/>
                </a:solidFill>
              </a:rPr>
              <a:t>three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543800" y="4343400"/>
            <a:ext cx="12192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Step </a:t>
            </a:r>
            <a:r>
              <a:rPr lang="en-US" sz="1600" dirty="0" smtClean="0">
                <a:solidFill>
                  <a:srgbClr val="0070C0"/>
                </a:solidFill>
              </a:rPr>
              <a:t>four</a:t>
            </a:r>
            <a:endParaRPr lang="en-US" sz="16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7162800" y="4551260"/>
            <a:ext cx="4572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324600" y="3538954"/>
            <a:ext cx="1524000" cy="575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79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/>
          <a:lstStyle/>
          <a:p>
            <a:r>
              <a:rPr lang="en-US" dirty="0" smtClean="0"/>
              <a:t>Step five: Determine how many digits you have available to you. It is one less than the Base number. So, Base 2 would be 0 and 1. Base8 would be 0-7. </a:t>
            </a:r>
          </a:p>
          <a:p>
            <a:r>
              <a:rPr lang="en-US" dirty="0" smtClean="0"/>
              <a:t>Step six: To test, add some 1's and 0's to the positions and add their values.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understanding value of any base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1335"/>
              </p:ext>
            </p:extLst>
          </p:nvPr>
        </p:nvGraphicFramePr>
        <p:xfrm>
          <a:off x="685800" y="4038600"/>
          <a:ext cx="6095997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668866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P-2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5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4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3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2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0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-1</a:t>
                      </a:r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-2</a:t>
                      </a:r>
                      <a:endParaRPr lang="en-US" baseline="30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½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1/4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/>
                        <a:t>1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527840"/>
              </p:ext>
            </p:extLst>
          </p:nvPr>
        </p:nvGraphicFramePr>
        <p:xfrm>
          <a:off x="7543800" y="3657600"/>
          <a:ext cx="838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u="sng" dirty="0" smtClean="0"/>
                        <a:t>1/2</a:t>
                      </a:r>
                      <a:endParaRPr lang="en-US" u="sng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45.5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SUM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5867400" y="5334000"/>
            <a:ext cx="1752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048000" y="4572000"/>
            <a:ext cx="44196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362200" y="4191000"/>
            <a:ext cx="510540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219200" y="3886200"/>
            <a:ext cx="6248400" cy="1447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5" idx="1"/>
          </p:cNvCxnSpPr>
          <p:nvPr/>
        </p:nvCxnSpPr>
        <p:spPr>
          <a:xfrm flipV="1">
            <a:off x="4343400" y="4955540"/>
            <a:ext cx="3200400" cy="3784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8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5240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Another way of seeing it: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Exponent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Position 6 has a value of 32 and there is one of them so put 32 in your add column. Next. Position 5 is worth 16 but there is a 0 so you don't have any. Position 4 is worth 8 and you have 1 so put an 8 in your add column and so on…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Algorithm for understanding value of any base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31358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086600" y="32766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07312"/>
              </p:ext>
            </p:extLst>
          </p:nvPr>
        </p:nvGraphicFramePr>
        <p:xfrm>
          <a:off x="990600" y="1905000"/>
          <a:ext cx="6095997" cy="2013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69"/>
                <a:gridCol w="675916"/>
                <a:gridCol w="675916"/>
                <a:gridCol w="675916"/>
                <a:gridCol w="675916"/>
                <a:gridCol w="675916"/>
                <a:gridCol w="675916"/>
                <a:gridCol w="675916"/>
                <a:gridCol w="675916"/>
              </a:tblGrid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effectLst/>
                        </a:rPr>
                        <a:t>P6</a:t>
                      </a:r>
                      <a:endParaRPr lang="en-U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P-1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P-2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r>
                        <a:rPr lang="en-US" sz="1800" kern="1200" baseline="300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r>
                        <a:rPr lang="en-US" sz="1800" kern="1200" baseline="300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r>
                        <a:rPr lang="en-US" sz="1800" kern="1200" baseline="300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r>
                        <a:rPr lang="en-US" sz="1800" kern="1200" baseline="300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r>
                        <a:rPr lang="en-US" sz="1800" kern="1200" baseline="300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r>
                        <a:rPr lang="en-US" sz="1800" kern="1200" baseline="30000">
                          <a:effectLst/>
                        </a:rPr>
                        <a:t>0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.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r>
                        <a:rPr lang="en-US" sz="1800" kern="1200" baseline="30000">
                          <a:effectLst/>
                        </a:rPr>
                        <a:t>-1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effectLst/>
                        </a:rPr>
                        <a:t>2</a:t>
                      </a:r>
                      <a:r>
                        <a:rPr lang="en-US" sz="1800" kern="1200" baseline="30000">
                          <a:effectLst/>
                        </a:rPr>
                        <a:t>-2</a:t>
                      </a:r>
                      <a:endParaRPr lang="en-U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</a:rPr>
                        <a:t>32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</a:rPr>
                        <a:t>16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</a:rPr>
                        <a:t>.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</a:rPr>
                        <a:t>½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FF0000"/>
                          </a:solidFill>
                          <a:effectLst/>
                        </a:rPr>
                        <a:t>1/4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B0F0"/>
                          </a:solidFill>
                          <a:effectLst/>
                        </a:rPr>
                        <a:t>.</a:t>
                      </a:r>
                      <a:endParaRPr lang="en-US" sz="1100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B0F0"/>
                          </a:solidFill>
                          <a:effectLst/>
                        </a:rPr>
                        <a:t>1</a:t>
                      </a:r>
                      <a:endParaRPr lang="en-US" sz="1100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rgbClr val="00B0F0"/>
                          </a:solidFill>
                          <a:effectLst/>
                        </a:rPr>
                        <a:t>0</a:t>
                      </a:r>
                      <a:endParaRPr lang="en-US" sz="1100" dirty="0">
                        <a:solidFill>
                          <a:srgbClr val="00B0F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7370135" y="3505200"/>
            <a:ext cx="1447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How Many?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21" name="Straight Arrow Connector 20"/>
          <p:cNvCxnSpPr>
            <a:stCxn id="19" idx="1"/>
          </p:cNvCxnSpPr>
          <p:nvPr/>
        </p:nvCxnSpPr>
        <p:spPr>
          <a:xfrm flipH="1">
            <a:off x="7086600" y="3695700"/>
            <a:ext cx="28353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 rot="16200000">
            <a:off x="7985984" y="2037917"/>
            <a:ext cx="461665" cy="165083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 smtClean="0"/>
              <a:t>Exponent</a:t>
            </a:r>
            <a:endParaRPr lang="en-US" dirty="0"/>
          </a:p>
        </p:txBody>
      </p:sp>
      <p:cxnSp>
        <p:nvCxnSpPr>
          <p:cNvPr id="7" name="Straight Arrow Connector 6"/>
          <p:cNvCxnSpPr>
            <a:stCxn id="4" idx="0"/>
          </p:cNvCxnSpPr>
          <p:nvPr/>
        </p:nvCxnSpPr>
        <p:spPr>
          <a:xfrm flipH="1">
            <a:off x="7072421" y="2863333"/>
            <a:ext cx="31897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858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375</TotalTime>
  <Words>1973</Words>
  <Application>Microsoft Office PowerPoint</Application>
  <PresentationFormat>On-screen Show (4:3)</PresentationFormat>
  <Paragraphs>495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Concourse</vt:lpstr>
      <vt:lpstr>Base Number Systems</vt:lpstr>
      <vt:lpstr>Objectives – Oh Yes</vt:lpstr>
      <vt:lpstr>Numbers</vt:lpstr>
      <vt:lpstr>Milestones in the evolution of numbers</vt:lpstr>
      <vt:lpstr>Position Notation Base 10</vt:lpstr>
      <vt:lpstr>Algorithm for understanding value of any base</vt:lpstr>
      <vt:lpstr>Algorithm for understanding value of any base</vt:lpstr>
      <vt:lpstr>Algorithm for understanding value of any base</vt:lpstr>
      <vt:lpstr>Algorithm for understanding value of any base</vt:lpstr>
      <vt:lpstr>Positional Notation – Base 2- Binary</vt:lpstr>
      <vt:lpstr>Positional Notation Base 8 - Octal</vt:lpstr>
      <vt:lpstr>Positional Notation – Base 16 - Hexadecimal</vt:lpstr>
      <vt:lpstr>Convert from Base 10 to other Base using Division/Remainder method</vt:lpstr>
      <vt:lpstr>Convert from Base 10 to other Base – Try and Test Method</vt:lpstr>
      <vt:lpstr>How to convert any Base to Base x</vt:lpstr>
      <vt:lpstr>Some problems…</vt:lpstr>
      <vt:lpstr>Some problems…</vt:lpstr>
      <vt:lpstr>Shortcut to convert between Base 2 and Base 16</vt:lpstr>
      <vt:lpstr>Binary Addition</vt:lpstr>
      <vt:lpstr>Binary Addition</vt:lpstr>
      <vt:lpstr>What is the point?</vt:lpstr>
      <vt:lpstr>ASCII CHART</vt:lpstr>
      <vt:lpstr>ASCII Chart</vt:lpstr>
      <vt:lpstr>Class Problem</vt:lpstr>
      <vt:lpstr>Possibilities</vt:lpstr>
      <vt:lpstr>Possibilities</vt:lpstr>
      <vt:lpstr>Class Problem</vt:lpstr>
      <vt:lpstr>Possibilities</vt:lpstr>
      <vt:lpstr>Where do we go from here?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Binary Numbers</dc:title>
  <dc:creator>perks</dc:creator>
  <cp:lastModifiedBy>perks</cp:lastModifiedBy>
  <cp:revision>50</cp:revision>
  <dcterms:created xsi:type="dcterms:W3CDTF">2015-01-05T00:41:48Z</dcterms:created>
  <dcterms:modified xsi:type="dcterms:W3CDTF">2016-09-06T18:25:45Z</dcterms:modified>
</cp:coreProperties>
</file>