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44BCA4-70A1-4113-A3AA-BF98475A04CE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AA2B37-5510-424E-8D3F-09FFE3F874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66553"/>
            <a:ext cx="6172200" cy="1894362"/>
          </a:xfrm>
        </p:spPr>
        <p:txBody>
          <a:bodyPr/>
          <a:lstStyle/>
          <a:p>
            <a:r>
              <a:rPr lang="en-US" dirty="0" smtClean="0"/>
              <a:t>Database: Practice, Practice, Practice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Making tables and models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6400800" cy="396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PROBLEM </a:t>
            </a:r>
            <a:br>
              <a:rPr lang="en-US" dirty="0" smtClean="0"/>
            </a:br>
            <a:r>
              <a:rPr lang="en-US" dirty="0" smtClean="0"/>
              <a:t>DIFFERENT 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76408792"/>
              </p:ext>
            </p:extLst>
          </p:nvPr>
        </p:nvGraphicFramePr>
        <p:xfrm>
          <a:off x="990600" y="4419600"/>
          <a:ext cx="6019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390650"/>
                <a:gridCol w="1824470"/>
                <a:gridCol w="1299730"/>
              </a:tblGrid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StuClassID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FK_PeopleSoft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</a:rPr>
                        <a:t>FK_ClassID</a:t>
                      </a:r>
                      <a:endParaRPr lang="en-US" sz="11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Grade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001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</a:rPr>
                        <a:t>001</a:t>
                      </a:r>
                      <a:endParaRPr lang="en-US" sz="11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001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</a:rPr>
                        <a:t>003</a:t>
                      </a:r>
                      <a:endParaRPr lang="en-US" sz="11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</a:rPr>
                        <a:t>003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28600"/>
            <a:ext cx="1676400" cy="125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61717"/>
              </p:ext>
            </p:extLst>
          </p:nvPr>
        </p:nvGraphicFramePr>
        <p:xfrm>
          <a:off x="457200" y="1755648"/>
          <a:ext cx="3048000" cy="173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64846"/>
                <a:gridCol w="967154"/>
              </a:tblGrid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PeopleSoft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StudentName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Major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001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Smith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Johnson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003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Williams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Brown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Chem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81385"/>
              </p:ext>
            </p:extLst>
          </p:nvPr>
        </p:nvGraphicFramePr>
        <p:xfrm>
          <a:off x="3962400" y="194564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295400"/>
                <a:gridCol w="1752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solidFill>
                            <a:srgbClr val="7030A0"/>
                          </a:solidFill>
                          <a:effectLst/>
                        </a:rPr>
                        <a:t>ClassID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ClassNo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ClassName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</a:rPr>
                        <a:t>001</a:t>
                      </a:r>
                      <a:endParaRPr lang="en-US" sz="11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Intro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</a:rPr>
                        <a:t>002</a:t>
                      </a:r>
                      <a:endParaRPr lang="en-US" sz="11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1022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Database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</a:rPr>
                        <a:t>003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JAVA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403860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Primary Key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89409" y="141404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161186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89786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Stu-Class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295400" y="3581400"/>
            <a:ext cx="1524000" cy="685800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724400" y="3505200"/>
            <a:ext cx="0" cy="762000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3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59038"/>
            <a:ext cx="7467600" cy="4873752"/>
          </a:xfrm>
        </p:spPr>
        <p:txBody>
          <a:bodyPr/>
          <a:lstStyle/>
          <a:p>
            <a:r>
              <a:rPr lang="en-US" dirty="0" smtClean="0"/>
              <a:t>Why use primary key numbers when it is so much easier and MEANINGFUL to just type out the name of the person or the name of the class???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A. Computer stuff is supposed to be hard!</a:t>
            </a:r>
          </a:p>
          <a:p>
            <a:pPr lvl="1"/>
            <a:r>
              <a:rPr lang="en-US" dirty="0" smtClean="0"/>
              <a:t>B. Database people are lazy</a:t>
            </a:r>
          </a:p>
          <a:p>
            <a:pPr lvl="1"/>
            <a:r>
              <a:rPr lang="en-US" dirty="0" smtClean="0"/>
              <a:t>C. Looking up numbers is much, much, much faster than looking up text and a PK is guaranteed to be unique.</a:t>
            </a:r>
          </a:p>
          <a:p>
            <a:pPr lvl="1"/>
            <a:r>
              <a:rPr lang="en-US" dirty="0" smtClean="0"/>
              <a:t>D. Nobody thought of it?</a:t>
            </a:r>
            <a:endParaRPr lang="en-US" dirty="0"/>
          </a:p>
        </p:txBody>
      </p:sp>
      <p:pic>
        <p:nvPicPr>
          <p:cNvPr id="8194" name="Picture 2" descr="Image result for w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"/>
            <a:ext cx="174171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7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JUST FOR FUN – SHOW ACTUAL NAMES INSTEAD OF FOREIGN KEYS – Then Substitute –DON'T LEARN THIS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40913463"/>
              </p:ext>
            </p:extLst>
          </p:nvPr>
        </p:nvGraphicFramePr>
        <p:xfrm>
          <a:off x="990600" y="4419600"/>
          <a:ext cx="6019800" cy="2070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0"/>
                <a:gridCol w="1466850"/>
                <a:gridCol w="1748270"/>
                <a:gridCol w="1299730"/>
              </a:tblGrid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StuClassID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 smtClean="0">
                          <a:solidFill>
                            <a:srgbClr val="FF0000"/>
                          </a:solidFill>
                          <a:effectLst/>
                        </a:rPr>
                        <a:t>FK_StudentName</a:t>
                      </a:r>
                      <a:endParaRPr lang="en-US" sz="1100" dirty="0" smtClean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FK_PeopleSoft</a:t>
                      </a: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 smtClean="0">
                          <a:solidFill>
                            <a:srgbClr val="7030A0"/>
                          </a:solidFill>
                          <a:effectLst/>
                        </a:rPr>
                        <a:t>FK_ClassName</a:t>
                      </a:r>
                      <a:endParaRPr lang="en-US" sz="1100" dirty="0" smtClean="0"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FK_ClassID</a:t>
                      </a:r>
                      <a:r>
                        <a:rPr lang="en-US" sz="1400" dirty="0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en-US" sz="14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Grade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Smith (001)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 (001)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Smith (001)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solidFill>
                            <a:srgbClr val="7030A0"/>
                          </a:solidFill>
                          <a:effectLst/>
                        </a:rPr>
                        <a:t>JAVA (003)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solidFill>
                            <a:srgbClr val="FF0000"/>
                          </a:solidFill>
                          <a:effectLst/>
                        </a:rPr>
                        <a:t>Johnson (002)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smtClean="0">
                          <a:solidFill>
                            <a:srgbClr val="7030A0"/>
                          </a:solidFill>
                          <a:effectLst/>
                        </a:rPr>
                        <a:t>JAVA (003)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6919"/>
              </p:ext>
            </p:extLst>
          </p:nvPr>
        </p:nvGraphicFramePr>
        <p:xfrm>
          <a:off x="457200" y="1755648"/>
          <a:ext cx="3048000" cy="173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64846"/>
                <a:gridCol w="967154"/>
              </a:tblGrid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PeopleSoft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StudentName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Major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001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Smith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Johnson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Bio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</a:rPr>
                        <a:t>003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Williams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  <a:tr h="3213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</a:rPr>
                        <a:t>004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Brown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Chem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375" marR="79375" marT="39370" marB="3937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282387"/>
              </p:ext>
            </p:extLst>
          </p:nvPr>
        </p:nvGraphicFramePr>
        <p:xfrm>
          <a:off x="3962400" y="1945640"/>
          <a:ext cx="4114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295400"/>
                <a:gridCol w="17526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solidFill>
                            <a:srgbClr val="7030A0"/>
                          </a:solidFill>
                          <a:effectLst/>
                        </a:rPr>
                        <a:t>ClassID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ClassNo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ClassName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</a:rPr>
                        <a:t>001</a:t>
                      </a:r>
                      <a:endParaRPr lang="en-US" sz="11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0010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Intro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solidFill>
                            <a:srgbClr val="7030A0"/>
                          </a:solidFill>
                          <a:effectLst/>
                        </a:rPr>
                        <a:t>002</a:t>
                      </a:r>
                      <a:endParaRPr lang="en-US" sz="110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1022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Database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solidFill>
                            <a:srgbClr val="7030A0"/>
                          </a:solidFill>
                          <a:effectLst/>
                        </a:rPr>
                        <a:t>003</a:t>
                      </a:r>
                      <a:endParaRPr lang="en-US" sz="11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0017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JAVA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6800" y="403860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Primary Key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89409" y="141404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161186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389786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Stu-Class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768079" y="3506688"/>
            <a:ext cx="1279921" cy="912912"/>
          </a:xfrm>
          <a:prstGeom prst="straightConnector1">
            <a:avLst/>
          </a:prstGeom>
          <a:ln w="508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029200" y="3506688"/>
            <a:ext cx="1676400" cy="839689"/>
          </a:xfrm>
          <a:prstGeom prst="straightConnector1">
            <a:avLst/>
          </a:prstGeom>
          <a:ln w="50800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company is comprised of departments such as Marketing, Human Resources, Maintenance. And a company has employees like Smith, Johnson, Williams and Brown  that have attributes such as name and age.</a:t>
            </a:r>
          </a:p>
          <a:p>
            <a:r>
              <a:rPr lang="en-US" dirty="0" smtClean="0"/>
              <a:t>Create one table that has all of the above attributes.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31818"/>
              </p:ext>
            </p:extLst>
          </p:nvPr>
        </p:nvGraphicFramePr>
        <p:xfrm>
          <a:off x="1143000" y="4343400"/>
          <a:ext cx="624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828800"/>
                <a:gridCol w="23622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 descr="http://cdn.oreilly.com/excerpts/9780596518776/figs/web/rail_ab0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214" b="52156"/>
          <a:stretch/>
        </p:blipFill>
        <p:spPr bwMode="auto">
          <a:xfrm>
            <a:off x="4419600" y="218954"/>
            <a:ext cx="4114800" cy="137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96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with the same data create two tables: one for employees and one for departments. Don't worry yet about relating them.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51627"/>
              </p:ext>
            </p:extLst>
          </p:nvPr>
        </p:nvGraphicFramePr>
        <p:xfrm>
          <a:off x="762000" y="30480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002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EmpID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Johnson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Williams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92485"/>
              </p:ext>
            </p:extLst>
          </p:nvPr>
        </p:nvGraphicFramePr>
        <p:xfrm>
          <a:off x="838200" y="5181600"/>
          <a:ext cx="406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DeptName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 Resource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91200" y="3540927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Employee 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0" y="52578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Department Table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relationship between Department and Employees</a:t>
            </a:r>
          </a:p>
          <a:p>
            <a:pPr lvl="1"/>
            <a:r>
              <a:rPr lang="en-US" dirty="0" smtClean="0"/>
              <a:t>1:1</a:t>
            </a:r>
          </a:p>
          <a:p>
            <a:pPr lvl="1"/>
            <a:r>
              <a:rPr lang="en-US" dirty="0" smtClean="0"/>
              <a:t>1:M</a:t>
            </a:r>
          </a:p>
          <a:p>
            <a:pPr lvl="1"/>
            <a:r>
              <a:rPr lang="en-US" dirty="0" smtClean="0"/>
              <a:t>M:N</a:t>
            </a:r>
          </a:p>
          <a:p>
            <a:r>
              <a:rPr lang="en-US" dirty="0" smtClean="0"/>
              <a:t>So One Department has MANY employees and one Employee belongs to ONE Department.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1828800" y="2743200"/>
            <a:ext cx="457200" cy="4572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48768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1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4876800"/>
            <a:ext cx="2209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M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0400" y="443126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to M  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4038600" y="4495800"/>
            <a:ext cx="533400" cy="2642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38600" y="6107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to 1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3352800" y="6172200"/>
            <a:ext cx="685804" cy="23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00200" y="4495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Dept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419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20" y="0"/>
            <a:ext cx="28479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14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BOTH FOREIGN AND </a:t>
            </a:r>
            <a:r>
              <a:rPr lang="en-US" strike="sngStrike" dirty="0" smtClean="0"/>
              <a:t>DOMESTIC </a:t>
            </a:r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Identify the column that acts as PK for Department table and Employee table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EmpID</a:t>
            </a:r>
            <a:endParaRPr lang="en-US" dirty="0" smtClean="0"/>
          </a:p>
          <a:p>
            <a:pPr lvl="1"/>
            <a:r>
              <a:rPr lang="en-US" dirty="0" err="1" smtClean="0"/>
              <a:t>DeptID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What is the function of the primary key?</a:t>
            </a:r>
          </a:p>
          <a:p>
            <a:r>
              <a:rPr lang="en-US" dirty="0" smtClean="0"/>
              <a:t>Why is it called primary? What table must it live in?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0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467600" cy="1143000"/>
          </a:xfrm>
        </p:spPr>
        <p:txBody>
          <a:bodyPr/>
          <a:lstStyle/>
          <a:p>
            <a:r>
              <a:rPr lang="en-US" dirty="0" smtClean="0"/>
              <a:t>KEYS BOTH FOREIGN AND </a:t>
            </a:r>
            <a:r>
              <a:rPr lang="en-US" strike="sngStrike" dirty="0" smtClean="0"/>
              <a:t>DOMESTIC </a:t>
            </a:r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Describe how a primary key becomes a foreign key. </a:t>
            </a:r>
          </a:p>
          <a:p>
            <a:pPr lvl="1"/>
            <a:r>
              <a:rPr lang="en-US" dirty="0" smtClean="0"/>
              <a:t>The values of a primary key column of the one table are used in a new column in the many table where there is a relationship.</a:t>
            </a:r>
          </a:p>
          <a:p>
            <a:pPr fontAlgn="t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497846"/>
              </p:ext>
            </p:extLst>
          </p:nvPr>
        </p:nvGraphicFramePr>
        <p:xfrm>
          <a:off x="304800" y="3581400"/>
          <a:ext cx="28194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676400"/>
              </a:tblGrid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solidFill>
                            <a:srgbClr val="7030A0"/>
                          </a:solidFill>
                          <a:effectLst/>
                        </a:rPr>
                        <a:t>DeptID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DeptName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100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Marketing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200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Human Resource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300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Maintenance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621166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primary key values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438912" y="5580888"/>
            <a:ext cx="6736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25707"/>
              </p:ext>
            </p:extLst>
          </p:nvPr>
        </p:nvGraphicFramePr>
        <p:xfrm>
          <a:off x="3276600" y="3581400"/>
          <a:ext cx="45720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905"/>
                <a:gridCol w="1485295"/>
                <a:gridCol w="685800"/>
                <a:gridCol w="11430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effectLst/>
                        </a:rPr>
                        <a:t>EmpID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EmpName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Age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FK_DeptID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001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Smith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22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002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Johnson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42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300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003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Williams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34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100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004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effectLst/>
                        </a:rPr>
                        <a:t>Brown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effectLst/>
                        </a:rPr>
                        <a:t>55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7030A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200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31" name="Picture 7" descr="http://www.freewebs.com/mylilpeanut/background1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3340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7" descr="http://www.freewebs.com/mylilpeanut/background1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28752">
            <a:off x="2287929" y="59817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 descr="http://www.freewebs.com/mylilpeanut/background1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02262">
            <a:off x="3581401" y="6134101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http://www.freewebs.com/mylilpeanut/background1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02262">
            <a:off x="4826670" y="613410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http://www.freewebs.com/mylilpeanut/background1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00000">
            <a:off x="6188028" y="566107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67325" y="312420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030A0"/>
                </a:solidFill>
              </a:rPr>
              <a:t>Hi. I'm new here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Call me FK for short ;)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</a:t>
            </a:r>
            <a:br>
              <a:rPr lang="en-US" dirty="0" smtClean="0"/>
            </a:br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two tables. One for students that has attributes name and major. And, another table for classes IS 10 - Intro, IS 1022 – Database and IS 0017 –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69557"/>
              </p:ext>
            </p:extLst>
          </p:nvPr>
        </p:nvGraphicFramePr>
        <p:xfrm>
          <a:off x="838200" y="3352800"/>
          <a:ext cx="3962400" cy="160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/>
                <a:gridCol w="1386840"/>
                <a:gridCol w="1254760"/>
              </a:tblGrid>
              <a:tr h="321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PeopleSoft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effectLst/>
                        </a:rPr>
                        <a:t>StudentName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Major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</a:tr>
              <a:tr h="321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001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Smith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IS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</a:tr>
              <a:tr h="321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002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Johnson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Bio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</a:tr>
              <a:tr h="321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003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Williams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</a:tr>
              <a:tr h="3213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004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Brown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effectLst/>
                        </a:rPr>
                        <a:t>Chem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9248" marR="79248" marT="39624" marB="39624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9252"/>
              </p:ext>
            </p:extLst>
          </p:nvPr>
        </p:nvGraphicFramePr>
        <p:xfrm>
          <a:off x="2819400" y="5105400"/>
          <a:ext cx="457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600200"/>
                <a:gridCol w="1447800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effectLst/>
                        </a:rPr>
                        <a:t>ClassID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effectLst/>
                        </a:rPr>
                        <a:t>ClassNo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 smtClean="0">
                          <a:effectLst/>
                        </a:rPr>
                        <a:t>ClassName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>
                          <a:effectLst/>
                        </a:rPr>
                        <a:t>001</a:t>
                      </a:r>
                      <a:endParaRPr lang="en-US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0010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Intro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002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1022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Database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effectLst/>
                        </a:rPr>
                        <a:t>003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0017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effectLst/>
                        </a:rPr>
                        <a:t>JAVA</a:t>
                      </a:r>
                      <a:endParaRPr lang="en-US" sz="9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25" y="0"/>
            <a:ext cx="23526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62254" y="3895752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79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86000" y="5975866"/>
            <a:ext cx="38100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>
            <a:off x="4876800" y="4080418"/>
            <a:ext cx="385454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7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the relationship between Students and Classes? Remember use the </a:t>
            </a:r>
            <a:r>
              <a:rPr lang="en-US" strike="sngStrike" dirty="0" smtClean="0"/>
              <a:t>force</a:t>
            </a:r>
            <a:r>
              <a:rPr lang="en-US" dirty="0" smtClean="0"/>
              <a:t> </a:t>
            </a:r>
            <a:r>
              <a:rPr lang="en-US" b="1" dirty="0" smtClean="0"/>
              <a:t>formula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Put tables side by side</a:t>
            </a:r>
          </a:p>
          <a:p>
            <a:pPr lvl="1"/>
            <a:r>
              <a:rPr lang="en-US" dirty="0" smtClean="0"/>
              <a:t>Start with ONE row from the L table (</a:t>
            </a:r>
            <a:r>
              <a:rPr lang="en-US" b="1" dirty="0" smtClean="0"/>
              <a:t>Students</a:t>
            </a:r>
            <a:r>
              <a:rPr lang="en-US" dirty="0" smtClean="0"/>
              <a:t>) and ask what is its relationship to the rows in the R table (</a:t>
            </a:r>
            <a:r>
              <a:rPr lang="en-US" b="1" dirty="0" smtClean="0"/>
              <a:t>Classes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Then reverse and take ONE row from R table and ask what is its relationship to the rows in the L table.</a:t>
            </a:r>
          </a:p>
          <a:p>
            <a:pPr lvl="1"/>
            <a:r>
              <a:rPr lang="en-US" dirty="0" smtClean="0"/>
              <a:t>If you have 1:M in both directions you have a M:N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many to many </a:t>
            </a:r>
            <a:r>
              <a:rPr lang="en-US" dirty="0" smtClean="0"/>
              <a:t>relationship cannot be implemented with just two tables</a:t>
            </a:r>
          </a:p>
          <a:p>
            <a:pPr lvl="1"/>
            <a:r>
              <a:rPr lang="en-US" dirty="0" smtClean="0"/>
              <a:t>You must create a </a:t>
            </a:r>
            <a:r>
              <a:rPr lang="en-US" b="1" dirty="0" smtClean="0"/>
              <a:t>THIRD</a:t>
            </a:r>
            <a:r>
              <a:rPr lang="en-US" dirty="0" smtClean="0"/>
              <a:t> table! </a:t>
            </a:r>
            <a:br>
              <a:rPr lang="en-US" dirty="0" smtClean="0"/>
            </a:br>
            <a:r>
              <a:rPr lang="en-US" dirty="0" smtClean="0"/>
              <a:t>That is a </a:t>
            </a:r>
            <a:r>
              <a:rPr lang="en-US" b="1" dirty="0" smtClean="0"/>
              <a:t>directive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05400"/>
            <a:ext cx="1219200" cy="141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785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Draw the third table that represents the M:N relationship between Students and Classes</a:t>
            </a:r>
          </a:p>
          <a:p>
            <a:pPr lvl="1"/>
            <a:r>
              <a:rPr lang="en-US" dirty="0" smtClean="0"/>
              <a:t>What would be the primary key in this table ?</a:t>
            </a:r>
          </a:p>
          <a:p>
            <a:pPr lvl="1"/>
            <a:r>
              <a:rPr lang="en-US" dirty="0" smtClean="0"/>
              <a:t>What foreign keys must exist?</a:t>
            </a:r>
          </a:p>
          <a:p>
            <a:pPr lvl="1"/>
            <a:r>
              <a:rPr lang="en-US" dirty="0" smtClean="0"/>
              <a:t>What attribute might you add to this table?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Smith enrolled in Intro and got an A</a:t>
            </a:r>
          </a:p>
          <a:p>
            <a:pPr lvl="1"/>
            <a:r>
              <a:rPr lang="en-US" dirty="0" smtClean="0"/>
              <a:t>Smith enrolled in JAVA and got a B</a:t>
            </a:r>
          </a:p>
          <a:p>
            <a:pPr lvl="1"/>
            <a:r>
              <a:rPr lang="en-US" dirty="0" smtClean="0"/>
              <a:t>Johnson enrolled in JAVA and got a B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08631"/>
              </p:ext>
            </p:extLst>
          </p:nvPr>
        </p:nvGraphicFramePr>
        <p:xfrm>
          <a:off x="990600" y="335280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981200"/>
                <a:gridCol w="16002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StuClassID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FK_PeopleSoft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FK_ClassID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63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157</TotalTime>
  <Words>771</Words>
  <Application>Microsoft Office PowerPoint</Application>
  <PresentationFormat>On-screen Show (4:3)</PresentationFormat>
  <Paragraphs>282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Database: Practice, Practice, Practice</vt:lpstr>
      <vt:lpstr>CREATING TABLES</vt:lpstr>
      <vt:lpstr>CREATING TABLES</vt:lpstr>
      <vt:lpstr>RELATIONSHIPS</vt:lpstr>
      <vt:lpstr>KEYS BOTH FOREIGN AND DOMESTIC PRIMARY</vt:lpstr>
      <vt:lpstr>KEYS BOTH FOREIGN AND DOMESTIC PRIMARY</vt:lpstr>
      <vt:lpstr>MORE COMPLEX  RELATIONSHIPS</vt:lpstr>
      <vt:lpstr>MORE COMPLEX RELATIONSHIPS</vt:lpstr>
      <vt:lpstr>MORE COMPLEX RELATIONSHIPS</vt:lpstr>
      <vt:lpstr>SAME PROBLEM  DIFFERENT VIEW</vt:lpstr>
      <vt:lpstr>WHY</vt:lpstr>
      <vt:lpstr>JUST FOR FUN – SHOW ACTUAL NAMES INSTEAD OF FOREIGN KEYS – Then Substitute –DON'T LEARN THIS 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Practice</dc:title>
  <dc:creator>perks</dc:creator>
  <cp:lastModifiedBy>perks</cp:lastModifiedBy>
  <cp:revision>19</cp:revision>
  <dcterms:created xsi:type="dcterms:W3CDTF">2015-03-02T22:29:13Z</dcterms:created>
  <dcterms:modified xsi:type="dcterms:W3CDTF">2015-03-03T01:07:11Z</dcterms:modified>
</cp:coreProperties>
</file>