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4" r:id="rId9"/>
    <p:sldId id="266" r:id="rId10"/>
    <p:sldId id="265" r:id="rId11"/>
    <p:sldId id="263"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1B43"/>
    <a:srgbClr val="7E1F3F"/>
    <a:srgbClr val="76B1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84" y="32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F52CE6E6-BFB5-4C4F-8C5B-A751BDBDD5F4}" type="datetimeFigureOut">
              <a:rPr lang="en-US" smtClean="0"/>
              <a:t>2/25/2015</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A1309F04-7ECB-4B2D-B127-86C729144DDE}"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52CE6E6-BFB5-4C4F-8C5B-A751BDBDD5F4}" type="datetimeFigureOut">
              <a:rPr lang="en-US" smtClean="0"/>
              <a:t>2/25/2015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309F04-7ECB-4B2D-B127-86C729144DD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52CE6E6-BFB5-4C4F-8C5B-A751BDBDD5F4}" type="datetimeFigureOut">
              <a:rPr lang="en-US" smtClean="0"/>
              <a:t>2/25/2015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309F04-7ECB-4B2D-B127-86C729144DD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F52CE6E6-BFB5-4C4F-8C5B-A751BDBDD5F4}" type="datetimeFigureOut">
              <a:rPr lang="en-US" smtClean="0"/>
              <a:t>2/25/2015</a:t>
            </a:fld>
            <a:endParaRPr lang="en-US"/>
          </a:p>
        </p:txBody>
      </p:sp>
      <p:sp>
        <p:nvSpPr>
          <p:cNvPr id="9" name="Slide Number Placeholder 8"/>
          <p:cNvSpPr>
            <a:spLocks noGrp="1"/>
          </p:cNvSpPr>
          <p:nvPr>
            <p:ph type="sldNum" sz="quarter" idx="15"/>
          </p:nvPr>
        </p:nvSpPr>
        <p:spPr/>
        <p:txBody>
          <a:bodyPr rtlCol="0"/>
          <a:lstStyle/>
          <a:p>
            <a:fld id="{A1309F04-7ECB-4B2D-B127-86C729144DDE}" type="slidenum">
              <a:rPr lang="en-US" smtClean="0"/>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F52CE6E6-BFB5-4C4F-8C5B-A751BDBDD5F4}" type="datetimeFigureOut">
              <a:rPr lang="en-US" smtClean="0"/>
              <a:t>2/25/2015</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A1309F04-7ECB-4B2D-B127-86C729144DD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52CE6E6-BFB5-4C4F-8C5B-A751BDBDD5F4}" type="datetimeFigureOut">
              <a:rPr lang="en-US" smtClean="0"/>
              <a:t>2/25/2015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309F04-7ECB-4B2D-B127-86C729144DDE}" type="slidenum">
              <a:rPr lang="en-US" smtClean="0"/>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52CE6E6-BFB5-4C4F-8C5B-A751BDBDD5F4}" type="datetimeFigureOut">
              <a:rPr lang="en-US" smtClean="0"/>
              <a:t>2/25/2015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309F04-7ECB-4B2D-B127-86C729144DDE}" type="slidenum">
              <a:rPr lang="en-US" smtClean="0"/>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F52CE6E6-BFB5-4C4F-8C5B-A751BDBDD5F4}" type="datetimeFigureOut">
              <a:rPr lang="en-US" smtClean="0"/>
              <a:t>2/25/2015</a:t>
            </a:fld>
            <a:endParaRPr lang="en-US"/>
          </a:p>
        </p:txBody>
      </p:sp>
      <p:sp>
        <p:nvSpPr>
          <p:cNvPr id="7" name="Slide Number Placeholder 6"/>
          <p:cNvSpPr>
            <a:spLocks noGrp="1"/>
          </p:cNvSpPr>
          <p:nvPr>
            <p:ph type="sldNum" sz="quarter" idx="11"/>
          </p:nvPr>
        </p:nvSpPr>
        <p:spPr/>
        <p:txBody>
          <a:bodyPr rtlCol="0"/>
          <a:lstStyle/>
          <a:p>
            <a:fld id="{A1309F04-7ECB-4B2D-B127-86C729144DDE}" type="slidenum">
              <a:rPr lang="en-US" smtClean="0"/>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2CE6E6-BFB5-4C4F-8C5B-A751BDBDD5F4}" type="datetimeFigureOut">
              <a:rPr lang="en-US" smtClean="0"/>
              <a:t>2/25/2015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309F04-7ECB-4B2D-B127-86C729144DD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F52CE6E6-BFB5-4C4F-8C5B-A751BDBDD5F4}" type="datetimeFigureOut">
              <a:rPr lang="en-US" smtClean="0"/>
              <a:t>2/25/2015</a:t>
            </a:fld>
            <a:endParaRPr lang="en-US"/>
          </a:p>
        </p:txBody>
      </p:sp>
      <p:sp>
        <p:nvSpPr>
          <p:cNvPr id="22" name="Slide Number Placeholder 21"/>
          <p:cNvSpPr>
            <a:spLocks noGrp="1"/>
          </p:cNvSpPr>
          <p:nvPr>
            <p:ph type="sldNum" sz="quarter" idx="15"/>
          </p:nvPr>
        </p:nvSpPr>
        <p:spPr/>
        <p:txBody>
          <a:bodyPr rtlCol="0"/>
          <a:lstStyle/>
          <a:p>
            <a:fld id="{A1309F04-7ECB-4B2D-B127-86C729144DDE}" type="slidenum">
              <a:rPr lang="en-US" smtClean="0"/>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F52CE6E6-BFB5-4C4F-8C5B-A751BDBDD5F4}" type="datetimeFigureOut">
              <a:rPr lang="en-US" smtClean="0"/>
              <a:t>2/25/2015</a:t>
            </a:fld>
            <a:endParaRPr lang="en-US"/>
          </a:p>
        </p:txBody>
      </p:sp>
      <p:sp>
        <p:nvSpPr>
          <p:cNvPr id="18" name="Slide Number Placeholder 17"/>
          <p:cNvSpPr>
            <a:spLocks noGrp="1"/>
          </p:cNvSpPr>
          <p:nvPr>
            <p:ph type="sldNum" sz="quarter" idx="11"/>
          </p:nvPr>
        </p:nvSpPr>
        <p:spPr/>
        <p:txBody>
          <a:bodyPr rtlCol="0"/>
          <a:lstStyle/>
          <a:p>
            <a:fld id="{A1309F04-7ECB-4B2D-B127-86C729144DDE}" type="slidenum">
              <a:rPr lang="en-US" smtClean="0"/>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F52CE6E6-BFB5-4C4F-8C5B-A751BDBDD5F4}" type="datetimeFigureOut">
              <a:rPr lang="en-US" smtClean="0"/>
              <a:t>2/25/2015</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A1309F04-7ECB-4B2D-B127-86C729144DD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www.istockphoto.com/"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Databases</a:t>
            </a:r>
            <a:endParaRPr lang="en-US" dirty="0"/>
          </a:p>
        </p:txBody>
      </p:sp>
      <p:sp>
        <p:nvSpPr>
          <p:cNvPr id="3" name="Subtitle 2"/>
          <p:cNvSpPr>
            <a:spLocks noGrp="1"/>
          </p:cNvSpPr>
          <p:nvPr>
            <p:ph type="subTitle" idx="1"/>
          </p:nvPr>
        </p:nvSpPr>
        <p:spPr/>
        <p:txBody>
          <a:bodyPr/>
          <a:lstStyle/>
          <a:p>
            <a:r>
              <a:rPr lang="en-US" dirty="0" smtClean="0"/>
              <a:t>Where all the data hangs out…</a:t>
            </a:r>
            <a:endParaRPr lang="en-US" dirty="0"/>
          </a:p>
        </p:txBody>
      </p:sp>
    </p:spTree>
    <p:extLst>
      <p:ext uri="{BB962C8B-B14F-4D97-AF65-F5344CB8AC3E}">
        <p14:creationId xmlns:p14="http://schemas.microsoft.com/office/powerpoint/2010/main" val="14840324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PRACTICE QUESTIONS</a:t>
            </a:r>
            <a:endParaRPr lang="en-US" dirty="0"/>
          </a:p>
        </p:txBody>
      </p:sp>
      <p:sp>
        <p:nvSpPr>
          <p:cNvPr id="3" name="Content Placeholder 2"/>
          <p:cNvSpPr>
            <a:spLocks noGrp="1"/>
          </p:cNvSpPr>
          <p:nvPr>
            <p:ph sz="quarter" idx="1"/>
          </p:nvPr>
        </p:nvSpPr>
        <p:spPr/>
        <p:txBody>
          <a:bodyPr/>
          <a:lstStyle/>
          <a:p>
            <a:endParaRPr lang="en-US" dirty="0"/>
          </a:p>
          <a:p>
            <a:r>
              <a:rPr lang="en-US" dirty="0" smtClean="0"/>
              <a:t>What would each row of an entity titled courses of a college database be?</a:t>
            </a:r>
          </a:p>
          <a:p>
            <a:pPr marL="0" indent="0">
              <a:buNone/>
            </a:pPr>
            <a:endParaRPr lang="en-US" dirty="0" smtClean="0"/>
          </a:p>
          <a:p>
            <a:pPr lvl="1"/>
            <a:r>
              <a:rPr lang="en-US" dirty="0" smtClean="0"/>
              <a:t>Each individual course</a:t>
            </a:r>
          </a:p>
          <a:p>
            <a:endParaRPr lang="en-US" dirty="0"/>
          </a:p>
          <a:p>
            <a:r>
              <a:rPr lang="en-US" dirty="0" smtClean="0"/>
              <a:t>What are some typical attributes for a faculty?</a:t>
            </a:r>
          </a:p>
        </p:txBody>
      </p:sp>
      <p:graphicFrame>
        <p:nvGraphicFramePr>
          <p:cNvPr id="5" name="Table 4"/>
          <p:cNvGraphicFramePr>
            <a:graphicFrameLocks noGrp="1"/>
          </p:cNvGraphicFramePr>
          <p:nvPr>
            <p:extLst>
              <p:ext uri="{D42A27DB-BD31-4B8C-83A1-F6EECF244321}">
                <p14:modId xmlns:p14="http://schemas.microsoft.com/office/powerpoint/2010/main" val="4043740938"/>
              </p:ext>
            </p:extLst>
          </p:nvPr>
        </p:nvGraphicFramePr>
        <p:xfrm>
          <a:off x="914400" y="4953000"/>
          <a:ext cx="6096000" cy="741680"/>
        </p:xfrm>
        <a:graphic>
          <a:graphicData uri="http://schemas.openxmlformats.org/drawingml/2006/table">
            <a:tbl>
              <a:tblPr bandRow="1">
                <a:tableStyleId>{5C22544A-7EE6-4342-B048-85BDC9FD1C3A}</a:tableStyleId>
              </a:tblPr>
              <a:tblGrid>
                <a:gridCol w="2032000"/>
                <a:gridCol w="2032000"/>
                <a:gridCol w="2032000"/>
              </a:tblGrid>
              <a:tr h="370840">
                <a:tc>
                  <a:txBody>
                    <a:bodyPr/>
                    <a:lstStyle/>
                    <a:p>
                      <a:r>
                        <a:rPr lang="en-US" dirty="0" smtClean="0"/>
                        <a:t>Name</a:t>
                      </a:r>
                      <a:endParaRPr lang="en-US" dirty="0"/>
                    </a:p>
                  </a:txBody>
                  <a:tcPr/>
                </a:tc>
                <a:tc>
                  <a:txBody>
                    <a:bodyPr/>
                    <a:lstStyle/>
                    <a:p>
                      <a:r>
                        <a:rPr lang="en-US" dirty="0" smtClean="0"/>
                        <a:t>Department</a:t>
                      </a:r>
                      <a:endParaRPr lang="en-US" dirty="0"/>
                    </a:p>
                  </a:txBody>
                  <a:tcPr/>
                </a:tc>
                <a:tc>
                  <a:txBody>
                    <a:bodyPr/>
                    <a:lstStyle/>
                    <a:p>
                      <a:r>
                        <a:rPr lang="en-US" dirty="0" smtClean="0"/>
                        <a:t>Room Number</a:t>
                      </a:r>
                      <a:endParaRPr lang="en-US" dirty="0"/>
                    </a:p>
                  </a:txBody>
                  <a:tcPr/>
                </a:tc>
              </a:tr>
              <a:tr h="370840">
                <a:tc>
                  <a:txBody>
                    <a:bodyPr/>
                    <a:lstStyle/>
                    <a:p>
                      <a:r>
                        <a:rPr lang="en-US" dirty="0" smtClean="0"/>
                        <a:t>Rank</a:t>
                      </a:r>
                      <a:endParaRPr lang="en-US" dirty="0"/>
                    </a:p>
                  </a:txBody>
                  <a:tcPr/>
                </a:tc>
                <a:tc>
                  <a:txBody>
                    <a:bodyPr/>
                    <a:lstStyle/>
                    <a:p>
                      <a:r>
                        <a:rPr lang="en-US" dirty="0" smtClean="0"/>
                        <a:t>Age</a:t>
                      </a:r>
                      <a:endParaRPr lang="en-US" dirty="0"/>
                    </a:p>
                  </a:txBody>
                  <a:tcPr/>
                </a:tc>
                <a:tc>
                  <a:txBody>
                    <a:bodyPr/>
                    <a:lstStyle/>
                    <a:p>
                      <a:r>
                        <a:rPr lang="en-US" dirty="0" smtClean="0"/>
                        <a:t>Gender</a:t>
                      </a:r>
                      <a:endParaRPr lang="en-US" dirty="0"/>
                    </a:p>
                  </a:txBody>
                  <a:tcPr/>
                </a:tc>
              </a:tr>
            </a:tbl>
          </a:graphicData>
        </a:graphic>
      </p:graphicFrame>
    </p:spTree>
    <p:extLst>
      <p:ext uri="{BB962C8B-B14F-4D97-AF65-F5344CB8AC3E}">
        <p14:creationId xmlns:p14="http://schemas.microsoft.com/office/powerpoint/2010/main" val="4031791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RELATIONSHIPS</a:t>
            </a:r>
            <a:endParaRPr lang="en-US" dirty="0"/>
          </a:p>
        </p:txBody>
      </p:sp>
      <p:sp>
        <p:nvSpPr>
          <p:cNvPr id="3" name="Content Placeholder 2"/>
          <p:cNvSpPr>
            <a:spLocks noGrp="1"/>
          </p:cNvSpPr>
          <p:nvPr>
            <p:ph sz="quarter" idx="1"/>
          </p:nvPr>
        </p:nvSpPr>
        <p:spPr/>
        <p:txBody>
          <a:bodyPr/>
          <a:lstStyle/>
          <a:p>
            <a:r>
              <a:rPr lang="en-US" dirty="0" smtClean="0"/>
              <a:t>All entities have relationships between them. We have to discover them through looking at real life examples.</a:t>
            </a:r>
          </a:p>
          <a:p>
            <a:r>
              <a:rPr lang="en-US" dirty="0" smtClean="0"/>
              <a:t>Now, there are three types of relationships</a:t>
            </a:r>
          </a:p>
          <a:p>
            <a:pPr lvl="1"/>
            <a:r>
              <a:rPr lang="en-US" dirty="0" smtClean="0"/>
              <a:t>One to One     	Also known as 1:1</a:t>
            </a:r>
          </a:p>
          <a:p>
            <a:pPr lvl="1"/>
            <a:r>
              <a:rPr lang="en-US" dirty="0" smtClean="0"/>
              <a:t>One to Many     	Also known as 1:M</a:t>
            </a:r>
          </a:p>
          <a:p>
            <a:pPr lvl="1"/>
            <a:r>
              <a:rPr lang="en-US" dirty="0" smtClean="0"/>
              <a:t>Many to Many 	Also known as M:N</a:t>
            </a:r>
          </a:p>
          <a:p>
            <a:r>
              <a:rPr lang="en-US" dirty="0" smtClean="0"/>
              <a:t>We are mostly interested in 1:M and M:N</a:t>
            </a:r>
          </a:p>
          <a:p>
            <a:r>
              <a:rPr lang="en-US" dirty="0" smtClean="0"/>
              <a:t>Lets look more closely at what exactly is a relationship.</a:t>
            </a:r>
          </a:p>
          <a:p>
            <a:endParaRPr lang="en-US" dirty="0"/>
          </a:p>
        </p:txBody>
      </p:sp>
    </p:spTree>
    <p:extLst>
      <p:ext uri="{BB962C8B-B14F-4D97-AF65-F5344CB8AC3E}">
        <p14:creationId xmlns:p14="http://schemas.microsoft.com/office/powerpoint/2010/main" val="15840676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RELATIONSHIPS</a:t>
            </a:r>
            <a:endParaRPr lang="en-US" dirty="0"/>
          </a:p>
        </p:txBody>
      </p:sp>
      <p:sp>
        <p:nvSpPr>
          <p:cNvPr id="3" name="Content Placeholder 2"/>
          <p:cNvSpPr>
            <a:spLocks noGrp="1"/>
          </p:cNvSpPr>
          <p:nvPr>
            <p:ph sz="quarter" idx="1"/>
          </p:nvPr>
        </p:nvSpPr>
        <p:spPr>
          <a:xfrm>
            <a:off x="504341" y="1624843"/>
            <a:ext cx="7467600" cy="4873752"/>
          </a:xfrm>
        </p:spPr>
        <p:txBody>
          <a:bodyPr/>
          <a:lstStyle/>
          <a:p>
            <a:r>
              <a:rPr lang="en-US" dirty="0" smtClean="0"/>
              <a:t>Examine each one of the following:</a:t>
            </a:r>
          </a:p>
          <a:p>
            <a:endParaRPr lang="en-US" dirty="0"/>
          </a:p>
        </p:txBody>
      </p:sp>
      <p:sp>
        <p:nvSpPr>
          <p:cNvPr id="4" name="TextBox 3"/>
          <p:cNvSpPr txBox="1"/>
          <p:nvPr/>
        </p:nvSpPr>
        <p:spPr>
          <a:xfrm>
            <a:off x="3657600" y="6498595"/>
            <a:ext cx="4307589" cy="261610"/>
          </a:xfrm>
          <a:prstGeom prst="rect">
            <a:avLst/>
          </a:prstGeom>
          <a:noFill/>
        </p:spPr>
        <p:txBody>
          <a:bodyPr wrap="none" rtlCol="0">
            <a:spAutoFit/>
          </a:bodyPr>
          <a:lstStyle/>
          <a:p>
            <a:r>
              <a:rPr lang="en-US" sz="1100" dirty="0" smtClean="0"/>
              <a:t>Adapted from http://fms-itskills.ncl.ac.uk/db/relationships.html</a:t>
            </a:r>
            <a:endParaRPr lang="en-US" sz="11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438400"/>
            <a:ext cx="5810250" cy="2733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524000" y="3733800"/>
            <a:ext cx="1600200" cy="2579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Sports Team</a:t>
            </a:r>
            <a:endParaRPr lang="en-US" dirty="0">
              <a:solidFill>
                <a:schemeClr val="tx1"/>
              </a:solidFill>
            </a:endParaRPr>
          </a:p>
        </p:txBody>
      </p:sp>
      <p:sp>
        <p:nvSpPr>
          <p:cNvPr id="6" name="Rectangle 5"/>
          <p:cNvSpPr/>
          <p:nvPr/>
        </p:nvSpPr>
        <p:spPr>
          <a:xfrm>
            <a:off x="5486400" y="3705255"/>
            <a:ext cx="12954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Players</a:t>
            </a:r>
            <a:endParaRPr lang="en-US" dirty="0">
              <a:solidFill>
                <a:schemeClr val="tx1"/>
              </a:solidFill>
            </a:endParaRPr>
          </a:p>
        </p:txBody>
      </p:sp>
      <p:sp>
        <p:nvSpPr>
          <p:cNvPr id="7" name="Rectangle 6"/>
          <p:cNvSpPr/>
          <p:nvPr/>
        </p:nvSpPr>
        <p:spPr>
          <a:xfrm>
            <a:off x="5486400" y="4724400"/>
            <a:ext cx="12954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Classes</a:t>
            </a:r>
            <a:endParaRPr lang="en-US" dirty="0">
              <a:solidFill>
                <a:schemeClr val="tx1"/>
              </a:solidFill>
            </a:endParaRPr>
          </a:p>
        </p:txBody>
      </p:sp>
    </p:spTree>
    <p:extLst>
      <p:ext uri="{BB962C8B-B14F-4D97-AF65-F5344CB8AC3E}">
        <p14:creationId xmlns:p14="http://schemas.microsoft.com/office/powerpoint/2010/main" val="3608652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Hints to discover relationships</a:t>
            </a:r>
            <a:endParaRPr lang="en-US" dirty="0"/>
          </a:p>
        </p:txBody>
      </p:sp>
      <p:sp>
        <p:nvSpPr>
          <p:cNvPr id="3" name="Content Placeholder 2"/>
          <p:cNvSpPr>
            <a:spLocks noGrp="1"/>
          </p:cNvSpPr>
          <p:nvPr>
            <p:ph sz="quarter" idx="1"/>
          </p:nvPr>
        </p:nvSpPr>
        <p:spPr>
          <a:xfrm>
            <a:off x="184428" y="1600200"/>
            <a:ext cx="8654772" cy="5213866"/>
          </a:xfrm>
        </p:spPr>
        <p:txBody>
          <a:bodyPr>
            <a:normAutofit/>
          </a:bodyPr>
          <a:lstStyle/>
          <a:p>
            <a:r>
              <a:rPr lang="en-US" dirty="0" smtClean="0"/>
              <a:t>Start with two entities. For example lets do Sports teams and Players</a:t>
            </a:r>
          </a:p>
          <a:p>
            <a:endParaRPr lang="en-US" dirty="0" smtClean="0"/>
          </a:p>
          <a:p>
            <a:pPr marL="0" indent="0">
              <a:buNone/>
            </a:pPr>
            <a:endParaRPr lang="en-US" dirty="0" smtClean="0"/>
          </a:p>
          <a:p>
            <a:r>
              <a:rPr lang="en-US" dirty="0" smtClean="0"/>
              <a:t>Select one instance from entity on the left and follow this sentence pattern. </a:t>
            </a:r>
          </a:p>
          <a:p>
            <a:pPr lvl="1"/>
            <a:r>
              <a:rPr lang="en-US" dirty="0" smtClean="0"/>
              <a:t>" ONE      Team     HAS      Many       Players"</a:t>
            </a:r>
            <a:endParaRPr lang="en-US" dirty="0"/>
          </a:p>
          <a:p>
            <a:pPr lvl="1"/>
            <a:endParaRPr lang="en-US" dirty="0" smtClean="0"/>
          </a:p>
          <a:p>
            <a:pPr lvl="1"/>
            <a:endParaRPr lang="en-US" dirty="0"/>
          </a:p>
          <a:p>
            <a:r>
              <a:rPr lang="en-US" dirty="0" smtClean="0"/>
              <a:t>Now reverse it!</a:t>
            </a:r>
          </a:p>
          <a:p>
            <a:pPr lvl="1"/>
            <a:r>
              <a:rPr lang="en-US" dirty="0"/>
              <a:t>" ONE      </a:t>
            </a:r>
            <a:r>
              <a:rPr lang="en-US" dirty="0" smtClean="0"/>
              <a:t>Player     BELONGS   to      One        Team</a:t>
            </a:r>
            <a:endParaRPr lang="en-US" dirty="0"/>
          </a:p>
          <a:p>
            <a:pPr marL="365760" lvl="1" indent="0">
              <a:buNone/>
            </a:pPr>
            <a:endParaRPr lang="en-US" dirty="0"/>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695575"/>
            <a:ext cx="5019675"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4" name="Group 13"/>
          <p:cNvGrpSpPr/>
          <p:nvPr/>
        </p:nvGrpSpPr>
        <p:grpSpPr>
          <a:xfrm>
            <a:off x="2126926" y="4572000"/>
            <a:ext cx="1149674" cy="597932"/>
            <a:chOff x="2305978" y="4799107"/>
            <a:chExt cx="1149674" cy="597932"/>
          </a:xfrm>
        </p:grpSpPr>
        <p:sp>
          <p:nvSpPr>
            <p:cNvPr id="4" name="TextBox 3"/>
            <p:cNvSpPr txBox="1"/>
            <p:nvPr/>
          </p:nvSpPr>
          <p:spPr>
            <a:xfrm>
              <a:off x="2305978" y="5027707"/>
              <a:ext cx="1149674" cy="369332"/>
            </a:xfrm>
            <a:prstGeom prst="rect">
              <a:avLst/>
            </a:prstGeom>
            <a:noFill/>
          </p:spPr>
          <p:txBody>
            <a:bodyPr wrap="none" rtlCol="0">
              <a:spAutoFit/>
            </a:bodyPr>
            <a:lstStyle/>
            <a:p>
              <a:r>
                <a:rPr lang="en-US" dirty="0" smtClean="0"/>
                <a:t>L. Entity</a:t>
              </a:r>
              <a:endParaRPr lang="en-US" dirty="0"/>
            </a:p>
          </p:txBody>
        </p:sp>
        <p:cxnSp>
          <p:nvCxnSpPr>
            <p:cNvPr id="6" name="Straight Arrow Connector 5"/>
            <p:cNvCxnSpPr/>
            <p:nvPr/>
          </p:nvCxnSpPr>
          <p:spPr>
            <a:xfrm flipH="1" flipV="1">
              <a:off x="2772544" y="4799107"/>
              <a:ext cx="1"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3200400" y="4572000"/>
            <a:ext cx="697627" cy="597932"/>
            <a:chOff x="3417173" y="4572000"/>
            <a:chExt cx="697627" cy="597932"/>
          </a:xfrm>
        </p:grpSpPr>
        <p:sp>
          <p:nvSpPr>
            <p:cNvPr id="7" name="TextBox 6"/>
            <p:cNvSpPr txBox="1"/>
            <p:nvPr/>
          </p:nvSpPr>
          <p:spPr>
            <a:xfrm>
              <a:off x="3417173" y="4800600"/>
              <a:ext cx="697627" cy="369332"/>
            </a:xfrm>
            <a:prstGeom prst="rect">
              <a:avLst/>
            </a:prstGeom>
            <a:noFill/>
          </p:spPr>
          <p:txBody>
            <a:bodyPr wrap="none" rtlCol="0">
              <a:spAutoFit/>
            </a:bodyPr>
            <a:lstStyle/>
            <a:p>
              <a:r>
                <a:rPr lang="en-US" dirty="0" smtClean="0"/>
                <a:t>Verb</a:t>
              </a:r>
              <a:endParaRPr lang="en-US" dirty="0"/>
            </a:p>
          </p:txBody>
        </p:sp>
        <p:cxnSp>
          <p:nvCxnSpPr>
            <p:cNvPr id="9" name="Straight Arrow Connector 8"/>
            <p:cNvCxnSpPr/>
            <p:nvPr/>
          </p:nvCxnSpPr>
          <p:spPr>
            <a:xfrm flipH="1" flipV="1">
              <a:off x="3765986" y="4572000"/>
              <a:ext cx="1"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3962400" y="4800600"/>
            <a:ext cx="1539204" cy="369332"/>
          </a:xfrm>
          <a:prstGeom prst="rect">
            <a:avLst/>
          </a:prstGeom>
          <a:noFill/>
        </p:spPr>
        <p:txBody>
          <a:bodyPr wrap="none" rtlCol="0">
            <a:spAutoFit/>
          </a:bodyPr>
          <a:lstStyle/>
          <a:p>
            <a:r>
              <a:rPr lang="en-US" dirty="0" smtClean="0"/>
              <a:t>Relationship</a:t>
            </a:r>
            <a:endParaRPr lang="en-US" dirty="0"/>
          </a:p>
        </p:txBody>
      </p:sp>
      <p:cxnSp>
        <p:nvCxnSpPr>
          <p:cNvPr id="12" name="Straight Arrow Connector 11"/>
          <p:cNvCxnSpPr/>
          <p:nvPr/>
        </p:nvCxnSpPr>
        <p:spPr>
          <a:xfrm flipV="1">
            <a:off x="4648200" y="45720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486400" y="4800600"/>
            <a:ext cx="1098378" cy="369332"/>
          </a:xfrm>
          <a:prstGeom prst="rect">
            <a:avLst/>
          </a:prstGeom>
          <a:noFill/>
        </p:spPr>
        <p:txBody>
          <a:bodyPr wrap="none" rtlCol="0">
            <a:spAutoFit/>
          </a:bodyPr>
          <a:lstStyle/>
          <a:p>
            <a:r>
              <a:rPr lang="en-US" dirty="0" err="1" smtClean="0"/>
              <a:t>R.Entity</a:t>
            </a:r>
            <a:endParaRPr lang="en-US" dirty="0"/>
          </a:p>
        </p:txBody>
      </p:sp>
      <p:sp>
        <p:nvSpPr>
          <p:cNvPr id="18" name="TextBox 17"/>
          <p:cNvSpPr txBox="1"/>
          <p:nvPr/>
        </p:nvSpPr>
        <p:spPr>
          <a:xfrm>
            <a:off x="6629400" y="6124937"/>
            <a:ext cx="1085554" cy="369332"/>
          </a:xfrm>
          <a:prstGeom prst="rect">
            <a:avLst/>
          </a:prstGeom>
          <a:noFill/>
        </p:spPr>
        <p:txBody>
          <a:bodyPr wrap="none" rtlCol="0">
            <a:spAutoFit/>
          </a:bodyPr>
          <a:lstStyle/>
          <a:p>
            <a:r>
              <a:rPr lang="en-US" dirty="0" err="1"/>
              <a:t>L</a:t>
            </a:r>
            <a:r>
              <a:rPr lang="en-US" dirty="0" err="1" smtClean="0"/>
              <a:t>.Entity</a:t>
            </a:r>
            <a:endParaRPr lang="en-US" dirty="0"/>
          </a:p>
        </p:txBody>
      </p:sp>
      <p:sp>
        <p:nvSpPr>
          <p:cNvPr id="16" name="TextBox 15"/>
          <p:cNvSpPr txBox="1"/>
          <p:nvPr/>
        </p:nvSpPr>
        <p:spPr>
          <a:xfrm>
            <a:off x="5181600" y="6124937"/>
            <a:ext cx="1539204" cy="369332"/>
          </a:xfrm>
          <a:prstGeom prst="rect">
            <a:avLst/>
          </a:prstGeom>
          <a:noFill/>
        </p:spPr>
        <p:txBody>
          <a:bodyPr wrap="none" rtlCol="0">
            <a:spAutoFit/>
          </a:bodyPr>
          <a:lstStyle/>
          <a:p>
            <a:r>
              <a:rPr lang="en-US" dirty="0" smtClean="0"/>
              <a:t>Relationship</a:t>
            </a:r>
            <a:endParaRPr lang="en-US" dirty="0"/>
          </a:p>
        </p:txBody>
      </p:sp>
      <p:sp>
        <p:nvSpPr>
          <p:cNvPr id="17" name="TextBox 16"/>
          <p:cNvSpPr txBox="1"/>
          <p:nvPr/>
        </p:nvSpPr>
        <p:spPr>
          <a:xfrm>
            <a:off x="3657600" y="6124937"/>
            <a:ext cx="697627" cy="369332"/>
          </a:xfrm>
          <a:prstGeom prst="rect">
            <a:avLst/>
          </a:prstGeom>
          <a:noFill/>
        </p:spPr>
        <p:txBody>
          <a:bodyPr wrap="none" rtlCol="0">
            <a:spAutoFit/>
          </a:bodyPr>
          <a:lstStyle/>
          <a:p>
            <a:r>
              <a:rPr lang="en-US" dirty="0" smtClean="0"/>
              <a:t>Verb</a:t>
            </a:r>
            <a:endParaRPr lang="en-US" dirty="0"/>
          </a:p>
        </p:txBody>
      </p:sp>
      <p:sp>
        <p:nvSpPr>
          <p:cNvPr id="19" name="TextBox 18"/>
          <p:cNvSpPr txBox="1"/>
          <p:nvPr/>
        </p:nvSpPr>
        <p:spPr>
          <a:xfrm>
            <a:off x="2057400" y="6124937"/>
            <a:ext cx="1162498" cy="369332"/>
          </a:xfrm>
          <a:prstGeom prst="rect">
            <a:avLst/>
          </a:prstGeom>
          <a:noFill/>
        </p:spPr>
        <p:txBody>
          <a:bodyPr wrap="none" rtlCol="0">
            <a:spAutoFit/>
          </a:bodyPr>
          <a:lstStyle/>
          <a:p>
            <a:r>
              <a:rPr lang="en-US" dirty="0" smtClean="0"/>
              <a:t>R. Entity</a:t>
            </a:r>
            <a:endParaRPr lang="en-US" dirty="0"/>
          </a:p>
        </p:txBody>
      </p:sp>
      <p:sp>
        <p:nvSpPr>
          <p:cNvPr id="20" name="TextBox 19"/>
          <p:cNvSpPr txBox="1"/>
          <p:nvPr/>
        </p:nvSpPr>
        <p:spPr>
          <a:xfrm>
            <a:off x="184428" y="6444734"/>
            <a:ext cx="8773556" cy="369332"/>
          </a:xfrm>
          <a:prstGeom prst="rect">
            <a:avLst/>
          </a:prstGeom>
          <a:noFill/>
        </p:spPr>
        <p:txBody>
          <a:bodyPr wrap="none" rtlCol="0">
            <a:spAutoFit/>
          </a:bodyPr>
          <a:lstStyle/>
          <a:p>
            <a:r>
              <a:rPr lang="en-US" dirty="0" smtClean="0">
                <a:solidFill>
                  <a:srgbClr val="FF0000"/>
                </a:solidFill>
              </a:rPr>
              <a:t>If you have 1:M in one direction and 1:1 in the other you have a 1:M relationship</a:t>
            </a:r>
            <a:endParaRPr lang="en-US" dirty="0">
              <a:solidFill>
                <a:srgbClr val="FF0000"/>
              </a:solidFill>
            </a:endParaRPr>
          </a:p>
        </p:txBody>
      </p:sp>
      <p:cxnSp>
        <p:nvCxnSpPr>
          <p:cNvPr id="22" name="Straight Arrow Connector 21"/>
          <p:cNvCxnSpPr>
            <a:stCxn id="13" idx="0"/>
          </p:cNvCxnSpPr>
          <p:nvPr/>
        </p:nvCxnSpPr>
        <p:spPr>
          <a:xfrm flipV="1">
            <a:off x="6035589" y="44958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922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28575"/>
            <a:ext cx="1713510"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3276600" y="2667000"/>
            <a:ext cx="1143000" cy="228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5917789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HINTS TO DISCOVER RELATIONSHIPS</a:t>
            </a:r>
            <a:endParaRPr lang="en-US" dirty="0"/>
          </a:p>
        </p:txBody>
      </p:sp>
      <p:sp>
        <p:nvSpPr>
          <p:cNvPr id="3" name="Content Placeholder 2"/>
          <p:cNvSpPr>
            <a:spLocks noGrp="1"/>
          </p:cNvSpPr>
          <p:nvPr>
            <p:ph sz="quarter" idx="1"/>
          </p:nvPr>
        </p:nvSpPr>
        <p:spPr>
          <a:xfrm>
            <a:off x="457200" y="1600200"/>
            <a:ext cx="8229600" cy="4873752"/>
          </a:xfrm>
        </p:spPr>
        <p:txBody>
          <a:bodyPr>
            <a:normAutofit lnSpcReduction="10000"/>
          </a:bodyPr>
          <a:lstStyle/>
          <a:p>
            <a:r>
              <a:rPr lang="en-US" dirty="0" smtClean="0"/>
              <a:t>Okay let's do another one.</a:t>
            </a:r>
          </a:p>
          <a:p>
            <a:r>
              <a:rPr lang="en-US" dirty="0" smtClean="0"/>
              <a:t>What is the relationship between Students and Classes</a:t>
            </a:r>
          </a:p>
          <a:p>
            <a:r>
              <a:rPr lang="en-US" dirty="0" smtClean="0"/>
              <a:t>So, ONE Student can TAKE Many Classes</a:t>
            </a:r>
          </a:p>
          <a:p>
            <a:pPr lvl="1"/>
            <a:r>
              <a:rPr lang="en-US" dirty="0" smtClean="0"/>
              <a:t>Good we have a 1:M going left to right</a:t>
            </a:r>
          </a:p>
          <a:p>
            <a:pPr lvl="1"/>
            <a:r>
              <a:rPr lang="en-US" dirty="0" smtClean="0"/>
              <a:t>Now, do the other direction</a:t>
            </a:r>
          </a:p>
          <a:p>
            <a:r>
              <a:rPr lang="en-US" dirty="0" smtClean="0"/>
              <a:t>ONE class has MANY Students.</a:t>
            </a:r>
          </a:p>
          <a:p>
            <a:pPr lvl="1"/>
            <a:r>
              <a:rPr lang="en-US" dirty="0" smtClean="0"/>
              <a:t>So, we have another 1:M going right to left.</a:t>
            </a:r>
          </a:p>
          <a:p>
            <a:r>
              <a:rPr lang="en-US" dirty="0" smtClean="0"/>
              <a:t>Conclusion:</a:t>
            </a:r>
          </a:p>
          <a:p>
            <a:pPr lvl="1"/>
            <a:r>
              <a:rPr lang="en-US" dirty="0" smtClean="0"/>
              <a:t>If you have 1:M relationships in both directions </a:t>
            </a:r>
            <a:br>
              <a:rPr lang="en-US" dirty="0" smtClean="0"/>
            </a:br>
            <a:r>
              <a:rPr lang="en-US" dirty="0" smtClean="0"/>
              <a:t>you have a M:N relationship.</a:t>
            </a:r>
          </a:p>
          <a:p>
            <a:r>
              <a:rPr lang="en-US" dirty="0" smtClean="0"/>
              <a:t>Remember: </a:t>
            </a:r>
            <a:r>
              <a:rPr lang="en-US" dirty="0" smtClean="0">
                <a:solidFill>
                  <a:srgbClr val="FF0000"/>
                </a:solidFill>
              </a:rPr>
              <a:t>ALWAYS </a:t>
            </a:r>
            <a:r>
              <a:rPr lang="en-US" dirty="0" smtClean="0"/>
              <a:t>and I mean </a:t>
            </a:r>
            <a:r>
              <a:rPr lang="en-US" dirty="0" smtClean="0">
                <a:solidFill>
                  <a:srgbClr val="FF0000"/>
                </a:solidFill>
              </a:rPr>
              <a:t>ALWAYS </a:t>
            </a:r>
            <a:r>
              <a:rPr lang="en-US" dirty="0" smtClean="0"/>
              <a:t>start your test sentences with the word</a:t>
            </a:r>
            <a:r>
              <a:rPr lang="en-US" dirty="0" smtClean="0">
                <a:solidFill>
                  <a:srgbClr val="FF0000"/>
                </a:solidFill>
              </a:rPr>
              <a:t> </a:t>
            </a:r>
            <a:r>
              <a:rPr lang="en-US" dirty="0" smtClean="0"/>
              <a:t>ONE</a:t>
            </a:r>
          </a:p>
          <a:p>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400" y="3733800"/>
            <a:ext cx="1219200" cy="1935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10148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EXAMPLE</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Describe the relationships between these entities</a:t>
            </a:r>
          </a:p>
          <a:p>
            <a:r>
              <a:rPr lang="en-US" dirty="0" smtClean="0">
                <a:solidFill>
                  <a:srgbClr val="00B050"/>
                </a:solidFill>
              </a:rPr>
              <a:t>Owners and Pets</a:t>
            </a:r>
          </a:p>
          <a:p>
            <a:pPr lvl="1"/>
            <a:r>
              <a:rPr lang="en-US" dirty="0" smtClean="0"/>
              <a:t>Now lets introduce rules. You can state whatever rules you want for your situation. For example: There is always one primary owner of a pet even if it is shared custody.</a:t>
            </a:r>
          </a:p>
          <a:p>
            <a:pPr lvl="1"/>
            <a:r>
              <a:rPr lang="en-US" dirty="0" smtClean="0"/>
              <a:t>Usually, you discover rules based upon observation, talking to people and reviewing forms.</a:t>
            </a:r>
          </a:p>
          <a:p>
            <a:r>
              <a:rPr lang="en-US" dirty="0" smtClean="0">
                <a:solidFill>
                  <a:srgbClr val="00B050"/>
                </a:solidFill>
              </a:rPr>
              <a:t>Apartment Building and Apartments</a:t>
            </a:r>
          </a:p>
          <a:p>
            <a:pPr lvl="1"/>
            <a:r>
              <a:rPr lang="en-US" dirty="0" smtClean="0"/>
              <a:t>Apt 3B means nothing without knowing what apartment building it is in.</a:t>
            </a:r>
          </a:p>
          <a:p>
            <a:r>
              <a:rPr lang="en-US" dirty="0" smtClean="0">
                <a:solidFill>
                  <a:srgbClr val="00B050"/>
                </a:solidFill>
              </a:rPr>
              <a:t>Company and Workers</a:t>
            </a:r>
          </a:p>
          <a:p>
            <a:pPr lvl="1"/>
            <a:r>
              <a:rPr lang="en-US" dirty="0" smtClean="0"/>
              <a:t>Depends on how you make your rules – they need to reflect reality!!</a:t>
            </a:r>
          </a:p>
          <a:p>
            <a:endParaRPr lang="en-US" dirty="0"/>
          </a:p>
        </p:txBody>
      </p:sp>
    </p:spTree>
    <p:extLst>
      <p:ext uri="{BB962C8B-B14F-4D97-AF65-F5344CB8AC3E}">
        <p14:creationId xmlns:p14="http://schemas.microsoft.com/office/powerpoint/2010/main" val="36627851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Rule of thumb for building databases</a:t>
            </a:r>
            <a:endParaRPr lang="en-US" dirty="0">
              <a:solidFill>
                <a:schemeClr val="tx1"/>
              </a:solidFill>
            </a:endParaRPr>
          </a:p>
        </p:txBody>
      </p:sp>
      <p:sp>
        <p:nvSpPr>
          <p:cNvPr id="3" name="Content Placeholder 2"/>
          <p:cNvSpPr>
            <a:spLocks noGrp="1"/>
          </p:cNvSpPr>
          <p:nvPr>
            <p:ph sz="quarter" idx="1"/>
          </p:nvPr>
        </p:nvSpPr>
        <p:spPr/>
        <p:txBody>
          <a:bodyPr/>
          <a:lstStyle/>
          <a:p>
            <a:r>
              <a:rPr lang="en-US" dirty="0" smtClean="0"/>
              <a:t>Knowing the answers you want from your database should be your guiding design rule!</a:t>
            </a:r>
          </a:p>
          <a:p>
            <a:r>
              <a:rPr lang="en-US" dirty="0" smtClean="0"/>
              <a:t>So, if you want to know which students have the highest GPA’s each term you better be tracking course grades as attributes and have specific actual dates indicating the start and end of a term.</a:t>
            </a:r>
          </a:p>
          <a:p>
            <a:r>
              <a:rPr lang="en-US" dirty="0" smtClean="0"/>
              <a:t>Remember, if you don’t put the</a:t>
            </a:r>
            <a:br>
              <a:rPr lang="en-US" dirty="0" smtClean="0"/>
            </a:br>
            <a:r>
              <a:rPr lang="en-US" dirty="0" smtClean="0"/>
              <a:t> data in you can’t get it out.</a:t>
            </a:r>
          </a:p>
          <a:p>
            <a:r>
              <a:rPr lang="en-US" dirty="0" smtClean="0"/>
              <a:t>Old computer saying:</a:t>
            </a:r>
          </a:p>
          <a:p>
            <a:pPr lvl="1"/>
            <a:r>
              <a:rPr lang="en-US" dirty="0" smtClean="0">
                <a:solidFill>
                  <a:srgbClr val="8C1B43"/>
                </a:solidFill>
              </a:rPr>
              <a:t>Garbage In = Garbage Out</a:t>
            </a:r>
          </a:p>
        </p:txBody>
      </p:sp>
      <p:pic>
        <p:nvPicPr>
          <p:cNvPr id="4" name="Picture 3"/>
          <p:cNvPicPr>
            <a:picLocks noChangeAspect="1"/>
          </p:cNvPicPr>
          <p:nvPr/>
        </p:nvPicPr>
        <p:blipFill>
          <a:blip r:embed="rId2"/>
          <a:stretch>
            <a:fillRect/>
          </a:stretch>
        </p:blipFill>
        <p:spPr>
          <a:xfrm>
            <a:off x="6400800" y="199118"/>
            <a:ext cx="1240118" cy="1185863"/>
          </a:xfrm>
          <a:prstGeom prst="rect">
            <a:avLst/>
          </a:prstGeom>
        </p:spPr>
      </p:pic>
      <p:sp>
        <p:nvSpPr>
          <p:cNvPr id="5" name="AutoShape 2" descr="Image result for top cat garb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3"/>
          <a:stretch>
            <a:fillRect/>
          </a:stretch>
        </p:blipFill>
        <p:spPr>
          <a:xfrm>
            <a:off x="5181600" y="4363484"/>
            <a:ext cx="2459318" cy="2459318"/>
          </a:xfrm>
          <a:prstGeom prst="rect">
            <a:avLst/>
          </a:prstGeom>
        </p:spPr>
      </p:pic>
    </p:spTree>
    <p:extLst>
      <p:ext uri="{BB962C8B-B14F-4D97-AF65-F5344CB8AC3E}">
        <p14:creationId xmlns:p14="http://schemas.microsoft.com/office/powerpoint/2010/main" val="30437212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Listing attributes makes sense but why do we need relationships??</a:t>
            </a:r>
            <a:endParaRPr lang="en-US" dirty="0"/>
          </a:p>
        </p:txBody>
      </p:sp>
      <p:sp>
        <p:nvSpPr>
          <p:cNvPr id="3" name="Content Placeholder 2"/>
          <p:cNvSpPr>
            <a:spLocks noGrp="1"/>
          </p:cNvSpPr>
          <p:nvPr>
            <p:ph sz="quarter" idx="1"/>
          </p:nvPr>
        </p:nvSpPr>
        <p:spPr/>
        <p:txBody>
          <a:bodyPr/>
          <a:lstStyle/>
          <a:p>
            <a:r>
              <a:rPr lang="en-US" dirty="0" smtClean="0"/>
              <a:t>Relational Databases</a:t>
            </a:r>
          </a:p>
          <a:p>
            <a:pPr lvl="1"/>
            <a:r>
              <a:rPr lang="en-US" dirty="0" smtClean="0"/>
              <a:t>The type of database we are talking about is called a relational</a:t>
            </a:r>
            <a:r>
              <a:rPr lang="en-US" dirty="0"/>
              <a:t> </a:t>
            </a:r>
            <a:r>
              <a:rPr lang="en-US" dirty="0" smtClean="0"/>
              <a:t>database. There are other types.</a:t>
            </a:r>
          </a:p>
          <a:p>
            <a:pPr lvl="1"/>
            <a:r>
              <a:rPr lang="en-US" dirty="0" smtClean="0"/>
              <a:t>Developed by Edgar Frank </a:t>
            </a:r>
            <a:r>
              <a:rPr lang="en-US" dirty="0" err="1" smtClean="0"/>
              <a:t>Codd</a:t>
            </a:r>
            <a:r>
              <a:rPr lang="en-US" dirty="0" smtClean="0"/>
              <a:t> while working for IBM around 1970’s</a:t>
            </a:r>
          </a:p>
          <a:p>
            <a:pPr lvl="1"/>
            <a:r>
              <a:rPr lang="en-US" dirty="0" smtClean="0"/>
              <a:t>This type of database uses tables where each row must be unique</a:t>
            </a:r>
          </a:p>
          <a:p>
            <a:pPr lvl="2"/>
            <a:r>
              <a:rPr lang="en-US" dirty="0" smtClean="0"/>
              <a:t>One of the fields needs to be a </a:t>
            </a:r>
            <a:r>
              <a:rPr lang="en-US" dirty="0" smtClean="0">
                <a:solidFill>
                  <a:srgbClr val="00B050"/>
                </a:solidFill>
              </a:rPr>
              <a:t>key</a:t>
            </a:r>
            <a:r>
              <a:rPr lang="en-US" dirty="0" smtClean="0"/>
              <a:t>.</a:t>
            </a:r>
          </a:p>
          <a:p>
            <a:pPr lvl="1"/>
            <a:r>
              <a:rPr lang="en-US" dirty="0" smtClean="0"/>
              <a:t>1:M table relationships uses a </a:t>
            </a:r>
            <a:r>
              <a:rPr lang="en-US" dirty="0" smtClean="0">
                <a:solidFill>
                  <a:srgbClr val="00B050"/>
                </a:solidFill>
              </a:rPr>
              <a:t>key</a:t>
            </a:r>
            <a:r>
              <a:rPr lang="en-US" dirty="0" smtClean="0"/>
              <a:t> field from the parent in the child table</a:t>
            </a:r>
          </a:p>
          <a:p>
            <a:pPr lvl="1"/>
            <a:r>
              <a:rPr lang="en-US" dirty="0" smtClean="0"/>
              <a:t>M:N table relationships use a </a:t>
            </a:r>
            <a:r>
              <a:rPr lang="en-US" dirty="0" smtClean="0">
                <a:solidFill>
                  <a:srgbClr val="00B050"/>
                </a:solidFill>
              </a:rPr>
              <a:t>third</a:t>
            </a:r>
            <a:r>
              <a:rPr lang="en-US" dirty="0" smtClean="0"/>
              <a:t> table</a:t>
            </a:r>
            <a:endParaRPr lang="en-US" dirty="0"/>
          </a:p>
        </p:txBody>
      </p:sp>
    </p:spTree>
    <p:extLst>
      <p:ext uri="{BB962C8B-B14F-4D97-AF65-F5344CB8AC3E}">
        <p14:creationId xmlns:p14="http://schemas.microsoft.com/office/powerpoint/2010/main" val="13369216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KEYS ARE THE KEY TO RELATIONAL DATABASES</a:t>
            </a:r>
            <a:endParaRPr lang="en-US" dirty="0"/>
          </a:p>
        </p:txBody>
      </p:sp>
      <p:sp>
        <p:nvSpPr>
          <p:cNvPr id="3" name="Content Placeholder 2"/>
          <p:cNvSpPr>
            <a:spLocks noGrp="1"/>
          </p:cNvSpPr>
          <p:nvPr>
            <p:ph sz="quarter" idx="1"/>
          </p:nvPr>
        </p:nvSpPr>
        <p:spPr/>
        <p:txBody>
          <a:bodyPr/>
          <a:lstStyle/>
          <a:p>
            <a:r>
              <a:rPr lang="en-US" dirty="0" smtClean="0"/>
              <a:t>First, what column makes each row unique in this table of Faculty</a:t>
            </a:r>
          </a:p>
          <a:p>
            <a:endParaRPr lang="en-US" dirty="0"/>
          </a:p>
          <a:p>
            <a:endParaRPr lang="en-US" dirty="0" smtClean="0"/>
          </a:p>
          <a:p>
            <a:endParaRPr lang="en-US" dirty="0"/>
          </a:p>
          <a:p>
            <a:endParaRPr lang="en-US" dirty="0" smtClean="0"/>
          </a:p>
          <a:p>
            <a:endParaRPr lang="en-US" dirty="0" smtClean="0"/>
          </a:p>
          <a:p>
            <a:r>
              <a:rPr lang="en-US" dirty="0" smtClean="0"/>
              <a:t>Answer:</a:t>
            </a:r>
          </a:p>
          <a:p>
            <a:pPr lvl="1"/>
            <a:r>
              <a:rPr lang="en-US" dirty="0" smtClean="0"/>
              <a:t>Nothing – two rows could be same</a:t>
            </a:r>
          </a:p>
          <a:p>
            <a:pPr lvl="1"/>
            <a:r>
              <a:rPr lang="en-US" dirty="0" smtClean="0"/>
              <a:t>Unlikely does not guarantee uniqueness</a:t>
            </a:r>
            <a:endParaRPr lang="en-US" dirty="0"/>
          </a:p>
          <a:p>
            <a:endParaRPr lang="en-US" dirty="0" smtClean="0"/>
          </a:p>
          <a:p>
            <a:endParaRPr lang="en-US" dirty="0"/>
          </a:p>
        </p:txBody>
      </p:sp>
      <p:pic>
        <p:nvPicPr>
          <p:cNvPr id="4" name="Picture 3"/>
          <p:cNvPicPr>
            <a:picLocks noChangeAspect="1"/>
          </p:cNvPicPr>
          <p:nvPr/>
        </p:nvPicPr>
        <p:blipFill>
          <a:blip r:embed="rId2"/>
          <a:stretch>
            <a:fillRect/>
          </a:stretch>
        </p:blipFill>
        <p:spPr>
          <a:xfrm>
            <a:off x="6705600" y="289878"/>
            <a:ext cx="1373505" cy="981075"/>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168292214"/>
              </p:ext>
            </p:extLst>
          </p:nvPr>
        </p:nvGraphicFramePr>
        <p:xfrm>
          <a:off x="838200" y="2514600"/>
          <a:ext cx="6096000" cy="185420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r>
                        <a:rPr lang="en-US" dirty="0" err="1" smtClean="0"/>
                        <a:t>Lname</a:t>
                      </a:r>
                      <a:endParaRPr lang="en-US" dirty="0"/>
                    </a:p>
                  </a:txBody>
                  <a:tcPr/>
                </a:tc>
                <a:tc>
                  <a:txBody>
                    <a:bodyPr/>
                    <a:lstStyle/>
                    <a:p>
                      <a:r>
                        <a:rPr lang="en-US" dirty="0" err="1" smtClean="0"/>
                        <a:t>Fname</a:t>
                      </a:r>
                      <a:endParaRPr lang="en-US" dirty="0"/>
                    </a:p>
                  </a:txBody>
                  <a:tcPr/>
                </a:tc>
                <a:tc>
                  <a:txBody>
                    <a:bodyPr/>
                    <a:lstStyle/>
                    <a:p>
                      <a:r>
                        <a:rPr lang="en-US" dirty="0" smtClean="0"/>
                        <a:t>School</a:t>
                      </a:r>
                      <a:endParaRPr lang="en-US" dirty="0"/>
                    </a:p>
                  </a:txBody>
                  <a:tcPr/>
                </a:tc>
                <a:tc>
                  <a:txBody>
                    <a:bodyPr/>
                    <a:lstStyle/>
                    <a:p>
                      <a:r>
                        <a:rPr lang="en-US" dirty="0" smtClean="0"/>
                        <a:t>Hired</a:t>
                      </a:r>
                      <a:endParaRPr lang="en-US" dirty="0"/>
                    </a:p>
                  </a:txBody>
                  <a:tcPr/>
                </a:tc>
              </a:tr>
              <a:tr h="370840">
                <a:tc>
                  <a:txBody>
                    <a:bodyPr/>
                    <a:lstStyle/>
                    <a:p>
                      <a:r>
                        <a:rPr lang="en-US" dirty="0" smtClean="0"/>
                        <a:t>Milton</a:t>
                      </a:r>
                      <a:endParaRPr lang="en-US" dirty="0"/>
                    </a:p>
                  </a:txBody>
                  <a:tcPr/>
                </a:tc>
                <a:tc>
                  <a:txBody>
                    <a:bodyPr/>
                    <a:lstStyle/>
                    <a:p>
                      <a:r>
                        <a:rPr lang="en-US" dirty="0" smtClean="0"/>
                        <a:t>George</a:t>
                      </a:r>
                      <a:endParaRPr lang="en-US" dirty="0"/>
                    </a:p>
                  </a:txBody>
                  <a:tcPr/>
                </a:tc>
                <a:tc>
                  <a:txBody>
                    <a:bodyPr/>
                    <a:lstStyle/>
                    <a:p>
                      <a:r>
                        <a:rPr lang="en-US" dirty="0" smtClean="0"/>
                        <a:t>IS</a:t>
                      </a:r>
                      <a:endParaRPr lang="en-US" dirty="0"/>
                    </a:p>
                  </a:txBody>
                  <a:tcPr/>
                </a:tc>
                <a:tc>
                  <a:txBody>
                    <a:bodyPr/>
                    <a:lstStyle/>
                    <a:p>
                      <a:r>
                        <a:rPr lang="en-US" dirty="0" smtClean="0"/>
                        <a:t>9/23/1950</a:t>
                      </a:r>
                      <a:endParaRPr lang="en-US" dirty="0"/>
                    </a:p>
                  </a:txBody>
                  <a:tcPr/>
                </a:tc>
              </a:tr>
              <a:tr h="370840">
                <a:tc>
                  <a:txBody>
                    <a:bodyPr/>
                    <a:lstStyle/>
                    <a:p>
                      <a:r>
                        <a:rPr lang="en-US" dirty="0" smtClean="0"/>
                        <a:t>Small</a:t>
                      </a:r>
                      <a:endParaRPr lang="en-US" dirty="0"/>
                    </a:p>
                  </a:txBody>
                  <a:tcPr/>
                </a:tc>
                <a:tc>
                  <a:txBody>
                    <a:bodyPr/>
                    <a:lstStyle/>
                    <a:p>
                      <a:r>
                        <a:rPr lang="en-US" dirty="0" smtClean="0"/>
                        <a:t>Lennie</a:t>
                      </a:r>
                      <a:endParaRPr lang="en-US" dirty="0"/>
                    </a:p>
                  </a:txBody>
                  <a:tcPr/>
                </a:tc>
                <a:tc>
                  <a:txBody>
                    <a:bodyPr/>
                    <a:lstStyle/>
                    <a:p>
                      <a:r>
                        <a:rPr lang="en-US" dirty="0" smtClean="0"/>
                        <a:t>English Lit</a:t>
                      </a:r>
                      <a:endParaRPr lang="en-US" dirty="0"/>
                    </a:p>
                  </a:txBody>
                  <a:tcPr/>
                </a:tc>
                <a:tc>
                  <a:txBody>
                    <a:bodyPr/>
                    <a:lstStyle/>
                    <a:p>
                      <a:r>
                        <a:rPr lang="en-US" dirty="0" smtClean="0"/>
                        <a:t>10/05/2000</a:t>
                      </a:r>
                      <a:endParaRPr lang="en-US" dirty="0"/>
                    </a:p>
                  </a:txBody>
                  <a:tcPr/>
                </a:tc>
              </a:tr>
              <a:tr h="370840">
                <a:tc>
                  <a:txBody>
                    <a:bodyPr/>
                    <a:lstStyle/>
                    <a:p>
                      <a:r>
                        <a:rPr lang="en-US" dirty="0" err="1" smtClean="0"/>
                        <a:t>Joad</a:t>
                      </a:r>
                      <a:endParaRPr lang="en-US" dirty="0"/>
                    </a:p>
                  </a:txBody>
                  <a:tcPr/>
                </a:tc>
                <a:tc>
                  <a:txBody>
                    <a:bodyPr/>
                    <a:lstStyle/>
                    <a:p>
                      <a:r>
                        <a:rPr lang="en-US" dirty="0" smtClean="0"/>
                        <a:t>Ruthie</a:t>
                      </a:r>
                      <a:endParaRPr lang="en-US" dirty="0"/>
                    </a:p>
                  </a:txBody>
                  <a:tcPr/>
                </a:tc>
                <a:tc>
                  <a:txBody>
                    <a:bodyPr/>
                    <a:lstStyle/>
                    <a:p>
                      <a:r>
                        <a:rPr lang="en-US" dirty="0" smtClean="0"/>
                        <a:t>IS</a:t>
                      </a:r>
                      <a:endParaRPr lang="en-US" dirty="0"/>
                    </a:p>
                  </a:txBody>
                  <a:tcPr/>
                </a:tc>
                <a:tc>
                  <a:txBody>
                    <a:bodyPr/>
                    <a:lstStyle/>
                    <a:p>
                      <a:r>
                        <a:rPr lang="en-US" dirty="0" smtClean="0"/>
                        <a:t>01/01/2001</a:t>
                      </a:r>
                      <a:endParaRPr lang="en-US" dirty="0"/>
                    </a:p>
                  </a:txBody>
                  <a:tcPr/>
                </a:tc>
              </a:tr>
              <a:tr h="370840">
                <a:tc>
                  <a:txBody>
                    <a:bodyPr/>
                    <a:lstStyle/>
                    <a:p>
                      <a:r>
                        <a:rPr lang="en-US" dirty="0" err="1" smtClean="0"/>
                        <a:t>Joad</a:t>
                      </a:r>
                      <a:endParaRPr lang="en-US" dirty="0"/>
                    </a:p>
                  </a:txBody>
                  <a:tcPr/>
                </a:tc>
                <a:tc>
                  <a:txBody>
                    <a:bodyPr/>
                    <a:lstStyle/>
                    <a:p>
                      <a:r>
                        <a:rPr lang="en-US" dirty="0" smtClean="0"/>
                        <a:t>Noah</a:t>
                      </a:r>
                      <a:endParaRPr lang="en-US" dirty="0"/>
                    </a:p>
                  </a:txBody>
                  <a:tcPr/>
                </a:tc>
                <a:tc>
                  <a:txBody>
                    <a:bodyPr/>
                    <a:lstStyle/>
                    <a:p>
                      <a:r>
                        <a:rPr lang="en-US" dirty="0" smtClean="0"/>
                        <a:t>History</a:t>
                      </a:r>
                      <a:endParaRPr lang="en-US" dirty="0"/>
                    </a:p>
                  </a:txBody>
                  <a:tcPr/>
                </a:tc>
                <a:tc>
                  <a:txBody>
                    <a:bodyPr/>
                    <a:lstStyle/>
                    <a:p>
                      <a:r>
                        <a:rPr lang="en-US" dirty="0" smtClean="0"/>
                        <a:t>01/01/2001</a:t>
                      </a:r>
                      <a:endParaRPr lang="en-US" dirty="0"/>
                    </a:p>
                  </a:txBody>
                  <a:tcPr/>
                </a:tc>
              </a:tr>
            </a:tbl>
          </a:graphicData>
        </a:graphic>
      </p:graphicFrame>
    </p:spTree>
    <p:extLst>
      <p:ext uri="{BB962C8B-B14F-4D97-AF65-F5344CB8AC3E}">
        <p14:creationId xmlns:p14="http://schemas.microsoft.com/office/powerpoint/2010/main" val="3216445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fade">
                                      <p:cBhvr>
                                        <p:cTn id="1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474704" y="358415"/>
            <a:ext cx="1371719" cy="975445"/>
          </a:xfrm>
          <a:prstGeom prst="rect">
            <a:avLst/>
          </a:prstGeom>
        </p:spPr>
      </p:pic>
      <p:sp>
        <p:nvSpPr>
          <p:cNvPr id="2" name="Title 1"/>
          <p:cNvSpPr>
            <a:spLocks noGrp="1"/>
          </p:cNvSpPr>
          <p:nvPr>
            <p:ph type="title"/>
          </p:nvPr>
        </p:nvSpPr>
        <p:spPr/>
        <p:txBody>
          <a:bodyPr/>
          <a:lstStyle/>
          <a:p>
            <a:r>
              <a:rPr lang="en-US" dirty="0"/>
              <a:t>HOW KEYS ARE THE KEY TO RELATIONAL DATABASES</a:t>
            </a:r>
          </a:p>
        </p:txBody>
      </p:sp>
      <p:sp>
        <p:nvSpPr>
          <p:cNvPr id="3" name="Content Placeholder 2"/>
          <p:cNvSpPr>
            <a:spLocks noGrp="1"/>
          </p:cNvSpPr>
          <p:nvPr>
            <p:ph sz="quarter" idx="1"/>
          </p:nvPr>
        </p:nvSpPr>
        <p:spPr/>
        <p:txBody>
          <a:bodyPr/>
          <a:lstStyle/>
          <a:p>
            <a:r>
              <a:rPr lang="en-US" dirty="0" smtClean="0"/>
              <a:t>Often an ID column is added as the first column that generates a unique number guaranteeing each row is unique</a:t>
            </a:r>
          </a:p>
          <a:p>
            <a:r>
              <a:rPr lang="en-US" dirty="0" smtClean="0"/>
              <a:t>This acts as a primary key:</a:t>
            </a:r>
          </a:p>
          <a:p>
            <a:endParaRPr lang="en-US" dirty="0" smtClean="0"/>
          </a:p>
          <a:p>
            <a:endParaRPr lang="en-US" dirty="0" smtClean="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003209339"/>
              </p:ext>
            </p:extLst>
          </p:nvPr>
        </p:nvGraphicFramePr>
        <p:xfrm>
          <a:off x="914400" y="3505200"/>
          <a:ext cx="6096000" cy="1854200"/>
        </p:xfrm>
        <a:graphic>
          <a:graphicData uri="http://schemas.openxmlformats.org/drawingml/2006/table">
            <a:tbl>
              <a:tblPr firstRow="1" bandRow="1">
                <a:tableStyleId>{5C22544A-7EE6-4342-B048-85BDC9FD1C3A}</a:tableStyleId>
              </a:tblPr>
              <a:tblGrid>
                <a:gridCol w="762000"/>
                <a:gridCol w="762000"/>
                <a:gridCol w="1524000"/>
                <a:gridCol w="1524000"/>
                <a:gridCol w="1524000"/>
              </a:tblGrid>
              <a:tr h="370840">
                <a:tc>
                  <a:txBody>
                    <a:bodyPr/>
                    <a:lstStyle/>
                    <a:p>
                      <a:pPr marL="0" marR="0">
                        <a:lnSpc>
                          <a:spcPct val="107000"/>
                        </a:lnSpc>
                        <a:spcBef>
                          <a:spcPts val="0"/>
                        </a:spcBef>
                        <a:spcAft>
                          <a:spcPts val="800"/>
                        </a:spcAft>
                      </a:pPr>
                      <a:r>
                        <a:rPr lang="en-US" sz="1100" dirty="0" err="1" smtClean="0">
                          <a:effectLst/>
                        </a:rPr>
                        <a:t>Fac_ID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1400" dirty="0" err="1" smtClean="0">
                          <a:effectLst/>
                          <a:latin typeface="Calibri" panose="020F0502020204030204" pitchFamily="34" charset="0"/>
                          <a:ea typeface="Calibri" panose="020F0502020204030204" pitchFamily="34" charset="0"/>
                          <a:cs typeface="Times New Roman" panose="02020603050405020304" pitchFamily="18" charset="0"/>
                        </a:rPr>
                        <a:t>Lname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1100" dirty="0" err="1">
                          <a:effectLst/>
                        </a:rPr>
                        <a:t>Fname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1100">
                          <a:effectLst/>
                        </a:rPr>
                        <a:t>School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1100">
                          <a:effectLst/>
                        </a:rPr>
                        <a:t>Hired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a:tc>
              </a:tr>
              <a:tr h="370840">
                <a:tc>
                  <a:txBody>
                    <a:bodyPr/>
                    <a:lstStyle/>
                    <a:p>
                      <a:pPr marL="0" marR="0">
                        <a:lnSpc>
                          <a:spcPct val="107000"/>
                        </a:lnSpc>
                        <a:spcBef>
                          <a:spcPts val="0"/>
                        </a:spcBef>
                        <a:spcAft>
                          <a:spcPts val="800"/>
                        </a:spcAft>
                      </a:pPr>
                      <a:r>
                        <a:rPr lang="en-US" sz="1600" dirty="0" smtClean="0">
                          <a:effectLst/>
                        </a:rPr>
                        <a:t>001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Milton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1600" dirty="0">
                          <a:effectLst/>
                        </a:rPr>
                        <a:t>George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1600" dirty="0">
                          <a:effectLst/>
                        </a:rPr>
                        <a:t>IS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1600">
                          <a:effectLst/>
                        </a:rPr>
                        <a:t>9/23/1950</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a:tc>
              </a:tr>
              <a:tr h="370840">
                <a:tc>
                  <a:txBody>
                    <a:bodyPr/>
                    <a:lstStyle/>
                    <a:p>
                      <a:pPr marL="0" marR="0">
                        <a:lnSpc>
                          <a:spcPct val="107000"/>
                        </a:lnSpc>
                        <a:spcBef>
                          <a:spcPts val="0"/>
                        </a:spcBef>
                        <a:spcAft>
                          <a:spcPts val="800"/>
                        </a:spcAft>
                      </a:pPr>
                      <a:r>
                        <a:rPr lang="en-US" sz="1600" dirty="0" smtClean="0">
                          <a:effectLst/>
                        </a:rPr>
                        <a:t>002</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Small</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1600">
                          <a:effectLst/>
                        </a:rPr>
                        <a:t>Lennie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1600" dirty="0">
                          <a:effectLst/>
                        </a:rPr>
                        <a:t>English Lit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1600" dirty="0">
                          <a:effectLst/>
                        </a:rPr>
                        <a:t>10/05/2000</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a:tc>
              </a:tr>
              <a:tr h="370840">
                <a:tc>
                  <a:txBody>
                    <a:bodyPr/>
                    <a:lstStyle/>
                    <a:p>
                      <a:pPr marL="0" marR="0">
                        <a:lnSpc>
                          <a:spcPct val="107000"/>
                        </a:lnSpc>
                        <a:spcBef>
                          <a:spcPts val="0"/>
                        </a:spcBef>
                        <a:spcAft>
                          <a:spcPts val="800"/>
                        </a:spcAft>
                      </a:pPr>
                      <a:r>
                        <a:rPr lang="en-US" sz="1600" dirty="0" smtClean="0">
                          <a:effectLst/>
                        </a:rPr>
                        <a:t>003</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1600" dirty="0" err="1" smtClean="0">
                          <a:effectLst/>
                          <a:latin typeface="Calibri" panose="020F0502020204030204" pitchFamily="34" charset="0"/>
                          <a:ea typeface="Calibri" panose="020F0502020204030204" pitchFamily="34" charset="0"/>
                          <a:cs typeface="Times New Roman" panose="02020603050405020304" pitchFamily="18" charset="0"/>
                        </a:rPr>
                        <a:t>Joad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1600">
                          <a:effectLst/>
                        </a:rPr>
                        <a:t>Ruthie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1600">
                          <a:effectLst/>
                        </a:rPr>
                        <a:t>IS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1600" dirty="0">
                          <a:effectLst/>
                        </a:rPr>
                        <a:t>01/01/2001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a:tc>
              </a:tr>
              <a:tr h="370840">
                <a:tc>
                  <a:txBody>
                    <a:bodyPr/>
                    <a:lstStyle/>
                    <a:p>
                      <a:pPr marL="0" marR="0">
                        <a:lnSpc>
                          <a:spcPct val="107000"/>
                        </a:lnSpc>
                        <a:spcBef>
                          <a:spcPts val="0"/>
                        </a:spcBef>
                        <a:spcAft>
                          <a:spcPts val="800"/>
                        </a:spcAft>
                      </a:pPr>
                      <a:r>
                        <a:rPr lang="en-US" sz="1600" dirty="0" smtClean="0">
                          <a:effectLst/>
                        </a:rPr>
                        <a:t>004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1600" dirty="0" err="1" smtClean="0">
                          <a:effectLst/>
                          <a:latin typeface="Calibri" panose="020F0502020204030204" pitchFamily="34" charset="0"/>
                          <a:ea typeface="Calibri" panose="020F0502020204030204" pitchFamily="34" charset="0"/>
                          <a:cs typeface="Times New Roman" panose="02020603050405020304" pitchFamily="18" charset="0"/>
                        </a:rPr>
                        <a:t>Joad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1600" dirty="0">
                          <a:effectLst/>
                        </a:rPr>
                        <a:t>Noah</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1600">
                          <a:effectLst/>
                        </a:rPr>
                        <a:t>History</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1600" dirty="0">
                          <a:effectLst/>
                        </a:rPr>
                        <a:t>01/01/2001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a:tc>
              </a:tr>
            </a:tbl>
          </a:graphicData>
        </a:graphic>
      </p:graphicFrame>
      <p:sp>
        <p:nvSpPr>
          <p:cNvPr id="6" name="TextBox 5"/>
          <p:cNvSpPr txBox="1"/>
          <p:nvPr/>
        </p:nvSpPr>
        <p:spPr>
          <a:xfrm>
            <a:off x="914400" y="6412468"/>
            <a:ext cx="518091" cy="369332"/>
          </a:xfrm>
          <a:prstGeom prst="rect">
            <a:avLst/>
          </a:prstGeom>
          <a:noFill/>
        </p:spPr>
        <p:txBody>
          <a:bodyPr wrap="none" rtlCol="0">
            <a:spAutoFit/>
          </a:bodyPr>
          <a:lstStyle/>
          <a:p>
            <a:r>
              <a:rPr lang="en-US" dirty="0" smtClean="0">
                <a:solidFill>
                  <a:srgbClr val="FF0000"/>
                </a:solidFill>
              </a:rPr>
              <a:t>PK</a:t>
            </a:r>
            <a:endParaRPr lang="en-US" dirty="0">
              <a:solidFill>
                <a:srgbClr val="FF0000"/>
              </a:solidFill>
            </a:endParaRPr>
          </a:p>
        </p:txBody>
      </p:sp>
      <p:sp>
        <p:nvSpPr>
          <p:cNvPr id="7" name="Right Arrow 6"/>
          <p:cNvSpPr/>
          <p:nvPr/>
        </p:nvSpPr>
        <p:spPr>
          <a:xfrm rot="16200000">
            <a:off x="674192" y="5589667"/>
            <a:ext cx="978408" cy="484632"/>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60404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GOALS – WHERE I WANT </a:t>
            </a:r>
            <a:br>
              <a:rPr lang="en-US" dirty="0" smtClean="0"/>
            </a:br>
            <a:r>
              <a:rPr lang="en-US" dirty="0" smtClean="0"/>
              <a:t>TO BE IN TWO WEEKS</a:t>
            </a:r>
            <a:endParaRPr lang="en-US" dirty="0"/>
          </a:p>
        </p:txBody>
      </p:sp>
      <p:sp>
        <p:nvSpPr>
          <p:cNvPr id="3" name="Content Placeholder 2"/>
          <p:cNvSpPr>
            <a:spLocks noGrp="1"/>
          </p:cNvSpPr>
          <p:nvPr>
            <p:ph sz="quarter" idx="1"/>
          </p:nvPr>
        </p:nvSpPr>
        <p:spPr/>
        <p:txBody>
          <a:bodyPr/>
          <a:lstStyle/>
          <a:p>
            <a:r>
              <a:rPr lang="en-US" dirty="0" smtClean="0"/>
              <a:t>Develop understanding of database definition</a:t>
            </a:r>
          </a:p>
          <a:p>
            <a:r>
              <a:rPr lang="en-US" dirty="0" smtClean="0"/>
              <a:t>Develop a working knowledge of how to model a problem</a:t>
            </a:r>
          </a:p>
          <a:p>
            <a:pPr lvl="1"/>
            <a:r>
              <a:rPr lang="en-US" dirty="0" smtClean="0"/>
              <a:t>Entities</a:t>
            </a:r>
          </a:p>
          <a:p>
            <a:pPr lvl="1"/>
            <a:r>
              <a:rPr lang="en-US" dirty="0" smtClean="0"/>
              <a:t>Relationships</a:t>
            </a:r>
          </a:p>
          <a:p>
            <a:pPr lvl="2"/>
            <a:r>
              <a:rPr lang="en-US" dirty="0" smtClean="0"/>
              <a:t>One to One</a:t>
            </a:r>
          </a:p>
          <a:p>
            <a:pPr lvl="2"/>
            <a:r>
              <a:rPr lang="en-US" dirty="0" smtClean="0"/>
              <a:t>One to Many</a:t>
            </a:r>
          </a:p>
          <a:p>
            <a:pPr lvl="2"/>
            <a:r>
              <a:rPr lang="en-US" dirty="0" smtClean="0"/>
              <a:t>Many to Many</a:t>
            </a:r>
          </a:p>
          <a:p>
            <a:pPr lvl="1"/>
            <a:r>
              <a:rPr lang="en-US" dirty="0" smtClean="0"/>
              <a:t>Cardinality</a:t>
            </a:r>
          </a:p>
          <a:p>
            <a:r>
              <a:rPr lang="en-US" dirty="0" smtClean="0"/>
              <a:t>Develop an understanding of relational databases</a:t>
            </a:r>
          </a:p>
          <a:p>
            <a:r>
              <a:rPr lang="en-US" dirty="0" smtClean="0"/>
              <a:t>Design basic tables with attributes</a:t>
            </a:r>
          </a:p>
          <a:p>
            <a:r>
              <a:rPr lang="en-US" dirty="0" smtClean="0"/>
              <a:t>Learn to use a commercial database</a:t>
            </a:r>
          </a:p>
          <a:p>
            <a:pPr lvl="1"/>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228601"/>
            <a:ext cx="1905000" cy="990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71615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KEYS ARE THE KEY TO RELATIONAL DATABASES</a:t>
            </a:r>
          </a:p>
        </p:txBody>
      </p:sp>
      <p:sp>
        <p:nvSpPr>
          <p:cNvPr id="3" name="Content Placeholder 2"/>
          <p:cNvSpPr>
            <a:spLocks noGrp="1"/>
          </p:cNvSpPr>
          <p:nvPr>
            <p:ph sz="quarter" idx="1"/>
          </p:nvPr>
        </p:nvSpPr>
        <p:spPr/>
        <p:txBody>
          <a:bodyPr>
            <a:normAutofit lnSpcReduction="10000"/>
          </a:bodyPr>
          <a:lstStyle/>
          <a:p>
            <a:r>
              <a:rPr lang="en-US" dirty="0" smtClean="0"/>
              <a:t>Lets look at the Student table.</a:t>
            </a:r>
          </a:p>
          <a:p>
            <a:endParaRPr lang="en-US" dirty="0"/>
          </a:p>
          <a:p>
            <a:endParaRPr lang="en-US" dirty="0" smtClean="0"/>
          </a:p>
          <a:p>
            <a:endParaRPr lang="en-US" dirty="0"/>
          </a:p>
          <a:p>
            <a:endParaRPr lang="en-US" dirty="0" smtClean="0"/>
          </a:p>
          <a:p>
            <a:r>
              <a:rPr lang="en-US" dirty="0" smtClean="0"/>
              <a:t>Now examine the relationship between Faculty and advising Students</a:t>
            </a:r>
          </a:p>
          <a:p>
            <a:pPr lvl="1"/>
            <a:r>
              <a:rPr lang="en-US" dirty="0" smtClean="0"/>
              <a:t>One faculty member ADVISES Many Students</a:t>
            </a:r>
          </a:p>
          <a:p>
            <a:pPr lvl="1"/>
            <a:r>
              <a:rPr lang="en-US" dirty="0" smtClean="0"/>
              <a:t>One student is advised by ONE faculty member</a:t>
            </a:r>
          </a:p>
          <a:p>
            <a:pPr lvl="1"/>
            <a:r>
              <a:rPr lang="en-US" dirty="0" smtClean="0"/>
              <a:t>So, we have a 1:M relationship between Faculty and Student tables.</a:t>
            </a:r>
          </a:p>
          <a:p>
            <a:r>
              <a:rPr lang="en-US" dirty="0" smtClean="0"/>
              <a:t>How do we implement this? Next slide please!</a:t>
            </a:r>
            <a:endParaRPr lang="en-US" dirty="0"/>
          </a:p>
        </p:txBody>
      </p:sp>
      <p:pic>
        <p:nvPicPr>
          <p:cNvPr id="4" name="Picture 3"/>
          <p:cNvPicPr>
            <a:picLocks noChangeAspect="1"/>
          </p:cNvPicPr>
          <p:nvPr/>
        </p:nvPicPr>
        <p:blipFill>
          <a:blip r:embed="rId2"/>
          <a:stretch>
            <a:fillRect/>
          </a:stretch>
        </p:blipFill>
        <p:spPr>
          <a:xfrm>
            <a:off x="6574852" y="533474"/>
            <a:ext cx="1371719" cy="975445"/>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293417797"/>
              </p:ext>
            </p:extLst>
          </p:nvPr>
        </p:nvGraphicFramePr>
        <p:xfrm>
          <a:off x="533400" y="2057400"/>
          <a:ext cx="6477000" cy="1483360"/>
        </p:xfrm>
        <a:graphic>
          <a:graphicData uri="http://schemas.openxmlformats.org/drawingml/2006/table">
            <a:tbl>
              <a:tblPr firstRow="1" bandRow="1">
                <a:tableStyleId>{5C22544A-7EE6-4342-B048-85BDC9FD1C3A}</a:tableStyleId>
              </a:tblPr>
              <a:tblGrid>
                <a:gridCol w="1554480"/>
                <a:gridCol w="1135966"/>
                <a:gridCol w="1119554"/>
                <a:gridCol w="2667000"/>
              </a:tblGrid>
              <a:tr h="370840">
                <a:tc>
                  <a:txBody>
                    <a:bodyPr/>
                    <a:lstStyle/>
                    <a:p>
                      <a:r>
                        <a:rPr lang="en-US" dirty="0" err="1" smtClean="0"/>
                        <a:t>StudentID</a:t>
                      </a:r>
                      <a:endParaRPr lang="en-US" dirty="0"/>
                    </a:p>
                  </a:txBody>
                  <a:tcPr/>
                </a:tc>
                <a:tc>
                  <a:txBody>
                    <a:bodyPr/>
                    <a:lstStyle/>
                    <a:p>
                      <a:r>
                        <a:rPr lang="en-US" dirty="0" err="1" smtClean="0"/>
                        <a:t>Lname</a:t>
                      </a:r>
                      <a:endParaRPr lang="en-US" dirty="0"/>
                    </a:p>
                  </a:txBody>
                  <a:tcPr/>
                </a:tc>
                <a:tc>
                  <a:txBody>
                    <a:bodyPr/>
                    <a:lstStyle/>
                    <a:p>
                      <a:r>
                        <a:rPr lang="en-US" dirty="0" err="1" smtClean="0"/>
                        <a:t>Fname</a:t>
                      </a:r>
                      <a:endParaRPr lang="en-US" dirty="0"/>
                    </a:p>
                  </a:txBody>
                  <a:tcPr/>
                </a:tc>
                <a:tc>
                  <a:txBody>
                    <a:bodyPr/>
                    <a:lstStyle/>
                    <a:p>
                      <a:r>
                        <a:rPr lang="en-US" dirty="0" smtClean="0"/>
                        <a:t>Major</a:t>
                      </a:r>
                      <a:endParaRPr lang="en-US" dirty="0"/>
                    </a:p>
                  </a:txBody>
                  <a:tcPr/>
                </a:tc>
              </a:tr>
              <a:tr h="370840">
                <a:tc>
                  <a:txBody>
                    <a:bodyPr/>
                    <a:lstStyle/>
                    <a:p>
                      <a:r>
                        <a:rPr lang="en-US" dirty="0" smtClean="0"/>
                        <a:t>001</a:t>
                      </a:r>
                      <a:endParaRPr lang="en-US" dirty="0"/>
                    </a:p>
                  </a:txBody>
                  <a:tcPr/>
                </a:tc>
                <a:tc>
                  <a:txBody>
                    <a:bodyPr/>
                    <a:lstStyle/>
                    <a:p>
                      <a:r>
                        <a:rPr lang="en-US" dirty="0" smtClean="0"/>
                        <a:t>Reed</a:t>
                      </a:r>
                      <a:endParaRPr lang="en-US" dirty="0"/>
                    </a:p>
                  </a:txBody>
                  <a:tcPr/>
                </a:tc>
                <a:tc>
                  <a:txBody>
                    <a:bodyPr/>
                    <a:lstStyle/>
                    <a:p>
                      <a:r>
                        <a:rPr lang="en-US" dirty="0" smtClean="0"/>
                        <a:t>Eliza</a:t>
                      </a:r>
                      <a:endParaRPr lang="en-US" dirty="0"/>
                    </a:p>
                  </a:txBody>
                  <a:tcPr/>
                </a:tc>
                <a:tc>
                  <a:txBody>
                    <a:bodyPr/>
                    <a:lstStyle/>
                    <a:p>
                      <a:r>
                        <a:rPr lang="en-US" dirty="0" smtClean="0"/>
                        <a:t>Religious Studies</a:t>
                      </a:r>
                      <a:endParaRPr lang="en-US" dirty="0"/>
                    </a:p>
                  </a:txBody>
                  <a:tcPr/>
                </a:tc>
              </a:tr>
              <a:tr h="370840">
                <a:tc>
                  <a:txBody>
                    <a:bodyPr/>
                    <a:lstStyle/>
                    <a:p>
                      <a:r>
                        <a:rPr lang="en-US" dirty="0" smtClean="0"/>
                        <a:t>002</a:t>
                      </a:r>
                      <a:endParaRPr lang="en-US" dirty="0"/>
                    </a:p>
                  </a:txBody>
                  <a:tcPr/>
                </a:tc>
                <a:tc>
                  <a:txBody>
                    <a:bodyPr/>
                    <a:lstStyle/>
                    <a:p>
                      <a:r>
                        <a:rPr lang="en-US" dirty="0" smtClean="0"/>
                        <a:t>Reed</a:t>
                      </a:r>
                      <a:endParaRPr lang="en-US" dirty="0"/>
                    </a:p>
                  </a:txBody>
                  <a:tcPr/>
                </a:tc>
                <a:tc>
                  <a:txBody>
                    <a:bodyPr/>
                    <a:lstStyle/>
                    <a:p>
                      <a:r>
                        <a:rPr lang="en-US" dirty="0" smtClean="0"/>
                        <a:t>John</a:t>
                      </a:r>
                      <a:endParaRPr lang="en-US" dirty="0"/>
                    </a:p>
                  </a:txBody>
                  <a:tcPr/>
                </a:tc>
                <a:tc>
                  <a:txBody>
                    <a:bodyPr/>
                    <a:lstStyle/>
                    <a:p>
                      <a:r>
                        <a:rPr lang="en-US" dirty="0" smtClean="0"/>
                        <a:t>Rehabilitation</a:t>
                      </a:r>
                      <a:r>
                        <a:rPr lang="en-US" baseline="0" dirty="0" smtClean="0"/>
                        <a:t> Science</a:t>
                      </a:r>
                      <a:endParaRPr lang="en-US" dirty="0"/>
                    </a:p>
                  </a:txBody>
                  <a:tcPr/>
                </a:tc>
              </a:tr>
              <a:tr h="370840">
                <a:tc>
                  <a:txBody>
                    <a:bodyPr/>
                    <a:lstStyle/>
                    <a:p>
                      <a:r>
                        <a:rPr lang="en-US" dirty="0" smtClean="0"/>
                        <a:t>003</a:t>
                      </a:r>
                      <a:endParaRPr lang="en-US" dirty="0"/>
                    </a:p>
                  </a:txBody>
                  <a:tcPr/>
                </a:tc>
                <a:tc>
                  <a:txBody>
                    <a:bodyPr/>
                    <a:lstStyle/>
                    <a:p>
                      <a:r>
                        <a:rPr lang="en-US" dirty="0" smtClean="0"/>
                        <a:t>Temple</a:t>
                      </a:r>
                      <a:endParaRPr lang="en-US" dirty="0"/>
                    </a:p>
                  </a:txBody>
                  <a:tcPr/>
                </a:tc>
                <a:tc>
                  <a:txBody>
                    <a:bodyPr/>
                    <a:lstStyle/>
                    <a:p>
                      <a:r>
                        <a:rPr lang="en-US" dirty="0" smtClean="0"/>
                        <a:t>Maria</a:t>
                      </a:r>
                      <a:endParaRPr lang="en-US" dirty="0"/>
                    </a:p>
                  </a:txBody>
                  <a:tcPr/>
                </a:tc>
                <a:tc>
                  <a:txBody>
                    <a:bodyPr/>
                    <a:lstStyle/>
                    <a:p>
                      <a:r>
                        <a:rPr lang="en-US" dirty="0" smtClean="0"/>
                        <a:t>Education</a:t>
                      </a:r>
                      <a:endParaRPr lang="en-US" dirty="0"/>
                    </a:p>
                  </a:txBody>
                  <a:tcPr/>
                </a:tc>
              </a:tr>
            </a:tbl>
          </a:graphicData>
        </a:graphic>
      </p:graphicFrame>
    </p:spTree>
    <p:extLst>
      <p:ext uri="{BB962C8B-B14F-4D97-AF65-F5344CB8AC3E}">
        <p14:creationId xmlns:p14="http://schemas.microsoft.com/office/powerpoint/2010/main" val="24478441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KEYS ARE THE KEY TO RELATIONAL DATABASES</a:t>
            </a:r>
          </a:p>
        </p:txBody>
      </p:sp>
      <p:sp>
        <p:nvSpPr>
          <p:cNvPr id="3" name="Content Placeholder 2"/>
          <p:cNvSpPr>
            <a:spLocks noGrp="1"/>
          </p:cNvSpPr>
          <p:nvPr>
            <p:ph sz="quarter" idx="1"/>
          </p:nvPr>
        </p:nvSpPr>
        <p:spPr/>
        <p:txBody>
          <a:bodyPr>
            <a:normAutofit fontScale="92500" lnSpcReduction="20000"/>
          </a:bodyPr>
          <a:lstStyle/>
          <a:p>
            <a:r>
              <a:rPr lang="en-US" dirty="0" smtClean="0"/>
              <a:t>Foreign Key</a:t>
            </a:r>
          </a:p>
          <a:p>
            <a:pPr lvl="1"/>
            <a:r>
              <a:rPr lang="en-US" dirty="0" smtClean="0"/>
              <a:t>A primary key column from the One table placed into the Many side table of a 1:M relationship.</a:t>
            </a:r>
          </a:p>
          <a:p>
            <a:r>
              <a:rPr lang="en-US" dirty="0" smtClean="0"/>
              <a:t>An illustration helps.</a:t>
            </a:r>
          </a:p>
          <a:p>
            <a:pPr lvl="1"/>
            <a:r>
              <a:rPr lang="en-US" dirty="0" smtClean="0"/>
              <a:t>Step 1: Take a 1:M relationship like Faculty Advises Students</a:t>
            </a:r>
          </a:p>
          <a:p>
            <a:pPr lvl="1"/>
            <a:endParaRPr lang="en-US" dirty="0" smtClean="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smtClean="0"/>
          </a:p>
          <a:p>
            <a:pPr lvl="1"/>
            <a:endParaRPr lang="en-US" dirty="0" smtClean="0"/>
          </a:p>
          <a:p>
            <a:pPr lvl="1"/>
            <a:r>
              <a:rPr lang="en-US" dirty="0" smtClean="0"/>
              <a:t>Step 2 Identify the Primary Key of One side = </a:t>
            </a:r>
            <a:r>
              <a:rPr lang="en-US" dirty="0" err="1" smtClean="0"/>
              <a:t>Fac_ID</a:t>
            </a:r>
            <a:endParaRPr lang="en-US" dirty="0" smtClean="0"/>
          </a:p>
          <a:p>
            <a:pPr lvl="1"/>
            <a:r>
              <a:rPr lang="en-US" dirty="0" smtClean="0"/>
              <a:t>Add that column to the M side table – give diff name if you like but its values will come from the PK column</a:t>
            </a:r>
            <a:endParaRPr lang="en-US" dirty="0"/>
          </a:p>
        </p:txBody>
      </p:sp>
      <p:pic>
        <p:nvPicPr>
          <p:cNvPr id="4" name="Picture 3"/>
          <p:cNvPicPr>
            <a:picLocks noChangeAspect="1"/>
          </p:cNvPicPr>
          <p:nvPr/>
        </p:nvPicPr>
        <p:blipFill>
          <a:blip r:embed="rId2"/>
          <a:stretch>
            <a:fillRect/>
          </a:stretch>
        </p:blipFill>
        <p:spPr>
          <a:xfrm>
            <a:off x="6574852" y="533474"/>
            <a:ext cx="1371719" cy="975445"/>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950441785"/>
              </p:ext>
            </p:extLst>
          </p:nvPr>
        </p:nvGraphicFramePr>
        <p:xfrm>
          <a:off x="1371600" y="3327400"/>
          <a:ext cx="1676400" cy="1854200"/>
        </p:xfrm>
        <a:graphic>
          <a:graphicData uri="http://schemas.openxmlformats.org/drawingml/2006/table">
            <a:tbl>
              <a:tblPr firstRow="1" bandRow="1">
                <a:tableStyleId>{5C22544A-7EE6-4342-B048-85BDC9FD1C3A}</a:tableStyleId>
              </a:tblPr>
              <a:tblGrid>
                <a:gridCol w="1676400"/>
              </a:tblGrid>
              <a:tr h="370840">
                <a:tc>
                  <a:txBody>
                    <a:bodyPr/>
                    <a:lstStyle/>
                    <a:p>
                      <a:r>
                        <a:rPr lang="en-US" dirty="0" smtClean="0"/>
                        <a:t>Faculty</a:t>
                      </a:r>
                      <a:endParaRPr lang="en-US" dirty="0"/>
                    </a:p>
                  </a:txBody>
                  <a:tcPr/>
                </a:tc>
              </a:tr>
              <a:tr h="370840">
                <a:tc>
                  <a:txBody>
                    <a:bodyPr/>
                    <a:lstStyle/>
                    <a:p>
                      <a:r>
                        <a:rPr lang="en-US" dirty="0" err="1" smtClean="0"/>
                        <a:t>Fac_ID</a:t>
                      </a:r>
                      <a:endParaRPr lang="en-US" dirty="0"/>
                    </a:p>
                  </a:txBody>
                  <a:tcPr/>
                </a:tc>
              </a:tr>
              <a:tr h="370840">
                <a:tc>
                  <a:txBody>
                    <a:bodyPr/>
                    <a:lstStyle/>
                    <a:p>
                      <a:r>
                        <a:rPr lang="en-US" dirty="0" err="1" smtClean="0"/>
                        <a:t>Lname</a:t>
                      </a:r>
                      <a:endParaRPr lang="en-US" dirty="0"/>
                    </a:p>
                  </a:txBody>
                  <a:tcPr/>
                </a:tc>
              </a:tr>
              <a:tr h="370840">
                <a:tc>
                  <a:txBody>
                    <a:bodyPr/>
                    <a:lstStyle/>
                    <a:p>
                      <a:r>
                        <a:rPr lang="en-US" dirty="0" err="1" smtClean="0"/>
                        <a:t>Fname</a:t>
                      </a:r>
                      <a:endParaRPr lang="en-US" dirty="0"/>
                    </a:p>
                  </a:txBody>
                  <a:tcPr/>
                </a:tc>
              </a:tr>
              <a:tr h="370840">
                <a:tc>
                  <a:txBody>
                    <a:bodyPr/>
                    <a:lstStyle/>
                    <a:p>
                      <a:r>
                        <a:rPr lang="en-US" dirty="0" smtClean="0"/>
                        <a:t>School</a:t>
                      </a:r>
                      <a:endParaRPr lang="en-US" dirty="0"/>
                    </a:p>
                  </a:txBody>
                  <a:tcPr/>
                </a:tc>
              </a:tr>
            </a:tbl>
          </a:graphicData>
        </a:graphic>
      </p:graphicFrame>
      <p:sp>
        <p:nvSpPr>
          <p:cNvPr id="7" name="TextBox 6"/>
          <p:cNvSpPr txBox="1"/>
          <p:nvPr/>
        </p:nvSpPr>
        <p:spPr>
          <a:xfrm>
            <a:off x="3180787" y="4037076"/>
            <a:ext cx="1010213" cy="369332"/>
          </a:xfrm>
          <a:prstGeom prst="rect">
            <a:avLst/>
          </a:prstGeom>
          <a:noFill/>
        </p:spPr>
        <p:txBody>
          <a:bodyPr wrap="none" rtlCol="0">
            <a:spAutoFit/>
          </a:bodyPr>
          <a:lstStyle/>
          <a:p>
            <a:r>
              <a:rPr lang="en-US" dirty="0" smtClean="0"/>
              <a:t>Advises</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1237613507"/>
              </p:ext>
            </p:extLst>
          </p:nvPr>
        </p:nvGraphicFramePr>
        <p:xfrm>
          <a:off x="4495800" y="3276600"/>
          <a:ext cx="1524000" cy="2225040"/>
        </p:xfrm>
        <a:graphic>
          <a:graphicData uri="http://schemas.openxmlformats.org/drawingml/2006/table">
            <a:tbl>
              <a:tblPr firstRow="1" bandRow="1">
                <a:tableStyleId>{5C22544A-7EE6-4342-B048-85BDC9FD1C3A}</a:tableStyleId>
              </a:tblPr>
              <a:tblGrid>
                <a:gridCol w="1524000"/>
              </a:tblGrid>
              <a:tr h="370840">
                <a:tc>
                  <a:txBody>
                    <a:bodyPr/>
                    <a:lstStyle/>
                    <a:p>
                      <a:r>
                        <a:rPr lang="en-US" dirty="0" smtClean="0"/>
                        <a:t>Student</a:t>
                      </a:r>
                      <a:endParaRPr lang="en-US" dirty="0"/>
                    </a:p>
                  </a:txBody>
                  <a:tcPr/>
                </a:tc>
              </a:tr>
              <a:tr h="370840">
                <a:tc>
                  <a:txBody>
                    <a:bodyPr/>
                    <a:lstStyle/>
                    <a:p>
                      <a:r>
                        <a:rPr lang="en-US" dirty="0" err="1" smtClean="0"/>
                        <a:t>StudentID</a:t>
                      </a:r>
                      <a:endParaRPr lang="en-US" dirty="0"/>
                    </a:p>
                  </a:txBody>
                  <a:tcPr/>
                </a:tc>
              </a:tr>
              <a:tr h="370840">
                <a:tc>
                  <a:txBody>
                    <a:bodyPr/>
                    <a:lstStyle/>
                    <a:p>
                      <a:r>
                        <a:rPr lang="en-US" dirty="0" err="1" smtClean="0"/>
                        <a:t>Lname</a:t>
                      </a:r>
                      <a:endParaRPr lang="en-US" dirty="0"/>
                    </a:p>
                  </a:txBody>
                  <a:tcPr/>
                </a:tc>
              </a:tr>
              <a:tr h="370840">
                <a:tc>
                  <a:txBody>
                    <a:bodyPr/>
                    <a:lstStyle/>
                    <a:p>
                      <a:r>
                        <a:rPr lang="en-US" dirty="0" err="1" smtClean="0"/>
                        <a:t>Fname</a:t>
                      </a:r>
                      <a:endParaRPr lang="en-US" dirty="0"/>
                    </a:p>
                  </a:txBody>
                  <a:tcPr/>
                </a:tc>
              </a:tr>
              <a:tr h="370840">
                <a:tc>
                  <a:txBody>
                    <a:bodyPr/>
                    <a:lstStyle/>
                    <a:p>
                      <a:r>
                        <a:rPr lang="en-US" dirty="0" smtClean="0"/>
                        <a:t>Major</a:t>
                      </a:r>
                      <a:endParaRPr lang="en-US" dirty="0"/>
                    </a:p>
                  </a:txBody>
                  <a:tcPr/>
                </a:tc>
              </a:tr>
              <a:tr h="370840">
                <a:tc>
                  <a:txBody>
                    <a:bodyPr/>
                    <a:lstStyle/>
                    <a:p>
                      <a:r>
                        <a:rPr lang="en-US" dirty="0" err="1" smtClean="0">
                          <a:solidFill>
                            <a:srgbClr val="FF0000"/>
                          </a:solidFill>
                        </a:rPr>
                        <a:t>FK_Fac_ID</a:t>
                      </a:r>
                      <a:endParaRPr lang="en-US" dirty="0">
                        <a:solidFill>
                          <a:srgbClr val="FF0000"/>
                        </a:solidFill>
                      </a:endParaRPr>
                    </a:p>
                  </a:txBody>
                  <a:tcPr/>
                </a:tc>
              </a:tr>
            </a:tbl>
          </a:graphicData>
        </a:graphic>
      </p:graphicFrame>
      <p:sp>
        <p:nvSpPr>
          <p:cNvPr id="10" name="TextBox 9"/>
          <p:cNvSpPr txBox="1"/>
          <p:nvPr/>
        </p:nvSpPr>
        <p:spPr>
          <a:xfrm>
            <a:off x="3388375" y="4588970"/>
            <a:ext cx="595035" cy="369332"/>
          </a:xfrm>
          <a:prstGeom prst="rect">
            <a:avLst/>
          </a:prstGeom>
          <a:noFill/>
        </p:spPr>
        <p:txBody>
          <a:bodyPr wrap="none" rtlCol="0">
            <a:spAutoFit/>
          </a:bodyPr>
          <a:lstStyle/>
          <a:p>
            <a:r>
              <a:rPr lang="en-US" dirty="0" smtClean="0"/>
              <a:t>1:M</a:t>
            </a:r>
            <a:endParaRPr lang="en-US" dirty="0"/>
          </a:p>
        </p:txBody>
      </p:sp>
      <p:sp>
        <p:nvSpPr>
          <p:cNvPr id="11" name="Right Arrow 10"/>
          <p:cNvSpPr/>
          <p:nvPr/>
        </p:nvSpPr>
        <p:spPr>
          <a:xfrm>
            <a:off x="6085648" y="5181600"/>
            <a:ext cx="978408" cy="2286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7179243" y="5111234"/>
            <a:ext cx="1491114" cy="369332"/>
          </a:xfrm>
          <a:prstGeom prst="rect">
            <a:avLst/>
          </a:prstGeom>
          <a:noFill/>
        </p:spPr>
        <p:txBody>
          <a:bodyPr wrap="none" rtlCol="0">
            <a:spAutoFit/>
          </a:bodyPr>
          <a:lstStyle/>
          <a:p>
            <a:r>
              <a:rPr lang="en-US" dirty="0" smtClean="0">
                <a:solidFill>
                  <a:srgbClr val="FF0000"/>
                </a:solidFill>
              </a:rPr>
              <a:t>Foreign Key</a:t>
            </a:r>
            <a:endParaRPr lang="en-US" dirty="0">
              <a:solidFill>
                <a:srgbClr val="FF0000"/>
              </a:solidFill>
            </a:endParaRPr>
          </a:p>
        </p:txBody>
      </p:sp>
      <p:sp>
        <p:nvSpPr>
          <p:cNvPr id="13" name="TextBox 12"/>
          <p:cNvSpPr txBox="1"/>
          <p:nvPr/>
        </p:nvSpPr>
        <p:spPr>
          <a:xfrm>
            <a:off x="152400" y="3657600"/>
            <a:ext cx="762000" cy="379476"/>
          </a:xfrm>
          <a:prstGeom prst="rect">
            <a:avLst/>
          </a:prstGeom>
          <a:noFill/>
        </p:spPr>
        <p:txBody>
          <a:bodyPr wrap="square" rtlCol="0">
            <a:spAutoFit/>
          </a:bodyPr>
          <a:lstStyle/>
          <a:p>
            <a:r>
              <a:rPr lang="en-US" dirty="0" smtClean="0">
                <a:solidFill>
                  <a:srgbClr val="FF0000"/>
                </a:solidFill>
              </a:rPr>
              <a:t>PK</a:t>
            </a:r>
            <a:endParaRPr lang="en-US" dirty="0">
              <a:solidFill>
                <a:srgbClr val="FF0000"/>
              </a:solidFill>
            </a:endParaRPr>
          </a:p>
        </p:txBody>
      </p:sp>
      <p:sp>
        <p:nvSpPr>
          <p:cNvPr id="14" name="Right Arrow 13"/>
          <p:cNvSpPr/>
          <p:nvPr/>
        </p:nvSpPr>
        <p:spPr>
          <a:xfrm>
            <a:off x="656181" y="3733800"/>
            <a:ext cx="639219" cy="265176"/>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27557014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PUTTING IT TOGETHER</a:t>
            </a:r>
            <a:endParaRPr lang="en-US" dirty="0"/>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800531865"/>
              </p:ext>
            </p:extLst>
          </p:nvPr>
        </p:nvGraphicFramePr>
        <p:xfrm>
          <a:off x="483326" y="1828800"/>
          <a:ext cx="6096000" cy="1854200"/>
        </p:xfrm>
        <a:graphic>
          <a:graphicData uri="http://schemas.openxmlformats.org/drawingml/2006/table">
            <a:tbl>
              <a:tblPr firstRow="1" bandRow="1">
                <a:tableStyleId>{5C22544A-7EE6-4342-B048-85BDC9FD1C3A}</a:tableStyleId>
              </a:tblPr>
              <a:tblGrid>
                <a:gridCol w="762000"/>
                <a:gridCol w="762000"/>
                <a:gridCol w="1524000"/>
                <a:gridCol w="1524000"/>
                <a:gridCol w="1524000"/>
              </a:tblGrid>
              <a:tr h="370840">
                <a:tc>
                  <a:txBody>
                    <a:bodyPr/>
                    <a:lstStyle/>
                    <a:p>
                      <a:pPr marL="0" marR="0">
                        <a:lnSpc>
                          <a:spcPct val="107000"/>
                        </a:lnSpc>
                        <a:spcBef>
                          <a:spcPts val="0"/>
                        </a:spcBef>
                        <a:spcAft>
                          <a:spcPts val="800"/>
                        </a:spcAft>
                      </a:pPr>
                      <a:r>
                        <a:rPr lang="en-US" sz="1100">
                          <a:effectLst/>
                        </a:rPr>
                        <a:t>Fac_ID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1100">
                          <a:effectLst/>
                        </a:rPr>
                        <a:t>Lname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1100">
                          <a:effectLst/>
                        </a:rPr>
                        <a:t>Fname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1100">
                          <a:effectLst/>
                        </a:rPr>
                        <a:t>School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1100">
                          <a:effectLst/>
                        </a:rPr>
                        <a:t>Hired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a:tc>
              </a:tr>
              <a:tr h="370840">
                <a:tc>
                  <a:txBody>
                    <a:bodyPr/>
                    <a:lstStyle/>
                    <a:p>
                      <a:pPr marL="0" marR="0">
                        <a:lnSpc>
                          <a:spcPct val="107000"/>
                        </a:lnSpc>
                        <a:spcBef>
                          <a:spcPts val="0"/>
                        </a:spcBef>
                        <a:spcAft>
                          <a:spcPts val="800"/>
                        </a:spcAft>
                      </a:pPr>
                      <a:r>
                        <a:rPr lang="en-US" sz="1100">
                          <a:effectLst/>
                        </a:rPr>
                        <a:t>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1100">
                          <a:effectLst/>
                        </a:rPr>
                        <a:t>Milton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1100">
                          <a:effectLst/>
                        </a:rPr>
                        <a:t>George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1100">
                          <a:effectLst/>
                        </a:rPr>
                        <a:t>IS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1100">
                          <a:effectLst/>
                        </a:rPr>
                        <a:t>9/23/1950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a:tc>
              </a:tr>
              <a:tr h="370840">
                <a:tc>
                  <a:txBody>
                    <a:bodyPr/>
                    <a:lstStyle/>
                    <a:p>
                      <a:pPr marL="0" marR="0">
                        <a:lnSpc>
                          <a:spcPct val="107000"/>
                        </a:lnSpc>
                        <a:spcBef>
                          <a:spcPts val="0"/>
                        </a:spcBef>
                        <a:spcAft>
                          <a:spcPts val="800"/>
                        </a:spcAft>
                      </a:pPr>
                      <a:r>
                        <a:rPr lang="en-US" sz="1100">
                          <a:effectLst/>
                        </a:rPr>
                        <a:t>002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1100">
                          <a:effectLst/>
                        </a:rPr>
                        <a:t>Small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1100">
                          <a:effectLst/>
                        </a:rPr>
                        <a:t>Lennie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1100">
                          <a:effectLst/>
                        </a:rPr>
                        <a:t>English Lit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1100">
                          <a:effectLst/>
                        </a:rPr>
                        <a:t>10/05/2000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a:tc>
              </a:tr>
              <a:tr h="370840">
                <a:tc>
                  <a:txBody>
                    <a:bodyPr/>
                    <a:lstStyle/>
                    <a:p>
                      <a:pPr marL="0" marR="0">
                        <a:lnSpc>
                          <a:spcPct val="107000"/>
                        </a:lnSpc>
                        <a:spcBef>
                          <a:spcPts val="0"/>
                        </a:spcBef>
                        <a:spcAft>
                          <a:spcPts val="800"/>
                        </a:spcAft>
                      </a:pPr>
                      <a:r>
                        <a:rPr lang="en-US" sz="1100">
                          <a:effectLst/>
                        </a:rPr>
                        <a:t>003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1100">
                          <a:effectLst/>
                        </a:rPr>
                        <a:t>Joad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1100">
                          <a:effectLst/>
                        </a:rPr>
                        <a:t>Ruthie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1100">
                          <a:effectLst/>
                        </a:rPr>
                        <a:t>IS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1100">
                          <a:effectLst/>
                        </a:rPr>
                        <a:t>01/01/2001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a:tc>
              </a:tr>
              <a:tr h="370840">
                <a:tc>
                  <a:txBody>
                    <a:bodyPr/>
                    <a:lstStyle/>
                    <a:p>
                      <a:pPr marL="0" marR="0">
                        <a:lnSpc>
                          <a:spcPct val="107000"/>
                        </a:lnSpc>
                        <a:spcBef>
                          <a:spcPts val="0"/>
                        </a:spcBef>
                        <a:spcAft>
                          <a:spcPts val="800"/>
                        </a:spcAft>
                      </a:pPr>
                      <a:r>
                        <a:rPr lang="en-US" sz="1100">
                          <a:effectLst/>
                        </a:rPr>
                        <a:t>004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1100">
                          <a:effectLst/>
                        </a:rPr>
                        <a:t>Joad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1100">
                          <a:effectLst/>
                        </a:rPr>
                        <a:t>Noah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1100">
                          <a:effectLst/>
                        </a:rPr>
                        <a:t>History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1100" dirty="0">
                          <a:effectLst/>
                        </a:rPr>
                        <a:t>01/01/2001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a:tc>
              </a:tr>
            </a:tbl>
          </a:graphicData>
        </a:graphic>
      </p:graphicFrame>
      <p:sp>
        <p:nvSpPr>
          <p:cNvPr id="5" name="TextBox 4"/>
          <p:cNvSpPr txBox="1"/>
          <p:nvPr/>
        </p:nvSpPr>
        <p:spPr>
          <a:xfrm>
            <a:off x="2667000" y="1417638"/>
            <a:ext cx="1657826" cy="369332"/>
          </a:xfrm>
          <a:prstGeom prst="rect">
            <a:avLst/>
          </a:prstGeom>
          <a:noFill/>
        </p:spPr>
        <p:txBody>
          <a:bodyPr wrap="none" rtlCol="0">
            <a:spAutoFit/>
          </a:bodyPr>
          <a:lstStyle/>
          <a:p>
            <a:r>
              <a:rPr lang="en-US" dirty="0" smtClean="0"/>
              <a:t>Faculty Table</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484277048"/>
              </p:ext>
            </p:extLst>
          </p:nvPr>
        </p:nvGraphicFramePr>
        <p:xfrm>
          <a:off x="304800" y="4648200"/>
          <a:ext cx="7696200" cy="1752600"/>
        </p:xfrm>
        <a:graphic>
          <a:graphicData uri="http://schemas.openxmlformats.org/drawingml/2006/table">
            <a:tbl>
              <a:tblPr firstRow="1" bandRow="1">
                <a:tableStyleId>{5C22544A-7EE6-4342-B048-85BDC9FD1C3A}</a:tableStyleId>
              </a:tblPr>
              <a:tblGrid>
                <a:gridCol w="1539240"/>
                <a:gridCol w="1052338"/>
                <a:gridCol w="1256522"/>
                <a:gridCol w="2361334"/>
                <a:gridCol w="1486766"/>
              </a:tblGrid>
              <a:tr h="370840">
                <a:tc>
                  <a:txBody>
                    <a:bodyPr/>
                    <a:lstStyle/>
                    <a:p>
                      <a:r>
                        <a:rPr lang="en-US" dirty="0" err="1" smtClean="0"/>
                        <a:t>StudentID</a:t>
                      </a:r>
                      <a:endParaRPr lang="en-US" dirty="0"/>
                    </a:p>
                  </a:txBody>
                  <a:tcPr/>
                </a:tc>
                <a:tc>
                  <a:txBody>
                    <a:bodyPr/>
                    <a:lstStyle/>
                    <a:p>
                      <a:r>
                        <a:rPr lang="en-US" dirty="0" err="1" smtClean="0"/>
                        <a:t>Lname</a:t>
                      </a:r>
                      <a:endParaRPr lang="en-US" dirty="0"/>
                    </a:p>
                  </a:txBody>
                  <a:tcPr/>
                </a:tc>
                <a:tc>
                  <a:txBody>
                    <a:bodyPr/>
                    <a:lstStyle/>
                    <a:p>
                      <a:r>
                        <a:rPr lang="en-US" dirty="0" err="1" smtClean="0"/>
                        <a:t>Fname</a:t>
                      </a:r>
                      <a:endParaRPr lang="en-US" dirty="0"/>
                    </a:p>
                  </a:txBody>
                  <a:tcPr/>
                </a:tc>
                <a:tc>
                  <a:txBody>
                    <a:bodyPr/>
                    <a:lstStyle/>
                    <a:p>
                      <a:r>
                        <a:rPr lang="en-US" dirty="0" smtClean="0"/>
                        <a:t>Major</a:t>
                      </a:r>
                      <a:endParaRPr lang="en-US" dirty="0"/>
                    </a:p>
                  </a:txBody>
                  <a:tcPr/>
                </a:tc>
                <a:tc>
                  <a:txBody>
                    <a:bodyPr/>
                    <a:lstStyle/>
                    <a:p>
                      <a:r>
                        <a:rPr lang="en-US" dirty="0" err="1" smtClean="0"/>
                        <a:t>FK_Fac_ID</a:t>
                      </a:r>
                      <a:endParaRPr lang="en-US" dirty="0"/>
                    </a:p>
                  </a:txBody>
                  <a:tcPr/>
                </a:tc>
              </a:tr>
              <a:tr h="370840">
                <a:tc>
                  <a:txBody>
                    <a:bodyPr/>
                    <a:lstStyle/>
                    <a:p>
                      <a:r>
                        <a:rPr lang="en-US" dirty="0" smtClean="0"/>
                        <a:t>001</a:t>
                      </a:r>
                      <a:endParaRPr lang="en-US" dirty="0"/>
                    </a:p>
                  </a:txBody>
                  <a:tcPr/>
                </a:tc>
                <a:tc>
                  <a:txBody>
                    <a:bodyPr/>
                    <a:lstStyle/>
                    <a:p>
                      <a:r>
                        <a:rPr lang="en-US" dirty="0" smtClean="0"/>
                        <a:t>Reed</a:t>
                      </a:r>
                      <a:endParaRPr lang="en-US" dirty="0"/>
                    </a:p>
                  </a:txBody>
                  <a:tcPr/>
                </a:tc>
                <a:tc>
                  <a:txBody>
                    <a:bodyPr/>
                    <a:lstStyle/>
                    <a:p>
                      <a:r>
                        <a:rPr lang="en-US" dirty="0" smtClean="0"/>
                        <a:t>Eliza</a:t>
                      </a:r>
                      <a:endParaRPr lang="en-US" dirty="0"/>
                    </a:p>
                  </a:txBody>
                  <a:tcPr/>
                </a:tc>
                <a:tc>
                  <a:txBody>
                    <a:bodyPr/>
                    <a:lstStyle/>
                    <a:p>
                      <a:r>
                        <a:rPr lang="en-US" dirty="0" smtClean="0"/>
                        <a:t>Religious Studies</a:t>
                      </a:r>
                      <a:endParaRPr lang="en-US" dirty="0"/>
                    </a:p>
                  </a:txBody>
                  <a:tcPr/>
                </a:tc>
                <a:tc>
                  <a:txBody>
                    <a:bodyPr/>
                    <a:lstStyle/>
                    <a:p>
                      <a:r>
                        <a:rPr lang="en-US" dirty="0" smtClean="0"/>
                        <a:t>003</a:t>
                      </a:r>
                      <a:endParaRPr lang="en-US" dirty="0"/>
                    </a:p>
                  </a:txBody>
                  <a:tcPr/>
                </a:tc>
              </a:tr>
              <a:tr h="370840">
                <a:tc>
                  <a:txBody>
                    <a:bodyPr/>
                    <a:lstStyle/>
                    <a:p>
                      <a:r>
                        <a:rPr lang="en-US" dirty="0" smtClean="0"/>
                        <a:t>002</a:t>
                      </a:r>
                      <a:endParaRPr lang="en-US" dirty="0"/>
                    </a:p>
                  </a:txBody>
                  <a:tcPr/>
                </a:tc>
                <a:tc>
                  <a:txBody>
                    <a:bodyPr/>
                    <a:lstStyle/>
                    <a:p>
                      <a:r>
                        <a:rPr lang="en-US" dirty="0" smtClean="0"/>
                        <a:t>Reed</a:t>
                      </a:r>
                      <a:endParaRPr lang="en-US" dirty="0"/>
                    </a:p>
                  </a:txBody>
                  <a:tcPr/>
                </a:tc>
                <a:tc>
                  <a:txBody>
                    <a:bodyPr/>
                    <a:lstStyle/>
                    <a:p>
                      <a:r>
                        <a:rPr lang="en-US" dirty="0" smtClean="0"/>
                        <a:t>John</a:t>
                      </a:r>
                      <a:endParaRPr lang="en-US" dirty="0"/>
                    </a:p>
                  </a:txBody>
                  <a:tcPr/>
                </a:tc>
                <a:tc>
                  <a:txBody>
                    <a:bodyPr/>
                    <a:lstStyle/>
                    <a:p>
                      <a:r>
                        <a:rPr lang="en-US" dirty="0" smtClean="0"/>
                        <a:t>Rehabilitation Science</a:t>
                      </a:r>
                      <a:endParaRPr lang="en-US" dirty="0"/>
                    </a:p>
                  </a:txBody>
                  <a:tcPr/>
                </a:tc>
                <a:tc>
                  <a:txBody>
                    <a:bodyPr/>
                    <a:lstStyle/>
                    <a:p>
                      <a:r>
                        <a:rPr lang="en-US" dirty="0" smtClean="0"/>
                        <a:t>001</a:t>
                      </a:r>
                      <a:endParaRPr lang="en-US" dirty="0"/>
                    </a:p>
                  </a:txBody>
                  <a:tcPr/>
                </a:tc>
              </a:tr>
              <a:tr h="370840">
                <a:tc>
                  <a:txBody>
                    <a:bodyPr/>
                    <a:lstStyle/>
                    <a:p>
                      <a:r>
                        <a:rPr lang="en-US" dirty="0" smtClean="0"/>
                        <a:t>003</a:t>
                      </a:r>
                      <a:endParaRPr lang="en-US" dirty="0"/>
                    </a:p>
                  </a:txBody>
                  <a:tcPr/>
                </a:tc>
                <a:tc>
                  <a:txBody>
                    <a:bodyPr/>
                    <a:lstStyle/>
                    <a:p>
                      <a:r>
                        <a:rPr lang="en-US" dirty="0" smtClean="0"/>
                        <a:t>Temple</a:t>
                      </a:r>
                      <a:endParaRPr lang="en-US" dirty="0"/>
                    </a:p>
                  </a:txBody>
                  <a:tcPr/>
                </a:tc>
                <a:tc>
                  <a:txBody>
                    <a:bodyPr/>
                    <a:lstStyle/>
                    <a:p>
                      <a:r>
                        <a:rPr lang="en-US" dirty="0" smtClean="0"/>
                        <a:t>Maria</a:t>
                      </a:r>
                      <a:endParaRPr lang="en-US" dirty="0"/>
                    </a:p>
                  </a:txBody>
                  <a:tcPr/>
                </a:tc>
                <a:tc>
                  <a:txBody>
                    <a:bodyPr/>
                    <a:lstStyle/>
                    <a:p>
                      <a:r>
                        <a:rPr lang="en-US" dirty="0" smtClean="0"/>
                        <a:t>Education</a:t>
                      </a:r>
                      <a:endParaRPr lang="en-US" dirty="0"/>
                    </a:p>
                  </a:txBody>
                  <a:tcPr/>
                </a:tc>
                <a:tc>
                  <a:txBody>
                    <a:bodyPr/>
                    <a:lstStyle/>
                    <a:p>
                      <a:r>
                        <a:rPr lang="en-US" dirty="0" smtClean="0"/>
                        <a:t>001</a:t>
                      </a:r>
                      <a:endParaRPr lang="en-US" dirty="0"/>
                    </a:p>
                  </a:txBody>
                  <a:tcPr/>
                </a:tc>
              </a:tr>
            </a:tbl>
          </a:graphicData>
        </a:graphic>
      </p:graphicFrame>
      <p:cxnSp>
        <p:nvCxnSpPr>
          <p:cNvPr id="9" name="Elbow Connector 8"/>
          <p:cNvCxnSpPr/>
          <p:nvPr/>
        </p:nvCxnSpPr>
        <p:spPr>
          <a:xfrm>
            <a:off x="609600" y="2438400"/>
            <a:ext cx="5943600" cy="3048000"/>
          </a:xfrm>
          <a:prstGeom prst="bentConnector3">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590800" y="4126468"/>
            <a:ext cx="1702710" cy="369332"/>
          </a:xfrm>
          <a:prstGeom prst="rect">
            <a:avLst/>
          </a:prstGeom>
          <a:noFill/>
        </p:spPr>
        <p:txBody>
          <a:bodyPr wrap="none" rtlCol="0">
            <a:spAutoFit/>
          </a:bodyPr>
          <a:lstStyle/>
          <a:p>
            <a:r>
              <a:rPr lang="en-US" dirty="0" smtClean="0"/>
              <a:t>Student Table</a:t>
            </a:r>
            <a:endParaRPr lang="en-US" dirty="0"/>
          </a:p>
        </p:txBody>
      </p:sp>
      <p:sp>
        <p:nvSpPr>
          <p:cNvPr id="13" name="Freeform 12"/>
          <p:cNvSpPr/>
          <p:nvPr/>
        </p:nvSpPr>
        <p:spPr>
          <a:xfrm>
            <a:off x="368244" y="2182944"/>
            <a:ext cx="755862" cy="395262"/>
          </a:xfrm>
          <a:custGeom>
            <a:avLst/>
            <a:gdLst>
              <a:gd name="connsiteX0" fmla="*/ 63556 w 755862"/>
              <a:gd name="connsiteY0" fmla="*/ 1456 h 395262"/>
              <a:gd name="connsiteX1" fmla="*/ 736656 w 755862"/>
              <a:gd name="connsiteY1" fmla="*/ 52256 h 395262"/>
              <a:gd name="connsiteX2" fmla="*/ 533456 w 755862"/>
              <a:gd name="connsiteY2" fmla="*/ 344356 h 395262"/>
              <a:gd name="connsiteX3" fmla="*/ 127056 w 755862"/>
              <a:gd name="connsiteY3" fmla="*/ 369756 h 395262"/>
              <a:gd name="connsiteX4" fmla="*/ 56 w 755862"/>
              <a:gd name="connsiteY4" fmla="*/ 77656 h 395262"/>
              <a:gd name="connsiteX5" fmla="*/ 114356 w 755862"/>
              <a:gd name="connsiteY5" fmla="*/ 14156 h 395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5862" h="395262">
                <a:moveTo>
                  <a:pt x="63556" y="1456"/>
                </a:moveTo>
                <a:cubicBezTo>
                  <a:pt x="360947" y="-1719"/>
                  <a:pt x="658339" y="-4894"/>
                  <a:pt x="736656" y="52256"/>
                </a:cubicBezTo>
                <a:cubicBezTo>
                  <a:pt x="814973" y="109406"/>
                  <a:pt x="635056" y="291439"/>
                  <a:pt x="533456" y="344356"/>
                </a:cubicBezTo>
                <a:cubicBezTo>
                  <a:pt x="431856" y="397273"/>
                  <a:pt x="215956" y="414206"/>
                  <a:pt x="127056" y="369756"/>
                </a:cubicBezTo>
                <a:cubicBezTo>
                  <a:pt x="38156" y="325306"/>
                  <a:pt x="2173" y="136923"/>
                  <a:pt x="56" y="77656"/>
                </a:cubicBezTo>
                <a:cubicBezTo>
                  <a:pt x="-2061" y="18389"/>
                  <a:pt x="56147" y="16272"/>
                  <a:pt x="114356" y="14156"/>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a:off x="6526042" y="5367181"/>
            <a:ext cx="632668" cy="455533"/>
          </a:xfrm>
          <a:custGeom>
            <a:avLst/>
            <a:gdLst>
              <a:gd name="connsiteX0" fmla="*/ 509758 w 632668"/>
              <a:gd name="connsiteY0" fmla="*/ 43019 h 455533"/>
              <a:gd name="connsiteX1" fmla="*/ 52558 w 632668"/>
              <a:gd name="connsiteY1" fmla="*/ 30319 h 455533"/>
              <a:gd name="connsiteX2" fmla="*/ 65258 w 632668"/>
              <a:gd name="connsiteY2" fmla="*/ 385919 h 455533"/>
              <a:gd name="connsiteX3" fmla="*/ 547858 w 632668"/>
              <a:gd name="connsiteY3" fmla="*/ 436719 h 455533"/>
              <a:gd name="connsiteX4" fmla="*/ 624058 w 632668"/>
              <a:gd name="connsiteY4" fmla="*/ 157319 h 455533"/>
              <a:gd name="connsiteX5" fmla="*/ 446258 w 632668"/>
              <a:gd name="connsiteY5" fmla="*/ 68419 h 455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2668" h="455533">
                <a:moveTo>
                  <a:pt x="509758" y="43019"/>
                </a:moveTo>
                <a:cubicBezTo>
                  <a:pt x="318199" y="8094"/>
                  <a:pt x="126641" y="-26831"/>
                  <a:pt x="52558" y="30319"/>
                </a:cubicBezTo>
                <a:cubicBezTo>
                  <a:pt x="-21525" y="87469"/>
                  <a:pt x="-17292" y="318186"/>
                  <a:pt x="65258" y="385919"/>
                </a:cubicBezTo>
                <a:cubicBezTo>
                  <a:pt x="147808" y="453652"/>
                  <a:pt x="454725" y="474819"/>
                  <a:pt x="547858" y="436719"/>
                </a:cubicBezTo>
                <a:cubicBezTo>
                  <a:pt x="640991" y="398619"/>
                  <a:pt x="640991" y="218702"/>
                  <a:pt x="624058" y="157319"/>
                </a:cubicBezTo>
                <a:cubicBezTo>
                  <a:pt x="607125" y="95936"/>
                  <a:pt x="526691" y="82177"/>
                  <a:pt x="446258" y="6841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392407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DATABASE ? </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Most often we refer to database systems such as</a:t>
            </a:r>
          </a:p>
          <a:p>
            <a:pPr lvl="1"/>
            <a:r>
              <a:rPr lang="en-US" dirty="0" smtClean="0"/>
              <a:t>Microsoft Access</a:t>
            </a:r>
          </a:p>
          <a:p>
            <a:pPr lvl="1"/>
            <a:r>
              <a:rPr lang="en-US" dirty="0" smtClean="0"/>
              <a:t>Microsoft SQL Server</a:t>
            </a:r>
          </a:p>
          <a:p>
            <a:pPr lvl="1"/>
            <a:r>
              <a:rPr lang="en-US" dirty="0" smtClean="0"/>
              <a:t>Oracle</a:t>
            </a:r>
          </a:p>
          <a:p>
            <a:pPr lvl="1"/>
            <a:r>
              <a:rPr lang="en-US" dirty="0" err="1" smtClean="0"/>
              <a:t>MySql</a:t>
            </a:r>
            <a:r>
              <a:rPr lang="en-US" dirty="0" smtClean="0"/>
              <a:t> – Open Source – Sun – Oracle</a:t>
            </a:r>
          </a:p>
          <a:p>
            <a:pPr marL="365760" lvl="1" indent="0">
              <a:buNone/>
            </a:pPr>
            <a:endParaRPr lang="en-US" dirty="0" smtClean="0"/>
          </a:p>
          <a:p>
            <a:r>
              <a:rPr lang="en-US" dirty="0" smtClean="0"/>
              <a:t>What does a database do?</a:t>
            </a:r>
          </a:p>
          <a:p>
            <a:pPr lvl="1"/>
            <a:r>
              <a:rPr lang="en-US" dirty="0" smtClean="0"/>
              <a:t>It organizes data so it can more easily be retrieved.</a:t>
            </a:r>
          </a:p>
          <a:p>
            <a:pPr marL="365760" lvl="1" indent="0">
              <a:buNone/>
            </a:pPr>
            <a:endParaRPr lang="en-US" dirty="0" smtClean="0"/>
          </a:p>
          <a:p>
            <a:r>
              <a:rPr lang="en-US" dirty="0" smtClean="0"/>
              <a:t>What kind of data is stored?</a:t>
            </a:r>
          </a:p>
          <a:p>
            <a:pPr lvl="1"/>
            <a:r>
              <a:rPr lang="en-US" dirty="0" smtClean="0"/>
              <a:t>Text</a:t>
            </a:r>
          </a:p>
          <a:p>
            <a:pPr lvl="1"/>
            <a:r>
              <a:rPr lang="en-US" dirty="0" smtClean="0"/>
              <a:t>Numbers</a:t>
            </a:r>
          </a:p>
          <a:p>
            <a:pPr lvl="1"/>
            <a:r>
              <a:rPr lang="en-US" dirty="0" smtClean="0"/>
              <a:t>Pictures</a:t>
            </a:r>
          </a:p>
          <a:p>
            <a:pPr lvl="1"/>
            <a:r>
              <a:rPr lang="en-US" dirty="0" smtClean="0"/>
              <a:t>Movies</a:t>
            </a:r>
          </a:p>
          <a:p>
            <a:pPr lvl="1"/>
            <a:r>
              <a:rPr lang="en-US" dirty="0" smtClean="0"/>
              <a:t>Audio</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304800"/>
            <a:ext cx="1981863"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59221" y="2915140"/>
            <a:ext cx="454738" cy="5138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4915" y="2442500"/>
            <a:ext cx="963350" cy="529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28717" y="2057400"/>
            <a:ext cx="1115746" cy="409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392890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Common Databases Usages</a:t>
            </a:r>
            <a:endParaRPr lang="en-US" dirty="0"/>
          </a:p>
        </p:txBody>
      </p:sp>
      <p:sp>
        <p:nvSpPr>
          <p:cNvPr id="3" name="Content Placeholder 2"/>
          <p:cNvSpPr>
            <a:spLocks noGrp="1"/>
          </p:cNvSpPr>
          <p:nvPr>
            <p:ph sz="quarter" idx="1"/>
          </p:nvPr>
        </p:nvSpPr>
        <p:spPr/>
        <p:txBody>
          <a:bodyPr/>
          <a:lstStyle/>
          <a:p>
            <a:r>
              <a:rPr lang="en-US" dirty="0" smtClean="0"/>
              <a:t>Google Search</a:t>
            </a:r>
          </a:p>
          <a:p>
            <a:r>
              <a:rPr lang="en-US" dirty="0" smtClean="0"/>
              <a:t>Class schedules at a university</a:t>
            </a:r>
          </a:p>
          <a:p>
            <a:r>
              <a:rPr lang="en-US" dirty="0" smtClean="0"/>
              <a:t>Airline schedules</a:t>
            </a:r>
          </a:p>
          <a:p>
            <a:r>
              <a:rPr lang="en-US" dirty="0"/>
              <a:t>H</a:t>
            </a:r>
            <a:r>
              <a:rPr lang="en-US" dirty="0" smtClean="0"/>
              <a:t>ospital patients</a:t>
            </a:r>
          </a:p>
          <a:p>
            <a:r>
              <a:rPr lang="en-US" dirty="0" smtClean="0"/>
              <a:t>Many E-Commerce Sites</a:t>
            </a:r>
          </a:p>
          <a:p>
            <a:pPr lvl="1"/>
            <a:r>
              <a:rPr lang="en-US" dirty="0" err="1" smtClean="0"/>
              <a:t>Ebay</a:t>
            </a:r>
            <a:endParaRPr lang="en-US" dirty="0" smtClean="0"/>
          </a:p>
          <a:p>
            <a:pPr lvl="1"/>
            <a:r>
              <a:rPr lang="en-US" dirty="0" smtClean="0"/>
              <a:t>Amazon</a:t>
            </a:r>
          </a:p>
          <a:p>
            <a:r>
              <a:rPr lang="en-US" dirty="0" smtClean="0"/>
              <a:t>Maps</a:t>
            </a:r>
          </a:p>
          <a:p>
            <a:r>
              <a:rPr lang="en-US" dirty="0" smtClean="0"/>
              <a:t>Almost all organizations today use some type of database to track products and customers or to deliver services.</a:t>
            </a:r>
          </a:p>
          <a:p>
            <a:endParaRPr lang="en-US" dirty="0" smtClean="0"/>
          </a:p>
          <a:p>
            <a:endParaRPr lang="en-US" dirty="0"/>
          </a:p>
        </p:txBody>
      </p:sp>
    </p:spTree>
    <p:extLst>
      <p:ext uri="{BB962C8B-B14F-4D97-AF65-F5344CB8AC3E}">
        <p14:creationId xmlns:p14="http://schemas.microsoft.com/office/powerpoint/2010/main" val="6980875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EXAMPLES</a:t>
            </a:r>
            <a:endParaRPr lang="en-US" dirty="0"/>
          </a:p>
        </p:txBody>
      </p:sp>
      <p:sp>
        <p:nvSpPr>
          <p:cNvPr id="3" name="Content Placeholder 2"/>
          <p:cNvSpPr>
            <a:spLocks noGrp="1"/>
          </p:cNvSpPr>
          <p:nvPr>
            <p:ph sz="quarter" idx="1"/>
          </p:nvPr>
        </p:nvSpPr>
        <p:spPr/>
        <p:txBody>
          <a:bodyPr/>
          <a:lstStyle/>
          <a:p>
            <a:r>
              <a:rPr lang="en-US" dirty="0" smtClean="0"/>
              <a:t>Google search</a:t>
            </a:r>
          </a:p>
          <a:p>
            <a:pPr lvl="1"/>
            <a:r>
              <a:rPr lang="en-US" dirty="0" smtClean="0"/>
              <a:t>Search on the word Pittsburgh</a:t>
            </a:r>
          </a:p>
          <a:p>
            <a:pPr lvl="2"/>
            <a:r>
              <a:rPr lang="en-US" dirty="0" smtClean="0"/>
              <a:t>Client Server architecture</a:t>
            </a:r>
          </a:p>
          <a:p>
            <a:pPr lvl="2"/>
            <a:r>
              <a:rPr lang="en-US" dirty="0" smtClean="0"/>
              <a:t>Database of stored web addresses</a:t>
            </a:r>
          </a:p>
          <a:p>
            <a:pPr lvl="2"/>
            <a:endParaRPr lang="en-US" dirty="0" smtClean="0"/>
          </a:p>
          <a:p>
            <a:r>
              <a:rPr lang="en-US" dirty="0" smtClean="0"/>
              <a:t>University of Pittsburgh Find People</a:t>
            </a:r>
          </a:p>
          <a:p>
            <a:pPr lvl="1"/>
            <a:r>
              <a:rPr lang="en-US" dirty="0" smtClean="0"/>
              <a:t>Robert Perkoski</a:t>
            </a:r>
          </a:p>
          <a:p>
            <a:pPr marL="365760" lvl="1" indent="0">
              <a:buNone/>
            </a:pPr>
            <a:endParaRPr lang="en-US" dirty="0" smtClean="0"/>
          </a:p>
          <a:p>
            <a:r>
              <a:rPr lang="en-US" dirty="0" err="1" smtClean="0"/>
              <a:t>iStockPhoto</a:t>
            </a:r>
            <a:endParaRPr lang="en-US" dirty="0" smtClean="0"/>
          </a:p>
          <a:p>
            <a:pPr lvl="1"/>
            <a:r>
              <a:rPr lang="en-US" dirty="0">
                <a:hlinkClick r:id="rId2"/>
              </a:rPr>
              <a:t>http://www.istockphoto.com</a:t>
            </a:r>
            <a:r>
              <a:rPr lang="en-US" dirty="0" smtClean="0">
                <a:hlinkClick r:id="rId2"/>
              </a:rPr>
              <a:t>/</a:t>
            </a:r>
            <a:endParaRPr lang="en-US" dirty="0" smtClean="0"/>
          </a:p>
          <a:p>
            <a:pPr lvl="1"/>
            <a:r>
              <a:rPr lang="en-US" dirty="0" smtClean="0"/>
              <a:t>Search for dog</a:t>
            </a:r>
          </a:p>
          <a:p>
            <a:pPr lvl="1"/>
            <a:endParaRPr lang="en-US" dirty="0" smtClean="0"/>
          </a:p>
          <a:p>
            <a:pPr lvl="1"/>
            <a:endParaRPr lang="en-US" dirty="0" smtClean="0"/>
          </a:p>
          <a:p>
            <a:pPr lvl="1"/>
            <a:endParaRPr lang="en-US"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6809" y="1524000"/>
            <a:ext cx="1438275"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2249" y="3210046"/>
            <a:ext cx="1412836" cy="116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51583" y="4653987"/>
            <a:ext cx="1228725" cy="122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00315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BUILDING BLOCKS OF A DATABASE MODEL</a:t>
            </a:r>
            <a:endParaRPr lang="en-US" dirty="0"/>
          </a:p>
        </p:txBody>
      </p:sp>
      <p:sp>
        <p:nvSpPr>
          <p:cNvPr id="3" name="Content Placeholder 2"/>
          <p:cNvSpPr>
            <a:spLocks noGrp="1"/>
          </p:cNvSpPr>
          <p:nvPr>
            <p:ph sz="quarter" idx="1"/>
          </p:nvPr>
        </p:nvSpPr>
        <p:spPr/>
        <p:txBody>
          <a:bodyPr/>
          <a:lstStyle/>
          <a:p>
            <a:r>
              <a:rPr lang="en-US" dirty="0" smtClean="0"/>
              <a:t>A database model is a reflection of the real world and it contains structures that will be implemented in the database itself. </a:t>
            </a:r>
          </a:p>
          <a:p>
            <a:endParaRPr lang="en-US" dirty="0" smtClean="0"/>
          </a:p>
          <a:p>
            <a:r>
              <a:rPr lang="en-US" dirty="0" smtClean="0"/>
              <a:t>Okay let's simplify.</a:t>
            </a:r>
          </a:p>
          <a:p>
            <a:pPr lvl="1"/>
            <a:r>
              <a:rPr lang="en-US" dirty="0" smtClean="0"/>
              <a:t>Look at what in the real world you want to </a:t>
            </a:r>
            <a:br>
              <a:rPr lang="en-US" dirty="0" smtClean="0"/>
            </a:br>
            <a:r>
              <a:rPr lang="en-US" dirty="0" smtClean="0"/>
              <a:t>turn into a database.</a:t>
            </a:r>
          </a:p>
          <a:p>
            <a:pPr lvl="1"/>
            <a:r>
              <a:rPr lang="en-US" dirty="0" smtClean="0"/>
              <a:t>Break it down into entities or parts</a:t>
            </a:r>
          </a:p>
          <a:p>
            <a:pPr lvl="1"/>
            <a:r>
              <a:rPr lang="en-US" dirty="0" smtClean="0"/>
              <a:t>Create tables to hold data about the parts</a:t>
            </a:r>
          </a:p>
          <a:p>
            <a:pPr lvl="1"/>
            <a:r>
              <a:rPr lang="en-US" dirty="0" smtClean="0"/>
              <a:t>Look at the relationship between these parts</a:t>
            </a:r>
          </a:p>
          <a:p>
            <a:pPr lvl="1"/>
            <a:endParaRPr lang="en-US" dirty="0" smtClean="0"/>
          </a:p>
          <a:p>
            <a:pPr lvl="1"/>
            <a:endParaRPr lang="en-US" dirty="0" smtClean="0"/>
          </a:p>
          <a:p>
            <a:endParaRPr lang="en-US" dirty="0" smtClean="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2119313"/>
            <a:ext cx="1743075" cy="2619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37444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START WITH</a:t>
            </a:r>
            <a:br>
              <a:rPr lang="en-US" dirty="0" smtClean="0"/>
            </a:br>
            <a:r>
              <a:rPr lang="en-US" dirty="0" smtClean="0"/>
              <a:t> AN EXAMPLE </a:t>
            </a:r>
            <a:endParaRPr lang="en-US" dirty="0"/>
          </a:p>
        </p:txBody>
      </p:sp>
      <p:sp>
        <p:nvSpPr>
          <p:cNvPr id="3" name="Content Placeholder 2"/>
          <p:cNvSpPr>
            <a:spLocks noGrp="1"/>
          </p:cNvSpPr>
          <p:nvPr>
            <p:ph sz="quarter" idx="1"/>
          </p:nvPr>
        </p:nvSpPr>
        <p:spPr>
          <a:xfrm>
            <a:off x="457200" y="1600200"/>
            <a:ext cx="7467600" cy="4873752"/>
          </a:xfrm>
        </p:spPr>
        <p:txBody>
          <a:bodyPr numCol="1"/>
          <a:lstStyle/>
          <a:p>
            <a:r>
              <a:rPr lang="en-US" dirty="0" smtClean="0"/>
              <a:t>Let's build a database model of a school like Pitt</a:t>
            </a:r>
          </a:p>
          <a:p>
            <a:r>
              <a:rPr lang="en-US" dirty="0" smtClean="0"/>
              <a:t>Well what are some of the parts of a school?</a:t>
            </a:r>
          </a:p>
          <a:p>
            <a:r>
              <a:rPr lang="en-US" dirty="0" smtClean="0"/>
              <a:t>Hmmm, lets see:</a:t>
            </a:r>
            <a:endParaRPr lang="en-US" dirty="0"/>
          </a:p>
          <a:p>
            <a:endParaRPr lang="en-US" dirty="0" smtClean="0"/>
          </a:p>
          <a:p>
            <a:endParaRPr lang="en-US" dirty="0"/>
          </a:p>
          <a:p>
            <a:endParaRPr lang="en-US" dirty="0" smtClean="0"/>
          </a:p>
          <a:p>
            <a:endParaRPr lang="en-US" dirty="0" smtClean="0"/>
          </a:p>
          <a:p>
            <a:r>
              <a:rPr lang="en-US" dirty="0" smtClean="0"/>
              <a:t>So, these parts are called </a:t>
            </a:r>
            <a:r>
              <a:rPr lang="en-US" dirty="0" smtClean="0">
                <a:solidFill>
                  <a:srgbClr val="FF0000"/>
                </a:solidFill>
              </a:rPr>
              <a:t>Entities</a:t>
            </a:r>
            <a:r>
              <a:rPr lang="en-US" dirty="0" smtClean="0"/>
              <a:t> </a:t>
            </a:r>
          </a:p>
          <a:p>
            <a:endParaRPr lang="en-US" dirty="0" smtClean="0"/>
          </a:p>
          <a:p>
            <a:r>
              <a:rPr lang="en-US" dirty="0" smtClean="0"/>
              <a:t>Lets work with students classes and faculty. </a:t>
            </a:r>
          </a:p>
          <a:p>
            <a:endParaRPr lang="en-US" dirty="0"/>
          </a:p>
          <a:p>
            <a:endParaRPr lang="en-US" dirty="0" smtClean="0"/>
          </a:p>
          <a:p>
            <a:endParaRPr lang="en-US" dirty="0" smtClean="0"/>
          </a:p>
          <a:p>
            <a:pPr lvl="1"/>
            <a:endParaRPr lang="en-US"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324568"/>
            <a:ext cx="2311211" cy="1142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4" name="Table 3"/>
          <p:cNvGraphicFramePr>
            <a:graphicFrameLocks noGrp="1"/>
          </p:cNvGraphicFramePr>
          <p:nvPr>
            <p:extLst>
              <p:ext uri="{D42A27DB-BD31-4B8C-83A1-F6EECF244321}">
                <p14:modId xmlns:p14="http://schemas.microsoft.com/office/powerpoint/2010/main" val="1000639965"/>
              </p:ext>
            </p:extLst>
          </p:nvPr>
        </p:nvGraphicFramePr>
        <p:xfrm>
          <a:off x="1117647" y="3124200"/>
          <a:ext cx="6096000" cy="1483360"/>
        </p:xfrm>
        <a:graphic>
          <a:graphicData uri="http://schemas.openxmlformats.org/drawingml/2006/table">
            <a:tbl>
              <a:tblPr bandRow="1">
                <a:tableStyleId>{D7AC3CCA-C797-4891-BE02-D94E43425B78}</a:tableStyleId>
              </a:tblPr>
              <a:tblGrid>
                <a:gridCol w="3048000"/>
                <a:gridCol w="3048000"/>
              </a:tblGrid>
              <a:tr h="370840">
                <a:tc>
                  <a:txBody>
                    <a:bodyPr/>
                    <a:lstStyle/>
                    <a:p>
                      <a:r>
                        <a:rPr lang="en-US" dirty="0" smtClean="0"/>
                        <a:t>Students</a:t>
                      </a:r>
                      <a:endParaRPr lang="en-US" dirty="0">
                        <a:solidFill>
                          <a:schemeClr val="tx1"/>
                        </a:solidFill>
                      </a:endParaRPr>
                    </a:p>
                  </a:txBody>
                  <a:tcPr/>
                </a:tc>
                <a:tc>
                  <a:txBody>
                    <a:bodyPr/>
                    <a:lstStyle/>
                    <a:p>
                      <a:r>
                        <a:rPr lang="en-US" dirty="0" smtClean="0"/>
                        <a:t>Classes</a:t>
                      </a:r>
                      <a:endParaRPr lang="en-US" dirty="0">
                        <a:solidFill>
                          <a:schemeClr val="tx1"/>
                        </a:solidFill>
                      </a:endParaRPr>
                    </a:p>
                  </a:txBody>
                  <a:tcPr/>
                </a:tc>
              </a:tr>
              <a:tr h="370840">
                <a:tc>
                  <a:txBody>
                    <a:bodyPr/>
                    <a:lstStyle/>
                    <a:p>
                      <a:r>
                        <a:rPr lang="en-US" dirty="0" smtClean="0"/>
                        <a:t>Buildings</a:t>
                      </a:r>
                      <a:endParaRPr lang="en-US" dirty="0">
                        <a:solidFill>
                          <a:schemeClr val="tx1"/>
                        </a:solidFill>
                      </a:endParaRPr>
                    </a:p>
                  </a:txBody>
                  <a:tcPr/>
                </a:tc>
                <a:tc>
                  <a:txBody>
                    <a:bodyPr/>
                    <a:lstStyle/>
                    <a:p>
                      <a:r>
                        <a:rPr lang="en-US" dirty="0" smtClean="0"/>
                        <a:t>Courses</a:t>
                      </a:r>
                      <a:endParaRPr lang="en-US" dirty="0">
                        <a:solidFill>
                          <a:schemeClr val="tx1"/>
                        </a:solidFill>
                      </a:endParaRPr>
                    </a:p>
                  </a:txBody>
                  <a:tcPr/>
                </a:tc>
              </a:tr>
              <a:tr h="370840">
                <a:tc>
                  <a:txBody>
                    <a:bodyPr/>
                    <a:lstStyle/>
                    <a:p>
                      <a:r>
                        <a:rPr lang="en-US" dirty="0" smtClean="0"/>
                        <a:t>Faculty</a:t>
                      </a:r>
                      <a:endParaRPr lang="en-US" dirty="0">
                        <a:solidFill>
                          <a:schemeClr val="tx1"/>
                        </a:solidFill>
                      </a:endParaRPr>
                    </a:p>
                  </a:txBody>
                  <a:tcPr/>
                </a:tc>
                <a:tc>
                  <a:txBody>
                    <a:bodyPr/>
                    <a:lstStyle/>
                    <a:p>
                      <a:r>
                        <a:rPr lang="en-US" dirty="0" smtClean="0"/>
                        <a:t>Staff</a:t>
                      </a:r>
                      <a:endParaRPr lang="en-US" dirty="0">
                        <a:solidFill>
                          <a:schemeClr val="tx1"/>
                        </a:solidFill>
                      </a:endParaRPr>
                    </a:p>
                  </a:txBody>
                  <a:tcPr/>
                </a:tc>
              </a:tr>
              <a:tr h="370840">
                <a:tc>
                  <a:txBody>
                    <a:bodyPr/>
                    <a:lstStyle/>
                    <a:p>
                      <a:r>
                        <a:rPr lang="en-US" dirty="0" smtClean="0"/>
                        <a:t>Residence Hall</a:t>
                      </a:r>
                      <a:endParaRPr lang="en-US" dirty="0"/>
                    </a:p>
                  </a:txBody>
                  <a:tcPr/>
                </a:tc>
                <a:tc>
                  <a:txBody>
                    <a:bodyPr/>
                    <a:lstStyle/>
                    <a:p>
                      <a:r>
                        <a:rPr lang="en-US" dirty="0" smtClean="0"/>
                        <a:t>Cafeteria</a:t>
                      </a:r>
                      <a:endParaRPr lang="en-US" dirty="0"/>
                    </a:p>
                  </a:txBody>
                  <a:tcPr/>
                </a:tc>
              </a:tr>
            </a:tbl>
          </a:graphicData>
        </a:graphic>
      </p:graphicFrame>
      <p:grpSp>
        <p:nvGrpSpPr>
          <p:cNvPr id="8" name="Group 7"/>
          <p:cNvGrpSpPr/>
          <p:nvPr/>
        </p:nvGrpSpPr>
        <p:grpSpPr>
          <a:xfrm>
            <a:off x="5816695" y="4724400"/>
            <a:ext cx="1155605" cy="490728"/>
            <a:chOff x="5816695" y="4724400"/>
            <a:chExt cx="1155605" cy="490728"/>
          </a:xfrm>
        </p:grpSpPr>
        <p:pic>
          <p:nvPicPr>
            <p:cNvPr id="512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9800" y="4724400"/>
              <a:ext cx="952500" cy="490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a:stCxn id="5123" idx="1"/>
            </p:cNvCxnSpPr>
            <p:nvPr/>
          </p:nvCxnSpPr>
          <p:spPr>
            <a:xfrm flipH="1">
              <a:off x="5816695" y="4969764"/>
              <a:ext cx="20310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39230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IT</a:t>
            </a:r>
            <a:endParaRPr lang="en-US" dirty="0"/>
          </a:p>
        </p:txBody>
      </p:sp>
      <p:sp>
        <p:nvSpPr>
          <p:cNvPr id="3" name="Content Placeholder 2"/>
          <p:cNvSpPr>
            <a:spLocks noGrp="1"/>
          </p:cNvSpPr>
          <p:nvPr>
            <p:ph sz="quarter" idx="1"/>
          </p:nvPr>
        </p:nvSpPr>
        <p:spPr/>
        <p:txBody>
          <a:bodyPr/>
          <a:lstStyle/>
          <a:p>
            <a:r>
              <a:rPr lang="en-US" dirty="0" smtClean="0"/>
              <a:t>Each entity will have its own table. </a:t>
            </a:r>
          </a:p>
          <a:p>
            <a:r>
              <a:rPr lang="en-US" dirty="0" smtClean="0"/>
              <a:t>A table consists of rows and columns</a:t>
            </a:r>
          </a:p>
          <a:p>
            <a:r>
              <a:rPr lang="en-US" dirty="0" smtClean="0"/>
              <a:t>Each row represents one instance of that entity</a:t>
            </a:r>
          </a:p>
          <a:p>
            <a:pPr lvl="1"/>
            <a:r>
              <a:rPr lang="en-US" dirty="0" smtClean="0"/>
              <a:t>Example:</a:t>
            </a:r>
          </a:p>
          <a:p>
            <a:pPr lvl="2"/>
            <a:r>
              <a:rPr lang="en-US" dirty="0" smtClean="0"/>
              <a:t>A Student entity table would consists of rows of individual students</a:t>
            </a:r>
            <a:endParaRPr lang="en-US" dirty="0"/>
          </a:p>
          <a:p>
            <a:r>
              <a:rPr lang="en-US" dirty="0" smtClean="0"/>
              <a:t>Each column represents a characteristic of the entity – called an attribute </a:t>
            </a:r>
          </a:p>
          <a:p>
            <a:pPr lvl="1"/>
            <a:r>
              <a:rPr lang="en-US" dirty="0" smtClean="0"/>
              <a:t>Example:</a:t>
            </a:r>
          </a:p>
          <a:p>
            <a:pPr lvl="2"/>
            <a:r>
              <a:rPr lang="en-US" dirty="0" smtClean="0"/>
              <a:t>A student entity table could have a name, age, address of each student</a:t>
            </a:r>
            <a:endParaRPr lang="en-US" dirty="0"/>
          </a:p>
        </p:txBody>
      </p:sp>
      <p:grpSp>
        <p:nvGrpSpPr>
          <p:cNvPr id="4" name="Group 3"/>
          <p:cNvGrpSpPr/>
          <p:nvPr/>
        </p:nvGrpSpPr>
        <p:grpSpPr>
          <a:xfrm>
            <a:off x="4661090" y="4343400"/>
            <a:ext cx="1155605" cy="490728"/>
            <a:chOff x="5816695" y="4724400"/>
            <a:chExt cx="1155605" cy="490728"/>
          </a:xfrm>
        </p:grpSpPr>
        <p:pic>
          <p:nvPicPr>
            <p:cNvPr id="5"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9800" y="4724400"/>
              <a:ext cx="952500" cy="490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a:stCxn id="5" idx="1"/>
            </p:cNvCxnSpPr>
            <p:nvPr/>
          </p:nvCxnSpPr>
          <p:spPr>
            <a:xfrm flipH="1">
              <a:off x="5816695" y="4969764"/>
              <a:ext cx="20310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827328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Table With Rows and Columns</a:t>
            </a:r>
            <a:endParaRPr lang="en-US" dirty="0"/>
          </a:p>
        </p:txBody>
      </p:sp>
      <p:sp>
        <p:nvSpPr>
          <p:cNvPr id="4" name="Content Placeholder 3"/>
          <p:cNvSpPr>
            <a:spLocks noGrp="1"/>
          </p:cNvSpPr>
          <p:nvPr>
            <p:ph sz="quarter" idx="1"/>
          </p:nvPr>
        </p:nvSpPr>
        <p:spPr>
          <a:xfrm>
            <a:off x="457200" y="1600200"/>
            <a:ext cx="7066224" cy="4873752"/>
          </a:xfrm>
        </p:spPr>
        <p:txBody>
          <a:bodyPr/>
          <a:lstStyle/>
          <a:p>
            <a:r>
              <a:rPr lang="en-US" dirty="0" smtClean="0"/>
              <a:t>Each attribute is shown along with the table name and various rows or instances</a:t>
            </a:r>
            <a:r>
              <a:rPr lang="en-US" dirty="0" smtClean="0"/>
              <a:t>.</a:t>
            </a:r>
          </a:p>
          <a:p>
            <a:endParaRPr lang="en-US" dirty="0"/>
          </a:p>
          <a:p>
            <a:pPr marL="0" indent="0">
              <a:buNone/>
            </a:pPr>
            <a:r>
              <a:rPr lang="en-US" dirty="0" smtClean="0"/>
              <a:t> </a:t>
            </a:r>
            <a:endParaRPr lang="en-US" dirty="0" smtClean="0"/>
          </a:p>
          <a:p>
            <a:endParaRPr lang="en-US" dirty="0"/>
          </a:p>
        </p:txBody>
      </p:sp>
      <p:sp>
        <p:nvSpPr>
          <p:cNvPr id="7" name="Rectangle 6"/>
          <p:cNvSpPr/>
          <p:nvPr/>
        </p:nvSpPr>
        <p:spPr>
          <a:xfrm>
            <a:off x="3595426" y="2887522"/>
            <a:ext cx="1035050" cy="46527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chemeClr val="tx1"/>
                </a:solidFill>
              </a:rPr>
              <a:t>Attribute</a:t>
            </a:r>
            <a:endParaRPr lang="en-US" sz="1200" b="1" dirty="0">
              <a:solidFill>
                <a:schemeClr val="tx1"/>
              </a:solidFill>
            </a:endParaRPr>
          </a:p>
        </p:txBody>
      </p:sp>
      <p:sp>
        <p:nvSpPr>
          <p:cNvPr id="8" name="Rectangle 7"/>
          <p:cNvSpPr/>
          <p:nvPr/>
        </p:nvSpPr>
        <p:spPr>
          <a:xfrm>
            <a:off x="7955398" y="4261653"/>
            <a:ext cx="685800" cy="2857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Row</a:t>
            </a:r>
            <a:endParaRPr lang="en-US" dirty="0">
              <a:solidFill>
                <a:schemeClr val="tx1"/>
              </a:solidFill>
            </a:endParaRPr>
          </a:p>
        </p:txBody>
      </p:sp>
      <p:sp>
        <p:nvSpPr>
          <p:cNvPr id="9" name="TextBox 8"/>
          <p:cNvSpPr txBox="1"/>
          <p:nvPr/>
        </p:nvSpPr>
        <p:spPr>
          <a:xfrm>
            <a:off x="3048000" y="6553200"/>
            <a:ext cx="5593198" cy="215444"/>
          </a:xfrm>
          <a:prstGeom prst="rect">
            <a:avLst/>
          </a:prstGeom>
          <a:noFill/>
        </p:spPr>
        <p:txBody>
          <a:bodyPr wrap="none" rtlCol="0">
            <a:spAutoFit/>
          </a:bodyPr>
          <a:lstStyle/>
          <a:p>
            <a:r>
              <a:rPr lang="en-US" sz="800" dirty="0" smtClean="0"/>
              <a:t>Adapted from http://clwb.org/2011/03/21/cloud-watching-2-%E2%80%93-how-to-manage-30bn-trees-worth-of-data/</a:t>
            </a:r>
            <a:endParaRPr lang="en-US" sz="800" dirty="0"/>
          </a:p>
        </p:txBody>
      </p:sp>
      <p:grpSp>
        <p:nvGrpSpPr>
          <p:cNvPr id="12" name="Group 11"/>
          <p:cNvGrpSpPr/>
          <p:nvPr/>
        </p:nvGrpSpPr>
        <p:grpSpPr>
          <a:xfrm>
            <a:off x="6051597" y="1976247"/>
            <a:ext cx="1155605" cy="490728"/>
            <a:chOff x="5816695" y="4724400"/>
            <a:chExt cx="1155605" cy="490728"/>
          </a:xfrm>
        </p:grpSpPr>
        <p:pic>
          <p:nvPicPr>
            <p:cNvPr id="1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9800" y="4724400"/>
              <a:ext cx="952500" cy="490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4" name="Straight Arrow Connector 13"/>
            <p:cNvCxnSpPr>
              <a:stCxn id="13" idx="1"/>
            </p:cNvCxnSpPr>
            <p:nvPr/>
          </p:nvCxnSpPr>
          <p:spPr>
            <a:xfrm flipH="1">
              <a:off x="5816695" y="4969764"/>
              <a:ext cx="20310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pic>
        <p:nvPicPr>
          <p:cNvPr id="615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505200"/>
            <a:ext cx="7404100" cy="20812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57200" y="2907268"/>
            <a:ext cx="1766830" cy="369332"/>
          </a:xfrm>
          <a:prstGeom prst="rect">
            <a:avLst/>
          </a:prstGeom>
          <a:noFill/>
        </p:spPr>
        <p:txBody>
          <a:bodyPr wrap="none" rtlCol="0">
            <a:spAutoFit/>
          </a:bodyPr>
          <a:lstStyle/>
          <a:p>
            <a:r>
              <a:rPr lang="en-US" dirty="0" smtClean="0"/>
              <a:t>Student Table </a:t>
            </a:r>
            <a:endParaRPr lang="en-US" dirty="0"/>
          </a:p>
        </p:txBody>
      </p:sp>
    </p:spTree>
    <p:extLst>
      <p:ext uri="{BB962C8B-B14F-4D97-AF65-F5344CB8AC3E}">
        <p14:creationId xmlns:p14="http://schemas.microsoft.com/office/powerpoint/2010/main" val="30050626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309</TotalTime>
  <Words>1203</Words>
  <Application>Microsoft Office PowerPoint</Application>
  <PresentationFormat>On-screen Show (4:3)</PresentationFormat>
  <Paragraphs>346</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Century Schoolbook</vt:lpstr>
      <vt:lpstr>Times New Roman</vt:lpstr>
      <vt:lpstr>Wingdings</vt:lpstr>
      <vt:lpstr>Wingdings 2</vt:lpstr>
      <vt:lpstr>Oriel</vt:lpstr>
      <vt:lpstr>Databases</vt:lpstr>
      <vt:lpstr>GOALS – WHERE I WANT  TO BE IN TWO WEEKS</vt:lpstr>
      <vt:lpstr>WHAT IS A DATABASE ? </vt:lpstr>
      <vt:lpstr>Some Common Databases Usages</vt:lpstr>
      <vt:lpstr>SIMPLE EXAMPLES</vt:lpstr>
      <vt:lpstr> BUILDING BLOCKS OF A DATABASE MODEL</vt:lpstr>
      <vt:lpstr>LETS START WITH  AN EXAMPLE </vt:lpstr>
      <vt:lpstr>TABLE IT</vt:lpstr>
      <vt:lpstr>Sample Table With Rows and Columns</vt:lpstr>
      <vt:lpstr>SOME PRACTICE QUESTIONS</vt:lpstr>
      <vt:lpstr>RELATIONSHIPS</vt:lpstr>
      <vt:lpstr>RELATIONSHIPS</vt:lpstr>
      <vt:lpstr>Hints to discover relationships</vt:lpstr>
      <vt:lpstr>HINTS TO DISCOVER RELATIONSHIPS</vt:lpstr>
      <vt:lpstr>ANOTHER EXAMPLE</vt:lpstr>
      <vt:lpstr>Rule of thumb for building databases</vt:lpstr>
      <vt:lpstr>Listing attributes makes sense but why do we need relationships??</vt:lpstr>
      <vt:lpstr>HOW KEYS ARE THE KEY TO RELATIONAL DATABASES</vt:lpstr>
      <vt:lpstr>HOW KEYS ARE THE KEY TO RELATIONAL DATABASES</vt:lpstr>
      <vt:lpstr>HOW KEYS ARE THE KEY TO RELATIONAL DATABASES</vt:lpstr>
      <vt:lpstr>HOW KEYS ARE THE KEY TO RELATIONAL DATABASES</vt:lpstr>
      <vt:lpstr>PUTTING IT TOGETHER</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Databases</dc:title>
  <dc:creator>perks</dc:creator>
  <cp:lastModifiedBy>perks</cp:lastModifiedBy>
  <cp:revision>36</cp:revision>
  <dcterms:created xsi:type="dcterms:W3CDTF">2015-02-25T20:58:08Z</dcterms:created>
  <dcterms:modified xsi:type="dcterms:W3CDTF">2015-02-26T04:56:13Z</dcterms:modified>
</cp:coreProperties>
</file>