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4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71" r:id="rId11"/>
    <p:sldId id="275" r:id="rId12"/>
    <p:sldId id="276" r:id="rId13"/>
    <p:sldId id="272" r:id="rId14"/>
    <p:sldId id="265" r:id="rId15"/>
    <p:sldId id="267" r:id="rId16"/>
    <p:sldId id="269" r:id="rId17"/>
    <p:sldId id="273" r:id="rId18"/>
    <p:sldId id="279" r:id="rId19"/>
    <p:sldId id="277" r:id="rId20"/>
    <p:sldId id="280" r:id="rId21"/>
    <p:sldId id="278" r:id="rId22"/>
    <p:sldId id="281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6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2DA94-530E-4584-84FB-0880A743059E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875F-4331-4D1C-8545-112DB9193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ED49-E75C-48B1-9560-3D98559CC1B9}" type="datetime1">
              <a:rPr lang="en-US" smtClean="0"/>
              <a:t>9/14/2015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CF7-4658-4468-9ECE-FD3A49A198C7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8E54-90A3-4431-AB5E-0DA5BF78F3DF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394E-EA02-42A6-8FF2-788B95D7E313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8E0-1C8C-4460-8DC3-E30A38A447A1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051-DD0C-44EF-A773-2AF234AC7847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4EAB-2366-4AD3-912B-408F51683D0E}" type="datetime1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CC09-38D0-4330-A565-4D1BCEB27A43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EB5-28E1-4867-A769-202BC4328DB8}" type="datetime1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4F98-07C0-469C-9C92-BF658FFB09B9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80A0-498E-4426-871D-2FEC0E822B11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8152781-0DAE-4D9F-B079-E5DEADAA84AC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9311377-2C1A-45D6-A504-72C0EE26F1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neuroproductions.be/logic-lab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uroproductions.be/logic-lab/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neuroproductions.be/logic-lab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neuroproductions.be/logic-lab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neuroproductions.be/logic-lab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ekyginger.com/integrated-circuits-soul-of-your-you-devic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neuroproductions.be/logic-la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 And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Gates and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EXOR Gate Exclusive OR</a:t>
            </a:r>
          </a:p>
          <a:p>
            <a:r>
              <a:rPr lang="en-US" dirty="0" smtClean="0"/>
              <a:t>Symbol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Truth Table for AND Gate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Lets </a:t>
            </a:r>
            <a:r>
              <a:rPr lang="en-US" dirty="0"/>
              <a:t>Make One: </a:t>
            </a:r>
            <a:r>
              <a:rPr lang="en-US" dirty="0">
                <a:hlinkClick r:id="rId2"/>
              </a:rPr>
              <a:t>http://www.neuroproductions.be/logic-lab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55092"/>
              </p:ext>
            </p:extLst>
          </p:nvPr>
        </p:nvGraphicFramePr>
        <p:xfrm>
          <a:off x="876300" y="3632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64008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http://www.ee.surrey.ac.uk/Projects/CAL/digital-logic/gatesfunc/index.html#introduction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3505200" cy="114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3657600"/>
            <a:ext cx="4381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Rules:</a:t>
            </a:r>
          </a:p>
          <a:p>
            <a:r>
              <a:rPr lang="en-US" dirty="0" smtClean="0"/>
              <a:t>0 + 0 =0</a:t>
            </a:r>
          </a:p>
          <a:p>
            <a:r>
              <a:rPr lang="en-US" dirty="0" smtClean="0"/>
              <a:t>0 + 1 = 1</a:t>
            </a:r>
          </a:p>
          <a:p>
            <a:r>
              <a:rPr lang="en-US" dirty="0" smtClean="0"/>
              <a:t>1 + 0 = 1</a:t>
            </a:r>
          </a:p>
          <a:p>
            <a:r>
              <a:rPr lang="en-US" dirty="0" smtClean="0"/>
              <a:t>1 +1 = 10 the 1 is a carry</a:t>
            </a:r>
          </a:p>
          <a:p>
            <a:r>
              <a:rPr lang="en-US" dirty="0" smtClean="0"/>
              <a:t>1 + 1 +1= 11 the first 1 is a carry</a:t>
            </a:r>
          </a:p>
          <a:p>
            <a:r>
              <a:rPr lang="en-US" dirty="0" smtClean="0"/>
              <a:t>Remember in Base 10 when you add 9 + 1 you get 0 and carry the one</a:t>
            </a:r>
          </a:p>
          <a:p>
            <a:r>
              <a:rPr lang="en-US" dirty="0" smtClean="0"/>
              <a:t>Same is true in binary. When you add 1 + 1 you get 0 and carry the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Ex: </a:t>
            </a:r>
          </a:p>
          <a:p>
            <a:pPr marL="0" indent="0">
              <a:buNone/>
            </a:pPr>
            <a:r>
              <a:rPr lang="en-US" dirty="0" smtClean="0"/>
              <a:t>00               01</a:t>
            </a:r>
          </a:p>
          <a:p>
            <a:pPr marL="0" indent="0">
              <a:buNone/>
            </a:pPr>
            <a:r>
              <a:rPr lang="en-US" u="sng" dirty="0" smtClean="0"/>
              <a:t>01 </a:t>
            </a:r>
            <a:r>
              <a:rPr lang="en-US" dirty="0" smtClean="0"/>
              <a:t>              </a:t>
            </a:r>
            <a:r>
              <a:rPr lang="en-US" u="sng" dirty="0" smtClean="0"/>
              <a:t>01</a:t>
            </a:r>
          </a:p>
          <a:p>
            <a:pPr marL="0" indent="0">
              <a:buNone/>
            </a:pPr>
            <a:r>
              <a:rPr lang="en-US" dirty="0" smtClean="0"/>
              <a:t>01               10  here we carry the 1 to the 2's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011</a:t>
            </a:r>
          </a:p>
          <a:p>
            <a:pPr marL="0" indent="0">
              <a:buNone/>
            </a:pPr>
            <a:r>
              <a:rPr lang="en-US" u="sng" dirty="0" smtClean="0"/>
              <a:t>011</a:t>
            </a:r>
          </a:p>
          <a:p>
            <a:pPr marL="457200" indent="-457200">
              <a:buAutoNum type="arabicPlain" startAt="110"/>
            </a:pPr>
            <a:r>
              <a:rPr lang="en-US" dirty="0" smtClean="0"/>
              <a:t> Here we carry a 1 to the 2's column and then add</a:t>
            </a:r>
          </a:p>
          <a:p>
            <a:pPr marL="0" indent="0">
              <a:buNone/>
            </a:pPr>
            <a:r>
              <a:rPr lang="en-US" dirty="0" smtClean="0"/>
              <a:t>        1 + 1 +1 to get 1 and then carry a 1 to the 4's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column – check your answer by converting to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Base 10:  011</a:t>
            </a:r>
            <a:r>
              <a:rPr lang="en-US" baseline="-25000" dirty="0" smtClean="0"/>
              <a:t>2</a:t>
            </a:r>
            <a:r>
              <a:rPr lang="en-US" dirty="0" smtClean="0"/>
              <a:t> = 3</a:t>
            </a:r>
            <a:r>
              <a:rPr lang="en-US" baseline="-25000" dirty="0" smtClean="0"/>
              <a:t>10</a:t>
            </a:r>
            <a:r>
              <a:rPr lang="en-US" dirty="0" smtClean="0"/>
              <a:t>        3 + 3 =6 and 110</a:t>
            </a:r>
            <a:r>
              <a:rPr lang="en-US" baseline="-25000" dirty="0" smtClean="0"/>
              <a:t>2 </a:t>
            </a:r>
            <a:r>
              <a:rPr lang="en-US" dirty="0" smtClean="0"/>
              <a:t>=  6</a:t>
            </a:r>
            <a:r>
              <a:rPr lang="en-US" baseline="-25000" dirty="0" smtClean="0"/>
              <a:t>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Half Adder Circuit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9" name="Picture 5" descr="http://thalia.spec.gmu.edu/%7Epparis/classes/notes_101/img1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39" y="2057400"/>
            <a:ext cx="4102261" cy="23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49019"/>
              </p:ext>
            </p:extLst>
          </p:nvPr>
        </p:nvGraphicFramePr>
        <p:xfrm>
          <a:off x="1295400" y="4572000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88"/>
                <a:gridCol w="876624"/>
                <a:gridCol w="2320388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XOR  - 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AND  - CARRY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64770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Make One: </a:t>
            </a:r>
            <a:r>
              <a:rPr lang="en-US" dirty="0" smtClean="0">
                <a:hlinkClick r:id="rId3"/>
              </a:rPr>
              <a:t>http://www.neuroproductions.be/logic-lab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OR Gate</a:t>
            </a:r>
          </a:p>
          <a:p>
            <a:r>
              <a:rPr lang="en-US" dirty="0" smtClean="0"/>
              <a:t>Symbol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Truth Table for AND Gate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Lets </a:t>
            </a:r>
            <a:r>
              <a:rPr lang="en-US" dirty="0"/>
              <a:t>Make One: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www.neuroproductions.be/logic</a:t>
            </a:r>
          </a:p>
          <a:p>
            <a:r>
              <a:rPr lang="en-US" dirty="0" smtClean="0">
                <a:hlinkClick r:id="rId2"/>
              </a:rPr>
              <a:t>lab/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08330"/>
              </p:ext>
            </p:extLst>
          </p:nvPr>
        </p:nvGraphicFramePr>
        <p:xfrm>
          <a:off x="876300" y="3632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A+B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64008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http://www.ee.surrey.ac.uk/Projects/CAL/digital-logic/gatesfunc/index.html#introduction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3200400" cy="111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Not Gate</a:t>
            </a:r>
          </a:p>
          <a:p>
            <a:r>
              <a:rPr lang="en-US" dirty="0" smtClean="0"/>
              <a:t>Symbol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Truth Table for AND Gate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Lets </a:t>
            </a:r>
            <a:r>
              <a:rPr lang="en-US" dirty="0"/>
              <a:t>Make One: </a:t>
            </a:r>
            <a:r>
              <a:rPr lang="en-US" dirty="0">
                <a:hlinkClick r:id="rId2"/>
              </a:rPr>
              <a:t>http://www.neuroproductions.be/logic-lab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34984"/>
              </p:ext>
            </p:extLst>
          </p:nvPr>
        </p:nvGraphicFramePr>
        <p:xfrm>
          <a:off x="876300" y="3632200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64008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http://www.ee.surrey.ac.uk/Projects/CAL/digital-logic/gatesfunc/index.html#introduction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52649"/>
            <a:ext cx="3429000" cy="97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95700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NAND Gate</a:t>
            </a:r>
          </a:p>
          <a:p>
            <a:r>
              <a:rPr lang="en-US" dirty="0" smtClean="0"/>
              <a:t>Symbol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Truth Table for AND Gate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Lets </a:t>
            </a:r>
            <a:r>
              <a:rPr lang="en-US" dirty="0"/>
              <a:t>Make One: </a:t>
            </a:r>
            <a:r>
              <a:rPr lang="en-US" dirty="0">
                <a:hlinkClick r:id="rId2"/>
              </a:rPr>
              <a:t>http://www.neuroproductions.be/logic-lab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68913"/>
              </p:ext>
            </p:extLst>
          </p:nvPr>
        </p:nvGraphicFramePr>
        <p:xfrm>
          <a:off x="876300" y="3632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64008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http://www.ee.surrey.ac.uk/Projects/CAL/digital-logic/gatesfunc/index.html#introduction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7400"/>
            <a:ext cx="3343579" cy="109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47" y="3688556"/>
            <a:ext cx="3810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circuit has three inputs – one for a carry.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293" name="Picture 5" descr="https://encrypted-tbn2.gstatic.com/images?q=tbn:ANd9GcR6TGf7X5_ze4vbT-b0kyMviovlv-JS-nUaDrqtCr-y8oomxLksz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76272"/>
            <a:ext cx="5487083" cy="285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044" y="1066800"/>
            <a:ext cx="18573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6248400"/>
            <a:ext cx="4742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smtClean="0"/>
              <a:t>asicdigitaldesign.wordpress.com/2007/05/23/aclp-2-solution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Typically a T = True and also would be represented by a 1</a:t>
            </a:r>
          </a:p>
          <a:p>
            <a:r>
              <a:rPr lang="en-US" dirty="0" smtClean="0"/>
              <a:t>Typically a F = False and would be represented by a 0</a:t>
            </a:r>
          </a:p>
          <a:p>
            <a:r>
              <a:rPr lang="en-US" dirty="0" smtClean="0"/>
              <a:t>Electricity:</a:t>
            </a:r>
          </a:p>
          <a:p>
            <a:pPr lvl="1"/>
            <a:r>
              <a:rPr lang="en-US" dirty="0" smtClean="0"/>
              <a:t>T = 1 = Circuit is ON</a:t>
            </a:r>
          </a:p>
          <a:p>
            <a:pPr lvl="1"/>
            <a:r>
              <a:rPr lang="en-US" dirty="0" smtClean="0"/>
              <a:t>F = 0 = Circuit is OFF</a:t>
            </a:r>
          </a:p>
          <a:p>
            <a:r>
              <a:rPr lang="en-US" dirty="0" smtClean="0"/>
              <a:t>So, when solving a logic problem you want to think of a circuit being activated and turning on a light or bell as using a 1.</a:t>
            </a:r>
          </a:p>
          <a:p>
            <a:r>
              <a:rPr lang="en-US" dirty="0" smtClean="0"/>
              <a:t>And, a circuit that has no electricity flowing would be a 0</a:t>
            </a:r>
          </a:p>
          <a:p>
            <a:r>
              <a:rPr lang="en-US" dirty="0" smtClean="0"/>
              <a:t>So, you want to represent action or danger with a 1: Turning on a sensor or an alarm.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0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1: Imagine a toxic waster incinerator.</a:t>
            </a:r>
          </a:p>
          <a:p>
            <a:r>
              <a:rPr lang="en-US" dirty="0" smtClean="0"/>
              <a:t>Write a logic circuit  and truth table with input A and Input B and Output Y where Y is 1 (produces signal and turns off waste inlet)only if both sensors show no flame.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76600"/>
            <a:ext cx="5486400" cy="350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0" y="6248400"/>
            <a:ext cx="304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Adapted from http://www.allaboutcircuits.com/vol_4/chpt_7/9.html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7338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A detects no flame and sends an electrical signal noted as a 1</a:t>
            </a:r>
          </a:p>
          <a:p>
            <a:r>
              <a:rPr lang="en-US" dirty="0" smtClean="0"/>
              <a:t>Sensor B detects no flame and sends an electrical signal noted as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some people who had a significant impact on computer operations</a:t>
            </a:r>
          </a:p>
          <a:p>
            <a:endParaRPr lang="en-US" dirty="0" smtClean="0"/>
          </a:p>
          <a:p>
            <a:r>
              <a:rPr lang="en-US" dirty="0" smtClean="0"/>
              <a:t>Develop a basic understanding of how binary numbers are represented and added in a computer</a:t>
            </a:r>
          </a:p>
          <a:p>
            <a:endParaRPr lang="en-US" dirty="0" smtClean="0"/>
          </a:p>
          <a:p>
            <a:r>
              <a:rPr lang="en-US" dirty="0" smtClean="0"/>
              <a:t>Learn about logic gates and truth tables.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Answer</a:t>
            </a:r>
          </a:p>
          <a:p>
            <a:r>
              <a:rPr lang="en-US" dirty="0" smtClean="0"/>
              <a:t>Big Truth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So, The AND gate would work. It produces a 1 (signal) only if both A and B are signaling (1's)activating the alarm. </a:t>
            </a:r>
            <a:endParaRPr lang="en-US" dirty="0"/>
          </a:p>
          <a:p>
            <a:r>
              <a:rPr lang="en-US" dirty="0" smtClean="0"/>
              <a:t>See illustration : http</a:t>
            </a:r>
            <a:r>
              <a:rPr lang="en-US" dirty="0"/>
              <a:t>://www.neuroproductions.be/logic-lab/index.php?id=35172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57678"/>
              </p:ext>
            </p:extLst>
          </p:nvPr>
        </p:nvGraphicFramePr>
        <p:xfrm>
          <a:off x="914400" y="2590800"/>
          <a:ext cx="662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90600"/>
                <a:gridCol w="990600"/>
                <a:gridCol w="914400"/>
                <a:gridCol w="762000"/>
                <a:gridCol w="9906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Then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Then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2: Same toxic waste incinerator</a:t>
            </a:r>
          </a:p>
          <a:p>
            <a:pPr lvl="1"/>
            <a:r>
              <a:rPr lang="en-US" dirty="0" smtClean="0"/>
              <a:t>Create a circuit and truth table so that the </a:t>
            </a:r>
            <a:r>
              <a:rPr lang="en-US" dirty="0"/>
              <a:t>Output Y </a:t>
            </a:r>
            <a:r>
              <a:rPr lang="en-US" dirty="0" smtClean="0"/>
              <a:t> </a:t>
            </a:r>
            <a:r>
              <a:rPr lang="en-US" dirty="0"/>
              <a:t>(turns off waste inlet)</a:t>
            </a:r>
            <a:r>
              <a:rPr lang="en-US" dirty="0" smtClean="0"/>
              <a:t>if either one of the sensors show the flame is off. </a:t>
            </a:r>
          </a:p>
          <a:p>
            <a:pPr lvl="1"/>
            <a:r>
              <a:rPr lang="en-US" dirty="0" smtClean="0"/>
              <a:t>So flame off – danger - and sensor would activate and register a 1</a:t>
            </a:r>
          </a:p>
          <a:p>
            <a:pPr lvl="1"/>
            <a:r>
              <a:rPr lang="en-US" dirty="0" smtClean="0"/>
              <a:t>And a 1 going to the alarm would activate it.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So, turn off if either sensor produces a 1 and also if both produce a 1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://www.neuroproductions.be/logic-lab/index.php?id=35173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67046"/>
              </p:ext>
            </p:extLst>
          </p:nvPr>
        </p:nvGraphicFramePr>
        <p:xfrm>
          <a:off x="1066800" y="3251200"/>
          <a:ext cx="662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90600"/>
                <a:gridCol w="990600"/>
                <a:gridCol w="914400"/>
                <a:gridCol w="762000"/>
                <a:gridCol w="990600"/>
                <a:gridCol w="914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Input 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Input 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XOR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If 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Then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If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Then 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Problem 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Imagine there are two valves that pour a chemical into a vat. You never want to have both valves open at the same time. So if Valve A is open you want B closed and if Valve B is open you want Valve A closed. Draw a circuit with sensors and input that will have an output light that turns on and warns you if the system has failed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. So, the alarm should go off if both valves are open.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So here you want either sensor to produce a 1 if its valve is open. And, if both sensors produce a 1 which means they are both open then the output of that is a 1 which turns on the light alarm. What if both valves are closed – then that is okay.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See next slide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when solving a word problem it helps to state what your 0 and 1's represent.</a:t>
            </a:r>
          </a:p>
          <a:p>
            <a:r>
              <a:rPr lang="en-US" dirty="0" smtClean="0"/>
              <a:t>Example: When a sensor detects a loss of flame it generates a 1( the electricity is turned on)</a:t>
            </a:r>
          </a:p>
          <a:p>
            <a:r>
              <a:rPr lang="en-US" dirty="0" smtClean="0"/>
              <a:t>Typically a 1 is turning the electricity on or activating something like an alarm. </a:t>
            </a:r>
          </a:p>
          <a:p>
            <a:r>
              <a:rPr lang="en-US" dirty="0" smtClean="0"/>
              <a:t>You could say well, the sensor doesn't read any flame so therefore a 0 signal is generated but I think that is confusing. Let's stay with activation of a sensor or alarm =1.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all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George Boole</a:t>
            </a:r>
          </a:p>
          <a:p>
            <a:pPr lvl="1"/>
            <a:r>
              <a:rPr lang="en-US" dirty="0" smtClean="0"/>
              <a:t>George Boole – 1850's</a:t>
            </a:r>
          </a:p>
          <a:p>
            <a:pPr lvl="1"/>
            <a:r>
              <a:rPr lang="en-US" dirty="0" smtClean="0"/>
              <a:t>English Mathematician</a:t>
            </a:r>
          </a:p>
          <a:p>
            <a:pPr lvl="1"/>
            <a:r>
              <a:rPr lang="en-US" dirty="0" smtClean="0"/>
              <a:t>Created algebra of logic now known as Boolean Algebra</a:t>
            </a:r>
          </a:p>
          <a:p>
            <a:pPr lvl="1"/>
            <a:r>
              <a:rPr lang="en-US" dirty="0" smtClean="0"/>
              <a:t>Uses True or False</a:t>
            </a:r>
          </a:p>
          <a:p>
            <a:r>
              <a:rPr lang="en-US" dirty="0" smtClean="0"/>
              <a:t>Claude Shannon </a:t>
            </a:r>
          </a:p>
          <a:p>
            <a:pPr lvl="1"/>
            <a:r>
              <a:rPr lang="en-US" dirty="0" smtClean="0"/>
              <a:t>Claude Shannon 1930's</a:t>
            </a:r>
          </a:p>
          <a:p>
            <a:pPr lvl="1"/>
            <a:r>
              <a:rPr lang="en-US" dirty="0" smtClean="0"/>
              <a:t>Applies Boolean algebra to electronic circuits</a:t>
            </a:r>
          </a:p>
          <a:p>
            <a:pPr lvl="1"/>
            <a:endParaRPr lang="en-US" dirty="0"/>
          </a:p>
          <a:p>
            <a:r>
              <a:rPr lang="en-US" dirty="0" smtClean="0"/>
              <a:t>Binary digits can be represented by mechanical relays, vacuum tubes or transistors.</a:t>
            </a:r>
          </a:p>
          <a:p>
            <a:pPr lvl="1"/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Off</a:t>
            </a:r>
          </a:p>
          <a:p>
            <a:pPr lvl="1"/>
            <a:r>
              <a:rPr lang="en-US" dirty="0" smtClean="0"/>
              <a:t>Represented by binary numbers 0 and 1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Computer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early byte 1950's: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57450"/>
            <a:ext cx="35337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00600" y="5943600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http://mason.gmu.edu/~montecin/vacuum_tube.html</a:t>
            </a:r>
            <a:endParaRPr lang="en-US" sz="10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Computer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Transistor – invented in 1947 Bell Labs</a:t>
            </a:r>
          </a:p>
          <a:p>
            <a:r>
              <a:rPr lang="en-US" dirty="0" smtClean="0"/>
              <a:t>Replaced the vacuum tube</a:t>
            </a:r>
          </a:p>
          <a:p>
            <a:r>
              <a:rPr lang="en-US" dirty="0" smtClean="0"/>
              <a:t>Acts as a switch or gate – can store a bit of 0 or 1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19550"/>
            <a:ext cx="23622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6172200"/>
            <a:ext cx="342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http://www.protostack.com/transistors</a:t>
            </a:r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Volatile</a:t>
            </a:r>
          </a:p>
          <a:p>
            <a:r>
              <a:rPr lang="en-US" dirty="0" smtClean="0"/>
              <a:t>Need </a:t>
            </a:r>
            <a:r>
              <a:rPr lang="en-US" dirty="0"/>
              <a:t>to temporarily store </a:t>
            </a:r>
            <a:r>
              <a:rPr lang="en-US" dirty="0" smtClean="0"/>
              <a:t>information such as 0's and 1's – done  </a:t>
            </a:r>
            <a:r>
              <a:rPr lang="en-US" dirty="0"/>
              <a:t>in </a:t>
            </a:r>
            <a:r>
              <a:rPr lang="en-US" dirty="0" smtClean="0"/>
              <a:t>RAM</a:t>
            </a:r>
          </a:p>
          <a:p>
            <a:r>
              <a:rPr lang="en-US" dirty="0" smtClean="0"/>
              <a:t>Need to perform operations in processor </a:t>
            </a:r>
          </a:p>
          <a:p>
            <a:r>
              <a:rPr lang="en-US" dirty="0" smtClean="0"/>
              <a:t>A bus is used to move bits from processor to RAM</a:t>
            </a:r>
            <a:endParaRPr lang="en-US" dirty="0"/>
          </a:p>
          <a:p>
            <a:r>
              <a:rPr lang="en-US" dirty="0" smtClean="0"/>
              <a:t>Disappears </a:t>
            </a:r>
            <a:r>
              <a:rPr lang="en-US" dirty="0"/>
              <a:t>when electricity is turned off</a:t>
            </a:r>
          </a:p>
          <a:p>
            <a:endParaRPr lang="en-US" dirty="0" smtClean="0"/>
          </a:p>
          <a:p>
            <a:r>
              <a:rPr lang="en-US" b="1" dirty="0" smtClean="0"/>
              <a:t>Non-Volatile</a:t>
            </a:r>
            <a:endParaRPr lang="en-US" b="1" dirty="0"/>
          </a:p>
          <a:p>
            <a:r>
              <a:rPr lang="en-US" dirty="0"/>
              <a:t>Need to store information more permanently</a:t>
            </a:r>
          </a:p>
          <a:p>
            <a:r>
              <a:rPr lang="en-US" dirty="0"/>
              <a:t>Hard drive</a:t>
            </a:r>
          </a:p>
          <a:p>
            <a:r>
              <a:rPr lang="en-US" dirty="0"/>
              <a:t>Flash Memory Devices – "Stick" or USB </a:t>
            </a:r>
            <a:r>
              <a:rPr lang="en-US" dirty="0" smtClean="0"/>
              <a:t>Drive</a:t>
            </a:r>
          </a:p>
          <a:p>
            <a:r>
              <a:rPr lang="en-US" dirty="0" smtClean="0"/>
              <a:t>Uses different technology than RAM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Circuits</a:t>
            </a:r>
          </a:p>
          <a:p>
            <a:pPr lvl="1"/>
            <a:r>
              <a:rPr lang="en-US" dirty="0" smtClean="0"/>
              <a:t>Operate according to Boolean algebra and consists of a series of gates</a:t>
            </a:r>
          </a:p>
          <a:p>
            <a:pPr lvl="1"/>
            <a:r>
              <a:rPr lang="en-US" dirty="0" smtClean="0"/>
              <a:t>Modern computers can integrated circuits with millions of transistors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61722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3"/>
              </a:rPr>
              <a:t>http://geekyginger.com/integrated-circuits-soul-of-your-you-device/</a:t>
            </a:r>
            <a:endParaRPr lang="en-US" sz="800" dirty="0" smtClean="0"/>
          </a:p>
          <a:p>
            <a:r>
              <a:rPr lang="en-US" sz="800" dirty="0" smtClean="0"/>
              <a:t>http://imgkid.com/integrated-circuit.shtml</a:t>
            </a:r>
            <a:endParaRPr lang="en-US" sz="800" dirty="0"/>
          </a:p>
        </p:txBody>
      </p:sp>
      <p:pic>
        <p:nvPicPr>
          <p:cNvPr id="3076" name="Picture 4" descr="https://encrypted-tbn2.gstatic.com/images?q=tbn:ANd9GcTOQIeT_i0st-AEmjwk9NGAqs_wegg6OGfbX5HOOFap2KJXvNYA3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90169"/>
            <a:ext cx="2848280" cy="19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80210"/>
            <a:ext cx="2714625" cy="192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circuits are made up of gates. Typically, there are three main types of gates</a:t>
            </a:r>
          </a:p>
          <a:p>
            <a:pPr lvl="1"/>
            <a:r>
              <a:rPr lang="en-US" dirty="0" smtClean="0"/>
              <a:t>AND Gate</a:t>
            </a:r>
          </a:p>
          <a:p>
            <a:pPr lvl="1"/>
            <a:r>
              <a:rPr lang="en-US" dirty="0" smtClean="0"/>
              <a:t>OR Gate</a:t>
            </a:r>
          </a:p>
          <a:p>
            <a:pPr lvl="1"/>
            <a:r>
              <a:rPr lang="en-US" dirty="0" smtClean="0"/>
              <a:t>NOT Gate</a:t>
            </a:r>
          </a:p>
          <a:p>
            <a:pPr lvl="1"/>
            <a:endParaRPr lang="en-US" dirty="0"/>
          </a:p>
          <a:p>
            <a:r>
              <a:rPr lang="en-US" dirty="0" smtClean="0"/>
              <a:t>In addition there are </a:t>
            </a:r>
          </a:p>
          <a:p>
            <a:pPr lvl="1"/>
            <a:r>
              <a:rPr lang="en-US" dirty="0" smtClean="0"/>
              <a:t>NAND Gates</a:t>
            </a:r>
          </a:p>
          <a:p>
            <a:pPr lvl="1"/>
            <a:r>
              <a:rPr lang="en-US" dirty="0" smtClean="0"/>
              <a:t>NOR Gates</a:t>
            </a:r>
          </a:p>
          <a:p>
            <a:pPr lvl="1"/>
            <a:r>
              <a:rPr lang="en-US" dirty="0" smtClean="0"/>
              <a:t>XOR Gates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AND Gate</a:t>
            </a:r>
          </a:p>
          <a:p>
            <a:r>
              <a:rPr lang="en-US" dirty="0" smtClean="0"/>
              <a:t>Symbol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Truth Table for AND Gate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Lets </a:t>
            </a:r>
            <a:r>
              <a:rPr lang="en-US" dirty="0"/>
              <a:t>Make One: </a:t>
            </a:r>
            <a:r>
              <a:rPr lang="en-US" dirty="0">
                <a:hlinkClick r:id="rId2"/>
              </a:rPr>
              <a:t>http://www.neuroproductions.be/logic-lab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10909"/>
              </p:ext>
            </p:extLst>
          </p:nvPr>
        </p:nvGraphicFramePr>
        <p:xfrm>
          <a:off x="876300" y="3632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3466026" cy="114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5800" y="64008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http://www.ee.surrey.ac.uk/Projects/CAL/digital-logic/gatesfunc/index.html#introduction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1377-2C1A-45D6-A504-72C0EE26F1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969</TotalTime>
  <Words>1344</Words>
  <Application>Microsoft Office PowerPoint</Application>
  <PresentationFormat>On-screen Show (4:3)</PresentationFormat>
  <Paragraphs>429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Logic And Computers</vt:lpstr>
      <vt:lpstr>Objectives</vt:lpstr>
      <vt:lpstr>Where it all started</vt:lpstr>
      <vt:lpstr>History of Computer Operations</vt:lpstr>
      <vt:lpstr>History of Computer Operations</vt:lpstr>
      <vt:lpstr>History of Computer Operations</vt:lpstr>
      <vt:lpstr>History of Computer Operations</vt:lpstr>
      <vt:lpstr>Basics of Circuits</vt:lpstr>
      <vt:lpstr>Basics of Circuits</vt:lpstr>
      <vt:lpstr>Basics of Circuits</vt:lpstr>
      <vt:lpstr>Adding Binary Numbers</vt:lpstr>
      <vt:lpstr>Adding binary numbers</vt:lpstr>
      <vt:lpstr>Adding Binary Numbers</vt:lpstr>
      <vt:lpstr>Basics of Circuits</vt:lpstr>
      <vt:lpstr>Basics of Circuits</vt:lpstr>
      <vt:lpstr>Basics of Circuits</vt:lpstr>
      <vt:lpstr>Basics of Circuits</vt:lpstr>
      <vt:lpstr>Basics of Circuits</vt:lpstr>
      <vt:lpstr>In Class Problem</vt:lpstr>
      <vt:lpstr>In Class Problem</vt:lpstr>
      <vt:lpstr>In Class Problem</vt:lpstr>
      <vt:lpstr>In Class Problem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And Computers</dc:title>
  <dc:creator>perks</dc:creator>
  <cp:lastModifiedBy>perks</cp:lastModifiedBy>
  <cp:revision>37</cp:revision>
  <dcterms:created xsi:type="dcterms:W3CDTF">2015-01-13T19:32:18Z</dcterms:created>
  <dcterms:modified xsi:type="dcterms:W3CDTF">2015-09-14T22:00:24Z</dcterms:modified>
</cp:coreProperties>
</file>