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4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7EC0A99-2911-4170-87F4-CD7CCA50A9CC}" type="datetimeFigureOut">
              <a:rPr lang="en-US" smtClean="0"/>
              <a:t>1/21/2015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E40007C-FCF8-41F6-92E8-E75A0E851E7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EC0A99-2911-4170-87F4-CD7CCA50A9CC}"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0007C-FCF8-41F6-92E8-E75A0E851E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EC0A99-2911-4170-87F4-CD7CCA50A9CC}"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0007C-FCF8-41F6-92E8-E75A0E851E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7EC0A99-2911-4170-87F4-CD7CCA50A9CC}" type="datetimeFigureOut">
              <a:rPr lang="en-US" smtClean="0"/>
              <a:t>1/21/2015</a:t>
            </a:fld>
            <a:endParaRPr lang="en-US"/>
          </a:p>
        </p:txBody>
      </p:sp>
      <p:sp>
        <p:nvSpPr>
          <p:cNvPr id="9" name="Slide Number Placeholder 8"/>
          <p:cNvSpPr>
            <a:spLocks noGrp="1"/>
          </p:cNvSpPr>
          <p:nvPr>
            <p:ph type="sldNum" sz="quarter" idx="15"/>
          </p:nvPr>
        </p:nvSpPr>
        <p:spPr/>
        <p:txBody>
          <a:bodyPr rtlCol="0"/>
          <a:lstStyle/>
          <a:p>
            <a:fld id="{1E40007C-FCF8-41F6-92E8-E75A0E851E7D}"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7EC0A99-2911-4170-87F4-CD7CCA50A9CC}" type="datetimeFigureOut">
              <a:rPr lang="en-US" smtClean="0"/>
              <a:t>1/21/2015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E40007C-FCF8-41F6-92E8-E75A0E851E7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7EC0A99-2911-4170-87F4-CD7CCA50A9CC}"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0007C-FCF8-41F6-92E8-E75A0E851E7D}"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7EC0A99-2911-4170-87F4-CD7CCA50A9CC}"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0007C-FCF8-41F6-92E8-E75A0E851E7D}"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7EC0A99-2911-4170-87F4-CD7CCA50A9CC}" type="datetimeFigureOut">
              <a:rPr lang="en-US" smtClean="0"/>
              <a:t>1/21/2015</a:t>
            </a:fld>
            <a:endParaRPr lang="en-US"/>
          </a:p>
        </p:txBody>
      </p:sp>
      <p:sp>
        <p:nvSpPr>
          <p:cNvPr id="7" name="Slide Number Placeholder 6"/>
          <p:cNvSpPr>
            <a:spLocks noGrp="1"/>
          </p:cNvSpPr>
          <p:nvPr>
            <p:ph type="sldNum" sz="quarter" idx="11"/>
          </p:nvPr>
        </p:nvSpPr>
        <p:spPr/>
        <p:txBody>
          <a:bodyPr rtlCol="0"/>
          <a:lstStyle/>
          <a:p>
            <a:fld id="{1E40007C-FCF8-41F6-92E8-E75A0E851E7D}"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C0A99-2911-4170-87F4-CD7CCA50A9CC}"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0007C-FCF8-41F6-92E8-E75A0E851E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7EC0A99-2911-4170-87F4-CD7CCA50A9CC}" type="datetimeFigureOut">
              <a:rPr lang="en-US" smtClean="0"/>
              <a:t>1/21/2015</a:t>
            </a:fld>
            <a:endParaRPr lang="en-US"/>
          </a:p>
        </p:txBody>
      </p:sp>
      <p:sp>
        <p:nvSpPr>
          <p:cNvPr id="22" name="Slide Number Placeholder 21"/>
          <p:cNvSpPr>
            <a:spLocks noGrp="1"/>
          </p:cNvSpPr>
          <p:nvPr>
            <p:ph type="sldNum" sz="quarter" idx="15"/>
          </p:nvPr>
        </p:nvSpPr>
        <p:spPr/>
        <p:txBody>
          <a:bodyPr rtlCol="0"/>
          <a:lstStyle/>
          <a:p>
            <a:fld id="{1E40007C-FCF8-41F6-92E8-E75A0E851E7D}"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7EC0A99-2911-4170-87F4-CD7CCA50A9CC}" type="datetimeFigureOut">
              <a:rPr lang="en-US" smtClean="0"/>
              <a:t>1/21/2015</a:t>
            </a:fld>
            <a:endParaRPr lang="en-US"/>
          </a:p>
        </p:txBody>
      </p:sp>
      <p:sp>
        <p:nvSpPr>
          <p:cNvPr id="18" name="Slide Number Placeholder 17"/>
          <p:cNvSpPr>
            <a:spLocks noGrp="1"/>
          </p:cNvSpPr>
          <p:nvPr>
            <p:ph type="sldNum" sz="quarter" idx="11"/>
          </p:nvPr>
        </p:nvSpPr>
        <p:spPr/>
        <p:txBody>
          <a:bodyPr rtlCol="0"/>
          <a:lstStyle/>
          <a:p>
            <a:fld id="{1E40007C-FCF8-41F6-92E8-E75A0E851E7D}"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7EC0A99-2911-4170-87F4-CD7CCA50A9CC}" type="datetimeFigureOut">
              <a:rPr lang="en-US" smtClean="0"/>
              <a:t>1/21/2015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E40007C-FCF8-41F6-92E8-E75A0E851E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think about logic problems.</a:t>
            </a:r>
            <a:endParaRPr lang="en-US" dirty="0"/>
          </a:p>
        </p:txBody>
      </p:sp>
      <p:sp>
        <p:nvSpPr>
          <p:cNvPr id="3" name="Subtitle 2"/>
          <p:cNvSpPr>
            <a:spLocks noGrp="1"/>
          </p:cNvSpPr>
          <p:nvPr>
            <p:ph type="subTitle" idx="1"/>
          </p:nvPr>
        </p:nvSpPr>
        <p:spPr/>
        <p:txBody>
          <a:bodyPr/>
          <a:lstStyle/>
          <a:p>
            <a:r>
              <a:rPr lang="en-US" dirty="0" smtClean="0"/>
              <a:t>Subtitle: Ways to drive yourself crazy</a:t>
            </a:r>
            <a:endParaRPr lang="en-US" dirty="0"/>
          </a:p>
        </p:txBody>
      </p:sp>
    </p:spTree>
    <p:extLst>
      <p:ext uri="{BB962C8B-B14F-4D97-AF65-F5344CB8AC3E}">
        <p14:creationId xmlns:p14="http://schemas.microsoft.com/office/powerpoint/2010/main" val="2100823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Point</a:t>
            </a:r>
            <a:endParaRPr lang="en-US" dirty="0"/>
          </a:p>
        </p:txBody>
      </p:sp>
      <p:sp>
        <p:nvSpPr>
          <p:cNvPr id="3" name="Content Placeholder 2"/>
          <p:cNvSpPr>
            <a:spLocks noGrp="1"/>
          </p:cNvSpPr>
          <p:nvPr>
            <p:ph sz="quarter" idx="1"/>
          </p:nvPr>
        </p:nvSpPr>
        <p:spPr>
          <a:xfrm>
            <a:off x="1143000" y="1524000"/>
            <a:ext cx="6400800" cy="4899212"/>
          </a:xfrm>
        </p:spPr>
        <p:txBody>
          <a:bodyPr/>
          <a:lstStyle/>
          <a:p>
            <a:pPr marL="0" indent="0">
              <a:buNone/>
            </a:pPr>
            <a:endParaRPr lang="en-US" dirty="0" smtClean="0"/>
          </a:p>
          <a:p>
            <a:r>
              <a:rPr lang="en-US" dirty="0" smtClean="0"/>
              <a:t>Read the problem very carefully.</a:t>
            </a:r>
          </a:p>
          <a:p>
            <a:r>
              <a:rPr lang="en-US" dirty="0" smtClean="0"/>
              <a:t>A 0 typically means no electricity or off</a:t>
            </a:r>
          </a:p>
          <a:p>
            <a:r>
              <a:rPr lang="en-US" dirty="0" smtClean="0"/>
              <a:t>A 1 typically means there is electricity or on</a:t>
            </a:r>
          </a:p>
          <a:p>
            <a:r>
              <a:rPr lang="en-US" dirty="0" smtClean="0"/>
              <a:t>So if you want a light bulb to turn on you would turn the electricity on</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721982"/>
            <a:ext cx="9810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ttp://www.electrical-online.com/wp-content/uploads/2010/09/light-swit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7387" y="4697506"/>
            <a:ext cx="1066800" cy="17257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a:stCxn id="1028" idx="3"/>
          </p:cNvCxnSpPr>
          <p:nvPr/>
        </p:nvCxnSpPr>
        <p:spPr>
          <a:xfrm>
            <a:off x="2444187" y="5560359"/>
            <a:ext cx="3309937" cy="20394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33800" y="5191027"/>
            <a:ext cx="511968"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975168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sz="quarter" idx="1"/>
          </p:nvPr>
        </p:nvSpPr>
        <p:spPr/>
        <p:txBody>
          <a:bodyPr/>
          <a:lstStyle/>
          <a:p>
            <a:r>
              <a:rPr lang="en-US" dirty="0" smtClean="0"/>
              <a:t>Lets look at the sensors and the waste plant</a:t>
            </a:r>
          </a:p>
          <a:p>
            <a:r>
              <a:rPr lang="en-US" dirty="0" smtClean="0"/>
              <a:t>First the sensor should activate when it doesn't detect a flame</a:t>
            </a:r>
          </a:p>
          <a:p>
            <a:r>
              <a:rPr lang="en-US" dirty="0" smtClean="0"/>
              <a:t>So a sensor would turn on the electricity represented by a 1 if it detected no flame which would turn off the valve.</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000"/>
            <a:ext cx="669572"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2041172" y="5181600"/>
            <a:ext cx="2073628"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descr="http://www.lulusoso.com/upload/20110502/High_Quality_water_shut_off_valve_y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565" y="4333874"/>
            <a:ext cx="1047750" cy="1476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690107" y="4819771"/>
            <a:ext cx="410986"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468373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difficult</a:t>
            </a:r>
            <a:endParaRPr lang="en-US" dirty="0"/>
          </a:p>
        </p:txBody>
      </p:sp>
      <p:sp>
        <p:nvSpPr>
          <p:cNvPr id="3" name="Content Placeholder 2"/>
          <p:cNvSpPr>
            <a:spLocks noGrp="1"/>
          </p:cNvSpPr>
          <p:nvPr>
            <p:ph sz="quarter" idx="1"/>
          </p:nvPr>
        </p:nvSpPr>
        <p:spPr/>
        <p:txBody>
          <a:bodyPr/>
          <a:lstStyle/>
          <a:p>
            <a:r>
              <a:rPr lang="en-US" dirty="0" smtClean="0"/>
              <a:t>Two sensors change everything</a:t>
            </a:r>
          </a:p>
          <a:p>
            <a:r>
              <a:rPr lang="en-US" dirty="0" smtClean="0"/>
              <a:t>We now have four conditions.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70172803"/>
              </p:ext>
            </p:extLst>
          </p:nvPr>
        </p:nvGraphicFramePr>
        <p:xfrm>
          <a:off x="914400" y="2819400"/>
          <a:ext cx="6096000" cy="21234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Sensor A</a:t>
                      </a:r>
                      <a:endParaRPr lang="en-US" dirty="0"/>
                    </a:p>
                  </a:txBody>
                  <a:tcPr/>
                </a:tc>
                <a:tc>
                  <a:txBody>
                    <a:bodyPr/>
                    <a:lstStyle/>
                    <a:p>
                      <a:r>
                        <a:rPr lang="en-US" dirty="0" smtClean="0"/>
                        <a:t>Sensor B</a:t>
                      </a:r>
                      <a:endParaRPr lang="en-US" dirty="0"/>
                    </a:p>
                  </a:txBody>
                  <a:tcPr/>
                </a:tc>
                <a:tc>
                  <a:txBody>
                    <a:bodyPr/>
                    <a:lstStyle/>
                    <a:p>
                      <a:r>
                        <a:rPr lang="en-US" dirty="0" smtClean="0"/>
                        <a:t>Output</a:t>
                      </a:r>
                      <a:r>
                        <a:rPr lang="en-US" baseline="0" dirty="0" smtClean="0"/>
                        <a:t> After Gate ?</a:t>
                      </a:r>
                      <a:endParaRPr lang="en-US" dirty="0"/>
                    </a:p>
                  </a:txBody>
                  <a:tcPr/>
                </a:tc>
              </a:tr>
              <a:tr h="370840">
                <a:tc>
                  <a:txBody>
                    <a:bodyPr/>
                    <a:lstStyle/>
                    <a:p>
                      <a:r>
                        <a:rPr lang="en-US" dirty="0" smtClean="0"/>
                        <a:t>0 – no electric</a:t>
                      </a:r>
                      <a:endParaRPr lang="en-US" dirty="0"/>
                    </a:p>
                  </a:txBody>
                  <a:tcPr/>
                </a:tc>
                <a:tc>
                  <a:txBody>
                    <a:bodyPr/>
                    <a:lstStyle/>
                    <a:p>
                      <a:r>
                        <a:rPr lang="en-US" dirty="0" smtClean="0"/>
                        <a:t>0 - no electric</a:t>
                      </a:r>
                      <a:endParaRPr lang="en-US" dirty="0"/>
                    </a:p>
                  </a:txBody>
                  <a:tcPr/>
                </a:tc>
                <a:tc>
                  <a:txBody>
                    <a:bodyPr/>
                    <a:lstStyle/>
                    <a:p>
                      <a:r>
                        <a:rPr lang="en-US" dirty="0" smtClean="0"/>
                        <a:t>Depends on gate</a:t>
                      </a:r>
                      <a:endParaRPr lang="en-US" dirty="0"/>
                    </a:p>
                  </a:txBody>
                  <a:tcPr/>
                </a:tc>
              </a:tr>
              <a:tr h="370840">
                <a:tc>
                  <a:txBody>
                    <a:bodyPr/>
                    <a:lstStyle/>
                    <a:p>
                      <a:r>
                        <a:rPr lang="en-US" dirty="0" smtClean="0"/>
                        <a:t>0 – no electric</a:t>
                      </a:r>
                      <a:endParaRPr lang="en-US" dirty="0"/>
                    </a:p>
                  </a:txBody>
                  <a:tcPr/>
                </a:tc>
                <a:tc>
                  <a:txBody>
                    <a:bodyPr/>
                    <a:lstStyle/>
                    <a:p>
                      <a:r>
                        <a:rPr lang="en-US" dirty="0" smtClean="0"/>
                        <a:t>1 – electric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Depends on gate</a:t>
                      </a:r>
                    </a:p>
                  </a:txBody>
                  <a:tcPr/>
                </a:tc>
              </a:tr>
              <a:tr h="370840">
                <a:tc>
                  <a:txBody>
                    <a:bodyPr/>
                    <a:lstStyle/>
                    <a:p>
                      <a:r>
                        <a:rPr lang="en-US" dirty="0" smtClean="0"/>
                        <a:t>1 – electric</a:t>
                      </a:r>
                      <a:endParaRPr lang="en-US" dirty="0"/>
                    </a:p>
                  </a:txBody>
                  <a:tcPr/>
                </a:tc>
                <a:tc>
                  <a:txBody>
                    <a:bodyPr/>
                    <a:lstStyle/>
                    <a:p>
                      <a:r>
                        <a:rPr lang="en-US" dirty="0" smtClean="0"/>
                        <a:t>0 -  no electric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Depends on gate</a:t>
                      </a:r>
                    </a:p>
                  </a:txBody>
                  <a:tcPr/>
                </a:tc>
              </a:tr>
              <a:tr h="370840">
                <a:tc>
                  <a:txBody>
                    <a:bodyPr/>
                    <a:lstStyle/>
                    <a:p>
                      <a:r>
                        <a:rPr lang="en-US" dirty="0" smtClean="0"/>
                        <a:t>1 – electric</a:t>
                      </a:r>
                      <a:endParaRPr lang="en-US" dirty="0"/>
                    </a:p>
                  </a:txBody>
                  <a:tcPr/>
                </a:tc>
                <a:tc>
                  <a:txBody>
                    <a:bodyPr/>
                    <a:lstStyle/>
                    <a:p>
                      <a:r>
                        <a:rPr lang="en-US" dirty="0" smtClean="0"/>
                        <a:t>1 - electric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Depends on gate</a:t>
                      </a:r>
                    </a:p>
                  </a:txBody>
                  <a:tcPr/>
                </a:tc>
              </a:tr>
            </a:tbl>
          </a:graphicData>
        </a:graphic>
      </p:graphicFrame>
      <p:sp>
        <p:nvSpPr>
          <p:cNvPr id="5" name="AutoShape 4" descr="http://www.clker.com/cliparts/5/Q/D/T/J/W/storm-lightning-bolt.svg"/>
          <p:cNvSpPr>
            <a:spLocks noChangeAspect="1" noChangeArrowheads="1"/>
          </p:cNvSpPr>
          <p:nvPr/>
        </p:nvSpPr>
        <p:spPr bwMode="auto">
          <a:xfrm>
            <a:off x="155575" y="-2514600"/>
            <a:ext cx="5238750" cy="523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 descr="data:image/jpeg;base64,/9j/4AAQSkZJRgABAQAAAQABAAD/2wCEAAkGBwgHBhUIBxMWFhQWFyIYGRUYGSIZIBwfHBwaHB8iHx8eICohHhomHhcaITEiJSkrLjouHCA5RDMsNyotLi0BCgoKDg0OGxAQGy8lICQsLC84NjIsLCwtNCwvLCw3LCwsNCw0NCwsLywsLCwvLTI0LC0sLCwsLCwsLCwsLCw1Lv/AABEIAOQA3QMBEQACEQEDEQH/xAAcAAEAAQUBAQAAAAAAAAAAAAAABwMEBQYIAgH/xABGEAACAQIDBgIFCQMJCQAAAAAAAQIDBAUGEQchMUFRYRJxEyIygbEUI0JSYpGhwdJygtEkM1ODkpOi8PEVFhdDRFTC0+H/xAAbAQEAAgMBAQAAAAAAAAAAAAAABAYBAgMFB//EADgRAQABAgMFBQcDAwQDAAAAAAABAgMEBREhMUFRYRITcZGhBiKBscHR8ENS4RaSolOy0vEUFUL/2gAMAwEAAhEDEQA/AINAAAAAAAAAAAAAAAAAAADc9neQ7vN156atrC2g/Xqc5fZh1l1fBfcn4ub5xbwNHZjbXO6PrPT5ulu3NXgl+OyfJy428n/Wz/UU+faPMP3/AOMfZI7mhUhssyZH/pdfOrU/Waz7Q5hP6n+NP2Z7qjkr09m2T6fs2cPfKb+MjnOe5hP6s+UfY7qjkuY5DypFaKyo++OvxOc5xjp/Vq82e7p5KsMl5Xhwsrf30ov4o0nNcbP6tXnJ2KeSrHKWW4vWNlbf3MP0ms5ljJ/Vq/un7s9inkuI4BgsN0LWgvKlH+BznGYid9yr+6TsxyVoYVh1P+bo0l5QivyNJxF2d9c+cs6Qx+ZMXwXLGGPEMSUYpboxUV4pvlGK5v8ADroiRg8NiMZdi3a1n47IjnLWqYpjWXPOa884vmLEflHjlRpx3QpU5NKK7taeKT0Wrf4cD6JgMosYW32dO1M75mN/2hEquTVLVz1GgAAAAAAAAAAAAAAAAAbxs4yBc5suvlV3rC1i/Wnwc2vow/N8vM8POM5owVPYo23J4cus/SOLrbt9rwdFWFlbYdZxs7GChTgtIxXBL/PM+cXbtd2ua651mUuI02QrmjIAAAAAADXc6Zww7KOHfKL1+KpL+bop+tN/lFc5fF6J+jluWXsdc7NGyI3zwj7zyj6NK64phzhmjMmJZnxN32Jy1fCMFujBdIrp34s+k4LA2cHb7u1HjPGZ5yh1VTVOssOTGoAAAAAAAAAAAAAAAAAb5s12fV803Cvb9OFpF73wdRr6Me3WXu48PBznOqcFT3dvbcn06z9I+jrbt9rbO50PZ2tCxtY2tpFQhBaRjFaJJHzq5cquVTXXOsylxGisaMgAAAAAANO2g5+sso2vooaVLmS9Slrw+1PpHtxf3tezlOT3MdVrOyiN8/SOvy9J53LkUudcZxa+xvEJX+Jzc6kuLfLokuCiuiPo2Hw1vD24t2o0iEOZmZ1lYndgAAAAAAAAAAAAAAAAAN/2ZbPK2Z66xDEk4WkX5Oq1xjHpHk5e5b9XGv51ndODp7q1tuT6dZ68o+M7N/W3b7W2dzoW2t6Npbxt7WKjCK0jGK0SS4JLofO666q6pqqnWZS42KpqyAAAAAAAjzaTtJoZbi8NwnSd01vfGNLvLrPpH3vknYsmyKrFzF27st+tXh06+XTjcu9nZG9z/eXdxfXUrq8k5zm9ZSk9W2fQbdui3TFFEaRCLM6qJuwAAAAAAAAAAAAAAAAAEjbMdnFXMVRYpjCcbVPdHg6rXJc1DrL3Lm1XM6zynCxNqztuf7f55R8Z69rdrtbZ3OgKFGlb0Y0LeKjGKSjGK0SS3JJLgj57VVVXVNVU6zKU9mGQAAAAAAET7TNqMbBywfLck6vCpXW9Q+zDrPq+C7vhbMl9n5u6X8THu8I59Z6dOPhvj3LumyEIVJzqTdSo223q297bfN9y8xERGkIzyZAAAAAAAAAAAAAAAAAAkzZfs3njk44vjcWrZPWEHudX+FPvz/ErGd55GGibNiff4zy/n5O1u1rtlPdOnClTVOkkopaJJaJJcElyRQaqpqnWd6W9GAAAAAAD5KUYRcpvRLe2xETM6QIS2l7UpXfiwfLMtKfszuFxn1UOkftc+W7e7xkvs/FGl/Ext4U8us9enDjt3Rrl3XZSiQtyOAAAAAAAAAAAAAAAAAACUdluzaWMOOM49Fqhxp03udXu+lP4+XGrZ5nsWNbFiff4zy/n5eLvata7ZTvCMacFCCSSWiS3aIoUzMzrKU+gAAAAAApXVzQs7aVzdSUIRWspSeiSXNs2ooquVRTRGsyxM6IB2k7S6+YpSwzB24WuujlwlV8+kOkfv6L6Dk2Q04XS7e21+lP89fLnMW5d7WyNyOSxuIAAAAAAAAAAAAAAAAAAJV2V7NXifhxvMEfmfapUX/zOkpL+j6L6X7PtVTPM97nXD4efe4zy6R1+Xju72rWu2U5pKK0jwKJvSn0AAAAAAFni+KWWDYfK/wASmoU4LVyfwS4tvklvO2Hw9zEXIt241mWJmIjWXO20HaBe5tuPQUtadtF+rS5y6Snpxl24Lvxf0bKcmt4GntTtrnfPLpH5rPoh3Lk1eDSz2nMAAAAAAAAAAAAAAAAAAEubLNmfyrw45mOHze6VKhL6XSU19TpHnz3cahnmfdjXD4advGeXSOvOeHDbukWrWu2U2rduRSEkAAAAAABicy5hw7LOGO/xSWiW6MVvlN/Viub/AA66Il4LBXsXdi3aj7RHOWtVUUxrLnDO2csRzdf+mu34aUX83RT3R7v60usvgtx9Jy3K7OBt9mjbVO+eM/aOiHXXNUtbPSaAAAAAAAAAAAAAAAAAAAmPZZsz8XhxzMcN3tUqEl90prp0j9/QpueZ9prh8NPjP0j6z5JFq1xlMxS0kAAAAAABrudM4YdlHDvT3j8VSX83RT9ab/KK5y+L0R6OW5Zex1zs0bIjfPCPvPKPo0rrimHOGZ8yYlmfEnfYpLV8IwW6MF0iunfiz6TgsDZwdvu7UeM8ZnnKHVVNU6yw5MagAAAAAAAAAAAAAAAAAAmnZXs09F4cczHD1vapUJLh0lNdekeXPfuVKzzPu1rh8NOzjP0j6z5JNq1xlMBTkgAAAAAAAAaANEA0QHzRDUPDHohrI+OEOaRnWRFW0Hapa4f4sNyz4Z1eEq+icIfs8py7+yu+9K15T7PV3dLuJ1in9vGfHlHr4I9y7pspQlc3Fa7uJXFzJynJ6yk3q231ZeKKKaKYppjSIRlI2AAAAAAAAAAA2TI+MYJgWJ/7QxihOvKG+nFNKMX9Zp8ZLlyXHjpp5uZ4bE4m13VmuKYnfv18OnVvRMROspRhtvwd+3bV15OL/NFWn2TxHC5T6u/fxyVVtty/zoXP9mH6zT+lMV++n1+x39KvDbTlmS9ancr9yP5TNJ9lcZHGnzn7M9/SuKe2HKc/adZedP8Ag2cp9mcdHCnzO+pV47WsnvjWmv6qf8DSfZvH/tjzhnvqGdy5mzBsyyksGnKfg9p+jnFLt4pRS17a6kDGZbiMJp30RGvWJ9InVtTXFW5nCC3AAAAAAAWmKYlZYRYyvcSqRp048ZS+C5tvklvOtixcv1xbtxrMsTMRGsoF2g7TrzMXiw/CdaVs9z5TqL7XSP2V79eCv+U5Bbwul2771fpHh16+SLcuzVsjcjssTiAAAAAAAAAAAAAAAAAADa8g5Jvs33+kNYUIP5yrpw+zHrN/hxfLXyc1zW3gbe3bXO6PrPT58HSiiapdIYLhFjgeHRw/DIKFOPJc3zbfOT6nzbE4m5iLk3Ls6zKZEREaQvjgyAAAAABrec86YXlK08d4/FVa9SjF+tLu/qx+0++mr3HpZdlV/HV6UbKeM8I+89Pk0rrilzxm3NuK5rvvlGJS9VexSjujBdlzfWT3+7RH0XAZbYwVHZtxt4zxn85IdVc1TtYEntQAAAAAAAAAAAAAAAAAAbls9yFeZuu/TVdadtF+vV5v7MNeMu/Bd9yfi5tnFvA0dmNtc7o+s9Pm6W7c1eDozCsNs8IsIWGHQUKcFpGK/Pm2+Lb3tnzi/fuX7k3Lk6zKZEREaQuzkyAAAAABGO0HarbYP4sOy841K63SqcYU3z0+vP8ABPjro0WfKfZ2u/pdxGyjlxn7R6zw5uFy7pshBd9eXOIXcru9nKdSb1lKT1bZe7Vqi1RFFEaRHBGmdd6gdGAAAAAAAAAAAAAAAAAAAb3s22e3GarhXt9rC1i98uDqNcYw7dZfnw8HOc6owVPd0bbk+nWfpDrbt9rbO50PY2dtYWkbSygoU4LSMYrRJHzq7dru1zXXOsylxGiuaMgAAAAt7++tcOs5Xd/OMKcVrKUnol/97HS1aru1xRbjWZYmYjegnaFtTusb8WHYC5Urfg58J1F/4wfTi1x4tF8yn2eow+l2/wC9Xy4R959I4c0W5d12QjQsziAAAAAAAAAAAAAAAAAAABIezTZxWzLUWJYsnC1T3Lg6rXJdIdZe5b9Wq7nWeU4SJtWttz0p8evKPjPXtbtdrbO50FbW9G1t429tFRhFaRjFaJJcElyR89rrqrqmqqdZlK3KhqyAAAADAZvzdhWU7L0+Iy1nL2KUd8pvy5R6ye736I9DL8tv42vs242RvnhH5yaV1xTvc8Zyzliubbv0l8/DTi/Uox9mP6pafSffgtx9Ey7K7GBo0txrM754z9o6fNErrmre1w9JoAAAAAAAAAAAAAAAAAAABJ2y/ZtPG3HF8di1b8YU3udXu+lP4+W8q+d57GH1sWJ9/jPL+fk7W7Wu2U806cKVNU6SSilokloklwSXJFCmZqnWd6W9GAAAAAEc7QdqFnl/xYfg3hq3PBvjCn56e1P7K9/R2PKfZ+5itLl73aPWfDlHXycbl2KdkIGxLELzFb2V7iM5VKknq5Sev+i6JbkX6zZt2aIt240iEWZmdsrU6sAAAAAAAAAAAAAAAAAAAAStsu2ZyxFxxrMUNKPGnRfGp0lJcqfRc/L2qnnefRa1sYafe4zy6R1+Xju727Wu2U5RSjHwx3JciizOqU+gAAACld3VCytpXN3KMIRWspSeiS7tm1u3VcqiiiNZliZ0QdtB2r18T8WHZZcqdHhKtwnP9nnCP+J9t6d6yn2cps6XcTtq5cI8ec+nijXL2uyEWFqcAAAAAAAAAAAAAAAAAAAAAEx7LtmXi8ON5lhu9qlQkvulNdOkfv6FNzzP9NcPhp8avpH38ki3a4ymYpaSAAAADCZqzThWVrH5Tik9G/YprfObX1V71q+C1JuBy+/jK+xajxnhHj+ataq4pja55ztnjFM3XP8AKX4KKfqUIv1V3k/pS7v3Jan0XLcpsYGn3dtXGZ3/AA5R+Tqh13Jqaueo0AAAAAAAAAAAAAAAAAAAA+pNvRATXss2Z/JfDjmZIev7VKhJez0lNfX6R5c9+6NIzzPu3rh8NOzjVz6R05zx4bN8m1a4yl0qCQAAAACxxmWJqwawSNJ1Xuj6WTjFd34Ytvy3eaO+Hiz247+Z7PSImfWY/ODE66bEOYvspzpjV/K+xS5t6lSXGTnP7kvRaJdluLlh/aLLsPbi3at1REdI/wCSNNmuZ1mVl/wTzL/S2v8Abn/6zv8A1Xg/21+Uf8mO4qVI7EswfSr233z/AEGs+1eF/ZV6fdnuKntbEcb53Fv/AI/0mv8AVmG/ZV6fc7ieb2tiGL87mj90v4GP6ssf6dXodxPNqGasrWmW26NS9o1ayenoqSba6+J8I+XHsexgcwrxfvRammnnOnpxn5OdVEU8WsnptAAAAAAAAAAAAAAHqnCdSoqdNNtvRJb22+CS6mJmIjWRO2y/ZpDCFHGMfinX4wpPeqXd9anw8+FDzvPpv62MPPucZ5/x8/BKt2tNspRKs7gAAAAAAAAABrOa89YFleLhfVPFV5UYetL38or9pr3np4DKMTjNtFOlPOdkfz8GlVymnehXNu1DHswa0Ld/J6L+hTfrNfanub57l4V2ZdsB7P4XC6VVR26uc7vhH/co1V2qpox7rkAAAAAAAAAAAAAAAVba5r2ldXFpOUJxeqlFuLT7Nb0a10U10zTXGsTwnbBroyn+9uZf++uv7+p+oif+twf+jR/bT9m3bq5vcM45nh7N9c++tN/FmJyvBT+lT/bB26uavDPma4cL2t75a/E5zk+Bn9KnyZ7yrmkvZZHN+YaixXGLusrWL9WO5Oq17tfAub58OulZzycBhY7mzbjtz/j/AD/27Wu1VtmdiWyopAAAAAMFmbN2C5Yo+PFaqUmtVTj605eUend6LuTsFluIxk6WqdnPdHn+S0qrinehjNu1vGcY1t8I/k1LhrF61JLvL6PLdHf3ZdcB7N4expVe9+r/AB8uPx8oR6r0zuR3OUpycpvVve2+ZYoiIjSHF8MgAAAAAAAAAAAAAAAAAAAG/wCzHZ9VzRcq/wASTjaQe/k6rX0Y9I9Ze5b96r+d51Tg6e7t7bk+nWevKPjOzf1t2+1tnc6HoUaVvRjRoRUYxSUYpaJJbkklwSR86qqmqZqqnWZTHswAADF4/mLCcu2vyjF6sYLkuMpfsxW9+5ErCYK/iquzZp1+UeM7mtVUU70N5t2xYjf622XY+gp8PSS0dR+X0Yfi+6LngPZi1a0qxE9qeX/z959PBHqvTO5GVxXrXNZ1riUpSk9XKTbbfdve2WeiimiIppjSIcFM2AAAAAAAAAAAAAAAAAAAAAG87NMhVs13nyq8TjawfrS4Ob+rH83y8zws5zinBUdijbcnd06z9HW3b7Xg6LtbahZ20ba1iowglGMUtEkuCR84uXKrlU11TrMpcRoqmrIBY4vi+HYLZu7xWrGnBc5Pj2S4yfZJs74fDXcRX2LVMzP5v5MTMRvRFm3bNWq622V4eBcPT1FrLzjDgvOWvki34D2Wpp0rxU69I3fGft5yj1X/ANqKb6+usRundX9SVScuMpNt/ey2WrVFqmKLcRERycJmZ3rc6MAAAAAAAAAAAAAAAAAAAAAAG4bOcj3Ob8R8VTWNtTfzlTrz8Eesn+CevNJ+PnGbUYG3pG2ud0fWenz89Olu32pdJWFlbYdZws7GChTgvDGK4Jf55nzS7dru1zXXOsymRGmyFc0ZW9/fWmHWrur+pGnCPGUmor72dLVqu7VFFuJmejEzEb0UZt2z0aettlaHif8AT1E0v3YcX5y08mWzAey1U+9ip06Rv+M/bXxcKr/7URYvi2IYzdu7xSrKpN85Ph2S4JdluLfh8Naw9HYtUxEdPzajzMzvWR3YAAAAAAAAAAAAAAAAAAAAAAAG1ZAyXeZvxLwR1hQg/navT7Mes3+HHs/KzXNbeBt676p3R9Z6N6KJql0phWG2eEYfCww6ChTgtIxXxfVt723vbZ8zv37l+5Ny5OsymxERGkK9xXo2tB17mUYQitXKTSSXVt7kjSiiquqKaY1meQjHNu2PD7HW2y5H00+HpZaqmvL6U/wXdlowHsxduaV4mezHKN/2j1no41XojchzH8w4rmG6+UYvVlUfJPdGP7MVuXuLlhcFYwtPZs06fOfGUeqqat7FkpqAAAAAAAAAAAAAAAAAAAAAAAAGyZGyhe5uxX5Pb6xpR0dWrpuiui6zfJfkmebmeZ28Da7VW2qd0c/45t6KJql0tg+F2GAYVGxsIqFKC/1cnzb4tnzLEYi7ibs3Lk61T+aQmxEUxpDSM27XMGwjW3wf+U1esX82v3vpfu6ruj3MB7N4i/pVe9yn/Ly4fHycqr0RuQxmbNuNZmrePFarcU9VTj6sI+Uevd6vuXXBZbh8HGlqnbz3zPx/IRqq5q3sGTmoAAAAAAAAAAAAAAAAAAAAAAAAAM7k7K1/mzFVZWK0it9Sq16sI9X1b5R59lq1AzDMLWCtd5Xv4RxmfzfPBtRRNU6QmC7zplPZ7hSwbA16epDjGDT1lzdSpw8Wq3patbloloU+3lWOzS739/3Ynny5Uxy8td+spE100RpCKM156x3NEnC+qeGlruow9WHv5yfeTfuLZgMow2DjWinWrnO2f4+DhVcmre1k9NoAAAAAAAAAAAAAAAAAAAAAAAAAAAA2PFscvrG0eAWEvRUFp4ow9V1G4rV1JcZN66aezoluPNsYS1cr/wDJuR2q+GvDbupjdHz6t5qmNkNcPSaAAAAAAAAAAAAAAAAAAAAAAAAAAAAAA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876546"/>
            <a:ext cx="304800" cy="314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4562346"/>
            <a:ext cx="304800" cy="314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4181346"/>
            <a:ext cx="304800" cy="314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4562346"/>
            <a:ext cx="304800" cy="314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17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Create a big truth table that has the outcomes for AND, OR, XOR, NAND.</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And, begin to think which gate would do what you want. Translate the 0 and 1's to represent your problem. Example: First row says Sensor A is zero which means it does not sense a problem (there is flame) and Sensor B is 0. With an AND gate the output would be 0 no electricity. Is this what you want? If yes, then look at the next three rows and see if they fit your desired outcome. Remember, you want to focus on when the two inputs will create a 1 which will close off the valve.</a:t>
            </a:r>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56435217"/>
              </p:ext>
            </p:extLst>
          </p:nvPr>
        </p:nvGraphicFramePr>
        <p:xfrm>
          <a:off x="838200" y="2209800"/>
          <a:ext cx="6629400" cy="1854200"/>
        </p:xfrm>
        <a:graphic>
          <a:graphicData uri="http://schemas.openxmlformats.org/drawingml/2006/table">
            <a:tbl>
              <a:tblPr firstRow="1" bandRow="1">
                <a:tableStyleId>{5C22544A-7EE6-4342-B048-85BDC9FD1C3A}</a:tableStyleId>
              </a:tblPr>
              <a:tblGrid>
                <a:gridCol w="1066800"/>
                <a:gridCol w="990600"/>
                <a:gridCol w="990600"/>
                <a:gridCol w="914400"/>
                <a:gridCol w="762000"/>
                <a:gridCol w="990600"/>
                <a:gridCol w="914400"/>
              </a:tblGrid>
              <a:tr h="370840">
                <a:tc>
                  <a:txBody>
                    <a:bodyPr/>
                    <a:lstStyle/>
                    <a:p>
                      <a:pPr marL="0" marR="0">
                        <a:lnSpc>
                          <a:spcPct val="115000"/>
                        </a:lnSpc>
                        <a:spcBef>
                          <a:spcPts val="0"/>
                        </a:spcBef>
                        <a:spcAft>
                          <a:spcPts val="1000"/>
                        </a:spcAft>
                      </a:pPr>
                      <a:r>
                        <a:rPr lang="en-US" sz="1100" dirty="0">
                          <a:effectLst/>
                        </a:rPr>
                        <a:t>Input A</a:t>
                      </a:r>
                      <a:endParaRPr lang="en-US" sz="1100" dirty="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Input B</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dirty="0">
                          <a:effectLst/>
                        </a:rPr>
                        <a:t>AND</a:t>
                      </a:r>
                      <a:endParaRPr lang="en-US" sz="1100" dirty="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XOR</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OR</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NAND</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NOT</a:t>
                      </a:r>
                      <a:endParaRPr lang="en-US" sz="1100">
                        <a:effectLst/>
                        <a:latin typeface="Calibri"/>
                        <a:ea typeface="Calibri"/>
                        <a:cs typeface="Times New Roman"/>
                      </a:endParaRPr>
                    </a:p>
                  </a:txBody>
                  <a:tcPr/>
                </a:tc>
              </a:tr>
              <a:tr h="370840">
                <a:tc>
                  <a:txBody>
                    <a:bodyPr/>
                    <a:lstStyle/>
                    <a:p>
                      <a:pPr marL="0" marR="0">
                        <a:lnSpc>
                          <a:spcPct val="115000"/>
                        </a:lnSpc>
                        <a:spcBef>
                          <a:spcPts val="0"/>
                        </a:spcBef>
                        <a:spcAft>
                          <a:spcPts val="1000"/>
                        </a:spcAft>
                      </a:pPr>
                      <a:r>
                        <a:rPr lang="en-US" sz="1100">
                          <a:effectLst/>
                        </a:rPr>
                        <a:t>0</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0</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0</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0</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0</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If 0</a:t>
                      </a:r>
                      <a:endParaRPr lang="en-US" sz="1100">
                        <a:effectLst/>
                        <a:latin typeface="Calibri"/>
                        <a:ea typeface="Calibri"/>
                        <a:cs typeface="Times New Roman"/>
                      </a:endParaRPr>
                    </a:p>
                  </a:txBody>
                  <a:tcPr/>
                </a:tc>
              </a:tr>
              <a:tr h="370840">
                <a:tc>
                  <a:txBody>
                    <a:bodyPr/>
                    <a:lstStyle/>
                    <a:p>
                      <a:pPr marL="0" marR="0">
                        <a:lnSpc>
                          <a:spcPct val="115000"/>
                        </a:lnSpc>
                        <a:spcBef>
                          <a:spcPts val="0"/>
                        </a:spcBef>
                        <a:spcAft>
                          <a:spcPts val="1000"/>
                        </a:spcAft>
                      </a:pPr>
                      <a:r>
                        <a:rPr lang="en-US" sz="1100">
                          <a:effectLst/>
                        </a:rPr>
                        <a:t>0</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0</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Then 1</a:t>
                      </a:r>
                      <a:endParaRPr lang="en-US" sz="1100">
                        <a:effectLst/>
                        <a:latin typeface="Calibri"/>
                        <a:ea typeface="Calibri"/>
                        <a:cs typeface="Times New Roman"/>
                      </a:endParaRPr>
                    </a:p>
                  </a:txBody>
                  <a:tcPr/>
                </a:tc>
              </a:tr>
              <a:tr h="370840">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0</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0</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If 1</a:t>
                      </a:r>
                      <a:endParaRPr lang="en-US" sz="1100">
                        <a:effectLst/>
                        <a:latin typeface="Calibri"/>
                        <a:ea typeface="Calibri"/>
                        <a:cs typeface="Times New Roman"/>
                      </a:endParaRPr>
                    </a:p>
                  </a:txBody>
                  <a:tcPr/>
                </a:tc>
              </a:tr>
              <a:tr h="370840">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0</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1</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a:effectLst/>
                        </a:rPr>
                        <a:t>0</a:t>
                      </a:r>
                      <a:endParaRPr lang="en-US" sz="1100">
                        <a:effectLst/>
                        <a:latin typeface="Calibri"/>
                        <a:ea typeface="Calibri"/>
                        <a:cs typeface="Times New Roman"/>
                      </a:endParaRPr>
                    </a:p>
                  </a:txBody>
                  <a:tcPr/>
                </a:tc>
                <a:tc>
                  <a:txBody>
                    <a:bodyPr/>
                    <a:lstStyle/>
                    <a:p>
                      <a:pPr marL="0" marR="0">
                        <a:lnSpc>
                          <a:spcPct val="115000"/>
                        </a:lnSpc>
                        <a:spcBef>
                          <a:spcPts val="0"/>
                        </a:spcBef>
                        <a:spcAft>
                          <a:spcPts val="1000"/>
                        </a:spcAft>
                      </a:pPr>
                      <a:r>
                        <a:rPr lang="en-US" sz="1100" dirty="0">
                          <a:effectLst/>
                        </a:rPr>
                        <a:t>Then 0</a:t>
                      </a:r>
                      <a:endParaRPr lang="en-US" sz="1100" dirty="0">
                        <a:effectLst/>
                        <a:latin typeface="Calibri"/>
                        <a:ea typeface="Calibri"/>
                        <a:cs typeface="Times New Roman"/>
                      </a:endParaRPr>
                    </a:p>
                  </a:txBody>
                  <a:tcPr/>
                </a:tc>
              </a:tr>
            </a:tbl>
          </a:graphicData>
        </a:graphic>
      </p:graphicFrame>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52400"/>
            <a:ext cx="192024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233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Drawing IT</a:t>
            </a:r>
            <a:endParaRPr lang="en-US" dirty="0"/>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33600" y="1600201"/>
            <a:ext cx="659270" cy="1219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423" y="1676400"/>
            <a:ext cx="669572"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362200" y="2594176"/>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0" name="Elbow Connector 9"/>
          <p:cNvCxnSpPr/>
          <p:nvPr/>
        </p:nvCxnSpPr>
        <p:spPr>
          <a:xfrm>
            <a:off x="995423" y="2914650"/>
            <a:ext cx="1823977" cy="13525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2133600" y="2822776"/>
            <a:ext cx="2209800" cy="106342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863" y="3530881"/>
            <a:ext cx="1049337"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4724400" y="3124200"/>
            <a:ext cx="1143000" cy="188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 Gate??</a:t>
            </a:r>
            <a:endParaRPr lang="en-US" dirty="0"/>
          </a:p>
        </p:txBody>
      </p:sp>
      <p:cxnSp>
        <p:nvCxnSpPr>
          <p:cNvPr id="15" name="Straight Arrow Connector 14"/>
          <p:cNvCxnSpPr/>
          <p:nvPr/>
        </p:nvCxnSpPr>
        <p:spPr>
          <a:xfrm>
            <a:off x="2819400" y="4268274"/>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343400" y="38862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3"/>
          </p:cNvCxnSpPr>
          <p:nvPr/>
        </p:nvCxnSpPr>
        <p:spPr>
          <a:xfrm>
            <a:off x="5867400" y="4064934"/>
            <a:ext cx="838200" cy="1260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96000" y="838200"/>
            <a:ext cx="2286000" cy="2031325"/>
          </a:xfrm>
          <a:prstGeom prst="rect">
            <a:avLst/>
          </a:prstGeom>
          <a:noFill/>
        </p:spPr>
        <p:txBody>
          <a:bodyPr wrap="square" rtlCol="0">
            <a:spAutoFit/>
          </a:bodyPr>
          <a:lstStyle/>
          <a:p>
            <a:r>
              <a:rPr lang="en-US" dirty="0" smtClean="0"/>
              <a:t>So, under what conditions will I get a 1 here? Think of all four possibilities if your sensors are 0 or 1 using a specific gate.</a:t>
            </a:r>
            <a:endParaRPr lang="en-US" dirty="0"/>
          </a:p>
        </p:txBody>
      </p:sp>
      <p:cxnSp>
        <p:nvCxnSpPr>
          <p:cNvPr id="22" name="Straight Arrow Connector 21"/>
          <p:cNvCxnSpPr>
            <a:stCxn id="20" idx="2"/>
          </p:cNvCxnSpPr>
          <p:nvPr/>
        </p:nvCxnSpPr>
        <p:spPr>
          <a:xfrm flipH="1">
            <a:off x="6400800" y="2869525"/>
            <a:ext cx="838200" cy="741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17944" y="3611181"/>
            <a:ext cx="190500" cy="369332"/>
          </a:xfrm>
          <a:prstGeom prst="rect">
            <a:avLst/>
          </a:prstGeom>
          <a:noFill/>
        </p:spPr>
        <p:txBody>
          <a:bodyPr wrap="square" rtlCol="0">
            <a:spAutoFit/>
          </a:bodyPr>
          <a:lstStyle/>
          <a:p>
            <a:r>
              <a:rPr lang="en-US" dirty="0" smtClean="0"/>
              <a:t>1</a:t>
            </a:r>
            <a:endParaRPr lang="en-US" dirty="0"/>
          </a:p>
        </p:txBody>
      </p:sp>
      <p:sp>
        <p:nvSpPr>
          <p:cNvPr id="25" name="TextBox 24"/>
          <p:cNvSpPr txBox="1"/>
          <p:nvPr/>
        </p:nvSpPr>
        <p:spPr>
          <a:xfrm>
            <a:off x="762000" y="5373469"/>
            <a:ext cx="4724400" cy="646331"/>
          </a:xfrm>
          <a:prstGeom prst="rect">
            <a:avLst/>
          </a:prstGeom>
          <a:noFill/>
        </p:spPr>
        <p:txBody>
          <a:bodyPr wrap="square" rtlCol="0">
            <a:spAutoFit/>
          </a:bodyPr>
          <a:lstStyle/>
          <a:p>
            <a:r>
              <a:rPr lang="en-US" dirty="0" smtClean="0"/>
              <a:t>You can draw it on the logic lab too: http://www.neuroproductions.be/logic-lab/</a:t>
            </a:r>
            <a:endParaRPr lang="en-US" dirty="0"/>
          </a:p>
        </p:txBody>
      </p:sp>
    </p:spTree>
    <p:extLst>
      <p:ext uri="{BB962C8B-B14F-4D97-AF65-F5344CB8AC3E}">
        <p14:creationId xmlns:p14="http://schemas.microsoft.com/office/powerpoint/2010/main" val="2939568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methodical and careful</a:t>
            </a:r>
            <a:endParaRPr lang="en-US" dirty="0"/>
          </a:p>
        </p:txBody>
      </p:sp>
      <p:sp>
        <p:nvSpPr>
          <p:cNvPr id="3" name="Content Placeholder 2"/>
          <p:cNvSpPr>
            <a:spLocks noGrp="1"/>
          </p:cNvSpPr>
          <p:nvPr>
            <p:ph sz="quarter" idx="1"/>
          </p:nvPr>
        </p:nvSpPr>
        <p:spPr/>
        <p:txBody>
          <a:bodyPr/>
          <a:lstStyle/>
          <a:p>
            <a:r>
              <a:rPr lang="en-US" dirty="0" smtClean="0"/>
              <a:t>One of the keys is to take your time and make sure you read the problem and understand when a sensor would generate electricity or be energized.</a:t>
            </a:r>
          </a:p>
          <a:p>
            <a:r>
              <a:rPr lang="en-US" dirty="0" smtClean="0"/>
              <a:t>Walk through the four scenarios ( if two sensors) to find the one that solves the problem you are looking at.</a:t>
            </a:r>
          </a:p>
          <a:p>
            <a:r>
              <a:rPr lang="en-US" dirty="0" smtClean="0"/>
              <a:t>Questions</a:t>
            </a:r>
          </a:p>
          <a:p>
            <a:pPr lvl="1"/>
            <a:r>
              <a:rPr lang="en-US" dirty="0" smtClean="0"/>
              <a:t>What does it mean when a sensor produces a 1?</a:t>
            </a:r>
          </a:p>
          <a:p>
            <a:pPr lvl="1"/>
            <a:r>
              <a:rPr lang="en-US" dirty="0" smtClean="0"/>
              <a:t>What does it mean when a sensor produces a 0?</a:t>
            </a:r>
          </a:p>
          <a:p>
            <a:pPr lvl="1"/>
            <a:r>
              <a:rPr lang="en-US" dirty="0" smtClean="0"/>
              <a:t>When do you want a 1 ( activation) coming out of the gate?</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152400"/>
            <a:ext cx="16002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80140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49</TotalTime>
  <Words>478</Words>
  <Application>Microsoft Office PowerPoint</Application>
  <PresentationFormat>On-screen Show (4:3)</PresentationFormat>
  <Paragraphs>90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How to think about logic problems.</vt:lpstr>
      <vt:lpstr>Starting Point</vt:lpstr>
      <vt:lpstr>Another example</vt:lpstr>
      <vt:lpstr>More difficult</vt:lpstr>
      <vt:lpstr>Truth Tables</vt:lpstr>
      <vt:lpstr>Try Drawing IT</vt:lpstr>
      <vt:lpstr>Be methodical and careful</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think about logic problems.</dc:title>
  <dc:creator>perks</dc:creator>
  <cp:lastModifiedBy>perks</cp:lastModifiedBy>
  <cp:revision>6</cp:revision>
  <dcterms:created xsi:type="dcterms:W3CDTF">2015-01-21T23:49:40Z</dcterms:created>
  <dcterms:modified xsi:type="dcterms:W3CDTF">2015-01-22T00:39:21Z</dcterms:modified>
</cp:coreProperties>
</file>