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514" r:id="rId3"/>
    <p:sldId id="516" r:id="rId4"/>
    <p:sldId id="5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D5215-6091-44C9-8EF0-0E3E3D52B0C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15F52-7E57-47F4-8EE7-026918F5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E7B-7B56-4376-86AF-077FB52E9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FF07-47E0-4181-B2AF-35B6838E2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8CB1-6ED0-44B5-8EAA-DD1872B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AA46-2B5F-48A3-BE1B-802A1BAE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8512-7E4D-4F7F-A994-F5DEE34D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3795-30A5-4CD8-A5FE-FD2840BD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92138-498A-448A-BFAA-8A73C3255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B433-50A9-4D2E-8BD4-38E66AA6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6BA1B-FA0C-4B80-834B-B1C26B7B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28EB-260A-4FCE-A5E7-F23C265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59DC5-33E6-4E51-A499-9E3DBDAA9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8C1C1-28D0-4774-9240-6EE20B68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B373-377F-464C-BEA8-137949C6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D9BF5-917A-4F7A-9133-4ED6301C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3BF2-A311-4D55-AE34-1069941B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0FBB-E357-4BB4-BE5B-1EFD38B5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9798-5658-49DD-88BD-DD6D9EAA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7067-E5E4-42FA-8828-4AF79521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6E64-3BF8-45ED-BFAF-E24E27DD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C003-CC57-498A-8F69-E0640547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A232-7EE9-4493-AF0C-C3197F12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3E791-AB0F-42B3-9FE0-8D7B5186F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39B8-A86C-4EE2-B266-01D49494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2755-E8FD-4A49-A26E-202CB71C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C1CA-C17B-4D7D-8767-171406CB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68CD-921D-4F83-9C52-80354793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1252-32F3-425B-9D00-FBCF6FB4D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69A13-37B4-4644-8979-EF1582DFB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A24FC-D756-4966-8308-BE2F119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9763-A934-423D-A87F-E9892CF8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B4F8-D6D7-4FD5-A284-9C93033E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F6DC-0E56-4476-8BE0-1E727ACD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390EC-6C3C-4AB1-94D5-4A925331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2554C-71EF-4602-88AF-F74C3408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578E4-9A2F-4B95-9E0F-A2E413B52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7218D-1E75-4424-94E4-B4FCBAC4D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4FC3-2465-45B1-8C9A-61298E38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97B0A-58AE-4260-ABD9-4D53983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C4583-4F83-46C6-8EB3-A417CB0B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83B1-BB42-461E-AC58-A5AF120F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D0642-6CBF-4D46-B168-D8EFA75C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DE2BB-A971-47B9-85BB-DDE8B583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52FF1-75C2-4FCA-917D-CD0C0A7A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5312A-B509-4E61-B70E-F032751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8D196-CF7D-47C5-9678-3CFD8432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1F301-F688-46A5-AB9C-C54C5450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6E93-40FC-48C4-BF53-1269CD6C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33B7-429C-4158-948A-75636D8D8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E62D3-DFE6-44A3-B044-0B07B84A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33F66-6B6A-4789-A6E9-C1C101E3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34FCB-6021-4A1F-BD3F-10DA9D24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AEC5-129A-46AA-AEAB-6B5295A6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CD3B-64B1-42F5-B872-A988133B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479A0-0E34-4CAD-8A74-BC420D274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E988E-8B02-4184-B4AD-2E691BC9F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9B966-3477-48FB-B32F-9357BCE5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FFDD-071F-4F95-A164-104650EC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84798-3206-4613-9797-254786C7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E7192-A4E5-4EEA-B2E3-4E8767DE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A4C8-59F9-40D4-83F0-7B1BF42E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88E1-FD75-4049-AF61-33CDAF9B3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26D8-8F20-4AB8-BAD2-DC492FE66A4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9DD3-52E6-4D1B-8210-6BFC12A4F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8ED1-1F5A-439E-A7B8-12ED023F9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B537-4599-4906-8F65-5949CCEA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CADB-755C-4EA5-B89B-03D4440F6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Karatsuba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77A80-0641-4A90-823C-53649D6A4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10/18/2019</a:t>
            </a:r>
          </a:p>
          <a:p>
            <a:r>
              <a:rPr lang="en-US" dirty="0"/>
              <a:t>Injung Kim</a:t>
            </a:r>
          </a:p>
        </p:txBody>
      </p:sp>
    </p:spTree>
    <p:extLst>
      <p:ext uri="{BB962C8B-B14F-4D97-AF65-F5344CB8AC3E}">
        <p14:creationId xmlns:p14="http://schemas.microsoft.com/office/powerpoint/2010/main" val="262296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4D7F3F-B7B5-48CC-B5E5-6C8D1B9C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B97-D2C1-4935-AA2C-B7FCF436D4C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46F13FC7-FAE9-4E65-8AC6-8A11DA438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Karatsuba’s Algorithm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E83E156A-C347-4FB4-A07A-FB4A74AA3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765299"/>
            <a:ext cx="10905565" cy="47275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/>
              <a:t>Using the classical pen and paper algorithm two n digit integers can be multiplied in O(n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) operations.  Karatsuba came up with a faster algorithm.</a:t>
            </a:r>
          </a:p>
          <a:p>
            <a:r>
              <a:rPr lang="en-US" altLang="en-US" b="1" dirty="0"/>
              <a:t>Let A and B be two integers with</a:t>
            </a:r>
          </a:p>
          <a:p>
            <a:pPr lvl="1"/>
            <a:r>
              <a:rPr lang="en-US" altLang="en-US" dirty="0"/>
              <a:t>A = A</a:t>
            </a:r>
            <a:r>
              <a:rPr lang="en-US" altLang="en-US" baseline="-25000" dirty="0"/>
              <a:t>1</a:t>
            </a:r>
            <a:r>
              <a:rPr lang="en-US" altLang="en-US" dirty="0"/>
              <a:t>10</a:t>
            </a:r>
            <a:r>
              <a:rPr lang="en-US" altLang="en-US" baseline="30000" dirty="0"/>
              <a:t>k</a:t>
            </a:r>
            <a:r>
              <a:rPr lang="en-US" altLang="en-US" dirty="0"/>
              <a:t> + A</a:t>
            </a:r>
            <a:r>
              <a:rPr lang="en-US" altLang="en-US" baseline="-25000" dirty="0"/>
              <a:t>0</a:t>
            </a:r>
            <a:r>
              <a:rPr lang="en-US" altLang="en-US" dirty="0"/>
              <a:t>, A</a:t>
            </a:r>
            <a:r>
              <a:rPr lang="en-US" altLang="en-US" baseline="-25000" dirty="0"/>
              <a:t>0</a:t>
            </a:r>
            <a:r>
              <a:rPr lang="en-US" altLang="en-US" dirty="0"/>
              <a:t> &lt; 10</a:t>
            </a:r>
            <a:r>
              <a:rPr lang="en-US" altLang="en-US" baseline="30000" dirty="0"/>
              <a:t>k</a:t>
            </a:r>
          </a:p>
          <a:p>
            <a:pPr lvl="1"/>
            <a:r>
              <a:rPr lang="en-US" altLang="en-US" dirty="0"/>
              <a:t>B = B</a:t>
            </a:r>
            <a:r>
              <a:rPr lang="en-US" altLang="en-US" baseline="-25000" dirty="0"/>
              <a:t>1</a:t>
            </a:r>
            <a:r>
              <a:rPr lang="en-US" altLang="en-US" dirty="0"/>
              <a:t>10</a:t>
            </a:r>
            <a:r>
              <a:rPr lang="en-US" altLang="en-US" baseline="30000" dirty="0"/>
              <a:t>k</a:t>
            </a:r>
            <a:r>
              <a:rPr lang="en-US" altLang="en-US" dirty="0"/>
              <a:t> + B</a:t>
            </a:r>
            <a:r>
              <a:rPr lang="en-US" altLang="en-US" baseline="-25000" dirty="0"/>
              <a:t>0</a:t>
            </a:r>
            <a:r>
              <a:rPr lang="en-US" altLang="en-US" dirty="0"/>
              <a:t>, B</a:t>
            </a:r>
            <a:r>
              <a:rPr lang="en-US" altLang="en-US" baseline="-25000" dirty="0"/>
              <a:t>0</a:t>
            </a:r>
            <a:r>
              <a:rPr lang="en-US" altLang="en-US" dirty="0"/>
              <a:t> &lt; 10</a:t>
            </a:r>
            <a:r>
              <a:rPr lang="en-US" altLang="en-US" baseline="30000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C = A*B = (A</a:t>
            </a:r>
            <a:r>
              <a:rPr lang="en-US" altLang="en-US" baseline="-25000" dirty="0"/>
              <a:t>1</a:t>
            </a:r>
            <a:r>
              <a:rPr lang="en-US" altLang="en-US" dirty="0"/>
              <a:t>10</a:t>
            </a:r>
            <a:r>
              <a:rPr lang="en-US" altLang="en-US" baseline="30000" dirty="0"/>
              <a:t>k</a:t>
            </a:r>
            <a:r>
              <a:rPr lang="en-US" altLang="en-US" dirty="0"/>
              <a:t> + A</a:t>
            </a:r>
            <a:r>
              <a:rPr lang="en-US" altLang="en-US" baseline="-25000" dirty="0"/>
              <a:t>0</a:t>
            </a:r>
            <a:r>
              <a:rPr lang="en-US" altLang="en-US" dirty="0"/>
              <a:t>)(B</a:t>
            </a:r>
            <a:r>
              <a:rPr lang="en-US" altLang="en-US" baseline="-25000" dirty="0"/>
              <a:t>1</a:t>
            </a:r>
            <a:r>
              <a:rPr lang="en-US" altLang="en-US" dirty="0"/>
              <a:t>10</a:t>
            </a:r>
            <a:r>
              <a:rPr lang="en-US" altLang="en-US" baseline="30000" dirty="0"/>
              <a:t>k</a:t>
            </a:r>
            <a:r>
              <a:rPr lang="en-US" altLang="en-US" dirty="0"/>
              <a:t> + B</a:t>
            </a:r>
            <a:r>
              <a:rPr lang="en-US" altLang="en-US" baseline="-25000" dirty="0"/>
              <a:t>0</a:t>
            </a:r>
            <a:r>
              <a:rPr lang="en-US" altLang="en-US" dirty="0"/>
              <a:t>) </a:t>
            </a:r>
          </a:p>
          <a:p>
            <a:pPr lvl="1">
              <a:buFontTx/>
              <a:buNone/>
            </a:pPr>
            <a:r>
              <a:rPr lang="en-US" altLang="en-US" dirty="0"/>
              <a:t>         = A</a:t>
            </a:r>
            <a:r>
              <a:rPr lang="en-US" altLang="en-US" baseline="-25000" dirty="0"/>
              <a:t>1</a:t>
            </a:r>
            <a:r>
              <a:rPr lang="en-US" altLang="en-US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10</a:t>
            </a:r>
            <a:r>
              <a:rPr lang="en-US" altLang="en-US" baseline="30000" dirty="0"/>
              <a:t>2k </a:t>
            </a:r>
            <a:r>
              <a:rPr lang="en-US" altLang="en-US" dirty="0"/>
              <a:t>+ (A</a:t>
            </a:r>
            <a:r>
              <a:rPr lang="en-US" altLang="en-US" baseline="-25000" dirty="0"/>
              <a:t>1</a:t>
            </a:r>
            <a:r>
              <a:rPr lang="en-US" altLang="en-US" dirty="0"/>
              <a:t>B</a:t>
            </a:r>
            <a:r>
              <a:rPr lang="en-US" altLang="en-US" baseline="-25000" dirty="0"/>
              <a:t>0 </a:t>
            </a:r>
            <a:r>
              <a:rPr lang="en-US" altLang="en-US" dirty="0"/>
              <a:t>+ A</a:t>
            </a:r>
            <a:r>
              <a:rPr lang="en-US" altLang="en-US" baseline="-25000" dirty="0"/>
              <a:t>0 </a:t>
            </a:r>
            <a:r>
              <a:rPr lang="en-US" altLang="en-US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)10</a:t>
            </a:r>
            <a:r>
              <a:rPr lang="en-US" altLang="en-US" baseline="30000" dirty="0"/>
              <a:t>k </a:t>
            </a:r>
            <a:r>
              <a:rPr lang="en-US" altLang="en-US" dirty="0"/>
              <a:t>+ A</a:t>
            </a:r>
            <a:r>
              <a:rPr lang="en-US" altLang="en-US" baseline="-25000" dirty="0"/>
              <a:t>0</a:t>
            </a:r>
            <a:r>
              <a:rPr lang="en-US" altLang="en-US" dirty="0"/>
              <a:t>B</a:t>
            </a:r>
            <a:r>
              <a:rPr lang="en-US" altLang="en-US" baseline="-25000" dirty="0"/>
              <a:t>0</a:t>
            </a:r>
          </a:p>
          <a:p>
            <a:pPr lvl="1">
              <a:buFontTx/>
              <a:buNone/>
            </a:pPr>
            <a:endParaRPr lang="en-US" altLang="en-US" b="1" baseline="-25000" dirty="0"/>
          </a:p>
          <a:p>
            <a:r>
              <a:rPr lang="en-US" altLang="en-US" b="1" dirty="0"/>
              <a:t>Instead this can be computed with 3 multiplications</a:t>
            </a:r>
          </a:p>
          <a:p>
            <a:pPr marL="457200" lvl="1" indent="0">
              <a:buNone/>
            </a:pPr>
            <a:r>
              <a:rPr lang="en-US" altLang="en-US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 = A</a:t>
            </a:r>
            <a:r>
              <a:rPr lang="en-US" altLang="en-US" baseline="-25000" dirty="0"/>
              <a:t>0</a:t>
            </a:r>
            <a:r>
              <a:rPr lang="en-US" altLang="en-US" dirty="0"/>
              <a:t>B</a:t>
            </a:r>
            <a:r>
              <a:rPr lang="en-US" altLang="en-US" baseline="-25000" dirty="0"/>
              <a:t>0</a:t>
            </a:r>
          </a:p>
          <a:p>
            <a:pPr marL="457200" lvl="1" indent="0">
              <a:buNone/>
            </a:pPr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= (A</a:t>
            </a:r>
            <a:r>
              <a:rPr lang="en-US" altLang="en-US" baseline="-25000" dirty="0"/>
              <a:t>1</a:t>
            </a:r>
            <a:r>
              <a:rPr lang="en-US" altLang="en-US" dirty="0"/>
              <a:t> + A</a:t>
            </a:r>
            <a:r>
              <a:rPr lang="en-US" altLang="en-US" baseline="-25000" dirty="0"/>
              <a:t>0</a:t>
            </a:r>
            <a:r>
              <a:rPr lang="en-US" altLang="en-US" dirty="0"/>
              <a:t>)(B</a:t>
            </a:r>
            <a:r>
              <a:rPr lang="en-US" altLang="en-US" baseline="-25000" dirty="0"/>
              <a:t>1</a:t>
            </a:r>
            <a:r>
              <a:rPr lang="en-US" altLang="en-US" dirty="0"/>
              <a:t> + B</a:t>
            </a:r>
            <a:r>
              <a:rPr lang="en-US" altLang="en-US" baseline="-25000" dirty="0"/>
              <a:t>0</a:t>
            </a:r>
            <a:r>
              <a:rPr lang="en-US" altLang="en-US" dirty="0"/>
              <a:t>) </a:t>
            </a:r>
          </a:p>
          <a:p>
            <a:pPr marL="457200" lvl="1" indent="0">
              <a:buNone/>
            </a:pPr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= A</a:t>
            </a:r>
            <a:r>
              <a:rPr lang="en-US" altLang="en-US" baseline="-25000" dirty="0"/>
              <a:t>1</a:t>
            </a:r>
            <a:r>
              <a:rPr lang="en-US" altLang="en-US" dirty="0"/>
              <a:t>B</a:t>
            </a:r>
            <a:r>
              <a:rPr lang="en-US" altLang="en-US" baseline="-25000" dirty="0"/>
              <a:t>1</a:t>
            </a:r>
          </a:p>
          <a:p>
            <a:pPr marL="457200" lvl="1" indent="0">
              <a:buNone/>
            </a:pPr>
            <a:r>
              <a:rPr lang="en-US" altLang="en-US" dirty="0"/>
              <a:t>C = T</a:t>
            </a:r>
            <a:r>
              <a:rPr lang="en-US" altLang="en-US" baseline="-25000" dirty="0"/>
              <a:t>2</a:t>
            </a:r>
            <a:r>
              <a:rPr lang="en-US" altLang="en-US" dirty="0"/>
              <a:t>10</a:t>
            </a:r>
            <a:r>
              <a:rPr lang="en-US" altLang="en-US" baseline="30000" dirty="0"/>
              <a:t>2k </a:t>
            </a:r>
            <a:r>
              <a:rPr lang="en-US" altLang="en-US" dirty="0"/>
              <a:t>+ (T</a:t>
            </a:r>
            <a:r>
              <a:rPr lang="en-US" altLang="en-US" baseline="-25000" dirty="0"/>
              <a:t>1 </a:t>
            </a:r>
            <a:r>
              <a:rPr lang="en-US" altLang="en-US" dirty="0"/>
              <a:t>- T</a:t>
            </a:r>
            <a:r>
              <a:rPr lang="en-US" altLang="en-US" baseline="-25000" dirty="0"/>
              <a:t>0 </a:t>
            </a:r>
            <a:r>
              <a:rPr lang="en-US" altLang="en-US" dirty="0"/>
              <a:t>- T</a:t>
            </a:r>
            <a:r>
              <a:rPr lang="en-US" altLang="en-US" baseline="-25000" dirty="0"/>
              <a:t>2</a:t>
            </a:r>
            <a:r>
              <a:rPr lang="en-US" altLang="en-US" dirty="0"/>
              <a:t>)10</a:t>
            </a:r>
            <a:r>
              <a:rPr lang="en-US" altLang="en-US" baseline="30000" dirty="0"/>
              <a:t>k </a:t>
            </a:r>
            <a:r>
              <a:rPr lang="en-US" altLang="en-US" dirty="0"/>
              <a:t>+ T</a:t>
            </a:r>
            <a:r>
              <a:rPr lang="en-US" altLang="en-US" baseline="-25000" dirty="0"/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4D7F3F-B7B5-48CC-B5E5-6C8D1B9C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B97-D2C1-4935-AA2C-B7FCF436D4C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46F13FC7-FAE9-4E65-8AC6-8A11DA438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Complexity of Karatsuba’s Algorithm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E83E156A-C347-4FB4-A07A-FB4A74AA3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765299"/>
            <a:ext cx="10905565" cy="47275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/>
              <a:t>Let T(n) be the time to compute the product of two n-digit numbers using Karatsuba’s algorithm.  Assume n = 2</a:t>
            </a:r>
            <a:r>
              <a:rPr lang="en-US" altLang="en-US" b="1" baseline="30000" dirty="0"/>
              <a:t>k</a:t>
            </a:r>
            <a:r>
              <a:rPr lang="en-US" altLang="en-US" b="1" dirty="0"/>
              <a:t>.    T(n) =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(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b="1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lg</a:t>
            </a:r>
            <a:r>
              <a:rPr lang="en-US" altLang="en-US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(3)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), </a:t>
            </a:r>
            <a:r>
              <a:rPr lang="en-US" altLang="en-US" b="1" dirty="0">
                <a:sym typeface="Symbol" panose="05050102010706020507" pitchFamily="18" charset="2"/>
              </a:rPr>
              <a:t>lg(3)  1.58</a:t>
            </a:r>
            <a:endParaRPr lang="en-US" altLang="en-US" b="1" dirty="0"/>
          </a:p>
          <a:p>
            <a:endParaRPr lang="en-US" altLang="en-US" dirty="0"/>
          </a:p>
          <a:p>
            <a:r>
              <a:rPr lang="en-US" altLang="en-US" dirty="0"/>
              <a:t>T(n) </a:t>
            </a:r>
            <a:r>
              <a:rPr lang="en-US" altLang="en-US" dirty="0">
                <a:sym typeface="Symbol" panose="05050102010706020507" pitchFamily="18" charset="2"/>
              </a:rPr>
              <a:t> 3T(n/2) + </a:t>
            </a:r>
            <a:r>
              <a:rPr lang="en-US" altLang="en-US" dirty="0" err="1">
                <a:sym typeface="Symbol" panose="05050102010706020507" pitchFamily="18" charset="2"/>
              </a:rPr>
              <a:t>cn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 3(3T(n/4) + c(n/2)) + </a:t>
            </a:r>
            <a:r>
              <a:rPr lang="en-US" altLang="en-US" dirty="0" err="1">
                <a:sym typeface="Symbol" panose="05050102010706020507" pitchFamily="18" charset="2"/>
              </a:rPr>
              <a:t>cn</a:t>
            </a:r>
            <a:r>
              <a:rPr lang="en-US" altLang="en-US" dirty="0">
                <a:sym typeface="Symbol" panose="05050102010706020507" pitchFamily="18" charset="2"/>
              </a:rPr>
              <a:t> = 3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T(n/2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+ </a:t>
            </a:r>
            <a:r>
              <a:rPr lang="en-US" altLang="en-US" dirty="0" err="1">
                <a:sym typeface="Symbol" panose="05050102010706020507" pitchFamily="18" charset="2"/>
              </a:rPr>
              <a:t>cn</a:t>
            </a:r>
            <a:r>
              <a:rPr lang="en-US" altLang="en-US" dirty="0">
                <a:sym typeface="Symbol" panose="05050102010706020507" pitchFamily="18" charset="2"/>
              </a:rPr>
              <a:t>(3/2 + 1)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 3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(3T(n/2</a:t>
            </a:r>
            <a:r>
              <a:rPr lang="en-US" altLang="en-US" baseline="30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) + c(n/4)) + </a:t>
            </a:r>
            <a:r>
              <a:rPr lang="en-US" altLang="en-US" dirty="0" err="1">
                <a:sym typeface="Symbol" panose="05050102010706020507" pitchFamily="18" charset="2"/>
              </a:rPr>
              <a:t>cn</a:t>
            </a:r>
            <a:r>
              <a:rPr lang="en-US" altLang="en-US" dirty="0">
                <a:sym typeface="Symbol" panose="05050102010706020507" pitchFamily="18" charset="2"/>
              </a:rPr>
              <a:t>(3/2 + 1)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= 3</a:t>
            </a:r>
            <a:r>
              <a:rPr lang="en-US" altLang="en-US" baseline="30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T(n/2</a:t>
            </a:r>
            <a:r>
              <a:rPr lang="en-US" altLang="en-US" baseline="30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) + </a:t>
            </a:r>
            <a:r>
              <a:rPr lang="en-US" altLang="en-US" dirty="0" err="1">
                <a:sym typeface="Symbol" panose="05050102010706020507" pitchFamily="18" charset="2"/>
              </a:rPr>
              <a:t>cn</a:t>
            </a:r>
            <a:r>
              <a:rPr lang="en-US" altLang="en-US" dirty="0">
                <a:sym typeface="Symbol" panose="05050102010706020507" pitchFamily="18" charset="2"/>
              </a:rPr>
              <a:t>(3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/2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+ 3/2 + 1)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    …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  3</a:t>
            </a:r>
            <a:r>
              <a:rPr lang="en-US" altLang="en-US" baseline="30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T(n/2</a:t>
            </a:r>
            <a:r>
              <a:rPr lang="en-US" altLang="en-US" baseline="30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+ </a:t>
            </a:r>
            <a:r>
              <a:rPr lang="en-US" altLang="en-US" dirty="0" err="1">
                <a:sym typeface="Symbol" panose="05050102010706020507" pitchFamily="18" charset="2"/>
              </a:rPr>
              <a:t>cn</a:t>
            </a:r>
            <a:r>
              <a:rPr lang="en-US" altLang="en-US" dirty="0">
                <a:sym typeface="Symbol" panose="05050102010706020507" pitchFamily="18" charset="2"/>
              </a:rPr>
              <a:t>(3</a:t>
            </a:r>
            <a:r>
              <a:rPr lang="en-US" altLang="en-US" baseline="30000" dirty="0">
                <a:sym typeface="Symbol" panose="05050102010706020507" pitchFamily="18" charset="2"/>
              </a:rPr>
              <a:t>i-1</a:t>
            </a:r>
            <a:r>
              <a:rPr lang="en-US" altLang="en-US" dirty="0">
                <a:sym typeface="Symbol" panose="05050102010706020507" pitchFamily="18" charset="2"/>
              </a:rPr>
              <a:t>/2</a:t>
            </a:r>
            <a:r>
              <a:rPr lang="en-US" altLang="en-US" baseline="30000" dirty="0">
                <a:sym typeface="Symbol" panose="05050102010706020507" pitchFamily="18" charset="2"/>
              </a:rPr>
              <a:t>i-1</a:t>
            </a:r>
            <a:r>
              <a:rPr lang="en-US" altLang="en-US" dirty="0">
                <a:sym typeface="Symbol" panose="05050102010706020507" pitchFamily="18" charset="2"/>
              </a:rPr>
              <a:t> + … + 3/2 + 1)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   ...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 c3</a:t>
            </a:r>
            <a:r>
              <a:rPr lang="en-US" altLang="en-US" baseline="30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dirty="0" err="1">
                <a:sym typeface="Symbol" panose="05050102010706020507" pitchFamily="18" charset="2"/>
              </a:rPr>
              <a:t>cn</a:t>
            </a:r>
            <a:r>
              <a:rPr lang="en-US" altLang="en-US" dirty="0">
                <a:sym typeface="Symbol" panose="05050102010706020507" pitchFamily="18" charset="2"/>
              </a:rPr>
              <a:t>[((3/2)</a:t>
            </a:r>
            <a:r>
              <a:rPr lang="en-US" altLang="en-US" baseline="30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- 1)/(3/2 -1)]    --- Assuming T(1)   c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 c3</a:t>
            </a:r>
            <a:r>
              <a:rPr lang="en-US" altLang="en-US" baseline="30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+ 2c(3</a:t>
            </a:r>
            <a:r>
              <a:rPr lang="en-US" altLang="en-US" baseline="30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- 2</a:t>
            </a:r>
            <a:r>
              <a:rPr lang="en-US" altLang="en-US" baseline="30000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   3c3</a:t>
            </a:r>
            <a:r>
              <a:rPr lang="en-US" altLang="en-US" baseline="30000" dirty="0">
                <a:sym typeface="Symbol" panose="05050102010706020507" pitchFamily="18" charset="2"/>
              </a:rPr>
              <a:t>lg(n)</a:t>
            </a:r>
            <a:r>
              <a:rPr lang="en-US" altLang="en-US" dirty="0">
                <a:sym typeface="Symbol" panose="05050102010706020507" pitchFamily="18" charset="2"/>
              </a:rPr>
              <a:t> = 3cn</a:t>
            </a:r>
            <a:r>
              <a:rPr lang="en-US" altLang="en-US" baseline="30000" dirty="0">
                <a:sym typeface="Symbol" panose="05050102010706020507" pitchFamily="18" charset="2"/>
              </a:rPr>
              <a:t>lg(3)</a:t>
            </a:r>
          </a:p>
        </p:txBody>
      </p:sp>
    </p:spTree>
    <p:extLst>
      <p:ext uri="{BB962C8B-B14F-4D97-AF65-F5344CB8AC3E}">
        <p14:creationId xmlns:p14="http://schemas.microsoft.com/office/powerpoint/2010/main" val="126565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4D7F3F-B7B5-48CC-B5E5-6C8D1B9C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B97-D2C1-4935-AA2C-B7FCF436D4C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46F13FC7-FAE9-4E65-8AC6-8A11DA438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E83E156A-C347-4FB4-A07A-FB4A74AA3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765299"/>
            <a:ext cx="10905565" cy="4727575"/>
          </a:xfrm>
        </p:spPr>
        <p:txBody>
          <a:bodyPr>
            <a:normAutofit/>
          </a:bodyPr>
          <a:lstStyle/>
          <a:p>
            <a:r>
              <a:rPr lang="en-US" altLang="en-US" b="1" dirty="0"/>
              <a:t>X = 5678, Y = 1234   </a:t>
            </a:r>
            <a:r>
              <a:rPr lang="en-US" altLang="en-US" b="1" dirty="0">
                <a:solidFill>
                  <a:srgbClr val="FF0000"/>
                </a:solidFill>
              </a:rPr>
              <a:t>=&gt; A: 56, B: 78, C: 12, D: 34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A83233-BCFA-4EF4-B389-F337EFE397EB}"/>
              </a:ext>
            </a:extLst>
          </p:cNvPr>
          <p:cNvSpPr txBox="1">
            <a:spLocks noChangeArrowheads="1"/>
          </p:cNvSpPr>
          <p:nvPr/>
        </p:nvSpPr>
        <p:spPr>
          <a:xfrm>
            <a:off x="838198" y="2875010"/>
            <a:ext cx="10905565" cy="55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Step1: Compute A*C =672</a:t>
            </a:r>
            <a:endParaRPr lang="en-US" altLang="en-US" baseline="30000" dirty="0">
              <a:sym typeface="Symbol" panose="05050102010706020507" pitchFamily="18" charset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5DE7B1-94E3-49CC-AD95-244E4A9481BE}"/>
              </a:ext>
            </a:extLst>
          </p:cNvPr>
          <p:cNvSpPr txBox="1">
            <a:spLocks noChangeArrowheads="1"/>
          </p:cNvSpPr>
          <p:nvPr/>
        </p:nvSpPr>
        <p:spPr>
          <a:xfrm>
            <a:off x="838198" y="3525792"/>
            <a:ext cx="10905565" cy="51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Step2: Compute B*D = 2652</a:t>
            </a:r>
            <a:endParaRPr lang="en-US" altLang="en-US" baseline="30000" dirty="0">
              <a:sym typeface="Symbol" panose="05050102010706020507" pitchFamily="18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267DD9-0CC1-415E-85ED-BFD508BA7202}"/>
              </a:ext>
            </a:extLst>
          </p:cNvPr>
          <p:cNvSpPr txBox="1">
            <a:spLocks noChangeArrowheads="1"/>
          </p:cNvSpPr>
          <p:nvPr/>
        </p:nvSpPr>
        <p:spPr>
          <a:xfrm>
            <a:off x="838197" y="4135999"/>
            <a:ext cx="10905565" cy="72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Step3: Compute (A+B)(C+D) = 134 * 46 = 6164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3A1C1B-9538-42A8-A8CE-82EDFB40F195}"/>
              </a:ext>
            </a:extLst>
          </p:cNvPr>
          <p:cNvSpPr txBox="1">
            <a:spLocks noChangeArrowheads="1"/>
          </p:cNvSpPr>
          <p:nvPr/>
        </p:nvSpPr>
        <p:spPr>
          <a:xfrm>
            <a:off x="838197" y="4742870"/>
            <a:ext cx="10905565" cy="723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Step4: Compute 3-2-1 = 2840</a:t>
            </a:r>
            <a:endParaRPr lang="en-US" altLang="en-US" baseline="30000" dirty="0">
              <a:sym typeface="Symbol" panose="05050102010706020507" pitchFamily="18" charset="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6B78B70-07C7-4B6B-9C48-DB980B18F961}"/>
              </a:ext>
            </a:extLst>
          </p:cNvPr>
          <p:cNvSpPr txBox="1">
            <a:spLocks noChangeArrowheads="1"/>
          </p:cNvSpPr>
          <p:nvPr/>
        </p:nvSpPr>
        <p:spPr>
          <a:xfrm>
            <a:off x="838198" y="5399324"/>
            <a:ext cx="10905565" cy="115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Step5: 6720000 + 2652 + 284000 = 7006652</a:t>
            </a:r>
            <a:endParaRPr lang="en-US" altLang="en-US" baseline="30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73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Karatsuba Multiplication</vt:lpstr>
      <vt:lpstr>Karatsuba’s Algorithm</vt:lpstr>
      <vt:lpstr>Complexity of Karatsuba’s Algorithm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Karatsuba Multiplication</dc:title>
  <dc:creator>LilyKim</dc:creator>
  <cp:lastModifiedBy>LilyKim</cp:lastModifiedBy>
  <cp:revision>3</cp:revision>
  <dcterms:created xsi:type="dcterms:W3CDTF">2019-10-18T15:03:57Z</dcterms:created>
  <dcterms:modified xsi:type="dcterms:W3CDTF">2019-10-18T16:06:35Z</dcterms:modified>
</cp:coreProperties>
</file>