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Red Hat Display Black"/>
      <p:bold r:id="rId38"/>
      <p:boldItalic r:id="rId39"/>
    </p:embeddedFont>
    <p:embeddedFont>
      <p:font typeface="Lato"/>
      <p:regular r:id="rId40"/>
      <p:bold r:id="rId41"/>
      <p:italic r:id="rId42"/>
      <p:boldItalic r:id="rId43"/>
    </p:embeddedFont>
    <p:embeddedFont>
      <p:font typeface="Source Sans Pro SemiBold"/>
      <p:regular r:id="rId44"/>
      <p:bold r:id="rId45"/>
      <p:italic r:id="rId46"/>
      <p:boldItalic r:id="rId47"/>
    </p:embeddedFont>
    <p:embeddedFont>
      <p:font typeface="Red Hat Display"/>
      <p:regular r:id="rId48"/>
      <p:bold r:id="rId49"/>
      <p:italic r:id="rId50"/>
      <p:boldItalic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402">
          <p15:clr>
            <a:srgbClr val="9AA0A6"/>
          </p15:clr>
        </p15:guide>
      </p15:sldGuideLst>
    </p:ext>
    <p:ext uri="http://customooxmlschemas.google.com/">
      <go:slidesCustomData xmlns:go="http://customooxmlschemas.google.com/" r:id="rId56" roundtripDataSignature="AMtx7mgqvWYqY0czifrMbUqMNXzknE+Y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0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SourceSansProSemiBold-regular.fntdata"/><Relationship Id="rId43" Type="http://schemas.openxmlformats.org/officeDocument/2006/relationships/font" Target="fonts/Lato-boldItalic.fntdata"/><Relationship Id="rId46" Type="http://schemas.openxmlformats.org/officeDocument/2006/relationships/font" Target="fonts/SourceSansProSemiBold-italic.fntdata"/><Relationship Id="rId45" Type="http://schemas.openxmlformats.org/officeDocument/2006/relationships/font" Target="fonts/SourceSansPro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edHatDisplay-regular.fntdata"/><Relationship Id="rId47" Type="http://schemas.openxmlformats.org/officeDocument/2006/relationships/font" Target="fonts/SourceSansProSemiBold-boldItalic.fntdata"/><Relationship Id="rId49" Type="http://schemas.openxmlformats.org/officeDocument/2006/relationships/font" Target="fonts/RedHatDi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RedHatDisplayBlack-boldItalic.fntdata"/><Relationship Id="rId38" Type="http://schemas.openxmlformats.org/officeDocument/2006/relationships/font" Target="fonts/RedHatDisplayBlack-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edHatDisplay-boldItalic.fntdata"/><Relationship Id="rId50" Type="http://schemas.openxmlformats.org/officeDocument/2006/relationships/font" Target="fonts/RedHatDisplay-italic.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6.xml"/><Relationship Id="rId55" Type="http://schemas.openxmlformats.org/officeDocument/2006/relationships/font" Target="fonts/SourceSansPro-boldItalic.fntdata"/><Relationship Id="rId10" Type="http://schemas.openxmlformats.org/officeDocument/2006/relationships/slide" Target="slides/slide5.xml"/><Relationship Id="rId54"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a95f23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a95f23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Representing tasks</a:t>
            </a:r>
            <a:endParaRPr/>
          </a:p>
          <a:p>
            <a:pPr indent="-298450" lvl="1" marL="914400" rtl="0" algn="l">
              <a:spcBef>
                <a:spcPts val="0"/>
              </a:spcBef>
              <a:spcAft>
                <a:spcPts val="0"/>
              </a:spcAft>
              <a:buSzPts val="1100"/>
              <a:buChar char="-"/>
            </a:pPr>
            <a:r>
              <a:rPr lang="en"/>
              <a:t>Flowchart diagrams</a:t>
            </a:r>
            <a:endParaRPr/>
          </a:p>
          <a:p>
            <a:pPr indent="-298450" lvl="2" marL="1371600" rtl="0" algn="l">
              <a:lnSpc>
                <a:spcPct val="115000"/>
              </a:lnSpc>
              <a:spcBef>
                <a:spcPts val="0"/>
              </a:spcBef>
              <a:spcAft>
                <a:spcPts val="0"/>
              </a:spcAft>
              <a:buSzPts val="1100"/>
              <a:buChar char="-"/>
            </a:pPr>
            <a:r>
              <a:rPr lang="en"/>
              <a:t>work especially well as overviews of complex activities with multiple decision points and outcomes</a:t>
            </a:r>
            <a:endParaRPr/>
          </a:p>
          <a:p>
            <a:pPr indent="-298450" lvl="2" marL="1371600" rtl="0" algn="l">
              <a:lnSpc>
                <a:spcPct val="115000"/>
              </a:lnSpc>
              <a:spcBef>
                <a:spcPts val="0"/>
              </a:spcBef>
              <a:spcAft>
                <a:spcPts val="0"/>
              </a:spcAft>
              <a:buSzPts val="1100"/>
              <a:buChar char="-"/>
            </a:pPr>
            <a:r>
              <a:rPr lang="en"/>
              <a:t>difficult to include any explanation of each individual step beyond its name and outcome.</a:t>
            </a:r>
            <a:endParaRPr/>
          </a:p>
          <a:p>
            <a:pPr indent="-298450" lvl="2" marL="1371600" rtl="0" algn="l">
              <a:lnSpc>
                <a:spcPct val="115000"/>
              </a:lnSpc>
              <a:spcBef>
                <a:spcPts val="0"/>
              </a:spcBef>
              <a:spcAft>
                <a:spcPts val="0"/>
              </a:spcAft>
              <a:buSzPts val="1100"/>
              <a:buChar char="-"/>
            </a:pPr>
            <a:r>
              <a:rPr lang="en"/>
              <a:t>Important dimensions such as a task’s purpose, cues, and objects can get lost.</a:t>
            </a:r>
            <a:endParaRPr/>
          </a:p>
          <a:p>
            <a:pPr indent="-298450" lvl="1" marL="914400" rtl="0" algn="l">
              <a:spcBef>
                <a:spcPts val="0"/>
              </a:spcBef>
              <a:spcAft>
                <a:spcPts val="0"/>
              </a:spcAft>
              <a:buSzPts val="1100"/>
              <a:buChar char="-"/>
            </a:pPr>
            <a:r>
              <a:rPr lang="en"/>
              <a:t>Grids</a:t>
            </a:r>
            <a:endParaRPr/>
          </a:p>
          <a:p>
            <a:pPr indent="-298450" lvl="2" marL="1371600" rtl="0" algn="l">
              <a:lnSpc>
                <a:spcPct val="115000"/>
              </a:lnSpc>
              <a:spcBef>
                <a:spcPts val="0"/>
              </a:spcBef>
              <a:spcAft>
                <a:spcPts val="0"/>
              </a:spcAft>
              <a:buSzPts val="1100"/>
              <a:buChar char="-"/>
            </a:pPr>
            <a:r>
              <a:rPr lang="en"/>
              <a:t>emphasize the linear nature of tasks by representing each step as a box on a horizontal line. Below each step, however, there is now a stack of information about its purpose, triggers, resources, etc.</a:t>
            </a:r>
            <a:endParaRPr/>
          </a:p>
          <a:p>
            <a:pPr indent="-298450" lvl="1" marL="914400" rtl="0" algn="l">
              <a:spcBef>
                <a:spcPts val="0"/>
              </a:spcBef>
              <a:spcAft>
                <a:spcPts val="0"/>
              </a:spcAft>
              <a:buSzPts val="1100"/>
              <a:buChar char="-"/>
            </a:pPr>
            <a:r>
              <a:rPr lang="en"/>
              <a:t>Towers</a:t>
            </a:r>
            <a:endParaRPr/>
          </a:p>
          <a:p>
            <a:pPr indent="-298450" lvl="2" marL="1371600" rtl="0" algn="l">
              <a:lnSpc>
                <a:spcPct val="115000"/>
              </a:lnSpc>
              <a:spcBef>
                <a:spcPts val="0"/>
              </a:spcBef>
              <a:spcAft>
                <a:spcPts val="0"/>
              </a:spcAft>
              <a:buSzPts val="1100"/>
              <a:buChar char="-"/>
            </a:pPr>
            <a:r>
              <a:rPr lang="en"/>
              <a:t>do not necessarily represent linear steps in a process</a:t>
            </a:r>
            <a:endParaRPr/>
          </a:p>
          <a:p>
            <a:pPr indent="-298450" lvl="2" marL="1371600" rtl="0" algn="l">
              <a:lnSpc>
                <a:spcPct val="115000"/>
              </a:lnSpc>
              <a:spcBef>
                <a:spcPts val="0"/>
              </a:spcBef>
              <a:spcAft>
                <a:spcPts val="0"/>
              </a:spcAft>
              <a:buSzPts val="1100"/>
              <a:buChar char="-"/>
            </a:pPr>
            <a:r>
              <a:rPr lang="en"/>
              <a:t>Represent different options for action along the way and how people feel about them </a:t>
            </a:r>
            <a:endParaRPr/>
          </a:p>
          <a:p>
            <a:pPr indent="-298450" lvl="2" marL="1371600" rtl="0" algn="l">
              <a:lnSpc>
                <a:spcPct val="115000"/>
              </a:lnSpc>
              <a:spcBef>
                <a:spcPts val="0"/>
              </a:spcBef>
              <a:spcAft>
                <a:spcPts val="0"/>
              </a:spcAft>
              <a:buSzPts val="1100"/>
              <a:buChar char="-"/>
            </a:pPr>
            <a:r>
              <a:rPr lang="en"/>
              <a:t>tools for seeing the intersection between what people want to do and the resources available to them</a:t>
            </a:r>
            <a:endParaRPr/>
          </a:p>
          <a:p>
            <a:pPr indent="-298450" lvl="2" marL="1371600" rtl="0" algn="l">
              <a:lnSpc>
                <a:spcPct val="115000"/>
              </a:lnSpc>
              <a:spcBef>
                <a:spcPts val="0"/>
              </a:spcBef>
              <a:spcAft>
                <a:spcPts val="0"/>
              </a:spcAft>
              <a:buSzPts val="1100"/>
              <a:buChar char="-"/>
            </a:pPr>
            <a:r>
              <a:rPr lang="en"/>
              <a:t>In a tower diagram, each major section represents a high-level goal, laid out in chronological order from left to right. Thick vertical lines divide the goals. Within those major sections are towers</a:t>
            </a:r>
            <a:r>
              <a:rPr lang="en"/>
              <a:t> of </a:t>
            </a:r>
            <a:r>
              <a:rPr lang="en"/>
              <a:t>boxes, which represent conceptual groups of tasks. There’s a horizontal line below the towers of tasks that represents the line between the user’s experience and the tools, content, or features that support it. Each tool, content, or feature gets a box of its own.</a:t>
            </a:r>
            <a:endParaRPr/>
          </a:p>
          <a:p>
            <a:pPr indent="-298450" lvl="2" marL="1371600" rtl="0" algn="l">
              <a:lnSpc>
                <a:spcPct val="115000"/>
              </a:lnSpc>
              <a:spcBef>
                <a:spcPts val="0"/>
              </a:spcBef>
              <a:spcAft>
                <a:spcPts val="0"/>
              </a:spcAft>
              <a:buSzPts val="1100"/>
              <a:buChar char="-"/>
            </a:pPr>
            <a:r>
              <a:rPr lang="en"/>
              <a:t>Towers make gaps or negative experiences in tools (as for a workflow), content (as for a website), and functionality (for software) immediately visible.</a:t>
            </a:r>
            <a:endParaRPr/>
          </a:p>
          <a:p>
            <a:pPr indent="-298450" lvl="1" marL="914400" rtl="0" algn="l">
              <a:spcBef>
                <a:spcPts val="0"/>
              </a:spcBef>
              <a:spcAft>
                <a:spcPts val="0"/>
              </a:spcAft>
              <a:buSzPts val="1100"/>
              <a:buChar char="-"/>
            </a:pPr>
            <a:r>
              <a:rPr lang="en"/>
              <a:t>Maps</a:t>
            </a:r>
            <a:endParaRPr/>
          </a:p>
          <a:p>
            <a:pPr indent="-298450" lvl="2" marL="1371600" rtl="0" algn="l">
              <a:lnSpc>
                <a:spcPct val="115000"/>
              </a:lnSpc>
              <a:spcBef>
                <a:spcPts val="0"/>
              </a:spcBef>
              <a:spcAft>
                <a:spcPts val="0"/>
              </a:spcAft>
              <a:buSzPts val="1100"/>
              <a:buChar char="-"/>
            </a:pPr>
            <a:r>
              <a:rPr lang="en"/>
              <a:t>Task analysis typically follows individuals. If you are surveying activities that involve multiple people, systems, or businesses, process mapping is a better choice.</a:t>
            </a:r>
            <a:endParaRPr/>
          </a:p>
          <a:p>
            <a:pPr indent="-298450" lvl="2" marL="1371600" rtl="0" algn="l">
              <a:lnSpc>
                <a:spcPct val="115000"/>
              </a:lnSpc>
              <a:spcBef>
                <a:spcPts val="0"/>
              </a:spcBef>
              <a:spcAft>
                <a:spcPts val="0"/>
              </a:spcAft>
              <a:buSzPts val="1100"/>
              <a:buChar char="-"/>
            </a:pPr>
            <a:r>
              <a:rPr lang="en"/>
              <a:t>Unlike scenarios and task analyses, process maps incorporate not just the experience of a user but also the system activities and business processes necessary to support it.</a:t>
            </a:r>
            <a:endParaRPr/>
          </a:p>
          <a:p>
            <a:pPr indent="-298450" lvl="2" marL="1371600" rtl="0" algn="l">
              <a:lnSpc>
                <a:spcPct val="115000"/>
              </a:lnSpc>
              <a:spcBef>
                <a:spcPts val="0"/>
              </a:spcBef>
              <a:spcAft>
                <a:spcPts val="0"/>
              </a:spcAft>
              <a:buSzPts val="1100"/>
              <a:buChar char="-"/>
            </a:pPr>
            <a:r>
              <a:rPr lang="en"/>
              <a:t>Process mapping has come to prominence in support of service design for activities such as banking that rely on multiple touchpoints, or opportunities for use.</a:t>
            </a:r>
            <a:endParaRPr/>
          </a:p>
          <a:p>
            <a:pPr indent="-298450" lvl="2" marL="1371600" rtl="0" algn="l">
              <a:lnSpc>
                <a:spcPct val="115000"/>
              </a:lnSpc>
              <a:spcBef>
                <a:spcPts val="0"/>
              </a:spcBef>
              <a:spcAft>
                <a:spcPts val="0"/>
              </a:spcAft>
              <a:buSzPts val="1100"/>
              <a:buChar char="-"/>
            </a:pPr>
            <a:r>
              <a:rPr lang="en"/>
              <a:t>A swimlane diagram does just what you think: it visually distinguishes the tasks required of different actors by dividing them into separate “lanes.”</a:t>
            </a:r>
            <a:endParaRPr/>
          </a:p>
          <a:p>
            <a:pPr indent="-298450" lvl="2" marL="1371600" rtl="0" algn="l">
              <a:lnSpc>
                <a:spcPct val="115000"/>
              </a:lnSpc>
              <a:spcBef>
                <a:spcPts val="0"/>
              </a:spcBef>
              <a:spcAft>
                <a:spcPts val="0"/>
              </a:spcAft>
              <a:buSzPts val="1100"/>
              <a:buChar char="-"/>
            </a:pPr>
            <a:r>
              <a:rPr lang="en"/>
              <a:t>emphasize how different actors must cooperate to accomplish a process. As such, they represent processes and tools that may be invisible to the user or customer.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0d46efb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0d46efb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50">
                <a:solidFill>
                  <a:schemeClr val="dk1"/>
                </a:solidFill>
                <a:highlight>
                  <a:srgbClr val="FFFFFF"/>
                </a:highlight>
              </a:rPr>
              <a:t>Experience models are visual representations of how users interact with a product or system over time. They can help communicate complex interactions and experiences that cannot be easily explained in words alone.</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50">
                <a:solidFill>
                  <a:schemeClr val="dk1"/>
                </a:solidFill>
                <a:highlight>
                  <a:srgbClr val="FFFFFF"/>
                </a:highlight>
              </a:rPr>
              <a:t>They are a powerful tool for researchers to better understand the user's journey and identify areas for improvement in the system or product being studied. By using experience models, researchers can supplement traditional written summaries and make it easier for stakeholders to act on research insights. Experience models are especially useful when a product or system is complex or has many different components that interact with one another.</a:t>
            </a:r>
            <a:endParaRPr sz="1150">
              <a:solidFill>
                <a:schemeClr val="dk1"/>
              </a:solidFill>
              <a:highlight>
                <a:srgbClr val="FFFFFF"/>
              </a:highlight>
            </a:endParaRPr>
          </a:p>
          <a:p>
            <a:pPr indent="0" lvl="0" marL="0" rtl="0" algn="l">
              <a:lnSpc>
                <a:spcPct val="115000"/>
              </a:lnSpc>
              <a:spcBef>
                <a:spcPts val="0"/>
              </a:spcBef>
              <a:spcAft>
                <a:spcPts val="0"/>
              </a:spcAft>
              <a:buNone/>
            </a:pPr>
            <a:r>
              <a:rPr lang="en" sz="1150">
                <a:solidFill>
                  <a:schemeClr val="dk1"/>
                </a:solidFill>
                <a:highlight>
                  <a:srgbClr val="FFFFFF"/>
                </a:highlight>
              </a:rPr>
              <a:t>Now that we've covered what experience models are, let's talk about how to create them. After conducting research, researchers can use various design tools, such as diagrams, flowcharts, or storyboards to create experience models.</a:t>
            </a:r>
            <a:endParaRPr sz="115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150">
                <a:solidFill>
                  <a:schemeClr val="dk1"/>
                </a:solidFill>
                <a:highlight>
                  <a:srgbClr val="FFFFFF"/>
                </a:highlight>
              </a:rPr>
              <a:t>The model should represent the user's journey through the system or product being studied over time. It should be based on research findings and accurately reflect the user's experience. Experience models can be used to identify pain points, opportunities for improvement, and areas where users may need additional support. Researchers should pay attention to the details of the user's journey and capture any potential pain points, moments of delight, or opportunities for improvement.</a:t>
            </a:r>
            <a:endParaRPr sz="115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150">
                <a:solidFill>
                  <a:schemeClr val="dk1"/>
                </a:solidFill>
                <a:highlight>
                  <a:srgbClr val="FFFFFF"/>
                </a:highlight>
              </a:rPr>
              <a:t>Creating an experience model is not a one-time task; it should be an iterative process that incorporates new insights and updates based on ongoing research. Researchers should also consider using multiple types of experience models to capture different aspects of the user journey and to communicate their findings to different stakeholders. For example, a flowchart might be useful for showing the sequence of actions a user takes in a system, while a storyboard might be more effective for capturing the emotional journey of the user.</a:t>
            </a:r>
            <a:endParaRPr sz="115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150">
                <a:solidFill>
                  <a:schemeClr val="dk1"/>
                </a:solidFill>
                <a:highlight>
                  <a:srgbClr val="FFFFFF"/>
                </a:highlight>
              </a:rPr>
              <a:t>When creating an experience model, researchers should also consider the context in which the user is interacting with the product or system. This might include factors such as the user's goals, the device or platform being used, and the user's environment.</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1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200"/>
              </a:spcBef>
              <a:spcAft>
                <a:spcPts val="0"/>
              </a:spcAft>
              <a:buNone/>
            </a:pPr>
            <a:r>
              <a:t/>
            </a:r>
            <a:endParaRPr sz="11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0d46efbb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0d46efbb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Sharing an Experience Model Once the experience model has been created, it's important to share it with stakeholders. Experience models enable the sharing of specialized knowledge and expertise, which helps to increase the overall capabilities of individuals or teams.</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Researchers should introduce the experience model to stakeholders in person and walk them through it section by section. By sharing experience models with stakeholders, researchers can help ensure that research insights are acted upon and that design decisions are informed by user needs. Experience models can be used to facilitate discussions and decision-making around product or system design, and can serve as a useful reference for design and development teams.</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Experience models can also be used to train new team members on how the product or system works and what the user experience is like. Researchers should be prepared to answer questions from stakeholders and to provide additional context as needed. It's also important to keep the experience model up-to-date as the product or system evolves over time.</a:t>
            </a:r>
            <a:endParaRPr sz="11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0d46efbb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e0d46efb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tools means understanding people’s goals and the exact steps they take to accomplish them</a:t>
            </a:r>
            <a:endParaRPr/>
          </a:p>
          <a:p>
            <a:pPr indent="-298450" lvl="0" marL="457200" rtl="0" algn="l">
              <a:lnSpc>
                <a:spcPct val="115000"/>
              </a:lnSpc>
              <a:spcBef>
                <a:spcPts val="0"/>
              </a:spcBef>
              <a:spcAft>
                <a:spcPts val="0"/>
              </a:spcAft>
              <a:buSzPts val="1100"/>
              <a:buChar char="-"/>
            </a:pPr>
            <a:r>
              <a:rPr lang="en"/>
              <a:t>How critical is a task to accomplishing the goal? How often is it performed? What is the order of actions? What are the tools involved? Where do problems typically occur? Where is there flexibility in the process? What decisions must be made, and who makes them? What kinds of resources, informational and otherwise, do people need and use at various points in the process?</a:t>
            </a:r>
            <a:endParaRPr/>
          </a:p>
          <a:p>
            <a:pPr indent="0" lvl="0" marL="0" rtl="0" algn="l">
              <a:spcBef>
                <a:spcPts val="0"/>
              </a:spcBef>
              <a:spcAft>
                <a:spcPts val="0"/>
              </a:spcAft>
              <a:buNone/>
            </a:pPr>
            <a:r>
              <a:rPr lang="en"/>
              <a:t>Task analysis</a:t>
            </a:r>
            <a:endParaRPr/>
          </a:p>
          <a:p>
            <a:pPr indent="-298450" lvl="0" marL="457200" rtl="0" algn="l">
              <a:lnSpc>
                <a:spcPct val="115000"/>
              </a:lnSpc>
              <a:spcBef>
                <a:spcPts val="0"/>
              </a:spcBef>
              <a:spcAft>
                <a:spcPts val="0"/>
              </a:spcAft>
              <a:buSzPts val="1100"/>
              <a:buChar char="-"/>
            </a:pPr>
            <a:r>
              <a:rPr lang="en"/>
              <a:t>Personas portray characters, and scenarios tell stories. In contrast, a task analysis details sequences of actions taken by an individual person.</a:t>
            </a:r>
            <a:endParaRPr/>
          </a:p>
          <a:p>
            <a:pPr indent="-298450" lvl="0" marL="457200" rtl="0" algn="l">
              <a:lnSpc>
                <a:spcPct val="115000"/>
              </a:lnSpc>
              <a:spcBef>
                <a:spcPts val="0"/>
              </a:spcBef>
              <a:spcAft>
                <a:spcPts val="0"/>
              </a:spcAft>
              <a:buSzPts val="1100"/>
              <a:buChar char="-"/>
            </a:pPr>
            <a:r>
              <a:rPr lang="en"/>
              <a:t>best used when you already know what problem you’re trying to solve but you don’t know how people are solving it right now</a:t>
            </a:r>
            <a:endParaRPr/>
          </a:p>
          <a:p>
            <a:pPr indent="-298450" lvl="1" marL="914400" rtl="0" algn="l">
              <a:lnSpc>
                <a:spcPct val="115000"/>
              </a:lnSpc>
              <a:spcBef>
                <a:spcPts val="0"/>
              </a:spcBef>
              <a:spcAft>
                <a:spcPts val="0"/>
              </a:spcAft>
              <a:buSzPts val="1100"/>
              <a:buChar char="-"/>
            </a:pPr>
            <a:r>
              <a:rPr lang="en"/>
              <a:t>It can help diagnose potential usability pain points, establish system dependencies, or identify new product development opportunities in areas where people lack the tools they need to accomplish their goals. </a:t>
            </a:r>
            <a:endParaRPr/>
          </a:p>
          <a:p>
            <a:pPr indent="-298450" lvl="0" marL="457200" rtl="0" algn="l">
              <a:lnSpc>
                <a:spcPct val="115000"/>
              </a:lnSpc>
              <a:spcBef>
                <a:spcPts val="0"/>
              </a:spcBef>
              <a:spcAft>
                <a:spcPts val="0"/>
              </a:spcAft>
              <a:buSzPts val="1100"/>
              <a:buChar char="-"/>
            </a:pPr>
            <a:r>
              <a:rPr lang="en"/>
              <a:t>Task analysis is also best used for goal-directed, well-bounded procedures, such as buying furniture. </a:t>
            </a:r>
            <a:endParaRPr/>
          </a:p>
          <a:p>
            <a:pPr indent="-298450" lvl="0" marL="457200" rtl="0" algn="l">
              <a:lnSpc>
                <a:spcPct val="115000"/>
              </a:lnSpc>
              <a:spcBef>
                <a:spcPts val="0"/>
              </a:spcBef>
              <a:spcAft>
                <a:spcPts val="0"/>
              </a:spcAft>
              <a:buSzPts val="1100"/>
              <a:buChar char="-"/>
            </a:pPr>
            <a:r>
              <a:rPr lang="en"/>
              <a:t>Activities with no clear criteria for success and no defined sequences of steps are not likely to be amenable to decomposition.</a:t>
            </a:r>
            <a:endParaRPr/>
          </a:p>
          <a:p>
            <a:pPr indent="-298450" lvl="0" marL="457200" rtl="0" algn="l">
              <a:spcBef>
                <a:spcPts val="0"/>
              </a:spcBef>
              <a:spcAft>
                <a:spcPts val="0"/>
              </a:spcAft>
              <a:buSzPts val="1100"/>
              <a:buChar char="-"/>
            </a:pPr>
            <a:r>
              <a:rPr lang="en"/>
              <a:t>qualitative methods such as interviews and field visits; combination since participants are more likely to tell you how a task is supposed to be done rather than what they are actually doing</a:t>
            </a:r>
            <a:endParaRPr/>
          </a:p>
          <a:p>
            <a:pPr indent="-298450" lvl="1" marL="914400" rtl="0" algn="l">
              <a:lnSpc>
                <a:spcPct val="115000"/>
              </a:lnSpc>
              <a:spcBef>
                <a:spcPts val="0"/>
              </a:spcBef>
              <a:spcAft>
                <a:spcPts val="0"/>
              </a:spcAft>
              <a:buSzPts val="1100"/>
              <a:buChar char="-"/>
            </a:pPr>
            <a:r>
              <a:rPr lang="en"/>
              <a:t>Using stakeholder interviews (described in Chapter 4), decide how detailed your task analysis needs to be to support the needs of design and development through the next major product development cycle. It can be helpful to create a template or example ahead of time to help you figure out when you’ve provided enough detail.</a:t>
            </a:r>
            <a:endParaRPr/>
          </a:p>
          <a:p>
            <a:pPr indent="-298450" lvl="1" marL="914400" rtl="0" algn="l">
              <a:lnSpc>
                <a:spcPct val="115000"/>
              </a:lnSpc>
              <a:spcBef>
                <a:spcPts val="0"/>
              </a:spcBef>
              <a:spcAft>
                <a:spcPts val="0"/>
              </a:spcAft>
              <a:buSzPts val="1100"/>
              <a:buChar char="-"/>
            </a:pPr>
            <a:r>
              <a:rPr lang="en"/>
              <a:t>Questions at these interviews should be geared toward understanding how the participant performs the task at hand.</a:t>
            </a:r>
            <a:endParaRPr/>
          </a:p>
          <a:p>
            <a:pPr indent="-298450" lvl="0" marL="457200" rtl="0" algn="l">
              <a:spcBef>
                <a:spcPts val="0"/>
              </a:spcBef>
              <a:spcAft>
                <a:spcPts val="0"/>
              </a:spcAft>
              <a:buSzPts val="1100"/>
              <a:buChar char="-"/>
            </a:pPr>
            <a:r>
              <a:rPr lang="en"/>
              <a:t>Analyzing the data</a:t>
            </a:r>
            <a:endParaRPr/>
          </a:p>
          <a:p>
            <a:pPr indent="-298450" lvl="1" marL="914400" rtl="0" algn="l">
              <a:spcBef>
                <a:spcPts val="0"/>
              </a:spcBef>
              <a:spcAft>
                <a:spcPts val="0"/>
              </a:spcAft>
              <a:buSzPts val="1100"/>
              <a:buChar char="-"/>
            </a:pPr>
            <a:r>
              <a:rPr lang="en"/>
              <a:t>Task decomposition</a:t>
            </a:r>
            <a:endParaRPr/>
          </a:p>
          <a:p>
            <a:pPr indent="-298450" lvl="2" marL="1371600" rtl="0" algn="l">
              <a:spcBef>
                <a:spcPts val="0"/>
              </a:spcBef>
              <a:spcAft>
                <a:spcPts val="0"/>
              </a:spcAft>
              <a:buSzPts val="1100"/>
              <a:buChar char="-"/>
            </a:pPr>
            <a:r>
              <a:rPr lang="en"/>
              <a:t>Describe the actions and do error projection to see what would happen if the action weren’t performed</a:t>
            </a:r>
            <a:endParaRPr/>
          </a:p>
          <a:p>
            <a:pPr indent="-298450" lvl="1" marL="914400" rtl="0" algn="l">
              <a:spcBef>
                <a:spcPts val="0"/>
              </a:spcBef>
              <a:spcAft>
                <a:spcPts val="0"/>
              </a:spcAft>
              <a:buSzPts val="1100"/>
              <a:buChar char="-"/>
            </a:pPr>
            <a:r>
              <a:rPr lang="en"/>
              <a:t>Hierarchical task analysis</a:t>
            </a:r>
            <a:endParaRPr/>
          </a:p>
          <a:p>
            <a:pPr indent="-298450" lvl="2" marL="1371600" rtl="0" algn="l">
              <a:lnSpc>
                <a:spcPct val="115000"/>
              </a:lnSpc>
              <a:spcBef>
                <a:spcPts val="0"/>
              </a:spcBef>
              <a:spcAft>
                <a:spcPts val="0"/>
              </a:spcAft>
              <a:buSzPts val="1100"/>
              <a:buChar char="-"/>
            </a:pPr>
            <a:r>
              <a:rPr lang="en"/>
              <a:t>HTA maps out the relationships between steps by putting them into groups, then indicating how the individual steps and groups are connected.</a:t>
            </a:r>
            <a:endParaRPr/>
          </a:p>
          <a:p>
            <a:pPr indent="-298450" lvl="2" marL="1371600" rtl="0" algn="l">
              <a:spcBef>
                <a:spcPts val="0"/>
              </a:spcBef>
              <a:spcAft>
                <a:spcPts val="0"/>
              </a:spcAft>
              <a:buSzPts val="1100"/>
              <a:buChar char="-"/>
            </a:pPr>
            <a:r>
              <a:rPr lang="en"/>
              <a:t>Resembles a flowchart</a:t>
            </a:r>
            <a:endParaRPr/>
          </a:p>
          <a:p>
            <a:pPr indent="-298450" lvl="0" marL="457200" rtl="0" algn="l">
              <a:lnSpc>
                <a:spcPct val="115000"/>
              </a:lnSpc>
              <a:spcBef>
                <a:spcPts val="0"/>
              </a:spcBef>
              <a:spcAft>
                <a:spcPts val="0"/>
              </a:spcAft>
              <a:buSzPts val="1100"/>
              <a:buChar char="-"/>
            </a:pPr>
            <a:r>
              <a:rPr lang="en"/>
              <a:t>If you’re mostly interested in how the components of a task fit together (for example, if you’re looking for where a tool can optimize a task’s speed), then start with HTA and flesh out key details with decomposition. If you’re interested in making a tool that fits with existing practice, then start with decomposition as a way to understand inputs and outputs, and then quickly sketch out the progress of the task in hierarchical form.</a:t>
            </a:r>
            <a:endParaRPr/>
          </a:p>
          <a:p>
            <a:pPr indent="-298450" lvl="0" marL="457200" rtl="0" algn="l">
              <a:spcBef>
                <a:spcPts val="0"/>
              </a:spcBef>
              <a:spcAft>
                <a:spcPts val="0"/>
              </a:spcAft>
              <a:buSzPts val="1100"/>
              <a:buChar char="-"/>
            </a:pPr>
            <a:r>
              <a:rPr lang="en"/>
              <a:t>Representing tasks</a:t>
            </a:r>
            <a:endParaRPr/>
          </a:p>
          <a:p>
            <a:pPr indent="-298450" lvl="1" marL="914400" rtl="0" algn="l">
              <a:spcBef>
                <a:spcPts val="0"/>
              </a:spcBef>
              <a:spcAft>
                <a:spcPts val="0"/>
              </a:spcAft>
              <a:buSzPts val="1100"/>
              <a:buChar char="-"/>
            </a:pPr>
            <a:r>
              <a:rPr lang="en"/>
              <a:t>Flowchart diagrams</a:t>
            </a:r>
            <a:endParaRPr/>
          </a:p>
          <a:p>
            <a:pPr indent="-298450" lvl="1" marL="914400" rtl="0" algn="l">
              <a:spcBef>
                <a:spcPts val="0"/>
              </a:spcBef>
              <a:spcAft>
                <a:spcPts val="0"/>
              </a:spcAft>
              <a:buSzPts val="1100"/>
              <a:buChar char="-"/>
            </a:pPr>
            <a:r>
              <a:rPr lang="en"/>
              <a:t>Grids</a:t>
            </a:r>
            <a:endParaRPr/>
          </a:p>
          <a:p>
            <a:pPr indent="-298450" lvl="1" marL="914400" rtl="0" algn="l">
              <a:spcBef>
                <a:spcPts val="0"/>
              </a:spcBef>
              <a:spcAft>
                <a:spcPts val="0"/>
              </a:spcAft>
              <a:buSzPts val="1100"/>
              <a:buChar char="-"/>
            </a:pPr>
            <a:r>
              <a:rPr lang="en"/>
              <a:t>Towers</a:t>
            </a:r>
            <a:endParaRPr/>
          </a:p>
          <a:p>
            <a:pPr indent="-298450" lvl="1" marL="914400" rtl="0" algn="l">
              <a:spcBef>
                <a:spcPts val="0"/>
              </a:spcBef>
              <a:spcAft>
                <a:spcPts val="0"/>
              </a:spcAft>
              <a:buSzPts val="1100"/>
              <a:buChar char="-"/>
            </a:pPr>
            <a:r>
              <a:rPr lang="en"/>
              <a:t>Maps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0d46efbb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0d46efbb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Research diagrams or models are essential tools that help researchers to understand complex systems and processes. However, it's important to remember that these are means to an end, not the ultimate goal. It's easy to get caught up in the creation of these models, and forget the bigger picture.</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Requesting personas or scenarios without clear objectives, or defaulting to task analyses without considering project objectives can hinder research outcomes. Researchers should carefully consider the needs of their stakeholders and align research activities with project objectives.</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It's also important to negotiate with stakeholders for alternative outcomes if necessary. Sometimes, stakeholders may request specific research outputs without considering their true value. In such cases, researchers should suggest alternative outcomes that will better serve project goals.</a:t>
            </a:r>
            <a:endParaRPr sz="11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9dc92b2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9dc92b2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bc278d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bc278d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bc278d7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2bc278d7a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bc278d7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2bc278d7a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30cd53a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30cd53a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30cd53a5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30cd53a5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e0d46efbb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e0d46efbbc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42cd9197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42cd9197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42cd9197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42cd9197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42cd9197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42cd9197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42cd919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42cd919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9dc92b2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9dc92b2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9dc92b2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9dc92b2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9dc92b2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9dc92b2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0d46efb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0d46efb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tools means understanding people’s goals and the exact steps they take to accomplish them</a:t>
            </a:r>
            <a:endParaRPr/>
          </a:p>
          <a:p>
            <a:pPr indent="-298450" lvl="0" marL="457200" rtl="0" algn="l">
              <a:lnSpc>
                <a:spcPct val="115000"/>
              </a:lnSpc>
              <a:spcBef>
                <a:spcPts val="0"/>
              </a:spcBef>
              <a:spcAft>
                <a:spcPts val="0"/>
              </a:spcAft>
              <a:buSzPts val="1100"/>
              <a:buChar char="-"/>
            </a:pPr>
            <a:r>
              <a:rPr lang="en"/>
              <a:t>How critical is a task to accomplishing the goal? How often is it performed? What is the order of actions? What are the tools involved? Where do problems typically occur? Where is there flexibility in the process? What decisions must be made, and who makes them? What kinds of resources, informational and otherwise, do people need and use at various points in the process?</a:t>
            </a:r>
            <a:endParaRPr/>
          </a:p>
          <a:p>
            <a:pPr indent="0" lvl="0" marL="0" rtl="0" algn="l">
              <a:spcBef>
                <a:spcPts val="0"/>
              </a:spcBef>
              <a:spcAft>
                <a:spcPts val="0"/>
              </a:spcAft>
              <a:buNone/>
            </a:pPr>
            <a:r>
              <a:rPr lang="en"/>
              <a:t>Task analysis</a:t>
            </a:r>
            <a:endParaRPr/>
          </a:p>
          <a:p>
            <a:pPr indent="-298450" lvl="0" marL="457200" rtl="0" algn="l">
              <a:lnSpc>
                <a:spcPct val="115000"/>
              </a:lnSpc>
              <a:spcBef>
                <a:spcPts val="0"/>
              </a:spcBef>
              <a:spcAft>
                <a:spcPts val="0"/>
              </a:spcAft>
              <a:buSzPts val="1100"/>
              <a:buChar char="-"/>
            </a:pPr>
            <a:r>
              <a:rPr lang="en"/>
              <a:t>Personas portray characters, and scenarios tell stories. In contrast, a task analysis details sequences of actions taken by an individual person.</a:t>
            </a:r>
            <a:endParaRPr/>
          </a:p>
          <a:p>
            <a:pPr indent="-298450" lvl="0" marL="457200" rtl="0" algn="l">
              <a:lnSpc>
                <a:spcPct val="115000"/>
              </a:lnSpc>
              <a:spcBef>
                <a:spcPts val="0"/>
              </a:spcBef>
              <a:spcAft>
                <a:spcPts val="0"/>
              </a:spcAft>
              <a:buSzPts val="1100"/>
              <a:buChar char="-"/>
            </a:pPr>
            <a:r>
              <a:rPr lang="en"/>
              <a:t>best used when you already know what problem you’re trying to solve but you don’t know how people are solving it right now</a:t>
            </a:r>
            <a:endParaRPr/>
          </a:p>
          <a:p>
            <a:pPr indent="-298450" lvl="1" marL="914400" rtl="0" algn="l">
              <a:lnSpc>
                <a:spcPct val="115000"/>
              </a:lnSpc>
              <a:spcBef>
                <a:spcPts val="0"/>
              </a:spcBef>
              <a:spcAft>
                <a:spcPts val="0"/>
              </a:spcAft>
              <a:buSzPts val="1100"/>
              <a:buChar char="-"/>
            </a:pPr>
            <a:r>
              <a:rPr lang="en"/>
              <a:t>It can help diagnose potential usability pain points, establish system dependencies, or identify new product development opportunities in areas where people lack the tools they need to accomplish their goals. </a:t>
            </a:r>
            <a:endParaRPr/>
          </a:p>
          <a:p>
            <a:pPr indent="-298450" lvl="0" marL="457200" rtl="0" algn="l">
              <a:lnSpc>
                <a:spcPct val="115000"/>
              </a:lnSpc>
              <a:spcBef>
                <a:spcPts val="0"/>
              </a:spcBef>
              <a:spcAft>
                <a:spcPts val="0"/>
              </a:spcAft>
              <a:buSzPts val="1100"/>
              <a:buChar char="-"/>
            </a:pPr>
            <a:r>
              <a:rPr lang="en"/>
              <a:t>Task analysis is also best used for goal-directed, well-bounded procedures, such as buying furniture. </a:t>
            </a:r>
            <a:endParaRPr/>
          </a:p>
          <a:p>
            <a:pPr indent="-298450" lvl="0" marL="457200" rtl="0" algn="l">
              <a:lnSpc>
                <a:spcPct val="115000"/>
              </a:lnSpc>
              <a:spcBef>
                <a:spcPts val="0"/>
              </a:spcBef>
              <a:spcAft>
                <a:spcPts val="0"/>
              </a:spcAft>
              <a:buSzPts val="1100"/>
              <a:buChar char="-"/>
            </a:pPr>
            <a:r>
              <a:rPr lang="en"/>
              <a:t>Activities with no clear criteria for success and no defined sequences of steps are not likely to be amenable to decomposition.</a:t>
            </a:r>
            <a:endParaRPr/>
          </a:p>
          <a:p>
            <a:pPr indent="-298450" lvl="0" marL="457200" rtl="0" algn="l">
              <a:spcBef>
                <a:spcPts val="0"/>
              </a:spcBef>
              <a:spcAft>
                <a:spcPts val="0"/>
              </a:spcAft>
              <a:buSzPts val="1100"/>
              <a:buChar char="-"/>
            </a:pPr>
            <a:r>
              <a:rPr lang="en"/>
              <a:t>qualitative methods such as interviews and field visits; combination since participants are more likely to tell you how a task is supposed to be done rather than what they are actually doing</a:t>
            </a:r>
            <a:endParaRPr/>
          </a:p>
          <a:p>
            <a:pPr indent="-298450" lvl="1" marL="914400" rtl="0" algn="l">
              <a:lnSpc>
                <a:spcPct val="115000"/>
              </a:lnSpc>
              <a:spcBef>
                <a:spcPts val="0"/>
              </a:spcBef>
              <a:spcAft>
                <a:spcPts val="0"/>
              </a:spcAft>
              <a:buSzPts val="1100"/>
              <a:buChar char="-"/>
            </a:pPr>
            <a:r>
              <a:rPr lang="en"/>
              <a:t>Using stakeholder interviews (described in Chapter 4), decide how detailed your task analysis needs to be to support the needs of design and development through the next major product development cycle. It can be helpful to create a template or example ahead of time to help you figure out when you’ve provided enough detail.</a:t>
            </a:r>
            <a:endParaRPr/>
          </a:p>
          <a:p>
            <a:pPr indent="-298450" lvl="1" marL="914400" rtl="0" algn="l">
              <a:lnSpc>
                <a:spcPct val="115000"/>
              </a:lnSpc>
              <a:spcBef>
                <a:spcPts val="0"/>
              </a:spcBef>
              <a:spcAft>
                <a:spcPts val="0"/>
              </a:spcAft>
              <a:buSzPts val="1100"/>
              <a:buChar char="-"/>
            </a:pPr>
            <a:r>
              <a:rPr lang="en"/>
              <a:t>Questions at these interviews should be geared toward understanding how the participant performs the task at hand.</a:t>
            </a:r>
            <a:endParaRPr/>
          </a:p>
          <a:p>
            <a:pPr indent="-298450" lvl="0" marL="457200" rtl="0" algn="l">
              <a:spcBef>
                <a:spcPts val="0"/>
              </a:spcBef>
              <a:spcAft>
                <a:spcPts val="0"/>
              </a:spcAft>
              <a:buSzPts val="1100"/>
              <a:buChar char="-"/>
            </a:pPr>
            <a:r>
              <a:rPr lang="en"/>
              <a:t>Analyzing the data</a:t>
            </a:r>
            <a:endParaRPr/>
          </a:p>
          <a:p>
            <a:pPr indent="-298450" lvl="1" marL="914400" rtl="0" algn="l">
              <a:spcBef>
                <a:spcPts val="0"/>
              </a:spcBef>
              <a:spcAft>
                <a:spcPts val="0"/>
              </a:spcAft>
              <a:buSzPts val="1100"/>
              <a:buChar char="-"/>
            </a:pPr>
            <a:r>
              <a:rPr lang="en"/>
              <a:t>Task decomposition</a:t>
            </a:r>
            <a:endParaRPr/>
          </a:p>
          <a:p>
            <a:pPr indent="-298450" lvl="2" marL="1371600" rtl="0" algn="l">
              <a:spcBef>
                <a:spcPts val="0"/>
              </a:spcBef>
              <a:spcAft>
                <a:spcPts val="0"/>
              </a:spcAft>
              <a:buSzPts val="1100"/>
              <a:buChar char="-"/>
            </a:pPr>
            <a:r>
              <a:rPr lang="en"/>
              <a:t>Describe the actions and do error projection to see what would happen if the action weren’t performed</a:t>
            </a:r>
            <a:endParaRPr/>
          </a:p>
          <a:p>
            <a:pPr indent="-298450" lvl="1" marL="914400" rtl="0" algn="l">
              <a:spcBef>
                <a:spcPts val="0"/>
              </a:spcBef>
              <a:spcAft>
                <a:spcPts val="0"/>
              </a:spcAft>
              <a:buSzPts val="1100"/>
              <a:buChar char="-"/>
            </a:pPr>
            <a:r>
              <a:rPr lang="en"/>
              <a:t>Hierarchical task analysis</a:t>
            </a:r>
            <a:endParaRPr/>
          </a:p>
          <a:p>
            <a:pPr indent="-298450" lvl="2" marL="1371600" rtl="0" algn="l">
              <a:lnSpc>
                <a:spcPct val="115000"/>
              </a:lnSpc>
              <a:spcBef>
                <a:spcPts val="0"/>
              </a:spcBef>
              <a:spcAft>
                <a:spcPts val="0"/>
              </a:spcAft>
              <a:buSzPts val="1100"/>
              <a:buChar char="-"/>
            </a:pPr>
            <a:r>
              <a:rPr lang="en"/>
              <a:t>HTA maps out the relationships between steps by putting them into groups, then indicating how the individual steps and groups are connected.</a:t>
            </a:r>
            <a:endParaRPr/>
          </a:p>
          <a:p>
            <a:pPr indent="-298450" lvl="2" marL="1371600" rtl="0" algn="l">
              <a:spcBef>
                <a:spcPts val="0"/>
              </a:spcBef>
              <a:spcAft>
                <a:spcPts val="0"/>
              </a:spcAft>
              <a:buSzPts val="1100"/>
              <a:buChar char="-"/>
            </a:pPr>
            <a:r>
              <a:rPr lang="en"/>
              <a:t>Resembles a flowchart</a:t>
            </a:r>
            <a:endParaRPr/>
          </a:p>
          <a:p>
            <a:pPr indent="-298450" lvl="0" marL="457200" rtl="0" algn="l">
              <a:lnSpc>
                <a:spcPct val="115000"/>
              </a:lnSpc>
              <a:spcBef>
                <a:spcPts val="0"/>
              </a:spcBef>
              <a:spcAft>
                <a:spcPts val="0"/>
              </a:spcAft>
              <a:buSzPts val="1100"/>
              <a:buChar char="-"/>
            </a:pPr>
            <a:r>
              <a:rPr lang="en"/>
              <a:t>If you’re mostly interested in how the components of a task fit together (for example, if you’re looking for where a tool can optimize a task’s speed), then start with HTA and flesh out key details with decomposition. If you’re interested in making a tool that fits with existing practice, then start with decomposition as a way to understand inputs and outputs, and then quickly sketch out the progress of the task in hierarchical form.</a:t>
            </a:r>
            <a:endParaRPr/>
          </a:p>
          <a:p>
            <a:pPr indent="-298450" lvl="0" marL="457200" rtl="0" algn="l">
              <a:spcBef>
                <a:spcPts val="0"/>
              </a:spcBef>
              <a:spcAft>
                <a:spcPts val="0"/>
              </a:spcAft>
              <a:buSzPts val="1100"/>
              <a:buChar char="-"/>
            </a:pPr>
            <a:r>
              <a:rPr lang="en"/>
              <a:t>Representing tasks</a:t>
            </a:r>
            <a:endParaRPr/>
          </a:p>
          <a:p>
            <a:pPr indent="-298450" lvl="1" marL="914400" rtl="0" algn="l">
              <a:spcBef>
                <a:spcPts val="0"/>
              </a:spcBef>
              <a:spcAft>
                <a:spcPts val="0"/>
              </a:spcAft>
              <a:buSzPts val="1100"/>
              <a:buChar char="-"/>
            </a:pPr>
            <a:r>
              <a:rPr lang="en"/>
              <a:t>Flowchart diagrams</a:t>
            </a:r>
            <a:endParaRPr/>
          </a:p>
          <a:p>
            <a:pPr indent="-298450" lvl="1" marL="914400" rtl="0" algn="l">
              <a:spcBef>
                <a:spcPts val="0"/>
              </a:spcBef>
              <a:spcAft>
                <a:spcPts val="0"/>
              </a:spcAft>
              <a:buSzPts val="1100"/>
              <a:buChar char="-"/>
            </a:pPr>
            <a:r>
              <a:rPr lang="en"/>
              <a:t>Grids</a:t>
            </a:r>
            <a:endParaRPr/>
          </a:p>
          <a:p>
            <a:pPr indent="-298450" lvl="1" marL="914400" rtl="0" algn="l">
              <a:spcBef>
                <a:spcPts val="0"/>
              </a:spcBef>
              <a:spcAft>
                <a:spcPts val="0"/>
              </a:spcAft>
              <a:buSzPts val="1100"/>
              <a:buChar char="-"/>
            </a:pPr>
            <a:r>
              <a:rPr lang="en"/>
              <a:t>Towers</a:t>
            </a:r>
            <a:endParaRPr/>
          </a:p>
          <a:p>
            <a:pPr indent="-298450" lvl="1" marL="914400" rtl="0" algn="l">
              <a:spcBef>
                <a:spcPts val="0"/>
              </a:spcBef>
              <a:spcAft>
                <a:spcPts val="0"/>
              </a:spcAft>
              <a:buSzPts val="1100"/>
              <a:buChar char="-"/>
            </a:pPr>
            <a:r>
              <a:rPr lang="en"/>
              <a:t>Maps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0d46efbb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0d46efbb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tools means understanding people’s goals and the exact steps they take to accomplish them</a:t>
            </a:r>
            <a:endParaRPr/>
          </a:p>
          <a:p>
            <a:pPr indent="-298450" lvl="0" marL="457200" rtl="0" algn="l">
              <a:lnSpc>
                <a:spcPct val="115000"/>
              </a:lnSpc>
              <a:spcBef>
                <a:spcPts val="0"/>
              </a:spcBef>
              <a:spcAft>
                <a:spcPts val="0"/>
              </a:spcAft>
              <a:buSzPts val="1100"/>
              <a:buChar char="-"/>
            </a:pPr>
            <a:r>
              <a:rPr lang="en"/>
              <a:t>How critical is a task to accomplishing the goal? How often is it performed? What is the order of actions? What are the tools involved? Where do problems typically occur? Where is there flexibility in the process? What decisions must be made, and who makes them? What kinds of resources, informational and otherwise, do people need and use at various points in the process?</a:t>
            </a:r>
            <a:endParaRPr/>
          </a:p>
          <a:p>
            <a:pPr indent="0" lvl="0" marL="0" rtl="0" algn="l">
              <a:spcBef>
                <a:spcPts val="0"/>
              </a:spcBef>
              <a:spcAft>
                <a:spcPts val="0"/>
              </a:spcAft>
              <a:buNone/>
            </a:pPr>
            <a:r>
              <a:rPr lang="en"/>
              <a:t>Task analysis</a:t>
            </a:r>
            <a:endParaRPr/>
          </a:p>
          <a:p>
            <a:pPr indent="-298450" lvl="0" marL="457200" rtl="0" algn="l">
              <a:lnSpc>
                <a:spcPct val="115000"/>
              </a:lnSpc>
              <a:spcBef>
                <a:spcPts val="0"/>
              </a:spcBef>
              <a:spcAft>
                <a:spcPts val="0"/>
              </a:spcAft>
              <a:buSzPts val="1100"/>
              <a:buChar char="-"/>
            </a:pPr>
            <a:r>
              <a:rPr lang="en"/>
              <a:t>Personas portray characters, and scenarios tell stories. In contrast, a task analysis details sequences of actions taken by an individual person.</a:t>
            </a:r>
            <a:endParaRPr/>
          </a:p>
          <a:p>
            <a:pPr indent="-298450" lvl="0" marL="457200" rtl="0" algn="l">
              <a:lnSpc>
                <a:spcPct val="115000"/>
              </a:lnSpc>
              <a:spcBef>
                <a:spcPts val="0"/>
              </a:spcBef>
              <a:spcAft>
                <a:spcPts val="0"/>
              </a:spcAft>
              <a:buSzPts val="1100"/>
              <a:buChar char="-"/>
            </a:pPr>
            <a:r>
              <a:rPr lang="en"/>
              <a:t>best used when you already know what problem you’re trying to solve but you don’t know how people are solving it right now</a:t>
            </a:r>
            <a:endParaRPr/>
          </a:p>
          <a:p>
            <a:pPr indent="-298450" lvl="1" marL="914400" rtl="0" algn="l">
              <a:lnSpc>
                <a:spcPct val="115000"/>
              </a:lnSpc>
              <a:spcBef>
                <a:spcPts val="0"/>
              </a:spcBef>
              <a:spcAft>
                <a:spcPts val="0"/>
              </a:spcAft>
              <a:buSzPts val="1100"/>
              <a:buChar char="-"/>
            </a:pPr>
            <a:r>
              <a:rPr lang="en"/>
              <a:t>It can help diagnose potential usability pain points, establish system dependencies, or identify new product development opportunities in areas where people lack the tools they need to accomplish their goals. </a:t>
            </a:r>
            <a:endParaRPr/>
          </a:p>
          <a:p>
            <a:pPr indent="-298450" lvl="0" marL="457200" rtl="0" algn="l">
              <a:lnSpc>
                <a:spcPct val="115000"/>
              </a:lnSpc>
              <a:spcBef>
                <a:spcPts val="0"/>
              </a:spcBef>
              <a:spcAft>
                <a:spcPts val="0"/>
              </a:spcAft>
              <a:buSzPts val="1100"/>
              <a:buChar char="-"/>
            </a:pPr>
            <a:r>
              <a:rPr lang="en"/>
              <a:t>Task analysis is also best used for goal-directed, well-bounded procedures, such as buying furniture. </a:t>
            </a:r>
            <a:endParaRPr/>
          </a:p>
          <a:p>
            <a:pPr indent="-298450" lvl="0" marL="457200" rtl="0" algn="l">
              <a:lnSpc>
                <a:spcPct val="115000"/>
              </a:lnSpc>
              <a:spcBef>
                <a:spcPts val="0"/>
              </a:spcBef>
              <a:spcAft>
                <a:spcPts val="0"/>
              </a:spcAft>
              <a:buSzPts val="1100"/>
              <a:buChar char="-"/>
            </a:pPr>
            <a:r>
              <a:rPr lang="en"/>
              <a:t>Activities with no clear criteria for success and no defined sequences of steps are not likely to be amenable to decomposition.</a:t>
            </a:r>
            <a:endParaRPr/>
          </a:p>
          <a:p>
            <a:pPr indent="-298450" lvl="0" marL="457200" rtl="0" algn="l">
              <a:spcBef>
                <a:spcPts val="0"/>
              </a:spcBef>
              <a:spcAft>
                <a:spcPts val="0"/>
              </a:spcAft>
              <a:buSzPts val="1100"/>
              <a:buChar char="-"/>
            </a:pPr>
            <a:r>
              <a:rPr lang="en"/>
              <a:t>qualitative methods such as interviews and field visits; combination since participants are more likely to tell you how a task is supposed to be done rather than what they are actually doing</a:t>
            </a:r>
            <a:endParaRPr/>
          </a:p>
          <a:p>
            <a:pPr indent="-298450" lvl="1" marL="914400" rtl="0" algn="l">
              <a:lnSpc>
                <a:spcPct val="115000"/>
              </a:lnSpc>
              <a:spcBef>
                <a:spcPts val="0"/>
              </a:spcBef>
              <a:spcAft>
                <a:spcPts val="0"/>
              </a:spcAft>
              <a:buSzPts val="1100"/>
              <a:buChar char="-"/>
            </a:pPr>
            <a:r>
              <a:rPr lang="en"/>
              <a:t>Using stakeholder interviews (described in Chapter 4), decide how detailed your task analysis needs to be to support the needs of design and development through the next major product development cycle. It can be helpful to create a template or example ahead of time to help you figure out when you’ve provided enough detail.</a:t>
            </a:r>
            <a:endParaRPr/>
          </a:p>
          <a:p>
            <a:pPr indent="-298450" lvl="1" marL="914400" rtl="0" algn="l">
              <a:lnSpc>
                <a:spcPct val="115000"/>
              </a:lnSpc>
              <a:spcBef>
                <a:spcPts val="0"/>
              </a:spcBef>
              <a:spcAft>
                <a:spcPts val="0"/>
              </a:spcAft>
              <a:buSzPts val="1100"/>
              <a:buChar char="-"/>
            </a:pPr>
            <a:r>
              <a:rPr lang="en"/>
              <a:t>Questions at these interviews should be geared toward understanding how the participant performs the task at hand.</a:t>
            </a:r>
            <a:endParaRPr/>
          </a:p>
          <a:p>
            <a:pPr indent="-298450" lvl="0" marL="457200" rtl="0" algn="l">
              <a:spcBef>
                <a:spcPts val="0"/>
              </a:spcBef>
              <a:spcAft>
                <a:spcPts val="0"/>
              </a:spcAft>
              <a:buSzPts val="1100"/>
              <a:buChar char="-"/>
            </a:pPr>
            <a:r>
              <a:rPr lang="en"/>
              <a:t>Analyzing the data</a:t>
            </a:r>
            <a:endParaRPr/>
          </a:p>
          <a:p>
            <a:pPr indent="-298450" lvl="1" marL="914400" rtl="0" algn="l">
              <a:spcBef>
                <a:spcPts val="0"/>
              </a:spcBef>
              <a:spcAft>
                <a:spcPts val="0"/>
              </a:spcAft>
              <a:buSzPts val="1100"/>
              <a:buChar char="-"/>
            </a:pPr>
            <a:r>
              <a:rPr lang="en"/>
              <a:t>Task decomposition</a:t>
            </a:r>
            <a:endParaRPr/>
          </a:p>
          <a:p>
            <a:pPr indent="-298450" lvl="2" marL="1371600" rtl="0" algn="l">
              <a:spcBef>
                <a:spcPts val="0"/>
              </a:spcBef>
              <a:spcAft>
                <a:spcPts val="0"/>
              </a:spcAft>
              <a:buSzPts val="1100"/>
              <a:buChar char="-"/>
            </a:pPr>
            <a:r>
              <a:rPr lang="en"/>
              <a:t>Describe the actions and do error projection to see what would happen if the action weren’t performed</a:t>
            </a:r>
            <a:endParaRPr/>
          </a:p>
          <a:p>
            <a:pPr indent="-298450" lvl="1" marL="914400" rtl="0" algn="l">
              <a:spcBef>
                <a:spcPts val="0"/>
              </a:spcBef>
              <a:spcAft>
                <a:spcPts val="0"/>
              </a:spcAft>
              <a:buSzPts val="1100"/>
              <a:buChar char="-"/>
            </a:pPr>
            <a:r>
              <a:rPr lang="en"/>
              <a:t>Hierarchical task analysis</a:t>
            </a:r>
            <a:endParaRPr/>
          </a:p>
          <a:p>
            <a:pPr indent="-298450" lvl="2" marL="1371600" rtl="0" algn="l">
              <a:lnSpc>
                <a:spcPct val="115000"/>
              </a:lnSpc>
              <a:spcBef>
                <a:spcPts val="0"/>
              </a:spcBef>
              <a:spcAft>
                <a:spcPts val="0"/>
              </a:spcAft>
              <a:buSzPts val="1100"/>
              <a:buChar char="-"/>
            </a:pPr>
            <a:r>
              <a:rPr lang="en"/>
              <a:t>HTA maps out the relationships between steps by putting them into groups, then indicating how the individual steps and groups are connected.</a:t>
            </a:r>
            <a:endParaRPr/>
          </a:p>
          <a:p>
            <a:pPr indent="-298450" lvl="2" marL="1371600" rtl="0" algn="l">
              <a:spcBef>
                <a:spcPts val="0"/>
              </a:spcBef>
              <a:spcAft>
                <a:spcPts val="0"/>
              </a:spcAft>
              <a:buSzPts val="1100"/>
              <a:buChar char="-"/>
            </a:pPr>
            <a:r>
              <a:rPr lang="en"/>
              <a:t>Resembles a flowchart</a:t>
            </a:r>
            <a:endParaRPr/>
          </a:p>
          <a:p>
            <a:pPr indent="-298450" lvl="0" marL="457200" rtl="0" algn="l">
              <a:lnSpc>
                <a:spcPct val="115000"/>
              </a:lnSpc>
              <a:spcBef>
                <a:spcPts val="0"/>
              </a:spcBef>
              <a:spcAft>
                <a:spcPts val="0"/>
              </a:spcAft>
              <a:buSzPts val="1100"/>
              <a:buChar char="-"/>
            </a:pPr>
            <a:r>
              <a:rPr lang="en"/>
              <a:t>If you’re mostly interested in how the components of a task fit together (for example, if you’re looking for where a tool can optimize a task’s speed), then start with HTA and flesh out key details with decomposition. If you’re interested in making a tool that fits with existing practice, then start with decomposition as a way to understand inputs and outputs, and then quickly sketch out the progress of the task in hierarchical form.</a:t>
            </a:r>
            <a:endParaRPr/>
          </a:p>
          <a:p>
            <a:pPr indent="-298450" lvl="0" marL="457200" rtl="0" algn="l">
              <a:spcBef>
                <a:spcPts val="0"/>
              </a:spcBef>
              <a:spcAft>
                <a:spcPts val="0"/>
              </a:spcAft>
              <a:buSzPts val="1100"/>
              <a:buChar char="-"/>
            </a:pPr>
            <a:r>
              <a:rPr lang="en"/>
              <a:t>Representing tasks</a:t>
            </a:r>
            <a:endParaRPr/>
          </a:p>
          <a:p>
            <a:pPr indent="-298450" lvl="1" marL="914400" rtl="0" algn="l">
              <a:spcBef>
                <a:spcPts val="0"/>
              </a:spcBef>
              <a:spcAft>
                <a:spcPts val="0"/>
              </a:spcAft>
              <a:buSzPts val="1100"/>
              <a:buChar char="-"/>
            </a:pPr>
            <a:r>
              <a:rPr lang="en"/>
              <a:t>Flowchart diagrams</a:t>
            </a:r>
            <a:endParaRPr/>
          </a:p>
          <a:p>
            <a:pPr indent="-298450" lvl="1" marL="914400" rtl="0" algn="l">
              <a:spcBef>
                <a:spcPts val="0"/>
              </a:spcBef>
              <a:spcAft>
                <a:spcPts val="0"/>
              </a:spcAft>
              <a:buSzPts val="1100"/>
              <a:buChar char="-"/>
            </a:pPr>
            <a:r>
              <a:rPr lang="en"/>
              <a:t>Grids</a:t>
            </a:r>
            <a:endParaRPr/>
          </a:p>
          <a:p>
            <a:pPr indent="-298450" lvl="1" marL="914400" rtl="0" algn="l">
              <a:spcBef>
                <a:spcPts val="0"/>
              </a:spcBef>
              <a:spcAft>
                <a:spcPts val="0"/>
              </a:spcAft>
              <a:buSzPts val="1100"/>
              <a:buChar char="-"/>
            </a:pPr>
            <a:r>
              <a:rPr lang="en"/>
              <a:t>Towers</a:t>
            </a:r>
            <a:endParaRPr/>
          </a:p>
          <a:p>
            <a:pPr indent="-298450" lvl="1" marL="914400" rtl="0" algn="l">
              <a:spcBef>
                <a:spcPts val="0"/>
              </a:spcBef>
              <a:spcAft>
                <a:spcPts val="0"/>
              </a:spcAft>
              <a:buSzPts val="1100"/>
              <a:buChar char="-"/>
            </a:pPr>
            <a:r>
              <a:rPr lang="en"/>
              <a:t>Maps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0d46efbb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0d46efbb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tools means understanding people’s goals and the exact steps they take to accomplish them</a:t>
            </a:r>
            <a:endParaRPr/>
          </a:p>
          <a:p>
            <a:pPr indent="-298450" lvl="0" marL="457200" rtl="0" algn="l">
              <a:lnSpc>
                <a:spcPct val="115000"/>
              </a:lnSpc>
              <a:spcBef>
                <a:spcPts val="0"/>
              </a:spcBef>
              <a:spcAft>
                <a:spcPts val="0"/>
              </a:spcAft>
              <a:buSzPts val="1100"/>
              <a:buChar char="-"/>
            </a:pPr>
            <a:r>
              <a:rPr lang="en"/>
              <a:t>How critical is a task to accomplishing the goal? How often is it performed? What is the order of actions? What are the tools involved? Where do problems typically occur? Where is there flexibility in the process? What decisions must be made, and who makes them? What kinds of resources, informational and otherwise, do people need and use at various points in the process?</a:t>
            </a:r>
            <a:endParaRPr/>
          </a:p>
          <a:p>
            <a:pPr indent="0" lvl="0" marL="0" rtl="0" algn="l">
              <a:spcBef>
                <a:spcPts val="0"/>
              </a:spcBef>
              <a:spcAft>
                <a:spcPts val="0"/>
              </a:spcAft>
              <a:buNone/>
            </a:pPr>
            <a:r>
              <a:rPr lang="en"/>
              <a:t>Task analysis</a:t>
            </a:r>
            <a:endParaRPr/>
          </a:p>
          <a:p>
            <a:pPr indent="-298450" lvl="0" marL="457200" rtl="0" algn="l">
              <a:lnSpc>
                <a:spcPct val="115000"/>
              </a:lnSpc>
              <a:spcBef>
                <a:spcPts val="0"/>
              </a:spcBef>
              <a:spcAft>
                <a:spcPts val="0"/>
              </a:spcAft>
              <a:buSzPts val="1100"/>
              <a:buChar char="-"/>
            </a:pPr>
            <a:r>
              <a:rPr lang="en"/>
              <a:t>Personas portray characters, and scenarios tell stories. In contrast, a task analysis details sequences of actions taken by an individual person.</a:t>
            </a:r>
            <a:endParaRPr/>
          </a:p>
          <a:p>
            <a:pPr indent="-298450" lvl="0" marL="457200" rtl="0" algn="l">
              <a:lnSpc>
                <a:spcPct val="115000"/>
              </a:lnSpc>
              <a:spcBef>
                <a:spcPts val="0"/>
              </a:spcBef>
              <a:spcAft>
                <a:spcPts val="0"/>
              </a:spcAft>
              <a:buSzPts val="1100"/>
              <a:buChar char="-"/>
            </a:pPr>
            <a:r>
              <a:rPr lang="en"/>
              <a:t>best used when you already know what problem you’re trying to solve but you don’t know how people are solving it right now</a:t>
            </a:r>
            <a:endParaRPr/>
          </a:p>
          <a:p>
            <a:pPr indent="-298450" lvl="1" marL="914400" rtl="0" algn="l">
              <a:lnSpc>
                <a:spcPct val="115000"/>
              </a:lnSpc>
              <a:spcBef>
                <a:spcPts val="0"/>
              </a:spcBef>
              <a:spcAft>
                <a:spcPts val="0"/>
              </a:spcAft>
              <a:buSzPts val="1100"/>
              <a:buChar char="-"/>
            </a:pPr>
            <a:r>
              <a:rPr lang="en"/>
              <a:t>It can help diagnose potential usability pain points, establish system dependencies, or identify new product development opportunities in areas where people lack the tools they need to accomplish their goals. </a:t>
            </a:r>
            <a:endParaRPr/>
          </a:p>
          <a:p>
            <a:pPr indent="-298450" lvl="0" marL="457200" rtl="0" algn="l">
              <a:lnSpc>
                <a:spcPct val="115000"/>
              </a:lnSpc>
              <a:spcBef>
                <a:spcPts val="0"/>
              </a:spcBef>
              <a:spcAft>
                <a:spcPts val="0"/>
              </a:spcAft>
              <a:buSzPts val="1100"/>
              <a:buChar char="-"/>
            </a:pPr>
            <a:r>
              <a:rPr lang="en"/>
              <a:t>Task analysis is also best used for goal-directed, well-bounded procedures, such as buying furniture. </a:t>
            </a:r>
            <a:endParaRPr/>
          </a:p>
          <a:p>
            <a:pPr indent="-298450" lvl="0" marL="457200" rtl="0" algn="l">
              <a:lnSpc>
                <a:spcPct val="115000"/>
              </a:lnSpc>
              <a:spcBef>
                <a:spcPts val="0"/>
              </a:spcBef>
              <a:spcAft>
                <a:spcPts val="0"/>
              </a:spcAft>
              <a:buSzPts val="1100"/>
              <a:buChar char="-"/>
            </a:pPr>
            <a:r>
              <a:rPr lang="en"/>
              <a:t>Activities with no clear criteria for success and no defined sequences of steps are not likely to be amenable to decomposition.</a:t>
            </a:r>
            <a:endParaRPr/>
          </a:p>
          <a:p>
            <a:pPr indent="-298450" lvl="0" marL="457200" rtl="0" algn="l">
              <a:spcBef>
                <a:spcPts val="0"/>
              </a:spcBef>
              <a:spcAft>
                <a:spcPts val="0"/>
              </a:spcAft>
              <a:buSzPts val="1100"/>
              <a:buChar char="-"/>
            </a:pPr>
            <a:r>
              <a:rPr lang="en"/>
              <a:t>qualitative methods such as interviews and field visits; combination since participants are more likely to tell you how a task is supposed to be done rather than what they are actually doing</a:t>
            </a:r>
            <a:endParaRPr/>
          </a:p>
          <a:p>
            <a:pPr indent="-298450" lvl="0" marL="457200" rtl="0" algn="l">
              <a:spcBef>
                <a:spcPts val="0"/>
              </a:spcBef>
              <a:spcAft>
                <a:spcPts val="0"/>
              </a:spcAft>
              <a:buSzPts val="1100"/>
              <a:buChar char="-"/>
            </a:pPr>
            <a:r>
              <a:rPr lang="en"/>
              <a:t>Analyzing the data</a:t>
            </a:r>
            <a:endParaRPr/>
          </a:p>
          <a:p>
            <a:pPr indent="-298450" lvl="1" marL="914400" rtl="0" algn="l">
              <a:spcBef>
                <a:spcPts val="0"/>
              </a:spcBef>
              <a:spcAft>
                <a:spcPts val="0"/>
              </a:spcAft>
              <a:buSzPts val="1100"/>
              <a:buChar char="-"/>
            </a:pPr>
            <a:r>
              <a:rPr lang="en"/>
              <a:t>Task decomposition</a:t>
            </a:r>
            <a:endParaRPr/>
          </a:p>
          <a:p>
            <a:pPr indent="-298450" lvl="2" marL="1371600" rtl="0" algn="l">
              <a:spcBef>
                <a:spcPts val="0"/>
              </a:spcBef>
              <a:spcAft>
                <a:spcPts val="0"/>
              </a:spcAft>
              <a:buSzPts val="1100"/>
              <a:buChar char="-"/>
            </a:pPr>
            <a:r>
              <a:rPr lang="en"/>
              <a:t>Describe the actions and do error projection to see what would happen if the action weren’t performed</a:t>
            </a:r>
            <a:endParaRPr/>
          </a:p>
          <a:p>
            <a:pPr indent="-298450" lvl="1" marL="914400" rtl="0" algn="l">
              <a:spcBef>
                <a:spcPts val="0"/>
              </a:spcBef>
              <a:spcAft>
                <a:spcPts val="0"/>
              </a:spcAft>
              <a:buSzPts val="1100"/>
              <a:buChar char="-"/>
            </a:pPr>
            <a:r>
              <a:rPr lang="en"/>
              <a:t>Hierarchical task analysis</a:t>
            </a:r>
            <a:endParaRPr/>
          </a:p>
          <a:p>
            <a:pPr indent="-298450" lvl="2" marL="1371600" rtl="0" algn="l">
              <a:lnSpc>
                <a:spcPct val="115000"/>
              </a:lnSpc>
              <a:spcBef>
                <a:spcPts val="0"/>
              </a:spcBef>
              <a:spcAft>
                <a:spcPts val="0"/>
              </a:spcAft>
              <a:buSzPts val="1100"/>
              <a:buChar char="-"/>
            </a:pPr>
            <a:r>
              <a:rPr lang="en"/>
              <a:t>HTA maps out the relationships between steps by putting them into groups, then indicating how the individual steps and groups are connected.</a:t>
            </a:r>
            <a:endParaRPr/>
          </a:p>
          <a:p>
            <a:pPr indent="-298450" lvl="2" marL="1371600" rtl="0" algn="l">
              <a:spcBef>
                <a:spcPts val="0"/>
              </a:spcBef>
              <a:spcAft>
                <a:spcPts val="0"/>
              </a:spcAft>
              <a:buSzPts val="1100"/>
              <a:buChar char="-"/>
            </a:pPr>
            <a:r>
              <a:rPr lang="en"/>
              <a:t>Resembles a flowchart</a:t>
            </a:r>
            <a:endParaRPr/>
          </a:p>
          <a:p>
            <a:pPr indent="-298450" lvl="0" marL="457200" rtl="0" algn="l">
              <a:lnSpc>
                <a:spcPct val="115000"/>
              </a:lnSpc>
              <a:spcBef>
                <a:spcPts val="0"/>
              </a:spcBef>
              <a:spcAft>
                <a:spcPts val="0"/>
              </a:spcAft>
              <a:buSzPts val="1100"/>
              <a:buChar char="-"/>
            </a:pPr>
            <a:r>
              <a:rPr lang="en"/>
              <a:t>If you’re mostly interested in how the components of a task fit together (for example, if you’re looking for where a tool can optimize a task’s speed), then start with HTA and flesh out key details with decomposition. If you’re interested in making a tool that fits with existing practice, then start with decomposition as a way to understand inputs and outputs, and then quickly sketch out the progress of the task in hierarchical form.</a:t>
            </a:r>
            <a:endParaRPr/>
          </a:p>
          <a:p>
            <a:pPr indent="-298450" lvl="0" marL="457200" rtl="0" algn="l">
              <a:spcBef>
                <a:spcPts val="0"/>
              </a:spcBef>
              <a:spcAft>
                <a:spcPts val="0"/>
              </a:spcAft>
              <a:buSzPts val="1100"/>
              <a:buChar char="-"/>
            </a:pPr>
            <a:r>
              <a:rPr lang="en"/>
              <a:t>Representing tasks</a:t>
            </a:r>
            <a:endParaRPr/>
          </a:p>
          <a:p>
            <a:pPr indent="-298450" lvl="1" marL="914400" rtl="0" algn="l">
              <a:spcBef>
                <a:spcPts val="0"/>
              </a:spcBef>
              <a:spcAft>
                <a:spcPts val="0"/>
              </a:spcAft>
              <a:buSzPts val="1100"/>
              <a:buChar char="-"/>
            </a:pPr>
            <a:r>
              <a:rPr lang="en"/>
              <a:t>Flowchart diagrams</a:t>
            </a:r>
            <a:endParaRPr/>
          </a:p>
          <a:p>
            <a:pPr indent="-298450" lvl="1" marL="914400" rtl="0" algn="l">
              <a:spcBef>
                <a:spcPts val="0"/>
              </a:spcBef>
              <a:spcAft>
                <a:spcPts val="0"/>
              </a:spcAft>
              <a:buSzPts val="1100"/>
              <a:buChar char="-"/>
            </a:pPr>
            <a:r>
              <a:rPr lang="en"/>
              <a:t>Grids</a:t>
            </a:r>
            <a:endParaRPr/>
          </a:p>
          <a:p>
            <a:pPr indent="-298450" lvl="1" marL="914400" rtl="0" algn="l">
              <a:spcBef>
                <a:spcPts val="0"/>
              </a:spcBef>
              <a:spcAft>
                <a:spcPts val="0"/>
              </a:spcAft>
              <a:buSzPts val="1100"/>
              <a:buChar char="-"/>
            </a:pPr>
            <a:r>
              <a:rPr lang="en"/>
              <a:t>Towers</a:t>
            </a:r>
            <a:endParaRPr/>
          </a:p>
          <a:p>
            <a:pPr indent="-298450" lvl="1" marL="914400" rtl="0" algn="l">
              <a:spcBef>
                <a:spcPts val="0"/>
              </a:spcBef>
              <a:spcAft>
                <a:spcPts val="0"/>
              </a:spcAft>
              <a:buSzPts val="1100"/>
              <a:buChar char="-"/>
            </a:pPr>
            <a:r>
              <a:rPr lang="en"/>
              <a:t>Maps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a95f232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a95f232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tools means understanding people’s goals and the exact steps they take to accomplish them</a:t>
            </a:r>
            <a:endParaRPr/>
          </a:p>
          <a:p>
            <a:pPr indent="-298450" lvl="0" marL="457200" rtl="0" algn="l">
              <a:lnSpc>
                <a:spcPct val="115000"/>
              </a:lnSpc>
              <a:spcBef>
                <a:spcPts val="0"/>
              </a:spcBef>
              <a:spcAft>
                <a:spcPts val="0"/>
              </a:spcAft>
              <a:buSzPts val="1100"/>
              <a:buChar char="-"/>
            </a:pPr>
            <a:r>
              <a:rPr lang="en"/>
              <a:t>How critical is a task to accomplishing the goal? How often is it performed? What is the order of actions? What are the tools involved? Where do problems typically occur? Where is there flexibility in the process? What decisions must be made, and who makes them? What kinds of resources, informational and otherwise, do people need and use at various points in the process?</a:t>
            </a:r>
            <a:endParaRPr/>
          </a:p>
          <a:p>
            <a:pPr indent="0" lvl="0" marL="0" rtl="0" algn="l">
              <a:spcBef>
                <a:spcPts val="0"/>
              </a:spcBef>
              <a:spcAft>
                <a:spcPts val="0"/>
              </a:spcAft>
              <a:buNone/>
            </a:pPr>
            <a:r>
              <a:rPr lang="en"/>
              <a:t>Task analysis</a:t>
            </a:r>
            <a:endParaRPr/>
          </a:p>
          <a:p>
            <a:pPr indent="-298450" lvl="0" marL="457200" rtl="0" algn="l">
              <a:lnSpc>
                <a:spcPct val="115000"/>
              </a:lnSpc>
              <a:spcBef>
                <a:spcPts val="0"/>
              </a:spcBef>
              <a:spcAft>
                <a:spcPts val="0"/>
              </a:spcAft>
              <a:buSzPts val="1100"/>
              <a:buChar char="-"/>
            </a:pPr>
            <a:r>
              <a:rPr lang="en"/>
              <a:t>Personas portray characters, and scenarios tell stories. In contrast, a task analysis details sequences of actions taken by an individual person.</a:t>
            </a:r>
            <a:endParaRPr/>
          </a:p>
          <a:p>
            <a:pPr indent="-298450" lvl="0" marL="457200" rtl="0" algn="l">
              <a:lnSpc>
                <a:spcPct val="115000"/>
              </a:lnSpc>
              <a:spcBef>
                <a:spcPts val="0"/>
              </a:spcBef>
              <a:spcAft>
                <a:spcPts val="0"/>
              </a:spcAft>
              <a:buSzPts val="1100"/>
              <a:buChar char="-"/>
            </a:pPr>
            <a:r>
              <a:rPr lang="en"/>
              <a:t>best used when you already know what problem you’re trying to solve but you don’t know how people are solving it right now</a:t>
            </a:r>
            <a:endParaRPr/>
          </a:p>
          <a:p>
            <a:pPr indent="-298450" lvl="1" marL="914400" rtl="0" algn="l">
              <a:lnSpc>
                <a:spcPct val="115000"/>
              </a:lnSpc>
              <a:spcBef>
                <a:spcPts val="0"/>
              </a:spcBef>
              <a:spcAft>
                <a:spcPts val="0"/>
              </a:spcAft>
              <a:buSzPts val="1100"/>
              <a:buChar char="-"/>
            </a:pPr>
            <a:r>
              <a:rPr lang="en"/>
              <a:t>It can help diagnose potential usability pain points, establish system dependencies, or identify new product development opportunities in areas where people lack the tools they need to accomplish their goals. </a:t>
            </a:r>
            <a:endParaRPr/>
          </a:p>
          <a:p>
            <a:pPr indent="-298450" lvl="0" marL="457200" rtl="0" algn="l">
              <a:lnSpc>
                <a:spcPct val="115000"/>
              </a:lnSpc>
              <a:spcBef>
                <a:spcPts val="0"/>
              </a:spcBef>
              <a:spcAft>
                <a:spcPts val="0"/>
              </a:spcAft>
              <a:buSzPts val="1100"/>
              <a:buChar char="-"/>
            </a:pPr>
            <a:r>
              <a:rPr lang="en"/>
              <a:t>Task analysis is also best used for goal-directed, well-bounded procedures, such as buying furniture. </a:t>
            </a:r>
            <a:endParaRPr/>
          </a:p>
          <a:p>
            <a:pPr indent="-298450" lvl="0" marL="457200" rtl="0" algn="l">
              <a:lnSpc>
                <a:spcPct val="115000"/>
              </a:lnSpc>
              <a:spcBef>
                <a:spcPts val="0"/>
              </a:spcBef>
              <a:spcAft>
                <a:spcPts val="0"/>
              </a:spcAft>
              <a:buSzPts val="1100"/>
              <a:buChar char="-"/>
            </a:pPr>
            <a:r>
              <a:rPr lang="en"/>
              <a:t>Activities with no clear criteria for success and no defined sequences of steps are not likely to be amenable to decomposition.</a:t>
            </a:r>
            <a:endParaRPr/>
          </a:p>
          <a:p>
            <a:pPr indent="-298450" lvl="0" marL="457200" rtl="0" algn="l">
              <a:spcBef>
                <a:spcPts val="0"/>
              </a:spcBef>
              <a:spcAft>
                <a:spcPts val="0"/>
              </a:spcAft>
              <a:buSzPts val="1100"/>
              <a:buChar char="-"/>
            </a:pPr>
            <a:r>
              <a:rPr lang="en"/>
              <a:t>qualitative methods such as interviews and field visits; combination since participants are more likely to tell you how a task is supposed to be done rather than what they are actually doing</a:t>
            </a:r>
            <a:endParaRPr/>
          </a:p>
          <a:p>
            <a:pPr indent="-298450" lvl="1" marL="914400" rtl="0" algn="l">
              <a:lnSpc>
                <a:spcPct val="115000"/>
              </a:lnSpc>
              <a:spcBef>
                <a:spcPts val="0"/>
              </a:spcBef>
              <a:spcAft>
                <a:spcPts val="0"/>
              </a:spcAft>
              <a:buSzPts val="1100"/>
              <a:buChar char="-"/>
            </a:pPr>
            <a:r>
              <a:rPr lang="en"/>
              <a:t>Using stakeholder interviews (described in Chapter 4), decide how detailed your task analysis needs to be to support the needs of design and development through the next major product development cycle. It can be helpful to create a template or example ahead of time to help you figure out when you’ve provided enough detail.</a:t>
            </a:r>
            <a:endParaRPr/>
          </a:p>
          <a:p>
            <a:pPr indent="-298450" lvl="1" marL="914400" rtl="0" algn="l">
              <a:lnSpc>
                <a:spcPct val="115000"/>
              </a:lnSpc>
              <a:spcBef>
                <a:spcPts val="0"/>
              </a:spcBef>
              <a:spcAft>
                <a:spcPts val="0"/>
              </a:spcAft>
              <a:buSzPts val="1100"/>
              <a:buChar char="-"/>
            </a:pPr>
            <a:r>
              <a:rPr lang="en"/>
              <a:t>Questions at these interviews should be geared toward understanding how the participant performs the task at hand.</a:t>
            </a:r>
            <a:endParaRPr/>
          </a:p>
          <a:p>
            <a:pPr indent="-298450" lvl="0" marL="457200" rtl="0" algn="l">
              <a:spcBef>
                <a:spcPts val="0"/>
              </a:spcBef>
              <a:spcAft>
                <a:spcPts val="0"/>
              </a:spcAft>
              <a:buSzPts val="1100"/>
              <a:buChar char="-"/>
            </a:pPr>
            <a:r>
              <a:rPr lang="en"/>
              <a:t>Analyzing the data</a:t>
            </a:r>
            <a:endParaRPr/>
          </a:p>
          <a:p>
            <a:pPr indent="-298450" lvl="1" marL="914400" rtl="0" algn="l">
              <a:spcBef>
                <a:spcPts val="0"/>
              </a:spcBef>
              <a:spcAft>
                <a:spcPts val="0"/>
              </a:spcAft>
              <a:buSzPts val="1100"/>
              <a:buChar char="-"/>
            </a:pPr>
            <a:r>
              <a:rPr lang="en"/>
              <a:t>Task decomposition</a:t>
            </a:r>
            <a:endParaRPr/>
          </a:p>
          <a:p>
            <a:pPr indent="-298450" lvl="2" marL="1371600" rtl="0" algn="l">
              <a:spcBef>
                <a:spcPts val="0"/>
              </a:spcBef>
              <a:spcAft>
                <a:spcPts val="0"/>
              </a:spcAft>
              <a:buSzPts val="1100"/>
              <a:buChar char="-"/>
            </a:pPr>
            <a:r>
              <a:rPr lang="en"/>
              <a:t>Describe the actions and do error projection to see what would happen if the action weren’t performed</a:t>
            </a:r>
            <a:endParaRPr/>
          </a:p>
          <a:p>
            <a:pPr indent="-298450" lvl="1" marL="914400" rtl="0" algn="l">
              <a:spcBef>
                <a:spcPts val="0"/>
              </a:spcBef>
              <a:spcAft>
                <a:spcPts val="0"/>
              </a:spcAft>
              <a:buSzPts val="1100"/>
              <a:buChar char="-"/>
            </a:pPr>
            <a:r>
              <a:rPr lang="en"/>
              <a:t>Hierarchical task analysis</a:t>
            </a:r>
            <a:endParaRPr/>
          </a:p>
          <a:p>
            <a:pPr indent="-298450" lvl="2" marL="1371600" rtl="0" algn="l">
              <a:lnSpc>
                <a:spcPct val="115000"/>
              </a:lnSpc>
              <a:spcBef>
                <a:spcPts val="0"/>
              </a:spcBef>
              <a:spcAft>
                <a:spcPts val="0"/>
              </a:spcAft>
              <a:buSzPts val="1100"/>
              <a:buChar char="-"/>
            </a:pPr>
            <a:r>
              <a:rPr lang="en"/>
              <a:t>HTA maps out the relationships between steps by putting them into groups, then indicating how the individual steps and groups are connected.</a:t>
            </a:r>
            <a:endParaRPr/>
          </a:p>
          <a:p>
            <a:pPr indent="-298450" lvl="2" marL="1371600" rtl="0" algn="l">
              <a:spcBef>
                <a:spcPts val="0"/>
              </a:spcBef>
              <a:spcAft>
                <a:spcPts val="0"/>
              </a:spcAft>
              <a:buSzPts val="1100"/>
              <a:buChar char="-"/>
            </a:pPr>
            <a:r>
              <a:rPr lang="en"/>
              <a:t>Resembles a flowchart</a:t>
            </a:r>
            <a:endParaRPr/>
          </a:p>
          <a:p>
            <a:pPr indent="-298450" lvl="0" marL="457200" rtl="0" algn="l">
              <a:lnSpc>
                <a:spcPct val="115000"/>
              </a:lnSpc>
              <a:spcBef>
                <a:spcPts val="0"/>
              </a:spcBef>
              <a:spcAft>
                <a:spcPts val="0"/>
              </a:spcAft>
              <a:buSzPts val="1100"/>
              <a:buChar char="-"/>
            </a:pPr>
            <a:r>
              <a:rPr lang="en"/>
              <a:t>If you’re mostly interested in how the components of a task fit together (for example, if you’re looking for where a tool can optimize a task’s speed), then start with HTA and flesh out key details with decomposition. If you’re interested in making a tool that fits with existing practice, then start with decomposition as a way to understand inputs and outputs, and then quickly sketch out the progress of the task in hierarchical form.</a:t>
            </a:r>
            <a:endParaRPr/>
          </a:p>
          <a:p>
            <a:pPr indent="-298450" lvl="0" marL="457200" rtl="0" algn="l">
              <a:spcBef>
                <a:spcPts val="0"/>
              </a:spcBef>
              <a:spcAft>
                <a:spcPts val="0"/>
              </a:spcAft>
              <a:buSzPts val="1100"/>
              <a:buChar char="-"/>
            </a:pPr>
            <a:r>
              <a:rPr lang="en"/>
              <a:t>Representing tasks</a:t>
            </a:r>
            <a:endParaRPr/>
          </a:p>
          <a:p>
            <a:pPr indent="-298450" lvl="1" marL="914400" rtl="0" algn="l">
              <a:spcBef>
                <a:spcPts val="0"/>
              </a:spcBef>
              <a:spcAft>
                <a:spcPts val="0"/>
              </a:spcAft>
              <a:buSzPts val="1100"/>
              <a:buChar char="-"/>
            </a:pPr>
            <a:r>
              <a:rPr lang="en"/>
              <a:t>Flowchart diagrams</a:t>
            </a:r>
            <a:endParaRPr/>
          </a:p>
          <a:p>
            <a:pPr indent="-298450" lvl="1" marL="914400" rtl="0" algn="l">
              <a:spcBef>
                <a:spcPts val="0"/>
              </a:spcBef>
              <a:spcAft>
                <a:spcPts val="0"/>
              </a:spcAft>
              <a:buSzPts val="1100"/>
              <a:buChar char="-"/>
            </a:pPr>
            <a:r>
              <a:rPr lang="en"/>
              <a:t>Grids</a:t>
            </a:r>
            <a:endParaRPr/>
          </a:p>
          <a:p>
            <a:pPr indent="-298450" lvl="1" marL="914400" rtl="0" algn="l">
              <a:spcBef>
                <a:spcPts val="0"/>
              </a:spcBef>
              <a:spcAft>
                <a:spcPts val="0"/>
              </a:spcAft>
              <a:buSzPts val="1100"/>
              <a:buChar char="-"/>
            </a:pPr>
            <a:r>
              <a:rPr lang="en"/>
              <a:t>Towers</a:t>
            </a:r>
            <a:endParaRPr/>
          </a:p>
          <a:p>
            <a:pPr indent="-298450" lvl="1" marL="914400" rtl="0" algn="l">
              <a:spcBef>
                <a:spcPts val="0"/>
              </a:spcBef>
              <a:spcAft>
                <a:spcPts val="0"/>
              </a:spcAft>
              <a:buSzPts val="1100"/>
              <a:buChar char="-"/>
            </a:pPr>
            <a:r>
              <a:rPr lang="en"/>
              <a:t>Maps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761975" y="3423775"/>
            <a:ext cx="3807600" cy="845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1" sz="1300" u="none" cap="none" strike="noStrike">
              <a:solidFill>
                <a:schemeClr val="lt1"/>
              </a:solidFill>
              <a:latin typeface="Source Sans Pro"/>
              <a:ea typeface="Source Sans Pro"/>
              <a:cs typeface="Source Sans Pro"/>
              <a:sym typeface="Source Sans Pro"/>
            </a:endParaRPr>
          </a:p>
        </p:txBody>
      </p:sp>
      <p:sp>
        <p:nvSpPr>
          <p:cNvPr id="11" name="Google Shape;11;p19"/>
          <p:cNvSpPr txBox="1"/>
          <p:nvPr>
            <p:ph idx="1" type="subTitle"/>
          </p:nvPr>
        </p:nvSpPr>
        <p:spPr>
          <a:xfrm>
            <a:off x="759275" y="3438025"/>
            <a:ext cx="3807600" cy="845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FFFFFF"/>
              </a:buClr>
              <a:buSzPts val="1300"/>
              <a:buNone/>
              <a:defRPr i="1" sz="1300">
                <a:solidFill>
                  <a:srgbClr val="FFFFFF"/>
                </a:solidFill>
              </a:defRPr>
            </a:lvl1pPr>
            <a:lvl2pPr lvl="1" algn="l">
              <a:lnSpc>
                <a:spcPct val="100000"/>
              </a:lnSpc>
              <a:spcBef>
                <a:spcPts val="0"/>
              </a:spcBef>
              <a:spcAft>
                <a:spcPts val="0"/>
              </a:spcAft>
              <a:buClr>
                <a:srgbClr val="FFFFFF"/>
              </a:buClr>
              <a:buSzPts val="2800"/>
              <a:buNone/>
              <a:defRPr i="1" sz="2800">
                <a:solidFill>
                  <a:srgbClr val="FFFFFF"/>
                </a:solidFill>
              </a:defRPr>
            </a:lvl2pPr>
            <a:lvl3pPr lvl="2" algn="l">
              <a:lnSpc>
                <a:spcPct val="100000"/>
              </a:lnSpc>
              <a:spcBef>
                <a:spcPts val="0"/>
              </a:spcBef>
              <a:spcAft>
                <a:spcPts val="0"/>
              </a:spcAft>
              <a:buClr>
                <a:srgbClr val="FFFFFF"/>
              </a:buClr>
              <a:buSzPts val="2800"/>
              <a:buNone/>
              <a:defRPr i="1" sz="2800">
                <a:solidFill>
                  <a:srgbClr val="FFFFFF"/>
                </a:solidFill>
              </a:defRPr>
            </a:lvl3pPr>
            <a:lvl4pPr lvl="3" algn="l">
              <a:lnSpc>
                <a:spcPct val="100000"/>
              </a:lnSpc>
              <a:spcBef>
                <a:spcPts val="0"/>
              </a:spcBef>
              <a:spcAft>
                <a:spcPts val="0"/>
              </a:spcAft>
              <a:buClr>
                <a:srgbClr val="FFFFFF"/>
              </a:buClr>
              <a:buSzPts val="2800"/>
              <a:buNone/>
              <a:defRPr i="1" sz="2800">
                <a:solidFill>
                  <a:srgbClr val="FFFFFF"/>
                </a:solidFill>
              </a:defRPr>
            </a:lvl4pPr>
            <a:lvl5pPr lvl="4" algn="l">
              <a:lnSpc>
                <a:spcPct val="100000"/>
              </a:lnSpc>
              <a:spcBef>
                <a:spcPts val="0"/>
              </a:spcBef>
              <a:spcAft>
                <a:spcPts val="0"/>
              </a:spcAft>
              <a:buClr>
                <a:srgbClr val="FFFFFF"/>
              </a:buClr>
              <a:buSzPts val="2800"/>
              <a:buNone/>
              <a:defRPr i="1" sz="2800">
                <a:solidFill>
                  <a:srgbClr val="FFFFFF"/>
                </a:solidFill>
              </a:defRPr>
            </a:lvl5pPr>
            <a:lvl6pPr lvl="5" algn="l">
              <a:lnSpc>
                <a:spcPct val="100000"/>
              </a:lnSpc>
              <a:spcBef>
                <a:spcPts val="0"/>
              </a:spcBef>
              <a:spcAft>
                <a:spcPts val="0"/>
              </a:spcAft>
              <a:buClr>
                <a:srgbClr val="FFFFFF"/>
              </a:buClr>
              <a:buSzPts val="2800"/>
              <a:buNone/>
              <a:defRPr i="1" sz="2800">
                <a:solidFill>
                  <a:srgbClr val="FFFFFF"/>
                </a:solidFill>
              </a:defRPr>
            </a:lvl6pPr>
            <a:lvl7pPr lvl="6" algn="l">
              <a:lnSpc>
                <a:spcPct val="100000"/>
              </a:lnSpc>
              <a:spcBef>
                <a:spcPts val="0"/>
              </a:spcBef>
              <a:spcAft>
                <a:spcPts val="0"/>
              </a:spcAft>
              <a:buClr>
                <a:srgbClr val="FFFFFF"/>
              </a:buClr>
              <a:buSzPts val="2800"/>
              <a:buNone/>
              <a:defRPr i="1" sz="2800">
                <a:solidFill>
                  <a:srgbClr val="FFFFFF"/>
                </a:solidFill>
              </a:defRPr>
            </a:lvl7pPr>
            <a:lvl8pPr lvl="7" algn="l">
              <a:lnSpc>
                <a:spcPct val="100000"/>
              </a:lnSpc>
              <a:spcBef>
                <a:spcPts val="0"/>
              </a:spcBef>
              <a:spcAft>
                <a:spcPts val="0"/>
              </a:spcAft>
              <a:buClr>
                <a:srgbClr val="FFFFFF"/>
              </a:buClr>
              <a:buSzPts val="2800"/>
              <a:buNone/>
              <a:defRPr i="1" sz="2800">
                <a:solidFill>
                  <a:srgbClr val="FFFFFF"/>
                </a:solidFill>
              </a:defRPr>
            </a:lvl8pPr>
            <a:lvl9pPr lvl="8" algn="l">
              <a:lnSpc>
                <a:spcPct val="100000"/>
              </a:lnSpc>
              <a:spcBef>
                <a:spcPts val="0"/>
              </a:spcBef>
              <a:spcAft>
                <a:spcPts val="0"/>
              </a:spcAft>
              <a:buClr>
                <a:srgbClr val="FFFFFF"/>
              </a:buClr>
              <a:buSzPts val="2800"/>
              <a:buNone/>
              <a:defRPr i="1" sz="2800">
                <a:solidFill>
                  <a:srgbClr val="FFFFFF"/>
                </a:solidFill>
              </a:defRPr>
            </a:lvl9pPr>
          </a:lstStyle>
          <a:p/>
        </p:txBody>
      </p:sp>
      <p:sp>
        <p:nvSpPr>
          <p:cNvPr id="12" name="Google Shape;12;p19"/>
          <p:cNvSpPr txBox="1"/>
          <p:nvPr>
            <p:ph type="ctrTitle"/>
          </p:nvPr>
        </p:nvSpPr>
        <p:spPr>
          <a:xfrm>
            <a:off x="413075" y="992400"/>
            <a:ext cx="5682900" cy="21306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SzPts val="5500"/>
              <a:buNone/>
              <a:defRPr sz="5500"/>
            </a:lvl1pPr>
            <a:lvl2pPr lvl="1" algn="l">
              <a:lnSpc>
                <a:spcPct val="100000"/>
              </a:lnSpc>
              <a:spcBef>
                <a:spcPts val="0"/>
              </a:spcBef>
              <a:spcAft>
                <a:spcPts val="0"/>
              </a:spcAft>
              <a:buClr>
                <a:srgbClr val="E42524"/>
              </a:buClr>
              <a:buSzPts val="5200"/>
              <a:buNone/>
              <a:defRPr sz="5200">
                <a:solidFill>
                  <a:srgbClr val="E42524"/>
                </a:solidFill>
              </a:defRPr>
            </a:lvl2pPr>
            <a:lvl3pPr lvl="2" algn="l">
              <a:lnSpc>
                <a:spcPct val="100000"/>
              </a:lnSpc>
              <a:spcBef>
                <a:spcPts val="0"/>
              </a:spcBef>
              <a:spcAft>
                <a:spcPts val="0"/>
              </a:spcAft>
              <a:buClr>
                <a:srgbClr val="E42524"/>
              </a:buClr>
              <a:buSzPts val="5200"/>
              <a:buNone/>
              <a:defRPr sz="5200">
                <a:solidFill>
                  <a:srgbClr val="E42524"/>
                </a:solidFill>
              </a:defRPr>
            </a:lvl3pPr>
            <a:lvl4pPr lvl="3" algn="l">
              <a:lnSpc>
                <a:spcPct val="100000"/>
              </a:lnSpc>
              <a:spcBef>
                <a:spcPts val="0"/>
              </a:spcBef>
              <a:spcAft>
                <a:spcPts val="0"/>
              </a:spcAft>
              <a:buClr>
                <a:srgbClr val="E42524"/>
              </a:buClr>
              <a:buSzPts val="5200"/>
              <a:buNone/>
              <a:defRPr sz="5200">
                <a:solidFill>
                  <a:srgbClr val="E42524"/>
                </a:solidFill>
              </a:defRPr>
            </a:lvl4pPr>
            <a:lvl5pPr lvl="4" algn="l">
              <a:lnSpc>
                <a:spcPct val="100000"/>
              </a:lnSpc>
              <a:spcBef>
                <a:spcPts val="0"/>
              </a:spcBef>
              <a:spcAft>
                <a:spcPts val="0"/>
              </a:spcAft>
              <a:buClr>
                <a:srgbClr val="E42524"/>
              </a:buClr>
              <a:buSzPts val="5200"/>
              <a:buNone/>
              <a:defRPr sz="5200">
                <a:solidFill>
                  <a:srgbClr val="E42524"/>
                </a:solidFill>
              </a:defRPr>
            </a:lvl5pPr>
            <a:lvl6pPr lvl="5" algn="l">
              <a:lnSpc>
                <a:spcPct val="100000"/>
              </a:lnSpc>
              <a:spcBef>
                <a:spcPts val="0"/>
              </a:spcBef>
              <a:spcAft>
                <a:spcPts val="0"/>
              </a:spcAft>
              <a:buClr>
                <a:srgbClr val="E42524"/>
              </a:buClr>
              <a:buSzPts val="5200"/>
              <a:buNone/>
              <a:defRPr sz="5200">
                <a:solidFill>
                  <a:srgbClr val="E42524"/>
                </a:solidFill>
              </a:defRPr>
            </a:lvl6pPr>
            <a:lvl7pPr lvl="6" algn="l">
              <a:lnSpc>
                <a:spcPct val="100000"/>
              </a:lnSpc>
              <a:spcBef>
                <a:spcPts val="0"/>
              </a:spcBef>
              <a:spcAft>
                <a:spcPts val="0"/>
              </a:spcAft>
              <a:buClr>
                <a:srgbClr val="E42524"/>
              </a:buClr>
              <a:buSzPts val="5200"/>
              <a:buNone/>
              <a:defRPr sz="5200">
                <a:solidFill>
                  <a:srgbClr val="E42524"/>
                </a:solidFill>
              </a:defRPr>
            </a:lvl7pPr>
            <a:lvl8pPr lvl="7" algn="l">
              <a:lnSpc>
                <a:spcPct val="100000"/>
              </a:lnSpc>
              <a:spcBef>
                <a:spcPts val="0"/>
              </a:spcBef>
              <a:spcAft>
                <a:spcPts val="0"/>
              </a:spcAft>
              <a:buClr>
                <a:srgbClr val="E42524"/>
              </a:buClr>
              <a:buSzPts val="5200"/>
              <a:buNone/>
              <a:defRPr sz="5200">
                <a:solidFill>
                  <a:srgbClr val="E42524"/>
                </a:solidFill>
              </a:defRPr>
            </a:lvl8pPr>
            <a:lvl9pPr lvl="8" algn="l">
              <a:lnSpc>
                <a:spcPct val="100000"/>
              </a:lnSpc>
              <a:spcBef>
                <a:spcPts val="0"/>
              </a:spcBef>
              <a:spcAft>
                <a:spcPts val="0"/>
              </a:spcAft>
              <a:buClr>
                <a:srgbClr val="E42524"/>
              </a:buClr>
              <a:buSzPts val="5200"/>
              <a:buNone/>
              <a:defRPr sz="5200">
                <a:solidFill>
                  <a:srgbClr val="E42524"/>
                </a:solidFill>
              </a:defRPr>
            </a:lvl9pPr>
          </a:lstStyle>
          <a:p/>
        </p:txBody>
      </p:sp>
      <p:sp>
        <p:nvSpPr>
          <p:cNvPr id="13" name="Google Shape;13;p19"/>
          <p:cNvSpPr txBox="1"/>
          <p:nvPr>
            <p:ph idx="2" type="subTitle"/>
          </p:nvPr>
        </p:nvSpPr>
        <p:spPr>
          <a:xfrm>
            <a:off x="447725" y="3020700"/>
            <a:ext cx="7233600" cy="845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4" name="Google Shape;14;p19"/>
          <p:cNvPicPr preferRelativeResize="0"/>
          <p:nvPr/>
        </p:nvPicPr>
        <p:blipFill rotWithShape="1">
          <a:blip r:embed="rId2">
            <a:alphaModFix/>
          </a:blip>
          <a:srcRect b="0" l="0" r="0" t="0"/>
          <a:stretch/>
        </p:blipFill>
        <p:spPr>
          <a:xfrm>
            <a:off x="5895600" y="152400"/>
            <a:ext cx="2715887" cy="2715887"/>
          </a:xfrm>
          <a:prstGeom prst="rect">
            <a:avLst/>
          </a:prstGeom>
          <a:noFill/>
          <a:ln>
            <a:noFill/>
          </a:ln>
        </p:spPr>
      </p:pic>
      <p:pic>
        <p:nvPicPr>
          <p:cNvPr id="15" name="Google Shape;15;p19"/>
          <p:cNvPicPr preferRelativeResize="0"/>
          <p:nvPr/>
        </p:nvPicPr>
        <p:blipFill rotWithShape="1">
          <a:blip r:embed="rId3">
            <a:alphaModFix/>
          </a:blip>
          <a:srcRect b="0" l="0" r="0" t="0"/>
          <a:stretch/>
        </p:blipFill>
        <p:spPr>
          <a:xfrm>
            <a:off x="3822200" y="866400"/>
            <a:ext cx="5143501" cy="5143501"/>
          </a:xfrm>
          <a:prstGeom prst="rect">
            <a:avLst/>
          </a:prstGeom>
          <a:noFill/>
          <a:ln>
            <a:noFill/>
          </a:ln>
        </p:spPr>
      </p:pic>
      <p:pic>
        <p:nvPicPr>
          <p:cNvPr id="16" name="Google Shape;16;p19"/>
          <p:cNvPicPr preferRelativeResize="0"/>
          <p:nvPr/>
        </p:nvPicPr>
        <p:blipFill rotWithShape="1">
          <a:blip r:embed="rId4">
            <a:alphaModFix/>
          </a:blip>
          <a:srcRect b="0" l="0" r="0" t="0"/>
          <a:stretch/>
        </p:blipFill>
        <p:spPr>
          <a:xfrm>
            <a:off x="6910625" y="3678151"/>
            <a:ext cx="2130598" cy="2130598"/>
          </a:xfrm>
          <a:prstGeom prst="rect">
            <a:avLst/>
          </a:prstGeom>
          <a:noFill/>
          <a:ln>
            <a:noFill/>
          </a:ln>
        </p:spPr>
      </p:pic>
      <p:pic>
        <p:nvPicPr>
          <p:cNvPr id="17" name="Google Shape;17;p19"/>
          <p:cNvPicPr preferRelativeResize="0"/>
          <p:nvPr/>
        </p:nvPicPr>
        <p:blipFill rotWithShape="1">
          <a:blip r:embed="rId5">
            <a:alphaModFix/>
          </a:blip>
          <a:srcRect b="0" l="0" r="0" t="0"/>
          <a:stretch/>
        </p:blipFill>
        <p:spPr>
          <a:xfrm>
            <a:off x="447724" y="4556824"/>
            <a:ext cx="2512000" cy="295600"/>
          </a:xfrm>
          <a:prstGeom prst="rect">
            <a:avLst/>
          </a:prstGeom>
          <a:noFill/>
          <a:ln>
            <a:noFill/>
          </a:ln>
        </p:spPr>
      </p:pic>
      <p:sp>
        <p:nvSpPr>
          <p:cNvPr id="18" name="Google Shape;18;p1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amatic Text and Photo 3 1">
  <p:cSld name="MAIN_POINT_2_2_1_1_1">
    <p:bg>
      <p:bgPr>
        <a:solidFill>
          <a:srgbClr val="000000"/>
        </a:solidFill>
      </p:bgPr>
    </p:bg>
    <p:spTree>
      <p:nvGrpSpPr>
        <p:cNvPr id="76" name="Shape 76"/>
        <p:cNvGrpSpPr/>
        <p:nvPr/>
      </p:nvGrpSpPr>
      <p:grpSpPr>
        <a:xfrm>
          <a:off x="0" y="0"/>
          <a:ext cx="0" cy="0"/>
          <a:chOff x="0" y="0"/>
          <a:chExt cx="0" cy="0"/>
        </a:xfrm>
      </p:grpSpPr>
      <p:sp>
        <p:nvSpPr>
          <p:cNvPr id="77" name="Google Shape;77;p28"/>
          <p:cNvSpPr/>
          <p:nvPr>
            <p:ph idx="2" type="pic"/>
          </p:nvPr>
        </p:nvSpPr>
        <p:spPr>
          <a:xfrm>
            <a:off x="-95250" y="-155150"/>
            <a:ext cx="9334500" cy="5467500"/>
          </a:xfrm>
          <a:prstGeom prst="rect">
            <a:avLst/>
          </a:prstGeom>
          <a:noFill/>
          <a:ln>
            <a:noFill/>
          </a:ln>
        </p:spPr>
      </p:sp>
      <p:pic>
        <p:nvPicPr>
          <p:cNvPr id="78" name="Google Shape;78;p28"/>
          <p:cNvPicPr preferRelativeResize="0"/>
          <p:nvPr/>
        </p:nvPicPr>
        <p:blipFill rotWithShape="1">
          <a:blip r:embed="rId2">
            <a:alphaModFix/>
          </a:blip>
          <a:srcRect b="0" l="0" r="0" t="0"/>
          <a:stretch/>
        </p:blipFill>
        <p:spPr>
          <a:xfrm>
            <a:off x="1523975" y="1296782"/>
            <a:ext cx="6096025" cy="2549911"/>
          </a:xfrm>
          <a:prstGeom prst="rect">
            <a:avLst/>
          </a:prstGeom>
          <a:noFill/>
          <a:ln>
            <a:noFill/>
          </a:ln>
        </p:spPr>
      </p:pic>
      <p:sp>
        <p:nvSpPr>
          <p:cNvPr id="79" name="Google Shape;79;p2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lank" type="titleOnly">
  <p:cSld name="TITLE_ONLY">
    <p:spTree>
      <p:nvGrpSpPr>
        <p:cNvPr id="80" name="Shape 80"/>
        <p:cNvGrpSpPr/>
        <p:nvPr/>
      </p:nvGrpSpPr>
      <p:grpSpPr>
        <a:xfrm>
          <a:off x="0" y="0"/>
          <a:ext cx="0" cy="0"/>
          <a:chOff x="0" y="0"/>
          <a:chExt cx="0" cy="0"/>
        </a:xfrm>
      </p:grpSpPr>
      <p:sp>
        <p:nvSpPr>
          <p:cNvPr id="81" name="Google Shape;81;p29"/>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SzPts val="1300"/>
              <a:buNone/>
            </a:pPr>
            <a:r>
              <a:t/>
            </a:r>
            <a:endParaRPr b="0" sz="1300"/>
          </a:p>
        </p:txBody>
      </p:sp>
      <p:pic>
        <p:nvPicPr>
          <p:cNvPr id="82" name="Google Shape;82;p29"/>
          <p:cNvPicPr preferRelativeResize="0"/>
          <p:nvPr/>
        </p:nvPicPr>
        <p:blipFill rotWithShape="1">
          <a:blip r:embed="rId2">
            <a:alphaModFix/>
          </a:blip>
          <a:srcRect b="0" l="0" r="0" t="0"/>
          <a:stretch/>
        </p:blipFill>
        <p:spPr>
          <a:xfrm>
            <a:off x="8508125" y="4405475"/>
            <a:ext cx="414509" cy="414514"/>
          </a:xfrm>
          <a:prstGeom prst="rect">
            <a:avLst/>
          </a:prstGeom>
          <a:noFill/>
          <a:ln>
            <a:noFill/>
          </a:ln>
        </p:spPr>
      </p:pic>
      <p:pic>
        <p:nvPicPr>
          <p:cNvPr id="83" name="Google Shape;83;p29"/>
          <p:cNvPicPr preferRelativeResize="0"/>
          <p:nvPr/>
        </p:nvPicPr>
        <p:blipFill rotWithShape="1">
          <a:blip r:embed="rId3">
            <a:alphaModFix/>
          </a:blip>
          <a:srcRect b="0" l="0" r="0" t="0"/>
          <a:stretch/>
        </p:blipFill>
        <p:spPr>
          <a:xfrm>
            <a:off x="8191675" y="4514449"/>
            <a:ext cx="785021" cy="785026"/>
          </a:xfrm>
          <a:prstGeom prst="rect">
            <a:avLst/>
          </a:prstGeom>
          <a:noFill/>
          <a:ln>
            <a:noFill/>
          </a:ln>
        </p:spPr>
      </p:pic>
      <p:pic>
        <p:nvPicPr>
          <p:cNvPr id="84" name="Google Shape;84;p29"/>
          <p:cNvPicPr preferRelativeResize="0"/>
          <p:nvPr/>
        </p:nvPicPr>
        <p:blipFill rotWithShape="1">
          <a:blip r:embed="rId4">
            <a:alphaModFix/>
          </a:blip>
          <a:srcRect b="0" l="0" r="0" t="0"/>
          <a:stretch/>
        </p:blipFill>
        <p:spPr>
          <a:xfrm>
            <a:off x="8663041" y="4943591"/>
            <a:ext cx="325186" cy="32518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amatic Text and Photo 2">
  <p:cSld name="MAIN_POINT_2_2_1">
    <p:bg>
      <p:bgPr>
        <a:solidFill>
          <a:schemeClr val="accent1"/>
        </a:solidFill>
      </p:bgPr>
    </p:bg>
    <p:spTree>
      <p:nvGrpSpPr>
        <p:cNvPr id="85" name="Shape 85"/>
        <p:cNvGrpSpPr/>
        <p:nvPr/>
      </p:nvGrpSpPr>
      <p:grpSpPr>
        <a:xfrm>
          <a:off x="0" y="0"/>
          <a:ext cx="0" cy="0"/>
          <a:chOff x="0" y="0"/>
          <a:chExt cx="0" cy="0"/>
        </a:xfrm>
      </p:grpSpPr>
      <p:sp>
        <p:nvSpPr>
          <p:cNvPr id="86" name="Google Shape;86;p30"/>
          <p:cNvSpPr txBox="1"/>
          <p:nvPr>
            <p:ph type="title"/>
          </p:nvPr>
        </p:nvSpPr>
        <p:spPr>
          <a:xfrm>
            <a:off x="397925" y="0"/>
            <a:ext cx="3344400" cy="51435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lt1"/>
              </a:buClr>
              <a:buSzPts val="5100"/>
              <a:buNone/>
              <a:defRPr sz="5100">
                <a:solidFill>
                  <a:schemeClr val="lt1"/>
                </a:solidFill>
              </a:defRPr>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p:txBody>
      </p:sp>
      <p:sp>
        <p:nvSpPr>
          <p:cNvPr id="87" name="Google Shape;87;p30"/>
          <p:cNvSpPr/>
          <p:nvPr>
            <p:ph idx="2" type="pic"/>
          </p:nvPr>
        </p:nvSpPr>
        <p:spPr>
          <a:xfrm>
            <a:off x="2582350" y="-118525"/>
            <a:ext cx="7450800" cy="5380500"/>
          </a:xfrm>
          <a:prstGeom prst="chevron">
            <a:avLst>
              <a:gd fmla="val 50000" name="adj"/>
            </a:avLst>
          </a:prstGeom>
          <a:noFill/>
          <a:ln>
            <a:noFill/>
          </a:ln>
          <a:effectLst>
            <a:outerShdw blurRad="200025" rotWithShape="0" algn="bl" dir="5400000" dist="19050">
              <a:srgbClr val="000000">
                <a:alpha val="20000"/>
              </a:srgbClr>
            </a:outerShdw>
          </a:effectLst>
        </p:spPr>
      </p:sp>
      <p:sp>
        <p:nvSpPr>
          <p:cNvPr id="88" name="Google Shape;88;p3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Photo ">
  <p:cSld name="MAIN_POINT_2_2_2">
    <p:bg>
      <p:bgPr>
        <a:solidFill>
          <a:schemeClr val="dk1"/>
        </a:solidFill>
      </p:bgPr>
    </p:bg>
    <p:spTree>
      <p:nvGrpSpPr>
        <p:cNvPr id="89" name="Shape 89"/>
        <p:cNvGrpSpPr/>
        <p:nvPr/>
      </p:nvGrpSpPr>
      <p:grpSpPr>
        <a:xfrm>
          <a:off x="0" y="0"/>
          <a:ext cx="0" cy="0"/>
          <a:chOff x="0" y="0"/>
          <a:chExt cx="0" cy="0"/>
        </a:xfrm>
      </p:grpSpPr>
      <p:sp>
        <p:nvSpPr>
          <p:cNvPr id="90" name="Google Shape;90;p31"/>
          <p:cNvSpPr/>
          <p:nvPr>
            <p:ph idx="2" type="pic"/>
          </p:nvPr>
        </p:nvSpPr>
        <p:spPr>
          <a:xfrm>
            <a:off x="2072600" y="-1085850"/>
            <a:ext cx="10098000" cy="7315200"/>
          </a:xfrm>
          <a:prstGeom prst="chevron">
            <a:avLst>
              <a:gd fmla="val 50000" name="adj"/>
            </a:avLst>
          </a:prstGeom>
          <a:noFill/>
          <a:ln>
            <a:noFill/>
          </a:ln>
          <a:effectLst>
            <a:outerShdw blurRad="171450" rotWithShape="0" algn="bl" dir="5400000" dist="19050">
              <a:srgbClr val="000000">
                <a:alpha val="7843"/>
              </a:srgbClr>
            </a:outerShdw>
          </a:effectLst>
        </p:spPr>
      </p:sp>
      <p:sp>
        <p:nvSpPr>
          <p:cNvPr id="91" name="Google Shape;91;p31"/>
          <p:cNvSpPr/>
          <p:nvPr>
            <p:ph idx="3" type="pic"/>
          </p:nvPr>
        </p:nvSpPr>
        <p:spPr>
          <a:xfrm>
            <a:off x="-3748850" y="-1085850"/>
            <a:ext cx="10098000" cy="7315200"/>
          </a:xfrm>
          <a:prstGeom prst="chevron">
            <a:avLst>
              <a:gd fmla="val 50000" name="adj"/>
            </a:avLst>
          </a:prstGeom>
          <a:noFill/>
          <a:ln>
            <a:noFill/>
          </a:ln>
          <a:effectLst>
            <a:outerShdw blurRad="171450" rotWithShape="0" algn="bl" dir="5400000" dist="19050">
              <a:srgbClr val="000000">
                <a:alpha val="7843"/>
              </a:srgbClr>
            </a:outerShdw>
          </a:effectLst>
        </p:spPr>
      </p:sp>
      <p:sp>
        <p:nvSpPr>
          <p:cNvPr id="92" name="Google Shape;92;p3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2">
    <p:spTree>
      <p:nvGrpSpPr>
        <p:cNvPr id="93" name="Shape 93"/>
        <p:cNvGrpSpPr/>
        <p:nvPr/>
      </p:nvGrpSpPr>
      <p:grpSpPr>
        <a:xfrm>
          <a:off x="0" y="0"/>
          <a:ext cx="0" cy="0"/>
          <a:chOff x="0" y="0"/>
          <a:chExt cx="0" cy="0"/>
        </a:xfrm>
      </p:grpSpPr>
      <p:sp>
        <p:nvSpPr>
          <p:cNvPr id="94" name="Google Shape;94;p32"/>
          <p:cNvSpPr txBox="1"/>
          <p:nvPr>
            <p:ph type="ctrTitle"/>
          </p:nvPr>
        </p:nvSpPr>
        <p:spPr>
          <a:xfrm>
            <a:off x="2093850" y="859575"/>
            <a:ext cx="4956300" cy="17190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5500"/>
              <a:buNone/>
              <a:defRPr sz="55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95" name="Google Shape;95;p32"/>
          <p:cNvSpPr txBox="1"/>
          <p:nvPr/>
        </p:nvSpPr>
        <p:spPr>
          <a:xfrm>
            <a:off x="761975" y="3423775"/>
            <a:ext cx="3807600" cy="845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1" sz="1300" u="none" cap="none" strike="noStrike">
              <a:solidFill>
                <a:schemeClr val="lt1"/>
              </a:solidFill>
              <a:latin typeface="Source Sans Pro"/>
              <a:ea typeface="Source Sans Pro"/>
              <a:cs typeface="Source Sans Pro"/>
              <a:sym typeface="Source Sans Pro"/>
            </a:endParaRPr>
          </a:p>
        </p:txBody>
      </p:sp>
      <p:pic>
        <p:nvPicPr>
          <p:cNvPr id="96" name="Google Shape;96;p32"/>
          <p:cNvPicPr preferRelativeResize="0"/>
          <p:nvPr/>
        </p:nvPicPr>
        <p:blipFill rotWithShape="1">
          <a:blip r:embed="rId2">
            <a:alphaModFix/>
          </a:blip>
          <a:srcRect b="0" l="0" r="0" t="0"/>
          <a:stretch/>
        </p:blipFill>
        <p:spPr>
          <a:xfrm>
            <a:off x="3157188" y="4400095"/>
            <a:ext cx="2829624" cy="332975"/>
          </a:xfrm>
          <a:prstGeom prst="rect">
            <a:avLst/>
          </a:prstGeom>
          <a:noFill/>
          <a:ln>
            <a:noFill/>
          </a:ln>
        </p:spPr>
      </p:pic>
      <p:pic>
        <p:nvPicPr>
          <p:cNvPr id="97" name="Google Shape;97;p32"/>
          <p:cNvPicPr preferRelativeResize="0"/>
          <p:nvPr/>
        </p:nvPicPr>
        <p:blipFill rotWithShape="1">
          <a:blip r:embed="rId3">
            <a:alphaModFix/>
          </a:blip>
          <a:srcRect b="0" l="0" r="0" t="19112"/>
          <a:stretch/>
        </p:blipFill>
        <p:spPr>
          <a:xfrm>
            <a:off x="-1530325" y="3251200"/>
            <a:ext cx="12103050" cy="683575"/>
          </a:xfrm>
          <a:prstGeom prst="rect">
            <a:avLst/>
          </a:prstGeom>
          <a:noFill/>
          <a:ln>
            <a:noFill/>
          </a:ln>
        </p:spPr>
      </p:pic>
      <p:sp>
        <p:nvSpPr>
          <p:cNvPr id="98" name="Google Shape;98;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SECTION_HEADER_1_1_1">
    <p:bg>
      <p:bgPr>
        <a:solidFill>
          <a:schemeClr val="lt1"/>
        </a:solidFill>
      </p:bgPr>
    </p:bg>
    <p:spTree>
      <p:nvGrpSpPr>
        <p:cNvPr id="99" name="Shape 99"/>
        <p:cNvGrpSpPr/>
        <p:nvPr/>
      </p:nvGrpSpPr>
      <p:grpSpPr>
        <a:xfrm>
          <a:off x="0" y="0"/>
          <a:ext cx="0" cy="0"/>
          <a:chOff x="0" y="0"/>
          <a:chExt cx="0" cy="0"/>
        </a:xfrm>
      </p:grpSpPr>
      <p:sp>
        <p:nvSpPr>
          <p:cNvPr id="100" name="Google Shape;100;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33"/>
          <p:cNvSpPr/>
          <p:nvPr/>
        </p:nvSpPr>
        <p:spPr>
          <a:xfrm>
            <a:off x="1650" y="0"/>
            <a:ext cx="9144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3"/>
          <p:cNvSpPr txBox="1"/>
          <p:nvPr>
            <p:ph type="title"/>
          </p:nvPr>
        </p:nvSpPr>
        <p:spPr>
          <a:xfrm>
            <a:off x="761975" y="0"/>
            <a:ext cx="7623000" cy="51435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rgbClr val="000000"/>
              </a:buClr>
              <a:buSzPts val="6800"/>
              <a:buNone/>
              <a:defRPr sz="6800">
                <a:solidFill>
                  <a:srgbClr val="000000"/>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spTree>
      <p:nvGrpSpPr>
        <p:cNvPr id="103" name="Shape 103"/>
        <p:cNvGrpSpPr/>
        <p:nvPr/>
      </p:nvGrpSpPr>
      <p:grpSpPr>
        <a:xfrm>
          <a:off x="0" y="0"/>
          <a:ext cx="0" cy="0"/>
          <a:chOff x="0" y="0"/>
          <a:chExt cx="0" cy="0"/>
        </a:xfrm>
      </p:grpSpPr>
      <p:sp>
        <p:nvSpPr>
          <p:cNvPr id="104" name="Google Shape;104;p34"/>
          <p:cNvSpPr/>
          <p:nvPr/>
        </p:nvSpPr>
        <p:spPr>
          <a:xfrm>
            <a:off x="165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4"/>
          <p:cNvSpPr txBox="1"/>
          <p:nvPr>
            <p:ph type="title"/>
          </p:nvPr>
        </p:nvSpPr>
        <p:spPr>
          <a:xfrm>
            <a:off x="761975" y="0"/>
            <a:ext cx="7623000" cy="51435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rgbClr val="FFFFFF"/>
              </a:buClr>
              <a:buSzPts val="6800"/>
              <a:buNone/>
              <a:defRPr sz="6800">
                <a:solidFill>
                  <a:srgbClr val="FFFFFF"/>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p:txBody>
      </p:sp>
      <p:sp>
        <p:nvSpPr>
          <p:cNvPr id="106" name="Google Shape;106;p3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xes">
  <p:cSld name="TITLE_ONLY_1_1">
    <p:spTree>
      <p:nvGrpSpPr>
        <p:cNvPr id="107" name="Shape 107"/>
        <p:cNvGrpSpPr/>
        <p:nvPr/>
      </p:nvGrpSpPr>
      <p:grpSpPr>
        <a:xfrm>
          <a:off x="0" y="0"/>
          <a:ext cx="0" cy="0"/>
          <a:chOff x="0" y="0"/>
          <a:chExt cx="0" cy="0"/>
        </a:xfrm>
      </p:grpSpPr>
      <p:sp>
        <p:nvSpPr>
          <p:cNvPr id="108" name="Google Shape;108;p35"/>
          <p:cNvSpPr/>
          <p:nvPr/>
        </p:nvSpPr>
        <p:spPr>
          <a:xfrm>
            <a:off x="654225" y="1297000"/>
            <a:ext cx="2418300" cy="2397600"/>
          </a:xfrm>
          <a:prstGeom prst="rect">
            <a:avLst/>
          </a:pr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5"/>
          <p:cNvSpPr/>
          <p:nvPr/>
        </p:nvSpPr>
        <p:spPr>
          <a:xfrm>
            <a:off x="3362892" y="1297000"/>
            <a:ext cx="2418300" cy="23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5"/>
          <p:cNvSpPr/>
          <p:nvPr/>
        </p:nvSpPr>
        <p:spPr>
          <a:xfrm>
            <a:off x="6071559" y="1297000"/>
            <a:ext cx="2418300" cy="23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5"/>
          <p:cNvSpPr txBox="1"/>
          <p:nvPr>
            <p:ph type="title"/>
          </p:nvPr>
        </p:nvSpPr>
        <p:spPr>
          <a:xfrm>
            <a:off x="654225" y="231425"/>
            <a:ext cx="8489700" cy="729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35"/>
          <p:cNvSpPr txBox="1"/>
          <p:nvPr>
            <p:ph idx="1" type="subTitle"/>
          </p:nvPr>
        </p:nvSpPr>
        <p:spPr>
          <a:xfrm>
            <a:off x="654251" y="2311525"/>
            <a:ext cx="2418300" cy="792600"/>
          </a:xfrm>
          <a:prstGeom prst="rect">
            <a:avLst/>
          </a:prstGeom>
          <a:noFill/>
          <a:ln>
            <a:noFill/>
          </a:ln>
        </p:spPr>
        <p:txBody>
          <a:bodyPr anchorCtr="0" anchor="t" bIns="45700" lIns="45700" spcFirstLastPara="1" rIns="45700"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3" name="Google Shape;113;p35"/>
          <p:cNvSpPr txBox="1"/>
          <p:nvPr>
            <p:ph idx="2" type="subTitle"/>
          </p:nvPr>
        </p:nvSpPr>
        <p:spPr>
          <a:xfrm>
            <a:off x="3362905" y="2311525"/>
            <a:ext cx="2418300" cy="792600"/>
          </a:xfrm>
          <a:prstGeom prst="rect">
            <a:avLst/>
          </a:prstGeom>
          <a:noFill/>
          <a:ln>
            <a:noFill/>
          </a:ln>
        </p:spPr>
        <p:txBody>
          <a:bodyPr anchorCtr="0" anchor="t" bIns="45700" lIns="45700" spcFirstLastPara="1" rIns="45700"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4" name="Google Shape;114;p35"/>
          <p:cNvSpPr txBox="1"/>
          <p:nvPr>
            <p:ph idx="3" type="subTitle"/>
          </p:nvPr>
        </p:nvSpPr>
        <p:spPr>
          <a:xfrm>
            <a:off x="6071572" y="2311525"/>
            <a:ext cx="2418300" cy="792600"/>
          </a:xfrm>
          <a:prstGeom prst="rect">
            <a:avLst/>
          </a:prstGeom>
          <a:noFill/>
          <a:ln>
            <a:noFill/>
          </a:ln>
        </p:spPr>
        <p:txBody>
          <a:bodyPr anchorCtr="0" anchor="t" bIns="45700" lIns="45700" spcFirstLastPara="1" rIns="45700" wrap="square" tIns="4570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5" name="Google Shape;115;p35"/>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SzPts val="1300"/>
              <a:buNone/>
            </a:pPr>
            <a:r>
              <a:t/>
            </a:r>
            <a:endParaRPr b="0" sz="1300"/>
          </a:p>
        </p:txBody>
      </p:sp>
      <p:pic>
        <p:nvPicPr>
          <p:cNvPr id="116" name="Google Shape;116;p35"/>
          <p:cNvPicPr preferRelativeResize="0"/>
          <p:nvPr/>
        </p:nvPicPr>
        <p:blipFill rotWithShape="1">
          <a:blip r:embed="rId2">
            <a:alphaModFix/>
          </a:blip>
          <a:srcRect b="0" l="0" r="0" t="0"/>
          <a:stretch/>
        </p:blipFill>
        <p:spPr>
          <a:xfrm>
            <a:off x="267949" y="4527949"/>
            <a:ext cx="2512000" cy="295600"/>
          </a:xfrm>
          <a:prstGeom prst="rect">
            <a:avLst/>
          </a:prstGeom>
          <a:noFill/>
          <a:ln>
            <a:noFill/>
          </a:ln>
        </p:spPr>
      </p:pic>
      <p:sp>
        <p:nvSpPr>
          <p:cNvPr id="117" name="Google Shape;117;p35"/>
          <p:cNvSpPr txBox="1"/>
          <p:nvPr>
            <p:ph idx="4" type="subTitle"/>
          </p:nvPr>
        </p:nvSpPr>
        <p:spPr>
          <a:xfrm>
            <a:off x="4089400" y="4630425"/>
            <a:ext cx="3530700" cy="193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p:txBody>
      </p:sp>
      <p:pic>
        <p:nvPicPr>
          <p:cNvPr id="118" name="Google Shape;118;p35"/>
          <p:cNvPicPr preferRelativeResize="0"/>
          <p:nvPr/>
        </p:nvPicPr>
        <p:blipFill rotWithShape="1">
          <a:blip r:embed="rId3">
            <a:alphaModFix/>
          </a:blip>
          <a:srcRect b="0" l="0" r="0" t="0"/>
          <a:stretch/>
        </p:blipFill>
        <p:spPr>
          <a:xfrm>
            <a:off x="8508125" y="4405475"/>
            <a:ext cx="414509" cy="414514"/>
          </a:xfrm>
          <a:prstGeom prst="rect">
            <a:avLst/>
          </a:prstGeom>
          <a:noFill/>
          <a:ln>
            <a:noFill/>
          </a:ln>
        </p:spPr>
      </p:pic>
      <p:pic>
        <p:nvPicPr>
          <p:cNvPr id="119" name="Google Shape;119;p35"/>
          <p:cNvPicPr preferRelativeResize="0"/>
          <p:nvPr/>
        </p:nvPicPr>
        <p:blipFill rotWithShape="1">
          <a:blip r:embed="rId4">
            <a:alphaModFix/>
          </a:blip>
          <a:srcRect b="0" l="0" r="0" t="0"/>
          <a:stretch/>
        </p:blipFill>
        <p:spPr>
          <a:xfrm>
            <a:off x="8191675" y="4514449"/>
            <a:ext cx="785021" cy="785026"/>
          </a:xfrm>
          <a:prstGeom prst="rect">
            <a:avLst/>
          </a:prstGeom>
          <a:noFill/>
          <a:ln>
            <a:noFill/>
          </a:ln>
        </p:spPr>
      </p:pic>
      <p:pic>
        <p:nvPicPr>
          <p:cNvPr id="120" name="Google Shape;120;p35"/>
          <p:cNvPicPr preferRelativeResize="0"/>
          <p:nvPr/>
        </p:nvPicPr>
        <p:blipFill rotWithShape="1">
          <a:blip r:embed="rId5">
            <a:alphaModFix/>
          </a:blip>
          <a:srcRect b="0" l="0" r="0" t="0"/>
          <a:stretch/>
        </p:blipFill>
        <p:spPr>
          <a:xfrm>
            <a:off x="8663041" y="4943591"/>
            <a:ext cx="325186" cy="325186"/>
          </a:xfrm>
          <a:prstGeom prst="rect">
            <a:avLst/>
          </a:prstGeom>
          <a:noFill/>
          <a:ln>
            <a:noFill/>
          </a:ln>
        </p:spPr>
      </p:pic>
    </p:spTree>
  </p:cSld>
  <p:clrMapOvr>
    <a:masterClrMapping/>
  </p:clrMapOvr>
  <p:extLst>
    <p:ext uri="{DCECCB84-F9BA-43D5-87BE-67443E8EF086}">
      <p15:sldGuideLst>
        <p15:guide id="1" pos="412">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amatic Text and Photo">
  <p:cSld name="MAIN_POINT_2_2">
    <p:bg>
      <p:bgPr>
        <a:solidFill>
          <a:schemeClr val="lt1"/>
        </a:solidFill>
      </p:bgPr>
    </p:bg>
    <p:spTree>
      <p:nvGrpSpPr>
        <p:cNvPr id="121" name="Shape 121"/>
        <p:cNvGrpSpPr/>
        <p:nvPr/>
      </p:nvGrpSpPr>
      <p:grpSpPr>
        <a:xfrm>
          <a:off x="0" y="0"/>
          <a:ext cx="0" cy="0"/>
          <a:chOff x="0" y="0"/>
          <a:chExt cx="0" cy="0"/>
        </a:xfrm>
      </p:grpSpPr>
      <p:sp>
        <p:nvSpPr>
          <p:cNvPr id="122" name="Google Shape;122;p36"/>
          <p:cNvSpPr txBox="1"/>
          <p:nvPr>
            <p:ph type="title"/>
          </p:nvPr>
        </p:nvSpPr>
        <p:spPr>
          <a:xfrm>
            <a:off x="397925" y="0"/>
            <a:ext cx="3344400" cy="51435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SzPts val="5100"/>
              <a:buNone/>
              <a:defRPr sz="5100"/>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p:txBody>
      </p:sp>
      <p:sp>
        <p:nvSpPr>
          <p:cNvPr id="123" name="Google Shape;123;p36"/>
          <p:cNvSpPr/>
          <p:nvPr>
            <p:ph idx="2" type="pic"/>
          </p:nvPr>
        </p:nvSpPr>
        <p:spPr>
          <a:xfrm>
            <a:off x="2633150" y="-127000"/>
            <a:ext cx="7450800" cy="5397600"/>
          </a:xfrm>
          <a:prstGeom prst="chevron">
            <a:avLst>
              <a:gd fmla="val 50000" name="adj"/>
            </a:avLst>
          </a:prstGeom>
          <a:noFill/>
          <a:ln>
            <a:noFill/>
          </a:ln>
          <a:effectLst>
            <a:outerShdw blurRad="171450" rotWithShape="0" algn="bl" dir="5400000" dist="19050">
              <a:srgbClr val="000000">
                <a:alpha val="7843"/>
              </a:srgbClr>
            </a:outerShdw>
          </a:effectLst>
        </p:spPr>
      </p:sp>
      <p:sp>
        <p:nvSpPr>
          <p:cNvPr id="124" name="Google Shape;124;p3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amatic Text and Photo 3">
  <p:cSld name="MAIN_POINT_2_2_1_1">
    <p:bg>
      <p:bgPr>
        <a:solidFill>
          <a:srgbClr val="000000"/>
        </a:solidFill>
      </p:bgPr>
    </p:bg>
    <p:spTree>
      <p:nvGrpSpPr>
        <p:cNvPr id="125" name="Shape 125"/>
        <p:cNvGrpSpPr/>
        <p:nvPr/>
      </p:nvGrpSpPr>
      <p:grpSpPr>
        <a:xfrm>
          <a:off x="0" y="0"/>
          <a:ext cx="0" cy="0"/>
          <a:chOff x="0" y="0"/>
          <a:chExt cx="0" cy="0"/>
        </a:xfrm>
      </p:grpSpPr>
      <p:sp>
        <p:nvSpPr>
          <p:cNvPr id="126" name="Google Shape;126;p37"/>
          <p:cNvSpPr txBox="1"/>
          <p:nvPr>
            <p:ph type="title"/>
          </p:nvPr>
        </p:nvSpPr>
        <p:spPr>
          <a:xfrm>
            <a:off x="397925" y="0"/>
            <a:ext cx="3344400" cy="51435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lt1"/>
              </a:buClr>
              <a:buSzPts val="5100"/>
              <a:buNone/>
              <a:defRPr sz="5100">
                <a:solidFill>
                  <a:schemeClr val="lt1"/>
                </a:solidFill>
              </a:defRPr>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p:txBody>
      </p:sp>
      <p:sp>
        <p:nvSpPr>
          <p:cNvPr id="127" name="Google Shape;127;p37"/>
          <p:cNvSpPr/>
          <p:nvPr>
            <p:ph idx="2" type="pic"/>
          </p:nvPr>
        </p:nvSpPr>
        <p:spPr>
          <a:xfrm>
            <a:off x="2582350" y="-118525"/>
            <a:ext cx="7450800" cy="5380500"/>
          </a:xfrm>
          <a:prstGeom prst="chevron">
            <a:avLst>
              <a:gd fmla="val 50000" name="adj"/>
            </a:avLst>
          </a:prstGeom>
          <a:noFill/>
          <a:ln>
            <a:noFill/>
          </a:ln>
          <a:effectLst>
            <a:outerShdw blurRad="200025" rotWithShape="0" algn="bl" dir="5400000" dist="19050">
              <a:srgbClr val="000000">
                <a:alpha val="20000"/>
              </a:srgbClr>
            </a:outerShdw>
          </a:effectLst>
        </p:spPr>
      </p:sp>
      <p:sp>
        <p:nvSpPr>
          <p:cNvPr id="128" name="Google Shape;128;p3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2">
  <p:cSld name="CUSTOM_1">
    <p:spTree>
      <p:nvGrpSpPr>
        <p:cNvPr id="19" name="Shape 19"/>
        <p:cNvGrpSpPr/>
        <p:nvPr/>
      </p:nvGrpSpPr>
      <p:grpSpPr>
        <a:xfrm>
          <a:off x="0" y="0"/>
          <a:ext cx="0" cy="0"/>
          <a:chOff x="0" y="0"/>
          <a:chExt cx="0" cy="0"/>
        </a:xfrm>
      </p:grpSpPr>
      <p:pic>
        <p:nvPicPr>
          <p:cNvPr id="20" name="Google Shape;20;p20"/>
          <p:cNvPicPr preferRelativeResize="0"/>
          <p:nvPr/>
        </p:nvPicPr>
        <p:blipFill rotWithShape="1">
          <a:blip r:embed="rId2">
            <a:alphaModFix/>
          </a:blip>
          <a:srcRect b="0" l="0" r="0" t="0"/>
          <a:stretch/>
        </p:blipFill>
        <p:spPr>
          <a:xfrm>
            <a:off x="-1953725" y="-15775"/>
            <a:ext cx="5143501" cy="5175052"/>
          </a:xfrm>
          <a:prstGeom prst="rect">
            <a:avLst/>
          </a:prstGeom>
          <a:noFill/>
          <a:ln>
            <a:noFill/>
          </a:ln>
        </p:spPr>
      </p:pic>
      <p:sp>
        <p:nvSpPr>
          <p:cNvPr id="21" name="Google Shape;21;p20"/>
          <p:cNvSpPr txBox="1"/>
          <p:nvPr>
            <p:ph type="ctrTitle"/>
          </p:nvPr>
        </p:nvSpPr>
        <p:spPr>
          <a:xfrm>
            <a:off x="3822200" y="630000"/>
            <a:ext cx="4830300" cy="1911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700"/>
              <a:buNone/>
              <a:defRPr sz="5500"/>
            </a:lvl1pPr>
            <a:lvl2pPr lvl="1" algn="l">
              <a:lnSpc>
                <a:spcPct val="80000"/>
              </a:lnSpc>
              <a:spcBef>
                <a:spcPts val="0"/>
              </a:spcBef>
              <a:spcAft>
                <a:spcPts val="0"/>
              </a:spcAft>
              <a:buSzPts val="1200"/>
              <a:buNone/>
              <a:defRPr sz="1200"/>
            </a:lvl2pPr>
            <a:lvl3pPr lvl="2" algn="l">
              <a:lnSpc>
                <a:spcPct val="80000"/>
              </a:lnSpc>
              <a:spcBef>
                <a:spcPts val="0"/>
              </a:spcBef>
              <a:spcAft>
                <a:spcPts val="0"/>
              </a:spcAft>
              <a:buSzPts val="1200"/>
              <a:buNone/>
              <a:defRPr sz="1200"/>
            </a:lvl3pPr>
            <a:lvl4pPr lvl="3" algn="l">
              <a:lnSpc>
                <a:spcPct val="80000"/>
              </a:lnSpc>
              <a:spcBef>
                <a:spcPts val="0"/>
              </a:spcBef>
              <a:spcAft>
                <a:spcPts val="0"/>
              </a:spcAft>
              <a:buSzPts val="1200"/>
              <a:buNone/>
              <a:defRPr sz="1200"/>
            </a:lvl4pPr>
            <a:lvl5pPr lvl="4" algn="l">
              <a:lnSpc>
                <a:spcPct val="80000"/>
              </a:lnSpc>
              <a:spcBef>
                <a:spcPts val="0"/>
              </a:spcBef>
              <a:spcAft>
                <a:spcPts val="0"/>
              </a:spcAft>
              <a:buSzPts val="1200"/>
              <a:buNone/>
              <a:defRPr sz="1200"/>
            </a:lvl5pPr>
            <a:lvl6pPr lvl="5" algn="l">
              <a:lnSpc>
                <a:spcPct val="80000"/>
              </a:lnSpc>
              <a:spcBef>
                <a:spcPts val="0"/>
              </a:spcBef>
              <a:spcAft>
                <a:spcPts val="0"/>
              </a:spcAft>
              <a:buSzPts val="1200"/>
              <a:buNone/>
              <a:defRPr sz="1200"/>
            </a:lvl6pPr>
            <a:lvl7pPr lvl="6" algn="l">
              <a:lnSpc>
                <a:spcPct val="80000"/>
              </a:lnSpc>
              <a:spcBef>
                <a:spcPts val="0"/>
              </a:spcBef>
              <a:spcAft>
                <a:spcPts val="0"/>
              </a:spcAft>
              <a:buSzPts val="1200"/>
              <a:buNone/>
              <a:defRPr sz="1200"/>
            </a:lvl7pPr>
            <a:lvl8pPr lvl="7" algn="l">
              <a:lnSpc>
                <a:spcPct val="80000"/>
              </a:lnSpc>
              <a:spcBef>
                <a:spcPts val="0"/>
              </a:spcBef>
              <a:spcAft>
                <a:spcPts val="0"/>
              </a:spcAft>
              <a:buSzPts val="1200"/>
              <a:buNone/>
              <a:defRPr sz="1200"/>
            </a:lvl8pPr>
            <a:lvl9pPr lvl="8" algn="l">
              <a:lnSpc>
                <a:spcPct val="80000"/>
              </a:lnSpc>
              <a:spcBef>
                <a:spcPts val="0"/>
              </a:spcBef>
              <a:spcAft>
                <a:spcPts val="0"/>
              </a:spcAft>
              <a:buSzPts val="1200"/>
              <a:buNone/>
              <a:defRPr sz="1200"/>
            </a:lvl9pPr>
          </a:lstStyle>
          <a:p/>
        </p:txBody>
      </p:sp>
      <p:sp>
        <p:nvSpPr>
          <p:cNvPr id="22" name="Google Shape;22;p20"/>
          <p:cNvSpPr txBox="1"/>
          <p:nvPr>
            <p:ph idx="1" type="subTitle"/>
          </p:nvPr>
        </p:nvSpPr>
        <p:spPr>
          <a:xfrm>
            <a:off x="3822200" y="2669950"/>
            <a:ext cx="4830300" cy="844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3" name="Google Shape;23;p2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1">
  <p:cSld name="CUSTOM">
    <p:spTree>
      <p:nvGrpSpPr>
        <p:cNvPr id="24" name="Shape 24"/>
        <p:cNvGrpSpPr/>
        <p:nvPr/>
      </p:nvGrpSpPr>
      <p:grpSpPr>
        <a:xfrm>
          <a:off x="0" y="0"/>
          <a:ext cx="0" cy="0"/>
          <a:chOff x="0" y="0"/>
          <a:chExt cx="0" cy="0"/>
        </a:xfrm>
      </p:grpSpPr>
      <p:pic>
        <p:nvPicPr>
          <p:cNvPr id="25" name="Google Shape;25;p21"/>
          <p:cNvPicPr preferRelativeResize="0"/>
          <p:nvPr/>
        </p:nvPicPr>
        <p:blipFill rotWithShape="1">
          <a:blip r:embed="rId2">
            <a:alphaModFix/>
          </a:blip>
          <a:srcRect b="0" l="0" r="0" t="0"/>
          <a:stretch/>
        </p:blipFill>
        <p:spPr>
          <a:xfrm>
            <a:off x="-1961000" y="-15775"/>
            <a:ext cx="5175052" cy="5175052"/>
          </a:xfrm>
          <a:prstGeom prst="rect">
            <a:avLst/>
          </a:prstGeom>
          <a:noFill/>
          <a:ln>
            <a:noFill/>
          </a:ln>
        </p:spPr>
      </p:pic>
      <p:sp>
        <p:nvSpPr>
          <p:cNvPr id="26" name="Google Shape;26;p21"/>
          <p:cNvSpPr txBox="1"/>
          <p:nvPr>
            <p:ph type="ctrTitle"/>
          </p:nvPr>
        </p:nvSpPr>
        <p:spPr>
          <a:xfrm>
            <a:off x="3822200" y="630000"/>
            <a:ext cx="4830300" cy="1911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700"/>
              <a:buNone/>
              <a:defRPr sz="5500"/>
            </a:lvl1pPr>
            <a:lvl2pPr lvl="1" algn="l">
              <a:lnSpc>
                <a:spcPct val="80000"/>
              </a:lnSpc>
              <a:spcBef>
                <a:spcPts val="0"/>
              </a:spcBef>
              <a:spcAft>
                <a:spcPts val="0"/>
              </a:spcAft>
              <a:buSzPts val="1200"/>
              <a:buNone/>
              <a:defRPr sz="1200"/>
            </a:lvl2pPr>
            <a:lvl3pPr lvl="2" algn="l">
              <a:lnSpc>
                <a:spcPct val="80000"/>
              </a:lnSpc>
              <a:spcBef>
                <a:spcPts val="0"/>
              </a:spcBef>
              <a:spcAft>
                <a:spcPts val="0"/>
              </a:spcAft>
              <a:buSzPts val="1200"/>
              <a:buNone/>
              <a:defRPr sz="1200"/>
            </a:lvl3pPr>
            <a:lvl4pPr lvl="3" algn="l">
              <a:lnSpc>
                <a:spcPct val="80000"/>
              </a:lnSpc>
              <a:spcBef>
                <a:spcPts val="0"/>
              </a:spcBef>
              <a:spcAft>
                <a:spcPts val="0"/>
              </a:spcAft>
              <a:buSzPts val="1200"/>
              <a:buNone/>
              <a:defRPr sz="1200"/>
            </a:lvl4pPr>
            <a:lvl5pPr lvl="4" algn="l">
              <a:lnSpc>
                <a:spcPct val="80000"/>
              </a:lnSpc>
              <a:spcBef>
                <a:spcPts val="0"/>
              </a:spcBef>
              <a:spcAft>
                <a:spcPts val="0"/>
              </a:spcAft>
              <a:buSzPts val="1200"/>
              <a:buNone/>
              <a:defRPr sz="1200"/>
            </a:lvl5pPr>
            <a:lvl6pPr lvl="5" algn="l">
              <a:lnSpc>
                <a:spcPct val="80000"/>
              </a:lnSpc>
              <a:spcBef>
                <a:spcPts val="0"/>
              </a:spcBef>
              <a:spcAft>
                <a:spcPts val="0"/>
              </a:spcAft>
              <a:buSzPts val="1200"/>
              <a:buNone/>
              <a:defRPr sz="1200"/>
            </a:lvl6pPr>
            <a:lvl7pPr lvl="6" algn="l">
              <a:lnSpc>
                <a:spcPct val="80000"/>
              </a:lnSpc>
              <a:spcBef>
                <a:spcPts val="0"/>
              </a:spcBef>
              <a:spcAft>
                <a:spcPts val="0"/>
              </a:spcAft>
              <a:buSzPts val="1200"/>
              <a:buNone/>
              <a:defRPr sz="1200"/>
            </a:lvl7pPr>
            <a:lvl8pPr lvl="7" algn="l">
              <a:lnSpc>
                <a:spcPct val="80000"/>
              </a:lnSpc>
              <a:spcBef>
                <a:spcPts val="0"/>
              </a:spcBef>
              <a:spcAft>
                <a:spcPts val="0"/>
              </a:spcAft>
              <a:buSzPts val="1200"/>
              <a:buNone/>
              <a:defRPr sz="1200"/>
            </a:lvl8pPr>
            <a:lvl9pPr lvl="8" algn="l">
              <a:lnSpc>
                <a:spcPct val="80000"/>
              </a:lnSpc>
              <a:spcBef>
                <a:spcPts val="0"/>
              </a:spcBef>
              <a:spcAft>
                <a:spcPts val="0"/>
              </a:spcAft>
              <a:buSzPts val="1200"/>
              <a:buNone/>
              <a:defRPr sz="1200"/>
            </a:lvl9pPr>
          </a:lstStyle>
          <a:p/>
        </p:txBody>
      </p:sp>
      <p:sp>
        <p:nvSpPr>
          <p:cNvPr id="27" name="Google Shape;27;p21"/>
          <p:cNvSpPr txBox="1"/>
          <p:nvPr>
            <p:ph idx="1" type="subTitle"/>
          </p:nvPr>
        </p:nvSpPr>
        <p:spPr>
          <a:xfrm>
            <a:off x="3822200" y="2669950"/>
            <a:ext cx="4830300" cy="844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8" name="Google Shape;28;p2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3">
  <p:cSld name="CUSTOM_2">
    <p:spTree>
      <p:nvGrpSpPr>
        <p:cNvPr id="29" name="Shape 29"/>
        <p:cNvGrpSpPr/>
        <p:nvPr/>
      </p:nvGrpSpPr>
      <p:grpSpPr>
        <a:xfrm>
          <a:off x="0" y="0"/>
          <a:ext cx="0" cy="0"/>
          <a:chOff x="0" y="0"/>
          <a:chExt cx="0" cy="0"/>
        </a:xfrm>
      </p:grpSpPr>
      <p:pic>
        <p:nvPicPr>
          <p:cNvPr id="30" name="Google Shape;30;p22"/>
          <p:cNvPicPr preferRelativeResize="0"/>
          <p:nvPr/>
        </p:nvPicPr>
        <p:blipFill rotWithShape="1">
          <a:blip r:embed="rId2">
            <a:alphaModFix/>
          </a:blip>
          <a:srcRect b="0" l="308" r="298" t="0"/>
          <a:stretch/>
        </p:blipFill>
        <p:spPr>
          <a:xfrm>
            <a:off x="-1962175" y="-15775"/>
            <a:ext cx="5143501" cy="5175052"/>
          </a:xfrm>
          <a:prstGeom prst="rect">
            <a:avLst/>
          </a:prstGeom>
          <a:noFill/>
          <a:ln>
            <a:noFill/>
          </a:ln>
        </p:spPr>
      </p:pic>
      <p:sp>
        <p:nvSpPr>
          <p:cNvPr id="31" name="Google Shape;31;p22"/>
          <p:cNvSpPr txBox="1"/>
          <p:nvPr>
            <p:ph type="ctrTitle"/>
          </p:nvPr>
        </p:nvSpPr>
        <p:spPr>
          <a:xfrm>
            <a:off x="3822200" y="630000"/>
            <a:ext cx="4830300" cy="1911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700"/>
              <a:buNone/>
              <a:defRPr sz="5500"/>
            </a:lvl1pPr>
            <a:lvl2pPr lvl="1" algn="l">
              <a:lnSpc>
                <a:spcPct val="80000"/>
              </a:lnSpc>
              <a:spcBef>
                <a:spcPts val="0"/>
              </a:spcBef>
              <a:spcAft>
                <a:spcPts val="0"/>
              </a:spcAft>
              <a:buSzPts val="1200"/>
              <a:buNone/>
              <a:defRPr sz="1200"/>
            </a:lvl2pPr>
            <a:lvl3pPr lvl="2" algn="l">
              <a:lnSpc>
                <a:spcPct val="80000"/>
              </a:lnSpc>
              <a:spcBef>
                <a:spcPts val="0"/>
              </a:spcBef>
              <a:spcAft>
                <a:spcPts val="0"/>
              </a:spcAft>
              <a:buSzPts val="1200"/>
              <a:buNone/>
              <a:defRPr sz="1200"/>
            </a:lvl3pPr>
            <a:lvl4pPr lvl="3" algn="l">
              <a:lnSpc>
                <a:spcPct val="80000"/>
              </a:lnSpc>
              <a:spcBef>
                <a:spcPts val="0"/>
              </a:spcBef>
              <a:spcAft>
                <a:spcPts val="0"/>
              </a:spcAft>
              <a:buSzPts val="1200"/>
              <a:buNone/>
              <a:defRPr sz="1200"/>
            </a:lvl4pPr>
            <a:lvl5pPr lvl="4" algn="l">
              <a:lnSpc>
                <a:spcPct val="80000"/>
              </a:lnSpc>
              <a:spcBef>
                <a:spcPts val="0"/>
              </a:spcBef>
              <a:spcAft>
                <a:spcPts val="0"/>
              </a:spcAft>
              <a:buSzPts val="1200"/>
              <a:buNone/>
              <a:defRPr sz="1200"/>
            </a:lvl5pPr>
            <a:lvl6pPr lvl="5" algn="l">
              <a:lnSpc>
                <a:spcPct val="80000"/>
              </a:lnSpc>
              <a:spcBef>
                <a:spcPts val="0"/>
              </a:spcBef>
              <a:spcAft>
                <a:spcPts val="0"/>
              </a:spcAft>
              <a:buSzPts val="1200"/>
              <a:buNone/>
              <a:defRPr sz="1200"/>
            </a:lvl6pPr>
            <a:lvl7pPr lvl="6" algn="l">
              <a:lnSpc>
                <a:spcPct val="80000"/>
              </a:lnSpc>
              <a:spcBef>
                <a:spcPts val="0"/>
              </a:spcBef>
              <a:spcAft>
                <a:spcPts val="0"/>
              </a:spcAft>
              <a:buSzPts val="1200"/>
              <a:buNone/>
              <a:defRPr sz="1200"/>
            </a:lvl7pPr>
            <a:lvl8pPr lvl="7" algn="l">
              <a:lnSpc>
                <a:spcPct val="80000"/>
              </a:lnSpc>
              <a:spcBef>
                <a:spcPts val="0"/>
              </a:spcBef>
              <a:spcAft>
                <a:spcPts val="0"/>
              </a:spcAft>
              <a:buSzPts val="1200"/>
              <a:buNone/>
              <a:defRPr sz="1200"/>
            </a:lvl8pPr>
            <a:lvl9pPr lvl="8" algn="l">
              <a:lnSpc>
                <a:spcPct val="80000"/>
              </a:lnSpc>
              <a:spcBef>
                <a:spcPts val="0"/>
              </a:spcBef>
              <a:spcAft>
                <a:spcPts val="0"/>
              </a:spcAft>
              <a:buSzPts val="1200"/>
              <a:buNone/>
              <a:defRPr sz="1200"/>
            </a:lvl9pPr>
          </a:lstStyle>
          <a:p/>
        </p:txBody>
      </p:sp>
      <p:sp>
        <p:nvSpPr>
          <p:cNvPr id="32" name="Google Shape;32;p22"/>
          <p:cNvSpPr txBox="1"/>
          <p:nvPr>
            <p:ph idx="1" type="subTitle"/>
          </p:nvPr>
        </p:nvSpPr>
        <p:spPr>
          <a:xfrm>
            <a:off x="3822200" y="2669950"/>
            <a:ext cx="4830300" cy="844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33" name="Google Shape;33;p2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4_1">
    <p:spTree>
      <p:nvGrpSpPr>
        <p:cNvPr id="34" name="Shape 34"/>
        <p:cNvGrpSpPr/>
        <p:nvPr/>
      </p:nvGrpSpPr>
      <p:grpSpPr>
        <a:xfrm>
          <a:off x="0" y="0"/>
          <a:ext cx="0" cy="0"/>
          <a:chOff x="0" y="0"/>
          <a:chExt cx="0" cy="0"/>
        </a:xfrm>
      </p:grpSpPr>
      <p:sp>
        <p:nvSpPr>
          <p:cNvPr id="35" name="Google Shape;35;p23"/>
          <p:cNvSpPr txBox="1"/>
          <p:nvPr>
            <p:ph type="title"/>
          </p:nvPr>
        </p:nvSpPr>
        <p:spPr>
          <a:xfrm>
            <a:off x="606225" y="385025"/>
            <a:ext cx="8382000" cy="626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23"/>
          <p:cNvSpPr txBox="1"/>
          <p:nvPr>
            <p:ph idx="1" type="body"/>
          </p:nvPr>
        </p:nvSpPr>
        <p:spPr>
          <a:xfrm>
            <a:off x="638675" y="1089250"/>
            <a:ext cx="5790900" cy="3114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42900" lvl="1" marL="914400" algn="l">
              <a:lnSpc>
                <a:spcPct val="115000"/>
              </a:lnSpc>
              <a:spcBef>
                <a:spcPts val="1600"/>
              </a:spcBef>
              <a:spcAft>
                <a:spcPts val="0"/>
              </a:spcAft>
              <a:buSzPts val="1800"/>
              <a:buChar char="○"/>
              <a:defRPr/>
            </a:lvl2pPr>
            <a:lvl3pPr indent="-330200" lvl="2" marL="1371600" algn="l">
              <a:lnSpc>
                <a:spcPct val="115000"/>
              </a:lnSpc>
              <a:spcBef>
                <a:spcPts val="1600"/>
              </a:spcBef>
              <a:spcAft>
                <a:spcPts val="0"/>
              </a:spcAft>
              <a:buSzPts val="1600"/>
              <a:buChar char="■"/>
              <a:defRPr/>
            </a:lvl3pPr>
            <a:lvl4pPr indent="-311150" lvl="3" marL="1828800" algn="l">
              <a:lnSpc>
                <a:spcPct val="115000"/>
              </a:lnSpc>
              <a:spcBef>
                <a:spcPts val="1600"/>
              </a:spcBef>
              <a:spcAft>
                <a:spcPts val="0"/>
              </a:spcAft>
              <a:buSzPts val="1300"/>
              <a:buChar char="●"/>
              <a:defRPr/>
            </a:lvl4pPr>
            <a:lvl5pPr indent="-292100" lvl="4" marL="2286000" algn="l">
              <a:lnSpc>
                <a:spcPct val="115000"/>
              </a:lnSpc>
              <a:spcBef>
                <a:spcPts val="1600"/>
              </a:spcBef>
              <a:spcAft>
                <a:spcPts val="0"/>
              </a:spcAft>
              <a:buSzPts val="1000"/>
              <a:buChar char="○"/>
              <a:defRPr/>
            </a:lvl5pPr>
            <a:lvl6pPr indent="-279400" lvl="5" marL="2743200" algn="l">
              <a:lnSpc>
                <a:spcPct val="115000"/>
              </a:lnSpc>
              <a:spcBef>
                <a:spcPts val="1600"/>
              </a:spcBef>
              <a:spcAft>
                <a:spcPts val="0"/>
              </a:spcAft>
              <a:buSzPts val="800"/>
              <a:buChar char="■"/>
              <a:defRPr/>
            </a:lvl6pPr>
            <a:lvl7pPr indent="-279400" lvl="6" marL="3200400" algn="l">
              <a:lnSpc>
                <a:spcPct val="115000"/>
              </a:lnSpc>
              <a:spcBef>
                <a:spcPts val="1600"/>
              </a:spcBef>
              <a:spcAft>
                <a:spcPts val="0"/>
              </a:spcAft>
              <a:buSzPts val="800"/>
              <a:buChar char="●"/>
              <a:defRPr/>
            </a:lvl7pPr>
            <a:lvl8pPr indent="-279400" lvl="7" marL="3657600" algn="l">
              <a:lnSpc>
                <a:spcPct val="115000"/>
              </a:lnSpc>
              <a:spcBef>
                <a:spcPts val="1600"/>
              </a:spcBef>
              <a:spcAft>
                <a:spcPts val="0"/>
              </a:spcAft>
              <a:buSzPts val="800"/>
              <a:buChar char="○"/>
              <a:defRPr/>
            </a:lvl8pPr>
            <a:lvl9pPr indent="-279400" lvl="8" marL="4114800" algn="l">
              <a:lnSpc>
                <a:spcPct val="115000"/>
              </a:lnSpc>
              <a:spcBef>
                <a:spcPts val="1600"/>
              </a:spcBef>
              <a:spcAft>
                <a:spcPts val="1600"/>
              </a:spcAft>
              <a:buSzPts val="800"/>
              <a:buChar char="■"/>
              <a:defRPr/>
            </a:lvl9pPr>
          </a:lstStyle>
          <a:p/>
        </p:txBody>
      </p:sp>
      <p:sp>
        <p:nvSpPr>
          <p:cNvPr id="37" name="Google Shape;37;p23"/>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SzPts val="1300"/>
              <a:buNone/>
            </a:pPr>
            <a:r>
              <a:t/>
            </a:r>
            <a:endParaRPr b="0" sz="1300"/>
          </a:p>
        </p:txBody>
      </p:sp>
      <p:pic>
        <p:nvPicPr>
          <p:cNvPr id="38" name="Google Shape;38;p23"/>
          <p:cNvPicPr preferRelativeResize="0"/>
          <p:nvPr/>
        </p:nvPicPr>
        <p:blipFill rotWithShape="1">
          <a:blip r:embed="rId2">
            <a:alphaModFix/>
          </a:blip>
          <a:srcRect b="0" l="0" r="0" t="0"/>
          <a:stretch/>
        </p:blipFill>
        <p:spPr>
          <a:xfrm>
            <a:off x="267949" y="4527949"/>
            <a:ext cx="2512000" cy="295600"/>
          </a:xfrm>
          <a:prstGeom prst="rect">
            <a:avLst/>
          </a:prstGeom>
          <a:noFill/>
          <a:ln>
            <a:noFill/>
          </a:ln>
        </p:spPr>
      </p:pic>
      <p:sp>
        <p:nvSpPr>
          <p:cNvPr id="39" name="Google Shape;39;p23"/>
          <p:cNvSpPr txBox="1"/>
          <p:nvPr>
            <p:ph idx="2" type="subTitle"/>
          </p:nvPr>
        </p:nvSpPr>
        <p:spPr>
          <a:xfrm>
            <a:off x="4089400" y="4630425"/>
            <a:ext cx="3530700" cy="193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p:txBody>
      </p:sp>
      <p:pic>
        <p:nvPicPr>
          <p:cNvPr id="40" name="Google Shape;40;p23"/>
          <p:cNvPicPr preferRelativeResize="0"/>
          <p:nvPr/>
        </p:nvPicPr>
        <p:blipFill rotWithShape="1">
          <a:blip r:embed="rId3">
            <a:alphaModFix/>
          </a:blip>
          <a:srcRect b="0" l="0" r="0" t="0"/>
          <a:stretch/>
        </p:blipFill>
        <p:spPr>
          <a:xfrm>
            <a:off x="8508125" y="4405475"/>
            <a:ext cx="414509" cy="414514"/>
          </a:xfrm>
          <a:prstGeom prst="rect">
            <a:avLst/>
          </a:prstGeom>
          <a:noFill/>
          <a:ln>
            <a:noFill/>
          </a:ln>
        </p:spPr>
      </p:pic>
      <p:pic>
        <p:nvPicPr>
          <p:cNvPr id="41" name="Google Shape;41;p23"/>
          <p:cNvPicPr preferRelativeResize="0"/>
          <p:nvPr/>
        </p:nvPicPr>
        <p:blipFill rotWithShape="1">
          <a:blip r:embed="rId4">
            <a:alphaModFix/>
          </a:blip>
          <a:srcRect b="0" l="0" r="0" t="0"/>
          <a:stretch/>
        </p:blipFill>
        <p:spPr>
          <a:xfrm>
            <a:off x="8191675" y="4514449"/>
            <a:ext cx="785021" cy="785026"/>
          </a:xfrm>
          <a:prstGeom prst="rect">
            <a:avLst/>
          </a:prstGeom>
          <a:noFill/>
          <a:ln>
            <a:noFill/>
          </a:ln>
        </p:spPr>
      </p:pic>
      <p:pic>
        <p:nvPicPr>
          <p:cNvPr id="42" name="Google Shape;42;p23"/>
          <p:cNvPicPr preferRelativeResize="0"/>
          <p:nvPr/>
        </p:nvPicPr>
        <p:blipFill rotWithShape="1">
          <a:blip r:embed="rId5">
            <a:alphaModFix/>
          </a:blip>
          <a:srcRect b="0" l="0" r="0" t="0"/>
          <a:stretch/>
        </p:blipFill>
        <p:spPr>
          <a:xfrm>
            <a:off x="8663041" y="4943591"/>
            <a:ext cx="325186" cy="325186"/>
          </a:xfrm>
          <a:prstGeom prst="rect">
            <a:avLst/>
          </a:prstGeom>
          <a:noFill/>
          <a:ln>
            <a:noFill/>
          </a:ln>
        </p:spPr>
      </p:pic>
    </p:spTree>
  </p:cSld>
  <p:clrMapOvr>
    <a:masterClrMapping/>
  </p:clrMapOvr>
  <p:extLst>
    <p:ext uri="{DCECCB84-F9BA-43D5-87BE-67443E8EF086}">
      <p15:sldGuideLst>
        <p15:guide id="1" pos="5358">
          <p15:clr>
            <a:srgbClr val="FA7B17"/>
          </p15:clr>
        </p15:guide>
        <p15:guide id="2" pos="40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p:cSld name="TITLE_4_1_1_1">
    <p:spTree>
      <p:nvGrpSpPr>
        <p:cNvPr id="43" name="Shape 43"/>
        <p:cNvGrpSpPr/>
        <p:nvPr/>
      </p:nvGrpSpPr>
      <p:grpSpPr>
        <a:xfrm>
          <a:off x="0" y="0"/>
          <a:ext cx="0" cy="0"/>
          <a:chOff x="0" y="0"/>
          <a:chExt cx="0" cy="0"/>
        </a:xfrm>
      </p:grpSpPr>
      <p:sp>
        <p:nvSpPr>
          <p:cNvPr id="44" name="Google Shape;44;p24"/>
          <p:cNvSpPr/>
          <p:nvPr>
            <p:ph idx="2" type="pic"/>
          </p:nvPr>
        </p:nvSpPr>
        <p:spPr>
          <a:xfrm>
            <a:off x="3436275" y="-101925"/>
            <a:ext cx="5839800" cy="5470500"/>
          </a:xfrm>
          <a:prstGeom prst="rect">
            <a:avLst/>
          </a:prstGeom>
          <a:noFill/>
          <a:ln>
            <a:noFill/>
          </a:ln>
        </p:spPr>
      </p:sp>
      <p:pic>
        <p:nvPicPr>
          <p:cNvPr id="45" name="Google Shape;45;p24"/>
          <p:cNvPicPr preferRelativeResize="0"/>
          <p:nvPr/>
        </p:nvPicPr>
        <p:blipFill rotWithShape="1">
          <a:blip r:embed="rId2">
            <a:alphaModFix/>
          </a:blip>
          <a:srcRect b="0" l="0" r="0" t="0"/>
          <a:stretch/>
        </p:blipFill>
        <p:spPr>
          <a:xfrm>
            <a:off x="267949" y="4527949"/>
            <a:ext cx="2512000" cy="295600"/>
          </a:xfrm>
          <a:prstGeom prst="rect">
            <a:avLst/>
          </a:prstGeom>
          <a:noFill/>
          <a:ln>
            <a:noFill/>
          </a:ln>
        </p:spPr>
      </p:pic>
      <p:sp>
        <p:nvSpPr>
          <p:cNvPr id="46" name="Google Shape;46;p24"/>
          <p:cNvSpPr txBox="1"/>
          <p:nvPr>
            <p:ph type="title"/>
          </p:nvPr>
        </p:nvSpPr>
        <p:spPr>
          <a:xfrm>
            <a:off x="633375" y="662500"/>
            <a:ext cx="2414700" cy="10566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4"/>
          <p:cNvSpPr txBox="1"/>
          <p:nvPr>
            <p:ph idx="3" type="title"/>
          </p:nvPr>
        </p:nvSpPr>
        <p:spPr>
          <a:xfrm>
            <a:off x="633375" y="1897100"/>
            <a:ext cx="2414700" cy="2223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300"/>
              <a:buNone/>
              <a:defRPr sz="1300">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2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latin typeface="Source Sans Pro"/>
                <a:ea typeface="Source Sans Pro"/>
                <a:cs typeface="Source Sans Pro"/>
                <a:sym typeface="Source Sans Pro"/>
              </a:defRPr>
            </a:lvl1pPr>
            <a:lvl2pPr lvl="1" algn="r">
              <a:buNone/>
              <a:defRPr sz="1300">
                <a:latin typeface="Source Sans Pro"/>
                <a:ea typeface="Source Sans Pro"/>
                <a:cs typeface="Source Sans Pro"/>
                <a:sym typeface="Source Sans Pro"/>
              </a:defRPr>
            </a:lvl2pPr>
            <a:lvl3pPr lvl="2" algn="r">
              <a:buNone/>
              <a:defRPr sz="1300">
                <a:latin typeface="Source Sans Pro"/>
                <a:ea typeface="Source Sans Pro"/>
                <a:cs typeface="Source Sans Pro"/>
                <a:sym typeface="Source Sans Pro"/>
              </a:defRPr>
            </a:lvl3pPr>
            <a:lvl4pPr lvl="3" algn="r">
              <a:buNone/>
              <a:defRPr sz="1300">
                <a:latin typeface="Source Sans Pro"/>
                <a:ea typeface="Source Sans Pro"/>
                <a:cs typeface="Source Sans Pro"/>
                <a:sym typeface="Source Sans Pro"/>
              </a:defRPr>
            </a:lvl4pPr>
            <a:lvl5pPr lvl="4" algn="r">
              <a:buNone/>
              <a:defRPr sz="1300">
                <a:latin typeface="Source Sans Pro"/>
                <a:ea typeface="Source Sans Pro"/>
                <a:cs typeface="Source Sans Pro"/>
                <a:sym typeface="Source Sans Pro"/>
              </a:defRPr>
            </a:lvl5pPr>
            <a:lvl6pPr lvl="5" algn="r">
              <a:buNone/>
              <a:defRPr sz="1300">
                <a:latin typeface="Source Sans Pro"/>
                <a:ea typeface="Source Sans Pro"/>
                <a:cs typeface="Source Sans Pro"/>
                <a:sym typeface="Source Sans Pro"/>
              </a:defRPr>
            </a:lvl6pPr>
            <a:lvl7pPr lvl="6" algn="r">
              <a:buNone/>
              <a:defRPr sz="1300">
                <a:latin typeface="Source Sans Pro"/>
                <a:ea typeface="Source Sans Pro"/>
                <a:cs typeface="Source Sans Pro"/>
                <a:sym typeface="Source Sans Pro"/>
              </a:defRPr>
            </a:lvl7pPr>
            <a:lvl8pPr lvl="7" algn="r">
              <a:buNone/>
              <a:defRPr sz="1300">
                <a:latin typeface="Source Sans Pro"/>
                <a:ea typeface="Source Sans Pro"/>
                <a:cs typeface="Source Sans Pro"/>
                <a:sym typeface="Source Sans Pro"/>
              </a:defRPr>
            </a:lvl8pPr>
            <a:lvl9pPr lvl="8" algn="r">
              <a:buNone/>
              <a:defRPr sz="1300">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9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s">
  <p:cSld name="TITLE_4_1_1_1_1">
    <p:spTree>
      <p:nvGrpSpPr>
        <p:cNvPr id="49" name="Shape 49"/>
        <p:cNvGrpSpPr/>
        <p:nvPr/>
      </p:nvGrpSpPr>
      <p:grpSpPr>
        <a:xfrm>
          <a:off x="0" y="0"/>
          <a:ext cx="0" cy="0"/>
          <a:chOff x="0" y="0"/>
          <a:chExt cx="0" cy="0"/>
        </a:xfrm>
      </p:grpSpPr>
      <p:sp>
        <p:nvSpPr>
          <p:cNvPr id="50" name="Google Shape;50;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25"/>
          <p:cNvSpPr/>
          <p:nvPr>
            <p:ph idx="2" type="pic"/>
          </p:nvPr>
        </p:nvSpPr>
        <p:spPr>
          <a:xfrm>
            <a:off x="3415100" y="2578600"/>
            <a:ext cx="5808900" cy="2730000"/>
          </a:xfrm>
          <a:prstGeom prst="rect">
            <a:avLst/>
          </a:prstGeom>
          <a:noFill/>
          <a:ln cap="flat" cmpd="sng" w="76200">
            <a:solidFill>
              <a:schemeClr val="lt1"/>
            </a:solidFill>
            <a:prstDash val="solid"/>
            <a:round/>
            <a:headEnd len="sm" w="sm" type="none"/>
            <a:tailEnd len="sm" w="sm" type="none"/>
          </a:ln>
        </p:spPr>
      </p:sp>
      <p:sp>
        <p:nvSpPr>
          <p:cNvPr id="52" name="Google Shape;52;p25"/>
          <p:cNvSpPr/>
          <p:nvPr>
            <p:ph idx="3" type="pic"/>
          </p:nvPr>
        </p:nvSpPr>
        <p:spPr>
          <a:xfrm>
            <a:off x="3415100" y="-123775"/>
            <a:ext cx="3399300" cy="2637000"/>
          </a:xfrm>
          <a:prstGeom prst="rect">
            <a:avLst/>
          </a:prstGeom>
          <a:noFill/>
          <a:ln cap="flat" cmpd="sng" w="76200">
            <a:solidFill>
              <a:schemeClr val="lt1"/>
            </a:solidFill>
            <a:prstDash val="solid"/>
            <a:round/>
            <a:headEnd len="sm" w="sm" type="none"/>
            <a:tailEnd len="sm" w="sm" type="none"/>
          </a:ln>
        </p:spPr>
      </p:sp>
      <p:sp>
        <p:nvSpPr>
          <p:cNvPr id="53" name="Google Shape;53;p25"/>
          <p:cNvSpPr/>
          <p:nvPr>
            <p:ph idx="4" type="pic"/>
          </p:nvPr>
        </p:nvSpPr>
        <p:spPr>
          <a:xfrm>
            <a:off x="6901675" y="-123775"/>
            <a:ext cx="2322300" cy="2637000"/>
          </a:xfrm>
          <a:prstGeom prst="rect">
            <a:avLst/>
          </a:prstGeom>
          <a:noFill/>
          <a:ln cap="flat" cmpd="sng" w="76200">
            <a:solidFill>
              <a:schemeClr val="lt1"/>
            </a:solidFill>
            <a:prstDash val="solid"/>
            <a:round/>
            <a:headEnd len="sm" w="sm" type="none"/>
            <a:tailEnd len="sm" w="sm" type="none"/>
          </a:ln>
        </p:spPr>
      </p:sp>
      <p:pic>
        <p:nvPicPr>
          <p:cNvPr id="54" name="Google Shape;54;p25"/>
          <p:cNvPicPr preferRelativeResize="0"/>
          <p:nvPr/>
        </p:nvPicPr>
        <p:blipFill rotWithShape="1">
          <a:blip r:embed="rId2">
            <a:alphaModFix/>
          </a:blip>
          <a:srcRect b="0" l="0" r="0" t="0"/>
          <a:stretch/>
        </p:blipFill>
        <p:spPr>
          <a:xfrm>
            <a:off x="267949" y="4527949"/>
            <a:ext cx="2512000" cy="295600"/>
          </a:xfrm>
          <a:prstGeom prst="rect">
            <a:avLst/>
          </a:prstGeom>
          <a:noFill/>
          <a:ln>
            <a:noFill/>
          </a:ln>
        </p:spPr>
      </p:pic>
      <p:sp>
        <p:nvSpPr>
          <p:cNvPr id="55" name="Google Shape;55;p25"/>
          <p:cNvSpPr txBox="1"/>
          <p:nvPr>
            <p:ph type="title"/>
          </p:nvPr>
        </p:nvSpPr>
        <p:spPr>
          <a:xfrm>
            <a:off x="633375" y="662500"/>
            <a:ext cx="2414700" cy="10566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25"/>
          <p:cNvSpPr txBox="1"/>
          <p:nvPr>
            <p:ph idx="5" type="title"/>
          </p:nvPr>
        </p:nvSpPr>
        <p:spPr>
          <a:xfrm>
            <a:off x="633375" y="1897100"/>
            <a:ext cx="2414700" cy="2223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300"/>
              <a:buNone/>
              <a:defRPr sz="1300">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TITLE_4_1_1">
    <p:spTree>
      <p:nvGrpSpPr>
        <p:cNvPr id="57" name="Shape 57"/>
        <p:cNvGrpSpPr/>
        <p:nvPr/>
      </p:nvGrpSpPr>
      <p:grpSpPr>
        <a:xfrm>
          <a:off x="0" y="0"/>
          <a:ext cx="0" cy="0"/>
          <a:chOff x="0" y="0"/>
          <a:chExt cx="0" cy="0"/>
        </a:xfrm>
      </p:grpSpPr>
      <p:sp>
        <p:nvSpPr>
          <p:cNvPr id="58" name="Google Shape;58;p26"/>
          <p:cNvSpPr txBox="1"/>
          <p:nvPr>
            <p:ph type="title"/>
          </p:nvPr>
        </p:nvSpPr>
        <p:spPr>
          <a:xfrm>
            <a:off x="606225" y="269300"/>
            <a:ext cx="8382000" cy="859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59" name="Google Shape;59;p26"/>
          <p:cNvPicPr preferRelativeResize="0"/>
          <p:nvPr/>
        </p:nvPicPr>
        <p:blipFill rotWithShape="1">
          <a:blip r:embed="rId2">
            <a:alphaModFix/>
          </a:blip>
          <a:srcRect b="0" l="0" r="0" t="0"/>
          <a:stretch/>
        </p:blipFill>
        <p:spPr>
          <a:xfrm>
            <a:off x="267949" y="4527949"/>
            <a:ext cx="2512000" cy="295600"/>
          </a:xfrm>
          <a:prstGeom prst="rect">
            <a:avLst/>
          </a:prstGeom>
          <a:noFill/>
          <a:ln>
            <a:noFill/>
          </a:ln>
        </p:spPr>
      </p:pic>
      <p:sp>
        <p:nvSpPr>
          <p:cNvPr id="60" name="Google Shape;60;p26"/>
          <p:cNvSpPr txBox="1"/>
          <p:nvPr>
            <p:ph idx="1" type="body"/>
          </p:nvPr>
        </p:nvSpPr>
        <p:spPr>
          <a:xfrm>
            <a:off x="638675" y="1089250"/>
            <a:ext cx="3183600" cy="3114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42900" lvl="1" marL="914400" algn="l">
              <a:lnSpc>
                <a:spcPct val="115000"/>
              </a:lnSpc>
              <a:spcBef>
                <a:spcPts val="1600"/>
              </a:spcBef>
              <a:spcAft>
                <a:spcPts val="0"/>
              </a:spcAft>
              <a:buSzPts val="1800"/>
              <a:buChar char="○"/>
              <a:defRPr/>
            </a:lvl2pPr>
            <a:lvl3pPr indent="-330200" lvl="2" marL="1371600" algn="l">
              <a:lnSpc>
                <a:spcPct val="115000"/>
              </a:lnSpc>
              <a:spcBef>
                <a:spcPts val="1600"/>
              </a:spcBef>
              <a:spcAft>
                <a:spcPts val="0"/>
              </a:spcAft>
              <a:buSzPts val="1600"/>
              <a:buChar char="■"/>
              <a:defRPr/>
            </a:lvl3pPr>
            <a:lvl4pPr indent="-311150" lvl="3" marL="1828800" algn="l">
              <a:lnSpc>
                <a:spcPct val="115000"/>
              </a:lnSpc>
              <a:spcBef>
                <a:spcPts val="1600"/>
              </a:spcBef>
              <a:spcAft>
                <a:spcPts val="0"/>
              </a:spcAft>
              <a:buSzPts val="1300"/>
              <a:buChar char="●"/>
              <a:defRPr/>
            </a:lvl4pPr>
            <a:lvl5pPr indent="-292100" lvl="4" marL="2286000" algn="l">
              <a:lnSpc>
                <a:spcPct val="115000"/>
              </a:lnSpc>
              <a:spcBef>
                <a:spcPts val="1600"/>
              </a:spcBef>
              <a:spcAft>
                <a:spcPts val="0"/>
              </a:spcAft>
              <a:buSzPts val="1000"/>
              <a:buChar char="○"/>
              <a:defRPr/>
            </a:lvl5pPr>
            <a:lvl6pPr indent="-279400" lvl="5" marL="2743200" algn="l">
              <a:lnSpc>
                <a:spcPct val="115000"/>
              </a:lnSpc>
              <a:spcBef>
                <a:spcPts val="1600"/>
              </a:spcBef>
              <a:spcAft>
                <a:spcPts val="0"/>
              </a:spcAft>
              <a:buSzPts val="800"/>
              <a:buChar char="■"/>
              <a:defRPr/>
            </a:lvl6pPr>
            <a:lvl7pPr indent="-279400" lvl="6" marL="3200400" algn="l">
              <a:lnSpc>
                <a:spcPct val="115000"/>
              </a:lnSpc>
              <a:spcBef>
                <a:spcPts val="1600"/>
              </a:spcBef>
              <a:spcAft>
                <a:spcPts val="0"/>
              </a:spcAft>
              <a:buSzPts val="800"/>
              <a:buChar char="●"/>
              <a:defRPr/>
            </a:lvl7pPr>
            <a:lvl8pPr indent="-279400" lvl="7" marL="3657600" algn="l">
              <a:lnSpc>
                <a:spcPct val="115000"/>
              </a:lnSpc>
              <a:spcBef>
                <a:spcPts val="1600"/>
              </a:spcBef>
              <a:spcAft>
                <a:spcPts val="0"/>
              </a:spcAft>
              <a:buSzPts val="800"/>
              <a:buChar char="○"/>
              <a:defRPr/>
            </a:lvl8pPr>
            <a:lvl9pPr indent="-279400" lvl="8" marL="4114800" algn="l">
              <a:lnSpc>
                <a:spcPct val="115000"/>
              </a:lnSpc>
              <a:spcBef>
                <a:spcPts val="1600"/>
              </a:spcBef>
              <a:spcAft>
                <a:spcPts val="1600"/>
              </a:spcAft>
              <a:buSzPts val="800"/>
              <a:buChar char="■"/>
              <a:defRPr/>
            </a:lvl9pPr>
          </a:lstStyle>
          <a:p/>
        </p:txBody>
      </p:sp>
      <p:sp>
        <p:nvSpPr>
          <p:cNvPr id="61" name="Google Shape;61;p26"/>
          <p:cNvSpPr txBox="1"/>
          <p:nvPr>
            <p:ph idx="2" type="body"/>
          </p:nvPr>
        </p:nvSpPr>
        <p:spPr>
          <a:xfrm>
            <a:off x="4089400" y="1089250"/>
            <a:ext cx="3183600" cy="3114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42900" lvl="1" marL="914400" algn="l">
              <a:lnSpc>
                <a:spcPct val="115000"/>
              </a:lnSpc>
              <a:spcBef>
                <a:spcPts val="1600"/>
              </a:spcBef>
              <a:spcAft>
                <a:spcPts val="0"/>
              </a:spcAft>
              <a:buSzPts val="1800"/>
              <a:buChar char="○"/>
              <a:defRPr/>
            </a:lvl2pPr>
            <a:lvl3pPr indent="-330200" lvl="2" marL="1371600" algn="l">
              <a:lnSpc>
                <a:spcPct val="115000"/>
              </a:lnSpc>
              <a:spcBef>
                <a:spcPts val="1600"/>
              </a:spcBef>
              <a:spcAft>
                <a:spcPts val="0"/>
              </a:spcAft>
              <a:buSzPts val="1600"/>
              <a:buChar char="■"/>
              <a:defRPr/>
            </a:lvl3pPr>
            <a:lvl4pPr indent="-311150" lvl="3" marL="1828800" algn="l">
              <a:lnSpc>
                <a:spcPct val="115000"/>
              </a:lnSpc>
              <a:spcBef>
                <a:spcPts val="1600"/>
              </a:spcBef>
              <a:spcAft>
                <a:spcPts val="0"/>
              </a:spcAft>
              <a:buSzPts val="1300"/>
              <a:buChar char="●"/>
              <a:defRPr/>
            </a:lvl4pPr>
            <a:lvl5pPr indent="-292100" lvl="4" marL="2286000" algn="l">
              <a:lnSpc>
                <a:spcPct val="115000"/>
              </a:lnSpc>
              <a:spcBef>
                <a:spcPts val="1600"/>
              </a:spcBef>
              <a:spcAft>
                <a:spcPts val="0"/>
              </a:spcAft>
              <a:buSzPts val="1000"/>
              <a:buChar char="○"/>
              <a:defRPr/>
            </a:lvl5pPr>
            <a:lvl6pPr indent="-279400" lvl="5" marL="2743200" algn="l">
              <a:lnSpc>
                <a:spcPct val="115000"/>
              </a:lnSpc>
              <a:spcBef>
                <a:spcPts val="1600"/>
              </a:spcBef>
              <a:spcAft>
                <a:spcPts val="0"/>
              </a:spcAft>
              <a:buSzPts val="800"/>
              <a:buChar char="■"/>
              <a:defRPr/>
            </a:lvl6pPr>
            <a:lvl7pPr indent="-279400" lvl="6" marL="3200400" algn="l">
              <a:lnSpc>
                <a:spcPct val="115000"/>
              </a:lnSpc>
              <a:spcBef>
                <a:spcPts val="1600"/>
              </a:spcBef>
              <a:spcAft>
                <a:spcPts val="0"/>
              </a:spcAft>
              <a:buSzPts val="800"/>
              <a:buChar char="●"/>
              <a:defRPr/>
            </a:lvl7pPr>
            <a:lvl8pPr indent="-279400" lvl="7" marL="3657600" algn="l">
              <a:lnSpc>
                <a:spcPct val="115000"/>
              </a:lnSpc>
              <a:spcBef>
                <a:spcPts val="1600"/>
              </a:spcBef>
              <a:spcAft>
                <a:spcPts val="0"/>
              </a:spcAft>
              <a:buSzPts val="800"/>
              <a:buChar char="○"/>
              <a:defRPr/>
            </a:lvl8pPr>
            <a:lvl9pPr indent="-279400" lvl="8" marL="4114800" algn="l">
              <a:lnSpc>
                <a:spcPct val="115000"/>
              </a:lnSpc>
              <a:spcBef>
                <a:spcPts val="1600"/>
              </a:spcBef>
              <a:spcAft>
                <a:spcPts val="1600"/>
              </a:spcAft>
              <a:buSzPts val="800"/>
              <a:buChar char="■"/>
              <a:defRPr/>
            </a:lvl9pPr>
          </a:lstStyle>
          <a:p/>
        </p:txBody>
      </p:sp>
      <p:sp>
        <p:nvSpPr>
          <p:cNvPr id="62" name="Google Shape;62;p26"/>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SzPts val="1300"/>
              <a:buNone/>
            </a:pPr>
            <a:r>
              <a:t/>
            </a:r>
            <a:endParaRPr b="0" sz="1300"/>
          </a:p>
        </p:txBody>
      </p:sp>
      <p:sp>
        <p:nvSpPr>
          <p:cNvPr id="63" name="Google Shape;63;p26"/>
          <p:cNvSpPr txBox="1"/>
          <p:nvPr>
            <p:ph idx="3" type="subTitle"/>
          </p:nvPr>
        </p:nvSpPr>
        <p:spPr>
          <a:xfrm>
            <a:off x="4089400" y="4630425"/>
            <a:ext cx="3530700" cy="193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Clr>
                <a:schemeClr val="dk1"/>
              </a:buClr>
              <a:buSzPts val="1800"/>
              <a:buNone/>
              <a:defRPr>
                <a:solidFill>
                  <a:schemeClr val="dk1"/>
                </a:solidFill>
              </a:defRPr>
            </a:lvl2pPr>
            <a:lvl3pPr lvl="2" algn="l">
              <a:lnSpc>
                <a:spcPct val="115000"/>
              </a:lnSpc>
              <a:spcBef>
                <a:spcPts val="1600"/>
              </a:spcBef>
              <a:spcAft>
                <a:spcPts val="0"/>
              </a:spcAft>
              <a:buClr>
                <a:schemeClr val="dk1"/>
              </a:buClr>
              <a:buSzPts val="1600"/>
              <a:buNone/>
              <a:defRPr>
                <a:solidFill>
                  <a:schemeClr val="dk1"/>
                </a:solidFill>
              </a:defRPr>
            </a:lvl3pPr>
            <a:lvl4pPr lvl="3" algn="l">
              <a:lnSpc>
                <a:spcPct val="115000"/>
              </a:lnSpc>
              <a:spcBef>
                <a:spcPts val="1600"/>
              </a:spcBef>
              <a:spcAft>
                <a:spcPts val="0"/>
              </a:spcAft>
              <a:buClr>
                <a:schemeClr val="dk1"/>
              </a:buClr>
              <a:buSzPts val="1300"/>
              <a:buNone/>
              <a:defRPr>
                <a:solidFill>
                  <a:schemeClr val="dk1"/>
                </a:solidFill>
              </a:defRPr>
            </a:lvl4pPr>
            <a:lvl5pPr lvl="4" algn="l">
              <a:lnSpc>
                <a:spcPct val="115000"/>
              </a:lnSpc>
              <a:spcBef>
                <a:spcPts val="1600"/>
              </a:spcBef>
              <a:spcAft>
                <a:spcPts val="0"/>
              </a:spcAft>
              <a:buClr>
                <a:schemeClr val="dk1"/>
              </a:buClr>
              <a:buSzPts val="1000"/>
              <a:buNone/>
              <a:defRPr>
                <a:solidFill>
                  <a:schemeClr val="dk1"/>
                </a:solidFill>
              </a:defRPr>
            </a:lvl5pPr>
            <a:lvl6pPr lvl="5" algn="l">
              <a:lnSpc>
                <a:spcPct val="115000"/>
              </a:lnSpc>
              <a:spcBef>
                <a:spcPts val="1600"/>
              </a:spcBef>
              <a:spcAft>
                <a:spcPts val="0"/>
              </a:spcAft>
              <a:buClr>
                <a:schemeClr val="dk1"/>
              </a:buClr>
              <a:buSzPts val="800"/>
              <a:buNone/>
              <a:defRPr>
                <a:solidFill>
                  <a:schemeClr val="dk1"/>
                </a:solidFill>
              </a:defRPr>
            </a:lvl6pPr>
            <a:lvl7pPr lvl="6" algn="l">
              <a:lnSpc>
                <a:spcPct val="115000"/>
              </a:lnSpc>
              <a:spcBef>
                <a:spcPts val="1600"/>
              </a:spcBef>
              <a:spcAft>
                <a:spcPts val="0"/>
              </a:spcAft>
              <a:buClr>
                <a:schemeClr val="dk1"/>
              </a:buClr>
              <a:buSzPts val="800"/>
              <a:buNone/>
              <a:defRPr>
                <a:solidFill>
                  <a:schemeClr val="dk1"/>
                </a:solidFill>
              </a:defRPr>
            </a:lvl7pPr>
            <a:lvl8pPr lvl="7" algn="l">
              <a:lnSpc>
                <a:spcPct val="115000"/>
              </a:lnSpc>
              <a:spcBef>
                <a:spcPts val="1600"/>
              </a:spcBef>
              <a:spcAft>
                <a:spcPts val="0"/>
              </a:spcAft>
              <a:buClr>
                <a:schemeClr val="dk1"/>
              </a:buClr>
              <a:buSzPts val="800"/>
              <a:buNone/>
              <a:defRPr>
                <a:solidFill>
                  <a:schemeClr val="dk1"/>
                </a:solidFill>
              </a:defRPr>
            </a:lvl8pPr>
            <a:lvl9pPr lvl="8" algn="l">
              <a:lnSpc>
                <a:spcPct val="115000"/>
              </a:lnSpc>
              <a:spcBef>
                <a:spcPts val="1600"/>
              </a:spcBef>
              <a:spcAft>
                <a:spcPts val="1600"/>
              </a:spcAft>
              <a:buClr>
                <a:schemeClr val="dk1"/>
              </a:buClr>
              <a:buSzPts val="800"/>
              <a:buNone/>
              <a:defRPr>
                <a:solidFill>
                  <a:schemeClr val="dk1"/>
                </a:solidFill>
              </a:defRPr>
            </a:lvl9pPr>
          </a:lstStyle>
          <a:p/>
        </p:txBody>
      </p:sp>
      <p:pic>
        <p:nvPicPr>
          <p:cNvPr id="64" name="Google Shape;64;p26"/>
          <p:cNvPicPr preferRelativeResize="0"/>
          <p:nvPr/>
        </p:nvPicPr>
        <p:blipFill rotWithShape="1">
          <a:blip r:embed="rId3">
            <a:alphaModFix/>
          </a:blip>
          <a:srcRect b="0" l="0" r="0" t="0"/>
          <a:stretch/>
        </p:blipFill>
        <p:spPr>
          <a:xfrm>
            <a:off x="8508125" y="4405475"/>
            <a:ext cx="414509" cy="414514"/>
          </a:xfrm>
          <a:prstGeom prst="rect">
            <a:avLst/>
          </a:prstGeom>
          <a:noFill/>
          <a:ln>
            <a:noFill/>
          </a:ln>
        </p:spPr>
      </p:pic>
      <p:pic>
        <p:nvPicPr>
          <p:cNvPr id="65" name="Google Shape;65;p26"/>
          <p:cNvPicPr preferRelativeResize="0"/>
          <p:nvPr/>
        </p:nvPicPr>
        <p:blipFill rotWithShape="1">
          <a:blip r:embed="rId4">
            <a:alphaModFix/>
          </a:blip>
          <a:srcRect b="0" l="0" r="0" t="0"/>
          <a:stretch/>
        </p:blipFill>
        <p:spPr>
          <a:xfrm>
            <a:off x="8191675" y="4514449"/>
            <a:ext cx="785021" cy="785026"/>
          </a:xfrm>
          <a:prstGeom prst="rect">
            <a:avLst/>
          </a:prstGeom>
          <a:noFill/>
          <a:ln>
            <a:noFill/>
          </a:ln>
        </p:spPr>
      </p:pic>
      <p:pic>
        <p:nvPicPr>
          <p:cNvPr id="66" name="Google Shape;66;p26"/>
          <p:cNvPicPr preferRelativeResize="0"/>
          <p:nvPr/>
        </p:nvPicPr>
        <p:blipFill rotWithShape="1">
          <a:blip r:embed="rId5">
            <a:alphaModFix/>
          </a:blip>
          <a:srcRect b="0" l="0" r="0" t="0"/>
          <a:stretch/>
        </p:blipFill>
        <p:spPr>
          <a:xfrm>
            <a:off x="8663041" y="4943591"/>
            <a:ext cx="325186" cy="3251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photo">
  <p:cSld name="MAIN_POINT_2">
    <p:spTree>
      <p:nvGrpSpPr>
        <p:cNvPr id="67" name="Shape 67"/>
        <p:cNvGrpSpPr/>
        <p:nvPr/>
      </p:nvGrpSpPr>
      <p:grpSpPr>
        <a:xfrm>
          <a:off x="0" y="0"/>
          <a:ext cx="0" cy="0"/>
          <a:chOff x="0" y="0"/>
          <a:chExt cx="0" cy="0"/>
        </a:xfrm>
      </p:grpSpPr>
      <p:sp>
        <p:nvSpPr>
          <p:cNvPr id="68" name="Google Shape;68;p27"/>
          <p:cNvSpPr txBox="1"/>
          <p:nvPr>
            <p:ph type="title"/>
          </p:nvPr>
        </p:nvSpPr>
        <p:spPr>
          <a:xfrm>
            <a:off x="4089400" y="1013175"/>
            <a:ext cx="4648500" cy="2696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5100"/>
              <a:buNone/>
              <a:defRPr sz="5100"/>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p:txBody>
      </p:sp>
      <p:sp>
        <p:nvSpPr>
          <p:cNvPr id="69" name="Google Shape;69;p27"/>
          <p:cNvSpPr/>
          <p:nvPr>
            <p:ph idx="2" type="pic"/>
          </p:nvPr>
        </p:nvSpPr>
        <p:spPr>
          <a:xfrm>
            <a:off x="-1200325" y="0"/>
            <a:ext cx="4248300" cy="5143500"/>
          </a:xfrm>
          <a:prstGeom prst="rect">
            <a:avLst/>
          </a:prstGeom>
          <a:noFill/>
          <a:ln>
            <a:noFill/>
          </a:ln>
          <a:effectLst>
            <a:outerShdw blurRad="114300" rotWithShape="0" algn="bl" dir="5400000" dist="19050">
              <a:srgbClr val="000000">
                <a:alpha val="12941"/>
              </a:srgbClr>
            </a:outerShdw>
          </a:effectLst>
        </p:spPr>
      </p:sp>
      <p:pic>
        <p:nvPicPr>
          <p:cNvPr id="70" name="Google Shape;70;p27"/>
          <p:cNvPicPr preferRelativeResize="0"/>
          <p:nvPr/>
        </p:nvPicPr>
        <p:blipFill rotWithShape="1">
          <a:blip r:embed="rId2">
            <a:alphaModFix/>
          </a:blip>
          <a:srcRect b="0" l="0" r="0" t="0"/>
          <a:stretch/>
        </p:blipFill>
        <p:spPr>
          <a:xfrm>
            <a:off x="3465100" y="1118150"/>
            <a:ext cx="357101" cy="357101"/>
          </a:xfrm>
          <a:prstGeom prst="rect">
            <a:avLst/>
          </a:prstGeom>
          <a:noFill/>
          <a:ln>
            <a:noFill/>
          </a:ln>
        </p:spPr>
      </p:pic>
      <p:sp>
        <p:nvSpPr>
          <p:cNvPr id="71" name="Google Shape;71;p27"/>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SzPts val="1300"/>
              <a:buNone/>
            </a:pPr>
            <a:r>
              <a:t/>
            </a:r>
            <a:endParaRPr b="0" sz="1300"/>
          </a:p>
        </p:txBody>
      </p:sp>
      <p:sp>
        <p:nvSpPr>
          <p:cNvPr id="72" name="Google Shape;72;p27"/>
          <p:cNvSpPr txBox="1"/>
          <p:nvPr>
            <p:ph idx="1" type="subTitle"/>
          </p:nvPr>
        </p:nvSpPr>
        <p:spPr>
          <a:xfrm>
            <a:off x="4089400" y="4630425"/>
            <a:ext cx="3530700" cy="193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p:txBody>
      </p:sp>
      <p:pic>
        <p:nvPicPr>
          <p:cNvPr id="73" name="Google Shape;73;p27"/>
          <p:cNvPicPr preferRelativeResize="0"/>
          <p:nvPr/>
        </p:nvPicPr>
        <p:blipFill rotWithShape="1">
          <a:blip r:embed="rId3">
            <a:alphaModFix/>
          </a:blip>
          <a:srcRect b="0" l="0" r="0" t="0"/>
          <a:stretch/>
        </p:blipFill>
        <p:spPr>
          <a:xfrm>
            <a:off x="8508125" y="4405475"/>
            <a:ext cx="414509" cy="414514"/>
          </a:xfrm>
          <a:prstGeom prst="rect">
            <a:avLst/>
          </a:prstGeom>
          <a:noFill/>
          <a:ln>
            <a:noFill/>
          </a:ln>
        </p:spPr>
      </p:pic>
      <p:pic>
        <p:nvPicPr>
          <p:cNvPr id="74" name="Google Shape;74;p27"/>
          <p:cNvPicPr preferRelativeResize="0"/>
          <p:nvPr/>
        </p:nvPicPr>
        <p:blipFill rotWithShape="1">
          <a:blip r:embed="rId4">
            <a:alphaModFix/>
          </a:blip>
          <a:srcRect b="0" l="0" r="0" t="0"/>
          <a:stretch/>
        </p:blipFill>
        <p:spPr>
          <a:xfrm>
            <a:off x="8191675" y="4514449"/>
            <a:ext cx="785021" cy="785026"/>
          </a:xfrm>
          <a:prstGeom prst="rect">
            <a:avLst/>
          </a:prstGeom>
          <a:noFill/>
          <a:ln>
            <a:noFill/>
          </a:ln>
        </p:spPr>
      </p:pic>
      <p:pic>
        <p:nvPicPr>
          <p:cNvPr id="75" name="Google Shape;75;p27"/>
          <p:cNvPicPr preferRelativeResize="0"/>
          <p:nvPr/>
        </p:nvPicPr>
        <p:blipFill rotWithShape="1">
          <a:blip r:embed="rId5">
            <a:alphaModFix/>
          </a:blip>
          <a:srcRect b="0" l="0" r="0" t="0"/>
          <a:stretch/>
        </p:blipFill>
        <p:spPr>
          <a:xfrm>
            <a:off x="8663041" y="4943591"/>
            <a:ext cx="325186" cy="3251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761975" y="0"/>
            <a:ext cx="7623000" cy="8595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3400"/>
              <a:buFont typeface="Source Sans Pro"/>
              <a:buNone/>
              <a:defRPr b="1" i="0" sz="3400" u="none" cap="none" strike="noStrike">
                <a:solidFill>
                  <a:schemeClr val="dk1"/>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2pPr>
            <a:lvl3pPr lvl="2"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3pPr>
            <a:lvl4pPr lvl="3"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4pPr>
            <a:lvl5pPr lvl="4"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5pPr>
            <a:lvl6pPr lvl="5"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6pPr>
            <a:lvl7pPr lvl="6"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7pPr>
            <a:lvl8pPr lvl="7"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8pPr>
            <a:lvl9pPr lvl="8" marR="0" rtl="0" algn="l">
              <a:lnSpc>
                <a:spcPct val="100000"/>
              </a:lnSpc>
              <a:spcBef>
                <a:spcPts val="0"/>
              </a:spcBef>
              <a:spcAft>
                <a:spcPts val="0"/>
              </a:spcAft>
              <a:buClr>
                <a:schemeClr val="dk1"/>
              </a:buClr>
              <a:buSzPts val="2800"/>
              <a:buFont typeface="Red Hat Display"/>
              <a:buNone/>
              <a:defRPr b="1" i="0" sz="2800" u="none" cap="none" strike="noStrike">
                <a:solidFill>
                  <a:schemeClr val="dk1"/>
                </a:solidFill>
                <a:latin typeface="Red Hat Display"/>
                <a:ea typeface="Red Hat Display"/>
                <a:cs typeface="Red Hat Display"/>
                <a:sym typeface="Red Hat Display"/>
              </a:defRPr>
            </a:lvl9pPr>
          </a:lstStyle>
          <a:p/>
        </p:txBody>
      </p:sp>
      <p:sp>
        <p:nvSpPr>
          <p:cNvPr id="7" name="Google Shape;7;p18"/>
          <p:cNvSpPr txBox="1"/>
          <p:nvPr>
            <p:ph idx="1" type="body"/>
          </p:nvPr>
        </p:nvSpPr>
        <p:spPr>
          <a:xfrm>
            <a:off x="761975" y="1719075"/>
            <a:ext cx="7623000" cy="25785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dk2"/>
              </a:buClr>
              <a:buSzPts val="2400"/>
              <a:buFont typeface="Source Sans Pro"/>
              <a:buChar char="●"/>
              <a:defRPr b="0" i="0" sz="2400" u="none" cap="none" strike="noStrike">
                <a:solidFill>
                  <a:schemeClr val="dk2"/>
                </a:solidFill>
                <a:latin typeface="Source Sans Pro"/>
                <a:ea typeface="Source Sans Pro"/>
                <a:cs typeface="Source Sans Pro"/>
                <a:sym typeface="Source Sans Pro"/>
              </a:defRPr>
            </a:lvl1pPr>
            <a:lvl2pPr indent="-342900" lvl="1" marL="914400" marR="0" rtl="0" algn="l">
              <a:lnSpc>
                <a:spcPct val="115000"/>
              </a:lnSpc>
              <a:spcBef>
                <a:spcPts val="16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2pPr>
            <a:lvl3pPr indent="-330200" lvl="2" marL="1371600" marR="0" rtl="0" algn="l">
              <a:lnSpc>
                <a:spcPct val="115000"/>
              </a:lnSpc>
              <a:spcBef>
                <a:spcPts val="16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3pPr>
            <a:lvl4pPr indent="-311150" lvl="3" marL="1828800" marR="0" rtl="0" algn="l">
              <a:lnSpc>
                <a:spcPct val="115000"/>
              </a:lnSpc>
              <a:spcBef>
                <a:spcPts val="1600"/>
              </a:spcBef>
              <a:spcAft>
                <a:spcPts val="0"/>
              </a:spcAft>
              <a:buClr>
                <a:schemeClr val="dk2"/>
              </a:buClr>
              <a:buSzPts val="1300"/>
              <a:buFont typeface="Source Sans Pro"/>
              <a:buChar char="●"/>
              <a:defRPr b="0" i="0" sz="1300" u="none" cap="none" strike="noStrike">
                <a:solidFill>
                  <a:schemeClr val="dk2"/>
                </a:solidFill>
                <a:latin typeface="Source Sans Pro"/>
                <a:ea typeface="Source Sans Pro"/>
                <a:cs typeface="Source Sans Pro"/>
                <a:sym typeface="Source Sans Pro"/>
              </a:defRPr>
            </a:lvl4pPr>
            <a:lvl5pPr indent="-292100" lvl="4" marL="2286000" marR="0" rtl="0" algn="l">
              <a:lnSpc>
                <a:spcPct val="115000"/>
              </a:lnSpc>
              <a:spcBef>
                <a:spcPts val="1600"/>
              </a:spcBef>
              <a:spcAft>
                <a:spcPts val="0"/>
              </a:spcAft>
              <a:buClr>
                <a:schemeClr val="dk2"/>
              </a:buClr>
              <a:buSzPts val="1000"/>
              <a:buFont typeface="Source Sans Pro"/>
              <a:buChar char="○"/>
              <a:defRPr b="0" i="0" sz="1000" u="none" cap="none" strike="noStrike">
                <a:solidFill>
                  <a:schemeClr val="dk2"/>
                </a:solidFill>
                <a:latin typeface="Source Sans Pro"/>
                <a:ea typeface="Source Sans Pro"/>
                <a:cs typeface="Source Sans Pro"/>
                <a:sym typeface="Source Sans Pro"/>
              </a:defRPr>
            </a:lvl5pPr>
            <a:lvl6pPr indent="-279400" lvl="5" marL="2743200" marR="0" rtl="0" algn="l">
              <a:lnSpc>
                <a:spcPct val="115000"/>
              </a:lnSpc>
              <a:spcBef>
                <a:spcPts val="1600"/>
              </a:spcBef>
              <a:spcAft>
                <a:spcPts val="0"/>
              </a:spcAft>
              <a:buClr>
                <a:schemeClr val="dk2"/>
              </a:buClr>
              <a:buSzPts val="800"/>
              <a:buFont typeface="Source Sans Pro"/>
              <a:buChar char="■"/>
              <a:defRPr b="0" i="0" sz="800" u="none" cap="none" strike="noStrike">
                <a:solidFill>
                  <a:schemeClr val="dk2"/>
                </a:solidFill>
                <a:latin typeface="Source Sans Pro"/>
                <a:ea typeface="Source Sans Pro"/>
                <a:cs typeface="Source Sans Pro"/>
                <a:sym typeface="Source Sans Pro"/>
              </a:defRPr>
            </a:lvl6pPr>
            <a:lvl7pPr indent="-279400" lvl="6" marL="3200400" marR="0" rtl="0" algn="l">
              <a:lnSpc>
                <a:spcPct val="115000"/>
              </a:lnSpc>
              <a:spcBef>
                <a:spcPts val="1600"/>
              </a:spcBef>
              <a:spcAft>
                <a:spcPts val="0"/>
              </a:spcAft>
              <a:buClr>
                <a:schemeClr val="dk2"/>
              </a:buClr>
              <a:buSzPts val="800"/>
              <a:buFont typeface="Source Sans Pro"/>
              <a:buChar char="●"/>
              <a:defRPr b="0" i="0" sz="800" u="none" cap="none" strike="noStrike">
                <a:solidFill>
                  <a:schemeClr val="dk2"/>
                </a:solidFill>
                <a:latin typeface="Source Sans Pro"/>
                <a:ea typeface="Source Sans Pro"/>
                <a:cs typeface="Source Sans Pro"/>
                <a:sym typeface="Source Sans Pro"/>
              </a:defRPr>
            </a:lvl7pPr>
            <a:lvl8pPr indent="-279400" lvl="7" marL="3657600" marR="0" rtl="0" algn="l">
              <a:lnSpc>
                <a:spcPct val="115000"/>
              </a:lnSpc>
              <a:spcBef>
                <a:spcPts val="1600"/>
              </a:spcBef>
              <a:spcAft>
                <a:spcPts val="0"/>
              </a:spcAft>
              <a:buClr>
                <a:schemeClr val="dk2"/>
              </a:buClr>
              <a:buSzPts val="800"/>
              <a:buFont typeface="Source Sans Pro"/>
              <a:buChar char="○"/>
              <a:defRPr b="0" i="0" sz="800" u="none" cap="none" strike="noStrike">
                <a:solidFill>
                  <a:schemeClr val="dk2"/>
                </a:solidFill>
                <a:latin typeface="Source Sans Pro"/>
                <a:ea typeface="Source Sans Pro"/>
                <a:cs typeface="Source Sans Pro"/>
                <a:sym typeface="Source Sans Pro"/>
              </a:defRPr>
            </a:lvl8pPr>
            <a:lvl9pPr indent="-279400" lvl="8" marL="4114800" marR="0" rtl="0" algn="l">
              <a:lnSpc>
                <a:spcPct val="115000"/>
              </a:lnSpc>
              <a:spcBef>
                <a:spcPts val="1600"/>
              </a:spcBef>
              <a:spcAft>
                <a:spcPts val="1600"/>
              </a:spcAft>
              <a:buClr>
                <a:schemeClr val="dk2"/>
              </a:buClr>
              <a:buSzPts val="800"/>
              <a:buFont typeface="Source Sans Pro"/>
              <a:buChar char="■"/>
              <a:defRPr b="0" i="0" sz="800" u="none" cap="none" strike="noStrike">
                <a:solidFill>
                  <a:schemeClr val="dk2"/>
                </a:solidFill>
                <a:latin typeface="Source Sans Pro"/>
                <a:ea typeface="Source Sans Pro"/>
                <a:cs typeface="Source Sans Pro"/>
                <a:sym typeface="Source Sans Pro"/>
              </a:defRPr>
            </a:lvl9pPr>
          </a:lstStyle>
          <a:p/>
        </p:txBody>
      </p:sp>
      <p:sp>
        <p:nvSpPr>
          <p:cNvPr id="8" name="Google Shape;8;p18"/>
          <p:cNvSpPr txBox="1"/>
          <p:nvPr>
            <p:ph idx="12" type="sldNum"/>
          </p:nvPr>
        </p:nvSpPr>
        <p:spPr>
          <a:xfrm>
            <a:off x="7619997" y="4297674"/>
            <a:ext cx="765000" cy="8595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mc:Choice Requires="p14">
      <p:transition spd="slow" p14:dur="1100">
        <p:push dir="r"/>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960">
          <p15:clr>
            <a:srgbClr val="EA4335"/>
          </p15:clr>
        </p15:guide>
        <p15:guide id="3" pos="1920">
          <p15:clr>
            <a:srgbClr val="EA4335"/>
          </p15:clr>
        </p15:guide>
        <p15:guide id="4" pos="3840">
          <p15:clr>
            <a:srgbClr val="EA4335"/>
          </p15:clr>
        </p15:guide>
        <p15:guide id="5" pos="4800">
          <p15:clr>
            <a:srgbClr val="EA4335"/>
          </p15:clr>
        </p15:guide>
        <p15:guide id="6" orient="horz" pos="541">
          <p15:clr>
            <a:srgbClr val="EA4335"/>
          </p15:clr>
        </p15:guide>
        <p15:guide id="7" orient="horz" pos="1083">
          <p15:clr>
            <a:srgbClr val="EA4335"/>
          </p15:clr>
        </p15:guide>
        <p15:guide id="8" orient="horz" pos="1624">
          <p15:clr>
            <a:srgbClr val="EA4335"/>
          </p15:clr>
        </p15:guide>
        <p15:guide id="9" orient="horz" pos="2166">
          <p15:clr>
            <a:srgbClr val="EA4335"/>
          </p15:clr>
        </p15:guide>
        <p15:guide id="10" orient="horz" pos="2707">
          <p15:clr>
            <a:srgbClr val="EA4335"/>
          </p15:clr>
        </p15:guide>
        <p15:guide id="11" pos="480">
          <p15:clr>
            <a:srgbClr val="EA4335"/>
          </p15:clr>
        </p15:guide>
        <p15:guide id="12" pos="1440">
          <p15:clr>
            <a:srgbClr val="EA4335"/>
          </p15:clr>
        </p15:guide>
        <p15:guide id="13" pos="2408">
          <p15:clr>
            <a:srgbClr val="EA4335"/>
          </p15:clr>
        </p15:guide>
        <p15:guide id="14" pos="4320">
          <p15:clr>
            <a:srgbClr val="EA4335"/>
          </p15:clr>
        </p15:guide>
        <p15:guide id="15" pos="3358">
          <p15:clr>
            <a:srgbClr val="EA4335"/>
          </p15:clr>
        </p15:guide>
        <p15:guide id="16" pos="528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8.png"/><Relationship Id="rId6"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ctrTitle"/>
          </p:nvPr>
        </p:nvSpPr>
        <p:spPr>
          <a:xfrm>
            <a:off x="413075" y="316570"/>
            <a:ext cx="5682900" cy="2240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100"/>
              <a:buNone/>
            </a:pPr>
            <a:r>
              <a:rPr b="0" lang="en" sz="4500">
                <a:latin typeface="Red Hat Display Black"/>
                <a:ea typeface="Red Hat Display Black"/>
                <a:cs typeface="Red Hat Display Black"/>
                <a:sym typeface="Red Hat Display Black"/>
              </a:rPr>
              <a:t>Representing, Reporting and Presenting Findings</a:t>
            </a:r>
            <a:endParaRPr b="0" sz="4800">
              <a:solidFill>
                <a:srgbClr val="282828"/>
              </a:solidFill>
              <a:latin typeface="Red Hat Display Black"/>
              <a:ea typeface="Red Hat Display Black"/>
              <a:cs typeface="Red Hat Display Black"/>
              <a:sym typeface="Red Hat Display Black"/>
            </a:endParaRPr>
          </a:p>
        </p:txBody>
      </p:sp>
      <p:sp>
        <p:nvSpPr>
          <p:cNvPr id="134" name="Google Shape;134;p1"/>
          <p:cNvSpPr txBox="1"/>
          <p:nvPr>
            <p:ph idx="2" type="subTitle"/>
          </p:nvPr>
        </p:nvSpPr>
        <p:spPr>
          <a:xfrm>
            <a:off x="447725" y="2788250"/>
            <a:ext cx="5831100" cy="99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Clark Jaenichen, Sharvil Shastri, Raquel Palomo, Angela Tseng, Sandy Staub, Vijay Arni, Paula Montero Atienza</a:t>
            </a:r>
            <a:endParaRPr/>
          </a:p>
          <a:p>
            <a:pPr indent="0" lvl="0" marL="0" rtl="0" algn="l">
              <a:lnSpc>
                <a:spcPct val="100000"/>
              </a:lnSpc>
              <a:spcBef>
                <a:spcPts val="0"/>
              </a:spcBef>
              <a:spcAft>
                <a:spcPts val="0"/>
              </a:spcAft>
              <a:buSzPts val="2800"/>
              <a:buNone/>
            </a:pPr>
            <a:r>
              <a:t/>
            </a:r>
            <a:endParaRPr/>
          </a:p>
        </p:txBody>
      </p:sp>
      <p:sp>
        <p:nvSpPr>
          <p:cNvPr id="135" name="Google Shape;135;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2a95f23213_0_0"/>
          <p:cNvSpPr txBox="1"/>
          <p:nvPr>
            <p:ph type="title"/>
          </p:nvPr>
        </p:nvSpPr>
        <p:spPr>
          <a:xfrm>
            <a:off x="638175" y="232750"/>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Activities and Processes</a:t>
            </a:r>
            <a:endParaRPr/>
          </a:p>
        </p:txBody>
      </p:sp>
      <p:sp>
        <p:nvSpPr>
          <p:cNvPr id="208" name="Google Shape;208;g22a95f23213_0_0"/>
          <p:cNvSpPr txBox="1"/>
          <p:nvPr>
            <p:ph idx="1" type="body"/>
          </p:nvPr>
        </p:nvSpPr>
        <p:spPr>
          <a:xfrm>
            <a:off x="275275" y="858850"/>
            <a:ext cx="8382000" cy="4013700"/>
          </a:xfrm>
          <a:prstGeom prst="rect">
            <a:avLst/>
          </a:prstGeom>
        </p:spPr>
        <p:txBody>
          <a:bodyPr anchorCtr="0" anchor="t" bIns="0" lIns="0" spcFirstLastPara="1" rIns="0" wrap="square" tIns="0">
            <a:noAutofit/>
          </a:bodyPr>
          <a:lstStyle/>
          <a:p>
            <a:pPr indent="0" lvl="0" marL="457200" marR="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p:txBody>
      </p:sp>
      <p:sp>
        <p:nvSpPr>
          <p:cNvPr id="209" name="Google Shape;209;g22a95f23213_0_0"/>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pic>
        <p:nvPicPr>
          <p:cNvPr id="210" name="Google Shape;210;g22a95f23213_0_0"/>
          <p:cNvPicPr preferRelativeResize="0"/>
          <p:nvPr/>
        </p:nvPicPr>
        <p:blipFill>
          <a:blip r:embed="rId3">
            <a:alphaModFix/>
          </a:blip>
          <a:stretch>
            <a:fillRect/>
          </a:stretch>
        </p:blipFill>
        <p:spPr>
          <a:xfrm>
            <a:off x="2948150" y="931300"/>
            <a:ext cx="3247700" cy="3868799"/>
          </a:xfrm>
          <a:prstGeom prst="rect">
            <a:avLst/>
          </a:prstGeom>
          <a:noFill/>
          <a:ln>
            <a:noFill/>
          </a:ln>
        </p:spPr>
      </p:pic>
      <p:pic>
        <p:nvPicPr>
          <p:cNvPr id="211" name="Google Shape;211;g22a95f23213_0_0"/>
          <p:cNvPicPr preferRelativeResize="0"/>
          <p:nvPr/>
        </p:nvPicPr>
        <p:blipFill>
          <a:blip r:embed="rId4">
            <a:alphaModFix/>
          </a:blip>
          <a:stretch>
            <a:fillRect/>
          </a:stretch>
        </p:blipFill>
        <p:spPr>
          <a:xfrm>
            <a:off x="1473601" y="1237983"/>
            <a:ext cx="6196801" cy="3255428"/>
          </a:xfrm>
          <a:prstGeom prst="rect">
            <a:avLst/>
          </a:prstGeom>
          <a:noFill/>
          <a:ln>
            <a:noFill/>
          </a:ln>
        </p:spPr>
      </p:pic>
      <p:pic>
        <p:nvPicPr>
          <p:cNvPr id="212" name="Google Shape;212;g22a95f23213_0_0"/>
          <p:cNvPicPr preferRelativeResize="0"/>
          <p:nvPr/>
        </p:nvPicPr>
        <p:blipFill>
          <a:blip r:embed="rId5">
            <a:alphaModFix/>
          </a:blip>
          <a:stretch>
            <a:fillRect/>
          </a:stretch>
        </p:blipFill>
        <p:spPr>
          <a:xfrm>
            <a:off x="1798826" y="913375"/>
            <a:ext cx="5546349" cy="3316750"/>
          </a:xfrm>
          <a:prstGeom prst="rect">
            <a:avLst/>
          </a:prstGeom>
          <a:noFill/>
          <a:ln>
            <a:noFill/>
          </a:ln>
        </p:spPr>
      </p:pic>
      <p:pic>
        <p:nvPicPr>
          <p:cNvPr id="213" name="Google Shape;213;g22a95f23213_0_0"/>
          <p:cNvPicPr preferRelativeResize="0"/>
          <p:nvPr/>
        </p:nvPicPr>
        <p:blipFill>
          <a:blip r:embed="rId6">
            <a:alphaModFix/>
          </a:blip>
          <a:stretch>
            <a:fillRect/>
          </a:stretch>
        </p:blipFill>
        <p:spPr>
          <a:xfrm>
            <a:off x="2358122" y="637350"/>
            <a:ext cx="4427764" cy="3868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3"/>
                                        </p:tgtEl>
                                      </p:cBhvr>
                                    </p:animEffect>
                                    <p:set>
                                      <p:cBhvr>
                                        <p:cTn dur="1" fill="hold">
                                          <p:stCondLst>
                                            <p:cond delay="1000"/>
                                          </p:stCondLst>
                                        </p:cTn>
                                        <p:tgtEl>
                                          <p:spTgt spid="2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e0d46efbbc_1_0"/>
          <p:cNvSpPr txBox="1"/>
          <p:nvPr>
            <p:ph type="title"/>
          </p:nvPr>
        </p:nvSpPr>
        <p:spPr>
          <a:xfrm>
            <a:off x="606225" y="108250"/>
            <a:ext cx="8382000" cy="107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Systems: Experience Models</a:t>
            </a:r>
            <a:endParaRPr/>
          </a:p>
        </p:txBody>
      </p:sp>
      <p:sp>
        <p:nvSpPr>
          <p:cNvPr id="219" name="Google Shape;219;g1e0d46efbbc_1_0"/>
          <p:cNvSpPr txBox="1"/>
          <p:nvPr>
            <p:ph idx="1" type="body"/>
          </p:nvPr>
        </p:nvSpPr>
        <p:spPr>
          <a:xfrm>
            <a:off x="638675" y="1310188"/>
            <a:ext cx="7427100" cy="289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What are Experience models?</a:t>
            </a:r>
            <a:endParaRPr b="1"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Visual representations to help </a:t>
            </a:r>
            <a:r>
              <a:rPr lang="en" sz="1200">
                <a:latin typeface="Roboto"/>
                <a:ea typeface="Roboto"/>
                <a:cs typeface="Roboto"/>
                <a:sym typeface="Roboto"/>
              </a:rPr>
              <a:t>researchers</a:t>
            </a:r>
            <a:r>
              <a:rPr lang="en" sz="1200">
                <a:latin typeface="Roboto"/>
                <a:ea typeface="Roboto"/>
                <a:cs typeface="Roboto"/>
                <a:sym typeface="Roboto"/>
              </a:rPr>
              <a:t> understand user interactions of a product or system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Helps researchers understand intricate user experiences by providing comprehensive view of user’s needs in a system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Identifies </a:t>
            </a:r>
            <a:r>
              <a:rPr lang="en" sz="1200">
                <a:latin typeface="Roboto"/>
                <a:ea typeface="Roboto"/>
                <a:cs typeface="Roboto"/>
                <a:sym typeface="Roboto"/>
              </a:rPr>
              <a:t>opportunities</a:t>
            </a:r>
            <a:r>
              <a:rPr lang="en" sz="1200">
                <a:latin typeface="Roboto"/>
                <a:ea typeface="Roboto"/>
                <a:cs typeface="Roboto"/>
                <a:sym typeface="Roboto"/>
              </a:rPr>
              <a:t> for improvement and provides holistic view of user experiences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How to create an Experience Model?</a:t>
            </a:r>
            <a:endParaRPr b="1"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Diagrams, Flowcharts, Storyboards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Model </a:t>
            </a:r>
            <a:r>
              <a:rPr lang="en" sz="1200">
                <a:latin typeface="Roboto"/>
                <a:ea typeface="Roboto"/>
                <a:cs typeface="Roboto"/>
                <a:sym typeface="Roboto"/>
              </a:rPr>
              <a:t>represents</a:t>
            </a:r>
            <a:r>
              <a:rPr lang="en" sz="1200">
                <a:latin typeface="Roboto"/>
                <a:ea typeface="Roboto"/>
                <a:cs typeface="Roboto"/>
                <a:sym typeface="Roboto"/>
              </a:rPr>
              <a:t> the user’s journey through the product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Reflects the user’s experience precisely based on research findings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Defines user’s </a:t>
            </a:r>
            <a:r>
              <a:rPr lang="en" sz="1200">
                <a:latin typeface="Roboto"/>
                <a:ea typeface="Roboto"/>
                <a:cs typeface="Roboto"/>
                <a:sym typeface="Roboto"/>
              </a:rPr>
              <a:t>journey</a:t>
            </a:r>
            <a:r>
              <a:rPr lang="en" sz="1200">
                <a:latin typeface="Roboto"/>
                <a:ea typeface="Roboto"/>
                <a:cs typeface="Roboto"/>
                <a:sym typeface="Roboto"/>
              </a:rPr>
              <a:t> through visual representation</a:t>
            </a:r>
            <a:endParaRPr sz="1200">
              <a:latin typeface="Roboto"/>
              <a:ea typeface="Roboto"/>
              <a:cs typeface="Roboto"/>
              <a:sym typeface="Roboto"/>
            </a:endParaRPr>
          </a:p>
        </p:txBody>
      </p:sp>
      <p:sp>
        <p:nvSpPr>
          <p:cNvPr id="220" name="Google Shape;220;g1e0d46efbbc_1_0"/>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221" name="Google Shape;221;g1e0d46efbbc_1_0"/>
          <p:cNvSpPr txBox="1"/>
          <p:nvPr>
            <p:ph idx="2" type="subTitle"/>
          </p:nvPr>
        </p:nvSpPr>
        <p:spPr>
          <a:xfrm>
            <a:off x="4089400" y="4630425"/>
            <a:ext cx="3530700" cy="193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e0d46efbbc_1_14"/>
          <p:cNvSpPr txBox="1"/>
          <p:nvPr>
            <p:ph type="title"/>
          </p:nvPr>
        </p:nvSpPr>
        <p:spPr>
          <a:xfrm>
            <a:off x="606225" y="385025"/>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Systems: Experience Models</a:t>
            </a:r>
            <a:endParaRPr/>
          </a:p>
        </p:txBody>
      </p:sp>
      <p:sp>
        <p:nvSpPr>
          <p:cNvPr id="227" name="Google Shape;227;g1e0d46efbbc_1_14"/>
          <p:cNvSpPr txBox="1"/>
          <p:nvPr>
            <p:ph idx="1" type="body"/>
          </p:nvPr>
        </p:nvSpPr>
        <p:spPr>
          <a:xfrm>
            <a:off x="824325" y="1762838"/>
            <a:ext cx="6981300" cy="196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b="1" lang="en" sz="1200"/>
              <a:t>Sharing an Experience Model:</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 sz="1200"/>
              <a:t>Allows individuals or teams to transfer knowledge and expertise to others</a:t>
            </a:r>
            <a:endParaRPr sz="1200"/>
          </a:p>
          <a:p>
            <a:pPr indent="-304800" lvl="0" marL="457200" rtl="0" algn="l">
              <a:spcBef>
                <a:spcPts val="0"/>
              </a:spcBef>
              <a:spcAft>
                <a:spcPts val="0"/>
              </a:spcAft>
              <a:buSzPts val="1200"/>
              <a:buChar char="●"/>
            </a:pPr>
            <a:r>
              <a:rPr lang="en" sz="1200"/>
              <a:t>Allows stakeholders to know development approach of the model and the research findings</a:t>
            </a:r>
            <a:endParaRPr sz="1200"/>
          </a:p>
          <a:p>
            <a:pPr indent="-304800" lvl="0" marL="457200" rtl="0" algn="l">
              <a:spcBef>
                <a:spcPts val="0"/>
              </a:spcBef>
              <a:spcAft>
                <a:spcPts val="0"/>
              </a:spcAft>
              <a:buSzPts val="1200"/>
              <a:buChar char="●"/>
            </a:pPr>
            <a:r>
              <a:rPr lang="en" sz="1200"/>
              <a:t>Ensures researchers that design decisions are made with consideration of user needs</a:t>
            </a:r>
            <a:endParaRPr sz="1200"/>
          </a:p>
        </p:txBody>
      </p:sp>
      <p:sp>
        <p:nvSpPr>
          <p:cNvPr id="228" name="Google Shape;228;g1e0d46efbbc_1_14"/>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229" name="Google Shape;229;g1e0d46efbbc_1_14"/>
          <p:cNvSpPr txBox="1"/>
          <p:nvPr>
            <p:ph idx="2" type="subTitle"/>
          </p:nvPr>
        </p:nvSpPr>
        <p:spPr>
          <a:xfrm>
            <a:off x="4089400" y="4630425"/>
            <a:ext cx="3530700" cy="193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e0d46efbbc_0_47"/>
          <p:cNvSpPr txBox="1"/>
          <p:nvPr>
            <p:ph type="title"/>
          </p:nvPr>
        </p:nvSpPr>
        <p:spPr>
          <a:xfrm>
            <a:off x="276950" y="232750"/>
            <a:ext cx="45423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Putting it all together</a:t>
            </a:r>
            <a:endParaRPr/>
          </a:p>
        </p:txBody>
      </p:sp>
      <p:sp>
        <p:nvSpPr>
          <p:cNvPr id="235" name="Google Shape;235;g1e0d46efbbc_0_47"/>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236" name="Google Shape;236;g1e0d46efbbc_0_47"/>
          <p:cNvSpPr txBox="1"/>
          <p:nvPr>
            <p:ph idx="1" type="body"/>
          </p:nvPr>
        </p:nvSpPr>
        <p:spPr>
          <a:xfrm>
            <a:off x="168875" y="940113"/>
            <a:ext cx="8382000" cy="1150500"/>
          </a:xfrm>
          <a:prstGeom prst="rect">
            <a:avLst/>
          </a:prstGeom>
        </p:spPr>
        <p:txBody>
          <a:bodyPr anchorCtr="0" anchor="t" bIns="0" lIns="0" spcFirstLastPara="1" rIns="0" wrap="square" tIns="0">
            <a:noAutofit/>
          </a:bodyPr>
          <a:lstStyle/>
          <a:p>
            <a:pPr indent="-304800" lvl="0" marL="457200" rtl="0" algn="l">
              <a:lnSpc>
                <a:spcPct val="150000"/>
              </a:lnSpc>
              <a:spcBef>
                <a:spcPts val="150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No need to keep different types of representations separate</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p:txBody>
      </p:sp>
      <p:pic>
        <p:nvPicPr>
          <p:cNvPr descr="page705image57788448" id="237" name="Google Shape;237;g1e0d46efbbc_0_47"/>
          <p:cNvPicPr preferRelativeResize="0"/>
          <p:nvPr/>
        </p:nvPicPr>
        <p:blipFill>
          <a:blip r:embed="rId3">
            <a:alphaModFix/>
          </a:blip>
          <a:stretch>
            <a:fillRect/>
          </a:stretch>
        </p:blipFill>
        <p:spPr>
          <a:xfrm>
            <a:off x="2260975" y="1151475"/>
            <a:ext cx="6124200" cy="332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e0d46efbbc_1_7"/>
          <p:cNvSpPr txBox="1"/>
          <p:nvPr>
            <p:ph type="title"/>
          </p:nvPr>
        </p:nvSpPr>
        <p:spPr>
          <a:xfrm>
            <a:off x="606225" y="385025"/>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 Final Warning</a:t>
            </a:r>
            <a:endParaRPr/>
          </a:p>
        </p:txBody>
      </p:sp>
      <p:sp>
        <p:nvSpPr>
          <p:cNvPr id="243" name="Google Shape;243;g1e0d46efbbc_1_7"/>
          <p:cNvSpPr txBox="1"/>
          <p:nvPr>
            <p:ph idx="1" type="body"/>
          </p:nvPr>
        </p:nvSpPr>
        <p:spPr>
          <a:xfrm>
            <a:off x="638675" y="1671875"/>
            <a:ext cx="8192400" cy="253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Research </a:t>
            </a:r>
            <a:r>
              <a:rPr lang="en" sz="1200"/>
              <a:t>diagrams or models are means to an end, not the ultimate goal</a:t>
            </a:r>
            <a:endParaRPr sz="1200"/>
          </a:p>
          <a:p>
            <a:pPr indent="-304800" lvl="0" marL="457200" rtl="0" algn="l">
              <a:spcBef>
                <a:spcPts val="0"/>
              </a:spcBef>
              <a:spcAft>
                <a:spcPts val="0"/>
              </a:spcAft>
              <a:buSzPts val="1200"/>
              <a:buChar char="●"/>
            </a:pPr>
            <a:r>
              <a:rPr lang="en" sz="1200"/>
              <a:t>Requesting personas or scenarios without clear objectives or defaulting to task analyses without considering project objectives can hinder research outcomes</a:t>
            </a:r>
            <a:endParaRPr sz="1200"/>
          </a:p>
          <a:p>
            <a:pPr indent="-304800" lvl="0" marL="457200" rtl="0" algn="l">
              <a:spcBef>
                <a:spcPts val="0"/>
              </a:spcBef>
              <a:spcAft>
                <a:spcPts val="0"/>
              </a:spcAft>
              <a:buSzPts val="1200"/>
              <a:buChar char="●"/>
            </a:pPr>
            <a:r>
              <a:rPr lang="en" sz="1200"/>
              <a:t>Researchers should choose research activities that align with project objectives and negotiate with stakeholders for alternative outcomes if necessary</a:t>
            </a:r>
            <a:endParaRPr sz="1200"/>
          </a:p>
          <a:p>
            <a:pPr indent="-304800" lvl="0" marL="457200" rtl="0" algn="l">
              <a:spcBef>
                <a:spcPts val="0"/>
              </a:spcBef>
              <a:spcAft>
                <a:spcPts val="0"/>
              </a:spcAft>
              <a:buSzPts val="1200"/>
              <a:buChar char="●"/>
            </a:pPr>
            <a:r>
              <a:rPr lang="en" sz="1200"/>
              <a:t>The focus should be on delivering research outcomes that genuinely benefit the project</a:t>
            </a:r>
            <a:endParaRPr sz="1200"/>
          </a:p>
        </p:txBody>
      </p:sp>
      <p:sp>
        <p:nvSpPr>
          <p:cNvPr id="244" name="Google Shape;244;g1e0d46efbbc_1_7"/>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245" name="Google Shape;245;g1e0d46efbbc_1_7"/>
          <p:cNvSpPr txBox="1"/>
          <p:nvPr>
            <p:ph idx="2" type="subTitle"/>
          </p:nvPr>
        </p:nvSpPr>
        <p:spPr>
          <a:xfrm>
            <a:off x="4089400" y="4630425"/>
            <a:ext cx="3530700" cy="193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29dc92b2da_0_61"/>
          <p:cNvSpPr txBox="1"/>
          <p:nvPr>
            <p:ph type="ctrTitle"/>
          </p:nvPr>
        </p:nvSpPr>
        <p:spPr>
          <a:xfrm>
            <a:off x="-144050" y="630000"/>
            <a:ext cx="8796600" cy="62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200"/>
              <a:t>PERSONA NON GRATA?</a:t>
            </a:r>
            <a:endParaRPr sz="4200"/>
          </a:p>
        </p:txBody>
      </p:sp>
      <p:sp>
        <p:nvSpPr>
          <p:cNvPr id="251" name="Google Shape;251;g229dc92b2da_0_61"/>
          <p:cNvSpPr txBox="1"/>
          <p:nvPr>
            <p:ph idx="1" type="subTitle"/>
          </p:nvPr>
        </p:nvSpPr>
        <p:spPr>
          <a:xfrm>
            <a:off x="430225" y="1360800"/>
            <a:ext cx="8222400" cy="2154000"/>
          </a:xfrm>
          <a:prstGeom prst="rect">
            <a:avLst/>
          </a:prstGeom>
        </p:spPr>
        <p:txBody>
          <a:bodyPr anchorCtr="0" anchor="t" bIns="0" lIns="0" spcFirstLastPara="1" rIns="0" wrap="square" tIns="0">
            <a:noAutofit/>
          </a:bodyPr>
          <a:lstStyle/>
          <a:p>
            <a:pPr indent="-298450" lvl="0" marL="977900" rtl="0" algn="l">
              <a:lnSpc>
                <a:spcPct val="150000"/>
              </a:lnSpc>
              <a:spcBef>
                <a:spcPts val="0"/>
              </a:spcBef>
              <a:spcAft>
                <a:spcPts val="0"/>
              </a:spcAft>
              <a:buClr>
                <a:srgbClr val="374151"/>
              </a:buClr>
              <a:buSzPts val="1100"/>
              <a:buFont typeface="Arial"/>
              <a:buChar char="●"/>
            </a:pPr>
            <a:r>
              <a:rPr lang="en" sz="1200">
                <a:solidFill>
                  <a:srgbClr val="374151"/>
                </a:solidFill>
                <a:latin typeface="Arial"/>
                <a:ea typeface="Arial"/>
                <a:cs typeface="Arial"/>
                <a:sym typeface="Arial"/>
              </a:rPr>
              <a:t>Enthusiasts believe personas are indispensable in conceptualizing user differences and underwrite empathy-driven design, while also being a simple way to unify teams.</a:t>
            </a:r>
            <a:endParaRPr sz="1200">
              <a:solidFill>
                <a:srgbClr val="374151"/>
              </a:solidFill>
              <a:latin typeface="Arial"/>
              <a:ea typeface="Arial"/>
              <a:cs typeface="Arial"/>
              <a:sym typeface="Arial"/>
            </a:endParaRPr>
          </a:p>
          <a:p>
            <a:pPr indent="-298450" lvl="0" marL="977900" rtl="0" algn="l">
              <a:lnSpc>
                <a:spcPct val="150000"/>
              </a:lnSpc>
              <a:spcBef>
                <a:spcPts val="0"/>
              </a:spcBef>
              <a:spcAft>
                <a:spcPts val="0"/>
              </a:spcAft>
              <a:buClr>
                <a:srgbClr val="374151"/>
              </a:buClr>
              <a:buSzPts val="1100"/>
              <a:buFont typeface="Arial"/>
              <a:buChar char="●"/>
            </a:pPr>
            <a:r>
              <a:rPr lang="en" sz="1200">
                <a:solidFill>
                  <a:srgbClr val="374151"/>
                </a:solidFill>
                <a:latin typeface="Arial"/>
                <a:ea typeface="Arial"/>
                <a:cs typeface="Arial"/>
                <a:sym typeface="Arial"/>
              </a:rPr>
              <a:t>Doubters believe personas oversimplify complex behaviors into worn clichés and encourage design teams to make decisions based on personal interpretations of fictional characters rather than real</a:t>
            </a:r>
            <a:r>
              <a:rPr lang="en" sz="1200">
                <a:solidFill>
                  <a:srgbClr val="374151"/>
                </a:solidFill>
                <a:latin typeface="Arial"/>
                <a:ea typeface="Arial"/>
                <a:cs typeface="Arial"/>
                <a:sym typeface="Arial"/>
              </a:rPr>
              <a:t> users.</a:t>
            </a:r>
            <a:endParaRPr sz="1200">
              <a:solidFill>
                <a:srgbClr val="374151"/>
              </a:solidFill>
              <a:latin typeface="Arial"/>
              <a:ea typeface="Arial"/>
              <a:cs typeface="Arial"/>
              <a:sym typeface="Arial"/>
            </a:endParaRPr>
          </a:p>
          <a:p>
            <a:pPr indent="0" lvl="0" marL="0" rtl="0" algn="l">
              <a:lnSpc>
                <a:spcPct val="150000"/>
              </a:lnSpc>
              <a:spcBef>
                <a:spcPts val="1500"/>
              </a:spcBef>
              <a:spcAft>
                <a:spcPts val="0"/>
              </a:spcAft>
              <a:buNone/>
            </a:pPr>
            <a:r>
              <a:rPr lang="en" sz="1200">
                <a:solidFill>
                  <a:srgbClr val="374151"/>
                </a:solidFill>
                <a:latin typeface="Arial"/>
                <a:ea typeface="Arial"/>
                <a:cs typeface="Arial"/>
                <a:sym typeface="Arial"/>
              </a:rPr>
              <a:t> Tips for Using Personas Effectively</a:t>
            </a:r>
            <a:endParaRPr sz="1200">
              <a:solidFill>
                <a:srgbClr val="374151"/>
              </a:solidFill>
              <a:latin typeface="Arial"/>
              <a:ea typeface="Arial"/>
              <a:cs typeface="Arial"/>
              <a:sym typeface="Arial"/>
            </a:endParaRPr>
          </a:p>
          <a:p>
            <a:pPr indent="-298450" lvl="0" marL="977900" rtl="0" algn="l">
              <a:lnSpc>
                <a:spcPct val="150000"/>
              </a:lnSpc>
              <a:spcBef>
                <a:spcPts val="1500"/>
              </a:spcBef>
              <a:spcAft>
                <a:spcPts val="0"/>
              </a:spcAft>
              <a:buClr>
                <a:srgbClr val="374151"/>
              </a:buClr>
              <a:buSzPts val="1100"/>
              <a:buFont typeface="Arial"/>
              <a:buChar char="●"/>
            </a:pPr>
            <a:r>
              <a:rPr lang="en" sz="1200">
                <a:solidFill>
                  <a:srgbClr val="374151"/>
                </a:solidFill>
                <a:latin typeface="Arial"/>
                <a:ea typeface="Arial"/>
                <a:cs typeface="Arial"/>
                <a:sym typeface="Arial"/>
              </a:rPr>
              <a:t>Build characters, not stereotypes, to avoid negative associations and create empathy.</a:t>
            </a:r>
            <a:endParaRPr sz="1200">
              <a:solidFill>
                <a:srgbClr val="374151"/>
              </a:solidFill>
              <a:latin typeface="Arial"/>
              <a:ea typeface="Arial"/>
              <a:cs typeface="Arial"/>
              <a:sym typeface="Arial"/>
            </a:endParaRPr>
          </a:p>
          <a:p>
            <a:pPr indent="-298450" lvl="0" marL="977900" rtl="0" algn="l">
              <a:lnSpc>
                <a:spcPct val="150000"/>
              </a:lnSpc>
              <a:spcBef>
                <a:spcPts val="0"/>
              </a:spcBef>
              <a:spcAft>
                <a:spcPts val="0"/>
              </a:spcAft>
              <a:buClr>
                <a:srgbClr val="374151"/>
              </a:buClr>
              <a:buSzPts val="1100"/>
              <a:buFont typeface="Arial"/>
              <a:buChar char="●"/>
            </a:pPr>
            <a:r>
              <a:rPr lang="en" sz="1200">
                <a:solidFill>
                  <a:srgbClr val="374151"/>
                </a:solidFill>
                <a:latin typeface="Arial"/>
                <a:ea typeface="Arial"/>
                <a:cs typeface="Arial"/>
                <a:sym typeface="Arial"/>
              </a:rPr>
              <a:t>Connect personas to action by rewriting them around needs and using them to guide design brainstorming.</a:t>
            </a:r>
            <a:endParaRPr sz="1200">
              <a:solidFill>
                <a:srgbClr val="374151"/>
              </a:solidFill>
              <a:latin typeface="Arial"/>
              <a:ea typeface="Arial"/>
              <a:cs typeface="Arial"/>
              <a:sym typeface="Arial"/>
            </a:endParaRPr>
          </a:p>
          <a:p>
            <a:pPr indent="-298450" lvl="0" marL="977900" rtl="0" algn="l">
              <a:lnSpc>
                <a:spcPct val="150000"/>
              </a:lnSpc>
              <a:spcBef>
                <a:spcPts val="0"/>
              </a:spcBef>
              <a:spcAft>
                <a:spcPts val="0"/>
              </a:spcAft>
              <a:buClr>
                <a:srgbClr val="374151"/>
              </a:buClr>
              <a:buSzPts val="1100"/>
              <a:buFont typeface="Arial"/>
              <a:buChar char="●"/>
            </a:pPr>
            <a:r>
              <a:rPr lang="en" sz="1200">
                <a:solidFill>
                  <a:srgbClr val="374151"/>
                </a:solidFill>
                <a:latin typeface="Arial"/>
                <a:ea typeface="Arial"/>
                <a:cs typeface="Arial"/>
                <a:sym typeface="Arial"/>
              </a:rPr>
              <a:t>Don't let personas stand alone; use them alongside other research deliverables to convey a range of design insights.</a:t>
            </a:r>
            <a:endParaRPr sz="1200">
              <a:solidFill>
                <a:srgbClr val="374151"/>
              </a:solidFill>
              <a:latin typeface="Arial"/>
              <a:ea typeface="Arial"/>
              <a:cs typeface="Arial"/>
              <a:sym typeface="Arial"/>
            </a:endParaRPr>
          </a:p>
          <a:p>
            <a:pPr indent="0" lvl="0" marL="0" rtl="0" algn="l">
              <a:lnSpc>
                <a:spcPct val="115000"/>
              </a:lnSpc>
              <a:spcBef>
                <a:spcPts val="1200"/>
              </a:spcBef>
              <a:spcAft>
                <a:spcPts val="0"/>
              </a:spcAft>
              <a:buNone/>
            </a:pPr>
            <a:r>
              <a:t/>
            </a:r>
            <a:endParaRPr sz="1200">
              <a:solidFill>
                <a:srgbClr val="374151"/>
              </a:solidFill>
              <a:highlight>
                <a:srgbClr val="F7F7F8"/>
              </a:highlight>
              <a:latin typeface="Arial"/>
              <a:ea typeface="Arial"/>
              <a:cs typeface="Arial"/>
              <a:sym typeface="Arial"/>
            </a:endParaRPr>
          </a:p>
          <a:p>
            <a:pPr indent="0" lvl="0" marL="0" rtl="0" algn="l">
              <a:lnSpc>
                <a:spcPct val="150000"/>
              </a:lnSpc>
              <a:spcBef>
                <a:spcPts val="1200"/>
              </a:spcBef>
              <a:spcAft>
                <a:spcPts val="0"/>
              </a:spcAft>
              <a:buNone/>
            </a:pPr>
            <a:r>
              <a:t/>
            </a:r>
            <a:endParaRPr/>
          </a:p>
        </p:txBody>
      </p:sp>
      <p:sp>
        <p:nvSpPr>
          <p:cNvPr id="252" name="Google Shape;252;g229dc92b2da_0_6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2bc278d7a6_0_0"/>
          <p:cNvSpPr txBox="1"/>
          <p:nvPr>
            <p:ph idx="1" type="subTitle"/>
          </p:nvPr>
        </p:nvSpPr>
        <p:spPr>
          <a:xfrm>
            <a:off x="3680850" y="97475"/>
            <a:ext cx="4830300" cy="84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3600">
                <a:solidFill>
                  <a:schemeClr val="dk1"/>
                </a:solidFill>
              </a:rPr>
              <a:t>Informal Reporting </a:t>
            </a:r>
            <a:endParaRPr b="1" sz="3600">
              <a:solidFill>
                <a:schemeClr val="dk1"/>
              </a:solidFill>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200">
                <a:latin typeface="Roboto"/>
                <a:ea typeface="Roboto"/>
                <a:cs typeface="Roboto"/>
                <a:sym typeface="Roboto"/>
              </a:rPr>
              <a:t>What to Communicate?</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How you generated results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What is most important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What’s next</a:t>
            </a:r>
            <a:endParaRPr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latin typeface="Roboto"/>
                <a:ea typeface="Roboto"/>
                <a:cs typeface="Roboto"/>
                <a:sym typeface="Roboto"/>
              </a:rPr>
              <a:t>How to Communicate?</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Email</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Verbal</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Blog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Wiki</a:t>
            </a:r>
            <a:endParaRPr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200">
                <a:latin typeface="Roboto"/>
                <a:ea typeface="Roboto"/>
                <a:cs typeface="Roboto"/>
                <a:sym typeface="Roboto"/>
              </a:rPr>
              <a:t>When (ie. How Often)?</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Weekly, usually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For reference, 24/7</a:t>
            </a:r>
            <a:endParaRPr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200">
                <a:latin typeface="Roboto"/>
                <a:ea typeface="Roboto"/>
                <a:cs typeface="Roboto"/>
                <a:sym typeface="Roboto"/>
              </a:rPr>
              <a:t>Why?</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Quickly assist decision makers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Engage the clients in process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Influence direction of research</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Get client invested in results</a:t>
            </a:r>
            <a:endParaRPr sz="1200">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374151"/>
              </a:solidFill>
              <a:latin typeface="Arial"/>
              <a:ea typeface="Arial"/>
              <a:cs typeface="Arial"/>
              <a:sym typeface="Arial"/>
            </a:endParaRPr>
          </a:p>
        </p:txBody>
      </p:sp>
      <p:sp>
        <p:nvSpPr>
          <p:cNvPr id="258" name="Google Shape;258;g22bc278d7a6_0_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64" name="Google Shape;264;p7"/>
          <p:cNvPicPr preferRelativeResize="0"/>
          <p:nvPr>
            <p:ph idx="3" type="pic"/>
          </p:nvPr>
        </p:nvPicPr>
        <p:blipFill rotWithShape="1">
          <a:blip r:embed="rId3">
            <a:alphaModFix/>
          </a:blip>
          <a:srcRect b="11217" l="0" r="0" t="11209"/>
          <a:stretch/>
        </p:blipFill>
        <p:spPr>
          <a:xfrm>
            <a:off x="5097850" y="622025"/>
            <a:ext cx="3505925" cy="3801324"/>
          </a:xfrm>
          <a:prstGeom prst="rect">
            <a:avLst/>
          </a:prstGeom>
          <a:noFill/>
          <a:ln cap="flat" cmpd="sng" w="76200">
            <a:solidFill>
              <a:schemeClr val="lt1"/>
            </a:solidFill>
            <a:prstDash val="solid"/>
            <a:round/>
            <a:headEnd len="sm" w="sm" type="none"/>
            <a:tailEnd len="sm" w="sm" type="none"/>
          </a:ln>
        </p:spPr>
      </p:pic>
      <p:sp>
        <p:nvSpPr>
          <p:cNvPr id="265" name="Google Shape;265;p7"/>
          <p:cNvSpPr txBox="1"/>
          <p:nvPr>
            <p:ph idx="5" type="title"/>
          </p:nvPr>
        </p:nvSpPr>
        <p:spPr>
          <a:xfrm>
            <a:off x="243950" y="354500"/>
            <a:ext cx="6614100" cy="164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3600">
                <a:solidFill>
                  <a:schemeClr val="dk1"/>
                </a:solidFill>
              </a:rPr>
              <a:t>Preparing and Presenting Formal Reports</a:t>
            </a:r>
            <a:endParaRPr sz="3600">
              <a:solidFill>
                <a:schemeClr val="dk1"/>
              </a:solidFill>
            </a:endParaRPr>
          </a:p>
          <a:p>
            <a:pPr indent="0" lvl="0" marL="0" rtl="0" algn="l">
              <a:lnSpc>
                <a:spcPct val="115000"/>
              </a:lnSpc>
              <a:spcBef>
                <a:spcPts val="0"/>
              </a:spcBef>
              <a:spcAft>
                <a:spcPts val="0"/>
              </a:spcAft>
              <a:buSzPts val="1100"/>
              <a:buNone/>
            </a:pPr>
            <a:r>
              <a:t/>
            </a:r>
            <a:endParaRPr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latin typeface="Roboto"/>
                <a:ea typeface="Roboto"/>
                <a:cs typeface="Roboto"/>
                <a:sym typeface="Roboto"/>
              </a:rPr>
              <a:t>Types of User Research Reports:</a:t>
            </a:r>
            <a:endParaRPr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Usability Reports</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Documentaries</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Design Springboards</a:t>
            </a:r>
            <a:endParaRPr b="0"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0"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latin typeface="Roboto"/>
                <a:ea typeface="Roboto"/>
                <a:cs typeface="Roboto"/>
                <a:sym typeface="Roboto"/>
              </a:rPr>
              <a:t>How to Prepare: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Know your Audience</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Know your Process</a:t>
            </a:r>
            <a:endParaRPr b="0" sz="1200">
              <a:latin typeface="Roboto"/>
              <a:ea typeface="Roboto"/>
              <a:cs typeface="Roboto"/>
              <a:sym typeface="Roboto"/>
            </a:endParaRPr>
          </a:p>
          <a:p>
            <a:pPr indent="0" lvl="0" marL="0" rtl="0" algn="l">
              <a:lnSpc>
                <a:spcPct val="100000"/>
              </a:lnSpc>
              <a:spcBef>
                <a:spcPts val="0"/>
              </a:spcBef>
              <a:spcAft>
                <a:spcPts val="0"/>
              </a:spcAft>
              <a:buSzPts val="1300"/>
              <a:buNone/>
            </a:pPr>
            <a:r>
              <a:t/>
            </a:r>
            <a:endParaRPr b="0"/>
          </a:p>
        </p:txBody>
      </p:sp>
      <p:sp>
        <p:nvSpPr>
          <p:cNvPr id="266" name="Google Shape;266;p7"/>
          <p:cNvSpPr txBox="1"/>
          <p:nvPr/>
        </p:nvSpPr>
        <p:spPr>
          <a:xfrm>
            <a:off x="4988363" y="4470275"/>
            <a:ext cx="453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Photo credit: Robert H. Smith School of Business</a:t>
            </a:r>
            <a:endParaRPr i="1" sz="10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2bc278d7a6_0_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72" name="Google Shape;272;g22bc278d7a6_0_14"/>
          <p:cNvSpPr txBox="1"/>
          <p:nvPr>
            <p:ph idx="5" type="title"/>
          </p:nvPr>
        </p:nvSpPr>
        <p:spPr>
          <a:xfrm>
            <a:off x="243950" y="354500"/>
            <a:ext cx="6614100" cy="164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100"/>
              <a:buNone/>
            </a:pPr>
            <a:r>
              <a:rPr lang="en" sz="3600">
                <a:solidFill>
                  <a:schemeClr val="dk1"/>
                </a:solidFill>
              </a:rPr>
              <a:t>Preparing and Presenting Formal Reports</a:t>
            </a:r>
            <a:endParaRPr sz="3600">
              <a:solidFill>
                <a:schemeClr val="dk1"/>
              </a:solidFill>
            </a:endParaRPr>
          </a:p>
          <a:p>
            <a:pPr indent="0" lvl="0" marL="0" rtl="0" algn="l">
              <a:lnSpc>
                <a:spcPct val="115000"/>
              </a:lnSpc>
              <a:spcBef>
                <a:spcPts val="0"/>
              </a:spcBef>
              <a:spcAft>
                <a:spcPts val="0"/>
              </a:spcAft>
              <a:buSzPts val="1100"/>
              <a:buNone/>
            </a:pPr>
            <a:r>
              <a:t/>
            </a:r>
            <a:endParaRPr sz="12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latin typeface="Roboto"/>
                <a:ea typeface="Roboto"/>
                <a:cs typeface="Roboto"/>
                <a:sym typeface="Roboto"/>
              </a:rPr>
              <a:t>Creating Formal Reports: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Executive Summary</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Procedures/Methods</a:t>
            </a:r>
            <a:endParaRPr b="0" sz="1200">
              <a:latin typeface="Roboto"/>
              <a:ea typeface="Roboto"/>
              <a:cs typeface="Roboto"/>
              <a:sym typeface="Roboto"/>
            </a:endParaRPr>
          </a:p>
          <a:p>
            <a:pPr indent="-304800" lvl="1" marL="914400" rtl="0" algn="l">
              <a:lnSpc>
                <a:spcPct val="115000"/>
              </a:lnSpc>
              <a:spcBef>
                <a:spcPts val="0"/>
              </a:spcBef>
              <a:spcAft>
                <a:spcPts val="0"/>
              </a:spcAft>
              <a:buClr>
                <a:schemeClr val="dk2"/>
              </a:buClr>
              <a:buSzPts val="1200"/>
              <a:buFont typeface="Roboto"/>
              <a:buChar char="○"/>
            </a:pPr>
            <a:r>
              <a:rPr b="0" lang="en" sz="1200">
                <a:solidFill>
                  <a:schemeClr val="dk2"/>
                </a:solidFill>
                <a:latin typeface="Roboto"/>
                <a:ea typeface="Roboto"/>
                <a:cs typeface="Roboto"/>
                <a:sym typeface="Roboto"/>
              </a:rPr>
              <a:t>Recruiting</a:t>
            </a:r>
            <a:endParaRPr b="0" sz="1200">
              <a:solidFill>
                <a:schemeClr val="dk2"/>
              </a:solidFill>
              <a:latin typeface="Roboto"/>
              <a:ea typeface="Roboto"/>
              <a:cs typeface="Roboto"/>
              <a:sym typeface="Roboto"/>
            </a:endParaRPr>
          </a:p>
          <a:p>
            <a:pPr indent="-304800" lvl="1" marL="914400" rtl="0" algn="l">
              <a:lnSpc>
                <a:spcPct val="115000"/>
              </a:lnSpc>
              <a:spcBef>
                <a:spcPts val="0"/>
              </a:spcBef>
              <a:spcAft>
                <a:spcPts val="0"/>
              </a:spcAft>
              <a:buClr>
                <a:schemeClr val="dk2"/>
              </a:buClr>
              <a:buSzPts val="1200"/>
              <a:buFont typeface="Roboto"/>
              <a:buChar char="○"/>
            </a:pPr>
            <a:r>
              <a:rPr b="0" lang="en" sz="1200">
                <a:solidFill>
                  <a:schemeClr val="dk2"/>
                </a:solidFill>
                <a:latin typeface="Roboto"/>
                <a:ea typeface="Roboto"/>
                <a:cs typeface="Roboto"/>
                <a:sym typeface="Roboto"/>
              </a:rPr>
              <a:t>Data Collection</a:t>
            </a:r>
            <a:endParaRPr b="0" sz="1200">
              <a:solidFill>
                <a:schemeClr val="dk2"/>
              </a:solidFill>
              <a:latin typeface="Roboto"/>
              <a:ea typeface="Roboto"/>
              <a:cs typeface="Roboto"/>
              <a:sym typeface="Roboto"/>
            </a:endParaRPr>
          </a:p>
          <a:p>
            <a:pPr indent="-304800" lvl="1" marL="914400" rtl="0" algn="l">
              <a:lnSpc>
                <a:spcPct val="115000"/>
              </a:lnSpc>
              <a:spcBef>
                <a:spcPts val="0"/>
              </a:spcBef>
              <a:spcAft>
                <a:spcPts val="0"/>
              </a:spcAft>
              <a:buClr>
                <a:schemeClr val="dk2"/>
              </a:buClr>
              <a:buSzPts val="1200"/>
              <a:buFont typeface="Roboto"/>
              <a:buChar char="○"/>
            </a:pPr>
            <a:r>
              <a:rPr b="0" lang="en" sz="1200">
                <a:solidFill>
                  <a:schemeClr val="dk2"/>
                </a:solidFill>
                <a:latin typeface="Roboto"/>
                <a:ea typeface="Roboto"/>
                <a:cs typeface="Roboto"/>
                <a:sym typeface="Roboto"/>
              </a:rPr>
              <a:t>Analysis</a:t>
            </a:r>
            <a:endParaRPr b="0" sz="1200">
              <a:solidFill>
                <a:schemeClr val="dk2"/>
              </a:solidFill>
              <a:latin typeface="Roboto"/>
              <a:ea typeface="Roboto"/>
              <a:cs typeface="Roboto"/>
              <a:sym typeface="Roboto"/>
            </a:endParaRPr>
          </a:p>
          <a:p>
            <a:pPr indent="-304800" lvl="1" marL="914400" rtl="0" algn="l">
              <a:lnSpc>
                <a:spcPct val="115000"/>
              </a:lnSpc>
              <a:spcBef>
                <a:spcPts val="0"/>
              </a:spcBef>
              <a:spcAft>
                <a:spcPts val="0"/>
              </a:spcAft>
              <a:buClr>
                <a:schemeClr val="dk2"/>
              </a:buClr>
              <a:buSzPts val="1200"/>
              <a:buFont typeface="Roboto"/>
              <a:buChar char="○"/>
            </a:pPr>
            <a:r>
              <a:rPr b="0" lang="en" sz="1200">
                <a:solidFill>
                  <a:schemeClr val="dk2"/>
                </a:solidFill>
                <a:latin typeface="Roboto"/>
                <a:ea typeface="Roboto"/>
                <a:cs typeface="Roboto"/>
                <a:sym typeface="Roboto"/>
              </a:rPr>
              <a:t>Limits</a:t>
            </a:r>
            <a:endParaRPr b="0"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Participant Profiles</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Main Themes</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Research Outcomes</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Conclusions</a:t>
            </a:r>
            <a:endParaRPr b="0"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latin typeface="Roboto"/>
                <a:ea typeface="Roboto"/>
                <a:cs typeface="Roboto"/>
                <a:sym typeface="Roboto"/>
              </a:rPr>
              <a:t>Appendices</a:t>
            </a:r>
            <a:br>
              <a:rPr b="0" lang="en" sz="1200">
                <a:latin typeface="Roboto"/>
                <a:ea typeface="Roboto"/>
                <a:cs typeface="Roboto"/>
                <a:sym typeface="Roboto"/>
              </a:rPr>
            </a:br>
            <a:endParaRPr b="0"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00000"/>
              </a:lnSpc>
              <a:spcBef>
                <a:spcPts val="0"/>
              </a:spcBef>
              <a:spcAft>
                <a:spcPts val="0"/>
              </a:spcAft>
              <a:buSzPts val="1300"/>
              <a:buNone/>
            </a:pPr>
            <a:r>
              <a:t/>
            </a:r>
            <a:endParaRPr b="0"/>
          </a:p>
        </p:txBody>
      </p:sp>
      <p:pic>
        <p:nvPicPr>
          <p:cNvPr id="273" name="Google Shape;273;g22bc278d7a6_0_14"/>
          <p:cNvPicPr preferRelativeResize="0"/>
          <p:nvPr/>
        </p:nvPicPr>
        <p:blipFill>
          <a:blip r:embed="rId3">
            <a:alphaModFix/>
          </a:blip>
          <a:stretch>
            <a:fillRect/>
          </a:stretch>
        </p:blipFill>
        <p:spPr>
          <a:xfrm>
            <a:off x="4572000" y="1152525"/>
            <a:ext cx="4387550" cy="2925034"/>
          </a:xfrm>
          <a:prstGeom prst="rect">
            <a:avLst/>
          </a:prstGeom>
          <a:noFill/>
          <a:ln cap="flat" cmpd="sng" w="76200">
            <a:solidFill>
              <a:schemeClr val="lt1"/>
            </a:solidFill>
            <a:prstDash val="solid"/>
            <a:round/>
            <a:headEnd len="sm" w="sm" type="none"/>
            <a:tailEnd len="sm" w="sm" type="none"/>
          </a:ln>
        </p:spPr>
      </p:pic>
      <p:sp>
        <p:nvSpPr>
          <p:cNvPr id="274" name="Google Shape;274;g22bc278d7a6_0_14"/>
          <p:cNvSpPr txBox="1"/>
          <p:nvPr/>
        </p:nvSpPr>
        <p:spPr>
          <a:xfrm>
            <a:off x="4628550" y="4141725"/>
            <a:ext cx="453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Photo credit: Dieter Holstein (https://stock.adobe.com/contributor/211113528/dieter-holstein?load_type=author&amp;prev_url=detail)</a:t>
            </a:r>
            <a:endParaRPr i="1" sz="1000">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8"/>
          <p:cNvSpPr txBox="1"/>
          <p:nvPr>
            <p:ph idx="1" type="body"/>
          </p:nvPr>
        </p:nvSpPr>
        <p:spPr>
          <a:xfrm>
            <a:off x="638175" y="2798500"/>
            <a:ext cx="4065000" cy="940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2300">
                <a:latin typeface="Roboto"/>
                <a:ea typeface="Roboto"/>
                <a:cs typeface="Roboto"/>
                <a:sym typeface="Roboto"/>
              </a:rPr>
              <a:t>Never save the best for last, this is not a novel!</a:t>
            </a:r>
            <a:endParaRPr b="1" sz="2300">
              <a:latin typeface="Roboto"/>
              <a:ea typeface="Roboto"/>
              <a:cs typeface="Roboto"/>
              <a:sym typeface="Roboto"/>
            </a:endParaRPr>
          </a:p>
          <a:p>
            <a:pPr indent="0" lvl="0" marL="0" rtl="0" algn="l">
              <a:spcBef>
                <a:spcPts val="0"/>
              </a:spcBef>
              <a:spcAft>
                <a:spcPts val="0"/>
              </a:spcAft>
              <a:buNone/>
            </a:pPr>
            <a:r>
              <a:t/>
            </a:r>
            <a:endParaRPr sz="1300">
              <a:latin typeface="Source Sans Pro SemiBold"/>
              <a:ea typeface="Source Sans Pro SemiBold"/>
              <a:cs typeface="Source Sans Pro SemiBold"/>
              <a:sym typeface="Source Sans Pro SemiBold"/>
            </a:endParaRPr>
          </a:p>
        </p:txBody>
      </p:sp>
      <p:sp>
        <p:nvSpPr>
          <p:cNvPr id="280" name="Google Shape;280;p8"/>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81" name="Google Shape;281;p8"/>
          <p:cNvSpPr txBox="1"/>
          <p:nvPr>
            <p:ph type="title"/>
          </p:nvPr>
        </p:nvSpPr>
        <p:spPr>
          <a:xfrm>
            <a:off x="574750" y="190600"/>
            <a:ext cx="8382000" cy="859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
              <a:t>REMEMBER!</a:t>
            </a:r>
            <a:endParaRPr/>
          </a:p>
        </p:txBody>
      </p:sp>
      <p:pic>
        <p:nvPicPr>
          <p:cNvPr id="282" name="Google Shape;282;p8"/>
          <p:cNvPicPr preferRelativeResize="0"/>
          <p:nvPr/>
        </p:nvPicPr>
        <p:blipFill>
          <a:blip r:embed="rId3">
            <a:alphaModFix/>
          </a:blip>
          <a:stretch>
            <a:fillRect/>
          </a:stretch>
        </p:blipFill>
        <p:spPr>
          <a:xfrm>
            <a:off x="5211600" y="576275"/>
            <a:ext cx="2298450" cy="3447675"/>
          </a:xfrm>
          <a:prstGeom prst="rect">
            <a:avLst/>
          </a:prstGeom>
          <a:noFill/>
          <a:ln>
            <a:noFill/>
          </a:ln>
        </p:spPr>
      </p:pic>
      <p:sp>
        <p:nvSpPr>
          <p:cNvPr id="283" name="Google Shape;283;p8"/>
          <p:cNvSpPr txBox="1"/>
          <p:nvPr/>
        </p:nvSpPr>
        <p:spPr>
          <a:xfrm>
            <a:off x="638175" y="1042775"/>
            <a:ext cx="35307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300">
                <a:solidFill>
                  <a:schemeClr val="dk2"/>
                </a:solidFill>
                <a:latin typeface="Roboto"/>
                <a:ea typeface="Roboto"/>
                <a:cs typeface="Roboto"/>
                <a:sym typeface="Roboto"/>
              </a:rPr>
              <a:t>T</a:t>
            </a:r>
            <a:r>
              <a:rPr b="1" lang="en" sz="2300">
                <a:solidFill>
                  <a:schemeClr val="dk2"/>
                </a:solidFill>
                <a:latin typeface="Roboto"/>
                <a:ea typeface="Roboto"/>
                <a:cs typeface="Roboto"/>
                <a:sym typeface="Roboto"/>
              </a:rPr>
              <a:t>est report style against user expectations BEFORE delivering it!</a:t>
            </a:r>
            <a:endParaRPr b="1" sz="2400">
              <a:solidFill>
                <a:schemeClr val="dk2"/>
              </a:solidFill>
              <a:latin typeface="Source Sans Pro"/>
              <a:ea typeface="Source Sans Pro"/>
              <a:cs typeface="Source Sans Pro"/>
              <a:sym typeface="Source Sans Pro"/>
            </a:endParaRPr>
          </a:p>
        </p:txBody>
      </p:sp>
      <p:sp>
        <p:nvSpPr>
          <p:cNvPr id="284" name="Google Shape;284;p8"/>
          <p:cNvSpPr txBox="1"/>
          <p:nvPr/>
        </p:nvSpPr>
        <p:spPr>
          <a:xfrm>
            <a:off x="4628550" y="4141725"/>
            <a:ext cx="372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Photo credit: </a:t>
            </a:r>
            <a:r>
              <a:rPr i="1" lang="en" sz="1000">
                <a:latin typeface="Source Sans Pro"/>
                <a:ea typeface="Source Sans Pro"/>
                <a:cs typeface="Source Sans Pro"/>
                <a:sym typeface="Source Sans Pro"/>
              </a:rPr>
              <a:t>M. Dykstra</a:t>
            </a:r>
            <a:r>
              <a:rPr i="1" lang="en" sz="1000">
                <a:latin typeface="Source Sans Pro"/>
                <a:ea typeface="Source Sans Pro"/>
                <a:cs typeface="Source Sans Pro"/>
                <a:sym typeface="Source Sans Pro"/>
              </a:rPr>
              <a:t> (h</a:t>
            </a:r>
            <a:r>
              <a:rPr i="1" lang="en" sz="1000">
                <a:latin typeface="Source Sans Pro"/>
                <a:ea typeface="Source Sans Pro"/>
                <a:cs typeface="Source Sans Pro"/>
                <a:sym typeface="Source Sans Pro"/>
              </a:rPr>
              <a:t>ttps://stock.adobe.com/contributor/200746816/m-dykstra?load_type=author&amp;prev_url=detail)</a:t>
            </a:r>
            <a:endParaRPr i="1" sz="10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ctrTitle"/>
          </p:nvPr>
        </p:nvSpPr>
        <p:spPr>
          <a:xfrm>
            <a:off x="1038300" y="243725"/>
            <a:ext cx="4830300" cy="844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700"/>
              <a:buNone/>
            </a:pPr>
            <a:r>
              <a:rPr lang="en"/>
              <a:t>CONTENTS:</a:t>
            </a:r>
            <a:endParaRPr/>
          </a:p>
        </p:txBody>
      </p:sp>
      <p:sp>
        <p:nvSpPr>
          <p:cNvPr id="141" name="Google Shape;141;p2"/>
          <p:cNvSpPr txBox="1"/>
          <p:nvPr>
            <p:ph idx="1" type="subTitle"/>
          </p:nvPr>
        </p:nvSpPr>
        <p:spPr>
          <a:xfrm>
            <a:off x="1038300" y="1088525"/>
            <a:ext cx="6334200" cy="31197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0"/>
              </a:spcBef>
              <a:spcAft>
                <a:spcPts val="0"/>
              </a:spcAft>
              <a:buClr>
                <a:schemeClr val="dk1"/>
              </a:buClr>
              <a:buSzPts val="2400"/>
              <a:buChar char="●"/>
            </a:pPr>
            <a:r>
              <a:rPr lang="en">
                <a:solidFill>
                  <a:schemeClr val="dk1"/>
                </a:solidFill>
              </a:rPr>
              <a:t>Representing insights and deliverables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Representing People: Personas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Representing situations: Scenarios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Representing Activities and Processes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Representing Systems: Experience Models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Informal reporting</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Preparing and presenting formal reports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The presentations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The </a:t>
            </a:r>
            <a:r>
              <a:rPr lang="en">
                <a:solidFill>
                  <a:schemeClr val="dk1"/>
                </a:solidFill>
              </a:rPr>
              <a:t>workshops</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Extending the reach of research</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
                <a:solidFill>
                  <a:schemeClr val="dk1"/>
                </a:solidFill>
              </a:rPr>
              <a:t>conclusion</a:t>
            </a:r>
            <a:endParaRPr>
              <a:solidFill>
                <a:schemeClr val="dk1"/>
              </a:solidFill>
            </a:endParaRPr>
          </a:p>
        </p:txBody>
      </p:sp>
      <p:sp>
        <p:nvSpPr>
          <p:cNvPr id="142" name="Google Shape;142;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2bc278d7a6_0_29"/>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90" name="Google Shape;290;g22bc278d7a6_0_29"/>
          <p:cNvSpPr txBox="1"/>
          <p:nvPr>
            <p:ph type="title"/>
          </p:nvPr>
        </p:nvSpPr>
        <p:spPr>
          <a:xfrm>
            <a:off x="606225" y="269300"/>
            <a:ext cx="8382000" cy="859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
              <a:t>Making a Presentation</a:t>
            </a:r>
            <a:endParaRPr/>
          </a:p>
        </p:txBody>
      </p:sp>
      <p:sp>
        <p:nvSpPr>
          <p:cNvPr id="291" name="Google Shape;291;g22bc278d7a6_0_29"/>
          <p:cNvSpPr txBox="1"/>
          <p:nvPr>
            <p:ph idx="1" type="body"/>
          </p:nvPr>
        </p:nvSpPr>
        <p:spPr>
          <a:xfrm>
            <a:off x="638675" y="1089250"/>
            <a:ext cx="7240800" cy="3114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400"/>
              <a:buNone/>
            </a:pPr>
            <a:r>
              <a:rPr lang="en">
                <a:latin typeface="Source Sans Pro SemiBold"/>
                <a:ea typeface="Source Sans Pro SemiBold"/>
                <a:cs typeface="Source Sans Pro SemiBold"/>
                <a:sym typeface="Source Sans Pro SemiBold"/>
              </a:rPr>
              <a:t>What  makes a successful presentation?</a:t>
            </a:r>
            <a:endParaRPr>
              <a:latin typeface="Source Sans Pro SemiBold"/>
              <a:ea typeface="Source Sans Pro SemiBold"/>
              <a:cs typeface="Source Sans Pro SemiBold"/>
              <a:sym typeface="Source Sans Pro SemiBold"/>
            </a:endParaRPr>
          </a:p>
          <a:p>
            <a:pPr indent="-311150" lvl="0" marL="457200" rtl="0" algn="l">
              <a:lnSpc>
                <a:spcPct val="115000"/>
              </a:lnSpc>
              <a:spcBef>
                <a:spcPts val="1600"/>
              </a:spcBef>
              <a:spcAft>
                <a:spcPts val="0"/>
              </a:spcAft>
              <a:buSzPts val="1300"/>
              <a:buFont typeface="Source Sans Pro SemiBold"/>
              <a:buChar char="●"/>
            </a:pPr>
            <a:r>
              <a:rPr lang="en" sz="1300">
                <a:latin typeface="Source Sans Pro SemiBold"/>
                <a:ea typeface="Source Sans Pro SemiBold"/>
                <a:cs typeface="Source Sans Pro SemiBold"/>
                <a:sym typeface="Source Sans Pro SemiBold"/>
              </a:rPr>
              <a:t>Present the all critical information, but tailor it to appeal to you audience.</a:t>
            </a:r>
            <a:endParaRPr sz="1300">
              <a:latin typeface="Source Sans Pro SemiBold"/>
              <a:ea typeface="Source Sans Pro SemiBold"/>
              <a:cs typeface="Source Sans Pro SemiBold"/>
              <a:sym typeface="Source Sans Pro SemiBold"/>
            </a:endParaRPr>
          </a:p>
          <a:p>
            <a:pPr indent="-311150" lvl="1" marL="914400" rtl="0" algn="l">
              <a:lnSpc>
                <a:spcPct val="115000"/>
              </a:lnSpc>
              <a:spcBef>
                <a:spcPts val="0"/>
              </a:spcBef>
              <a:spcAft>
                <a:spcPts val="0"/>
              </a:spcAft>
              <a:buSzPts val="1300"/>
              <a:buFont typeface="Source Sans Pro SemiBold"/>
              <a:buChar char="○"/>
            </a:pPr>
            <a:r>
              <a:rPr lang="en" sz="1300">
                <a:latin typeface="Source Sans Pro SemiBold"/>
                <a:ea typeface="Source Sans Pro SemiBold"/>
                <a:cs typeface="Source Sans Pro SemiBold"/>
                <a:sym typeface="Source Sans Pro SemiBold"/>
              </a:rPr>
              <a:t>They may not know technical terminology for  your product, so use this sparingly, and define these terms when used.</a:t>
            </a:r>
            <a:endParaRPr sz="1300">
              <a:latin typeface="Source Sans Pro SemiBold"/>
              <a:ea typeface="Source Sans Pro SemiBold"/>
              <a:cs typeface="Source Sans Pro SemiBold"/>
              <a:sym typeface="Source Sans Pro SemiBold"/>
            </a:endParaRPr>
          </a:p>
          <a:p>
            <a:pPr indent="-311150" lvl="0" marL="457200" rtl="0" algn="l">
              <a:lnSpc>
                <a:spcPct val="115000"/>
              </a:lnSpc>
              <a:spcBef>
                <a:spcPts val="0"/>
              </a:spcBef>
              <a:spcAft>
                <a:spcPts val="0"/>
              </a:spcAft>
              <a:buSzPts val="1300"/>
              <a:buFont typeface="Source Sans Pro SemiBold"/>
              <a:buChar char="●"/>
            </a:pPr>
            <a:r>
              <a:rPr lang="en" sz="1300">
                <a:latin typeface="Source Sans Pro SemiBold"/>
                <a:ea typeface="Source Sans Pro SemiBold"/>
                <a:cs typeface="Source Sans Pro SemiBold"/>
                <a:sym typeface="Source Sans Pro SemiBold"/>
              </a:rPr>
              <a:t>Make sure to leave time for questions, as they will inevitably arise.</a:t>
            </a:r>
            <a:endParaRPr sz="1300">
              <a:latin typeface="Source Sans Pro SemiBold"/>
              <a:ea typeface="Source Sans Pro SemiBold"/>
              <a:cs typeface="Source Sans Pro SemiBold"/>
              <a:sym typeface="Source Sans Pro SemiBold"/>
            </a:endParaRPr>
          </a:p>
          <a:p>
            <a:pPr indent="-311150" lvl="0" marL="457200" rtl="0" algn="l">
              <a:lnSpc>
                <a:spcPct val="115000"/>
              </a:lnSpc>
              <a:spcBef>
                <a:spcPts val="0"/>
              </a:spcBef>
              <a:spcAft>
                <a:spcPts val="0"/>
              </a:spcAft>
              <a:buSzPts val="1300"/>
              <a:buFont typeface="Source Sans Pro SemiBold"/>
              <a:buChar char="●"/>
            </a:pPr>
            <a:r>
              <a:rPr lang="en" sz="1300">
                <a:latin typeface="Source Sans Pro SemiBold"/>
                <a:ea typeface="Source Sans Pro SemiBold"/>
                <a:cs typeface="Source Sans Pro SemiBold"/>
                <a:sym typeface="Source Sans Pro SemiBold"/>
              </a:rPr>
              <a:t>Many presentations involving user experience are hard to adequately cover with just words, so prepare physical demonstrations!</a:t>
            </a:r>
            <a:endParaRPr sz="1300">
              <a:latin typeface="Source Sans Pro SemiBold"/>
              <a:ea typeface="Source Sans Pro SemiBold"/>
              <a:cs typeface="Source Sans Pro SemiBold"/>
              <a:sym typeface="Source Sans Pro SemiBold"/>
            </a:endParaRPr>
          </a:p>
          <a:p>
            <a:pPr indent="-311150" lvl="0" marL="457200" rtl="0" algn="l">
              <a:lnSpc>
                <a:spcPct val="115000"/>
              </a:lnSpc>
              <a:spcBef>
                <a:spcPts val="0"/>
              </a:spcBef>
              <a:spcAft>
                <a:spcPts val="0"/>
              </a:spcAft>
              <a:buSzPts val="1300"/>
              <a:buFont typeface="Source Sans Pro SemiBold"/>
              <a:buChar char="●"/>
            </a:pPr>
            <a:r>
              <a:rPr lang="en" sz="1300">
                <a:latin typeface="Source Sans Pro SemiBold"/>
                <a:ea typeface="Source Sans Pro SemiBold"/>
                <a:cs typeface="Source Sans Pro SemiBold"/>
                <a:sym typeface="Source Sans Pro SemiBold"/>
              </a:rPr>
              <a:t>When using videos, use only short clips to help retain the audience's attention, and label the clips so they understand what they are watching.</a:t>
            </a:r>
            <a:endParaRPr sz="1300">
              <a:latin typeface="Source Sans Pro SemiBold"/>
              <a:ea typeface="Source Sans Pro SemiBold"/>
              <a:cs typeface="Source Sans Pro SemiBold"/>
              <a:sym typeface="Source Sans Pro SemiBold"/>
            </a:endParaRPr>
          </a:p>
        </p:txBody>
      </p:sp>
      <p:sp>
        <p:nvSpPr>
          <p:cNvPr id="292" name="Google Shape;292;g22bc278d7a6_0_29"/>
          <p:cNvSpPr txBox="1"/>
          <p:nvPr>
            <p:ph idx="3" type="subTitle"/>
          </p:nvPr>
        </p:nvSpPr>
        <p:spPr>
          <a:xfrm>
            <a:off x="4089400" y="4630425"/>
            <a:ext cx="3530700" cy="193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600"/>
              </a:spcAft>
              <a:buSzPts val="1200"/>
              <a:buNone/>
            </a:pPr>
            <a:r>
              <a:rPr lang="en">
                <a:solidFill>
                  <a:schemeClr val="dk1"/>
                </a:solidFill>
              </a:rPr>
              <a:t>Presentation Title</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130cd53a51_1_0"/>
          <p:cNvSpPr txBox="1"/>
          <p:nvPr>
            <p:ph type="title"/>
          </p:nvPr>
        </p:nvSpPr>
        <p:spPr>
          <a:xfrm>
            <a:off x="606225" y="269300"/>
            <a:ext cx="8382000" cy="85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Problems in Presentations</a:t>
            </a:r>
            <a:endParaRPr/>
          </a:p>
        </p:txBody>
      </p:sp>
      <p:sp>
        <p:nvSpPr>
          <p:cNvPr id="298" name="Google Shape;298;g2130cd53a51_1_0"/>
          <p:cNvSpPr txBox="1"/>
          <p:nvPr>
            <p:ph idx="1" type="body"/>
          </p:nvPr>
        </p:nvSpPr>
        <p:spPr>
          <a:xfrm>
            <a:off x="192875" y="1089250"/>
            <a:ext cx="8494500" cy="311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t>What to  look out for when making a presentation</a:t>
            </a:r>
            <a:endParaRPr sz="2200"/>
          </a:p>
          <a:p>
            <a:pPr indent="-342900" lvl="0" marL="457200" rtl="0" algn="l">
              <a:spcBef>
                <a:spcPts val="0"/>
              </a:spcBef>
              <a:spcAft>
                <a:spcPts val="0"/>
              </a:spcAft>
              <a:buSzPts val="1800"/>
              <a:buChar char="●"/>
            </a:pPr>
            <a:r>
              <a:rPr lang="en" sz="1800"/>
              <a:t>Be careful with what you say, try to focus on your product and not  the company  itself.</a:t>
            </a:r>
            <a:endParaRPr sz="1800"/>
          </a:p>
          <a:p>
            <a:pPr indent="-342900" lvl="0" marL="457200" rtl="0" algn="l">
              <a:spcBef>
                <a:spcPts val="0"/>
              </a:spcBef>
              <a:spcAft>
                <a:spcPts val="0"/>
              </a:spcAft>
              <a:buSzPts val="1800"/>
              <a:buChar char="●"/>
            </a:pPr>
            <a:r>
              <a:rPr lang="en" sz="1800"/>
              <a:t>Audience members may challenge  certain findings</a:t>
            </a:r>
            <a:endParaRPr sz="1800"/>
          </a:p>
          <a:p>
            <a:pPr indent="-342900" lvl="1" marL="914400" rtl="0" algn="l">
              <a:spcBef>
                <a:spcPts val="0"/>
              </a:spcBef>
              <a:spcAft>
                <a:spcPts val="0"/>
              </a:spcAft>
              <a:buSzPts val="1800"/>
              <a:buChar char="○"/>
            </a:pPr>
            <a:r>
              <a:rPr lang="en"/>
              <a:t>If they say that a studied group isn’t part of the products target audience, use this to  explain how your target  audience may be wider than originally thought</a:t>
            </a:r>
            <a:endParaRPr/>
          </a:p>
          <a:p>
            <a:pPr indent="-342900" lvl="1" marL="914400" rtl="0" algn="l">
              <a:spcBef>
                <a:spcPts val="0"/>
              </a:spcBef>
              <a:spcAft>
                <a:spcPts val="0"/>
              </a:spcAft>
              <a:buSzPts val="1800"/>
              <a:buChar char="○"/>
            </a:pPr>
            <a:r>
              <a:rPr lang="en"/>
              <a:t>If someone questions the ability of a user, remind them that the studied group was selected based on agreed upon criteria which  group members met.</a:t>
            </a:r>
            <a:endParaRPr/>
          </a:p>
        </p:txBody>
      </p:sp>
      <p:sp>
        <p:nvSpPr>
          <p:cNvPr id="299" name="Google Shape;299;g2130cd53a51_1_0"/>
          <p:cNvSpPr txBox="1"/>
          <p:nvPr>
            <p:ph idx="2" type="body"/>
          </p:nvPr>
        </p:nvSpPr>
        <p:spPr>
          <a:xfrm>
            <a:off x="8536200" y="0"/>
            <a:ext cx="607800" cy="48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0" name="Google Shape;300;g2130cd53a51_1_0"/>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301" name="Google Shape;301;g2130cd53a51_1_0"/>
          <p:cNvSpPr txBox="1"/>
          <p:nvPr>
            <p:ph idx="3" type="subTitle"/>
          </p:nvPr>
        </p:nvSpPr>
        <p:spPr>
          <a:xfrm>
            <a:off x="4089400" y="4630425"/>
            <a:ext cx="3530700" cy="193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130cd53a51_1_8"/>
          <p:cNvSpPr txBox="1"/>
          <p:nvPr>
            <p:ph type="title"/>
          </p:nvPr>
        </p:nvSpPr>
        <p:spPr>
          <a:xfrm>
            <a:off x="606225" y="269300"/>
            <a:ext cx="8382000" cy="85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Workshop</a:t>
            </a:r>
            <a:endParaRPr/>
          </a:p>
        </p:txBody>
      </p:sp>
      <p:sp>
        <p:nvSpPr>
          <p:cNvPr id="307" name="Google Shape;307;g2130cd53a51_1_8"/>
          <p:cNvSpPr txBox="1"/>
          <p:nvPr>
            <p:ph idx="1" type="body"/>
          </p:nvPr>
        </p:nvSpPr>
        <p:spPr>
          <a:xfrm>
            <a:off x="638675" y="1089250"/>
            <a:ext cx="7746600" cy="31149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sz="2200"/>
              <a:t>Workshops are great for helping to solve complex problems</a:t>
            </a:r>
            <a:endParaRPr sz="2200"/>
          </a:p>
          <a:p>
            <a:pPr indent="-311150" lvl="1" marL="914400" rtl="0" algn="l">
              <a:spcBef>
                <a:spcPts val="0"/>
              </a:spcBef>
              <a:spcAft>
                <a:spcPts val="0"/>
              </a:spcAft>
              <a:buSzPts val="1300"/>
              <a:buChar char="○"/>
            </a:pPr>
            <a:r>
              <a:rPr lang="en" sz="1300"/>
              <a:t>Usually take place after </a:t>
            </a:r>
            <a:r>
              <a:rPr lang="en" sz="1300"/>
              <a:t>presentations</a:t>
            </a:r>
            <a:r>
              <a:rPr lang="en" sz="1300"/>
              <a:t> to help </a:t>
            </a:r>
            <a:r>
              <a:rPr lang="en" sz="1300"/>
              <a:t>dissect</a:t>
            </a:r>
            <a:r>
              <a:rPr lang="en" sz="1300"/>
              <a:t> findings and apply it to the product and company. </a:t>
            </a:r>
            <a:endParaRPr sz="1300"/>
          </a:p>
          <a:p>
            <a:pPr indent="-311150" lvl="1" marL="914400" rtl="0" algn="l">
              <a:spcBef>
                <a:spcPts val="0"/>
              </a:spcBef>
              <a:spcAft>
                <a:spcPts val="0"/>
              </a:spcAft>
              <a:buSzPts val="1300"/>
              <a:buChar char="○"/>
            </a:pPr>
            <a:r>
              <a:rPr lang="en" sz="1300"/>
              <a:t>To ensure workshops are productive, ensure goals are laid out at the start</a:t>
            </a:r>
            <a:endParaRPr sz="1300"/>
          </a:p>
          <a:p>
            <a:pPr indent="-311150" lvl="2" marL="1371600" rtl="0" algn="l">
              <a:spcBef>
                <a:spcPts val="0"/>
              </a:spcBef>
              <a:spcAft>
                <a:spcPts val="0"/>
              </a:spcAft>
              <a:buSzPts val="1300"/>
              <a:buChar char="■"/>
            </a:pPr>
            <a:r>
              <a:rPr lang="en" sz="1300"/>
              <a:t>However, you should also inform all participants to keep their </a:t>
            </a:r>
            <a:r>
              <a:rPr lang="en" sz="1300"/>
              <a:t>expectations</a:t>
            </a:r>
            <a:r>
              <a:rPr lang="en" sz="1300"/>
              <a:t> realistic.  A workshop session does not guarantee a big breakthrough</a:t>
            </a:r>
            <a:endParaRPr sz="1300"/>
          </a:p>
          <a:p>
            <a:pPr indent="-311150" lvl="1" marL="914400" rtl="0" algn="l">
              <a:spcBef>
                <a:spcPts val="0"/>
              </a:spcBef>
              <a:spcAft>
                <a:spcPts val="0"/>
              </a:spcAft>
              <a:buSzPts val="1300"/>
              <a:buChar char="○"/>
            </a:pPr>
            <a:r>
              <a:rPr lang="en" sz="1300"/>
              <a:t>Make sure that data is at the heart of discussions, as otherwise personal preference and opinions may begin to warp the takeaways of the workshop</a:t>
            </a:r>
            <a:endParaRPr sz="1300"/>
          </a:p>
          <a:p>
            <a:pPr indent="-311150" lvl="1" marL="914400" rtl="0" algn="l">
              <a:spcBef>
                <a:spcPts val="0"/>
              </a:spcBef>
              <a:spcAft>
                <a:spcPts val="0"/>
              </a:spcAft>
              <a:buSzPts val="1300"/>
              <a:buChar char="○"/>
            </a:pPr>
            <a:r>
              <a:rPr lang="en" sz="1300"/>
              <a:t>There is no one “correct” way to hold a workshop, try </a:t>
            </a:r>
            <a:r>
              <a:rPr lang="en" sz="1300"/>
              <a:t>experimenting</a:t>
            </a:r>
            <a:r>
              <a:rPr lang="en" sz="1300"/>
              <a:t> and see what works best for  your group and product</a:t>
            </a:r>
            <a:endParaRPr sz="1300"/>
          </a:p>
          <a:p>
            <a:pPr indent="0" lvl="0" marL="914400" rtl="0" algn="l">
              <a:spcBef>
                <a:spcPts val="0"/>
              </a:spcBef>
              <a:spcAft>
                <a:spcPts val="0"/>
              </a:spcAft>
              <a:buNone/>
            </a:pPr>
            <a:r>
              <a:t/>
            </a:r>
            <a:endParaRPr sz="1500"/>
          </a:p>
        </p:txBody>
      </p:sp>
      <p:sp>
        <p:nvSpPr>
          <p:cNvPr id="308" name="Google Shape;308;g2130cd53a51_1_8"/>
          <p:cNvSpPr txBox="1"/>
          <p:nvPr>
            <p:ph idx="2" type="body"/>
          </p:nvPr>
        </p:nvSpPr>
        <p:spPr>
          <a:xfrm>
            <a:off x="7393775" y="-32325"/>
            <a:ext cx="1672200" cy="7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g2130cd53a51_1_8"/>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310" name="Google Shape;310;g2130cd53a51_1_8"/>
          <p:cNvSpPr txBox="1"/>
          <p:nvPr>
            <p:ph idx="3" type="subTitle"/>
          </p:nvPr>
        </p:nvSpPr>
        <p:spPr>
          <a:xfrm>
            <a:off x="4089400" y="4630425"/>
            <a:ext cx="3530700" cy="193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solidFill>
                  <a:schemeClr val="dk1"/>
                </a:solidFill>
              </a:rPr>
              <a:t>‹#›</a:t>
            </a:fld>
            <a:endParaRPr>
              <a:solidFill>
                <a:schemeClr val="dk1"/>
              </a:solidFill>
            </a:endParaRPr>
          </a:p>
        </p:txBody>
      </p:sp>
      <p:pic>
        <p:nvPicPr>
          <p:cNvPr id="316" name="Google Shape;316;p14"/>
          <p:cNvPicPr preferRelativeResize="0"/>
          <p:nvPr/>
        </p:nvPicPr>
        <p:blipFill rotWithShape="1">
          <a:blip r:embed="rId3">
            <a:alphaModFix/>
          </a:blip>
          <a:srcRect b="0" l="0" r="0" t="0"/>
          <a:stretch/>
        </p:blipFill>
        <p:spPr>
          <a:xfrm>
            <a:off x="1020475" y="422976"/>
            <a:ext cx="646574" cy="646574"/>
          </a:xfrm>
          <a:prstGeom prst="rect">
            <a:avLst/>
          </a:prstGeom>
          <a:noFill/>
          <a:ln>
            <a:noFill/>
          </a:ln>
        </p:spPr>
      </p:pic>
      <p:sp>
        <p:nvSpPr>
          <p:cNvPr id="317" name="Google Shape;317;p14"/>
          <p:cNvSpPr txBox="1"/>
          <p:nvPr>
            <p:ph idx="4294967295" type="title"/>
          </p:nvPr>
        </p:nvSpPr>
        <p:spPr>
          <a:xfrm>
            <a:off x="1830575" y="147600"/>
            <a:ext cx="6255000" cy="85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Extending the Reach of Research</a:t>
            </a:r>
            <a:endParaRPr/>
          </a:p>
        </p:txBody>
      </p:sp>
      <p:pic>
        <p:nvPicPr>
          <p:cNvPr id="318" name="Google Shape;318;p14"/>
          <p:cNvPicPr preferRelativeResize="0"/>
          <p:nvPr/>
        </p:nvPicPr>
        <p:blipFill>
          <a:blip r:embed="rId4">
            <a:alphaModFix/>
          </a:blip>
          <a:stretch>
            <a:fillRect/>
          </a:stretch>
        </p:blipFill>
        <p:spPr>
          <a:xfrm>
            <a:off x="1284738" y="1505162"/>
            <a:ext cx="2619375" cy="1743075"/>
          </a:xfrm>
          <a:prstGeom prst="rect">
            <a:avLst/>
          </a:prstGeom>
          <a:noFill/>
          <a:ln>
            <a:noFill/>
          </a:ln>
        </p:spPr>
      </p:pic>
      <p:sp>
        <p:nvSpPr>
          <p:cNvPr id="319" name="Google Shape;319;p14"/>
          <p:cNvSpPr txBox="1"/>
          <p:nvPr/>
        </p:nvSpPr>
        <p:spPr>
          <a:xfrm>
            <a:off x="2654400" y="1006800"/>
            <a:ext cx="3835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en" sz="1600">
                <a:solidFill>
                  <a:srgbClr val="E42524"/>
                </a:solidFill>
              </a:rPr>
              <a:t>What happens after the presentation?</a:t>
            </a:r>
            <a:endParaRPr b="1" i="1" sz="1600" u="none" cap="none" strike="noStrike">
              <a:solidFill>
                <a:srgbClr val="E42524"/>
              </a:solidFill>
              <a:latin typeface="Source Sans Pro"/>
              <a:ea typeface="Source Sans Pro"/>
              <a:cs typeface="Source Sans Pro"/>
              <a:sym typeface="Source Sans Pro"/>
            </a:endParaRPr>
          </a:p>
        </p:txBody>
      </p:sp>
      <p:sp>
        <p:nvSpPr>
          <p:cNvPr id="320" name="Google Shape;320;p14"/>
          <p:cNvSpPr txBox="1"/>
          <p:nvPr/>
        </p:nvSpPr>
        <p:spPr>
          <a:xfrm>
            <a:off x="4414300" y="1594838"/>
            <a:ext cx="314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Researchers can:</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Keep working with product teams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Work as consultants</a:t>
            </a:r>
            <a:endParaRPr>
              <a:latin typeface="Source Sans Pro"/>
              <a:ea typeface="Source Sans Pro"/>
              <a:cs typeface="Source Sans Pro"/>
              <a:sym typeface="Source Sans Pro"/>
            </a:endParaRPr>
          </a:p>
        </p:txBody>
      </p:sp>
      <p:sp>
        <p:nvSpPr>
          <p:cNvPr id="321" name="Google Shape;321;p14"/>
          <p:cNvSpPr txBox="1"/>
          <p:nvPr/>
        </p:nvSpPr>
        <p:spPr>
          <a:xfrm>
            <a:off x="1284750" y="3315463"/>
            <a:ext cx="698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82828"/>
                </a:solidFill>
                <a:latin typeface="Source Sans Pro"/>
                <a:ea typeface="Source Sans Pro"/>
                <a:cs typeface="Source Sans Pro"/>
                <a:sym typeface="Source Sans Pro"/>
              </a:rPr>
              <a:t>Strategies for providing ongoing support:</a:t>
            </a:r>
            <a:endParaRPr>
              <a:solidFill>
                <a:srgbClr val="282828"/>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u="sng">
                <a:latin typeface="Source Sans Pro"/>
                <a:ea typeface="Source Sans Pro"/>
                <a:cs typeface="Source Sans Pro"/>
                <a:sym typeface="Source Sans Pro"/>
              </a:rPr>
              <a:t>Augment deliverables:</a:t>
            </a:r>
            <a:r>
              <a:rPr lang="en">
                <a:latin typeface="Source Sans Pro"/>
                <a:ea typeface="Source Sans Pro"/>
                <a:cs typeface="Source Sans Pro"/>
                <a:sym typeface="Source Sans Pro"/>
              </a:rPr>
              <a:t> handing over project archives to help answer later questions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u="sng">
                <a:latin typeface="Source Sans Pro"/>
                <a:ea typeface="Source Sans Pro"/>
                <a:cs typeface="Source Sans Pro"/>
                <a:sym typeface="Source Sans Pro"/>
              </a:rPr>
              <a:t>Encourage research ownership:</a:t>
            </a:r>
            <a:r>
              <a:rPr lang="en">
                <a:latin typeface="Source Sans Pro"/>
                <a:ea typeface="Source Sans Pro"/>
                <a:cs typeface="Source Sans Pro"/>
                <a:sym typeface="Source Sans Pro"/>
              </a:rPr>
              <a:t> involving clients in research analytics and findings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u="sng">
                <a:latin typeface="Source Sans Pro"/>
                <a:ea typeface="Source Sans Pro"/>
                <a:cs typeface="Source Sans Pro"/>
                <a:sym typeface="Source Sans Pro"/>
              </a:rPr>
              <a:t>Follow up: </a:t>
            </a:r>
            <a:r>
              <a:rPr lang="en">
                <a:latin typeface="Source Sans Pro"/>
                <a:ea typeface="Source Sans Pro"/>
                <a:cs typeface="Source Sans Pro"/>
                <a:sym typeface="Source Sans Pro"/>
              </a:rPr>
              <a:t>checking with clients how they’re using the information</a:t>
            </a:r>
            <a:endParaRPr>
              <a:latin typeface="Source Sans Pro"/>
              <a:ea typeface="Source Sans Pro"/>
              <a:cs typeface="Source Sans Pro"/>
              <a:sym typeface="Source Sans Pro"/>
            </a:endParaRPr>
          </a:p>
        </p:txBody>
      </p:sp>
      <p:sp>
        <p:nvSpPr>
          <p:cNvPr id="322" name="Google Shape;322;p14"/>
          <p:cNvSpPr txBox="1"/>
          <p:nvPr/>
        </p:nvSpPr>
        <p:spPr>
          <a:xfrm>
            <a:off x="4076225" y="2426150"/>
            <a:ext cx="49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Source Sans Pro"/>
                <a:ea typeface="Source Sans Pro"/>
                <a:cs typeface="Source Sans Pro"/>
                <a:sym typeface="Source Sans Pro"/>
              </a:rPr>
              <a:t>… but </a:t>
            </a:r>
            <a:r>
              <a:rPr i="1" lang="en">
                <a:latin typeface="Source Sans Pro"/>
                <a:ea typeface="Source Sans Pro"/>
                <a:cs typeface="Source Sans Pro"/>
                <a:sym typeface="Source Sans Pro"/>
              </a:rPr>
              <a:t>they</a:t>
            </a:r>
            <a:r>
              <a:rPr i="1" lang="en">
                <a:latin typeface="Source Sans Pro"/>
                <a:ea typeface="Source Sans Pro"/>
                <a:cs typeface="Source Sans Pro"/>
                <a:sym typeface="Source Sans Pro"/>
              </a:rPr>
              <a:t> have </a:t>
            </a:r>
            <a:r>
              <a:rPr b="1" i="1" lang="en">
                <a:solidFill>
                  <a:schemeClr val="accent1"/>
                </a:solidFill>
                <a:latin typeface="Source Sans Pro"/>
                <a:ea typeface="Source Sans Pro"/>
                <a:cs typeface="Source Sans Pro"/>
                <a:sym typeface="Source Sans Pro"/>
              </a:rPr>
              <a:t>fewer </a:t>
            </a:r>
            <a:r>
              <a:rPr i="1" lang="en">
                <a:latin typeface="Source Sans Pro"/>
                <a:ea typeface="Source Sans Pro"/>
                <a:cs typeface="Source Sans Pro"/>
                <a:sym typeface="Source Sans Pro"/>
              </a:rPr>
              <a:t>opportunities</a:t>
            </a:r>
            <a:r>
              <a:rPr i="1" lang="en">
                <a:latin typeface="Source Sans Pro"/>
                <a:ea typeface="Source Sans Pro"/>
                <a:cs typeface="Source Sans Pro"/>
                <a:sym typeface="Source Sans Pro"/>
              </a:rPr>
              <a:t> to impact decision making</a:t>
            </a:r>
            <a:endParaRPr i="1">
              <a:latin typeface="Source Sans Pro"/>
              <a:ea typeface="Source Sans Pro"/>
              <a:cs typeface="Source Sans Pro"/>
              <a:sym typeface="Source Sans Pro"/>
            </a:endParaRPr>
          </a:p>
        </p:txBody>
      </p:sp>
      <p:pic>
        <p:nvPicPr>
          <p:cNvPr id="323" name="Google Shape;323;p14"/>
          <p:cNvPicPr preferRelativeResize="0"/>
          <p:nvPr/>
        </p:nvPicPr>
        <p:blipFill>
          <a:blip r:embed="rId5">
            <a:alphaModFix/>
          </a:blip>
          <a:stretch>
            <a:fillRect/>
          </a:stretch>
        </p:blipFill>
        <p:spPr>
          <a:xfrm>
            <a:off x="136250" y="4422688"/>
            <a:ext cx="2619375" cy="6125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e0d46efbbc_2_35"/>
          <p:cNvSpPr txBox="1"/>
          <p:nvPr>
            <p:ph idx="12" type="sldNum"/>
          </p:nvPr>
        </p:nvSpPr>
        <p:spPr>
          <a:xfrm>
            <a:off x="7805634" y="44789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solidFill>
                  <a:schemeClr val="dk1"/>
                </a:solidFill>
              </a:rPr>
              <a:t>‹#›</a:t>
            </a:fld>
            <a:endParaRPr>
              <a:solidFill>
                <a:schemeClr val="dk1"/>
              </a:solidFill>
            </a:endParaRPr>
          </a:p>
        </p:txBody>
      </p:sp>
      <p:pic>
        <p:nvPicPr>
          <p:cNvPr id="329" name="Google Shape;329;g1e0d46efbbc_2_35"/>
          <p:cNvPicPr preferRelativeResize="0"/>
          <p:nvPr/>
        </p:nvPicPr>
        <p:blipFill rotWithShape="1">
          <a:blip r:embed="rId3">
            <a:alphaModFix/>
          </a:blip>
          <a:srcRect b="0" l="0" r="0" t="0"/>
          <a:stretch/>
        </p:blipFill>
        <p:spPr>
          <a:xfrm>
            <a:off x="638175" y="457076"/>
            <a:ext cx="646574" cy="646574"/>
          </a:xfrm>
          <a:prstGeom prst="rect">
            <a:avLst/>
          </a:prstGeom>
          <a:noFill/>
          <a:ln>
            <a:noFill/>
          </a:ln>
        </p:spPr>
      </p:pic>
      <p:sp>
        <p:nvSpPr>
          <p:cNvPr id="330" name="Google Shape;330;g1e0d46efbbc_2_35"/>
          <p:cNvSpPr txBox="1"/>
          <p:nvPr>
            <p:ph idx="4294967295" type="title"/>
          </p:nvPr>
        </p:nvSpPr>
        <p:spPr>
          <a:xfrm>
            <a:off x="1365050" y="147600"/>
            <a:ext cx="8382000" cy="85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pic>
        <p:nvPicPr>
          <p:cNvPr id="331" name="Google Shape;331;g1e0d46efbbc_2_35"/>
          <p:cNvPicPr preferRelativeResize="0"/>
          <p:nvPr/>
        </p:nvPicPr>
        <p:blipFill>
          <a:blip r:embed="rId4">
            <a:alphaModFix/>
          </a:blip>
          <a:stretch>
            <a:fillRect/>
          </a:stretch>
        </p:blipFill>
        <p:spPr>
          <a:xfrm>
            <a:off x="214313" y="4422688"/>
            <a:ext cx="2619375" cy="612587"/>
          </a:xfrm>
          <a:prstGeom prst="rect">
            <a:avLst/>
          </a:prstGeom>
          <a:noFill/>
          <a:ln>
            <a:noFill/>
          </a:ln>
        </p:spPr>
      </p:pic>
      <p:sp>
        <p:nvSpPr>
          <p:cNvPr id="332" name="Google Shape;332;g1e0d46efbbc_2_35"/>
          <p:cNvSpPr txBox="1"/>
          <p:nvPr/>
        </p:nvSpPr>
        <p:spPr>
          <a:xfrm>
            <a:off x="1081050" y="1419313"/>
            <a:ext cx="69819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b="1" lang="en" sz="1700">
                <a:latin typeface="Source Sans Pro"/>
                <a:ea typeface="Source Sans Pro"/>
                <a:cs typeface="Source Sans Pro"/>
                <a:sym typeface="Source Sans Pro"/>
              </a:rPr>
              <a:t>Anticipate people’s needs</a:t>
            </a:r>
            <a:r>
              <a:rPr lang="en" sz="1700">
                <a:latin typeface="Source Sans Pro"/>
                <a:ea typeface="Source Sans Pro"/>
                <a:cs typeface="Source Sans Pro"/>
                <a:sym typeface="Source Sans Pro"/>
              </a:rPr>
              <a:t> and </a:t>
            </a:r>
            <a:r>
              <a:rPr b="1" lang="en" sz="1700">
                <a:latin typeface="Source Sans Pro"/>
                <a:ea typeface="Source Sans Pro"/>
                <a:cs typeface="Source Sans Pro"/>
                <a:sym typeface="Source Sans Pro"/>
              </a:rPr>
              <a:t>work with them to find solutions</a:t>
            </a:r>
            <a:r>
              <a:rPr lang="en" sz="1700">
                <a:latin typeface="Source Sans Pro"/>
                <a:ea typeface="Source Sans Pro"/>
                <a:cs typeface="Source Sans Pro"/>
                <a:sym typeface="Source Sans Pro"/>
              </a:rPr>
              <a:t> is the best way to overcome their doubts</a:t>
            </a:r>
            <a:endParaRPr sz="1700">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b="1" lang="en" sz="1700">
                <a:latin typeface="Source Sans Pro"/>
                <a:ea typeface="Source Sans Pro"/>
                <a:cs typeface="Source Sans Pro"/>
                <a:sym typeface="Source Sans Pro"/>
              </a:rPr>
              <a:t>Preparation is key in knowing your audience</a:t>
            </a:r>
            <a:endParaRPr b="1" sz="1700">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142cd91970_1_8"/>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r>
              <a:rPr b="0" lang="en" sz="1300"/>
              <a:t>25</a:t>
            </a:r>
            <a:endParaRPr b="0" sz="1300"/>
          </a:p>
        </p:txBody>
      </p:sp>
      <p:sp>
        <p:nvSpPr>
          <p:cNvPr id="338" name="Google Shape;338;g2142cd91970_1_8"/>
          <p:cNvSpPr txBox="1"/>
          <p:nvPr/>
        </p:nvSpPr>
        <p:spPr>
          <a:xfrm>
            <a:off x="193950" y="232750"/>
            <a:ext cx="80604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Source Sans Pro"/>
                <a:ea typeface="Source Sans Pro"/>
                <a:cs typeface="Source Sans Pro"/>
                <a:sym typeface="Source Sans Pro"/>
              </a:rPr>
              <a:t>Making Connections….</a:t>
            </a:r>
            <a:endParaRPr sz="3000">
              <a:latin typeface="Source Sans Pro"/>
              <a:ea typeface="Source Sans Pro"/>
              <a:cs typeface="Source Sans Pro"/>
              <a:sym typeface="Source Sans Pro"/>
            </a:endParaRPr>
          </a:p>
          <a:p>
            <a:pPr indent="0" lvl="0" marL="0" rtl="0" algn="l">
              <a:spcBef>
                <a:spcPts val="0"/>
              </a:spcBef>
              <a:spcAft>
                <a:spcPts val="0"/>
              </a:spcAft>
              <a:buNone/>
            </a:pPr>
            <a:r>
              <a:rPr lang="en" sz="2400">
                <a:latin typeface="Source Sans Pro"/>
                <a:ea typeface="Source Sans Pro"/>
                <a:cs typeface="Source Sans Pro"/>
                <a:sym typeface="Source Sans Pro"/>
              </a:rPr>
              <a:t>Between Goodman Ch.17 &amp; 18…</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Personas can be used to help prepare audiences for reports and presentations</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They can act as a quick guide/reference as to  target audiences for your product</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The nicknames personas can be  given can  act as a way to provide a “physical” person for people to think about when imagining scenarios in the user experience.</a:t>
            </a:r>
            <a:endParaRPr sz="2400">
              <a:latin typeface="Source Sans Pro"/>
              <a:ea typeface="Source Sans Pro"/>
              <a:cs typeface="Source Sans Pro"/>
              <a:sym typeface="Source Sans Pro"/>
            </a:endParaRPr>
          </a:p>
        </p:txBody>
      </p:sp>
      <p:pic>
        <p:nvPicPr>
          <p:cNvPr id="339" name="Google Shape;339;g2142cd91970_1_8"/>
          <p:cNvPicPr preferRelativeResize="0"/>
          <p:nvPr/>
        </p:nvPicPr>
        <p:blipFill>
          <a:blip r:embed="rId3">
            <a:alphaModFix/>
          </a:blip>
          <a:stretch>
            <a:fillRect/>
          </a:stretch>
        </p:blipFill>
        <p:spPr>
          <a:xfrm>
            <a:off x="-2" y="4138525"/>
            <a:ext cx="1318850" cy="100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142cd91970_1_14"/>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r>
              <a:rPr lang="en"/>
              <a:t>26</a:t>
            </a:r>
            <a:endParaRPr/>
          </a:p>
          <a:p>
            <a:pPr indent="0" lvl="0" marL="0" rtl="0" algn="r">
              <a:spcBef>
                <a:spcPts val="0"/>
              </a:spcBef>
              <a:spcAft>
                <a:spcPts val="0"/>
              </a:spcAft>
              <a:buClr>
                <a:srgbClr val="000000"/>
              </a:buClr>
              <a:buSzPts val="1300"/>
              <a:buFont typeface="Arial"/>
              <a:buNone/>
            </a:pPr>
            <a:r>
              <a:t/>
            </a:r>
            <a:endParaRPr b="0" sz="1300"/>
          </a:p>
        </p:txBody>
      </p:sp>
      <p:sp>
        <p:nvSpPr>
          <p:cNvPr id="345" name="Google Shape;345;g2142cd91970_1_14"/>
          <p:cNvSpPr txBox="1"/>
          <p:nvPr/>
        </p:nvSpPr>
        <p:spPr>
          <a:xfrm>
            <a:off x="380150" y="193950"/>
            <a:ext cx="78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46" name="Google Shape;346;g2142cd91970_1_14"/>
          <p:cNvSpPr txBox="1"/>
          <p:nvPr/>
        </p:nvSpPr>
        <p:spPr>
          <a:xfrm>
            <a:off x="240500" y="224975"/>
            <a:ext cx="76881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Source Sans Pro"/>
                <a:ea typeface="Source Sans Pro"/>
                <a:cs typeface="Source Sans Pro"/>
                <a:sym typeface="Source Sans Pro"/>
              </a:rPr>
              <a:t>Making Connections…Pt.2</a:t>
            </a:r>
            <a:endParaRPr sz="3000">
              <a:latin typeface="Source Sans Pro"/>
              <a:ea typeface="Source Sans Pro"/>
              <a:cs typeface="Source Sans Pro"/>
              <a:sym typeface="Source Sans Pro"/>
            </a:endParaRPr>
          </a:p>
          <a:p>
            <a:pPr indent="0" lvl="0" marL="0" rtl="0" algn="l">
              <a:spcBef>
                <a:spcPts val="0"/>
              </a:spcBef>
              <a:spcAft>
                <a:spcPts val="0"/>
              </a:spcAft>
              <a:buNone/>
            </a:pPr>
            <a:r>
              <a:rPr lang="en" sz="2400">
                <a:latin typeface="Source Sans Pro"/>
                <a:ea typeface="Source Sans Pro"/>
                <a:cs typeface="Source Sans Pro"/>
                <a:sym typeface="Source Sans Pro"/>
              </a:rPr>
              <a:t>Connections Between Goodman Ch.17 and Travis &amp; Hodgson Ch.2…</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The idea of personas matches with how Travis &amp; Hodgson  </a:t>
            </a:r>
            <a:r>
              <a:rPr lang="en" sz="2400">
                <a:latin typeface="Source Sans Pro"/>
                <a:ea typeface="Source Sans Pro"/>
                <a:cs typeface="Source Sans Pro"/>
                <a:sym typeface="Source Sans Pro"/>
              </a:rPr>
              <a:t>suggest</a:t>
            </a:r>
            <a:r>
              <a:rPr lang="en" sz="2400">
                <a:latin typeface="Source Sans Pro"/>
                <a:ea typeface="Source Sans Pro"/>
                <a:cs typeface="Source Sans Pro"/>
                <a:sym typeface="Source Sans Pro"/>
              </a:rPr>
              <a:t> one recruits for User Experience Research</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 Travis &amp; Hodgson </a:t>
            </a:r>
            <a:r>
              <a:rPr lang="en" sz="2400">
                <a:latin typeface="Source Sans Pro"/>
                <a:ea typeface="Source Sans Pro"/>
                <a:cs typeface="Source Sans Pro"/>
                <a:sym typeface="Source Sans Pro"/>
              </a:rPr>
              <a:t>recommend</a:t>
            </a:r>
            <a:r>
              <a:rPr lang="en" sz="2400">
                <a:latin typeface="Source Sans Pro"/>
                <a:ea typeface="Source Sans Pro"/>
                <a:cs typeface="Source Sans Pro"/>
                <a:sym typeface="Source Sans Pro"/>
              </a:rPr>
              <a:t> using behaviors, and ignoring demographics</a:t>
            </a:r>
            <a:endParaRPr sz="2400">
              <a:latin typeface="Source Sans Pro"/>
              <a:ea typeface="Source Sans Pro"/>
              <a:cs typeface="Source Sans Pro"/>
              <a:sym typeface="Source Sans Pro"/>
            </a:endParaRPr>
          </a:p>
          <a:p>
            <a:pPr indent="-381000" lvl="1" marL="9144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Persona’s can be created using usage data, which would be based on behaviors over demographics</a:t>
            </a:r>
            <a:endParaRPr sz="2400">
              <a:latin typeface="Source Sans Pro"/>
              <a:ea typeface="Source Sans Pro"/>
              <a:cs typeface="Source Sans Pro"/>
              <a:sym typeface="Source Sans Pro"/>
            </a:endParaRPr>
          </a:p>
        </p:txBody>
      </p:sp>
      <p:pic>
        <p:nvPicPr>
          <p:cNvPr id="347" name="Google Shape;347;g2142cd91970_1_14"/>
          <p:cNvPicPr preferRelativeResize="0"/>
          <p:nvPr/>
        </p:nvPicPr>
        <p:blipFill>
          <a:blip r:embed="rId3">
            <a:alphaModFix/>
          </a:blip>
          <a:stretch>
            <a:fillRect/>
          </a:stretch>
        </p:blipFill>
        <p:spPr>
          <a:xfrm>
            <a:off x="6969428" y="0"/>
            <a:ext cx="2174577" cy="1287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142cd91970_1_21"/>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r>
              <a:t/>
            </a:r>
            <a:endParaRPr/>
          </a:p>
          <a:p>
            <a:pPr indent="0" lvl="0" marL="0" rtl="0" algn="r">
              <a:spcBef>
                <a:spcPts val="0"/>
              </a:spcBef>
              <a:spcAft>
                <a:spcPts val="0"/>
              </a:spcAft>
              <a:buClr>
                <a:srgbClr val="000000"/>
              </a:buClr>
              <a:buSzPts val="1300"/>
              <a:buFont typeface="Arial"/>
              <a:buNone/>
            </a:pPr>
            <a:r>
              <a:rPr b="0" lang="en" sz="1300"/>
              <a:t>27</a:t>
            </a:r>
            <a:endParaRPr b="0" sz="1300"/>
          </a:p>
        </p:txBody>
      </p:sp>
      <p:sp>
        <p:nvSpPr>
          <p:cNvPr id="353" name="Google Shape;353;g2142cd91970_1_21"/>
          <p:cNvSpPr txBox="1"/>
          <p:nvPr/>
        </p:nvSpPr>
        <p:spPr>
          <a:xfrm>
            <a:off x="271525" y="224975"/>
            <a:ext cx="79440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Source Sans Pro"/>
                <a:ea typeface="Source Sans Pro"/>
                <a:cs typeface="Source Sans Pro"/>
                <a:sym typeface="Source Sans Pro"/>
              </a:rPr>
              <a:t>Making Connections…Pt.3</a:t>
            </a:r>
            <a:endParaRPr sz="3000">
              <a:latin typeface="Source Sans Pro"/>
              <a:ea typeface="Source Sans Pro"/>
              <a:cs typeface="Source Sans Pro"/>
              <a:sym typeface="Source Sans Pro"/>
            </a:endParaRPr>
          </a:p>
          <a:p>
            <a:pPr indent="0" lvl="0" marL="0" rtl="0" algn="l">
              <a:spcBef>
                <a:spcPts val="0"/>
              </a:spcBef>
              <a:spcAft>
                <a:spcPts val="0"/>
              </a:spcAft>
              <a:buNone/>
            </a:pPr>
            <a:r>
              <a:rPr lang="en" sz="2200">
                <a:latin typeface="Source Sans Pro"/>
                <a:ea typeface="Source Sans Pro"/>
                <a:cs typeface="Source Sans Pro"/>
                <a:sym typeface="Source Sans Pro"/>
              </a:rPr>
              <a:t>Connection Between Goodman Ch.18 and Travis &amp; Hodgson Ch.4…</a:t>
            </a:r>
            <a:endParaRPr sz="2200">
              <a:latin typeface="Source Sans Pro"/>
              <a:ea typeface="Source Sans Pro"/>
              <a:cs typeface="Source Sans Pro"/>
              <a:sym typeface="Source Sans Pro"/>
            </a:endParaRPr>
          </a:p>
          <a:p>
            <a:pPr indent="-368300" lvl="0" marL="457200" rtl="0" algn="l">
              <a:spcBef>
                <a:spcPts val="0"/>
              </a:spcBef>
              <a:spcAft>
                <a:spcPts val="0"/>
              </a:spcAft>
              <a:buSzPts val="2200"/>
              <a:buFont typeface="Source Sans Pro"/>
              <a:buChar char="●"/>
            </a:pPr>
            <a:r>
              <a:rPr lang="en" sz="2200">
                <a:latin typeface="Source Sans Pro"/>
                <a:ea typeface="Source Sans Pro"/>
                <a:cs typeface="Source Sans Pro"/>
                <a:sym typeface="Source Sans Pro"/>
              </a:rPr>
              <a:t>At the start of Travis &amp; Hodgson Ch.4, the authors emphasize the importance of focusing on objective observations</a:t>
            </a:r>
            <a:endParaRPr sz="2200">
              <a:latin typeface="Source Sans Pro"/>
              <a:ea typeface="Source Sans Pro"/>
              <a:cs typeface="Source Sans Pro"/>
              <a:sym typeface="Source Sans Pro"/>
            </a:endParaRPr>
          </a:p>
          <a:p>
            <a:pPr indent="-368300" lvl="1" marL="914400" rtl="0" algn="l">
              <a:spcBef>
                <a:spcPts val="0"/>
              </a:spcBef>
              <a:spcAft>
                <a:spcPts val="0"/>
              </a:spcAft>
              <a:buSzPts val="2200"/>
              <a:buFont typeface="Source Sans Pro"/>
              <a:buChar char="○"/>
            </a:pPr>
            <a:r>
              <a:rPr lang="en" sz="2200">
                <a:latin typeface="Source Sans Pro"/>
                <a:ea typeface="Source Sans Pro"/>
                <a:cs typeface="Source Sans Pro"/>
                <a:sym typeface="Source Sans Pro"/>
              </a:rPr>
              <a:t>This is  similar to how Goodman suggests keeping workshops on track by encouraging members to focus on data, not opinions/personal feeling</a:t>
            </a:r>
            <a:endParaRPr sz="2200">
              <a:latin typeface="Source Sans Pro"/>
              <a:ea typeface="Source Sans Pro"/>
              <a:cs typeface="Source Sans Pro"/>
              <a:sym typeface="Source Sans Pro"/>
            </a:endParaRPr>
          </a:p>
          <a:p>
            <a:pPr indent="-368300" lvl="1" marL="914400" rtl="0" algn="l">
              <a:spcBef>
                <a:spcPts val="0"/>
              </a:spcBef>
              <a:spcAft>
                <a:spcPts val="0"/>
              </a:spcAft>
              <a:buSzPts val="2200"/>
              <a:buFont typeface="Source Sans Pro"/>
              <a:buChar char="○"/>
            </a:pPr>
            <a:r>
              <a:rPr lang="en" sz="2200">
                <a:latin typeface="Source Sans Pro"/>
                <a:ea typeface="Source Sans Pro"/>
                <a:cs typeface="Source Sans Pro"/>
                <a:sym typeface="Source Sans Pro"/>
              </a:rPr>
              <a:t>Both  authors suggest using hard data from a research </a:t>
            </a:r>
            <a:r>
              <a:rPr lang="en" sz="2200">
                <a:latin typeface="Source Sans Pro"/>
                <a:ea typeface="Source Sans Pro"/>
                <a:cs typeface="Source Sans Pro"/>
                <a:sym typeface="Source Sans Pro"/>
              </a:rPr>
              <a:t>study as this builds a more reliable base for which to work off of on identifying problems and solutions in the user experience.</a:t>
            </a:r>
            <a:endParaRPr sz="2200">
              <a:latin typeface="Source Sans Pro"/>
              <a:ea typeface="Source Sans Pro"/>
              <a:cs typeface="Source Sans Pro"/>
              <a:sym typeface="Source Sans Pro"/>
            </a:endParaRPr>
          </a:p>
        </p:txBody>
      </p:sp>
      <p:pic>
        <p:nvPicPr>
          <p:cNvPr id="354" name="Google Shape;354;g2142cd91970_1_21"/>
          <p:cNvPicPr preferRelativeResize="0"/>
          <p:nvPr/>
        </p:nvPicPr>
        <p:blipFill>
          <a:blip r:embed="rId3">
            <a:alphaModFix/>
          </a:blip>
          <a:stretch>
            <a:fillRect/>
          </a:stretch>
        </p:blipFill>
        <p:spPr>
          <a:xfrm>
            <a:off x="7463125" y="-4"/>
            <a:ext cx="1680875" cy="1316900"/>
          </a:xfrm>
          <a:prstGeom prst="rect">
            <a:avLst/>
          </a:prstGeom>
          <a:noFill/>
          <a:ln>
            <a:noFill/>
          </a:ln>
        </p:spPr>
      </p:pic>
      <p:sp>
        <p:nvSpPr>
          <p:cNvPr id="355" name="Google Shape;355;g2142cd91970_1_21"/>
          <p:cNvSpPr txBox="1"/>
          <p:nvPr/>
        </p:nvSpPr>
        <p:spPr>
          <a:xfrm>
            <a:off x="4577175" y="1466250"/>
            <a:ext cx="1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142cd91970_1_0"/>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361" name="Google Shape;361;g2142cd91970_1_0"/>
          <p:cNvSpPr txBox="1"/>
          <p:nvPr/>
        </p:nvSpPr>
        <p:spPr>
          <a:xfrm>
            <a:off x="193600" y="128575"/>
            <a:ext cx="6343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latin typeface="Source Sans Pro"/>
                <a:ea typeface="Source Sans Pro"/>
                <a:cs typeface="Source Sans Pro"/>
                <a:sym typeface="Source Sans Pro"/>
              </a:rPr>
              <a:t>Questions for Discussion</a:t>
            </a:r>
            <a:endParaRPr sz="4100">
              <a:latin typeface="Source Sans Pro"/>
              <a:ea typeface="Source Sans Pro"/>
              <a:cs typeface="Source Sans Pro"/>
              <a:sym typeface="Source Sans Pro"/>
            </a:endParaRPr>
          </a:p>
        </p:txBody>
      </p:sp>
      <p:sp>
        <p:nvSpPr>
          <p:cNvPr id="362" name="Google Shape;362;g2142cd91970_1_0"/>
          <p:cNvSpPr txBox="1"/>
          <p:nvPr/>
        </p:nvSpPr>
        <p:spPr>
          <a:xfrm>
            <a:off x="407200" y="742950"/>
            <a:ext cx="60792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AutoNum type="arabicPeriod"/>
            </a:pPr>
            <a:r>
              <a:rPr lang="en" sz="1700">
                <a:latin typeface="Source Sans Pro"/>
                <a:ea typeface="Source Sans Pro"/>
                <a:cs typeface="Source Sans Pro"/>
                <a:sym typeface="Source Sans Pro"/>
              </a:rPr>
              <a:t>As stated in Chapter 17, the use of Personas can be controversial.  Some people find them  incredibly helpful, while others argue they put users  into overly simplistic  </a:t>
            </a:r>
            <a:r>
              <a:rPr lang="en" sz="1700">
                <a:latin typeface="Source Sans Pro"/>
                <a:ea typeface="Source Sans Pro"/>
                <a:cs typeface="Source Sans Pro"/>
                <a:sym typeface="Source Sans Pro"/>
              </a:rPr>
              <a:t>categories</a:t>
            </a:r>
            <a:r>
              <a:rPr lang="en" sz="1700">
                <a:latin typeface="Source Sans Pro"/>
                <a:ea typeface="Source Sans Pro"/>
                <a:cs typeface="Source Sans Pro"/>
                <a:sym typeface="Source Sans Pro"/>
              </a:rPr>
              <a:t>  and can sometimes lead to unintended consequences such  as stereotyping.  What is your  position on this, and how do you think one  could avoid the pitfalls  should they choose (or be forced) to utilize personas in their user experience research?</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AutoNum type="arabicPeriod"/>
            </a:pPr>
            <a:r>
              <a:rPr lang="en" sz="1700">
                <a:latin typeface="Source Sans Pro"/>
                <a:ea typeface="Source Sans Pro"/>
                <a:cs typeface="Source Sans Pro"/>
                <a:sym typeface="Source Sans Pro"/>
              </a:rPr>
              <a:t>For both reports  and presentations, it is key to understand the audience and tailor it for them.  How should one go about figuring out who their audience is, and how much should they change their report/</a:t>
            </a:r>
            <a:r>
              <a:rPr lang="en" sz="1700">
                <a:latin typeface="Source Sans Pro"/>
                <a:ea typeface="Source Sans Pro"/>
                <a:cs typeface="Source Sans Pro"/>
                <a:sym typeface="Source Sans Pro"/>
              </a:rPr>
              <a:t>presentation</a:t>
            </a:r>
            <a:r>
              <a:rPr lang="en" sz="1700">
                <a:latin typeface="Source Sans Pro"/>
                <a:ea typeface="Source Sans Pro"/>
                <a:cs typeface="Source Sans Pro"/>
                <a:sym typeface="Source Sans Pro"/>
              </a:rPr>
              <a:t> so as to tailor it for them without losing key details?</a:t>
            </a:r>
            <a:endParaRPr sz="1700">
              <a:latin typeface="Source Sans Pro"/>
              <a:ea typeface="Source Sans Pro"/>
              <a:cs typeface="Source Sans Pro"/>
              <a:sym typeface="Source Sans Pro"/>
            </a:endParaRPr>
          </a:p>
        </p:txBody>
      </p:sp>
      <p:pic>
        <p:nvPicPr>
          <p:cNvPr id="363" name="Google Shape;363;g2142cd91970_1_0"/>
          <p:cNvPicPr preferRelativeResize="0"/>
          <p:nvPr/>
        </p:nvPicPr>
        <p:blipFill>
          <a:blip r:embed="rId3">
            <a:alphaModFix/>
          </a:blip>
          <a:stretch>
            <a:fillRect/>
          </a:stretch>
        </p:blipFill>
        <p:spPr>
          <a:xfrm>
            <a:off x="6638800" y="942775"/>
            <a:ext cx="2352799" cy="2352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29dc92b2da_0_14"/>
          <p:cNvSpPr txBox="1"/>
          <p:nvPr>
            <p:ph type="title"/>
          </p:nvPr>
        </p:nvSpPr>
        <p:spPr>
          <a:xfrm>
            <a:off x="606225" y="385025"/>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insights as deliverables</a:t>
            </a:r>
            <a:endParaRPr/>
          </a:p>
        </p:txBody>
      </p:sp>
      <p:sp>
        <p:nvSpPr>
          <p:cNvPr id="148" name="Google Shape;148;g229dc92b2da_0_14"/>
          <p:cNvSpPr txBox="1"/>
          <p:nvPr>
            <p:ph idx="1" type="body"/>
          </p:nvPr>
        </p:nvSpPr>
        <p:spPr>
          <a:xfrm>
            <a:off x="638675" y="1089250"/>
            <a:ext cx="5790900" cy="3114900"/>
          </a:xfrm>
          <a:prstGeom prst="rect">
            <a:avLst/>
          </a:prstGeom>
        </p:spPr>
        <p:txBody>
          <a:bodyPr anchorCtr="0" anchor="t" bIns="0" lIns="0" spcFirstLastPara="1" rIns="0" wrap="square" tIns="0">
            <a:noAutofit/>
          </a:bodyPr>
          <a:lstStyle/>
          <a:p>
            <a:pPr indent="-304800" lvl="0" marL="457200" marR="0" rtl="0" algn="l">
              <a:lnSpc>
                <a:spcPct val="150000"/>
              </a:lnSpc>
              <a:spcBef>
                <a:spcPts val="150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Successful handoff of user research is crucial for achieving its intended impact</a:t>
            </a:r>
            <a:endParaRPr sz="1200">
              <a:solidFill>
                <a:srgbClr val="374151"/>
              </a:solidFill>
              <a:highlight>
                <a:schemeClr val="lt1"/>
              </a:highlight>
              <a:latin typeface="Roboto"/>
              <a:ea typeface="Roboto"/>
              <a:cs typeface="Roboto"/>
              <a:sym typeface="Roboto"/>
            </a:endParaRPr>
          </a:p>
          <a:p>
            <a:pPr indent="-304800" lvl="0" marL="457200" marR="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Challenges in handoff include disagreements about research implications, difficulty in committing to action, and conflicting stakeholder views</a:t>
            </a:r>
            <a:endParaRPr sz="1200">
              <a:solidFill>
                <a:srgbClr val="374151"/>
              </a:solidFill>
              <a:highlight>
                <a:schemeClr val="lt1"/>
              </a:highlight>
              <a:latin typeface="Roboto"/>
              <a:ea typeface="Roboto"/>
              <a:cs typeface="Roboto"/>
              <a:sym typeface="Roboto"/>
            </a:endParaRPr>
          </a:p>
          <a:p>
            <a:pPr indent="-304800" lvl="0" marL="457200" marR="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Research findings should be presented in a way that meets stakeholders' needs, including personas, scenarios, task analysis diagrams, and experience models</a:t>
            </a:r>
            <a:endParaRPr sz="1200">
              <a:solidFill>
                <a:srgbClr val="374151"/>
              </a:solidFill>
              <a:highlight>
                <a:schemeClr val="lt1"/>
              </a:highlight>
              <a:latin typeface="Roboto"/>
              <a:ea typeface="Roboto"/>
              <a:cs typeface="Roboto"/>
              <a:sym typeface="Roboto"/>
            </a:endParaRPr>
          </a:p>
          <a:p>
            <a:pPr indent="-304800" lvl="0" marL="457200" marR="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The goal is for stakeholders to remember the story, problems, and opportunities revealed by the research, and take action to address them.</a:t>
            </a:r>
            <a:endParaRPr sz="1200">
              <a:solidFill>
                <a:srgbClr val="374151"/>
              </a:solidFill>
              <a:highlight>
                <a:srgbClr val="F7F7F8"/>
              </a:highlight>
              <a:latin typeface="Roboto"/>
              <a:ea typeface="Roboto"/>
              <a:cs typeface="Roboto"/>
              <a:sym typeface="Roboto"/>
            </a:endParaRPr>
          </a:p>
          <a:p>
            <a:pPr indent="0" lvl="0" marL="457200" marR="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0" rtl="0" algn="l">
              <a:spcBef>
                <a:spcPts val="0"/>
              </a:spcBef>
              <a:spcAft>
                <a:spcPts val="0"/>
              </a:spcAft>
              <a:buNone/>
            </a:pPr>
            <a:r>
              <a:t/>
            </a:r>
            <a:endParaRPr/>
          </a:p>
        </p:txBody>
      </p:sp>
      <p:sp>
        <p:nvSpPr>
          <p:cNvPr id="149" name="Google Shape;149;g229dc92b2da_0_14"/>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229dc92b2da_0_30"/>
          <p:cNvPicPr preferRelativeResize="0"/>
          <p:nvPr>
            <p:ph idx="2" type="pic"/>
          </p:nvPr>
        </p:nvPicPr>
        <p:blipFill rotWithShape="1">
          <a:blip r:embed="rId3">
            <a:alphaModFix/>
          </a:blip>
          <a:srcRect b="0" l="8705" r="8697" t="0"/>
          <a:stretch/>
        </p:blipFill>
        <p:spPr>
          <a:xfrm>
            <a:off x="-275700" y="6350"/>
            <a:ext cx="4248300" cy="5143500"/>
          </a:xfrm>
          <a:prstGeom prst="rect">
            <a:avLst/>
          </a:prstGeom>
        </p:spPr>
      </p:pic>
      <p:sp>
        <p:nvSpPr>
          <p:cNvPr id="155" name="Google Shape;155;g229dc92b2da_0_30"/>
          <p:cNvSpPr txBox="1"/>
          <p:nvPr>
            <p:ph type="title"/>
          </p:nvPr>
        </p:nvSpPr>
        <p:spPr>
          <a:xfrm>
            <a:off x="854625" y="199425"/>
            <a:ext cx="8033100" cy="11829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Arial"/>
              <a:buNone/>
            </a:pPr>
            <a:r>
              <a:rPr lang="en" sz="3600"/>
              <a:t>Representing People: Personas</a:t>
            </a:r>
            <a:endParaRPr/>
          </a:p>
        </p:txBody>
      </p:sp>
      <p:sp>
        <p:nvSpPr>
          <p:cNvPr id="156" name="Google Shape;156;g229dc92b2da_0_30"/>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157" name="Google Shape;157;g229dc92b2da_0_30"/>
          <p:cNvSpPr txBox="1"/>
          <p:nvPr>
            <p:ph idx="1" type="subTitle"/>
          </p:nvPr>
        </p:nvSpPr>
        <p:spPr>
          <a:xfrm>
            <a:off x="4088225" y="858850"/>
            <a:ext cx="4925400" cy="3964800"/>
          </a:xfrm>
          <a:prstGeom prst="rect">
            <a:avLst/>
          </a:prstGeom>
        </p:spPr>
        <p:txBody>
          <a:bodyPr anchorCtr="0" anchor="ctr" bIns="0" lIns="0" spcFirstLastPara="1" rIns="0" wrap="square" tIns="0">
            <a:noAutofit/>
          </a:bodyPr>
          <a:lstStyle/>
          <a:p>
            <a:pPr indent="0" lvl="0" marL="0" marR="0" rtl="0" algn="l">
              <a:lnSpc>
                <a:spcPct val="115000"/>
              </a:lnSpc>
              <a:spcBef>
                <a:spcPts val="1200"/>
              </a:spcBef>
              <a:spcAft>
                <a:spcPts val="0"/>
              </a:spcAft>
              <a:buNone/>
            </a:pPr>
            <a:r>
              <a:rPr lang="en">
                <a:solidFill>
                  <a:srgbClr val="374151"/>
                </a:solidFill>
                <a:highlight>
                  <a:schemeClr val="lt1"/>
                </a:highlight>
                <a:latin typeface="Roboto"/>
                <a:ea typeface="Roboto"/>
                <a:cs typeface="Roboto"/>
                <a:sym typeface="Roboto"/>
              </a:rPr>
              <a:t>As described in 2005 by designer Kim Goodwin, “A persona is a user archetype you can use to help guide decisions about product features, navigation, interactions, and even visual design.”</a:t>
            </a:r>
            <a:endParaRPr>
              <a:solidFill>
                <a:srgbClr val="374151"/>
              </a:solidFill>
              <a:highlight>
                <a:schemeClr val="lt1"/>
              </a:highlight>
              <a:latin typeface="Roboto"/>
              <a:ea typeface="Roboto"/>
              <a:cs typeface="Roboto"/>
              <a:sym typeface="Roboto"/>
            </a:endParaRPr>
          </a:p>
          <a:p>
            <a:pPr indent="-304800" lvl="0" marL="457200" rtl="0" algn="l">
              <a:lnSpc>
                <a:spcPct val="150000"/>
              </a:lnSpc>
              <a:spcBef>
                <a:spcPts val="1500"/>
              </a:spcBef>
              <a:spcAft>
                <a:spcPts val="0"/>
              </a:spcAft>
              <a:buClr>
                <a:srgbClr val="374151"/>
              </a:buClr>
              <a:buSzPts val="1200"/>
              <a:buFont typeface="Roboto"/>
              <a:buChar char="●"/>
            </a:pPr>
            <a:r>
              <a:rPr lang="en">
                <a:solidFill>
                  <a:srgbClr val="374151"/>
                </a:solidFill>
                <a:highlight>
                  <a:schemeClr val="lt1"/>
                </a:highlight>
                <a:latin typeface="Roboto"/>
                <a:ea typeface="Roboto"/>
                <a:cs typeface="Roboto"/>
                <a:sym typeface="Roboto"/>
              </a:rPr>
              <a:t>This “archetype” is</a:t>
            </a:r>
            <a:r>
              <a:rPr lang="en">
                <a:solidFill>
                  <a:srgbClr val="374151"/>
                </a:solidFill>
                <a:highlight>
                  <a:schemeClr val="lt1"/>
                </a:highlight>
                <a:latin typeface="Roboto"/>
                <a:ea typeface="Roboto"/>
                <a:cs typeface="Roboto"/>
                <a:sym typeface="Roboto"/>
              </a:rPr>
              <a:t> not real people but a synthesis of facts and observations about real users that leads to a memorable character.</a:t>
            </a:r>
            <a:endParaRPr>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a:solidFill>
                  <a:srgbClr val="374151"/>
                </a:solidFill>
                <a:highlight>
                  <a:schemeClr val="lt1"/>
                </a:highlight>
                <a:latin typeface="Roboto"/>
                <a:ea typeface="Roboto"/>
                <a:cs typeface="Roboto"/>
                <a:sym typeface="Roboto"/>
              </a:rPr>
              <a:t>Personas are valuable tools for product design and development. </a:t>
            </a:r>
            <a:endParaRPr>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a:solidFill>
                  <a:srgbClr val="374151"/>
                </a:solidFill>
                <a:highlight>
                  <a:schemeClr val="lt1"/>
                </a:highlight>
                <a:latin typeface="Roboto"/>
                <a:ea typeface="Roboto"/>
                <a:cs typeface="Roboto"/>
                <a:sym typeface="Roboto"/>
              </a:rPr>
              <a:t>Personas represent goals and behavior patterns, not demographic attributes or job responsibilities, and can assist design in serving as a shared reference point.</a:t>
            </a:r>
            <a:endParaRPr>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a:solidFill>
                  <a:srgbClr val="374151"/>
                </a:solidFill>
                <a:highlight>
                  <a:schemeClr val="lt1"/>
                </a:highlight>
                <a:latin typeface="Roboto"/>
                <a:ea typeface="Roboto"/>
                <a:cs typeface="Roboto"/>
                <a:sym typeface="Roboto"/>
              </a:rPr>
              <a:t>The success of personas depends largely on how well their creators can ground them in data and integrate them into an organizational culture.</a:t>
            </a:r>
            <a:endParaRPr>
              <a:solidFill>
                <a:srgbClr val="37415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9dc92b2da_0_1"/>
          <p:cNvSpPr txBox="1"/>
          <p:nvPr>
            <p:ph type="title"/>
          </p:nvPr>
        </p:nvSpPr>
        <p:spPr>
          <a:xfrm>
            <a:off x="638175" y="232750"/>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How to </a:t>
            </a:r>
            <a:r>
              <a:rPr lang="en"/>
              <a:t>research</a:t>
            </a:r>
            <a:r>
              <a:rPr lang="en"/>
              <a:t> for personas</a:t>
            </a:r>
            <a:endParaRPr/>
          </a:p>
        </p:txBody>
      </p:sp>
      <p:sp>
        <p:nvSpPr>
          <p:cNvPr id="163" name="Google Shape;163;g229dc92b2da_0_1"/>
          <p:cNvSpPr txBox="1"/>
          <p:nvPr>
            <p:ph idx="1" type="body"/>
          </p:nvPr>
        </p:nvSpPr>
        <p:spPr>
          <a:xfrm>
            <a:off x="275275" y="858850"/>
            <a:ext cx="8382000" cy="4013700"/>
          </a:xfrm>
          <a:prstGeom prst="rect">
            <a:avLst/>
          </a:prstGeom>
        </p:spPr>
        <p:txBody>
          <a:bodyPr anchorCtr="0" anchor="t" bIns="0" lIns="0" spcFirstLastPara="1" rIns="0" wrap="square" tIns="0">
            <a:noAutofit/>
          </a:bodyPr>
          <a:lstStyle/>
          <a:p>
            <a:pPr indent="-304800" lvl="0" marL="457200" marR="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Research for personas</a:t>
            </a:r>
            <a:endParaRPr sz="1200">
              <a:solidFill>
                <a:srgbClr val="374151"/>
              </a:solidFill>
              <a:highlight>
                <a:schemeClr val="lt1"/>
              </a:highlight>
              <a:latin typeface="Roboto"/>
              <a:ea typeface="Roboto"/>
              <a:cs typeface="Roboto"/>
              <a:sym typeface="Roboto"/>
            </a:endParaRPr>
          </a:p>
          <a:p>
            <a:pPr indent="-304800" lvl="1" marL="914400" marR="0" rtl="0" algn="l">
              <a:lnSpc>
                <a:spcPct val="115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Talk to people who work directly with the product as well as those responsible for expanding the audience or entering new markets</a:t>
            </a:r>
            <a:endParaRPr sz="1200">
              <a:solidFill>
                <a:srgbClr val="374151"/>
              </a:solidFill>
              <a:highlight>
                <a:schemeClr val="lt1"/>
              </a:highlight>
              <a:latin typeface="Roboto"/>
              <a:ea typeface="Roboto"/>
              <a:cs typeface="Roboto"/>
              <a:sym typeface="Roboto"/>
            </a:endParaRPr>
          </a:p>
          <a:p>
            <a:pPr indent="-304800" lvl="1" marL="914400" marR="0" rtl="0" algn="l">
              <a:lnSpc>
                <a:spcPct val="115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Utilize existing sources of information about users, such as demographic profiles and market research, as well as customer forums and community sites.</a:t>
            </a:r>
            <a:endParaRPr sz="1200">
              <a:solidFill>
                <a:srgbClr val="37415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Analyze data to extract common threads and important ways in which users vary.</a:t>
            </a:r>
            <a:endParaRPr sz="1200">
              <a:solidFill>
                <a:srgbClr val="374151"/>
              </a:solidFill>
              <a:highlight>
                <a:schemeClr val="lt1"/>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 Prioritize attributes and patterns.</a:t>
            </a:r>
            <a:endParaRPr sz="1200">
              <a:solidFill>
                <a:srgbClr val="374151"/>
              </a:solidFill>
              <a:highlight>
                <a:schemeClr val="lt1"/>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 Define your persona  draw upon the personal details and anecdotes you observed in your research to synthesize realistic people from the clusters of attributes.</a:t>
            </a:r>
            <a:endParaRPr sz="1200">
              <a:solidFill>
                <a:srgbClr val="374151"/>
              </a:solidFill>
              <a:highlight>
                <a:schemeClr val="lt1"/>
              </a:highlight>
              <a:latin typeface="Roboto"/>
              <a:ea typeface="Roboto"/>
              <a:cs typeface="Roboto"/>
              <a:sym typeface="Roboto"/>
            </a:endParaRPr>
          </a:p>
          <a:p>
            <a:pPr indent="0" lvl="0" marL="0" marR="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457200" marR="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p:txBody>
      </p:sp>
      <p:sp>
        <p:nvSpPr>
          <p:cNvPr id="164" name="Google Shape;164;g229dc92b2da_0_1"/>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pic>
        <p:nvPicPr>
          <p:cNvPr id="165" name="Google Shape;165;g229dc92b2da_0_1"/>
          <p:cNvPicPr preferRelativeResize="0"/>
          <p:nvPr/>
        </p:nvPicPr>
        <p:blipFill>
          <a:blip r:embed="rId3">
            <a:alphaModFix/>
          </a:blip>
          <a:stretch>
            <a:fillRect/>
          </a:stretch>
        </p:blipFill>
        <p:spPr>
          <a:xfrm>
            <a:off x="1442763" y="3553675"/>
            <a:ext cx="2409625" cy="726305"/>
          </a:xfrm>
          <a:prstGeom prst="rect">
            <a:avLst/>
          </a:prstGeom>
          <a:noFill/>
          <a:ln>
            <a:noFill/>
          </a:ln>
        </p:spPr>
      </p:pic>
      <p:pic>
        <p:nvPicPr>
          <p:cNvPr id="166" name="Google Shape;166;g229dc92b2da_0_1"/>
          <p:cNvPicPr preferRelativeResize="0"/>
          <p:nvPr/>
        </p:nvPicPr>
        <p:blipFill>
          <a:blip r:embed="rId4">
            <a:alphaModFix/>
          </a:blip>
          <a:stretch>
            <a:fillRect/>
          </a:stretch>
        </p:blipFill>
        <p:spPr>
          <a:xfrm>
            <a:off x="5080175" y="3438513"/>
            <a:ext cx="2409625" cy="956630"/>
          </a:xfrm>
          <a:prstGeom prst="rect">
            <a:avLst/>
          </a:prstGeom>
          <a:noFill/>
          <a:ln>
            <a:noFill/>
          </a:ln>
        </p:spPr>
      </p:pic>
      <p:sp>
        <p:nvSpPr>
          <p:cNvPr id="167" name="Google Shape;167;g229dc92b2da_0_1"/>
          <p:cNvSpPr/>
          <p:nvPr/>
        </p:nvSpPr>
        <p:spPr>
          <a:xfrm>
            <a:off x="4065763" y="3846313"/>
            <a:ext cx="561300" cy="14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e0d46efbbc_0_7"/>
          <p:cNvSpPr txBox="1"/>
          <p:nvPr>
            <p:ph type="title"/>
          </p:nvPr>
        </p:nvSpPr>
        <p:spPr>
          <a:xfrm>
            <a:off x="638175" y="232750"/>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Situations: Scenarios</a:t>
            </a:r>
            <a:endParaRPr/>
          </a:p>
        </p:txBody>
      </p:sp>
      <p:sp>
        <p:nvSpPr>
          <p:cNvPr id="173" name="Google Shape;173;g1e0d46efbbc_0_7"/>
          <p:cNvSpPr txBox="1"/>
          <p:nvPr>
            <p:ph idx="1" type="body"/>
          </p:nvPr>
        </p:nvSpPr>
        <p:spPr>
          <a:xfrm>
            <a:off x="188300" y="1759400"/>
            <a:ext cx="8382000" cy="1637400"/>
          </a:xfrm>
          <a:prstGeom prst="rect">
            <a:avLst/>
          </a:prstGeom>
        </p:spPr>
        <p:txBody>
          <a:bodyPr anchorCtr="0" anchor="t" bIns="0" lIns="0" spcFirstLastPara="1" rIns="0" wrap="square" tIns="0">
            <a:noAutofit/>
          </a:bodyPr>
          <a:lstStyle/>
          <a:p>
            <a:pPr indent="-304800" lvl="0" marL="457200" rtl="0" algn="l">
              <a:lnSpc>
                <a:spcPct val="150000"/>
              </a:lnSpc>
              <a:spcBef>
                <a:spcPts val="1500"/>
              </a:spcBef>
              <a:spcAft>
                <a:spcPts val="0"/>
              </a:spcAft>
              <a:buClr>
                <a:srgbClr val="374151"/>
              </a:buClr>
              <a:buSzPts val="1200"/>
              <a:buFont typeface="Roboto"/>
              <a:buChar char="●"/>
            </a:pPr>
            <a:r>
              <a:rPr i="1" lang="en" sz="1200">
                <a:solidFill>
                  <a:srgbClr val="374151"/>
                </a:solidFill>
                <a:highlight>
                  <a:schemeClr val="lt1"/>
                </a:highlight>
                <a:latin typeface="Roboto"/>
                <a:ea typeface="Roboto"/>
                <a:cs typeface="Roboto"/>
                <a:sym typeface="Roboto"/>
              </a:rPr>
              <a:t>Scenarios </a:t>
            </a:r>
            <a:r>
              <a:rPr lang="en" sz="1200">
                <a:solidFill>
                  <a:srgbClr val="374151"/>
                </a:solidFill>
                <a:highlight>
                  <a:schemeClr val="lt1"/>
                </a:highlight>
                <a:latin typeface="Roboto"/>
                <a:ea typeface="Roboto"/>
                <a:cs typeface="Roboto"/>
                <a:sym typeface="Roboto"/>
              </a:rPr>
              <a:t>are “stories” that </a:t>
            </a:r>
            <a:r>
              <a:rPr lang="en" sz="1200">
                <a:solidFill>
                  <a:srgbClr val="374151"/>
                </a:solidFill>
                <a:highlight>
                  <a:schemeClr val="lt1"/>
                </a:highlight>
                <a:latin typeface="Roboto"/>
                <a:ea typeface="Roboto"/>
                <a:cs typeface="Roboto"/>
                <a:sym typeface="Roboto"/>
              </a:rPr>
              <a:t>describe</a:t>
            </a:r>
            <a:r>
              <a:rPr lang="en" sz="1200">
                <a:solidFill>
                  <a:srgbClr val="374151"/>
                </a:solidFill>
                <a:highlight>
                  <a:schemeClr val="lt1"/>
                </a:highlight>
                <a:latin typeface="Roboto"/>
                <a:ea typeface="Roboto"/>
                <a:cs typeface="Roboto"/>
                <a:sym typeface="Roboto"/>
              </a:rPr>
              <a:t> a how a person behaves or thinks about an activity or a situation.</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Used to communicate the </a:t>
            </a:r>
            <a:r>
              <a:rPr lang="en" sz="1200">
                <a:solidFill>
                  <a:srgbClr val="374151"/>
                </a:solidFill>
                <a:highlight>
                  <a:schemeClr val="lt1"/>
                </a:highlight>
                <a:latin typeface="Roboto"/>
                <a:ea typeface="Roboto"/>
                <a:cs typeface="Roboto"/>
                <a:sym typeface="Roboto"/>
              </a:rPr>
              <a:t>subtleties and nitty gritty of using the product and help stakeholders observe the product in context of people’s lives.</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Two types: </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Context or Problem scenarios - describe the current state of affairs</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Design scenarios - envision proposals for change</a:t>
            </a:r>
            <a:endParaRPr sz="1200">
              <a:solidFill>
                <a:srgbClr val="374151"/>
              </a:solidFill>
              <a:highlight>
                <a:schemeClr val="lt1"/>
              </a:highlight>
              <a:latin typeface="Roboto"/>
              <a:ea typeface="Roboto"/>
              <a:cs typeface="Roboto"/>
              <a:sym typeface="Roboto"/>
            </a:endParaRPr>
          </a:p>
        </p:txBody>
      </p:sp>
      <p:sp>
        <p:nvSpPr>
          <p:cNvPr id="174" name="Google Shape;174;g1e0d46efbbc_0_7"/>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175" name="Google Shape;175;g1e0d46efbbc_0_7"/>
          <p:cNvSpPr txBox="1"/>
          <p:nvPr>
            <p:ph type="title"/>
          </p:nvPr>
        </p:nvSpPr>
        <p:spPr>
          <a:xfrm>
            <a:off x="305550" y="1093175"/>
            <a:ext cx="24369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1800"/>
              <a:t>What are “Scenarios”?</a:t>
            </a:r>
            <a:endParaRPr b="0"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e0d46efbbc_0_26"/>
          <p:cNvSpPr txBox="1"/>
          <p:nvPr>
            <p:ph type="title"/>
          </p:nvPr>
        </p:nvSpPr>
        <p:spPr>
          <a:xfrm>
            <a:off x="638175" y="232750"/>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Situations: Scenarios</a:t>
            </a:r>
            <a:endParaRPr/>
          </a:p>
        </p:txBody>
      </p:sp>
      <p:sp>
        <p:nvSpPr>
          <p:cNvPr id="181" name="Google Shape;181;g1e0d46efbbc_0_26"/>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182" name="Google Shape;182;g1e0d46efbbc_0_26"/>
          <p:cNvSpPr txBox="1"/>
          <p:nvPr>
            <p:ph type="title"/>
          </p:nvPr>
        </p:nvSpPr>
        <p:spPr>
          <a:xfrm>
            <a:off x="188300" y="705725"/>
            <a:ext cx="37716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1800"/>
              <a:t>When to use these scenarios?</a:t>
            </a:r>
            <a:endParaRPr b="0" sz="1800"/>
          </a:p>
        </p:txBody>
      </p:sp>
      <p:sp>
        <p:nvSpPr>
          <p:cNvPr id="183" name="Google Shape;183;g1e0d46efbbc_0_26"/>
          <p:cNvSpPr txBox="1"/>
          <p:nvPr>
            <p:ph idx="1" type="body"/>
          </p:nvPr>
        </p:nvSpPr>
        <p:spPr>
          <a:xfrm>
            <a:off x="123825" y="1246388"/>
            <a:ext cx="8382000" cy="1150500"/>
          </a:xfrm>
          <a:prstGeom prst="rect">
            <a:avLst/>
          </a:prstGeom>
        </p:spPr>
        <p:txBody>
          <a:bodyPr anchorCtr="0" anchor="t" bIns="0" lIns="0" spcFirstLastPara="1" rIns="0" wrap="square" tIns="0">
            <a:noAutofit/>
          </a:bodyPr>
          <a:lstStyle/>
          <a:p>
            <a:pPr indent="-304800" lvl="0" marL="457200" rtl="0" algn="l">
              <a:lnSpc>
                <a:spcPct val="150000"/>
              </a:lnSpc>
              <a:spcBef>
                <a:spcPts val="150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Context scenarios are used in early stages of design. </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Design scenarios come into play throughout design and development</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Context scenarios are frequently paired with design scenarios to demonstrate how a design response might improve upon the current </a:t>
            </a:r>
            <a:r>
              <a:rPr lang="en" sz="1200">
                <a:solidFill>
                  <a:srgbClr val="374151"/>
                </a:solidFill>
                <a:highlight>
                  <a:schemeClr val="lt1"/>
                </a:highlight>
                <a:latin typeface="Roboto"/>
                <a:ea typeface="Roboto"/>
                <a:cs typeface="Roboto"/>
                <a:sym typeface="Roboto"/>
              </a:rPr>
              <a:t>state of affairs</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p:txBody>
      </p:sp>
      <p:sp>
        <p:nvSpPr>
          <p:cNvPr id="184" name="Google Shape;184;g1e0d46efbbc_0_26"/>
          <p:cNvSpPr txBox="1"/>
          <p:nvPr>
            <p:ph type="title"/>
          </p:nvPr>
        </p:nvSpPr>
        <p:spPr>
          <a:xfrm>
            <a:off x="188300" y="2211025"/>
            <a:ext cx="37716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1800"/>
              <a:t>How to make scenarios?</a:t>
            </a:r>
            <a:endParaRPr b="0" sz="1800"/>
          </a:p>
        </p:txBody>
      </p:sp>
      <p:sp>
        <p:nvSpPr>
          <p:cNvPr id="185" name="Google Shape;185;g1e0d46efbbc_0_26"/>
          <p:cNvSpPr txBox="1"/>
          <p:nvPr>
            <p:ph idx="1" type="body"/>
          </p:nvPr>
        </p:nvSpPr>
        <p:spPr>
          <a:xfrm>
            <a:off x="188300" y="2730400"/>
            <a:ext cx="8382000" cy="1150500"/>
          </a:xfrm>
          <a:prstGeom prst="rect">
            <a:avLst/>
          </a:prstGeom>
        </p:spPr>
        <p:txBody>
          <a:bodyPr anchorCtr="0" anchor="t" bIns="0" lIns="0" spcFirstLastPara="1" rIns="0" wrap="square" tIns="0">
            <a:noAutofit/>
          </a:bodyPr>
          <a:lstStyle/>
          <a:p>
            <a:pPr indent="-304800" lvl="0" marL="457200" rtl="0" algn="l">
              <a:lnSpc>
                <a:spcPct val="150000"/>
              </a:lnSpc>
              <a:spcBef>
                <a:spcPts val="150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Created by storytelling, either with personas we create or by directly </a:t>
            </a:r>
            <a:r>
              <a:rPr lang="en" sz="1200">
                <a:solidFill>
                  <a:srgbClr val="374151"/>
                </a:solidFill>
                <a:highlight>
                  <a:schemeClr val="lt1"/>
                </a:highlight>
                <a:latin typeface="Roboto"/>
                <a:ea typeface="Roboto"/>
                <a:cs typeface="Roboto"/>
                <a:sym typeface="Roboto"/>
              </a:rPr>
              <a:t>drawing</a:t>
            </a:r>
            <a:r>
              <a:rPr lang="en" sz="1200">
                <a:solidFill>
                  <a:srgbClr val="374151"/>
                </a:solidFill>
                <a:highlight>
                  <a:schemeClr val="lt1"/>
                </a:highlight>
                <a:latin typeface="Roboto"/>
                <a:ea typeface="Roboto"/>
                <a:cs typeface="Roboto"/>
                <a:sym typeface="Roboto"/>
              </a:rPr>
              <a:t> from stories we hear in our research</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Only relevant stories are </a:t>
            </a:r>
            <a:r>
              <a:rPr lang="en" sz="1200">
                <a:solidFill>
                  <a:srgbClr val="374151"/>
                </a:solidFill>
                <a:highlight>
                  <a:schemeClr val="lt1"/>
                </a:highlight>
                <a:latin typeface="Roboto"/>
                <a:ea typeface="Roboto"/>
                <a:cs typeface="Roboto"/>
                <a:sym typeface="Roboto"/>
              </a:rPr>
              <a:t>appropriate</a:t>
            </a:r>
            <a:r>
              <a:rPr lang="en" sz="1200">
                <a:solidFill>
                  <a:srgbClr val="374151"/>
                </a:solidFill>
                <a:highlight>
                  <a:schemeClr val="lt1"/>
                </a:highlight>
                <a:latin typeface="Roboto"/>
                <a:ea typeface="Roboto"/>
                <a:cs typeface="Roboto"/>
                <a:sym typeface="Roboto"/>
              </a:rPr>
              <a:t> to make scenarios useful</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Activities to include in scenarios:</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Most frequently taken to achieve them</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Those necessary to achieve it</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Those that take place as a part of single sequence</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e0d46efbbc_0_38"/>
          <p:cNvSpPr txBox="1"/>
          <p:nvPr>
            <p:ph type="title"/>
          </p:nvPr>
        </p:nvSpPr>
        <p:spPr>
          <a:xfrm>
            <a:off x="638175" y="232750"/>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Situations: Scenarios</a:t>
            </a:r>
            <a:endParaRPr/>
          </a:p>
        </p:txBody>
      </p:sp>
      <p:sp>
        <p:nvSpPr>
          <p:cNvPr id="191" name="Google Shape;191;g1e0d46efbbc_0_38"/>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
        <p:nvSpPr>
          <p:cNvPr id="192" name="Google Shape;192;g1e0d46efbbc_0_38"/>
          <p:cNvSpPr txBox="1"/>
          <p:nvPr>
            <p:ph type="title"/>
          </p:nvPr>
        </p:nvSpPr>
        <p:spPr>
          <a:xfrm>
            <a:off x="188300" y="705725"/>
            <a:ext cx="37716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1800"/>
              <a:t>Writing a scenario</a:t>
            </a:r>
            <a:endParaRPr b="0" sz="1800"/>
          </a:p>
        </p:txBody>
      </p:sp>
      <p:sp>
        <p:nvSpPr>
          <p:cNvPr id="193" name="Google Shape;193;g1e0d46efbbc_0_38"/>
          <p:cNvSpPr txBox="1"/>
          <p:nvPr>
            <p:ph idx="1" type="body"/>
          </p:nvPr>
        </p:nvSpPr>
        <p:spPr>
          <a:xfrm>
            <a:off x="123825" y="1331825"/>
            <a:ext cx="8382000" cy="1150500"/>
          </a:xfrm>
          <a:prstGeom prst="rect">
            <a:avLst/>
          </a:prstGeom>
        </p:spPr>
        <p:txBody>
          <a:bodyPr anchorCtr="0" anchor="t" bIns="0" lIns="0" spcFirstLastPara="1" rIns="0" wrap="square" tIns="0">
            <a:noAutofit/>
          </a:bodyPr>
          <a:lstStyle/>
          <a:p>
            <a:pPr indent="-304800" lvl="0" marL="457200" rtl="0" algn="l">
              <a:lnSpc>
                <a:spcPct val="150000"/>
              </a:lnSpc>
              <a:spcBef>
                <a:spcPts val="150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Introspect situations you recall from encounters with potential users</a:t>
            </a:r>
            <a:r>
              <a:rPr lang="en" sz="1200">
                <a:solidFill>
                  <a:srgbClr val="374151"/>
                </a:solidFill>
                <a:highlight>
                  <a:schemeClr val="lt1"/>
                </a:highlight>
                <a:latin typeface="Roboto"/>
                <a:ea typeface="Roboto"/>
                <a:cs typeface="Roboto"/>
                <a:sym typeface="Roboto"/>
              </a:rPr>
              <a:t> &amp; imagine how they would react to personas</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Introduce constraints one at a time to observe how a story changes</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Note major departures from stories and validate assumptions. They should stay high-level and not dwell on interface elements</a:t>
            </a:r>
            <a:endParaRPr sz="1200">
              <a:solidFill>
                <a:srgbClr val="374151"/>
              </a:solidFill>
              <a:highlight>
                <a:schemeClr val="lt1"/>
              </a:highlight>
              <a:latin typeface="Roboto"/>
              <a:ea typeface="Roboto"/>
              <a:cs typeface="Roboto"/>
              <a:sym typeface="Roboto"/>
            </a:endParaRPr>
          </a:p>
        </p:txBody>
      </p:sp>
      <p:sp>
        <p:nvSpPr>
          <p:cNvPr id="194" name="Google Shape;194;g1e0d46efbbc_0_38"/>
          <p:cNvSpPr txBox="1"/>
          <p:nvPr>
            <p:ph type="title"/>
          </p:nvPr>
        </p:nvSpPr>
        <p:spPr>
          <a:xfrm>
            <a:off x="188300" y="2265050"/>
            <a:ext cx="37716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1800"/>
              <a:t>Communicating Scenarios</a:t>
            </a:r>
            <a:endParaRPr b="0" sz="1800"/>
          </a:p>
        </p:txBody>
      </p:sp>
      <p:sp>
        <p:nvSpPr>
          <p:cNvPr id="195" name="Google Shape;195;g1e0d46efbbc_0_38"/>
          <p:cNvSpPr txBox="1"/>
          <p:nvPr>
            <p:ph idx="1" type="body"/>
          </p:nvPr>
        </p:nvSpPr>
        <p:spPr>
          <a:xfrm>
            <a:off x="188300" y="2863263"/>
            <a:ext cx="8382000" cy="1150500"/>
          </a:xfrm>
          <a:prstGeom prst="rect">
            <a:avLst/>
          </a:prstGeom>
        </p:spPr>
        <p:txBody>
          <a:bodyPr anchorCtr="0" anchor="t" bIns="0" lIns="0" spcFirstLastPara="1" rIns="0" wrap="square" tIns="0">
            <a:noAutofit/>
          </a:bodyPr>
          <a:lstStyle/>
          <a:p>
            <a:pPr indent="-304800" lvl="0" marL="457200" rtl="0" algn="l">
              <a:lnSpc>
                <a:spcPct val="150000"/>
              </a:lnSpc>
              <a:spcBef>
                <a:spcPts val="150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Most convenient way is in writing</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To get more specific, photographs representing key moments in the scenarios can be used</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457200" rtl="0" algn="l">
              <a:lnSpc>
                <a:spcPct val="150000"/>
              </a:lnSpc>
              <a:spcBef>
                <a:spcPts val="1500"/>
              </a:spcBef>
              <a:spcAft>
                <a:spcPts val="0"/>
              </a:spcAft>
              <a:buNone/>
            </a:pPr>
            <a:r>
              <a:t/>
            </a:r>
            <a:endParaRPr sz="1200">
              <a:solidFill>
                <a:srgbClr val="37415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2a95f23213_0_17"/>
          <p:cNvSpPr txBox="1"/>
          <p:nvPr>
            <p:ph type="title"/>
          </p:nvPr>
        </p:nvSpPr>
        <p:spPr>
          <a:xfrm>
            <a:off x="638175" y="232750"/>
            <a:ext cx="8382000" cy="62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Representing Activities and Processes</a:t>
            </a:r>
            <a:endParaRPr/>
          </a:p>
        </p:txBody>
      </p:sp>
      <p:sp>
        <p:nvSpPr>
          <p:cNvPr id="201" name="Google Shape;201;g22a95f23213_0_17"/>
          <p:cNvSpPr txBox="1"/>
          <p:nvPr>
            <p:ph idx="1" type="body"/>
          </p:nvPr>
        </p:nvSpPr>
        <p:spPr>
          <a:xfrm>
            <a:off x="275275" y="858850"/>
            <a:ext cx="8382000" cy="4013700"/>
          </a:xfrm>
          <a:prstGeom prst="rect">
            <a:avLst/>
          </a:prstGeom>
        </p:spPr>
        <p:txBody>
          <a:bodyPr anchorCtr="0" anchor="t" bIns="0" lIns="0" spcFirstLastPara="1" rIns="0" wrap="square" tIns="0">
            <a:noAutofit/>
          </a:bodyPr>
          <a:lstStyle/>
          <a:p>
            <a:pPr indent="-304800" lvl="0" marL="457200" rtl="0" algn="l">
              <a:lnSpc>
                <a:spcPct val="150000"/>
              </a:lnSpc>
              <a:spcBef>
                <a:spcPts val="150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Task analysis is best used on goal-directed, well-bounded procedures</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Analyzing the data</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Task decomposition</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Hierarchical task analysis</a:t>
            </a:r>
            <a:endParaRPr sz="1200">
              <a:solidFill>
                <a:srgbClr val="37415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374151"/>
              </a:buClr>
              <a:buSzPts val="1200"/>
              <a:buFont typeface="Roboto"/>
              <a:buChar char="●"/>
            </a:pPr>
            <a:r>
              <a:rPr lang="en" sz="1200">
                <a:solidFill>
                  <a:srgbClr val="374151"/>
                </a:solidFill>
                <a:highlight>
                  <a:schemeClr val="lt1"/>
                </a:highlight>
                <a:latin typeface="Roboto"/>
                <a:ea typeface="Roboto"/>
                <a:cs typeface="Roboto"/>
                <a:sym typeface="Roboto"/>
              </a:rPr>
              <a:t>Representing tasks</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Flowchart diagrams</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Grids</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Towers</a:t>
            </a:r>
            <a:endParaRPr sz="1200">
              <a:solidFill>
                <a:srgbClr val="374151"/>
              </a:solidFill>
              <a:highlight>
                <a:schemeClr val="lt1"/>
              </a:highlight>
              <a:latin typeface="Roboto"/>
              <a:ea typeface="Roboto"/>
              <a:cs typeface="Roboto"/>
              <a:sym typeface="Roboto"/>
            </a:endParaRPr>
          </a:p>
          <a:p>
            <a:pPr indent="-304800" lvl="1" marL="914400" rtl="0" algn="l">
              <a:lnSpc>
                <a:spcPct val="150000"/>
              </a:lnSpc>
              <a:spcBef>
                <a:spcPts val="0"/>
              </a:spcBef>
              <a:spcAft>
                <a:spcPts val="0"/>
              </a:spcAft>
              <a:buClr>
                <a:srgbClr val="374151"/>
              </a:buClr>
              <a:buSzPts val="1200"/>
              <a:buFont typeface="Roboto"/>
              <a:buAutoNum type="alphaLcPeriod"/>
            </a:pPr>
            <a:r>
              <a:rPr lang="en" sz="1200">
                <a:solidFill>
                  <a:srgbClr val="374151"/>
                </a:solidFill>
                <a:highlight>
                  <a:schemeClr val="lt1"/>
                </a:highlight>
                <a:latin typeface="Roboto"/>
                <a:ea typeface="Roboto"/>
                <a:cs typeface="Roboto"/>
                <a:sym typeface="Roboto"/>
              </a:rPr>
              <a:t>Maps</a:t>
            </a:r>
            <a:endParaRPr sz="1200">
              <a:solidFill>
                <a:srgbClr val="374151"/>
              </a:solidFill>
              <a:highlight>
                <a:schemeClr val="lt1"/>
              </a:highlight>
              <a:latin typeface="Roboto"/>
              <a:ea typeface="Roboto"/>
              <a:cs typeface="Roboto"/>
              <a:sym typeface="Roboto"/>
            </a:endParaRPr>
          </a:p>
        </p:txBody>
      </p:sp>
      <p:sp>
        <p:nvSpPr>
          <p:cNvPr id="202" name="Google Shape;202;g22a95f23213_0_17"/>
          <p:cNvSpPr txBox="1"/>
          <p:nvPr>
            <p:ph idx="12" type="sldNum"/>
          </p:nvPr>
        </p:nvSpPr>
        <p:spPr>
          <a:xfrm>
            <a:off x="7805634" y="4478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a:p>
            <a:pPr indent="0" lvl="0" marL="0" rtl="0" algn="r">
              <a:spcBef>
                <a:spcPts val="0"/>
              </a:spcBef>
              <a:spcAft>
                <a:spcPts val="0"/>
              </a:spcAft>
              <a:buClr>
                <a:srgbClr val="000000"/>
              </a:buClr>
              <a:buSzPts val="1300"/>
              <a:buFont typeface="Arial"/>
              <a:buNone/>
            </a:pPr>
            <a:r>
              <a:t/>
            </a:r>
            <a:endParaRPr b="0"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arlessly Forward / LIGHT">
  <a:themeElements>
    <a:clrScheme name="Simple Light">
      <a:dk1>
        <a:srgbClr val="000000"/>
      </a:dk1>
      <a:lt1>
        <a:srgbClr val="FFFFFF"/>
      </a:lt1>
      <a:dk2>
        <a:srgbClr val="636363"/>
      </a:dk2>
      <a:lt2>
        <a:srgbClr val="E6E6E6"/>
      </a:lt2>
      <a:accent1>
        <a:srgbClr val="E21833"/>
      </a:accent1>
      <a:accent2>
        <a:srgbClr val="A41124"/>
      </a:accent2>
      <a:accent3>
        <a:srgbClr val="820E1D"/>
      </a:accent3>
      <a:accent4>
        <a:srgbClr val="FFD200"/>
      </a:accent4>
      <a:accent5>
        <a:srgbClr val="CBA700"/>
      </a:accent5>
      <a:accent6>
        <a:srgbClr val="715D00"/>
      </a:accent6>
      <a:hlink>
        <a:srgbClr val="E218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