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3DC47A-D8A3-41A1-A9C3-18A8187693A4}">
  <a:tblStyle styleId="{673DC47A-D8A3-41A1-A9C3-18A8187693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f3681dd4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f3681dd4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f3681dd4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f3681dd4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f3681dd4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f3681dd4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1302c58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1302c58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1302c58e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1302c58e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6607d89c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6607d89c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120c1d47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120c1d47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f3681dd4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f3681dd4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f3681dd4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f3681dd4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f3681dd4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f3681dd4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f3681dd4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f3681dd4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0" l="3975" r="0" t="0"/>
          <a:stretch/>
        </p:blipFill>
        <p:spPr>
          <a:xfrm>
            <a:off x="0" y="1303450"/>
            <a:ext cx="3477350" cy="20279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ctrTitle"/>
          </p:nvPr>
        </p:nvSpPr>
        <p:spPr>
          <a:xfrm>
            <a:off x="283125" y="539725"/>
            <a:ext cx="88323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Sector Risk Classifier based on Text</a:t>
            </a:r>
            <a:endParaRPr b="1" sz="5400"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329400" y="11671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Aaron Tang, Vish Sivakumar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288800" y="18752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24292F"/>
                </a:solidFill>
              </a:rPr>
              <a:t>Conclusion</a:t>
            </a:r>
            <a:endParaRPr b="1" sz="6000">
              <a:solidFill>
                <a:srgbClr val="24292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296975" y="1892800"/>
            <a:ext cx="83814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NLP based models can be used to help assess risk factors and inform decision making from text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Company 10Ks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Industry articles abouts companies or industries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Current Model results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Among </a:t>
            </a:r>
            <a:r>
              <a:rPr lang="en"/>
              <a:t>traditional</a:t>
            </a:r>
            <a:r>
              <a:rPr lang="en"/>
              <a:t> </a:t>
            </a:r>
            <a:r>
              <a:rPr lang="en"/>
              <a:t>algorithms, Random Forest gave the best result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Among deep learning algorithms, RNN gave the best result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Our recommendation would be to use RNN with more data and hyper-parameter tuning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Next Steps: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Enhance model with additional keywords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Conduct iterations to encompass industry sectors beyond Finance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288800" y="18752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24292F"/>
                </a:solidFill>
              </a:rPr>
              <a:t>Q&amp;A</a:t>
            </a:r>
            <a:endParaRPr b="1" sz="6000">
              <a:solidFill>
                <a:srgbClr val="24292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Roboto"/>
                <a:ea typeface="Roboto"/>
                <a:cs typeface="Roboto"/>
                <a:sym typeface="Roboto"/>
              </a:rPr>
              <a:t>Agenda</a:t>
            </a:r>
            <a:endParaRPr sz="60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415575" y="5811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Intro</a:t>
            </a:r>
            <a:endParaRPr b="1" sz="15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Research Question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Background</a:t>
            </a:r>
            <a:endParaRPr sz="12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Model Development</a:t>
            </a:r>
            <a:endParaRPr b="1" sz="150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Data</a:t>
            </a:r>
            <a:endParaRPr sz="125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Modeling Approach</a:t>
            </a:r>
            <a:endParaRPr sz="125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Results</a:t>
            </a:r>
            <a:endParaRPr sz="125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/>
              <a:t>Conclusion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Q&amp;A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288800" y="18752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24292F"/>
                </a:solidFill>
              </a:rPr>
              <a:t>Intro</a:t>
            </a:r>
            <a:endParaRPr b="1" sz="6000">
              <a:solidFill>
                <a:srgbClr val="24292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Inro </a:t>
            </a:r>
            <a:r>
              <a:rPr lang="en"/>
              <a:t>and</a:t>
            </a:r>
            <a:r>
              <a:rPr lang="en"/>
              <a:t> research question 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296975" y="1892800"/>
            <a:ext cx="83814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Can we split risk factors into sub-industries?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4 classes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Use 10K 1A Item Risk Factors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Why?</a:t>
            </a:r>
            <a:r>
              <a:rPr lang="en" sz="2100"/>
              <a:t> - Dissect nuances between similar sectors. Help investors discover idiosyncratic risk factors. 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196300" y="1682900"/>
            <a:ext cx="7320900" cy="19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Paper:</a:t>
            </a:r>
            <a:r>
              <a:rPr b="1" lang="en" sz="1100"/>
              <a:t> </a:t>
            </a:r>
            <a:r>
              <a:rPr lang="en" sz="1100"/>
              <a:t> </a:t>
            </a:r>
            <a:r>
              <a:rPr b="1" i="1" lang="en" sz="1100"/>
              <a:t>Extraction and classification of risk-related sentences from securities reports</a:t>
            </a:r>
            <a:r>
              <a:rPr i="1" lang="en" sz="1100"/>
              <a:t> </a:t>
            </a:r>
            <a:endParaRPr i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 model uses 5000 sentences from Japanese companies to develop risk assessment into 5 factors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Paper:</a:t>
            </a:r>
            <a:r>
              <a:rPr i="1" lang="en" sz="1100"/>
              <a:t> </a:t>
            </a:r>
            <a:r>
              <a:rPr b="1" i="1" lang="en" sz="1100"/>
              <a:t>Factors that Matter: Textual Analysis of Risk Disclosures for Cross-Section of Returns</a:t>
            </a:r>
            <a:endParaRPr b="1" i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Attempts to use 10Ks to identify companies Risk Factor disclosures into a predefined list of risk factors and to classify them accordingly</a:t>
            </a:r>
            <a:endParaRPr i="1"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288800" y="18752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24292F"/>
                </a:solidFill>
              </a:rPr>
              <a:t>Model Development</a:t>
            </a:r>
            <a:endParaRPr b="1" sz="6000">
              <a:solidFill>
                <a:srgbClr val="24292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188425" y="1389900"/>
            <a:ext cx="8381400" cy="13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Goal:</a:t>
            </a:r>
            <a:r>
              <a:rPr lang="en" sz="1300"/>
              <a:t> Use text-data to </a:t>
            </a:r>
            <a:r>
              <a:rPr lang="en" sz="1300"/>
              <a:t>identify</a:t>
            </a:r>
            <a:r>
              <a:rPr lang="en" sz="1300"/>
              <a:t> sub-sectors to which risk factors belong to in the Finance Industry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Following data was used: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10K annual reports of the SEC EDGAR database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‘Item 1A: Risk Factors’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4 sub-sectors - 25,000 sentences</a:t>
            </a:r>
            <a:endParaRPr sz="1100"/>
          </a:p>
        </p:txBody>
      </p:sp>
      <p:graphicFrame>
        <p:nvGraphicFramePr>
          <p:cNvPr id="101" name="Google Shape;101;p19"/>
          <p:cNvGraphicFramePr/>
          <p:nvPr/>
        </p:nvGraphicFramePr>
        <p:xfrm>
          <a:off x="1689725" y="298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{673DC47A-D8A3-41A1-A9C3-18A8187693A4}</a:tableStyleId>
              </a:tblPr>
              <a:tblGrid>
                <a:gridCol w="1981200"/>
                <a:gridCol w="1981200"/>
                <a:gridCol w="19812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Label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Sub-category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Number of Sentences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Asset Management &amp; Custody Banks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6325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Diversified Banks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5582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Investment Banking &amp; Brokerage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7020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Consumer Finance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6610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296975" y="1892800"/>
            <a:ext cx="8381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Used manual labelling 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50" y="2571750"/>
            <a:ext cx="2847411" cy="1899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4575575" y="2639525"/>
            <a:ext cx="27945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Roboto"/>
                <a:ea typeface="Roboto"/>
                <a:cs typeface="Roboto"/>
                <a:sym typeface="Roboto"/>
              </a:rPr>
              <a:t>~66% average</a:t>
            </a:r>
            <a:endParaRPr b="1" sz="2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Iteration results</a:t>
            </a:r>
            <a:endParaRPr/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1750700" y="174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{673DC47A-D8A3-41A1-A9C3-18A8187693A4}</a:tableStyleId>
              </a:tblPr>
              <a:tblGrid>
                <a:gridCol w="1188725"/>
                <a:gridCol w="1188725"/>
                <a:gridCol w="1188725"/>
                <a:gridCol w="1188725"/>
                <a:gridCol w="11887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Model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Accuracy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Precision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Recall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F1-Score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BERT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0.87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Logistic Regression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0.75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Support Vector Machine (SVM)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0.74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0.74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0.74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Random Forest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0.95</a:t>
                      </a:r>
                      <a:endParaRPr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0.95</a:t>
                      </a:r>
                      <a:endParaRPr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0.95</a:t>
                      </a:r>
                      <a:endParaRPr b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0.95</a:t>
                      </a:r>
                      <a:endParaRPr b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CNN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0.99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0.95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0.96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0.95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RNN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0.75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0.76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0.75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0.75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R-CNN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0.66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0.70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0.66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0.68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FinBERT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0.68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0.82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0.81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0.81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